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308" r:id="rId2"/>
    <p:sldId id="313" r:id="rId3"/>
    <p:sldId id="310" r:id="rId4"/>
    <p:sldId id="393" r:id="rId5"/>
    <p:sldId id="321" r:id="rId6"/>
    <p:sldId id="302" r:id="rId7"/>
    <p:sldId id="390" r:id="rId8"/>
    <p:sldId id="327" r:id="rId9"/>
    <p:sldId id="322" r:id="rId10"/>
    <p:sldId id="324" r:id="rId11"/>
    <p:sldId id="367" r:id="rId12"/>
    <p:sldId id="279" r:id="rId13"/>
    <p:sldId id="3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377" r:id="rId22"/>
    <p:sldId id="380" r:id="rId23"/>
    <p:sldId id="381" r:id="rId24"/>
    <p:sldId id="287" r:id="rId25"/>
    <p:sldId id="288" r:id="rId26"/>
    <p:sldId id="289" r:id="rId27"/>
    <p:sldId id="290" r:id="rId28"/>
    <p:sldId id="291" r:id="rId29"/>
    <p:sldId id="292" r:id="rId30"/>
    <p:sldId id="352" r:id="rId31"/>
    <p:sldId id="356" r:id="rId32"/>
    <p:sldId id="365" r:id="rId33"/>
    <p:sldId id="369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402" r:id="rId43"/>
    <p:sldId id="303" r:id="rId44"/>
    <p:sldId id="304" r:id="rId45"/>
    <p:sldId id="305" r:id="rId46"/>
    <p:sldId id="306" r:id="rId47"/>
    <p:sldId id="307" r:id="rId48"/>
    <p:sldId id="403" r:id="rId49"/>
    <p:sldId id="309" r:id="rId50"/>
    <p:sldId id="404" r:id="rId51"/>
    <p:sldId id="311" r:id="rId52"/>
    <p:sldId id="312" r:id="rId53"/>
    <p:sldId id="405" r:id="rId54"/>
    <p:sldId id="314" r:id="rId55"/>
    <p:sldId id="315" r:id="rId56"/>
    <p:sldId id="317" r:id="rId57"/>
    <p:sldId id="361" r:id="rId58"/>
    <p:sldId id="362" r:id="rId59"/>
    <p:sldId id="363" r:id="rId60"/>
    <p:sldId id="364" r:id="rId61"/>
    <p:sldId id="366" r:id="rId62"/>
    <p:sldId id="406" r:id="rId63"/>
    <p:sldId id="394" r:id="rId64"/>
    <p:sldId id="396" r:id="rId65"/>
    <p:sldId id="395" r:id="rId66"/>
    <p:sldId id="391" r:id="rId67"/>
    <p:sldId id="399" r:id="rId68"/>
    <p:sldId id="400" r:id="rId69"/>
    <p:sldId id="386" r:id="rId7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/>
              <a:t>EMINES-School of Industrial Management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8D509-5D40-457B-9E0F-81DD47AB3F04}" type="datetimeFigureOut">
              <a:rPr lang="fr-FR" smtClean="0"/>
              <a:pPr/>
              <a:t>18/09/2022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47598-1445-40B8-8830-1D94EA8FEC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10933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/>
              <a:t>EMINES-School of Industrial Management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DA9A3-DC0B-4E96-A7E5-BB02BB47D912}" type="datetimeFigureOut">
              <a:rPr lang="fr-FR" smtClean="0"/>
              <a:pPr/>
              <a:t>18/09/2022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9702-AED8-4659-9AE8-1350E3CD0FA0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5019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E26E8E-FF08-4538-8BEE-794BD1D139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820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9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835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0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667243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1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3408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6113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5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40228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6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961238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534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471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32DFDD-B097-4DCD-BCEA-4F43E12B8DD4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89602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334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43A909-68B1-4EF0-837B-9FABFE4E5B57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38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58410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8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83059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5464E1-EFD8-4DE1-9AAE-7955122B20A5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43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7142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36631D-DF19-4C0B-A213-D8103895CCE5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9977111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59926A-30DD-4DA3-853C-EBCA6755D377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61720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918139D-623C-493C-A090-C2A36C6D31F6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46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2344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143488-27B0-427C-9466-CEDFA03EFE4D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46738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7188AD-0A98-48A9-BB4F-7250A98A0E4B}" type="slidenum">
              <a:rPr lang="en-US" altLang="en-US" smtClean="0">
                <a:latin typeface="Arial" pitchFamily="34" charset="0"/>
                <a:cs typeface="Arial" pitchFamily="34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US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225534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601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99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20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68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541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69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0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33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07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6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042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3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89702-AED8-4659-9AE8-1350E3CD0FA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dirty="0"/>
              <a:t>EMINES-School of Industrial Management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95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D479-48FC-4585-970C-9980B419409E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2C1-BBAB-45FC-B892-AA2E88C7AC36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818D-6EA0-416C-BA37-A729E329D40F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29E-224B-4040-BF76-BB91DF354CB3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4CC3-5BA7-4E6B-86DD-21A3C65395C8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C1611-BF48-4284-9AA3-D19BFC6CEC37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822F-903E-457A-A9BB-11EA4FA9B993}" type="datetime1">
              <a:rPr lang="fr-FR" smtClean="0"/>
              <a:t>18/09/2022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078E-F1CE-4E7F-ADBA-B125C35E0F72}" type="datetime1">
              <a:rPr lang="fr-FR" smtClean="0"/>
              <a:t>18/09/2022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9CDE-40BA-403D-8FFC-2BCF71982E1F}" type="datetime1">
              <a:rPr lang="fr-FR" smtClean="0"/>
              <a:t>18/09/2022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FBD7F-1ED6-4281-B6A7-6A26144D984E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B84F-83AE-4E90-8025-9E8CFBB72CEA}" type="datetime1">
              <a:rPr lang="fr-FR" smtClean="0"/>
              <a:t>18/09/2022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4946D-C594-43EE-A2A3-7EE132FB08D9}" type="datetime1">
              <a:rPr lang="fr-FR" smtClean="0"/>
              <a:t>18/09/2022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89D53-DC7C-4E27-9789-0128C34E7BAC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B1A595-B715-96F9-26AC-329ACC14F93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27896" y="89002"/>
            <a:ext cx="1143000" cy="1143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microsoft.com/office/2007/relationships/hdphoto" Target="../media/hdphoto1.wdp"/><Relationship Id="rId4" Type="http://schemas.openxmlformats.org/officeDocument/2006/relationships/image" Target="../media/image38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3146" y="1988840"/>
            <a:ext cx="6379213" cy="2494257"/>
          </a:xfrm>
        </p:spPr>
        <p:txBody>
          <a:bodyPr>
            <a:normAutofit/>
          </a:bodyPr>
          <a:lstStyle/>
          <a:p>
            <a:r>
              <a:rPr lang="fr-FR" dirty="0"/>
              <a:t>Gestion de projet –</a:t>
            </a:r>
            <a:br>
              <a:rPr lang="fr-FR" dirty="0"/>
            </a:br>
            <a:r>
              <a:rPr lang="fr-FR" dirty="0"/>
              <a:t>Analyse du projet avec UML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>
                <a:solidFill>
                  <a:schemeClr val="accent2">
                    <a:lumMod val="50000"/>
                  </a:schemeClr>
                </a:solidFill>
              </a:rPr>
              <a:t>1</a:t>
            </a:fld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970" y="136525"/>
            <a:ext cx="1209206" cy="120920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280031" y="5662114"/>
            <a:ext cx="17496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chemeClr val="bg1"/>
                </a:solidFill>
              </a:rPr>
              <a:t>Selwa ELFIRDOUSSI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133C5380-8CAE-3E3E-33DA-037D035A0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39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FR" sz="2000" b="1" cap="small" dirty="0"/>
              <a:t>3.4 Cas d’utilisation</a:t>
            </a:r>
          </a:p>
          <a:p>
            <a:pPr marL="457200" lvl="1" indent="0">
              <a:buNone/>
            </a:pPr>
            <a:endParaRPr lang="fr-FR" sz="2300" b="1" cap="small" dirty="0"/>
          </a:p>
          <a:p>
            <a:pPr lvl="1"/>
            <a:r>
              <a:rPr lang="fr-FR" sz="2200" dirty="0"/>
              <a:t>Présenter de manière visuelle (diagramme UML) la représentation des cas d’utilisation pour chaque module (package).</a:t>
            </a:r>
          </a:p>
          <a:p>
            <a:pPr lvl="1"/>
            <a:r>
              <a:rPr lang="fr-FR" sz="2200" dirty="0"/>
              <a:t>Se concentrer sur l’ensemble des fonctionnalités principales.</a:t>
            </a:r>
          </a:p>
          <a:p>
            <a:pPr lvl="1"/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3.4.1 Cas d’utilisation : Gestion des salles</a:t>
            </a:r>
          </a:p>
          <a:p>
            <a:pPr marL="457200" lvl="1" indent="0">
              <a:buNone/>
            </a:pPr>
            <a:r>
              <a:rPr lang="fr-FR" sz="2200" dirty="0"/>
              <a:t>3.4.2 Cas d’utilisation : Gestion des réservations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r>
              <a:rPr lang="fr-FR" sz="2200" dirty="0">
                <a:solidFill>
                  <a:srgbClr val="FF0000"/>
                </a:solidFill>
              </a:rPr>
              <a:t>Utilisation du diagramme Use Case</a:t>
            </a:r>
          </a:p>
          <a:p>
            <a:pPr marL="457200" lvl="1" indent="0">
              <a:buNone/>
            </a:pPr>
            <a:endParaRPr lang="fr-FR" sz="2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00034" y="107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Description fonctionnelles </a:t>
            </a:r>
            <a:br>
              <a:rPr lang="fr-FR" b="1" dirty="0"/>
            </a:br>
            <a:r>
              <a:rPr lang="fr-FR" b="1" dirty="0"/>
              <a:t>détaillées</a:t>
            </a:r>
          </a:p>
        </p:txBody>
      </p:sp>
    </p:spTree>
    <p:extLst>
      <p:ext uri="{BB962C8B-B14F-4D97-AF65-F5344CB8AC3E}">
        <p14:creationId xmlns:p14="http://schemas.microsoft.com/office/powerpoint/2010/main" val="811346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000" b="1" cap="small" dirty="0"/>
              <a:t>3.4 Cas d’utilisation (exemple)</a:t>
            </a:r>
          </a:p>
          <a:p>
            <a:pPr marL="457200" lvl="1" indent="0">
              <a:buNone/>
            </a:pPr>
            <a:endParaRPr lang="fr-FR" sz="2000" b="1" cap="small" dirty="0"/>
          </a:p>
          <a:p>
            <a:pPr marL="457200" lvl="1" indent="0">
              <a:buNone/>
            </a:pPr>
            <a:r>
              <a:rPr lang="fr-FR" sz="2000" b="1" cap="small" dirty="0"/>
              <a:t>Gestion des salles</a:t>
            </a:r>
          </a:p>
          <a:p>
            <a:pPr marL="457200" lvl="1" indent="0">
              <a:buNone/>
            </a:pPr>
            <a:endParaRPr lang="fr-FR" sz="2000" b="1" cap="small" dirty="0"/>
          </a:p>
          <a:p>
            <a:pPr marL="457200" lvl="1" indent="0">
              <a:buNone/>
            </a:pPr>
            <a:endParaRPr lang="fr-FR" sz="2300" b="1" cap="small" dirty="0"/>
          </a:p>
          <a:p>
            <a:pPr marL="457200" lvl="1" indent="0">
              <a:buNone/>
            </a:pPr>
            <a:endParaRPr lang="fr-FR" sz="2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00034" y="107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Description fonctionnelles </a:t>
            </a:r>
            <a:br>
              <a:rPr lang="fr-FR" b="1" dirty="0"/>
            </a:br>
            <a:r>
              <a:rPr lang="fr-FR" b="1" dirty="0"/>
              <a:t>détaillées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748" y="2420888"/>
            <a:ext cx="5539264" cy="34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42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xfrm>
            <a:off x="1117517" y="857250"/>
            <a:ext cx="8543925" cy="1057275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9056" tIns="34529" rIns="69056" bIns="34529" rtlCol="0" anchor="ctr">
            <a:normAutofit/>
          </a:bodyPr>
          <a:lstStyle/>
          <a:p>
            <a:pPr algn="ctr"/>
            <a:r>
              <a:rPr lang="en-US" altLang="fr-FR" sz="3000" dirty="0"/>
              <a:t>les </a:t>
            </a:r>
            <a:r>
              <a:rPr lang="en-US" altLang="fr-FR" sz="3000" dirty="0" err="1"/>
              <a:t>cas</a:t>
            </a:r>
            <a:r>
              <a:rPr lang="en-US" altLang="fr-FR" sz="3000" dirty="0"/>
              <a:t> </a:t>
            </a:r>
            <a:r>
              <a:rPr lang="en-US" altLang="fr-FR" sz="3000" dirty="0" err="1"/>
              <a:t>d’utilisation</a:t>
            </a:r>
            <a:endParaRPr lang="fr-FR" altLang="fr-FR" sz="3000" dirty="0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539750" y="2220516"/>
            <a:ext cx="8239125" cy="259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  <a:buFont typeface="Monotype Sorts" pitchFamily="2" charset="2"/>
              <a:buChar char="r"/>
            </a:pPr>
            <a:r>
              <a:rPr lang="en-US" altLang="fr-FR" sz="1500" b="1">
                <a:solidFill>
                  <a:srgbClr val="00264C"/>
                </a:solidFill>
                <a:latin typeface="Arial" charset="0"/>
              </a:rPr>
              <a:t>Le modèle des UC : une vue du système qui met l’accent sur le comportement du système tel qu’il apparaît aux utilisateurs externes. Il permet la représentation des fonctionnalités du système.</a:t>
            </a:r>
          </a:p>
          <a:p>
            <a:pPr algn="just">
              <a:spcBef>
                <a:spcPct val="20000"/>
              </a:spcBef>
              <a:buFont typeface="Monotype Sorts" pitchFamily="2" charset="2"/>
              <a:buChar char="r"/>
            </a:pPr>
            <a:endParaRPr lang="en-US" altLang="fr-FR" sz="1500" b="1">
              <a:solidFill>
                <a:srgbClr val="00264C"/>
              </a:solidFill>
              <a:latin typeface="Arial" charset="0"/>
            </a:endParaRPr>
          </a:p>
          <a:p>
            <a:pPr algn="just">
              <a:spcBef>
                <a:spcPct val="20000"/>
              </a:spcBef>
              <a:buFont typeface="Monotype Sorts" pitchFamily="2" charset="2"/>
              <a:buChar char="r"/>
            </a:pPr>
            <a:r>
              <a:rPr lang="en-US" altLang="fr-FR" sz="1500" b="1">
                <a:solidFill>
                  <a:srgbClr val="00264C"/>
                </a:solidFill>
                <a:latin typeface="Arial" charset="0"/>
              </a:rPr>
              <a:t>Les diagrammes de cas d’utilisation sont élaborés pour visualiser les relations entre les acteurs et les cas d’utilisation</a:t>
            </a:r>
          </a:p>
          <a:p>
            <a:pPr algn="just">
              <a:spcBef>
                <a:spcPct val="20000"/>
              </a:spcBef>
              <a:buFont typeface="Monotype Sorts" pitchFamily="2" charset="2"/>
              <a:buChar char="r"/>
            </a:pPr>
            <a:endParaRPr lang="en-US" altLang="fr-FR" sz="1500" b="1">
              <a:solidFill>
                <a:srgbClr val="00264C"/>
              </a:solidFill>
              <a:latin typeface="Arial" charset="0"/>
            </a:endParaRPr>
          </a:p>
          <a:p>
            <a:pPr algn="just">
              <a:spcBef>
                <a:spcPct val="20000"/>
              </a:spcBef>
              <a:buFont typeface="Monotype Sorts" pitchFamily="2" charset="2"/>
              <a:buChar char="r"/>
            </a:pPr>
            <a:r>
              <a:rPr lang="en-US" altLang="fr-FR" sz="1500" b="1">
                <a:solidFill>
                  <a:srgbClr val="00264C"/>
                </a:solidFill>
                <a:latin typeface="Arial" charset="0"/>
              </a:rPr>
              <a:t>Les diagrammes de cas d’utilisation présentent une vue extérieure du système</a:t>
            </a:r>
          </a:p>
          <a:p>
            <a:pPr algn="just">
              <a:spcBef>
                <a:spcPct val="20000"/>
              </a:spcBef>
              <a:buFont typeface="Monotype Sorts" pitchFamily="2" charset="2"/>
              <a:buChar char="r"/>
            </a:pPr>
            <a:endParaRPr lang="en-US" altLang="fr-FR" sz="1500" b="1">
              <a:solidFill>
                <a:srgbClr val="00264C"/>
              </a:solidFill>
              <a:latin typeface="Arial" charset="0"/>
            </a:endParaRPr>
          </a:p>
          <a:p>
            <a:pPr algn="just">
              <a:spcBef>
                <a:spcPct val="20000"/>
              </a:spcBef>
              <a:buFont typeface="Monotype Sorts" pitchFamily="2" charset="2"/>
              <a:buNone/>
            </a:pPr>
            <a:endParaRPr lang="en-US" altLang="fr-FR" sz="1500" b="1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4061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13</a:t>
            </a:fld>
            <a:endParaRPr lang="fr-FR"/>
          </a:p>
        </p:txBody>
      </p:sp>
      <p:sp>
        <p:nvSpPr>
          <p:cNvPr id="5" name="object 36"/>
          <p:cNvSpPr/>
          <p:nvPr/>
        </p:nvSpPr>
        <p:spPr>
          <a:xfrm>
            <a:off x="2544495" y="2585084"/>
            <a:ext cx="148589" cy="14859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99059" y="0"/>
                </a:moveTo>
                <a:lnTo>
                  <a:pt x="113921" y="1041"/>
                </a:lnTo>
                <a:lnTo>
                  <a:pt x="128020" y="4076"/>
                </a:lnTo>
                <a:lnTo>
                  <a:pt x="141220" y="8968"/>
                </a:lnTo>
                <a:lnTo>
                  <a:pt x="153386" y="15580"/>
                </a:lnTo>
                <a:lnTo>
                  <a:pt x="164380" y="23776"/>
                </a:lnTo>
                <a:lnTo>
                  <a:pt x="174066" y="33420"/>
                </a:lnTo>
                <a:lnTo>
                  <a:pt x="182309" y="44376"/>
                </a:lnTo>
                <a:lnTo>
                  <a:pt x="188972" y="56507"/>
                </a:lnTo>
                <a:lnTo>
                  <a:pt x="193919" y="69677"/>
                </a:lnTo>
                <a:lnTo>
                  <a:pt x="197013" y="83751"/>
                </a:lnTo>
                <a:lnTo>
                  <a:pt x="198118" y="98591"/>
                </a:lnTo>
                <a:lnTo>
                  <a:pt x="198119" y="99060"/>
                </a:lnTo>
                <a:lnTo>
                  <a:pt x="197078" y="113921"/>
                </a:lnTo>
                <a:lnTo>
                  <a:pt x="194043" y="128020"/>
                </a:lnTo>
                <a:lnTo>
                  <a:pt x="189151" y="141220"/>
                </a:lnTo>
                <a:lnTo>
                  <a:pt x="182539" y="153386"/>
                </a:lnTo>
                <a:lnTo>
                  <a:pt x="174343" y="164380"/>
                </a:lnTo>
                <a:lnTo>
                  <a:pt x="164699" y="174066"/>
                </a:lnTo>
                <a:lnTo>
                  <a:pt x="153743" y="182309"/>
                </a:lnTo>
                <a:lnTo>
                  <a:pt x="141612" y="188972"/>
                </a:lnTo>
                <a:lnTo>
                  <a:pt x="128442" y="193919"/>
                </a:lnTo>
                <a:lnTo>
                  <a:pt x="114368" y="197013"/>
                </a:lnTo>
                <a:lnTo>
                  <a:pt x="99528" y="198118"/>
                </a:lnTo>
                <a:lnTo>
                  <a:pt x="99059" y="198120"/>
                </a:lnTo>
                <a:lnTo>
                  <a:pt x="84198" y="197078"/>
                </a:lnTo>
                <a:lnTo>
                  <a:pt x="70099" y="194043"/>
                </a:lnTo>
                <a:lnTo>
                  <a:pt x="56899" y="189151"/>
                </a:lnTo>
                <a:lnTo>
                  <a:pt x="44733" y="182539"/>
                </a:lnTo>
                <a:lnTo>
                  <a:pt x="33739" y="174343"/>
                </a:lnTo>
                <a:lnTo>
                  <a:pt x="24053" y="164699"/>
                </a:lnTo>
                <a:lnTo>
                  <a:pt x="15810" y="153743"/>
                </a:lnTo>
                <a:lnTo>
                  <a:pt x="9147" y="141612"/>
                </a:lnTo>
                <a:lnTo>
                  <a:pt x="4200" y="128442"/>
                </a:lnTo>
                <a:lnTo>
                  <a:pt x="1106" y="114368"/>
                </a:lnTo>
                <a:lnTo>
                  <a:pt x="1" y="99528"/>
                </a:lnTo>
                <a:lnTo>
                  <a:pt x="0" y="99060"/>
                </a:lnTo>
                <a:lnTo>
                  <a:pt x="1041" y="84198"/>
                </a:lnTo>
                <a:lnTo>
                  <a:pt x="4076" y="70099"/>
                </a:lnTo>
                <a:lnTo>
                  <a:pt x="8968" y="56899"/>
                </a:lnTo>
                <a:lnTo>
                  <a:pt x="15580" y="44733"/>
                </a:lnTo>
                <a:lnTo>
                  <a:pt x="23776" y="33739"/>
                </a:lnTo>
                <a:lnTo>
                  <a:pt x="33420" y="24053"/>
                </a:lnTo>
                <a:lnTo>
                  <a:pt x="44376" y="15810"/>
                </a:lnTo>
                <a:lnTo>
                  <a:pt x="56507" y="9147"/>
                </a:lnTo>
                <a:lnTo>
                  <a:pt x="69677" y="4200"/>
                </a:lnTo>
                <a:lnTo>
                  <a:pt x="83751" y="1106"/>
                </a:lnTo>
                <a:lnTo>
                  <a:pt x="98591" y="1"/>
                </a:lnTo>
                <a:lnTo>
                  <a:pt x="99059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37"/>
          <p:cNvSpPr/>
          <p:nvPr/>
        </p:nvSpPr>
        <p:spPr>
          <a:xfrm>
            <a:off x="2544495" y="2733675"/>
            <a:ext cx="74294" cy="445770"/>
          </a:xfrm>
          <a:custGeom>
            <a:avLst/>
            <a:gdLst/>
            <a:ahLst/>
            <a:cxnLst/>
            <a:rect l="l" t="t" r="r" b="b"/>
            <a:pathLst>
              <a:path w="99059" h="594360">
                <a:moveTo>
                  <a:pt x="99059" y="0"/>
                </a:moveTo>
                <a:lnTo>
                  <a:pt x="99059" y="297179"/>
                </a:lnTo>
                <a:lnTo>
                  <a:pt x="0" y="59436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38"/>
          <p:cNvSpPr/>
          <p:nvPr/>
        </p:nvSpPr>
        <p:spPr>
          <a:xfrm>
            <a:off x="2618789" y="2956559"/>
            <a:ext cx="74295" cy="222885"/>
          </a:xfrm>
          <a:custGeom>
            <a:avLst/>
            <a:gdLst/>
            <a:ahLst/>
            <a:cxnLst/>
            <a:rect l="l" t="t" r="r" b="b"/>
            <a:pathLst>
              <a:path w="99060" h="297180">
                <a:moveTo>
                  <a:pt x="0" y="0"/>
                </a:moveTo>
                <a:lnTo>
                  <a:pt x="99060" y="29718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39"/>
          <p:cNvSpPr/>
          <p:nvPr/>
        </p:nvSpPr>
        <p:spPr>
          <a:xfrm>
            <a:off x="2470199" y="2807970"/>
            <a:ext cx="29718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25"/>
          <p:cNvSpPr/>
          <p:nvPr/>
        </p:nvSpPr>
        <p:spPr>
          <a:xfrm>
            <a:off x="4630470" y="2639378"/>
            <a:ext cx="1403984" cy="540067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90" y="0"/>
                </a:moveTo>
                <a:lnTo>
                  <a:pt x="1014641" y="1157"/>
                </a:lnTo>
                <a:lnTo>
                  <a:pt x="1091196" y="4577"/>
                </a:lnTo>
                <a:lnTo>
                  <a:pt x="1165447" y="10175"/>
                </a:lnTo>
                <a:lnTo>
                  <a:pt x="1237183" y="17871"/>
                </a:lnTo>
                <a:lnTo>
                  <a:pt x="1306195" y="27582"/>
                </a:lnTo>
                <a:lnTo>
                  <a:pt x="1372273" y="39227"/>
                </a:lnTo>
                <a:lnTo>
                  <a:pt x="1435207" y="52724"/>
                </a:lnTo>
                <a:lnTo>
                  <a:pt x="1494790" y="67990"/>
                </a:lnTo>
                <a:lnTo>
                  <a:pt x="1550809" y="84944"/>
                </a:lnTo>
                <a:lnTo>
                  <a:pt x="1603057" y="103505"/>
                </a:lnTo>
                <a:lnTo>
                  <a:pt x="1651323" y="123589"/>
                </a:lnTo>
                <a:lnTo>
                  <a:pt x="1695399" y="145115"/>
                </a:lnTo>
                <a:lnTo>
                  <a:pt x="1735074" y="168001"/>
                </a:lnTo>
                <a:lnTo>
                  <a:pt x="1770138" y="192166"/>
                </a:lnTo>
                <a:lnTo>
                  <a:pt x="1800383" y="217527"/>
                </a:lnTo>
                <a:lnTo>
                  <a:pt x="1845576" y="271510"/>
                </a:lnTo>
                <a:lnTo>
                  <a:pt x="1868976" y="329296"/>
                </a:lnTo>
                <a:lnTo>
                  <a:pt x="1871979" y="359409"/>
                </a:lnTo>
                <a:lnTo>
                  <a:pt x="1868976" y="389705"/>
                </a:lnTo>
                <a:lnTo>
                  <a:pt x="1845576" y="447799"/>
                </a:lnTo>
                <a:lnTo>
                  <a:pt x="1800383" y="502027"/>
                </a:lnTo>
                <a:lnTo>
                  <a:pt x="1770138" y="527488"/>
                </a:lnTo>
                <a:lnTo>
                  <a:pt x="1735074" y="551739"/>
                </a:lnTo>
                <a:lnTo>
                  <a:pt x="1695399" y="574700"/>
                </a:lnTo>
                <a:lnTo>
                  <a:pt x="1651323" y="596289"/>
                </a:lnTo>
                <a:lnTo>
                  <a:pt x="1603057" y="616426"/>
                </a:lnTo>
                <a:lnTo>
                  <a:pt x="1550809" y="635029"/>
                </a:lnTo>
                <a:lnTo>
                  <a:pt x="1494790" y="652017"/>
                </a:lnTo>
                <a:lnTo>
                  <a:pt x="1435207" y="667311"/>
                </a:lnTo>
                <a:lnTo>
                  <a:pt x="1372273" y="680827"/>
                </a:lnTo>
                <a:lnTo>
                  <a:pt x="1306195" y="692487"/>
                </a:lnTo>
                <a:lnTo>
                  <a:pt x="1237183" y="702208"/>
                </a:lnTo>
                <a:lnTo>
                  <a:pt x="1165447" y="709910"/>
                </a:lnTo>
                <a:lnTo>
                  <a:pt x="1091196" y="715511"/>
                </a:lnTo>
                <a:lnTo>
                  <a:pt x="1014641" y="718931"/>
                </a:lnTo>
                <a:lnTo>
                  <a:pt x="935990" y="720089"/>
                </a:lnTo>
                <a:lnTo>
                  <a:pt x="857338" y="718931"/>
                </a:lnTo>
                <a:lnTo>
                  <a:pt x="780783" y="715511"/>
                </a:lnTo>
                <a:lnTo>
                  <a:pt x="706532" y="709910"/>
                </a:lnTo>
                <a:lnTo>
                  <a:pt x="634796" y="702208"/>
                </a:lnTo>
                <a:lnTo>
                  <a:pt x="565785" y="692487"/>
                </a:lnTo>
                <a:lnTo>
                  <a:pt x="499706" y="680827"/>
                </a:lnTo>
                <a:lnTo>
                  <a:pt x="436772" y="667311"/>
                </a:lnTo>
                <a:lnTo>
                  <a:pt x="377190" y="652017"/>
                </a:lnTo>
                <a:lnTo>
                  <a:pt x="321170" y="635029"/>
                </a:lnTo>
                <a:lnTo>
                  <a:pt x="268922" y="616426"/>
                </a:lnTo>
                <a:lnTo>
                  <a:pt x="220656" y="596289"/>
                </a:lnTo>
                <a:lnTo>
                  <a:pt x="176580" y="574700"/>
                </a:lnTo>
                <a:lnTo>
                  <a:pt x="136906" y="551739"/>
                </a:lnTo>
                <a:lnTo>
                  <a:pt x="101841" y="527488"/>
                </a:lnTo>
                <a:lnTo>
                  <a:pt x="71596" y="502027"/>
                </a:lnTo>
                <a:lnTo>
                  <a:pt x="26403" y="447799"/>
                </a:lnTo>
                <a:lnTo>
                  <a:pt x="3003" y="389705"/>
                </a:lnTo>
                <a:lnTo>
                  <a:pt x="0" y="359409"/>
                </a:lnTo>
                <a:lnTo>
                  <a:pt x="3003" y="329296"/>
                </a:lnTo>
                <a:lnTo>
                  <a:pt x="26403" y="271510"/>
                </a:lnTo>
                <a:lnTo>
                  <a:pt x="71596" y="217527"/>
                </a:lnTo>
                <a:lnTo>
                  <a:pt x="101841" y="192166"/>
                </a:lnTo>
                <a:lnTo>
                  <a:pt x="136906" y="168001"/>
                </a:lnTo>
                <a:lnTo>
                  <a:pt x="176580" y="145115"/>
                </a:lnTo>
                <a:lnTo>
                  <a:pt x="220656" y="123589"/>
                </a:lnTo>
                <a:lnTo>
                  <a:pt x="268922" y="103505"/>
                </a:lnTo>
                <a:lnTo>
                  <a:pt x="321170" y="84944"/>
                </a:lnTo>
                <a:lnTo>
                  <a:pt x="377190" y="67990"/>
                </a:lnTo>
                <a:lnTo>
                  <a:pt x="436772" y="52724"/>
                </a:lnTo>
                <a:lnTo>
                  <a:pt x="499706" y="39227"/>
                </a:lnTo>
                <a:lnTo>
                  <a:pt x="565785" y="27582"/>
                </a:lnTo>
                <a:lnTo>
                  <a:pt x="634796" y="17871"/>
                </a:lnTo>
                <a:lnTo>
                  <a:pt x="706532" y="10175"/>
                </a:lnTo>
                <a:lnTo>
                  <a:pt x="780783" y="4577"/>
                </a:lnTo>
                <a:lnTo>
                  <a:pt x="857338" y="1157"/>
                </a:lnTo>
                <a:lnTo>
                  <a:pt x="935990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26"/>
          <p:cNvSpPr/>
          <p:nvPr/>
        </p:nvSpPr>
        <p:spPr>
          <a:xfrm>
            <a:off x="2794049" y="2908934"/>
            <a:ext cx="1836420" cy="0"/>
          </a:xfrm>
          <a:custGeom>
            <a:avLst/>
            <a:gdLst/>
            <a:ahLst/>
            <a:cxnLst/>
            <a:rect l="l" t="t" r="r" b="b"/>
            <a:pathLst>
              <a:path w="2448560">
                <a:moveTo>
                  <a:pt x="0" y="0"/>
                </a:moveTo>
                <a:lnTo>
                  <a:pt x="244856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27"/>
          <p:cNvSpPr/>
          <p:nvPr/>
        </p:nvSpPr>
        <p:spPr>
          <a:xfrm>
            <a:off x="5230544" y="3299459"/>
            <a:ext cx="371475" cy="258128"/>
          </a:xfrm>
          <a:custGeom>
            <a:avLst/>
            <a:gdLst/>
            <a:ahLst/>
            <a:cxnLst/>
            <a:rect l="l" t="t" r="r" b="b"/>
            <a:pathLst>
              <a:path w="495300" h="344170">
                <a:moveTo>
                  <a:pt x="0" y="0"/>
                </a:moveTo>
                <a:lnTo>
                  <a:pt x="12015" y="49087"/>
                </a:lnTo>
                <a:lnTo>
                  <a:pt x="28990" y="93270"/>
                </a:lnTo>
                <a:lnTo>
                  <a:pt x="50322" y="132806"/>
                </a:lnTo>
                <a:lnTo>
                  <a:pt x="75407" y="167954"/>
                </a:lnTo>
                <a:lnTo>
                  <a:pt x="103643" y="198973"/>
                </a:lnTo>
                <a:lnTo>
                  <a:pt x="134428" y="226119"/>
                </a:lnTo>
                <a:lnTo>
                  <a:pt x="167157" y="249652"/>
                </a:lnTo>
                <a:lnTo>
                  <a:pt x="201228" y="269829"/>
                </a:lnTo>
                <a:lnTo>
                  <a:pt x="236039" y="286908"/>
                </a:lnTo>
                <a:lnTo>
                  <a:pt x="270986" y="301148"/>
                </a:lnTo>
                <a:lnTo>
                  <a:pt x="305466" y="312807"/>
                </a:lnTo>
                <a:lnTo>
                  <a:pt x="338876" y="322143"/>
                </a:lnTo>
                <a:lnTo>
                  <a:pt x="370614" y="329413"/>
                </a:lnTo>
                <a:lnTo>
                  <a:pt x="400076" y="334877"/>
                </a:lnTo>
                <a:lnTo>
                  <a:pt x="426660" y="338792"/>
                </a:lnTo>
                <a:lnTo>
                  <a:pt x="449762" y="341416"/>
                </a:lnTo>
                <a:lnTo>
                  <a:pt x="468780" y="343008"/>
                </a:lnTo>
                <a:lnTo>
                  <a:pt x="492152" y="344126"/>
                </a:lnTo>
                <a:lnTo>
                  <a:pt x="495300" y="344170"/>
                </a:lnTo>
              </a:path>
            </a:pathLst>
          </a:custGeom>
          <a:ln w="1270">
            <a:solidFill>
              <a:srgbClr val="008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28"/>
          <p:cNvSpPr/>
          <p:nvPr/>
        </p:nvSpPr>
        <p:spPr>
          <a:xfrm>
            <a:off x="5206732" y="3232784"/>
            <a:ext cx="53340" cy="83820"/>
          </a:xfrm>
          <a:custGeom>
            <a:avLst/>
            <a:gdLst/>
            <a:ahLst/>
            <a:cxnLst/>
            <a:rect l="l" t="t" r="r" b="b"/>
            <a:pathLst>
              <a:path w="71120" h="111760">
                <a:moveTo>
                  <a:pt x="22860" y="0"/>
                </a:moveTo>
                <a:lnTo>
                  <a:pt x="0" y="111760"/>
                </a:lnTo>
                <a:lnTo>
                  <a:pt x="71120" y="104140"/>
                </a:lnTo>
                <a:lnTo>
                  <a:pt x="22860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29"/>
          <p:cNvSpPr/>
          <p:nvPr/>
        </p:nvSpPr>
        <p:spPr>
          <a:xfrm>
            <a:off x="3606532" y="3027997"/>
            <a:ext cx="321945" cy="744855"/>
          </a:xfrm>
          <a:custGeom>
            <a:avLst/>
            <a:gdLst/>
            <a:ahLst/>
            <a:cxnLst/>
            <a:rect l="l" t="t" r="r" b="b"/>
            <a:pathLst>
              <a:path w="429260" h="993140">
                <a:moveTo>
                  <a:pt x="0" y="0"/>
                </a:moveTo>
                <a:lnTo>
                  <a:pt x="8441" y="80268"/>
                </a:lnTo>
                <a:lnTo>
                  <a:pt x="21586" y="158967"/>
                </a:lnTo>
                <a:lnTo>
                  <a:pt x="38877" y="235819"/>
                </a:lnTo>
                <a:lnTo>
                  <a:pt x="59761" y="310550"/>
                </a:lnTo>
                <a:lnTo>
                  <a:pt x="83681" y="382885"/>
                </a:lnTo>
                <a:lnTo>
                  <a:pt x="110082" y="452547"/>
                </a:lnTo>
                <a:lnTo>
                  <a:pt x="138409" y="519263"/>
                </a:lnTo>
                <a:lnTo>
                  <a:pt x="168107" y="582757"/>
                </a:lnTo>
                <a:lnTo>
                  <a:pt x="198620" y="642753"/>
                </a:lnTo>
                <a:lnTo>
                  <a:pt x="229393" y="698976"/>
                </a:lnTo>
                <a:lnTo>
                  <a:pt x="259871" y="751151"/>
                </a:lnTo>
                <a:lnTo>
                  <a:pt x="289499" y="799002"/>
                </a:lnTo>
                <a:lnTo>
                  <a:pt x="317720" y="842255"/>
                </a:lnTo>
                <a:lnTo>
                  <a:pt x="343980" y="880634"/>
                </a:lnTo>
                <a:lnTo>
                  <a:pt x="367724" y="913864"/>
                </a:lnTo>
                <a:lnTo>
                  <a:pt x="388396" y="941669"/>
                </a:lnTo>
                <a:lnTo>
                  <a:pt x="418303" y="979905"/>
                </a:lnTo>
                <a:lnTo>
                  <a:pt x="426428" y="989785"/>
                </a:lnTo>
                <a:lnTo>
                  <a:pt x="429260" y="993140"/>
                </a:lnTo>
              </a:path>
            </a:pathLst>
          </a:custGeom>
          <a:ln w="1270">
            <a:solidFill>
              <a:srgbClr val="008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30"/>
          <p:cNvSpPr/>
          <p:nvPr/>
        </p:nvSpPr>
        <p:spPr>
          <a:xfrm>
            <a:off x="3580815" y="2963228"/>
            <a:ext cx="54292" cy="81914"/>
          </a:xfrm>
          <a:custGeom>
            <a:avLst/>
            <a:gdLst/>
            <a:ahLst/>
            <a:cxnLst/>
            <a:rect l="l" t="t" r="r" b="b"/>
            <a:pathLst>
              <a:path w="72389" h="109219">
                <a:moveTo>
                  <a:pt x="31750" y="0"/>
                </a:moveTo>
                <a:lnTo>
                  <a:pt x="0" y="109219"/>
                </a:lnTo>
                <a:lnTo>
                  <a:pt x="72389" y="106679"/>
                </a:lnTo>
                <a:lnTo>
                  <a:pt x="31750" y="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31"/>
          <p:cNvSpPr/>
          <p:nvPr/>
        </p:nvSpPr>
        <p:spPr>
          <a:xfrm>
            <a:off x="3819892" y="2099309"/>
            <a:ext cx="3024187" cy="2700338"/>
          </a:xfrm>
          <a:custGeom>
            <a:avLst/>
            <a:gdLst/>
            <a:ahLst/>
            <a:cxnLst/>
            <a:rect l="l" t="t" r="r" b="b"/>
            <a:pathLst>
              <a:path w="4032249" h="3600450">
                <a:moveTo>
                  <a:pt x="2016760" y="3600450"/>
                </a:moveTo>
                <a:lnTo>
                  <a:pt x="0" y="3600450"/>
                </a:lnTo>
                <a:lnTo>
                  <a:pt x="0" y="0"/>
                </a:lnTo>
                <a:lnTo>
                  <a:pt x="4032249" y="0"/>
                </a:lnTo>
                <a:lnTo>
                  <a:pt x="4032249" y="3600450"/>
                </a:lnTo>
                <a:lnTo>
                  <a:pt x="2016760" y="36004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32"/>
          <p:cNvSpPr/>
          <p:nvPr/>
        </p:nvSpPr>
        <p:spPr>
          <a:xfrm>
            <a:off x="3091230" y="4474846"/>
            <a:ext cx="635317" cy="268604"/>
          </a:xfrm>
          <a:custGeom>
            <a:avLst/>
            <a:gdLst/>
            <a:ahLst/>
            <a:cxnLst/>
            <a:rect l="l" t="t" r="r" b="b"/>
            <a:pathLst>
              <a:path w="847089" h="358139">
                <a:moveTo>
                  <a:pt x="847089" y="358139"/>
                </a:moveTo>
                <a:lnTo>
                  <a:pt x="761690" y="351417"/>
                </a:lnTo>
                <a:lnTo>
                  <a:pt x="681102" y="340705"/>
                </a:lnTo>
                <a:lnTo>
                  <a:pt x="605278" y="326473"/>
                </a:lnTo>
                <a:lnTo>
                  <a:pt x="534172" y="309189"/>
                </a:lnTo>
                <a:lnTo>
                  <a:pt x="467737" y="289321"/>
                </a:lnTo>
                <a:lnTo>
                  <a:pt x="405926" y="267340"/>
                </a:lnTo>
                <a:lnTo>
                  <a:pt x="348693" y="243712"/>
                </a:lnTo>
                <a:lnTo>
                  <a:pt x="295991" y="218907"/>
                </a:lnTo>
                <a:lnTo>
                  <a:pt x="247773" y="193393"/>
                </a:lnTo>
                <a:lnTo>
                  <a:pt x="203993" y="167640"/>
                </a:lnTo>
                <a:lnTo>
                  <a:pt x="164604" y="142114"/>
                </a:lnTo>
                <a:lnTo>
                  <a:pt x="129560" y="117287"/>
                </a:lnTo>
                <a:lnTo>
                  <a:pt x="98813" y="93625"/>
                </a:lnTo>
                <a:lnTo>
                  <a:pt x="72317" y="71597"/>
                </a:lnTo>
                <a:lnTo>
                  <a:pt x="50026" y="51673"/>
                </a:lnTo>
                <a:lnTo>
                  <a:pt x="17869" y="20008"/>
                </a:lnTo>
                <a:lnTo>
                  <a:pt x="1969" y="2379"/>
                </a:lnTo>
                <a:lnTo>
                  <a:pt x="0" y="0"/>
                </a:lnTo>
              </a:path>
            </a:pathLst>
          </a:custGeom>
          <a:ln w="1270">
            <a:solidFill>
              <a:srgbClr val="008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33"/>
          <p:cNvSpPr/>
          <p:nvPr/>
        </p:nvSpPr>
        <p:spPr>
          <a:xfrm>
            <a:off x="3711307" y="4715828"/>
            <a:ext cx="81915" cy="53339"/>
          </a:xfrm>
          <a:custGeom>
            <a:avLst/>
            <a:gdLst/>
            <a:ahLst/>
            <a:cxnLst/>
            <a:rect l="l" t="t" r="r" b="b"/>
            <a:pathLst>
              <a:path w="109220" h="71120">
                <a:moveTo>
                  <a:pt x="109220" y="39369"/>
                </a:moveTo>
                <a:lnTo>
                  <a:pt x="2540" y="0"/>
                </a:lnTo>
                <a:lnTo>
                  <a:pt x="0" y="71119"/>
                </a:lnTo>
                <a:lnTo>
                  <a:pt x="109220" y="39369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34"/>
          <p:cNvSpPr/>
          <p:nvPr/>
        </p:nvSpPr>
        <p:spPr>
          <a:xfrm>
            <a:off x="3307447" y="2261235"/>
            <a:ext cx="474345" cy="68956"/>
          </a:xfrm>
          <a:custGeom>
            <a:avLst/>
            <a:gdLst/>
            <a:ahLst/>
            <a:cxnLst/>
            <a:rect l="l" t="t" r="r" b="b"/>
            <a:pathLst>
              <a:path w="632460" h="91941">
                <a:moveTo>
                  <a:pt x="632460" y="83820"/>
                </a:moveTo>
                <a:lnTo>
                  <a:pt x="575952" y="88713"/>
                </a:lnTo>
                <a:lnTo>
                  <a:pt x="521550" y="91348"/>
                </a:lnTo>
                <a:lnTo>
                  <a:pt x="469339" y="91941"/>
                </a:lnTo>
                <a:lnTo>
                  <a:pt x="419404" y="90708"/>
                </a:lnTo>
                <a:lnTo>
                  <a:pt x="371832" y="87868"/>
                </a:lnTo>
                <a:lnTo>
                  <a:pt x="326707" y="83637"/>
                </a:lnTo>
                <a:lnTo>
                  <a:pt x="284116" y="78232"/>
                </a:lnTo>
                <a:lnTo>
                  <a:pt x="244144" y="71871"/>
                </a:lnTo>
                <a:lnTo>
                  <a:pt x="206878" y="64771"/>
                </a:lnTo>
                <a:lnTo>
                  <a:pt x="172402" y="57150"/>
                </a:lnTo>
                <a:lnTo>
                  <a:pt x="140803" y="49223"/>
                </a:lnTo>
                <a:lnTo>
                  <a:pt x="112166" y="41208"/>
                </a:lnTo>
                <a:lnTo>
                  <a:pt x="86577" y="33324"/>
                </a:lnTo>
                <a:lnTo>
                  <a:pt x="64122" y="25786"/>
                </a:lnTo>
                <a:lnTo>
                  <a:pt x="28955" y="12618"/>
                </a:lnTo>
                <a:lnTo>
                  <a:pt x="7353" y="3444"/>
                </a:lnTo>
                <a:lnTo>
                  <a:pt x="1852" y="897"/>
                </a:lnTo>
                <a:lnTo>
                  <a:pt x="0" y="0"/>
                </a:lnTo>
              </a:path>
            </a:pathLst>
          </a:custGeom>
          <a:ln w="1270">
            <a:solidFill>
              <a:srgbClr val="008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35"/>
          <p:cNvSpPr/>
          <p:nvPr/>
        </p:nvSpPr>
        <p:spPr>
          <a:xfrm>
            <a:off x="3763694" y="2298383"/>
            <a:ext cx="83820" cy="54292"/>
          </a:xfrm>
          <a:custGeom>
            <a:avLst/>
            <a:gdLst/>
            <a:ahLst/>
            <a:cxnLst/>
            <a:rect l="l" t="t" r="r" b="b"/>
            <a:pathLst>
              <a:path w="111760" h="72389">
                <a:moveTo>
                  <a:pt x="111760" y="22860"/>
                </a:moveTo>
                <a:lnTo>
                  <a:pt x="0" y="0"/>
                </a:lnTo>
                <a:lnTo>
                  <a:pt x="8890" y="72389"/>
                </a:lnTo>
                <a:lnTo>
                  <a:pt x="111760" y="2286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3"/>
          <p:cNvSpPr/>
          <p:nvPr/>
        </p:nvSpPr>
        <p:spPr>
          <a:xfrm>
            <a:off x="1875838" y="2916555"/>
            <a:ext cx="473393" cy="262890"/>
          </a:xfrm>
          <a:custGeom>
            <a:avLst/>
            <a:gdLst/>
            <a:ahLst/>
            <a:cxnLst/>
            <a:rect l="l" t="t" r="r" b="b"/>
            <a:pathLst>
              <a:path w="631190" h="350520">
                <a:moveTo>
                  <a:pt x="631190" y="0"/>
                </a:moveTo>
                <a:lnTo>
                  <a:pt x="550106" y="14576"/>
                </a:lnTo>
                <a:lnTo>
                  <a:pt x="476185" y="31417"/>
                </a:lnTo>
                <a:lnTo>
                  <a:pt x="409100" y="50197"/>
                </a:lnTo>
                <a:lnTo>
                  <a:pt x="348528" y="70591"/>
                </a:lnTo>
                <a:lnTo>
                  <a:pt x="294143" y="92273"/>
                </a:lnTo>
                <a:lnTo>
                  <a:pt x="245621" y="114917"/>
                </a:lnTo>
                <a:lnTo>
                  <a:pt x="202637" y="138197"/>
                </a:lnTo>
                <a:lnTo>
                  <a:pt x="164866" y="161787"/>
                </a:lnTo>
                <a:lnTo>
                  <a:pt x="131983" y="185363"/>
                </a:lnTo>
                <a:lnTo>
                  <a:pt x="103663" y="208597"/>
                </a:lnTo>
                <a:lnTo>
                  <a:pt x="79582" y="231165"/>
                </a:lnTo>
                <a:lnTo>
                  <a:pt x="59415" y="252740"/>
                </a:lnTo>
                <a:lnTo>
                  <a:pt x="42837" y="272996"/>
                </a:lnTo>
                <a:lnTo>
                  <a:pt x="29523" y="291609"/>
                </a:lnTo>
                <a:lnTo>
                  <a:pt x="11389" y="322600"/>
                </a:lnTo>
                <a:lnTo>
                  <a:pt x="2414" y="343105"/>
                </a:lnTo>
                <a:lnTo>
                  <a:pt x="549" y="348612"/>
                </a:lnTo>
                <a:lnTo>
                  <a:pt x="0" y="350520"/>
                </a:lnTo>
              </a:path>
            </a:pathLst>
          </a:custGeom>
          <a:ln w="1270">
            <a:solidFill>
              <a:srgbClr val="008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4"/>
          <p:cNvSpPr/>
          <p:nvPr/>
        </p:nvSpPr>
        <p:spPr>
          <a:xfrm>
            <a:off x="2332087" y="2892743"/>
            <a:ext cx="83820" cy="53340"/>
          </a:xfrm>
          <a:custGeom>
            <a:avLst/>
            <a:gdLst/>
            <a:ahLst/>
            <a:cxnLst/>
            <a:rect l="l" t="t" r="r" b="b"/>
            <a:pathLst>
              <a:path w="111760" h="71120">
                <a:moveTo>
                  <a:pt x="111760" y="20320"/>
                </a:moveTo>
                <a:lnTo>
                  <a:pt x="0" y="0"/>
                </a:lnTo>
                <a:lnTo>
                  <a:pt x="10160" y="71120"/>
                </a:lnTo>
                <a:lnTo>
                  <a:pt x="111760" y="20320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18"/>
          <p:cNvSpPr txBox="1"/>
          <p:nvPr/>
        </p:nvSpPr>
        <p:spPr>
          <a:xfrm>
            <a:off x="2130157" y="2105042"/>
            <a:ext cx="120634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n</a:t>
            </a: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o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m</a:t>
            </a:r>
            <a:r>
              <a:rPr sz="1350" i="1" spc="213" dirty="0">
                <a:solidFill>
                  <a:srgbClr val="0083D0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du</a:t>
            </a:r>
            <a:r>
              <a:rPr sz="1350" i="1" spc="152" dirty="0">
                <a:solidFill>
                  <a:srgbClr val="0083D0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système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3877995" y="2186004"/>
            <a:ext cx="980713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spc="7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ite</a:t>
            </a:r>
            <a:r>
              <a:rPr sz="1350" spc="166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vente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4870003" y="2186004"/>
            <a:ext cx="20953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en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15"/>
          <p:cNvSpPr txBox="1"/>
          <p:nvPr/>
        </p:nvSpPr>
        <p:spPr>
          <a:xfrm>
            <a:off x="5091860" y="2186004"/>
            <a:ext cx="378066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lig</a:t>
            </a:r>
            <a:r>
              <a:rPr sz="1350" spc="7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14"/>
          <p:cNvSpPr txBox="1"/>
          <p:nvPr/>
        </p:nvSpPr>
        <p:spPr>
          <a:xfrm>
            <a:off x="1393874" y="3185177"/>
            <a:ext cx="48848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a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cte</a:t>
            </a:r>
            <a:r>
              <a:rPr sz="1350" i="1" spc="7" dirty="0">
                <a:solidFill>
                  <a:srgbClr val="0083D0"/>
                </a:solidFill>
                <a:latin typeface="Times New Roman"/>
                <a:cs typeface="Times New Roman"/>
              </a:rPr>
              <a:t>u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13"/>
          <p:cNvSpPr txBox="1"/>
          <p:nvPr/>
        </p:nvSpPr>
        <p:spPr>
          <a:xfrm>
            <a:off x="2393999" y="3266139"/>
            <a:ext cx="46379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spc="7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lient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12"/>
          <p:cNvSpPr txBox="1"/>
          <p:nvPr/>
        </p:nvSpPr>
        <p:spPr>
          <a:xfrm>
            <a:off x="3877994" y="3775727"/>
            <a:ext cx="82452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a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ss</a:t>
            </a:r>
            <a:r>
              <a:rPr sz="1350" i="1" spc="38" dirty="0">
                <a:solidFill>
                  <a:srgbClr val="0083D0"/>
                </a:solidFill>
                <a:latin typeface="Times New Roman"/>
                <a:cs typeface="Times New Roman"/>
              </a:rPr>
              <a:t>o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cia</a:t>
            </a: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t</a:t>
            </a:r>
            <a:r>
              <a:rPr sz="1350" i="1" spc="7" dirty="0">
                <a:solidFill>
                  <a:srgbClr val="0083D0"/>
                </a:solidFill>
                <a:latin typeface="Times New Roman"/>
                <a:cs typeface="Times New Roman"/>
              </a:rPr>
              <a:t>i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11"/>
          <p:cNvSpPr txBox="1"/>
          <p:nvPr/>
        </p:nvSpPr>
        <p:spPr>
          <a:xfrm>
            <a:off x="1913939" y="4291982"/>
            <a:ext cx="50648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l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imites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10"/>
          <p:cNvSpPr txBox="1"/>
          <p:nvPr/>
        </p:nvSpPr>
        <p:spPr>
          <a:xfrm>
            <a:off x="2432746" y="4291982"/>
            <a:ext cx="222047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du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1" name="object 9"/>
          <p:cNvSpPr txBox="1"/>
          <p:nvPr/>
        </p:nvSpPr>
        <p:spPr>
          <a:xfrm>
            <a:off x="2667119" y="4291982"/>
            <a:ext cx="605408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système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6"/>
          <p:cNvSpPr txBox="1"/>
          <p:nvPr/>
        </p:nvSpPr>
        <p:spPr>
          <a:xfrm>
            <a:off x="2794049" y="2099310"/>
            <a:ext cx="1025843" cy="80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33" name="object 5"/>
          <p:cNvSpPr txBox="1"/>
          <p:nvPr/>
        </p:nvSpPr>
        <p:spPr>
          <a:xfrm>
            <a:off x="3819892" y="2099310"/>
            <a:ext cx="810577" cy="80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25"/>
              </a:lnSpc>
              <a:spcBef>
                <a:spcPts val="37"/>
              </a:spcBef>
            </a:pPr>
            <a:endParaRPr sz="525"/>
          </a:p>
          <a:p>
            <a:pPr marL="67627">
              <a:lnSpc>
                <a:spcPct val="95825"/>
              </a:lnSpc>
            </a:pPr>
            <a:r>
              <a:rPr sz="1350" spc="7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ite</a:t>
            </a:r>
            <a:r>
              <a:rPr sz="1350" spc="166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4"/>
          <p:cNvSpPr txBox="1"/>
          <p:nvPr/>
        </p:nvSpPr>
        <p:spPr>
          <a:xfrm>
            <a:off x="4630470" y="2099309"/>
            <a:ext cx="2213609" cy="2700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13"/>
              </a:lnSpc>
              <a:spcBef>
                <a:spcPts val="29"/>
              </a:spcBef>
            </a:pPr>
            <a:endParaRPr sz="413"/>
          </a:p>
          <a:p>
            <a:pPr marL="269558">
              <a:lnSpc>
                <a:spcPct val="95825"/>
              </a:lnSpc>
              <a:spcBef>
                <a:spcPts val="5250"/>
              </a:spcBef>
            </a:pPr>
            <a:r>
              <a:rPr sz="1350" spc="7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omm</a:t>
            </a:r>
            <a:r>
              <a:rPr sz="1350" spc="-7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n</a:t>
            </a:r>
            <a:r>
              <a:rPr sz="1350" spc="7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er</a:t>
            </a:r>
            <a:endParaRPr sz="1350">
              <a:latin typeface="Times New Roman"/>
              <a:cs typeface="Times New Roman"/>
            </a:endParaRPr>
          </a:p>
          <a:p>
            <a:pPr marL="1001078">
              <a:lnSpc>
                <a:spcPct val="95825"/>
              </a:lnSpc>
              <a:spcBef>
                <a:spcPts val="3098"/>
              </a:spcBef>
            </a:pP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c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as</a:t>
            </a:r>
            <a:r>
              <a:rPr sz="1350" i="1" spc="76" dirty="0">
                <a:solidFill>
                  <a:srgbClr val="0083D0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d'utilisa</a:t>
            </a: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t</a:t>
            </a:r>
            <a:r>
              <a:rPr sz="1350" i="1" spc="7" dirty="0">
                <a:solidFill>
                  <a:srgbClr val="0083D0"/>
                </a:solidFill>
                <a:latin typeface="Times New Roman"/>
                <a:cs typeface="Times New Roman"/>
              </a:rPr>
              <a:t>i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3"/>
          <p:cNvSpPr txBox="1"/>
          <p:nvPr/>
        </p:nvSpPr>
        <p:spPr>
          <a:xfrm>
            <a:off x="2794049" y="2908934"/>
            <a:ext cx="1025843" cy="1890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36" name="object 2"/>
          <p:cNvSpPr txBox="1"/>
          <p:nvPr/>
        </p:nvSpPr>
        <p:spPr>
          <a:xfrm>
            <a:off x="3819892" y="2908934"/>
            <a:ext cx="810577" cy="1890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75"/>
              </a:lnSpc>
              <a:spcBef>
                <a:spcPts val="29"/>
              </a:spcBef>
            </a:pPr>
            <a:endParaRPr sz="675"/>
          </a:p>
          <a:p>
            <a:pPr marL="67627">
              <a:lnSpc>
                <a:spcPct val="95825"/>
              </a:lnSpc>
              <a:spcBef>
                <a:spcPts val="6000"/>
              </a:spcBef>
            </a:pP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a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ss</a:t>
            </a:r>
            <a:r>
              <a:rPr sz="1350" i="1" spc="38" dirty="0">
                <a:solidFill>
                  <a:srgbClr val="0083D0"/>
                </a:solidFill>
                <a:latin typeface="Times New Roman"/>
                <a:cs typeface="Times New Roman"/>
              </a:rPr>
              <a:t>o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cia</a:t>
            </a: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t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883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2950" y="424934"/>
            <a:ext cx="77724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fr-FR" sz="3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fr-FR" sz="4400" b="1" dirty="0" err="1">
                <a:latin typeface="+mj-lt"/>
                <a:ea typeface="+mj-ea"/>
                <a:cs typeface="+mj-cs"/>
              </a:rPr>
              <a:t>Acteurs</a:t>
            </a:r>
            <a:r>
              <a:rPr lang="en-US" altLang="fr-FR" sz="30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fr-FR" sz="4400" b="1" dirty="0">
                <a:latin typeface="+mj-lt"/>
                <a:ea typeface="+mj-ea"/>
                <a:cs typeface="+mj-cs"/>
              </a:rPr>
              <a:t>et </a:t>
            </a:r>
            <a:r>
              <a:rPr lang="en-US" altLang="fr-FR" sz="4400" b="1" dirty="0" err="1">
                <a:latin typeface="+mj-lt"/>
                <a:ea typeface="+mj-ea"/>
                <a:cs typeface="+mj-cs"/>
              </a:rPr>
              <a:t>cas</a:t>
            </a:r>
            <a:r>
              <a:rPr lang="en-US" altLang="fr-FR" sz="44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fr-FR" sz="4400" b="1" dirty="0" err="1">
                <a:latin typeface="+mj-lt"/>
                <a:ea typeface="+mj-ea"/>
                <a:cs typeface="+mj-cs"/>
              </a:rPr>
              <a:t>d’utilisation</a:t>
            </a:r>
            <a:r>
              <a:rPr lang="en-US" altLang="fr-FR" sz="44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598488" y="1972866"/>
            <a:ext cx="77724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  <a:buFont typeface="Monotype Sorts" pitchFamily="2" charset="2"/>
              <a:buChar char="r"/>
            </a:pP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Acteurs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et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cas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d’utilisation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permettent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de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décrire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le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système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:</a:t>
            </a:r>
          </a:p>
          <a:p>
            <a:pPr lvl="1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Les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acteurs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interagissent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directement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avec le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système</a:t>
            </a:r>
            <a:endParaRPr lang="en-US" altLang="fr-FR" sz="1500" b="1" dirty="0">
              <a:solidFill>
                <a:srgbClr val="00264C"/>
              </a:solidFill>
              <a:latin typeface="Arial" charset="0"/>
            </a:endParaRPr>
          </a:p>
          <a:p>
            <a:pPr lvl="1" algn="just">
              <a:spcBef>
                <a:spcPct val="20000"/>
              </a:spcBef>
              <a:buFont typeface="Wingdings" pitchFamily="2" charset="2"/>
              <a:buChar char="Ø"/>
            </a:pPr>
            <a:endParaRPr lang="en-US" altLang="fr-FR" sz="1500" b="1" dirty="0">
              <a:solidFill>
                <a:srgbClr val="00264C"/>
              </a:solidFill>
              <a:latin typeface="Arial" charset="0"/>
            </a:endParaRPr>
          </a:p>
          <a:p>
            <a:pPr lvl="1" algn="just">
              <a:spcBef>
                <a:spcPct val="20000"/>
              </a:spcBef>
              <a:buFont typeface="Wingdings" pitchFamily="2" charset="2"/>
              <a:buChar char="Ø"/>
            </a:pPr>
            <a:endParaRPr lang="en-US" altLang="fr-FR" sz="1500" b="1" dirty="0">
              <a:solidFill>
                <a:srgbClr val="00264C"/>
              </a:solidFill>
              <a:latin typeface="Arial" charset="0"/>
            </a:endParaRPr>
          </a:p>
          <a:p>
            <a:pPr lvl="1" algn="just">
              <a:spcBef>
                <a:spcPct val="20000"/>
              </a:spcBef>
              <a:buFont typeface="Monotype Sorts" pitchFamily="2" charset="2"/>
              <a:buChar char="r"/>
            </a:pPr>
            <a:endParaRPr lang="en-US" altLang="fr-FR" sz="1500" b="1" dirty="0">
              <a:solidFill>
                <a:srgbClr val="00264C"/>
              </a:solidFill>
              <a:latin typeface="Arial" charset="0"/>
            </a:endParaRPr>
          </a:p>
          <a:p>
            <a:pPr lvl="1" algn="just">
              <a:spcBef>
                <a:spcPct val="20000"/>
              </a:spcBef>
              <a:buFont typeface="Monotype Sorts" pitchFamily="2" charset="2"/>
              <a:buNone/>
            </a:pPr>
            <a:endParaRPr lang="en-US" altLang="fr-FR" sz="1500" b="1" dirty="0">
              <a:solidFill>
                <a:srgbClr val="00264C"/>
              </a:solidFill>
              <a:latin typeface="Arial" charset="0"/>
            </a:endParaRPr>
          </a:p>
          <a:p>
            <a:pPr lvl="1" algn="just">
              <a:spcBef>
                <a:spcPct val="20000"/>
              </a:spcBef>
              <a:buFont typeface="Wingdings" pitchFamily="2" charset="2"/>
              <a:buChar char="Ø"/>
            </a:pPr>
            <a:endParaRPr lang="en-US" altLang="fr-FR" sz="1500" b="1" dirty="0">
              <a:solidFill>
                <a:srgbClr val="00264C"/>
              </a:solidFill>
              <a:latin typeface="Arial" charset="0"/>
            </a:endParaRPr>
          </a:p>
          <a:p>
            <a:pPr lvl="1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Les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cas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d’utilisation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représentent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l’utilisation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du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système</a:t>
            </a:r>
            <a:r>
              <a:rPr lang="en-US" altLang="fr-FR" sz="1500" b="1" dirty="0">
                <a:solidFill>
                  <a:srgbClr val="00264C"/>
                </a:solidFill>
                <a:latin typeface="Arial" charset="0"/>
              </a:rPr>
              <a:t> par les </a:t>
            </a:r>
            <a:r>
              <a:rPr lang="en-US" altLang="fr-FR" sz="1500" b="1" dirty="0" err="1">
                <a:solidFill>
                  <a:srgbClr val="00264C"/>
                </a:solidFill>
                <a:latin typeface="Arial" charset="0"/>
              </a:rPr>
              <a:t>acteurs</a:t>
            </a:r>
            <a:endParaRPr lang="en-US" altLang="fr-FR" sz="1500" b="1" dirty="0">
              <a:solidFill>
                <a:srgbClr val="00264C"/>
              </a:solidFill>
              <a:latin typeface="Arial" charset="0"/>
            </a:endParaRPr>
          </a:p>
          <a:p>
            <a:pPr algn="just">
              <a:spcBef>
                <a:spcPct val="20000"/>
              </a:spcBef>
              <a:buFont typeface="Monotype Sorts" pitchFamily="2" charset="2"/>
              <a:buNone/>
            </a:pPr>
            <a:endParaRPr lang="en-US" altLang="fr-FR" sz="1500" b="1" dirty="0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2916239" y="2943225"/>
            <a:ext cx="528637" cy="639366"/>
            <a:chOff x="542" y="1732"/>
            <a:chExt cx="287" cy="719"/>
          </a:xfrm>
        </p:grpSpPr>
        <p:sp>
          <p:nvSpPr>
            <p:cNvPr id="28721" name="Oval 49"/>
            <p:cNvSpPr>
              <a:spLocks noChangeArrowheads="1"/>
            </p:cNvSpPr>
            <p:nvPr/>
          </p:nvSpPr>
          <p:spPr bwMode="auto">
            <a:xfrm>
              <a:off x="590" y="1732"/>
              <a:ext cx="190" cy="19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722" name="Line 50"/>
            <p:cNvSpPr>
              <a:spLocks noChangeShapeType="1"/>
            </p:cNvSpPr>
            <p:nvPr/>
          </p:nvSpPr>
          <p:spPr bwMode="auto">
            <a:xfrm>
              <a:off x="685" y="1924"/>
              <a:ext cx="0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723" name="Line 51"/>
            <p:cNvSpPr>
              <a:spLocks noChangeShapeType="1"/>
            </p:cNvSpPr>
            <p:nvPr/>
          </p:nvSpPr>
          <p:spPr bwMode="auto">
            <a:xfrm flipH="1">
              <a:off x="542" y="2164"/>
              <a:ext cx="143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724" name="Line 52"/>
            <p:cNvSpPr>
              <a:spLocks noChangeShapeType="1"/>
            </p:cNvSpPr>
            <p:nvPr/>
          </p:nvSpPr>
          <p:spPr bwMode="auto">
            <a:xfrm>
              <a:off x="686" y="2164"/>
              <a:ext cx="143" cy="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725" name="Line 53"/>
            <p:cNvSpPr>
              <a:spLocks noChangeShapeType="1"/>
            </p:cNvSpPr>
            <p:nvPr/>
          </p:nvSpPr>
          <p:spPr bwMode="auto">
            <a:xfrm>
              <a:off x="542" y="2019"/>
              <a:ext cx="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</p:grpSp>
      <p:sp>
        <p:nvSpPr>
          <p:cNvPr id="28726" name="Text Box 54"/>
          <p:cNvSpPr txBox="1">
            <a:spLocks noChangeArrowheads="1"/>
          </p:cNvSpPr>
          <p:nvPr/>
        </p:nvSpPr>
        <p:spPr bwMode="auto">
          <a:xfrm>
            <a:off x="2763708" y="3699273"/>
            <a:ext cx="847988" cy="25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fr-FR" altLang="fr-FR" sz="1200" b="1">
                <a:latin typeface="Arial" charset="0"/>
              </a:rPr>
              <a:t>Un acteur</a:t>
            </a:r>
          </a:p>
        </p:txBody>
      </p:sp>
      <p:sp>
        <p:nvSpPr>
          <p:cNvPr id="28727" name="Oval 55"/>
          <p:cNvSpPr>
            <a:spLocks noChangeArrowheads="1"/>
          </p:cNvSpPr>
          <p:nvPr/>
        </p:nvSpPr>
        <p:spPr bwMode="auto">
          <a:xfrm>
            <a:off x="3492500" y="4779169"/>
            <a:ext cx="1655763" cy="347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28728" name="Text Box 56"/>
          <p:cNvSpPr txBox="1">
            <a:spLocks noChangeArrowheads="1"/>
          </p:cNvSpPr>
          <p:nvPr/>
        </p:nvSpPr>
        <p:spPr bwMode="auto">
          <a:xfrm>
            <a:off x="3524679" y="5211366"/>
            <a:ext cx="1553309" cy="25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fr-FR" altLang="fr-FR" sz="1200" b="1" dirty="0">
                <a:latin typeface="Arial" charset="0"/>
              </a:rPr>
              <a:t>Un cas d’utilisation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14</a:t>
            </a:fld>
            <a:endParaRPr lang="fr-FR" dirty="0"/>
          </a:p>
        </p:txBody>
      </p:sp>
      <p:pic>
        <p:nvPicPr>
          <p:cNvPr id="102402" name="Picture 2" descr="https://upload.wikimedia.org/wikipedia/commons/thumb/1/12/User_icon_2.svg/220px-User_icon_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954" y="2815208"/>
            <a:ext cx="921829" cy="92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831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altLang="fr-FR" sz="4900" b="1" dirty="0"/>
              <a:t>Diagramme</a:t>
            </a:r>
            <a:r>
              <a:rPr lang="fr-FR" altLang="fr-FR" dirty="0"/>
              <a:t> </a:t>
            </a:r>
            <a:r>
              <a:rPr lang="fr-FR" altLang="fr-FR" sz="4900" b="1" dirty="0"/>
              <a:t>de Use case</a:t>
            </a:r>
            <a:br>
              <a:rPr lang="fr-FR" altLang="fr-FR" sz="4900" b="1" dirty="0"/>
            </a:br>
            <a:r>
              <a:rPr lang="fr-FR" altLang="fr-FR" sz="4900" b="1" dirty="0"/>
              <a:t>Les acteurs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457200" y="2000250"/>
            <a:ext cx="6705600" cy="1600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fr-FR" sz="1800"/>
              <a:t>Un </a:t>
            </a:r>
            <a:r>
              <a:rPr lang="fr-FR" altLang="fr-FR" sz="1800" b="1" u="sng"/>
              <a:t>acteur</a:t>
            </a:r>
            <a:r>
              <a:rPr lang="fr-FR" altLang="fr-FR" sz="1800"/>
              <a:t> est un rôle d’un ou plusieurs objets</a:t>
            </a:r>
          </a:p>
          <a:p>
            <a:r>
              <a:rPr lang="fr-FR" altLang="fr-FR" sz="1800"/>
              <a:t>situés à </a:t>
            </a:r>
            <a:r>
              <a:rPr lang="fr-FR" altLang="fr-FR" sz="1800" b="1"/>
              <a:t>l’extérieur</a:t>
            </a:r>
            <a:r>
              <a:rPr lang="fr-FR" altLang="fr-FR" sz="1800"/>
              <a:t> du système et qui </a:t>
            </a:r>
            <a:r>
              <a:rPr lang="fr-FR" altLang="fr-FR" sz="1800" b="1"/>
              <a:t>interagissent</a:t>
            </a:r>
            <a:endParaRPr lang="fr-FR" altLang="fr-FR" sz="1800"/>
          </a:p>
          <a:p>
            <a:r>
              <a:rPr lang="fr-FR" altLang="fr-FR" sz="1800"/>
              <a:t>avec lui pour remplir une </a:t>
            </a:r>
            <a:r>
              <a:rPr lang="fr-FR" altLang="fr-FR" sz="1800" b="1"/>
              <a:t>fonctionnalité</a:t>
            </a:r>
            <a:r>
              <a:rPr lang="fr-FR" altLang="fr-FR" sz="1800"/>
              <a:t> donnée </a:t>
            </a:r>
          </a:p>
          <a:p>
            <a:r>
              <a:rPr lang="fr-FR" altLang="fr-FR" sz="1800"/>
              <a:t>de ce système.</a:t>
            </a:r>
          </a:p>
          <a:p>
            <a:r>
              <a:rPr lang="fr-FR" altLang="fr-FR" sz="1800"/>
              <a:t>Un acteur caractérise le rôle joué par un objet à</a:t>
            </a:r>
          </a:p>
          <a:p>
            <a:r>
              <a:rPr lang="fr-FR" altLang="fr-FR" sz="1800" b="1"/>
              <a:t>l’extérieur</a:t>
            </a:r>
            <a:r>
              <a:rPr lang="fr-FR" altLang="fr-FR" sz="1800"/>
              <a:t> du système.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2328862"/>
            <a:ext cx="1668462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3" name="Text Box 6"/>
          <p:cNvSpPr txBox="1">
            <a:spLocks noChangeArrowheads="1"/>
          </p:cNvSpPr>
          <p:nvPr/>
        </p:nvSpPr>
        <p:spPr bwMode="auto">
          <a:xfrm>
            <a:off x="1295400" y="4000501"/>
            <a:ext cx="32079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fr-FR" altLang="fr-FR" sz="1800" dirty="0"/>
              <a:t>Un acteur est :</a:t>
            </a:r>
          </a:p>
          <a:p>
            <a:pPr lvl="1">
              <a:buFontTx/>
              <a:buChar char="•"/>
            </a:pPr>
            <a:r>
              <a:rPr lang="fr-FR" altLang="fr-FR" sz="1800" dirty="0"/>
              <a:t> Un humain (via une IHM)</a:t>
            </a:r>
          </a:p>
          <a:p>
            <a:pPr lvl="1">
              <a:buFontTx/>
              <a:buChar char="•"/>
            </a:pPr>
            <a:r>
              <a:rPr lang="fr-FR" altLang="fr-FR" sz="1800" dirty="0"/>
              <a:t> Du soft</a:t>
            </a:r>
          </a:p>
          <a:p>
            <a:pPr lvl="1">
              <a:buFontTx/>
              <a:buChar char="•"/>
            </a:pPr>
            <a:r>
              <a:rPr lang="fr-FR" altLang="fr-FR" sz="1800" dirty="0"/>
              <a:t> Du hard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87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Autofit/>
          </a:bodyPr>
          <a:lstStyle/>
          <a:p>
            <a:r>
              <a:rPr lang="fr-FR" altLang="fr-FR" b="1" dirty="0"/>
              <a:t>Diagramme de Use case</a:t>
            </a:r>
            <a:br>
              <a:rPr lang="fr-FR" altLang="fr-FR" b="1" dirty="0"/>
            </a:br>
            <a:r>
              <a:rPr lang="fr-FR" altLang="fr-FR" b="1" dirty="0"/>
              <a:t>Use Case</a:t>
            </a: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1143000" y="2114550"/>
            <a:ext cx="6477000" cy="14287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altLang="fr-FR" sz="1800" dirty="0"/>
              <a:t>Un Cas d’utilisation ( </a:t>
            </a:r>
            <a:r>
              <a:rPr lang="fr-FR" altLang="fr-FR" sz="1800" b="1" u="sng" dirty="0"/>
              <a:t>use case</a:t>
            </a:r>
            <a:r>
              <a:rPr lang="fr-FR" altLang="fr-FR" sz="1800" dirty="0"/>
              <a:t> ) est une </a:t>
            </a:r>
          </a:p>
          <a:p>
            <a:r>
              <a:rPr lang="fr-FR" altLang="fr-FR" sz="1800" b="1" dirty="0"/>
              <a:t>fonctionnalité</a:t>
            </a:r>
            <a:r>
              <a:rPr lang="fr-FR" altLang="fr-FR" sz="1800" dirty="0"/>
              <a:t> remplie par le système et qui se</a:t>
            </a:r>
          </a:p>
          <a:p>
            <a:r>
              <a:rPr lang="fr-FR" altLang="fr-FR" sz="1800" dirty="0"/>
              <a:t>manifeste par un </a:t>
            </a:r>
            <a:r>
              <a:rPr lang="fr-FR" altLang="fr-FR" sz="1800" b="1" dirty="0"/>
              <a:t>ensemble de messages</a:t>
            </a:r>
            <a:r>
              <a:rPr lang="fr-FR" altLang="fr-FR" sz="1800" dirty="0"/>
              <a:t> échangés</a:t>
            </a:r>
          </a:p>
          <a:p>
            <a:r>
              <a:rPr lang="fr-FR" altLang="fr-FR" sz="1800" dirty="0"/>
              <a:t>entre le système et un ou plusieurs acteurs. </a:t>
            </a: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1" y="4057650"/>
            <a:ext cx="69389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46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6" name="Group 20"/>
          <p:cNvGrpSpPr>
            <a:grpSpLocks/>
          </p:cNvGrpSpPr>
          <p:nvPr/>
        </p:nvGrpSpPr>
        <p:grpSpPr bwMode="auto">
          <a:xfrm>
            <a:off x="1403350" y="2943226"/>
            <a:ext cx="368300" cy="584597"/>
            <a:chOff x="772" y="2376"/>
            <a:chExt cx="232" cy="491"/>
          </a:xfrm>
        </p:grpSpPr>
        <p:sp>
          <p:nvSpPr>
            <p:cNvPr id="29717" name="Oval 21"/>
            <p:cNvSpPr>
              <a:spLocks noChangeArrowheads="1"/>
            </p:cNvSpPr>
            <p:nvPr/>
          </p:nvSpPr>
          <p:spPr bwMode="auto">
            <a:xfrm>
              <a:off x="811" y="2376"/>
              <a:ext cx="155" cy="13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888" y="2507"/>
              <a:ext cx="1" cy="1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29719" name="Line 23"/>
            <p:cNvSpPr>
              <a:spLocks noChangeShapeType="1"/>
            </p:cNvSpPr>
            <p:nvPr/>
          </p:nvSpPr>
          <p:spPr bwMode="auto">
            <a:xfrm flipH="1">
              <a:off x="771" y="2672"/>
              <a:ext cx="118" cy="1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29720" name="Line 24"/>
            <p:cNvSpPr>
              <a:spLocks noChangeShapeType="1"/>
            </p:cNvSpPr>
            <p:nvPr/>
          </p:nvSpPr>
          <p:spPr bwMode="auto">
            <a:xfrm>
              <a:off x="889" y="2672"/>
              <a:ext cx="116" cy="1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772" y="2572"/>
              <a:ext cx="23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</p:grpSp>
      <p:grpSp>
        <p:nvGrpSpPr>
          <p:cNvPr id="29722" name="Group 26"/>
          <p:cNvGrpSpPr>
            <a:grpSpLocks/>
          </p:cNvGrpSpPr>
          <p:nvPr/>
        </p:nvGrpSpPr>
        <p:grpSpPr bwMode="auto">
          <a:xfrm>
            <a:off x="7451725" y="2781300"/>
            <a:ext cx="368300" cy="585788"/>
            <a:chOff x="4382" y="2468"/>
            <a:chExt cx="232" cy="492"/>
          </a:xfrm>
        </p:grpSpPr>
        <p:sp>
          <p:nvSpPr>
            <p:cNvPr id="29723" name="Oval 27"/>
            <p:cNvSpPr>
              <a:spLocks noChangeArrowheads="1"/>
            </p:cNvSpPr>
            <p:nvPr/>
          </p:nvSpPr>
          <p:spPr bwMode="auto">
            <a:xfrm>
              <a:off x="4421" y="2468"/>
              <a:ext cx="155" cy="130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9724" name="Line 28"/>
            <p:cNvSpPr>
              <a:spLocks noChangeShapeType="1"/>
            </p:cNvSpPr>
            <p:nvPr/>
          </p:nvSpPr>
          <p:spPr bwMode="auto">
            <a:xfrm>
              <a:off x="4498" y="2599"/>
              <a:ext cx="1" cy="1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29725" name="Line 29"/>
            <p:cNvSpPr>
              <a:spLocks noChangeShapeType="1"/>
            </p:cNvSpPr>
            <p:nvPr/>
          </p:nvSpPr>
          <p:spPr bwMode="auto">
            <a:xfrm flipH="1">
              <a:off x="4381" y="2764"/>
              <a:ext cx="118" cy="1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4499" y="2764"/>
              <a:ext cx="116" cy="19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29727" name="Line 31"/>
            <p:cNvSpPr>
              <a:spLocks noChangeShapeType="1"/>
            </p:cNvSpPr>
            <p:nvPr/>
          </p:nvSpPr>
          <p:spPr bwMode="auto">
            <a:xfrm>
              <a:off x="4382" y="2664"/>
              <a:ext cx="23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</p:grpSp>
      <p:sp>
        <p:nvSpPr>
          <p:cNvPr id="29728" name="AutoShape 32"/>
          <p:cNvSpPr>
            <a:spLocks noChangeArrowheads="1"/>
          </p:cNvSpPr>
          <p:nvPr/>
        </p:nvSpPr>
        <p:spPr bwMode="auto">
          <a:xfrm>
            <a:off x="3203576" y="2457450"/>
            <a:ext cx="2232025" cy="1781175"/>
          </a:xfrm>
          <a:prstGeom prst="roundRect">
            <a:avLst>
              <a:gd name="adj" fmla="val 97"/>
            </a:avLst>
          </a:prstGeom>
          <a:noFill/>
          <a:ln w="1908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29729" name="AutoShape 33"/>
          <p:cNvSpPr>
            <a:spLocks noChangeArrowheads="1"/>
          </p:cNvSpPr>
          <p:nvPr/>
        </p:nvSpPr>
        <p:spPr bwMode="auto">
          <a:xfrm>
            <a:off x="3427174" y="1863328"/>
            <a:ext cx="1841979" cy="262989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3000"/>
              </a:lnSpc>
              <a:spcBef>
                <a:spcPts val="338"/>
              </a:spcBef>
              <a:buClr>
                <a:srgbClr val="000000"/>
              </a:buClr>
              <a:buSzPct val="100000"/>
            </a:pPr>
            <a:r>
              <a:rPr lang="en-GB" altLang="fr-FR" sz="1350" b="1">
                <a:latin typeface="Arial" charset="0"/>
              </a:rPr>
              <a:t>Application bancaire</a:t>
            </a:r>
          </a:p>
        </p:txBody>
      </p:sp>
      <p:sp>
        <p:nvSpPr>
          <p:cNvPr id="29730" name="AutoShape 34"/>
          <p:cNvSpPr>
            <a:spLocks noChangeArrowheads="1"/>
          </p:cNvSpPr>
          <p:nvPr/>
        </p:nvSpPr>
        <p:spPr bwMode="auto">
          <a:xfrm>
            <a:off x="1054919" y="3537347"/>
            <a:ext cx="966740" cy="262989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3000"/>
              </a:lnSpc>
              <a:spcBef>
                <a:spcPts val="338"/>
              </a:spcBef>
              <a:buClr>
                <a:srgbClr val="000000"/>
              </a:buClr>
              <a:buSzPct val="100000"/>
            </a:pPr>
            <a:r>
              <a:rPr lang="en-GB" altLang="fr-FR" sz="1350" b="1" dirty="0" err="1">
                <a:latin typeface="Arial" charset="0"/>
              </a:rPr>
              <a:t>guichetier</a:t>
            </a:r>
            <a:endParaRPr lang="en-GB" altLang="fr-FR" sz="1350" b="1" dirty="0">
              <a:latin typeface="Arial" charset="0"/>
            </a:endParaRPr>
          </a:p>
        </p:txBody>
      </p:sp>
      <p:sp>
        <p:nvSpPr>
          <p:cNvPr id="29731" name="AutoShape 35"/>
          <p:cNvSpPr>
            <a:spLocks noChangeArrowheads="1"/>
          </p:cNvSpPr>
          <p:nvPr/>
        </p:nvSpPr>
        <p:spPr bwMode="auto">
          <a:xfrm>
            <a:off x="7257795" y="3482579"/>
            <a:ext cx="1024449" cy="494655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338"/>
              </a:spcBef>
              <a:buClr>
                <a:srgbClr val="000000"/>
              </a:buClr>
              <a:buSzPct val="100000"/>
            </a:pPr>
            <a:r>
              <a:rPr lang="en-GB" altLang="fr-FR" sz="1350" b="1" dirty="0" err="1">
                <a:latin typeface="Arial" charset="0"/>
              </a:rPr>
              <a:t>Conseiller</a:t>
            </a:r>
            <a:r>
              <a:rPr lang="en-GB" altLang="fr-FR" sz="1350" b="1" dirty="0">
                <a:latin typeface="Arial" charset="0"/>
              </a:rPr>
              <a:t> </a:t>
            </a:r>
          </a:p>
          <a:p>
            <a:pPr algn="ctr">
              <a:lnSpc>
                <a:spcPct val="93000"/>
              </a:lnSpc>
              <a:spcBef>
                <a:spcPts val="338"/>
              </a:spcBef>
              <a:buClr>
                <a:srgbClr val="000000"/>
              </a:buClr>
              <a:buSzPct val="100000"/>
            </a:pPr>
            <a:r>
              <a:rPr lang="en-GB" altLang="fr-FR" sz="1350" b="1" dirty="0">
                <a:latin typeface="Arial" charset="0"/>
              </a:rPr>
              <a:t>financier</a:t>
            </a:r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 flipV="1">
            <a:off x="1763714" y="2888456"/>
            <a:ext cx="1800225" cy="444104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9733" name="Line 37"/>
          <p:cNvSpPr>
            <a:spLocks noChangeShapeType="1"/>
          </p:cNvSpPr>
          <p:nvPr/>
        </p:nvSpPr>
        <p:spPr bwMode="auto">
          <a:xfrm flipH="1">
            <a:off x="4932364" y="3158730"/>
            <a:ext cx="2447925" cy="540544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976313" y="311621"/>
            <a:ext cx="7772400" cy="85725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altLang="fr-FR" sz="44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fr-FR" sz="4400" b="1" dirty="0" err="1">
                <a:latin typeface="+mj-lt"/>
                <a:ea typeface="+mj-ea"/>
                <a:cs typeface="+mj-cs"/>
              </a:rPr>
              <a:t>Diagramme</a:t>
            </a:r>
            <a:r>
              <a:rPr lang="en-US" altLang="fr-FR" sz="4400" b="1" dirty="0">
                <a:latin typeface="+mj-lt"/>
                <a:ea typeface="+mj-ea"/>
                <a:cs typeface="+mj-cs"/>
              </a:rPr>
              <a:t> de </a:t>
            </a:r>
            <a:r>
              <a:rPr lang="en-US" altLang="fr-FR" sz="4400" b="1" dirty="0" err="1">
                <a:latin typeface="+mj-lt"/>
                <a:ea typeface="+mj-ea"/>
                <a:cs typeface="+mj-cs"/>
              </a:rPr>
              <a:t>cas</a:t>
            </a:r>
            <a:r>
              <a:rPr lang="en-US" altLang="fr-FR" sz="44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fr-FR" sz="4400" b="1" dirty="0" err="1">
                <a:latin typeface="+mj-lt"/>
                <a:ea typeface="+mj-ea"/>
                <a:cs typeface="+mj-cs"/>
              </a:rPr>
              <a:t>d’utilisation</a:t>
            </a:r>
            <a:r>
              <a:rPr lang="en-US" altLang="fr-FR" sz="4400" b="1" dirty="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9735" name="Oval 39"/>
          <p:cNvSpPr>
            <a:spLocks noChangeArrowheads="1"/>
          </p:cNvSpPr>
          <p:nvPr/>
        </p:nvSpPr>
        <p:spPr bwMode="auto">
          <a:xfrm>
            <a:off x="3616326" y="2527697"/>
            <a:ext cx="1366838" cy="566738"/>
          </a:xfrm>
          <a:prstGeom prst="ellips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29736" name="Oval 40"/>
          <p:cNvSpPr>
            <a:spLocks noChangeArrowheads="1"/>
          </p:cNvSpPr>
          <p:nvPr/>
        </p:nvSpPr>
        <p:spPr bwMode="auto">
          <a:xfrm>
            <a:off x="3609975" y="3468291"/>
            <a:ext cx="1296988" cy="522684"/>
          </a:xfrm>
          <a:prstGeom prst="ellips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29737" name="AutoShape 41"/>
          <p:cNvSpPr>
            <a:spLocks noChangeArrowheads="1"/>
          </p:cNvSpPr>
          <p:nvPr/>
        </p:nvSpPr>
        <p:spPr bwMode="auto">
          <a:xfrm>
            <a:off x="3808522" y="2564607"/>
            <a:ext cx="949107" cy="451694"/>
          </a:xfrm>
          <a:prstGeom prst="roundRect">
            <a:avLst>
              <a:gd name="adj" fmla="val 25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3000"/>
              </a:lnSpc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en-GB" altLang="fr-FR" sz="1200" b="1" dirty="0" err="1">
                <a:latin typeface="Arial" charset="0"/>
              </a:rPr>
              <a:t>Traiter</a:t>
            </a:r>
            <a:r>
              <a:rPr lang="en-GB" altLang="fr-FR" sz="1200" b="1" dirty="0">
                <a:latin typeface="Arial" charset="0"/>
              </a:rPr>
              <a:t> un </a:t>
            </a:r>
          </a:p>
          <a:p>
            <a:pPr algn="ctr">
              <a:lnSpc>
                <a:spcPct val="93000"/>
              </a:lnSpc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en-GB" altLang="fr-FR" sz="1200" b="1" dirty="0" err="1">
                <a:latin typeface="Arial" charset="0"/>
              </a:rPr>
              <a:t>versement</a:t>
            </a:r>
            <a:r>
              <a:rPr lang="en-GB" altLang="fr-FR" sz="1200" b="1" dirty="0">
                <a:latin typeface="Arial" charset="0"/>
              </a:rPr>
              <a:t> </a:t>
            </a:r>
          </a:p>
        </p:txBody>
      </p:sp>
      <p:sp>
        <p:nvSpPr>
          <p:cNvPr id="29738" name="AutoShape 42"/>
          <p:cNvSpPr>
            <a:spLocks noChangeArrowheads="1"/>
          </p:cNvSpPr>
          <p:nvPr/>
        </p:nvSpPr>
        <p:spPr bwMode="auto">
          <a:xfrm>
            <a:off x="3728113" y="3590926"/>
            <a:ext cx="998800" cy="262989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3000"/>
              </a:lnSpc>
              <a:spcBef>
                <a:spcPts val="338"/>
              </a:spcBef>
              <a:buClr>
                <a:srgbClr val="000000"/>
              </a:buClr>
              <a:buSzPct val="100000"/>
            </a:pPr>
            <a:r>
              <a:rPr lang="en-GB" altLang="fr-FR" sz="1350">
                <a:latin typeface="Arial" charset="0"/>
              </a:rPr>
              <a:t>Traiter Prêt</a:t>
            </a:r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539750" y="4508898"/>
            <a:ext cx="820896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FR" altLang="fr-FR" sz="1350" dirty="0"/>
              <a:t>Un cas d’utilisation définit un comportement du système sans révéler sa structure interne; il spécifie les services que le système fournit à ses utilisateurs et les interactions acteurs/système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4428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189" y="1754981"/>
            <a:ext cx="8137525" cy="3509963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0000" lnSpcReduction="20000"/>
          </a:bodyPr>
          <a:lstStyle/>
          <a:p>
            <a:r>
              <a:rPr lang="fr-FR" altLang="fr-FR" dirty="0"/>
              <a:t>Relation « </a:t>
            </a:r>
            <a:r>
              <a:rPr lang="fr-FR" altLang="fr-FR" dirty="0" err="1"/>
              <a:t>include</a:t>
            </a:r>
            <a:r>
              <a:rPr lang="fr-FR" altLang="fr-FR" dirty="0"/>
              <a:t> » </a:t>
            </a:r>
          </a:p>
          <a:p>
            <a:pPr lvl="1"/>
            <a:r>
              <a:rPr lang="fr-FR" altLang="fr-FR" dirty="0"/>
              <a:t>inclusion d’un cas d’utilisation dans un autre</a:t>
            </a:r>
          </a:p>
          <a:p>
            <a:pPr lvl="1"/>
            <a:r>
              <a:rPr lang="fr-FR" altLang="fr-FR" dirty="0"/>
              <a:t>à utiliser quand on répète plusieurs fois la même séquence dans différents cas d’utilisation</a:t>
            </a:r>
          </a:p>
          <a:p>
            <a:pPr lvl="1"/>
            <a:endParaRPr lang="fr-FR" altLang="fr-FR" dirty="0"/>
          </a:p>
          <a:p>
            <a:r>
              <a:rPr lang="fr-FR" altLang="fr-FR" dirty="0"/>
              <a:t>Relation « </a:t>
            </a:r>
            <a:r>
              <a:rPr lang="fr-FR" altLang="fr-FR" dirty="0" err="1"/>
              <a:t>extends</a:t>
            </a:r>
            <a:r>
              <a:rPr lang="fr-FR" altLang="fr-FR" dirty="0"/>
              <a:t> »</a:t>
            </a:r>
          </a:p>
          <a:p>
            <a:pPr lvl="1"/>
            <a:r>
              <a:rPr lang="fr-FR" altLang="fr-FR" dirty="0"/>
              <a:t>ajout optionnel de comportement dans un cas d’utilisation</a:t>
            </a:r>
          </a:p>
          <a:p>
            <a:pPr lvl="3"/>
            <a:r>
              <a:rPr lang="fr-FR" altLang="fr-FR" dirty="0"/>
              <a:t>à définir </a:t>
            </a:r>
          </a:p>
          <a:p>
            <a:pPr lvl="4"/>
            <a:r>
              <a:rPr lang="fr-FR" altLang="fr-FR" dirty="0"/>
              <a:t>condition d’extension</a:t>
            </a:r>
          </a:p>
          <a:p>
            <a:pPr lvl="4"/>
            <a:r>
              <a:rPr lang="fr-FR" altLang="fr-FR" dirty="0"/>
              <a:t>point d’extension dans le cas d’utilisation étendu</a:t>
            </a:r>
          </a:p>
          <a:p>
            <a:pPr lvl="1"/>
            <a:r>
              <a:rPr lang="fr-FR" altLang="fr-FR" dirty="0"/>
              <a:t>à utiliser quand on décrit une variation sur un comportement normal</a:t>
            </a:r>
          </a:p>
        </p:txBody>
      </p:sp>
      <p:sp>
        <p:nvSpPr>
          <p:cNvPr id="281606" name="Rectangle 6"/>
          <p:cNvSpPr>
            <a:spLocks noGrp="1" noChangeArrowheads="1"/>
          </p:cNvSpPr>
          <p:nvPr>
            <p:ph type="title"/>
          </p:nvPr>
        </p:nvSpPr>
        <p:spPr>
          <a:xfrm>
            <a:off x="1115616" y="355352"/>
            <a:ext cx="8542337" cy="783431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Autofit/>
          </a:bodyPr>
          <a:lstStyle/>
          <a:p>
            <a:r>
              <a:rPr lang="fr-FR" altLang="fr-FR" b="1" dirty="0"/>
              <a:t>Relations entre cas d’utilisation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26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2" name="Rectangle 4"/>
          <p:cNvSpPr>
            <a:spLocks noGrp="1" noChangeArrowheads="1"/>
          </p:cNvSpPr>
          <p:nvPr>
            <p:ph type="title"/>
          </p:nvPr>
        </p:nvSpPr>
        <p:spPr>
          <a:xfrm>
            <a:off x="1424117" y="494466"/>
            <a:ext cx="6248400" cy="557213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Autofit/>
          </a:bodyPr>
          <a:lstStyle/>
          <a:p>
            <a:r>
              <a:rPr lang="fr-FR" altLang="fr-FR" b="1" dirty="0"/>
              <a:t>Relation d‘inclusion : définition</a:t>
            </a:r>
          </a:p>
        </p:txBody>
      </p:sp>
      <p:grpSp>
        <p:nvGrpSpPr>
          <p:cNvPr id="283653" name="Group 5"/>
          <p:cNvGrpSpPr>
            <a:grpSpLocks/>
          </p:cNvGrpSpPr>
          <p:nvPr/>
        </p:nvGrpSpPr>
        <p:grpSpPr bwMode="auto">
          <a:xfrm>
            <a:off x="1042989" y="2875360"/>
            <a:ext cx="2444750" cy="676275"/>
            <a:chOff x="819" y="1884"/>
            <a:chExt cx="1242" cy="568"/>
          </a:xfrm>
        </p:grpSpPr>
        <p:sp>
          <p:nvSpPr>
            <p:cNvPr id="283654" name="Oval 6"/>
            <p:cNvSpPr>
              <a:spLocks noChangeArrowheads="1"/>
            </p:cNvSpPr>
            <p:nvPr/>
          </p:nvSpPr>
          <p:spPr bwMode="auto">
            <a:xfrm>
              <a:off x="819" y="1884"/>
              <a:ext cx="1243" cy="56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3655" name="AutoShape 7"/>
            <p:cNvSpPr>
              <a:spLocks noChangeArrowheads="1"/>
            </p:cNvSpPr>
            <p:nvPr/>
          </p:nvSpPr>
          <p:spPr bwMode="auto">
            <a:xfrm>
              <a:off x="1003" y="1968"/>
              <a:ext cx="875" cy="400"/>
            </a:xfrm>
            <a:prstGeom prst="roundRect">
              <a:avLst>
                <a:gd name="adj" fmla="val 25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 dirty="0" err="1">
                  <a:latin typeface="Arial" charset="0"/>
                </a:rPr>
                <a:t>Cas</a:t>
              </a:r>
              <a:r>
                <a:rPr lang="en-GB" altLang="fr-FR" sz="1350" b="1" dirty="0">
                  <a:latin typeface="Arial" charset="0"/>
                </a:rPr>
                <a:t> d ’utilisation </a:t>
              </a: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 dirty="0">
                  <a:latin typeface="Arial" charset="0"/>
                </a:rPr>
                <a:t>source</a:t>
              </a:r>
            </a:p>
          </p:txBody>
        </p:sp>
      </p:grpSp>
      <p:grpSp>
        <p:nvGrpSpPr>
          <p:cNvPr id="283656" name="Group 8"/>
          <p:cNvGrpSpPr>
            <a:grpSpLocks/>
          </p:cNvGrpSpPr>
          <p:nvPr/>
        </p:nvGrpSpPr>
        <p:grpSpPr bwMode="auto">
          <a:xfrm>
            <a:off x="6210300" y="2834878"/>
            <a:ext cx="2393950" cy="690563"/>
            <a:chOff x="3776" y="1876"/>
            <a:chExt cx="1199" cy="580"/>
          </a:xfrm>
        </p:grpSpPr>
        <p:sp>
          <p:nvSpPr>
            <p:cNvPr id="283657" name="Oval 9"/>
            <p:cNvSpPr>
              <a:spLocks noChangeArrowheads="1"/>
            </p:cNvSpPr>
            <p:nvPr/>
          </p:nvSpPr>
          <p:spPr bwMode="auto">
            <a:xfrm>
              <a:off x="3776" y="1876"/>
              <a:ext cx="1200" cy="58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3658" name="AutoShape 10"/>
            <p:cNvSpPr>
              <a:spLocks noChangeArrowheads="1"/>
            </p:cNvSpPr>
            <p:nvPr/>
          </p:nvSpPr>
          <p:spPr bwMode="auto">
            <a:xfrm>
              <a:off x="3954" y="1962"/>
              <a:ext cx="845" cy="409"/>
            </a:xfrm>
            <a:prstGeom prst="roundRect">
              <a:avLst>
                <a:gd name="adj" fmla="val 24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>
                  <a:latin typeface="Arial" charset="0"/>
                </a:rPr>
                <a:t>Cas d’utilisation</a:t>
              </a: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>
                  <a:latin typeface="Arial" charset="0"/>
                </a:rPr>
                <a:t>destination</a:t>
              </a:r>
            </a:p>
          </p:txBody>
        </p:sp>
      </p:grpSp>
      <p:sp>
        <p:nvSpPr>
          <p:cNvPr id="283659" name="AutoShape 11"/>
          <p:cNvSpPr>
            <a:spLocks noChangeArrowheads="1"/>
          </p:cNvSpPr>
          <p:nvPr/>
        </p:nvSpPr>
        <p:spPr bwMode="auto">
          <a:xfrm>
            <a:off x="3908426" y="3203973"/>
            <a:ext cx="1187954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/>
              <a:t>&lt;&lt;include&gt;&gt; </a:t>
            </a:r>
          </a:p>
        </p:txBody>
      </p:sp>
      <p:sp>
        <p:nvSpPr>
          <p:cNvPr id="283660" name="Line 12"/>
          <p:cNvSpPr>
            <a:spLocks noChangeShapeType="1"/>
          </p:cNvSpPr>
          <p:nvPr/>
        </p:nvSpPr>
        <p:spPr bwMode="auto">
          <a:xfrm flipV="1">
            <a:off x="3467101" y="3119439"/>
            <a:ext cx="2760663" cy="69056"/>
          </a:xfrm>
          <a:prstGeom prst="line">
            <a:avLst/>
          </a:prstGeom>
          <a:noFill/>
          <a:ln w="28440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83662" name="Rectangle 14"/>
          <p:cNvSpPr>
            <a:spLocks noChangeArrowheads="1"/>
          </p:cNvSpPr>
          <p:nvPr/>
        </p:nvSpPr>
        <p:spPr bwMode="auto">
          <a:xfrm>
            <a:off x="323850" y="1808560"/>
            <a:ext cx="860425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fr-FR" sz="1500">
                <a:latin typeface="Arial" charset="0"/>
              </a:rPr>
              <a:t>La relation d ’inclusion signifie que le cas d'utilisation source comprend le comportement décrit par le cas d'utilisation destination en un point d’insertion bien déterminé</a:t>
            </a:r>
            <a:endParaRPr lang="fr-FR" altLang="fr-FR" sz="1500">
              <a:latin typeface="Arial" charset="0"/>
            </a:endParaRPr>
          </a:p>
        </p:txBody>
      </p:sp>
      <p:grpSp>
        <p:nvGrpSpPr>
          <p:cNvPr id="283663" name="Group 15"/>
          <p:cNvGrpSpPr>
            <a:grpSpLocks/>
          </p:cNvGrpSpPr>
          <p:nvPr/>
        </p:nvGrpSpPr>
        <p:grpSpPr bwMode="auto">
          <a:xfrm>
            <a:off x="1331913" y="4380310"/>
            <a:ext cx="2087562" cy="598884"/>
            <a:chOff x="1083" y="1930"/>
            <a:chExt cx="833" cy="503"/>
          </a:xfrm>
        </p:grpSpPr>
        <p:sp>
          <p:nvSpPr>
            <p:cNvPr id="283664" name="Oval 16"/>
            <p:cNvSpPr>
              <a:spLocks noChangeArrowheads="1"/>
            </p:cNvSpPr>
            <p:nvPr/>
          </p:nvSpPr>
          <p:spPr bwMode="auto">
            <a:xfrm>
              <a:off x="1083" y="1930"/>
              <a:ext cx="834" cy="504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3665" name="AutoShape 17"/>
            <p:cNvSpPr>
              <a:spLocks noChangeArrowheads="1"/>
            </p:cNvSpPr>
            <p:nvPr/>
          </p:nvSpPr>
          <p:spPr bwMode="auto">
            <a:xfrm>
              <a:off x="1206" y="2005"/>
              <a:ext cx="587" cy="355"/>
            </a:xfrm>
            <a:prstGeom prst="roundRect">
              <a:avLst>
                <a:gd name="adj" fmla="val 28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 dirty="0">
                  <a:latin typeface="Arial" charset="0"/>
                </a:rPr>
                <a:t>Passer </a:t>
              </a: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 dirty="0" err="1">
                  <a:latin typeface="Arial" charset="0"/>
                </a:rPr>
                <a:t>commande</a:t>
              </a:r>
              <a:endParaRPr lang="en-GB" altLang="fr-FR" sz="1350" b="1" dirty="0">
                <a:latin typeface="Arial" charset="0"/>
              </a:endParaRPr>
            </a:p>
          </p:txBody>
        </p:sp>
      </p:grpSp>
      <p:grpSp>
        <p:nvGrpSpPr>
          <p:cNvPr id="283666" name="Group 18"/>
          <p:cNvGrpSpPr>
            <a:grpSpLocks/>
          </p:cNvGrpSpPr>
          <p:nvPr/>
        </p:nvGrpSpPr>
        <p:grpSpPr bwMode="auto">
          <a:xfrm>
            <a:off x="5905500" y="4293394"/>
            <a:ext cx="2122488" cy="496491"/>
            <a:chOff x="3584" y="1857"/>
            <a:chExt cx="935" cy="417"/>
          </a:xfrm>
        </p:grpSpPr>
        <p:sp>
          <p:nvSpPr>
            <p:cNvPr id="283667" name="Oval 19"/>
            <p:cNvSpPr>
              <a:spLocks noChangeArrowheads="1"/>
            </p:cNvSpPr>
            <p:nvPr/>
          </p:nvSpPr>
          <p:spPr bwMode="auto">
            <a:xfrm>
              <a:off x="3584" y="1857"/>
              <a:ext cx="936" cy="41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3668" name="AutoShape 20"/>
            <p:cNvSpPr>
              <a:spLocks noChangeArrowheads="1"/>
            </p:cNvSpPr>
            <p:nvPr/>
          </p:nvSpPr>
          <p:spPr bwMode="auto">
            <a:xfrm>
              <a:off x="3722" y="1919"/>
              <a:ext cx="659" cy="294"/>
            </a:xfrm>
            <a:prstGeom prst="roundRect">
              <a:avLst>
                <a:gd name="adj" fmla="val 33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 dirty="0" err="1">
                  <a:latin typeface="Arial" charset="0"/>
                </a:rPr>
                <a:t>Valider</a:t>
              </a:r>
              <a:r>
                <a:rPr lang="en-GB" altLang="fr-FR" sz="1350" b="1" dirty="0">
                  <a:latin typeface="Arial" charset="0"/>
                </a:rPr>
                <a:t> </a:t>
              </a: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 dirty="0" err="1">
                  <a:latin typeface="Arial" charset="0"/>
                </a:rPr>
                <a:t>Utilisateur</a:t>
              </a:r>
              <a:endParaRPr lang="en-GB" altLang="fr-FR" sz="1350" b="1" dirty="0">
                <a:latin typeface="Arial" charset="0"/>
              </a:endParaRPr>
            </a:p>
          </p:txBody>
        </p:sp>
      </p:grpSp>
      <p:sp>
        <p:nvSpPr>
          <p:cNvPr id="283669" name="AutoShape 21"/>
          <p:cNvSpPr>
            <a:spLocks noChangeArrowheads="1"/>
          </p:cNvSpPr>
          <p:nvPr/>
        </p:nvSpPr>
        <p:spPr bwMode="auto">
          <a:xfrm>
            <a:off x="4038601" y="4329113"/>
            <a:ext cx="1187954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/>
              <a:t>&lt;&lt;include&gt;&gt; </a:t>
            </a:r>
          </a:p>
        </p:txBody>
      </p:sp>
      <p:sp>
        <p:nvSpPr>
          <p:cNvPr id="283670" name="Line 22"/>
          <p:cNvSpPr>
            <a:spLocks noChangeShapeType="1"/>
          </p:cNvSpPr>
          <p:nvPr/>
        </p:nvSpPr>
        <p:spPr bwMode="auto">
          <a:xfrm flipV="1">
            <a:off x="3419475" y="4581526"/>
            <a:ext cx="2503488" cy="127397"/>
          </a:xfrm>
          <a:prstGeom prst="line">
            <a:avLst/>
          </a:prstGeom>
          <a:noFill/>
          <a:ln w="28440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83671" name="Text Box 23"/>
          <p:cNvSpPr txBox="1">
            <a:spLocks noChangeArrowheads="1"/>
          </p:cNvSpPr>
          <p:nvPr/>
        </p:nvSpPr>
        <p:spPr bwMode="auto">
          <a:xfrm>
            <a:off x="611189" y="4023123"/>
            <a:ext cx="91403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500" u="sng">
                <a:latin typeface="Arial" charset="0"/>
              </a:rPr>
              <a:t>exemple</a:t>
            </a:r>
          </a:p>
        </p:txBody>
      </p:sp>
      <p:sp>
        <p:nvSpPr>
          <p:cNvPr id="283672" name="Rectangle 24"/>
          <p:cNvSpPr>
            <a:spLocks noChangeArrowheads="1"/>
          </p:cNvSpPr>
          <p:nvPr/>
        </p:nvSpPr>
        <p:spPr bwMode="auto">
          <a:xfrm>
            <a:off x="827089" y="5103020"/>
            <a:ext cx="7775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fr-FR" sz="1500"/>
              <a:t> La relation d ’inclusion est un exemple de délégation. Un cas d’utilisation est partagée par plusieurs cas d ’utilisation</a:t>
            </a:r>
            <a:endParaRPr lang="fr-FR" altLang="fr-FR" sz="150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03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/>
              <a:t>Analyse du projet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09262" y="2150904"/>
            <a:ext cx="78581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0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Description générale de la Solution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000" dirty="0"/>
              <a:t>Description fonctionnelles détaillée :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Module/ Fonctionnalités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Les acteurs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1600" dirty="0"/>
              <a:t>Les cas d’utilisations</a:t>
            </a:r>
          </a:p>
          <a:p>
            <a:pPr marL="400050" indent="-457200">
              <a:buFont typeface="+mj-lt"/>
              <a:buAutoNum type="arabicPeriod"/>
            </a:pPr>
            <a:r>
              <a:rPr lang="fr-FR" sz="2000" dirty="0"/>
              <a:t>Modélisation des données</a:t>
            </a:r>
          </a:p>
          <a:p>
            <a:pPr marL="857250" lvl="1" indent="-457200">
              <a:buFont typeface="+mj-lt"/>
              <a:buAutoNum type="arabicPeriod"/>
            </a:pPr>
            <a:r>
              <a:rPr lang="fr-FR" sz="2000" dirty="0"/>
              <a:t>Digramme des classes</a:t>
            </a:r>
          </a:p>
          <a:p>
            <a:pPr marL="400050" indent="-457200">
              <a:buFont typeface="+mj-lt"/>
              <a:buAutoNum type="arabicPeriod"/>
            </a:pPr>
            <a:r>
              <a:rPr lang="fr-FR" sz="2000" dirty="0"/>
              <a:t>Maquette du projet</a:t>
            </a:r>
          </a:p>
          <a:p>
            <a:pPr marL="400050" indent="-457200">
              <a:buFont typeface="+mj-lt"/>
              <a:buAutoNum type="arabicPeriod"/>
            </a:pPr>
            <a:endParaRPr lang="fr-FR" sz="2400" b="1" dirty="0">
              <a:sym typeface="Wingdings" pitchFamily="2" charset="2"/>
            </a:endParaRPr>
          </a:p>
          <a:p>
            <a:endParaRPr lang="fr-FR" sz="2000" dirty="0"/>
          </a:p>
          <a:p>
            <a:pPr marL="457200" indent="-457200">
              <a:buFont typeface="+mj-lt"/>
              <a:buAutoNum type="arabicPeriod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30070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>
          <a:xfrm>
            <a:off x="1189832" y="544688"/>
            <a:ext cx="7056437" cy="557213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Autofit/>
          </a:bodyPr>
          <a:lstStyle/>
          <a:p>
            <a:r>
              <a:rPr lang="fr-FR" altLang="fr-FR" b="1" dirty="0"/>
              <a:t>Relation d'extension : définition</a:t>
            </a:r>
          </a:p>
        </p:txBody>
      </p:sp>
      <p:grpSp>
        <p:nvGrpSpPr>
          <p:cNvPr id="282640" name="Group 16"/>
          <p:cNvGrpSpPr>
            <a:grpSpLocks/>
          </p:cNvGrpSpPr>
          <p:nvPr/>
        </p:nvGrpSpPr>
        <p:grpSpPr bwMode="auto">
          <a:xfrm>
            <a:off x="468314" y="1808560"/>
            <a:ext cx="8353425" cy="1062038"/>
            <a:chOff x="405" y="866"/>
            <a:chExt cx="5355" cy="892"/>
          </a:xfrm>
        </p:grpSpPr>
        <p:sp>
          <p:nvSpPr>
            <p:cNvPr id="282641" name="AutoShape 17"/>
            <p:cNvSpPr>
              <a:spLocks noChangeArrowheads="1"/>
            </p:cNvSpPr>
            <p:nvPr/>
          </p:nvSpPr>
          <p:spPr bwMode="auto">
            <a:xfrm>
              <a:off x="405" y="866"/>
              <a:ext cx="5355" cy="892"/>
            </a:xfrm>
            <a:prstGeom prst="roundRect">
              <a:avLst>
                <a:gd name="adj" fmla="val 11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2642" name="Text Box 18"/>
            <p:cNvSpPr txBox="1">
              <a:spLocks noChangeArrowheads="1"/>
            </p:cNvSpPr>
            <p:nvPr/>
          </p:nvSpPr>
          <p:spPr bwMode="auto">
            <a:xfrm>
              <a:off x="405" y="866"/>
              <a:ext cx="5355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120" tIns="34560" rIns="69120" bIns="34560">
              <a:spAutoFit/>
            </a:bodyPr>
            <a:lstStyle>
              <a:lvl1pPr marL="341313" indent="-341313"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</a:pP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Une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relation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d'extension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entre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cas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d’utilisation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signifie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que le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cas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algn="just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</a:pP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d'utilisation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source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ajoute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son 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comportement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au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cas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altLang="fr-FR" sz="1500" b="1" dirty="0" err="1">
                  <a:solidFill>
                    <a:srgbClr val="000000"/>
                  </a:solidFill>
                  <a:latin typeface="Arial" charset="0"/>
                </a:rPr>
                <a:t>d'utilisation</a:t>
              </a: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 </a:t>
              </a:r>
            </a:p>
            <a:p>
              <a:pPr algn="just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</a:pPr>
              <a:r>
                <a:rPr lang="en-GB" altLang="fr-FR" sz="1500" b="1" dirty="0">
                  <a:solidFill>
                    <a:srgbClr val="000000"/>
                  </a:solidFill>
                  <a:latin typeface="Arial" charset="0"/>
                </a:rPr>
                <a:t>destination.</a:t>
              </a:r>
            </a:p>
          </p:txBody>
        </p:sp>
      </p:grpSp>
      <p:grpSp>
        <p:nvGrpSpPr>
          <p:cNvPr id="282643" name="Group 19"/>
          <p:cNvGrpSpPr>
            <a:grpSpLocks/>
          </p:cNvGrpSpPr>
          <p:nvPr/>
        </p:nvGrpSpPr>
        <p:grpSpPr bwMode="auto">
          <a:xfrm>
            <a:off x="900114" y="2790825"/>
            <a:ext cx="2444750" cy="676275"/>
            <a:chOff x="819" y="1884"/>
            <a:chExt cx="1242" cy="568"/>
          </a:xfrm>
        </p:grpSpPr>
        <p:sp>
          <p:nvSpPr>
            <p:cNvPr id="282644" name="Oval 20"/>
            <p:cNvSpPr>
              <a:spLocks noChangeArrowheads="1"/>
            </p:cNvSpPr>
            <p:nvPr/>
          </p:nvSpPr>
          <p:spPr bwMode="auto">
            <a:xfrm>
              <a:off x="819" y="1884"/>
              <a:ext cx="1243" cy="56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2645" name="AutoShape 21"/>
            <p:cNvSpPr>
              <a:spLocks noChangeArrowheads="1"/>
            </p:cNvSpPr>
            <p:nvPr/>
          </p:nvSpPr>
          <p:spPr bwMode="auto">
            <a:xfrm>
              <a:off x="1003" y="1968"/>
              <a:ext cx="875" cy="400"/>
            </a:xfrm>
            <a:prstGeom prst="roundRect">
              <a:avLst>
                <a:gd name="adj" fmla="val 25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>
                  <a:latin typeface="Arial" charset="0"/>
                </a:rPr>
                <a:t>Cas d’utilisation </a:t>
              </a: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>
                  <a:latin typeface="Arial" charset="0"/>
                </a:rPr>
                <a:t>source</a:t>
              </a:r>
            </a:p>
          </p:txBody>
        </p:sp>
      </p:grpSp>
      <p:grpSp>
        <p:nvGrpSpPr>
          <p:cNvPr id="282646" name="Group 22"/>
          <p:cNvGrpSpPr>
            <a:grpSpLocks/>
          </p:cNvGrpSpPr>
          <p:nvPr/>
        </p:nvGrpSpPr>
        <p:grpSpPr bwMode="auto">
          <a:xfrm>
            <a:off x="6067425" y="2781300"/>
            <a:ext cx="2393950" cy="690563"/>
            <a:chOff x="3776" y="1876"/>
            <a:chExt cx="1199" cy="580"/>
          </a:xfrm>
        </p:grpSpPr>
        <p:sp>
          <p:nvSpPr>
            <p:cNvPr id="282647" name="Oval 23"/>
            <p:cNvSpPr>
              <a:spLocks noChangeArrowheads="1"/>
            </p:cNvSpPr>
            <p:nvPr/>
          </p:nvSpPr>
          <p:spPr bwMode="auto">
            <a:xfrm>
              <a:off x="3776" y="1876"/>
              <a:ext cx="1200" cy="58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82648" name="AutoShape 24"/>
            <p:cNvSpPr>
              <a:spLocks noChangeArrowheads="1"/>
            </p:cNvSpPr>
            <p:nvPr/>
          </p:nvSpPr>
          <p:spPr bwMode="auto">
            <a:xfrm>
              <a:off x="3954" y="1962"/>
              <a:ext cx="845" cy="409"/>
            </a:xfrm>
            <a:prstGeom prst="roundRect">
              <a:avLst>
                <a:gd name="adj" fmla="val 24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>
                  <a:latin typeface="Arial" charset="0"/>
                </a:rPr>
                <a:t>Cas d’utilisation</a:t>
              </a: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>
                  <a:latin typeface="Arial" charset="0"/>
                </a:rPr>
                <a:t>destination</a:t>
              </a:r>
            </a:p>
          </p:txBody>
        </p:sp>
      </p:grpSp>
      <p:sp>
        <p:nvSpPr>
          <p:cNvPr id="282649" name="AutoShape 25"/>
          <p:cNvSpPr>
            <a:spLocks noChangeArrowheads="1"/>
          </p:cNvSpPr>
          <p:nvPr/>
        </p:nvSpPr>
        <p:spPr bwMode="auto">
          <a:xfrm>
            <a:off x="3765551" y="3150394"/>
            <a:ext cx="1135055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 dirty="0"/>
              <a:t>&lt;&lt;extend&gt;&gt; </a:t>
            </a:r>
          </a:p>
        </p:txBody>
      </p:sp>
      <p:sp>
        <p:nvSpPr>
          <p:cNvPr id="282650" name="Line 26"/>
          <p:cNvSpPr>
            <a:spLocks noChangeShapeType="1"/>
          </p:cNvSpPr>
          <p:nvPr/>
        </p:nvSpPr>
        <p:spPr bwMode="auto">
          <a:xfrm>
            <a:off x="3324226" y="3134916"/>
            <a:ext cx="2787650" cy="108347"/>
          </a:xfrm>
          <a:prstGeom prst="line">
            <a:avLst/>
          </a:prstGeom>
          <a:noFill/>
          <a:ln w="28440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82651" name="AutoShape 27"/>
          <p:cNvSpPr>
            <a:spLocks noChangeArrowheads="1"/>
          </p:cNvSpPr>
          <p:nvPr/>
        </p:nvSpPr>
        <p:spPr bwMode="auto">
          <a:xfrm>
            <a:off x="4115009" y="3415903"/>
            <a:ext cx="1585499" cy="220093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3000"/>
              </a:lnSpc>
              <a:spcBef>
                <a:spcPts val="263"/>
              </a:spcBef>
              <a:buClr>
                <a:srgbClr val="000000"/>
              </a:buClr>
              <a:buSzPct val="100000"/>
            </a:pPr>
            <a:r>
              <a:rPr lang="en-GB" altLang="fr-FR" sz="1050" b="1">
                <a:latin typeface="Arial" charset="0"/>
              </a:rPr>
              <a:t>Condition d ’extension</a:t>
            </a:r>
          </a:p>
        </p:txBody>
      </p:sp>
      <p:sp>
        <p:nvSpPr>
          <p:cNvPr id="282652" name="Text Box 28"/>
          <p:cNvSpPr txBox="1">
            <a:spLocks noChangeArrowheads="1"/>
          </p:cNvSpPr>
          <p:nvPr/>
        </p:nvSpPr>
        <p:spPr bwMode="auto">
          <a:xfrm>
            <a:off x="611189" y="4023123"/>
            <a:ext cx="914033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fr-FR" altLang="fr-FR" sz="1500">
                <a:latin typeface="Arial" charset="0"/>
              </a:rPr>
              <a:t>exemple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20</a:t>
            </a:fld>
            <a:endParaRPr lang="fr-FR" dirty="0"/>
          </a:p>
        </p:txBody>
      </p:sp>
      <p:pic>
        <p:nvPicPr>
          <p:cNvPr id="94210" name="Picture 2" descr="Use case extend exampl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569" y="4323205"/>
            <a:ext cx="5324863" cy="117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450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21</a:t>
            </a:fld>
            <a:endParaRPr lang="fr-FR"/>
          </a:p>
        </p:txBody>
      </p:sp>
      <p:pic>
        <p:nvPicPr>
          <p:cNvPr id="122882" name="Picture 2" descr="Résultat de recherche d'images pour &quot;extend include use cas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56" y="1931279"/>
            <a:ext cx="6445688" cy="29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22</a:t>
            </a:fld>
            <a:endParaRPr lang="fr-FR"/>
          </a:p>
        </p:txBody>
      </p:sp>
      <p:sp>
        <p:nvSpPr>
          <p:cNvPr id="5" name="object 57"/>
          <p:cNvSpPr/>
          <p:nvPr/>
        </p:nvSpPr>
        <p:spPr>
          <a:xfrm>
            <a:off x="2180273" y="2423159"/>
            <a:ext cx="148589" cy="14859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99059" y="0"/>
                </a:moveTo>
                <a:lnTo>
                  <a:pt x="113921" y="1041"/>
                </a:lnTo>
                <a:lnTo>
                  <a:pt x="128020" y="4076"/>
                </a:lnTo>
                <a:lnTo>
                  <a:pt x="141220" y="8968"/>
                </a:lnTo>
                <a:lnTo>
                  <a:pt x="153386" y="15580"/>
                </a:lnTo>
                <a:lnTo>
                  <a:pt x="164380" y="23776"/>
                </a:lnTo>
                <a:lnTo>
                  <a:pt x="174066" y="33420"/>
                </a:lnTo>
                <a:lnTo>
                  <a:pt x="182309" y="44376"/>
                </a:lnTo>
                <a:lnTo>
                  <a:pt x="188972" y="56507"/>
                </a:lnTo>
                <a:lnTo>
                  <a:pt x="193919" y="69677"/>
                </a:lnTo>
                <a:lnTo>
                  <a:pt x="197013" y="83751"/>
                </a:lnTo>
                <a:lnTo>
                  <a:pt x="198118" y="98591"/>
                </a:lnTo>
                <a:lnTo>
                  <a:pt x="198119" y="99060"/>
                </a:lnTo>
                <a:lnTo>
                  <a:pt x="197078" y="113921"/>
                </a:lnTo>
                <a:lnTo>
                  <a:pt x="194043" y="128020"/>
                </a:lnTo>
                <a:lnTo>
                  <a:pt x="189151" y="141220"/>
                </a:lnTo>
                <a:lnTo>
                  <a:pt x="182539" y="153386"/>
                </a:lnTo>
                <a:lnTo>
                  <a:pt x="174343" y="164380"/>
                </a:lnTo>
                <a:lnTo>
                  <a:pt x="164699" y="174066"/>
                </a:lnTo>
                <a:lnTo>
                  <a:pt x="153743" y="182309"/>
                </a:lnTo>
                <a:lnTo>
                  <a:pt x="141612" y="188972"/>
                </a:lnTo>
                <a:lnTo>
                  <a:pt x="128442" y="193919"/>
                </a:lnTo>
                <a:lnTo>
                  <a:pt x="114368" y="197013"/>
                </a:lnTo>
                <a:lnTo>
                  <a:pt x="99528" y="198118"/>
                </a:lnTo>
                <a:lnTo>
                  <a:pt x="99059" y="198120"/>
                </a:lnTo>
                <a:lnTo>
                  <a:pt x="84198" y="197078"/>
                </a:lnTo>
                <a:lnTo>
                  <a:pt x="70099" y="194043"/>
                </a:lnTo>
                <a:lnTo>
                  <a:pt x="56899" y="189151"/>
                </a:lnTo>
                <a:lnTo>
                  <a:pt x="44733" y="182539"/>
                </a:lnTo>
                <a:lnTo>
                  <a:pt x="33739" y="174343"/>
                </a:lnTo>
                <a:lnTo>
                  <a:pt x="24053" y="164699"/>
                </a:lnTo>
                <a:lnTo>
                  <a:pt x="15810" y="153743"/>
                </a:lnTo>
                <a:lnTo>
                  <a:pt x="9147" y="141612"/>
                </a:lnTo>
                <a:lnTo>
                  <a:pt x="4200" y="128442"/>
                </a:lnTo>
                <a:lnTo>
                  <a:pt x="1106" y="114368"/>
                </a:lnTo>
                <a:lnTo>
                  <a:pt x="1" y="99528"/>
                </a:lnTo>
                <a:lnTo>
                  <a:pt x="0" y="99060"/>
                </a:lnTo>
                <a:lnTo>
                  <a:pt x="1041" y="84198"/>
                </a:lnTo>
                <a:lnTo>
                  <a:pt x="4076" y="70099"/>
                </a:lnTo>
                <a:lnTo>
                  <a:pt x="8968" y="56899"/>
                </a:lnTo>
                <a:lnTo>
                  <a:pt x="15580" y="44733"/>
                </a:lnTo>
                <a:lnTo>
                  <a:pt x="23776" y="33739"/>
                </a:lnTo>
                <a:lnTo>
                  <a:pt x="33420" y="24053"/>
                </a:lnTo>
                <a:lnTo>
                  <a:pt x="44376" y="15810"/>
                </a:lnTo>
                <a:lnTo>
                  <a:pt x="56507" y="9147"/>
                </a:lnTo>
                <a:lnTo>
                  <a:pt x="69677" y="4200"/>
                </a:lnTo>
                <a:lnTo>
                  <a:pt x="83751" y="1106"/>
                </a:lnTo>
                <a:lnTo>
                  <a:pt x="98591" y="1"/>
                </a:lnTo>
                <a:lnTo>
                  <a:pt x="99059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58"/>
          <p:cNvSpPr/>
          <p:nvPr/>
        </p:nvSpPr>
        <p:spPr>
          <a:xfrm>
            <a:off x="2180273" y="2571750"/>
            <a:ext cx="74294" cy="445770"/>
          </a:xfrm>
          <a:custGeom>
            <a:avLst/>
            <a:gdLst/>
            <a:ahLst/>
            <a:cxnLst/>
            <a:rect l="l" t="t" r="r" b="b"/>
            <a:pathLst>
              <a:path w="99059" h="594360">
                <a:moveTo>
                  <a:pt x="99059" y="0"/>
                </a:moveTo>
                <a:lnTo>
                  <a:pt x="99059" y="297179"/>
                </a:lnTo>
                <a:lnTo>
                  <a:pt x="0" y="59436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59"/>
          <p:cNvSpPr/>
          <p:nvPr/>
        </p:nvSpPr>
        <p:spPr>
          <a:xfrm>
            <a:off x="2254568" y="2794634"/>
            <a:ext cx="74295" cy="222885"/>
          </a:xfrm>
          <a:custGeom>
            <a:avLst/>
            <a:gdLst/>
            <a:ahLst/>
            <a:cxnLst/>
            <a:rect l="l" t="t" r="r" b="b"/>
            <a:pathLst>
              <a:path w="99060" h="297180">
                <a:moveTo>
                  <a:pt x="0" y="0"/>
                </a:moveTo>
                <a:lnTo>
                  <a:pt x="99060" y="29718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60"/>
          <p:cNvSpPr/>
          <p:nvPr/>
        </p:nvSpPr>
        <p:spPr>
          <a:xfrm>
            <a:off x="2105978" y="2646045"/>
            <a:ext cx="29718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34"/>
          <p:cNvSpPr/>
          <p:nvPr/>
        </p:nvSpPr>
        <p:spPr>
          <a:xfrm>
            <a:off x="4266248" y="2477453"/>
            <a:ext cx="1403984" cy="540067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90" y="0"/>
                </a:moveTo>
                <a:lnTo>
                  <a:pt x="1014641" y="1157"/>
                </a:lnTo>
                <a:lnTo>
                  <a:pt x="1091196" y="4577"/>
                </a:lnTo>
                <a:lnTo>
                  <a:pt x="1165447" y="10175"/>
                </a:lnTo>
                <a:lnTo>
                  <a:pt x="1237183" y="17871"/>
                </a:lnTo>
                <a:lnTo>
                  <a:pt x="1306195" y="27582"/>
                </a:lnTo>
                <a:lnTo>
                  <a:pt x="1372273" y="39227"/>
                </a:lnTo>
                <a:lnTo>
                  <a:pt x="1435207" y="52724"/>
                </a:lnTo>
                <a:lnTo>
                  <a:pt x="1494790" y="67990"/>
                </a:lnTo>
                <a:lnTo>
                  <a:pt x="1550809" y="84944"/>
                </a:lnTo>
                <a:lnTo>
                  <a:pt x="1603057" y="103505"/>
                </a:lnTo>
                <a:lnTo>
                  <a:pt x="1651323" y="123589"/>
                </a:lnTo>
                <a:lnTo>
                  <a:pt x="1695399" y="145115"/>
                </a:lnTo>
                <a:lnTo>
                  <a:pt x="1735074" y="168001"/>
                </a:lnTo>
                <a:lnTo>
                  <a:pt x="1770138" y="192166"/>
                </a:lnTo>
                <a:lnTo>
                  <a:pt x="1800383" y="217527"/>
                </a:lnTo>
                <a:lnTo>
                  <a:pt x="1845576" y="271510"/>
                </a:lnTo>
                <a:lnTo>
                  <a:pt x="1868976" y="329296"/>
                </a:lnTo>
                <a:lnTo>
                  <a:pt x="1871979" y="359409"/>
                </a:lnTo>
                <a:lnTo>
                  <a:pt x="1868976" y="389705"/>
                </a:lnTo>
                <a:lnTo>
                  <a:pt x="1845576" y="447799"/>
                </a:lnTo>
                <a:lnTo>
                  <a:pt x="1800383" y="502027"/>
                </a:lnTo>
                <a:lnTo>
                  <a:pt x="1770138" y="527488"/>
                </a:lnTo>
                <a:lnTo>
                  <a:pt x="1735074" y="551739"/>
                </a:lnTo>
                <a:lnTo>
                  <a:pt x="1695399" y="574700"/>
                </a:lnTo>
                <a:lnTo>
                  <a:pt x="1651323" y="596289"/>
                </a:lnTo>
                <a:lnTo>
                  <a:pt x="1603057" y="616426"/>
                </a:lnTo>
                <a:lnTo>
                  <a:pt x="1550809" y="635029"/>
                </a:lnTo>
                <a:lnTo>
                  <a:pt x="1494790" y="652017"/>
                </a:lnTo>
                <a:lnTo>
                  <a:pt x="1435207" y="667311"/>
                </a:lnTo>
                <a:lnTo>
                  <a:pt x="1372273" y="680827"/>
                </a:lnTo>
                <a:lnTo>
                  <a:pt x="1306195" y="692487"/>
                </a:lnTo>
                <a:lnTo>
                  <a:pt x="1237183" y="702208"/>
                </a:lnTo>
                <a:lnTo>
                  <a:pt x="1165447" y="709910"/>
                </a:lnTo>
                <a:lnTo>
                  <a:pt x="1091196" y="715511"/>
                </a:lnTo>
                <a:lnTo>
                  <a:pt x="1014641" y="718931"/>
                </a:lnTo>
                <a:lnTo>
                  <a:pt x="935990" y="720089"/>
                </a:lnTo>
                <a:lnTo>
                  <a:pt x="857338" y="718931"/>
                </a:lnTo>
                <a:lnTo>
                  <a:pt x="780783" y="715511"/>
                </a:lnTo>
                <a:lnTo>
                  <a:pt x="706532" y="709910"/>
                </a:lnTo>
                <a:lnTo>
                  <a:pt x="634796" y="702208"/>
                </a:lnTo>
                <a:lnTo>
                  <a:pt x="565785" y="692487"/>
                </a:lnTo>
                <a:lnTo>
                  <a:pt x="499706" y="680827"/>
                </a:lnTo>
                <a:lnTo>
                  <a:pt x="436772" y="667311"/>
                </a:lnTo>
                <a:lnTo>
                  <a:pt x="377190" y="652017"/>
                </a:lnTo>
                <a:lnTo>
                  <a:pt x="321170" y="635029"/>
                </a:lnTo>
                <a:lnTo>
                  <a:pt x="268922" y="616426"/>
                </a:lnTo>
                <a:lnTo>
                  <a:pt x="220656" y="596289"/>
                </a:lnTo>
                <a:lnTo>
                  <a:pt x="176580" y="574700"/>
                </a:lnTo>
                <a:lnTo>
                  <a:pt x="136906" y="551739"/>
                </a:lnTo>
                <a:lnTo>
                  <a:pt x="101841" y="527488"/>
                </a:lnTo>
                <a:lnTo>
                  <a:pt x="71596" y="502027"/>
                </a:lnTo>
                <a:lnTo>
                  <a:pt x="26403" y="447799"/>
                </a:lnTo>
                <a:lnTo>
                  <a:pt x="3003" y="389705"/>
                </a:lnTo>
                <a:lnTo>
                  <a:pt x="0" y="359409"/>
                </a:lnTo>
                <a:lnTo>
                  <a:pt x="3003" y="329296"/>
                </a:lnTo>
                <a:lnTo>
                  <a:pt x="26403" y="271510"/>
                </a:lnTo>
                <a:lnTo>
                  <a:pt x="71596" y="217527"/>
                </a:lnTo>
                <a:lnTo>
                  <a:pt x="101841" y="192166"/>
                </a:lnTo>
                <a:lnTo>
                  <a:pt x="136906" y="168001"/>
                </a:lnTo>
                <a:lnTo>
                  <a:pt x="176580" y="145115"/>
                </a:lnTo>
                <a:lnTo>
                  <a:pt x="220656" y="123589"/>
                </a:lnTo>
                <a:lnTo>
                  <a:pt x="268922" y="103505"/>
                </a:lnTo>
                <a:lnTo>
                  <a:pt x="321170" y="84944"/>
                </a:lnTo>
                <a:lnTo>
                  <a:pt x="377190" y="67990"/>
                </a:lnTo>
                <a:lnTo>
                  <a:pt x="436772" y="52724"/>
                </a:lnTo>
                <a:lnTo>
                  <a:pt x="499706" y="39227"/>
                </a:lnTo>
                <a:lnTo>
                  <a:pt x="565785" y="27582"/>
                </a:lnTo>
                <a:lnTo>
                  <a:pt x="634796" y="17871"/>
                </a:lnTo>
                <a:lnTo>
                  <a:pt x="706532" y="10175"/>
                </a:lnTo>
                <a:lnTo>
                  <a:pt x="780783" y="4577"/>
                </a:lnTo>
                <a:lnTo>
                  <a:pt x="857338" y="1157"/>
                </a:lnTo>
                <a:lnTo>
                  <a:pt x="935990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35"/>
          <p:cNvSpPr/>
          <p:nvPr/>
        </p:nvSpPr>
        <p:spPr>
          <a:xfrm>
            <a:off x="2429828" y="2747009"/>
            <a:ext cx="1836420" cy="0"/>
          </a:xfrm>
          <a:custGeom>
            <a:avLst/>
            <a:gdLst/>
            <a:ahLst/>
            <a:cxnLst/>
            <a:rect l="l" t="t" r="r" b="b"/>
            <a:pathLst>
              <a:path w="2448560">
                <a:moveTo>
                  <a:pt x="0" y="0"/>
                </a:moveTo>
                <a:lnTo>
                  <a:pt x="244856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36"/>
          <p:cNvSpPr/>
          <p:nvPr/>
        </p:nvSpPr>
        <p:spPr>
          <a:xfrm>
            <a:off x="3455670" y="1937384"/>
            <a:ext cx="3024187" cy="2700338"/>
          </a:xfrm>
          <a:custGeom>
            <a:avLst/>
            <a:gdLst/>
            <a:ahLst/>
            <a:cxnLst/>
            <a:rect l="l" t="t" r="r" b="b"/>
            <a:pathLst>
              <a:path w="4032249" h="3600450">
                <a:moveTo>
                  <a:pt x="2016760" y="3600450"/>
                </a:moveTo>
                <a:lnTo>
                  <a:pt x="0" y="3600450"/>
                </a:lnTo>
                <a:lnTo>
                  <a:pt x="0" y="0"/>
                </a:lnTo>
                <a:lnTo>
                  <a:pt x="4032249" y="0"/>
                </a:lnTo>
                <a:lnTo>
                  <a:pt x="4032249" y="3600450"/>
                </a:lnTo>
                <a:lnTo>
                  <a:pt x="2016760" y="36004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37"/>
          <p:cNvSpPr/>
          <p:nvPr/>
        </p:nvSpPr>
        <p:spPr>
          <a:xfrm>
            <a:off x="4806316" y="3827145"/>
            <a:ext cx="1403984" cy="540067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89" y="0"/>
                </a:moveTo>
                <a:lnTo>
                  <a:pt x="1014641" y="1158"/>
                </a:lnTo>
                <a:lnTo>
                  <a:pt x="1091196" y="4578"/>
                </a:lnTo>
                <a:lnTo>
                  <a:pt x="1165447" y="10179"/>
                </a:lnTo>
                <a:lnTo>
                  <a:pt x="1237183" y="17881"/>
                </a:lnTo>
                <a:lnTo>
                  <a:pt x="1306195" y="27602"/>
                </a:lnTo>
                <a:lnTo>
                  <a:pt x="1372273" y="39262"/>
                </a:lnTo>
                <a:lnTo>
                  <a:pt x="1435207" y="52778"/>
                </a:lnTo>
                <a:lnTo>
                  <a:pt x="1494790" y="68071"/>
                </a:lnTo>
                <a:lnTo>
                  <a:pt x="1550809" y="85060"/>
                </a:lnTo>
                <a:lnTo>
                  <a:pt x="1603057" y="103663"/>
                </a:lnTo>
                <a:lnTo>
                  <a:pt x="1651323" y="123800"/>
                </a:lnTo>
                <a:lnTo>
                  <a:pt x="1695399" y="145389"/>
                </a:lnTo>
                <a:lnTo>
                  <a:pt x="1735074" y="168350"/>
                </a:lnTo>
                <a:lnTo>
                  <a:pt x="1770138" y="192601"/>
                </a:lnTo>
                <a:lnTo>
                  <a:pt x="1800383" y="218062"/>
                </a:lnTo>
                <a:lnTo>
                  <a:pt x="1845576" y="272290"/>
                </a:lnTo>
                <a:lnTo>
                  <a:pt x="1868976" y="330384"/>
                </a:lnTo>
                <a:lnTo>
                  <a:pt x="1871979" y="360679"/>
                </a:lnTo>
                <a:lnTo>
                  <a:pt x="1868976" y="390793"/>
                </a:lnTo>
                <a:lnTo>
                  <a:pt x="1845576" y="448579"/>
                </a:lnTo>
                <a:lnTo>
                  <a:pt x="1800383" y="502562"/>
                </a:lnTo>
                <a:lnTo>
                  <a:pt x="1770138" y="527923"/>
                </a:lnTo>
                <a:lnTo>
                  <a:pt x="1735074" y="552088"/>
                </a:lnTo>
                <a:lnTo>
                  <a:pt x="1695399" y="574974"/>
                </a:lnTo>
                <a:lnTo>
                  <a:pt x="1651323" y="596500"/>
                </a:lnTo>
                <a:lnTo>
                  <a:pt x="1603057" y="616585"/>
                </a:lnTo>
                <a:lnTo>
                  <a:pt x="1550809" y="635145"/>
                </a:lnTo>
                <a:lnTo>
                  <a:pt x="1494790" y="652099"/>
                </a:lnTo>
                <a:lnTo>
                  <a:pt x="1435207" y="667365"/>
                </a:lnTo>
                <a:lnTo>
                  <a:pt x="1372273" y="680862"/>
                </a:lnTo>
                <a:lnTo>
                  <a:pt x="1306195" y="692507"/>
                </a:lnTo>
                <a:lnTo>
                  <a:pt x="1237183" y="702218"/>
                </a:lnTo>
                <a:lnTo>
                  <a:pt x="1165447" y="709914"/>
                </a:lnTo>
                <a:lnTo>
                  <a:pt x="1091196" y="715512"/>
                </a:lnTo>
                <a:lnTo>
                  <a:pt x="1014641" y="718932"/>
                </a:lnTo>
                <a:lnTo>
                  <a:pt x="935989" y="720089"/>
                </a:lnTo>
                <a:lnTo>
                  <a:pt x="857338" y="718932"/>
                </a:lnTo>
                <a:lnTo>
                  <a:pt x="780783" y="715512"/>
                </a:lnTo>
                <a:lnTo>
                  <a:pt x="706532" y="709914"/>
                </a:lnTo>
                <a:lnTo>
                  <a:pt x="634796" y="702218"/>
                </a:lnTo>
                <a:lnTo>
                  <a:pt x="565784" y="692507"/>
                </a:lnTo>
                <a:lnTo>
                  <a:pt x="499706" y="680862"/>
                </a:lnTo>
                <a:lnTo>
                  <a:pt x="436772" y="667365"/>
                </a:lnTo>
                <a:lnTo>
                  <a:pt x="377190" y="652099"/>
                </a:lnTo>
                <a:lnTo>
                  <a:pt x="321170" y="635145"/>
                </a:lnTo>
                <a:lnTo>
                  <a:pt x="268922" y="616585"/>
                </a:lnTo>
                <a:lnTo>
                  <a:pt x="220656" y="596500"/>
                </a:lnTo>
                <a:lnTo>
                  <a:pt x="176580" y="574974"/>
                </a:lnTo>
                <a:lnTo>
                  <a:pt x="136905" y="552088"/>
                </a:lnTo>
                <a:lnTo>
                  <a:pt x="101841" y="527923"/>
                </a:lnTo>
                <a:lnTo>
                  <a:pt x="71596" y="502562"/>
                </a:lnTo>
                <a:lnTo>
                  <a:pt x="26403" y="448579"/>
                </a:lnTo>
                <a:lnTo>
                  <a:pt x="3003" y="390793"/>
                </a:lnTo>
                <a:lnTo>
                  <a:pt x="0" y="360679"/>
                </a:lnTo>
                <a:lnTo>
                  <a:pt x="3003" y="330384"/>
                </a:lnTo>
                <a:lnTo>
                  <a:pt x="26403" y="272290"/>
                </a:lnTo>
                <a:lnTo>
                  <a:pt x="71596" y="218062"/>
                </a:lnTo>
                <a:lnTo>
                  <a:pt x="101841" y="192601"/>
                </a:lnTo>
                <a:lnTo>
                  <a:pt x="136905" y="168350"/>
                </a:lnTo>
                <a:lnTo>
                  <a:pt x="176580" y="145389"/>
                </a:lnTo>
                <a:lnTo>
                  <a:pt x="220656" y="123800"/>
                </a:lnTo>
                <a:lnTo>
                  <a:pt x="268922" y="103663"/>
                </a:lnTo>
                <a:lnTo>
                  <a:pt x="321170" y="85060"/>
                </a:lnTo>
                <a:lnTo>
                  <a:pt x="377190" y="68071"/>
                </a:lnTo>
                <a:lnTo>
                  <a:pt x="436772" y="52778"/>
                </a:lnTo>
                <a:lnTo>
                  <a:pt x="499706" y="39262"/>
                </a:lnTo>
                <a:lnTo>
                  <a:pt x="565785" y="27602"/>
                </a:lnTo>
                <a:lnTo>
                  <a:pt x="634796" y="17881"/>
                </a:lnTo>
                <a:lnTo>
                  <a:pt x="706532" y="10179"/>
                </a:lnTo>
                <a:lnTo>
                  <a:pt x="780783" y="4578"/>
                </a:lnTo>
                <a:lnTo>
                  <a:pt x="857338" y="1158"/>
                </a:lnTo>
                <a:lnTo>
                  <a:pt x="935989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38"/>
          <p:cNvSpPr/>
          <p:nvPr/>
        </p:nvSpPr>
        <p:spPr>
          <a:xfrm>
            <a:off x="5258753" y="2987993"/>
            <a:ext cx="31432" cy="68579"/>
          </a:xfrm>
          <a:custGeom>
            <a:avLst/>
            <a:gdLst/>
            <a:ahLst/>
            <a:cxnLst/>
            <a:rect l="l" t="t" r="r" b="b"/>
            <a:pathLst>
              <a:path w="41909" h="91439">
                <a:moveTo>
                  <a:pt x="16509" y="0"/>
                </a:moveTo>
                <a:lnTo>
                  <a:pt x="8889" y="2539"/>
                </a:lnTo>
                <a:lnTo>
                  <a:pt x="0" y="5080"/>
                </a:lnTo>
                <a:lnTo>
                  <a:pt x="25400" y="91439"/>
                </a:lnTo>
                <a:lnTo>
                  <a:pt x="33020" y="88900"/>
                </a:lnTo>
                <a:lnTo>
                  <a:pt x="41909" y="86360"/>
                </a:lnTo>
                <a:lnTo>
                  <a:pt x="16509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39"/>
          <p:cNvSpPr/>
          <p:nvPr/>
        </p:nvSpPr>
        <p:spPr>
          <a:xfrm>
            <a:off x="5289232" y="3091816"/>
            <a:ext cx="31433" cy="68579"/>
          </a:xfrm>
          <a:custGeom>
            <a:avLst/>
            <a:gdLst/>
            <a:ahLst/>
            <a:cxnLst/>
            <a:rect l="l" t="t" r="r" b="b"/>
            <a:pathLst>
              <a:path w="41910" h="91439">
                <a:moveTo>
                  <a:pt x="16510" y="0"/>
                </a:moveTo>
                <a:lnTo>
                  <a:pt x="7620" y="2539"/>
                </a:lnTo>
                <a:lnTo>
                  <a:pt x="0" y="5079"/>
                </a:lnTo>
                <a:lnTo>
                  <a:pt x="24130" y="91439"/>
                </a:lnTo>
                <a:lnTo>
                  <a:pt x="33020" y="88900"/>
                </a:lnTo>
                <a:lnTo>
                  <a:pt x="41910" y="86359"/>
                </a:lnTo>
                <a:lnTo>
                  <a:pt x="16510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40"/>
          <p:cNvSpPr/>
          <p:nvPr/>
        </p:nvSpPr>
        <p:spPr>
          <a:xfrm>
            <a:off x="5318760" y="3195638"/>
            <a:ext cx="31433" cy="68579"/>
          </a:xfrm>
          <a:custGeom>
            <a:avLst/>
            <a:gdLst/>
            <a:ahLst/>
            <a:cxnLst/>
            <a:rect l="l" t="t" r="r" b="b"/>
            <a:pathLst>
              <a:path w="41910" h="91439">
                <a:moveTo>
                  <a:pt x="25400" y="91439"/>
                </a:moveTo>
                <a:lnTo>
                  <a:pt x="34290" y="88900"/>
                </a:lnTo>
                <a:lnTo>
                  <a:pt x="41910" y="86360"/>
                </a:lnTo>
                <a:lnTo>
                  <a:pt x="17779" y="0"/>
                </a:lnTo>
                <a:lnTo>
                  <a:pt x="8890" y="2539"/>
                </a:lnTo>
                <a:lnTo>
                  <a:pt x="0" y="5079"/>
                </a:lnTo>
                <a:lnTo>
                  <a:pt x="25400" y="91439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41"/>
          <p:cNvSpPr/>
          <p:nvPr/>
        </p:nvSpPr>
        <p:spPr>
          <a:xfrm>
            <a:off x="5349240" y="3299459"/>
            <a:ext cx="31432" cy="68580"/>
          </a:xfrm>
          <a:custGeom>
            <a:avLst/>
            <a:gdLst/>
            <a:ahLst/>
            <a:cxnLst/>
            <a:rect l="l" t="t" r="r" b="b"/>
            <a:pathLst>
              <a:path w="41909" h="91440">
                <a:moveTo>
                  <a:pt x="16509" y="0"/>
                </a:moveTo>
                <a:lnTo>
                  <a:pt x="8889" y="2540"/>
                </a:lnTo>
                <a:lnTo>
                  <a:pt x="0" y="5080"/>
                </a:lnTo>
                <a:lnTo>
                  <a:pt x="24129" y="91440"/>
                </a:lnTo>
                <a:lnTo>
                  <a:pt x="33020" y="88900"/>
                </a:lnTo>
                <a:lnTo>
                  <a:pt x="41909" y="86360"/>
                </a:lnTo>
                <a:lnTo>
                  <a:pt x="16509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42"/>
          <p:cNvSpPr/>
          <p:nvPr/>
        </p:nvSpPr>
        <p:spPr>
          <a:xfrm>
            <a:off x="5378768" y="3403283"/>
            <a:ext cx="32384" cy="68579"/>
          </a:xfrm>
          <a:custGeom>
            <a:avLst/>
            <a:gdLst/>
            <a:ahLst/>
            <a:cxnLst/>
            <a:rect l="l" t="t" r="r" b="b"/>
            <a:pathLst>
              <a:path w="43179" h="91439">
                <a:moveTo>
                  <a:pt x="17779" y="0"/>
                </a:moveTo>
                <a:lnTo>
                  <a:pt x="8889" y="2539"/>
                </a:lnTo>
                <a:lnTo>
                  <a:pt x="0" y="5079"/>
                </a:lnTo>
                <a:lnTo>
                  <a:pt x="25400" y="91439"/>
                </a:lnTo>
                <a:lnTo>
                  <a:pt x="34289" y="88900"/>
                </a:lnTo>
                <a:lnTo>
                  <a:pt x="43179" y="86360"/>
                </a:lnTo>
                <a:lnTo>
                  <a:pt x="17779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43"/>
          <p:cNvSpPr/>
          <p:nvPr/>
        </p:nvSpPr>
        <p:spPr>
          <a:xfrm>
            <a:off x="5409247" y="3507106"/>
            <a:ext cx="31433" cy="68579"/>
          </a:xfrm>
          <a:custGeom>
            <a:avLst/>
            <a:gdLst/>
            <a:ahLst/>
            <a:cxnLst/>
            <a:rect l="l" t="t" r="r" b="b"/>
            <a:pathLst>
              <a:path w="41910" h="91439">
                <a:moveTo>
                  <a:pt x="17779" y="0"/>
                </a:moveTo>
                <a:lnTo>
                  <a:pt x="8890" y="2539"/>
                </a:lnTo>
                <a:lnTo>
                  <a:pt x="0" y="5080"/>
                </a:lnTo>
                <a:lnTo>
                  <a:pt x="24129" y="91439"/>
                </a:lnTo>
                <a:lnTo>
                  <a:pt x="33020" y="88900"/>
                </a:lnTo>
                <a:lnTo>
                  <a:pt x="41910" y="86360"/>
                </a:lnTo>
                <a:lnTo>
                  <a:pt x="17779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44"/>
          <p:cNvSpPr/>
          <p:nvPr/>
        </p:nvSpPr>
        <p:spPr>
          <a:xfrm>
            <a:off x="5438776" y="3610928"/>
            <a:ext cx="32384" cy="68579"/>
          </a:xfrm>
          <a:custGeom>
            <a:avLst/>
            <a:gdLst/>
            <a:ahLst/>
            <a:cxnLst/>
            <a:rect l="l" t="t" r="r" b="b"/>
            <a:pathLst>
              <a:path w="43179" h="91439">
                <a:moveTo>
                  <a:pt x="25400" y="91439"/>
                </a:moveTo>
                <a:lnTo>
                  <a:pt x="34290" y="88900"/>
                </a:lnTo>
                <a:lnTo>
                  <a:pt x="43179" y="86359"/>
                </a:lnTo>
                <a:lnTo>
                  <a:pt x="17779" y="0"/>
                </a:lnTo>
                <a:lnTo>
                  <a:pt x="8890" y="2539"/>
                </a:lnTo>
                <a:lnTo>
                  <a:pt x="0" y="5079"/>
                </a:lnTo>
                <a:lnTo>
                  <a:pt x="25400" y="91439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45"/>
          <p:cNvSpPr/>
          <p:nvPr/>
        </p:nvSpPr>
        <p:spPr>
          <a:xfrm>
            <a:off x="5469255" y="3714750"/>
            <a:ext cx="20002" cy="28575"/>
          </a:xfrm>
          <a:custGeom>
            <a:avLst/>
            <a:gdLst/>
            <a:ahLst/>
            <a:cxnLst/>
            <a:rect l="l" t="t" r="r" b="b"/>
            <a:pathLst>
              <a:path w="26669" h="38100">
                <a:moveTo>
                  <a:pt x="17779" y="0"/>
                </a:moveTo>
                <a:lnTo>
                  <a:pt x="8889" y="2539"/>
                </a:lnTo>
                <a:lnTo>
                  <a:pt x="0" y="5079"/>
                </a:lnTo>
                <a:lnTo>
                  <a:pt x="10159" y="38100"/>
                </a:lnTo>
                <a:lnTo>
                  <a:pt x="19050" y="35560"/>
                </a:lnTo>
                <a:lnTo>
                  <a:pt x="26669" y="33020"/>
                </a:lnTo>
                <a:lnTo>
                  <a:pt x="17779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46"/>
          <p:cNvSpPr/>
          <p:nvPr/>
        </p:nvSpPr>
        <p:spPr>
          <a:xfrm>
            <a:off x="5441632" y="3709987"/>
            <a:ext cx="70485" cy="117158"/>
          </a:xfrm>
          <a:custGeom>
            <a:avLst/>
            <a:gdLst/>
            <a:ahLst/>
            <a:cxnLst/>
            <a:rect l="l" t="t" r="r" b="b"/>
            <a:pathLst>
              <a:path w="93980" h="156210">
                <a:moveTo>
                  <a:pt x="88900" y="156210"/>
                </a:moveTo>
                <a:lnTo>
                  <a:pt x="93980" y="0"/>
                </a:lnTo>
                <a:lnTo>
                  <a:pt x="0" y="27939"/>
                </a:lnTo>
                <a:lnTo>
                  <a:pt x="88900" y="15621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47"/>
          <p:cNvSpPr/>
          <p:nvPr/>
        </p:nvSpPr>
        <p:spPr>
          <a:xfrm>
            <a:off x="5829300" y="3672959"/>
            <a:ext cx="488632" cy="87511"/>
          </a:xfrm>
          <a:custGeom>
            <a:avLst/>
            <a:gdLst/>
            <a:ahLst/>
            <a:cxnLst/>
            <a:rect l="l" t="t" r="r" b="b"/>
            <a:pathLst>
              <a:path w="651509" h="116681">
                <a:moveTo>
                  <a:pt x="0" y="116681"/>
                </a:moveTo>
                <a:lnTo>
                  <a:pt x="43063" y="90401"/>
                </a:lnTo>
                <a:lnTo>
                  <a:pt x="87062" y="68138"/>
                </a:lnTo>
                <a:lnTo>
                  <a:pt x="131657" y="49602"/>
                </a:lnTo>
                <a:lnTo>
                  <a:pt x="176509" y="34507"/>
                </a:lnTo>
                <a:lnTo>
                  <a:pt x="221277" y="22562"/>
                </a:lnTo>
                <a:lnTo>
                  <a:pt x="265621" y="13479"/>
                </a:lnTo>
                <a:lnTo>
                  <a:pt x="309201" y="6970"/>
                </a:lnTo>
                <a:lnTo>
                  <a:pt x="351678" y="2747"/>
                </a:lnTo>
                <a:lnTo>
                  <a:pt x="392710" y="519"/>
                </a:lnTo>
                <a:lnTo>
                  <a:pt x="431958" y="0"/>
                </a:lnTo>
                <a:lnTo>
                  <a:pt x="469082" y="899"/>
                </a:lnTo>
                <a:lnTo>
                  <a:pt x="503742" y="2929"/>
                </a:lnTo>
                <a:lnTo>
                  <a:pt x="535598" y="5802"/>
                </a:lnTo>
                <a:lnTo>
                  <a:pt x="564310" y="9227"/>
                </a:lnTo>
                <a:lnTo>
                  <a:pt x="589537" y="12918"/>
                </a:lnTo>
                <a:lnTo>
                  <a:pt x="610941" y="16584"/>
                </a:lnTo>
                <a:lnTo>
                  <a:pt x="640914" y="22692"/>
                </a:lnTo>
                <a:lnTo>
                  <a:pt x="648804" y="24555"/>
                </a:lnTo>
                <a:lnTo>
                  <a:pt x="651509" y="25241"/>
                </a:lnTo>
              </a:path>
            </a:pathLst>
          </a:custGeom>
          <a:ln w="1270">
            <a:solidFill>
              <a:srgbClr val="008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48"/>
          <p:cNvSpPr/>
          <p:nvPr/>
        </p:nvSpPr>
        <p:spPr>
          <a:xfrm>
            <a:off x="5777865" y="3729991"/>
            <a:ext cx="80963" cy="70484"/>
          </a:xfrm>
          <a:custGeom>
            <a:avLst/>
            <a:gdLst/>
            <a:ahLst/>
            <a:cxnLst/>
            <a:rect l="l" t="t" r="r" b="b"/>
            <a:pathLst>
              <a:path w="107950" h="93979">
                <a:moveTo>
                  <a:pt x="0" y="93979"/>
                </a:moveTo>
                <a:lnTo>
                  <a:pt x="107950" y="57150"/>
                </a:lnTo>
                <a:lnTo>
                  <a:pt x="6477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49"/>
          <p:cNvSpPr/>
          <p:nvPr/>
        </p:nvSpPr>
        <p:spPr>
          <a:xfrm>
            <a:off x="3698558" y="3232784"/>
            <a:ext cx="1403985" cy="540068"/>
          </a:xfrm>
          <a:custGeom>
            <a:avLst/>
            <a:gdLst/>
            <a:ahLst/>
            <a:cxnLst/>
            <a:rect l="l" t="t" r="r" b="b"/>
            <a:pathLst>
              <a:path w="1871980" h="720090">
                <a:moveTo>
                  <a:pt x="935989" y="0"/>
                </a:moveTo>
                <a:lnTo>
                  <a:pt x="1014641" y="1158"/>
                </a:lnTo>
                <a:lnTo>
                  <a:pt x="1091196" y="4578"/>
                </a:lnTo>
                <a:lnTo>
                  <a:pt x="1165447" y="10179"/>
                </a:lnTo>
                <a:lnTo>
                  <a:pt x="1237183" y="17881"/>
                </a:lnTo>
                <a:lnTo>
                  <a:pt x="1306194" y="27602"/>
                </a:lnTo>
                <a:lnTo>
                  <a:pt x="1372273" y="39262"/>
                </a:lnTo>
                <a:lnTo>
                  <a:pt x="1435207" y="52778"/>
                </a:lnTo>
                <a:lnTo>
                  <a:pt x="1494790" y="68072"/>
                </a:lnTo>
                <a:lnTo>
                  <a:pt x="1550809" y="85060"/>
                </a:lnTo>
                <a:lnTo>
                  <a:pt x="1603057" y="103663"/>
                </a:lnTo>
                <a:lnTo>
                  <a:pt x="1651323" y="123800"/>
                </a:lnTo>
                <a:lnTo>
                  <a:pt x="1695399" y="145389"/>
                </a:lnTo>
                <a:lnTo>
                  <a:pt x="1735074" y="168350"/>
                </a:lnTo>
                <a:lnTo>
                  <a:pt x="1770138" y="192601"/>
                </a:lnTo>
                <a:lnTo>
                  <a:pt x="1800383" y="218062"/>
                </a:lnTo>
                <a:lnTo>
                  <a:pt x="1845576" y="272290"/>
                </a:lnTo>
                <a:lnTo>
                  <a:pt x="1868976" y="330384"/>
                </a:lnTo>
                <a:lnTo>
                  <a:pt x="1871980" y="360680"/>
                </a:lnTo>
                <a:lnTo>
                  <a:pt x="1868976" y="390965"/>
                </a:lnTo>
                <a:lnTo>
                  <a:pt x="1845576" y="448992"/>
                </a:lnTo>
                <a:lnTo>
                  <a:pt x="1800383" y="503098"/>
                </a:lnTo>
                <a:lnTo>
                  <a:pt x="1770138" y="528483"/>
                </a:lnTo>
                <a:lnTo>
                  <a:pt x="1735074" y="552651"/>
                </a:lnTo>
                <a:lnTo>
                  <a:pt x="1695399" y="575523"/>
                </a:lnTo>
                <a:lnTo>
                  <a:pt x="1651323" y="597019"/>
                </a:lnTo>
                <a:lnTo>
                  <a:pt x="1603057" y="617061"/>
                </a:lnTo>
                <a:lnTo>
                  <a:pt x="1550809" y="635569"/>
                </a:lnTo>
                <a:lnTo>
                  <a:pt x="1494790" y="652465"/>
                </a:lnTo>
                <a:lnTo>
                  <a:pt x="1435207" y="667669"/>
                </a:lnTo>
                <a:lnTo>
                  <a:pt x="1372273" y="681102"/>
                </a:lnTo>
                <a:lnTo>
                  <a:pt x="1306195" y="692685"/>
                </a:lnTo>
                <a:lnTo>
                  <a:pt x="1237183" y="702340"/>
                </a:lnTo>
                <a:lnTo>
                  <a:pt x="1165447" y="709987"/>
                </a:lnTo>
                <a:lnTo>
                  <a:pt x="1091196" y="715547"/>
                </a:lnTo>
                <a:lnTo>
                  <a:pt x="1014641" y="718941"/>
                </a:lnTo>
                <a:lnTo>
                  <a:pt x="935989" y="720090"/>
                </a:lnTo>
                <a:lnTo>
                  <a:pt x="857510" y="718941"/>
                </a:lnTo>
                <a:lnTo>
                  <a:pt x="781091" y="715547"/>
                </a:lnTo>
                <a:lnTo>
                  <a:pt x="706945" y="709987"/>
                </a:lnTo>
                <a:lnTo>
                  <a:pt x="635284" y="702340"/>
                </a:lnTo>
                <a:lnTo>
                  <a:pt x="566320" y="692685"/>
                </a:lnTo>
                <a:lnTo>
                  <a:pt x="500266" y="681102"/>
                </a:lnTo>
                <a:lnTo>
                  <a:pt x="437335" y="667669"/>
                </a:lnTo>
                <a:lnTo>
                  <a:pt x="377738" y="652465"/>
                </a:lnTo>
                <a:lnTo>
                  <a:pt x="321688" y="635569"/>
                </a:lnTo>
                <a:lnTo>
                  <a:pt x="269398" y="617061"/>
                </a:lnTo>
                <a:lnTo>
                  <a:pt x="221080" y="597019"/>
                </a:lnTo>
                <a:lnTo>
                  <a:pt x="176946" y="575523"/>
                </a:lnTo>
                <a:lnTo>
                  <a:pt x="137209" y="552651"/>
                </a:lnTo>
                <a:lnTo>
                  <a:pt x="102081" y="528483"/>
                </a:lnTo>
                <a:lnTo>
                  <a:pt x="71774" y="503098"/>
                </a:lnTo>
                <a:lnTo>
                  <a:pt x="26476" y="448992"/>
                </a:lnTo>
                <a:lnTo>
                  <a:pt x="3012" y="390965"/>
                </a:lnTo>
                <a:lnTo>
                  <a:pt x="0" y="360680"/>
                </a:lnTo>
                <a:lnTo>
                  <a:pt x="3012" y="330384"/>
                </a:lnTo>
                <a:lnTo>
                  <a:pt x="26476" y="272290"/>
                </a:lnTo>
                <a:lnTo>
                  <a:pt x="71774" y="218062"/>
                </a:lnTo>
                <a:lnTo>
                  <a:pt x="102081" y="192601"/>
                </a:lnTo>
                <a:lnTo>
                  <a:pt x="137209" y="168350"/>
                </a:lnTo>
                <a:lnTo>
                  <a:pt x="176946" y="145389"/>
                </a:lnTo>
                <a:lnTo>
                  <a:pt x="221080" y="123800"/>
                </a:lnTo>
                <a:lnTo>
                  <a:pt x="269398" y="103663"/>
                </a:lnTo>
                <a:lnTo>
                  <a:pt x="321688" y="85060"/>
                </a:lnTo>
                <a:lnTo>
                  <a:pt x="377738" y="68071"/>
                </a:lnTo>
                <a:lnTo>
                  <a:pt x="437335" y="52778"/>
                </a:lnTo>
                <a:lnTo>
                  <a:pt x="500266" y="39262"/>
                </a:lnTo>
                <a:lnTo>
                  <a:pt x="566320" y="27602"/>
                </a:lnTo>
                <a:lnTo>
                  <a:pt x="635284" y="17881"/>
                </a:lnTo>
                <a:lnTo>
                  <a:pt x="706945" y="10179"/>
                </a:lnTo>
                <a:lnTo>
                  <a:pt x="781091" y="4578"/>
                </a:lnTo>
                <a:lnTo>
                  <a:pt x="857510" y="1158"/>
                </a:lnTo>
                <a:lnTo>
                  <a:pt x="935989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50"/>
          <p:cNvSpPr/>
          <p:nvPr/>
        </p:nvSpPr>
        <p:spPr>
          <a:xfrm>
            <a:off x="2429828" y="2827972"/>
            <a:ext cx="1268730" cy="675323"/>
          </a:xfrm>
          <a:custGeom>
            <a:avLst/>
            <a:gdLst/>
            <a:ahLst/>
            <a:cxnLst/>
            <a:rect l="l" t="t" r="r" b="b"/>
            <a:pathLst>
              <a:path w="1691640" h="900430">
                <a:moveTo>
                  <a:pt x="0" y="0"/>
                </a:moveTo>
                <a:lnTo>
                  <a:pt x="1691640" y="90043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51"/>
          <p:cNvSpPr/>
          <p:nvPr/>
        </p:nvSpPr>
        <p:spPr>
          <a:xfrm>
            <a:off x="4343400" y="3768091"/>
            <a:ext cx="62865" cy="49529"/>
          </a:xfrm>
          <a:custGeom>
            <a:avLst/>
            <a:gdLst/>
            <a:ahLst/>
            <a:cxnLst/>
            <a:rect l="l" t="t" r="r" b="b"/>
            <a:pathLst>
              <a:path w="83820" h="66039">
                <a:moveTo>
                  <a:pt x="10160" y="0"/>
                </a:moveTo>
                <a:lnTo>
                  <a:pt x="5079" y="6350"/>
                </a:lnTo>
                <a:lnTo>
                  <a:pt x="0" y="13969"/>
                </a:lnTo>
                <a:lnTo>
                  <a:pt x="73660" y="66039"/>
                </a:lnTo>
                <a:lnTo>
                  <a:pt x="78739" y="58419"/>
                </a:lnTo>
                <a:lnTo>
                  <a:pt x="83820" y="52069"/>
                </a:lnTo>
                <a:lnTo>
                  <a:pt x="10160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52"/>
          <p:cNvSpPr/>
          <p:nvPr/>
        </p:nvSpPr>
        <p:spPr>
          <a:xfrm>
            <a:off x="4431030" y="3830003"/>
            <a:ext cx="62865" cy="49529"/>
          </a:xfrm>
          <a:custGeom>
            <a:avLst/>
            <a:gdLst/>
            <a:ahLst/>
            <a:cxnLst/>
            <a:rect l="l" t="t" r="r" b="b"/>
            <a:pathLst>
              <a:path w="83820" h="66039">
                <a:moveTo>
                  <a:pt x="73660" y="66039"/>
                </a:moveTo>
                <a:lnTo>
                  <a:pt x="78739" y="59689"/>
                </a:lnTo>
                <a:lnTo>
                  <a:pt x="83820" y="52069"/>
                </a:lnTo>
                <a:lnTo>
                  <a:pt x="10160" y="0"/>
                </a:lnTo>
                <a:lnTo>
                  <a:pt x="5080" y="7619"/>
                </a:lnTo>
                <a:lnTo>
                  <a:pt x="0" y="15239"/>
                </a:lnTo>
                <a:lnTo>
                  <a:pt x="73660" y="66039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53"/>
          <p:cNvSpPr/>
          <p:nvPr/>
        </p:nvSpPr>
        <p:spPr>
          <a:xfrm>
            <a:off x="4519613" y="3891915"/>
            <a:ext cx="62865" cy="50482"/>
          </a:xfrm>
          <a:custGeom>
            <a:avLst/>
            <a:gdLst/>
            <a:ahLst/>
            <a:cxnLst/>
            <a:rect l="l" t="t" r="r" b="b"/>
            <a:pathLst>
              <a:path w="83820" h="67309">
                <a:moveTo>
                  <a:pt x="10160" y="0"/>
                </a:moveTo>
                <a:lnTo>
                  <a:pt x="5079" y="7619"/>
                </a:lnTo>
                <a:lnTo>
                  <a:pt x="0" y="15239"/>
                </a:lnTo>
                <a:lnTo>
                  <a:pt x="73660" y="67309"/>
                </a:lnTo>
                <a:lnTo>
                  <a:pt x="78739" y="59689"/>
                </a:lnTo>
                <a:lnTo>
                  <a:pt x="83820" y="52069"/>
                </a:lnTo>
                <a:lnTo>
                  <a:pt x="10160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54"/>
          <p:cNvSpPr/>
          <p:nvPr/>
        </p:nvSpPr>
        <p:spPr>
          <a:xfrm>
            <a:off x="4608196" y="3954781"/>
            <a:ext cx="62864" cy="49529"/>
          </a:xfrm>
          <a:custGeom>
            <a:avLst/>
            <a:gdLst/>
            <a:ahLst/>
            <a:cxnLst/>
            <a:rect l="l" t="t" r="r" b="b"/>
            <a:pathLst>
              <a:path w="83819" h="66039">
                <a:moveTo>
                  <a:pt x="72389" y="66039"/>
                </a:moveTo>
                <a:lnTo>
                  <a:pt x="78739" y="58420"/>
                </a:lnTo>
                <a:lnTo>
                  <a:pt x="83819" y="52070"/>
                </a:lnTo>
                <a:lnTo>
                  <a:pt x="10160" y="0"/>
                </a:lnTo>
                <a:lnTo>
                  <a:pt x="5079" y="7620"/>
                </a:lnTo>
                <a:lnTo>
                  <a:pt x="0" y="13970"/>
                </a:lnTo>
                <a:lnTo>
                  <a:pt x="72389" y="66039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55"/>
          <p:cNvSpPr/>
          <p:nvPr/>
        </p:nvSpPr>
        <p:spPr>
          <a:xfrm>
            <a:off x="4695825" y="4016693"/>
            <a:ext cx="40958" cy="34290"/>
          </a:xfrm>
          <a:custGeom>
            <a:avLst/>
            <a:gdLst/>
            <a:ahLst/>
            <a:cxnLst/>
            <a:rect l="l" t="t" r="r" b="b"/>
            <a:pathLst>
              <a:path w="54610" h="45720">
                <a:moveTo>
                  <a:pt x="11429" y="0"/>
                </a:moveTo>
                <a:lnTo>
                  <a:pt x="5079" y="7620"/>
                </a:lnTo>
                <a:lnTo>
                  <a:pt x="0" y="15239"/>
                </a:lnTo>
                <a:lnTo>
                  <a:pt x="44450" y="45720"/>
                </a:lnTo>
                <a:lnTo>
                  <a:pt x="49529" y="39370"/>
                </a:lnTo>
                <a:lnTo>
                  <a:pt x="54610" y="31750"/>
                </a:lnTo>
                <a:lnTo>
                  <a:pt x="11429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56"/>
          <p:cNvSpPr/>
          <p:nvPr/>
        </p:nvSpPr>
        <p:spPr>
          <a:xfrm>
            <a:off x="4693920" y="4002405"/>
            <a:ext cx="112395" cy="95250"/>
          </a:xfrm>
          <a:custGeom>
            <a:avLst/>
            <a:gdLst/>
            <a:ahLst/>
            <a:cxnLst/>
            <a:rect l="l" t="t" r="r" b="b"/>
            <a:pathLst>
              <a:path w="149860" h="127000">
                <a:moveTo>
                  <a:pt x="149860" y="127000"/>
                </a:moveTo>
                <a:lnTo>
                  <a:pt x="57150" y="0"/>
                </a:lnTo>
                <a:lnTo>
                  <a:pt x="0" y="81280"/>
                </a:lnTo>
                <a:lnTo>
                  <a:pt x="149860" y="12700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28"/>
          <p:cNvSpPr txBox="1"/>
          <p:nvPr/>
        </p:nvSpPr>
        <p:spPr>
          <a:xfrm>
            <a:off x="3513773" y="2024079"/>
            <a:ext cx="980713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spc="7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ite</a:t>
            </a:r>
            <a:r>
              <a:rPr sz="1350" spc="166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vente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3" name="object 27"/>
          <p:cNvSpPr txBox="1"/>
          <p:nvPr/>
        </p:nvSpPr>
        <p:spPr>
          <a:xfrm>
            <a:off x="4505782" y="2024079"/>
            <a:ext cx="59992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en</a:t>
            </a:r>
            <a:r>
              <a:rPr sz="1350" spc="12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lig</a:t>
            </a:r>
            <a:r>
              <a:rPr sz="1350" spc="7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4" name="object 26"/>
          <p:cNvSpPr txBox="1"/>
          <p:nvPr/>
        </p:nvSpPr>
        <p:spPr>
          <a:xfrm>
            <a:off x="2029778" y="3104214"/>
            <a:ext cx="46379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spc="7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lient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5" name="object 25"/>
          <p:cNvSpPr txBox="1"/>
          <p:nvPr/>
        </p:nvSpPr>
        <p:spPr>
          <a:xfrm>
            <a:off x="4265981" y="3430922"/>
            <a:ext cx="219132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6" name="object 24"/>
          <p:cNvSpPr txBox="1"/>
          <p:nvPr/>
        </p:nvSpPr>
        <p:spPr>
          <a:xfrm>
            <a:off x="4497438" y="3430922"/>
            <a:ext cx="569233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co</a:t>
            </a:r>
            <a:r>
              <a:rPr sz="1350" spc="-7" dirty="0">
                <a:latin typeface="Times New Roman"/>
                <a:cs typeface="Times New Roman"/>
              </a:rPr>
              <a:t>m</a:t>
            </a:r>
            <a:r>
              <a:rPr sz="1350" spc="7" dirty="0">
                <a:latin typeface="Times New Roman"/>
                <a:cs typeface="Times New Roman"/>
              </a:rPr>
              <a:t>p</a:t>
            </a:r>
            <a:r>
              <a:rPr sz="1350" dirty="0">
                <a:latin typeface="Times New Roman"/>
                <a:cs typeface="Times New Roman"/>
              </a:rPr>
              <a:t>te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7" name="object 23"/>
          <p:cNvSpPr txBox="1"/>
          <p:nvPr/>
        </p:nvSpPr>
        <p:spPr>
          <a:xfrm>
            <a:off x="6350318" y="3593799"/>
            <a:ext cx="116005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c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as</a:t>
            </a:r>
            <a:r>
              <a:rPr sz="1350" i="1" spc="76" dirty="0">
                <a:solidFill>
                  <a:srgbClr val="0083D0"/>
                </a:solidFill>
                <a:latin typeface="Times New Roman"/>
                <a:cs typeface="Times New Roman"/>
              </a:rPr>
              <a:t> 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d'utilisa</a:t>
            </a: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t</a:t>
            </a:r>
            <a:r>
              <a:rPr sz="1350" i="1" spc="7" dirty="0">
                <a:solidFill>
                  <a:srgbClr val="0083D0"/>
                </a:solidFill>
                <a:latin typeface="Times New Roman"/>
                <a:cs typeface="Times New Roman"/>
              </a:rPr>
              <a:t>i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8" name="object 22"/>
          <p:cNvSpPr txBox="1"/>
          <p:nvPr/>
        </p:nvSpPr>
        <p:spPr>
          <a:xfrm>
            <a:off x="705802" y="3719217"/>
            <a:ext cx="1747494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883"/>
              </a:lnSpc>
              <a:spcBef>
                <a:spcPts val="94"/>
              </a:spcBef>
            </a:pPr>
            <a:r>
              <a:rPr spc="3" dirty="0">
                <a:latin typeface="Times New Roman"/>
                <a:cs typeface="Times New Roman"/>
              </a:rPr>
              <a:t>U</a:t>
            </a:r>
            <a:r>
              <a:rPr dirty="0">
                <a:latin typeface="Times New Roman"/>
                <a:cs typeface="Times New Roman"/>
              </a:rPr>
              <a:t>ti</a:t>
            </a:r>
            <a:r>
              <a:rPr spc="3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iser</a:t>
            </a:r>
            <a:r>
              <a:rPr spc="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</a:t>
            </a:r>
            <a:r>
              <a:rPr spc="-7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u</a:t>
            </a:r>
            <a:r>
              <a:rPr spc="3" dirty="0">
                <a:latin typeface="Times New Roman"/>
                <a:cs typeface="Times New Roman"/>
              </a:rPr>
              <a:t>l</a:t>
            </a:r>
            <a:r>
              <a:rPr spc="-7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m</a:t>
            </a:r>
            <a:r>
              <a:rPr spc="-7" dirty="0">
                <a:latin typeface="Times New Roman"/>
                <a:cs typeface="Times New Roman"/>
              </a:rPr>
              <a:t>e</a:t>
            </a:r>
            <a:r>
              <a:rPr spc="3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21"/>
          <p:cNvSpPr txBox="1"/>
          <p:nvPr/>
        </p:nvSpPr>
        <p:spPr>
          <a:xfrm>
            <a:off x="274320" y="3821288"/>
            <a:ext cx="457200" cy="400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3139"/>
              </a:lnSpc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0" name="object 20"/>
          <p:cNvSpPr txBox="1"/>
          <p:nvPr/>
        </p:nvSpPr>
        <p:spPr>
          <a:xfrm>
            <a:off x="6555106" y="3843354"/>
            <a:ext cx="750284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né</a:t>
            </a: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c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essaire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19"/>
          <p:cNvSpPr txBox="1"/>
          <p:nvPr/>
        </p:nvSpPr>
        <p:spPr>
          <a:xfrm>
            <a:off x="3770948" y="3906958"/>
            <a:ext cx="798195" cy="1714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283"/>
              </a:lnSpc>
              <a:spcBef>
                <a:spcPts val="64"/>
              </a:spcBef>
            </a:pP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«</a:t>
            </a:r>
            <a:r>
              <a:rPr sz="1200" spc="97" dirty="0">
                <a:solidFill>
                  <a:srgbClr val="569C1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i</a:t>
            </a:r>
            <a:r>
              <a:rPr sz="1200" spc="-7" dirty="0">
                <a:solidFill>
                  <a:srgbClr val="569C1B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clu</a:t>
            </a:r>
            <a:r>
              <a:rPr sz="1200" spc="-7" dirty="0">
                <a:solidFill>
                  <a:srgbClr val="569C1B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es</a:t>
            </a:r>
            <a:r>
              <a:rPr sz="1200" spc="53" dirty="0">
                <a:solidFill>
                  <a:srgbClr val="569C1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»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18"/>
          <p:cNvSpPr txBox="1"/>
          <p:nvPr/>
        </p:nvSpPr>
        <p:spPr>
          <a:xfrm>
            <a:off x="5114925" y="4025282"/>
            <a:ext cx="811987" cy="1904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spc="7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'identif</a:t>
            </a:r>
            <a:r>
              <a:rPr sz="1350" spc="-3" dirty="0">
                <a:latin typeface="Times New Roman"/>
                <a:cs typeface="Times New Roman"/>
              </a:rPr>
              <a:t>i</a:t>
            </a:r>
            <a:r>
              <a:rPr sz="1350" dirty="0">
                <a:latin typeface="Times New Roman"/>
                <a:cs typeface="Times New Roman"/>
              </a:rPr>
              <a:t>er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3" name="object 17"/>
          <p:cNvSpPr txBox="1"/>
          <p:nvPr/>
        </p:nvSpPr>
        <p:spPr>
          <a:xfrm>
            <a:off x="705802" y="4053545"/>
            <a:ext cx="2075535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883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n</a:t>
            </a:r>
            <a:r>
              <a:rPr spc="-7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-7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ss</a:t>
            </a:r>
            <a:r>
              <a:rPr spc="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ire</a:t>
            </a:r>
            <a:r>
              <a:rPr spc="154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217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plus</a:t>
            </a:r>
            <a:r>
              <a:rPr spc="3" dirty="0">
                <a:latin typeface="Times New Roman"/>
                <a:cs typeface="Times New Roman"/>
              </a:rPr>
              <a:t>i</a:t>
            </a:r>
            <a:r>
              <a:rPr spc="-7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urs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16"/>
          <p:cNvSpPr txBox="1"/>
          <p:nvPr/>
        </p:nvSpPr>
        <p:spPr>
          <a:xfrm>
            <a:off x="2804122" y="4053545"/>
            <a:ext cx="353034" cy="2476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883"/>
              </a:lnSpc>
              <a:spcBef>
                <a:spcPts val="94"/>
              </a:spcBef>
            </a:pPr>
            <a:r>
              <a:rPr dirty="0">
                <a:latin typeface="Times New Roman"/>
                <a:cs typeface="Times New Roman"/>
              </a:rPr>
              <a:t>c</a:t>
            </a:r>
            <a:r>
              <a:rPr spc="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5" name="object 6"/>
          <p:cNvSpPr txBox="1"/>
          <p:nvPr/>
        </p:nvSpPr>
        <p:spPr>
          <a:xfrm>
            <a:off x="2429827" y="1937385"/>
            <a:ext cx="1025843" cy="80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46" name="object 5"/>
          <p:cNvSpPr txBox="1"/>
          <p:nvPr/>
        </p:nvSpPr>
        <p:spPr>
          <a:xfrm>
            <a:off x="3455670" y="1937385"/>
            <a:ext cx="810577" cy="80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25"/>
              </a:lnSpc>
              <a:spcBef>
                <a:spcPts val="37"/>
              </a:spcBef>
            </a:pPr>
            <a:endParaRPr sz="525"/>
          </a:p>
          <a:p>
            <a:pPr marL="67627">
              <a:lnSpc>
                <a:spcPct val="95825"/>
              </a:lnSpc>
            </a:pPr>
            <a:r>
              <a:rPr sz="1350" spc="7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ite</a:t>
            </a:r>
            <a:r>
              <a:rPr sz="1350" spc="166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7" name="object 4"/>
          <p:cNvSpPr txBox="1"/>
          <p:nvPr/>
        </p:nvSpPr>
        <p:spPr>
          <a:xfrm>
            <a:off x="4266248" y="1937384"/>
            <a:ext cx="2213609" cy="2700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13"/>
              </a:lnSpc>
              <a:spcBef>
                <a:spcPts val="29"/>
              </a:spcBef>
            </a:pPr>
            <a:endParaRPr sz="413"/>
          </a:p>
          <a:p>
            <a:pPr marL="269558">
              <a:lnSpc>
                <a:spcPct val="95825"/>
              </a:lnSpc>
              <a:spcBef>
                <a:spcPts val="5250"/>
              </a:spcBef>
            </a:pPr>
            <a:r>
              <a:rPr sz="1350" spc="7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omm</a:t>
            </a:r>
            <a:r>
              <a:rPr sz="1350" spc="-7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n</a:t>
            </a:r>
            <a:r>
              <a:rPr sz="1350" spc="7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er</a:t>
            </a:r>
            <a:endParaRPr sz="1350">
              <a:latin typeface="Times New Roman"/>
              <a:cs typeface="Times New Roman"/>
            </a:endParaRPr>
          </a:p>
          <a:p>
            <a:pPr marL="1134428">
              <a:lnSpc>
                <a:spcPct val="95825"/>
              </a:lnSpc>
              <a:spcBef>
                <a:spcPts val="2630"/>
              </a:spcBef>
            </a:pP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«</a:t>
            </a:r>
            <a:r>
              <a:rPr sz="1200" spc="97" dirty="0">
                <a:solidFill>
                  <a:srgbClr val="569C1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i</a:t>
            </a:r>
            <a:r>
              <a:rPr sz="1200" spc="-7" dirty="0">
                <a:solidFill>
                  <a:srgbClr val="569C1B"/>
                </a:solidFill>
                <a:latin typeface="Times New Roman"/>
                <a:cs typeface="Times New Roman"/>
              </a:rPr>
              <a:t>n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clu</a:t>
            </a:r>
            <a:r>
              <a:rPr sz="1200" spc="-7" dirty="0">
                <a:solidFill>
                  <a:srgbClr val="569C1B"/>
                </a:solidFill>
                <a:latin typeface="Times New Roman"/>
                <a:cs typeface="Times New Roman"/>
              </a:rPr>
              <a:t>d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es</a:t>
            </a:r>
            <a:r>
              <a:rPr sz="1200" spc="46" dirty="0">
                <a:solidFill>
                  <a:srgbClr val="569C1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»</a:t>
            </a:r>
            <a:endParaRPr sz="1200">
              <a:latin typeface="Times New Roman"/>
              <a:cs typeface="Times New Roman"/>
            </a:endParaRPr>
          </a:p>
          <a:p>
            <a:pPr marR="43891" algn="r">
              <a:lnSpc>
                <a:spcPct val="95825"/>
              </a:lnSpc>
              <a:spcBef>
                <a:spcPts val="1667"/>
              </a:spcBef>
            </a:pP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8" name="object 3"/>
          <p:cNvSpPr txBox="1"/>
          <p:nvPr/>
        </p:nvSpPr>
        <p:spPr>
          <a:xfrm>
            <a:off x="2429827" y="2747009"/>
            <a:ext cx="1025843" cy="1890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13"/>
              </a:lnSpc>
              <a:spcBef>
                <a:spcPts val="7"/>
              </a:spcBef>
            </a:pPr>
            <a:endParaRPr sz="713"/>
          </a:p>
          <a:p>
            <a:pPr marL="54864">
              <a:lnSpc>
                <a:spcPct val="95825"/>
              </a:lnSpc>
              <a:spcBef>
                <a:spcPts val="6750"/>
              </a:spcBef>
            </a:pPr>
            <a:r>
              <a:rPr dirty="0">
                <a:latin typeface="Times New Roman"/>
                <a:cs typeface="Times New Roman"/>
              </a:rPr>
              <a:t>si</a:t>
            </a:r>
            <a:r>
              <a:rPr spc="62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</a:t>
            </a:r>
            <a:r>
              <a:rPr spc="3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s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9" name="object 2"/>
          <p:cNvSpPr txBox="1"/>
          <p:nvPr/>
        </p:nvSpPr>
        <p:spPr>
          <a:xfrm>
            <a:off x="3455670" y="2747009"/>
            <a:ext cx="940803" cy="1890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0226">
              <a:lnSpc>
                <a:spcPts val="750"/>
              </a:lnSpc>
            </a:pPr>
            <a:endParaRPr sz="750"/>
          </a:p>
          <a:p>
            <a:pPr marL="313372">
              <a:lnSpc>
                <a:spcPct val="95825"/>
              </a:lnSpc>
              <a:spcBef>
                <a:spcPts val="4514"/>
              </a:spcBef>
            </a:pPr>
            <a:r>
              <a:rPr sz="1350" spc="7" dirty="0">
                <a:latin typeface="Times New Roman"/>
                <a:cs typeface="Times New Roman"/>
              </a:rPr>
              <a:t>G</a:t>
            </a:r>
            <a:r>
              <a:rPr sz="1350" dirty="0">
                <a:latin typeface="Times New Roman"/>
                <a:cs typeface="Times New Roman"/>
              </a:rPr>
              <a:t>e</a:t>
            </a:r>
            <a:r>
              <a:rPr sz="1350" spc="-7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er</a:t>
            </a:r>
            <a:r>
              <a:rPr sz="1350" spc="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</a:t>
            </a:r>
            <a:endParaRPr sz="1350">
              <a:latin typeface="Times New Roman"/>
              <a:cs typeface="Times New Roman"/>
            </a:endParaRPr>
          </a:p>
          <a:p>
            <a:pPr marL="324802" marR="130226">
              <a:lnSpc>
                <a:spcPct val="95825"/>
              </a:lnSpc>
              <a:spcBef>
                <a:spcPts val="2217"/>
              </a:spcBef>
            </a:pP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«</a:t>
            </a:r>
            <a:r>
              <a:rPr sz="1200" spc="97" dirty="0">
                <a:solidFill>
                  <a:srgbClr val="569C1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3410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23</a:t>
            </a:fld>
            <a:endParaRPr lang="fr-FR"/>
          </a:p>
        </p:txBody>
      </p:sp>
      <p:sp>
        <p:nvSpPr>
          <p:cNvPr id="5" name="object 48"/>
          <p:cNvSpPr/>
          <p:nvPr/>
        </p:nvSpPr>
        <p:spPr>
          <a:xfrm>
            <a:off x="2195218" y="2702691"/>
            <a:ext cx="148589" cy="148590"/>
          </a:xfrm>
          <a:custGeom>
            <a:avLst/>
            <a:gdLst/>
            <a:ahLst/>
            <a:cxnLst/>
            <a:rect l="l" t="t" r="r" b="b"/>
            <a:pathLst>
              <a:path w="198119" h="198120">
                <a:moveTo>
                  <a:pt x="99059" y="0"/>
                </a:moveTo>
                <a:lnTo>
                  <a:pt x="113921" y="1041"/>
                </a:lnTo>
                <a:lnTo>
                  <a:pt x="128020" y="4076"/>
                </a:lnTo>
                <a:lnTo>
                  <a:pt x="141220" y="8968"/>
                </a:lnTo>
                <a:lnTo>
                  <a:pt x="153386" y="15580"/>
                </a:lnTo>
                <a:lnTo>
                  <a:pt x="164380" y="23776"/>
                </a:lnTo>
                <a:lnTo>
                  <a:pt x="174066" y="33420"/>
                </a:lnTo>
                <a:lnTo>
                  <a:pt x="182309" y="44376"/>
                </a:lnTo>
                <a:lnTo>
                  <a:pt x="188972" y="56507"/>
                </a:lnTo>
                <a:lnTo>
                  <a:pt x="193919" y="69677"/>
                </a:lnTo>
                <a:lnTo>
                  <a:pt x="197013" y="83751"/>
                </a:lnTo>
                <a:lnTo>
                  <a:pt x="198118" y="98591"/>
                </a:lnTo>
                <a:lnTo>
                  <a:pt x="198119" y="99060"/>
                </a:lnTo>
                <a:lnTo>
                  <a:pt x="197078" y="113921"/>
                </a:lnTo>
                <a:lnTo>
                  <a:pt x="194043" y="128020"/>
                </a:lnTo>
                <a:lnTo>
                  <a:pt x="189151" y="141220"/>
                </a:lnTo>
                <a:lnTo>
                  <a:pt x="182539" y="153386"/>
                </a:lnTo>
                <a:lnTo>
                  <a:pt x="174343" y="164380"/>
                </a:lnTo>
                <a:lnTo>
                  <a:pt x="164699" y="174066"/>
                </a:lnTo>
                <a:lnTo>
                  <a:pt x="153743" y="182309"/>
                </a:lnTo>
                <a:lnTo>
                  <a:pt x="141612" y="188972"/>
                </a:lnTo>
                <a:lnTo>
                  <a:pt x="128442" y="193919"/>
                </a:lnTo>
                <a:lnTo>
                  <a:pt x="114368" y="197013"/>
                </a:lnTo>
                <a:lnTo>
                  <a:pt x="99528" y="198118"/>
                </a:lnTo>
                <a:lnTo>
                  <a:pt x="99059" y="198120"/>
                </a:lnTo>
                <a:lnTo>
                  <a:pt x="84198" y="197078"/>
                </a:lnTo>
                <a:lnTo>
                  <a:pt x="70099" y="194043"/>
                </a:lnTo>
                <a:lnTo>
                  <a:pt x="56899" y="189151"/>
                </a:lnTo>
                <a:lnTo>
                  <a:pt x="44733" y="182539"/>
                </a:lnTo>
                <a:lnTo>
                  <a:pt x="33739" y="174343"/>
                </a:lnTo>
                <a:lnTo>
                  <a:pt x="24053" y="164699"/>
                </a:lnTo>
                <a:lnTo>
                  <a:pt x="15810" y="153743"/>
                </a:lnTo>
                <a:lnTo>
                  <a:pt x="9147" y="141612"/>
                </a:lnTo>
                <a:lnTo>
                  <a:pt x="4200" y="128442"/>
                </a:lnTo>
                <a:lnTo>
                  <a:pt x="1106" y="114368"/>
                </a:lnTo>
                <a:lnTo>
                  <a:pt x="1" y="99528"/>
                </a:lnTo>
                <a:lnTo>
                  <a:pt x="0" y="99060"/>
                </a:lnTo>
                <a:lnTo>
                  <a:pt x="1041" y="84198"/>
                </a:lnTo>
                <a:lnTo>
                  <a:pt x="4076" y="70099"/>
                </a:lnTo>
                <a:lnTo>
                  <a:pt x="8968" y="56899"/>
                </a:lnTo>
                <a:lnTo>
                  <a:pt x="15580" y="44733"/>
                </a:lnTo>
                <a:lnTo>
                  <a:pt x="23776" y="33739"/>
                </a:lnTo>
                <a:lnTo>
                  <a:pt x="33420" y="24053"/>
                </a:lnTo>
                <a:lnTo>
                  <a:pt x="44376" y="15810"/>
                </a:lnTo>
                <a:lnTo>
                  <a:pt x="56507" y="9147"/>
                </a:lnTo>
                <a:lnTo>
                  <a:pt x="69677" y="4200"/>
                </a:lnTo>
                <a:lnTo>
                  <a:pt x="83751" y="1106"/>
                </a:lnTo>
                <a:lnTo>
                  <a:pt x="98591" y="1"/>
                </a:lnTo>
                <a:lnTo>
                  <a:pt x="99059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49"/>
          <p:cNvSpPr/>
          <p:nvPr/>
        </p:nvSpPr>
        <p:spPr>
          <a:xfrm>
            <a:off x="2195218" y="2851282"/>
            <a:ext cx="74294" cy="445770"/>
          </a:xfrm>
          <a:custGeom>
            <a:avLst/>
            <a:gdLst/>
            <a:ahLst/>
            <a:cxnLst/>
            <a:rect l="l" t="t" r="r" b="b"/>
            <a:pathLst>
              <a:path w="99059" h="594360">
                <a:moveTo>
                  <a:pt x="99059" y="0"/>
                </a:moveTo>
                <a:lnTo>
                  <a:pt x="99059" y="297179"/>
                </a:lnTo>
                <a:lnTo>
                  <a:pt x="0" y="59436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50"/>
          <p:cNvSpPr/>
          <p:nvPr/>
        </p:nvSpPr>
        <p:spPr>
          <a:xfrm>
            <a:off x="2269513" y="3074166"/>
            <a:ext cx="74295" cy="222885"/>
          </a:xfrm>
          <a:custGeom>
            <a:avLst/>
            <a:gdLst/>
            <a:ahLst/>
            <a:cxnLst/>
            <a:rect l="l" t="t" r="r" b="b"/>
            <a:pathLst>
              <a:path w="99060" h="297180">
                <a:moveTo>
                  <a:pt x="0" y="0"/>
                </a:moveTo>
                <a:lnTo>
                  <a:pt x="99060" y="29718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51"/>
          <p:cNvSpPr/>
          <p:nvPr/>
        </p:nvSpPr>
        <p:spPr>
          <a:xfrm>
            <a:off x="2120923" y="2925577"/>
            <a:ext cx="29718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24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36"/>
          <p:cNvSpPr/>
          <p:nvPr/>
        </p:nvSpPr>
        <p:spPr>
          <a:xfrm>
            <a:off x="4281193" y="2756985"/>
            <a:ext cx="1403984" cy="540067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90" y="0"/>
                </a:moveTo>
                <a:lnTo>
                  <a:pt x="1014641" y="1157"/>
                </a:lnTo>
                <a:lnTo>
                  <a:pt x="1091196" y="4577"/>
                </a:lnTo>
                <a:lnTo>
                  <a:pt x="1165447" y="10175"/>
                </a:lnTo>
                <a:lnTo>
                  <a:pt x="1237183" y="17871"/>
                </a:lnTo>
                <a:lnTo>
                  <a:pt x="1306195" y="27582"/>
                </a:lnTo>
                <a:lnTo>
                  <a:pt x="1372273" y="39227"/>
                </a:lnTo>
                <a:lnTo>
                  <a:pt x="1435207" y="52724"/>
                </a:lnTo>
                <a:lnTo>
                  <a:pt x="1494790" y="67990"/>
                </a:lnTo>
                <a:lnTo>
                  <a:pt x="1550809" y="84944"/>
                </a:lnTo>
                <a:lnTo>
                  <a:pt x="1603057" y="103505"/>
                </a:lnTo>
                <a:lnTo>
                  <a:pt x="1651323" y="123589"/>
                </a:lnTo>
                <a:lnTo>
                  <a:pt x="1695399" y="145115"/>
                </a:lnTo>
                <a:lnTo>
                  <a:pt x="1735074" y="168001"/>
                </a:lnTo>
                <a:lnTo>
                  <a:pt x="1770138" y="192166"/>
                </a:lnTo>
                <a:lnTo>
                  <a:pt x="1800383" y="217527"/>
                </a:lnTo>
                <a:lnTo>
                  <a:pt x="1845576" y="271510"/>
                </a:lnTo>
                <a:lnTo>
                  <a:pt x="1868976" y="329296"/>
                </a:lnTo>
                <a:lnTo>
                  <a:pt x="1871979" y="359409"/>
                </a:lnTo>
                <a:lnTo>
                  <a:pt x="1868976" y="389705"/>
                </a:lnTo>
                <a:lnTo>
                  <a:pt x="1845576" y="447799"/>
                </a:lnTo>
                <a:lnTo>
                  <a:pt x="1800383" y="502027"/>
                </a:lnTo>
                <a:lnTo>
                  <a:pt x="1770138" y="527488"/>
                </a:lnTo>
                <a:lnTo>
                  <a:pt x="1735074" y="551739"/>
                </a:lnTo>
                <a:lnTo>
                  <a:pt x="1695399" y="574700"/>
                </a:lnTo>
                <a:lnTo>
                  <a:pt x="1651323" y="596289"/>
                </a:lnTo>
                <a:lnTo>
                  <a:pt x="1603057" y="616426"/>
                </a:lnTo>
                <a:lnTo>
                  <a:pt x="1550809" y="635029"/>
                </a:lnTo>
                <a:lnTo>
                  <a:pt x="1494790" y="652017"/>
                </a:lnTo>
                <a:lnTo>
                  <a:pt x="1435207" y="667311"/>
                </a:lnTo>
                <a:lnTo>
                  <a:pt x="1372273" y="680827"/>
                </a:lnTo>
                <a:lnTo>
                  <a:pt x="1306195" y="692487"/>
                </a:lnTo>
                <a:lnTo>
                  <a:pt x="1237183" y="702208"/>
                </a:lnTo>
                <a:lnTo>
                  <a:pt x="1165447" y="709910"/>
                </a:lnTo>
                <a:lnTo>
                  <a:pt x="1091196" y="715511"/>
                </a:lnTo>
                <a:lnTo>
                  <a:pt x="1014641" y="718931"/>
                </a:lnTo>
                <a:lnTo>
                  <a:pt x="935990" y="720089"/>
                </a:lnTo>
                <a:lnTo>
                  <a:pt x="857338" y="718931"/>
                </a:lnTo>
                <a:lnTo>
                  <a:pt x="780783" y="715511"/>
                </a:lnTo>
                <a:lnTo>
                  <a:pt x="706532" y="709910"/>
                </a:lnTo>
                <a:lnTo>
                  <a:pt x="634796" y="702208"/>
                </a:lnTo>
                <a:lnTo>
                  <a:pt x="565785" y="692487"/>
                </a:lnTo>
                <a:lnTo>
                  <a:pt x="499706" y="680827"/>
                </a:lnTo>
                <a:lnTo>
                  <a:pt x="436772" y="667311"/>
                </a:lnTo>
                <a:lnTo>
                  <a:pt x="377190" y="652017"/>
                </a:lnTo>
                <a:lnTo>
                  <a:pt x="321170" y="635029"/>
                </a:lnTo>
                <a:lnTo>
                  <a:pt x="268922" y="616426"/>
                </a:lnTo>
                <a:lnTo>
                  <a:pt x="220656" y="596289"/>
                </a:lnTo>
                <a:lnTo>
                  <a:pt x="176580" y="574700"/>
                </a:lnTo>
                <a:lnTo>
                  <a:pt x="136906" y="551739"/>
                </a:lnTo>
                <a:lnTo>
                  <a:pt x="101841" y="527488"/>
                </a:lnTo>
                <a:lnTo>
                  <a:pt x="71596" y="502027"/>
                </a:lnTo>
                <a:lnTo>
                  <a:pt x="26403" y="447799"/>
                </a:lnTo>
                <a:lnTo>
                  <a:pt x="3003" y="389705"/>
                </a:lnTo>
                <a:lnTo>
                  <a:pt x="0" y="359409"/>
                </a:lnTo>
                <a:lnTo>
                  <a:pt x="3003" y="329296"/>
                </a:lnTo>
                <a:lnTo>
                  <a:pt x="26403" y="271510"/>
                </a:lnTo>
                <a:lnTo>
                  <a:pt x="71596" y="217527"/>
                </a:lnTo>
                <a:lnTo>
                  <a:pt x="101841" y="192166"/>
                </a:lnTo>
                <a:lnTo>
                  <a:pt x="136906" y="168001"/>
                </a:lnTo>
                <a:lnTo>
                  <a:pt x="176580" y="145115"/>
                </a:lnTo>
                <a:lnTo>
                  <a:pt x="220656" y="123589"/>
                </a:lnTo>
                <a:lnTo>
                  <a:pt x="268922" y="103505"/>
                </a:lnTo>
                <a:lnTo>
                  <a:pt x="321170" y="84944"/>
                </a:lnTo>
                <a:lnTo>
                  <a:pt x="377190" y="67990"/>
                </a:lnTo>
                <a:lnTo>
                  <a:pt x="436772" y="52724"/>
                </a:lnTo>
                <a:lnTo>
                  <a:pt x="499706" y="39227"/>
                </a:lnTo>
                <a:lnTo>
                  <a:pt x="565785" y="27582"/>
                </a:lnTo>
                <a:lnTo>
                  <a:pt x="634796" y="17871"/>
                </a:lnTo>
                <a:lnTo>
                  <a:pt x="706532" y="10175"/>
                </a:lnTo>
                <a:lnTo>
                  <a:pt x="780783" y="4577"/>
                </a:lnTo>
                <a:lnTo>
                  <a:pt x="857338" y="1157"/>
                </a:lnTo>
                <a:lnTo>
                  <a:pt x="935990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37"/>
          <p:cNvSpPr/>
          <p:nvPr/>
        </p:nvSpPr>
        <p:spPr>
          <a:xfrm>
            <a:off x="2444773" y="3026541"/>
            <a:ext cx="1836420" cy="0"/>
          </a:xfrm>
          <a:custGeom>
            <a:avLst/>
            <a:gdLst/>
            <a:ahLst/>
            <a:cxnLst/>
            <a:rect l="l" t="t" r="r" b="b"/>
            <a:pathLst>
              <a:path w="2448560">
                <a:moveTo>
                  <a:pt x="0" y="0"/>
                </a:moveTo>
                <a:lnTo>
                  <a:pt x="2448560" y="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38"/>
          <p:cNvSpPr/>
          <p:nvPr/>
        </p:nvSpPr>
        <p:spPr>
          <a:xfrm>
            <a:off x="3470616" y="2216916"/>
            <a:ext cx="3024187" cy="2700338"/>
          </a:xfrm>
          <a:custGeom>
            <a:avLst/>
            <a:gdLst/>
            <a:ahLst/>
            <a:cxnLst/>
            <a:rect l="l" t="t" r="r" b="b"/>
            <a:pathLst>
              <a:path w="4032249" h="3600450">
                <a:moveTo>
                  <a:pt x="2016760" y="3600450"/>
                </a:moveTo>
                <a:lnTo>
                  <a:pt x="0" y="3600450"/>
                </a:lnTo>
                <a:lnTo>
                  <a:pt x="0" y="0"/>
                </a:lnTo>
                <a:lnTo>
                  <a:pt x="4032249" y="0"/>
                </a:lnTo>
                <a:lnTo>
                  <a:pt x="4032249" y="3600450"/>
                </a:lnTo>
                <a:lnTo>
                  <a:pt x="2016760" y="360045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39"/>
          <p:cNvSpPr/>
          <p:nvPr/>
        </p:nvSpPr>
        <p:spPr>
          <a:xfrm>
            <a:off x="4281193" y="3837120"/>
            <a:ext cx="1403984" cy="540067"/>
          </a:xfrm>
          <a:custGeom>
            <a:avLst/>
            <a:gdLst/>
            <a:ahLst/>
            <a:cxnLst/>
            <a:rect l="l" t="t" r="r" b="b"/>
            <a:pathLst>
              <a:path w="1871979" h="720089">
                <a:moveTo>
                  <a:pt x="935990" y="0"/>
                </a:moveTo>
                <a:lnTo>
                  <a:pt x="1014641" y="1148"/>
                </a:lnTo>
                <a:lnTo>
                  <a:pt x="1091196" y="4542"/>
                </a:lnTo>
                <a:lnTo>
                  <a:pt x="1165447" y="10102"/>
                </a:lnTo>
                <a:lnTo>
                  <a:pt x="1237183" y="17749"/>
                </a:lnTo>
                <a:lnTo>
                  <a:pt x="1306195" y="27404"/>
                </a:lnTo>
                <a:lnTo>
                  <a:pt x="1372273" y="38987"/>
                </a:lnTo>
                <a:lnTo>
                  <a:pt x="1435207" y="52420"/>
                </a:lnTo>
                <a:lnTo>
                  <a:pt x="1494790" y="67624"/>
                </a:lnTo>
                <a:lnTo>
                  <a:pt x="1550809" y="84520"/>
                </a:lnTo>
                <a:lnTo>
                  <a:pt x="1603057" y="103028"/>
                </a:lnTo>
                <a:lnTo>
                  <a:pt x="1651323" y="123070"/>
                </a:lnTo>
                <a:lnTo>
                  <a:pt x="1695399" y="144566"/>
                </a:lnTo>
                <a:lnTo>
                  <a:pt x="1735074" y="167438"/>
                </a:lnTo>
                <a:lnTo>
                  <a:pt x="1770138" y="191606"/>
                </a:lnTo>
                <a:lnTo>
                  <a:pt x="1800383" y="216991"/>
                </a:lnTo>
                <a:lnTo>
                  <a:pt x="1845576" y="271097"/>
                </a:lnTo>
                <a:lnTo>
                  <a:pt x="1868976" y="329124"/>
                </a:lnTo>
                <a:lnTo>
                  <a:pt x="1871979" y="359410"/>
                </a:lnTo>
                <a:lnTo>
                  <a:pt x="1868976" y="389705"/>
                </a:lnTo>
                <a:lnTo>
                  <a:pt x="1845576" y="447799"/>
                </a:lnTo>
                <a:lnTo>
                  <a:pt x="1800383" y="502027"/>
                </a:lnTo>
                <a:lnTo>
                  <a:pt x="1770138" y="527488"/>
                </a:lnTo>
                <a:lnTo>
                  <a:pt x="1735074" y="551739"/>
                </a:lnTo>
                <a:lnTo>
                  <a:pt x="1695399" y="574700"/>
                </a:lnTo>
                <a:lnTo>
                  <a:pt x="1651323" y="596289"/>
                </a:lnTo>
                <a:lnTo>
                  <a:pt x="1603057" y="616426"/>
                </a:lnTo>
                <a:lnTo>
                  <a:pt x="1550809" y="635029"/>
                </a:lnTo>
                <a:lnTo>
                  <a:pt x="1494790" y="652017"/>
                </a:lnTo>
                <a:lnTo>
                  <a:pt x="1435207" y="667311"/>
                </a:lnTo>
                <a:lnTo>
                  <a:pt x="1372273" y="680827"/>
                </a:lnTo>
                <a:lnTo>
                  <a:pt x="1306195" y="692487"/>
                </a:lnTo>
                <a:lnTo>
                  <a:pt x="1237183" y="702208"/>
                </a:lnTo>
                <a:lnTo>
                  <a:pt x="1165447" y="709910"/>
                </a:lnTo>
                <a:lnTo>
                  <a:pt x="1091196" y="715511"/>
                </a:lnTo>
                <a:lnTo>
                  <a:pt x="1014641" y="718931"/>
                </a:lnTo>
                <a:lnTo>
                  <a:pt x="935990" y="720089"/>
                </a:lnTo>
                <a:lnTo>
                  <a:pt x="857338" y="718931"/>
                </a:lnTo>
                <a:lnTo>
                  <a:pt x="780783" y="715511"/>
                </a:lnTo>
                <a:lnTo>
                  <a:pt x="706532" y="709910"/>
                </a:lnTo>
                <a:lnTo>
                  <a:pt x="634796" y="702208"/>
                </a:lnTo>
                <a:lnTo>
                  <a:pt x="565785" y="692487"/>
                </a:lnTo>
                <a:lnTo>
                  <a:pt x="499706" y="680827"/>
                </a:lnTo>
                <a:lnTo>
                  <a:pt x="436772" y="667311"/>
                </a:lnTo>
                <a:lnTo>
                  <a:pt x="377190" y="652017"/>
                </a:lnTo>
                <a:lnTo>
                  <a:pt x="321170" y="635029"/>
                </a:lnTo>
                <a:lnTo>
                  <a:pt x="268922" y="616426"/>
                </a:lnTo>
                <a:lnTo>
                  <a:pt x="220656" y="596289"/>
                </a:lnTo>
                <a:lnTo>
                  <a:pt x="176580" y="574700"/>
                </a:lnTo>
                <a:lnTo>
                  <a:pt x="136906" y="551739"/>
                </a:lnTo>
                <a:lnTo>
                  <a:pt x="101841" y="527488"/>
                </a:lnTo>
                <a:lnTo>
                  <a:pt x="71596" y="502027"/>
                </a:lnTo>
                <a:lnTo>
                  <a:pt x="26403" y="447799"/>
                </a:lnTo>
                <a:lnTo>
                  <a:pt x="3003" y="389705"/>
                </a:lnTo>
                <a:lnTo>
                  <a:pt x="0" y="359410"/>
                </a:lnTo>
                <a:lnTo>
                  <a:pt x="3003" y="329124"/>
                </a:lnTo>
                <a:lnTo>
                  <a:pt x="26403" y="271097"/>
                </a:lnTo>
                <a:lnTo>
                  <a:pt x="71596" y="216991"/>
                </a:lnTo>
                <a:lnTo>
                  <a:pt x="101841" y="191606"/>
                </a:lnTo>
                <a:lnTo>
                  <a:pt x="136906" y="167438"/>
                </a:lnTo>
                <a:lnTo>
                  <a:pt x="176580" y="144566"/>
                </a:lnTo>
                <a:lnTo>
                  <a:pt x="220656" y="123070"/>
                </a:lnTo>
                <a:lnTo>
                  <a:pt x="268922" y="103028"/>
                </a:lnTo>
                <a:lnTo>
                  <a:pt x="321170" y="84520"/>
                </a:lnTo>
                <a:lnTo>
                  <a:pt x="377190" y="67624"/>
                </a:lnTo>
                <a:lnTo>
                  <a:pt x="436772" y="52420"/>
                </a:lnTo>
                <a:lnTo>
                  <a:pt x="499706" y="38987"/>
                </a:lnTo>
                <a:lnTo>
                  <a:pt x="565785" y="27404"/>
                </a:lnTo>
                <a:lnTo>
                  <a:pt x="634796" y="17749"/>
                </a:lnTo>
                <a:lnTo>
                  <a:pt x="706532" y="10102"/>
                </a:lnTo>
                <a:lnTo>
                  <a:pt x="780783" y="4542"/>
                </a:lnTo>
                <a:lnTo>
                  <a:pt x="857338" y="1148"/>
                </a:lnTo>
                <a:lnTo>
                  <a:pt x="935990" y="0"/>
                </a:lnTo>
                <a:close/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3" name="object 40"/>
          <p:cNvSpPr/>
          <p:nvPr/>
        </p:nvSpPr>
        <p:spPr>
          <a:xfrm>
            <a:off x="4983185" y="3385635"/>
            <a:ext cx="0" cy="67627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19049">
            <a:solidFill>
              <a:srgbClr val="569C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41"/>
          <p:cNvSpPr/>
          <p:nvPr/>
        </p:nvSpPr>
        <p:spPr>
          <a:xfrm>
            <a:off x="4983185" y="3494219"/>
            <a:ext cx="0" cy="67628"/>
          </a:xfrm>
          <a:custGeom>
            <a:avLst/>
            <a:gdLst/>
            <a:ahLst/>
            <a:cxnLst/>
            <a:rect l="l" t="t" r="r" b="b"/>
            <a:pathLst>
              <a:path h="90170">
                <a:moveTo>
                  <a:pt x="0" y="0"/>
                </a:moveTo>
                <a:lnTo>
                  <a:pt x="0" y="90170"/>
                </a:lnTo>
              </a:path>
            </a:pathLst>
          </a:custGeom>
          <a:ln w="19049">
            <a:solidFill>
              <a:srgbClr val="569C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5" name="object 42"/>
          <p:cNvSpPr/>
          <p:nvPr/>
        </p:nvSpPr>
        <p:spPr>
          <a:xfrm>
            <a:off x="4983185" y="3601852"/>
            <a:ext cx="0" cy="67627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19049">
            <a:solidFill>
              <a:srgbClr val="569C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43"/>
          <p:cNvSpPr/>
          <p:nvPr/>
        </p:nvSpPr>
        <p:spPr>
          <a:xfrm>
            <a:off x="4983185" y="3709485"/>
            <a:ext cx="0" cy="67627"/>
          </a:xfrm>
          <a:custGeom>
            <a:avLst/>
            <a:gdLst/>
            <a:ahLst/>
            <a:cxnLst/>
            <a:rect l="l" t="t" r="r" b="b"/>
            <a:pathLst>
              <a:path h="90169">
                <a:moveTo>
                  <a:pt x="0" y="0"/>
                </a:moveTo>
                <a:lnTo>
                  <a:pt x="0" y="90169"/>
                </a:lnTo>
              </a:path>
            </a:pathLst>
          </a:custGeom>
          <a:ln w="19049">
            <a:solidFill>
              <a:srgbClr val="569C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44"/>
          <p:cNvSpPr/>
          <p:nvPr/>
        </p:nvSpPr>
        <p:spPr>
          <a:xfrm>
            <a:off x="4976518" y="3827594"/>
            <a:ext cx="13334" cy="0"/>
          </a:xfrm>
          <a:custGeom>
            <a:avLst/>
            <a:gdLst/>
            <a:ahLst/>
            <a:cxnLst/>
            <a:rect l="l" t="t" r="r" b="b"/>
            <a:pathLst>
              <a:path w="17779">
                <a:moveTo>
                  <a:pt x="0" y="0"/>
                </a:moveTo>
                <a:lnTo>
                  <a:pt x="17779" y="0"/>
                </a:lnTo>
              </a:path>
            </a:pathLst>
          </a:custGeom>
          <a:ln w="26670">
            <a:solidFill>
              <a:srgbClr val="569C1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45"/>
          <p:cNvSpPr/>
          <p:nvPr/>
        </p:nvSpPr>
        <p:spPr>
          <a:xfrm>
            <a:off x="4946038" y="3297052"/>
            <a:ext cx="74294" cy="111442"/>
          </a:xfrm>
          <a:custGeom>
            <a:avLst/>
            <a:gdLst/>
            <a:ahLst/>
            <a:cxnLst/>
            <a:rect l="l" t="t" r="r" b="b"/>
            <a:pathLst>
              <a:path w="99059" h="148589">
                <a:moveTo>
                  <a:pt x="49529" y="0"/>
                </a:moveTo>
                <a:lnTo>
                  <a:pt x="0" y="148589"/>
                </a:lnTo>
                <a:lnTo>
                  <a:pt x="99059" y="148589"/>
                </a:lnTo>
                <a:lnTo>
                  <a:pt x="49529" y="0"/>
                </a:lnTo>
                <a:close/>
              </a:path>
            </a:pathLst>
          </a:custGeom>
          <a:solidFill>
            <a:srgbClr val="569C1B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46"/>
          <p:cNvSpPr/>
          <p:nvPr/>
        </p:nvSpPr>
        <p:spPr>
          <a:xfrm>
            <a:off x="5574688" y="3763896"/>
            <a:ext cx="488632" cy="87511"/>
          </a:xfrm>
          <a:custGeom>
            <a:avLst/>
            <a:gdLst/>
            <a:ahLst/>
            <a:cxnLst/>
            <a:rect l="l" t="t" r="r" b="b"/>
            <a:pathLst>
              <a:path w="651509" h="116681">
                <a:moveTo>
                  <a:pt x="0" y="116681"/>
                </a:moveTo>
                <a:lnTo>
                  <a:pt x="43063" y="90401"/>
                </a:lnTo>
                <a:lnTo>
                  <a:pt x="87062" y="68138"/>
                </a:lnTo>
                <a:lnTo>
                  <a:pt x="131657" y="49602"/>
                </a:lnTo>
                <a:lnTo>
                  <a:pt x="176509" y="34507"/>
                </a:lnTo>
                <a:lnTo>
                  <a:pt x="221277" y="22562"/>
                </a:lnTo>
                <a:lnTo>
                  <a:pt x="265621" y="13479"/>
                </a:lnTo>
                <a:lnTo>
                  <a:pt x="309201" y="6970"/>
                </a:lnTo>
                <a:lnTo>
                  <a:pt x="351678" y="2747"/>
                </a:lnTo>
                <a:lnTo>
                  <a:pt x="392710" y="519"/>
                </a:lnTo>
                <a:lnTo>
                  <a:pt x="431958" y="0"/>
                </a:lnTo>
                <a:lnTo>
                  <a:pt x="469082" y="899"/>
                </a:lnTo>
                <a:lnTo>
                  <a:pt x="503742" y="2929"/>
                </a:lnTo>
                <a:lnTo>
                  <a:pt x="535598" y="5802"/>
                </a:lnTo>
                <a:lnTo>
                  <a:pt x="564310" y="9227"/>
                </a:lnTo>
                <a:lnTo>
                  <a:pt x="589537" y="12918"/>
                </a:lnTo>
                <a:lnTo>
                  <a:pt x="610941" y="16584"/>
                </a:lnTo>
                <a:lnTo>
                  <a:pt x="640914" y="22692"/>
                </a:lnTo>
                <a:lnTo>
                  <a:pt x="648804" y="24555"/>
                </a:lnTo>
                <a:lnTo>
                  <a:pt x="651509" y="25241"/>
                </a:lnTo>
              </a:path>
            </a:pathLst>
          </a:custGeom>
          <a:ln w="1270">
            <a:solidFill>
              <a:srgbClr val="0083D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47"/>
          <p:cNvSpPr/>
          <p:nvPr/>
        </p:nvSpPr>
        <p:spPr>
          <a:xfrm>
            <a:off x="5523252" y="3820927"/>
            <a:ext cx="80963" cy="70484"/>
          </a:xfrm>
          <a:custGeom>
            <a:avLst/>
            <a:gdLst/>
            <a:ahLst/>
            <a:cxnLst/>
            <a:rect l="l" t="t" r="r" b="b"/>
            <a:pathLst>
              <a:path w="107950" h="93979">
                <a:moveTo>
                  <a:pt x="0" y="93979"/>
                </a:moveTo>
                <a:lnTo>
                  <a:pt x="107950" y="57150"/>
                </a:lnTo>
                <a:lnTo>
                  <a:pt x="64770" y="0"/>
                </a:lnTo>
                <a:lnTo>
                  <a:pt x="0" y="93979"/>
                </a:lnTo>
                <a:close/>
              </a:path>
            </a:pathLst>
          </a:custGeom>
          <a:solidFill>
            <a:srgbClr val="0083D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30"/>
          <p:cNvSpPr txBox="1"/>
          <p:nvPr/>
        </p:nvSpPr>
        <p:spPr>
          <a:xfrm>
            <a:off x="3528718" y="2303611"/>
            <a:ext cx="319944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spc="7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ite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2" name="object 29"/>
          <p:cNvSpPr txBox="1"/>
          <p:nvPr/>
        </p:nvSpPr>
        <p:spPr>
          <a:xfrm>
            <a:off x="3860987" y="2303611"/>
            <a:ext cx="20953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de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8"/>
          <p:cNvSpPr txBox="1"/>
          <p:nvPr/>
        </p:nvSpPr>
        <p:spPr>
          <a:xfrm>
            <a:off x="4082844" y="2303611"/>
            <a:ext cx="426587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vente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7"/>
          <p:cNvSpPr txBox="1"/>
          <p:nvPr/>
        </p:nvSpPr>
        <p:spPr>
          <a:xfrm>
            <a:off x="4520727" y="2303611"/>
            <a:ext cx="20953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en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5" name="object 26"/>
          <p:cNvSpPr txBox="1"/>
          <p:nvPr/>
        </p:nvSpPr>
        <p:spPr>
          <a:xfrm>
            <a:off x="4742584" y="2303611"/>
            <a:ext cx="378066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dirty="0">
                <a:latin typeface="Times New Roman"/>
                <a:cs typeface="Times New Roman"/>
              </a:rPr>
              <a:t>lig</a:t>
            </a:r>
            <a:r>
              <a:rPr sz="1350" spc="7" dirty="0">
                <a:latin typeface="Times New Roman"/>
                <a:cs typeface="Times New Roman"/>
              </a:rPr>
              <a:t>n</a:t>
            </a:r>
            <a:r>
              <a:rPr sz="1350" dirty="0">
                <a:latin typeface="Times New Roman"/>
                <a:cs typeface="Times New Roman"/>
              </a:rPr>
              <a:t>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6" name="object 25"/>
          <p:cNvSpPr txBox="1"/>
          <p:nvPr/>
        </p:nvSpPr>
        <p:spPr>
          <a:xfrm>
            <a:off x="2044723" y="3383746"/>
            <a:ext cx="463791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spc="7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lient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6094753" y="3683783"/>
            <a:ext cx="267995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c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as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8" name="object 23"/>
          <p:cNvSpPr txBox="1"/>
          <p:nvPr/>
        </p:nvSpPr>
        <p:spPr>
          <a:xfrm>
            <a:off x="6375074" y="3683783"/>
            <a:ext cx="879729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d'utilisa</a:t>
            </a: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t</a:t>
            </a:r>
            <a:r>
              <a:rPr sz="1350" i="1" spc="7" dirty="0">
                <a:solidFill>
                  <a:srgbClr val="0083D0"/>
                </a:solidFill>
                <a:latin typeface="Times New Roman"/>
                <a:cs typeface="Times New Roman"/>
              </a:rPr>
              <a:t>i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on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2"/>
          <p:cNvSpPr txBox="1"/>
          <p:nvPr/>
        </p:nvSpPr>
        <p:spPr>
          <a:xfrm>
            <a:off x="6498499" y="3934291"/>
            <a:ext cx="527570" cy="190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525">
              <a:lnSpc>
                <a:spcPts val="1433"/>
              </a:lnSpc>
              <a:spcBef>
                <a:spcPts val="71"/>
              </a:spcBef>
            </a:pP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ti</a:t>
            </a: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o</a:t>
            </a:r>
            <a:r>
              <a:rPr sz="1350" i="1" spc="7" dirty="0">
                <a:solidFill>
                  <a:srgbClr val="0083D0"/>
                </a:solidFill>
                <a:latin typeface="Times New Roman"/>
                <a:cs typeface="Times New Roman"/>
              </a:rPr>
              <a:t>n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nel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6"/>
          <p:cNvSpPr txBox="1"/>
          <p:nvPr/>
        </p:nvSpPr>
        <p:spPr>
          <a:xfrm>
            <a:off x="2444773" y="2216917"/>
            <a:ext cx="1025843" cy="80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31" name="object 5"/>
          <p:cNvSpPr txBox="1"/>
          <p:nvPr/>
        </p:nvSpPr>
        <p:spPr>
          <a:xfrm>
            <a:off x="3470616" y="2216917"/>
            <a:ext cx="810577" cy="8096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25"/>
              </a:lnSpc>
              <a:spcBef>
                <a:spcPts val="37"/>
              </a:spcBef>
            </a:pPr>
            <a:endParaRPr sz="525"/>
          </a:p>
          <a:p>
            <a:pPr marL="67627">
              <a:lnSpc>
                <a:spcPct val="95825"/>
              </a:lnSpc>
            </a:pPr>
            <a:r>
              <a:rPr sz="1350" spc="7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ite</a:t>
            </a:r>
            <a:r>
              <a:rPr sz="1350" spc="166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2" name="object 4"/>
          <p:cNvSpPr txBox="1"/>
          <p:nvPr/>
        </p:nvSpPr>
        <p:spPr>
          <a:xfrm>
            <a:off x="4281193" y="2216916"/>
            <a:ext cx="2265071" cy="27003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1461">
              <a:lnSpc>
                <a:spcPts val="413"/>
              </a:lnSpc>
              <a:spcBef>
                <a:spcPts val="29"/>
              </a:spcBef>
            </a:pPr>
            <a:endParaRPr sz="413" dirty="0"/>
          </a:p>
          <a:p>
            <a:pPr marL="247174" marR="1110393" algn="ctr">
              <a:lnSpc>
                <a:spcPct val="95825"/>
              </a:lnSpc>
              <a:spcBef>
                <a:spcPts val="5250"/>
              </a:spcBef>
            </a:pPr>
            <a:r>
              <a:rPr sz="1350" spc="7" dirty="0">
                <a:latin typeface="Times New Roman"/>
                <a:cs typeface="Times New Roman"/>
              </a:rPr>
              <a:t>C</a:t>
            </a:r>
            <a:r>
              <a:rPr sz="1350" dirty="0">
                <a:latin typeface="Times New Roman"/>
                <a:cs typeface="Times New Roman"/>
              </a:rPr>
              <a:t>omm</a:t>
            </a:r>
            <a:r>
              <a:rPr sz="1350" spc="-7" dirty="0">
                <a:latin typeface="Times New Roman"/>
                <a:cs typeface="Times New Roman"/>
              </a:rPr>
              <a:t>a</a:t>
            </a:r>
            <a:r>
              <a:rPr sz="1350" dirty="0">
                <a:latin typeface="Times New Roman"/>
                <a:cs typeface="Times New Roman"/>
              </a:rPr>
              <a:t>n</a:t>
            </a:r>
            <a:r>
              <a:rPr sz="1350" spc="7" dirty="0">
                <a:latin typeface="Times New Roman"/>
                <a:cs typeface="Times New Roman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er</a:t>
            </a:r>
          </a:p>
          <a:p>
            <a:pPr marL="721042" marR="772503" algn="ctr">
              <a:lnSpc>
                <a:spcPct val="95825"/>
              </a:lnSpc>
              <a:spcBef>
                <a:spcPts val="2630"/>
              </a:spcBef>
            </a:pP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«</a:t>
            </a:r>
            <a:r>
              <a:rPr sz="1200" spc="97" dirty="0">
                <a:solidFill>
                  <a:srgbClr val="569C1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e</a:t>
            </a:r>
            <a:r>
              <a:rPr sz="1200" spc="-7" dirty="0">
                <a:solidFill>
                  <a:srgbClr val="569C1B"/>
                </a:solidFill>
                <a:latin typeface="Times New Roman"/>
                <a:cs typeface="Times New Roman"/>
              </a:rPr>
              <a:t>x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tends</a:t>
            </a:r>
            <a:r>
              <a:rPr sz="1200" spc="171" dirty="0">
                <a:solidFill>
                  <a:srgbClr val="569C1B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569C1B"/>
                </a:solidFill>
                <a:latin typeface="Times New Roman"/>
                <a:cs typeface="Times New Roman"/>
              </a:rPr>
              <a:t>»</a:t>
            </a:r>
            <a:endParaRPr sz="1200" dirty="0">
              <a:latin typeface="Times New Roman"/>
              <a:cs typeface="Times New Roman"/>
            </a:endParaRPr>
          </a:p>
          <a:p>
            <a:pPr marR="218758" algn="r">
              <a:lnSpc>
                <a:spcPct val="95825"/>
              </a:lnSpc>
              <a:spcBef>
                <a:spcPts val="172"/>
              </a:spcBef>
            </a:pPr>
            <a:r>
              <a:rPr sz="1350" i="1" spc="-7" dirty="0">
                <a:solidFill>
                  <a:srgbClr val="0083D0"/>
                </a:solidFill>
                <a:latin typeface="Times New Roman"/>
                <a:cs typeface="Times New Roman"/>
              </a:rPr>
              <a:t>c</a:t>
            </a:r>
            <a:r>
              <a:rPr sz="1350" i="1" dirty="0">
                <a:solidFill>
                  <a:srgbClr val="0083D0"/>
                </a:solidFill>
                <a:latin typeface="Times New Roman"/>
                <a:cs typeface="Times New Roman"/>
              </a:rPr>
              <a:t>as</a:t>
            </a:r>
            <a:endParaRPr sz="1350" dirty="0">
              <a:latin typeface="Times New Roman"/>
              <a:cs typeface="Times New Roman"/>
            </a:endParaRPr>
          </a:p>
          <a:p>
            <a:pPr marL="378143">
              <a:lnSpc>
                <a:spcPts val="1556"/>
              </a:lnSpc>
              <a:spcBef>
                <a:spcPts val="225"/>
              </a:spcBef>
            </a:pPr>
            <a:r>
              <a:rPr sz="1350" spc="7" dirty="0">
                <a:latin typeface="Times New Roman"/>
                <a:cs typeface="Times New Roman"/>
              </a:rPr>
              <a:t>S</a:t>
            </a:r>
            <a:r>
              <a:rPr sz="1350" dirty="0">
                <a:latin typeface="Times New Roman"/>
                <a:cs typeface="Times New Roman"/>
              </a:rPr>
              <a:t>ousc</a:t>
            </a:r>
            <a:r>
              <a:rPr sz="1350" spc="-7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ire                      </a:t>
            </a:r>
            <a:r>
              <a:rPr sz="1350" spc="295" dirty="0">
                <a:latin typeface="Times New Roman"/>
                <a:cs typeface="Times New Roman"/>
              </a:rPr>
              <a:t> </a:t>
            </a:r>
            <a:r>
              <a:rPr sz="2025" i="1" spc="-7" baseline="-8052" dirty="0">
                <a:solidFill>
                  <a:srgbClr val="0083D0"/>
                </a:solidFill>
                <a:latin typeface="Times New Roman"/>
                <a:cs typeface="Times New Roman"/>
              </a:rPr>
              <a:t>o</a:t>
            </a:r>
            <a:r>
              <a:rPr sz="2025" i="1" baseline="-8052" dirty="0">
                <a:solidFill>
                  <a:srgbClr val="0083D0"/>
                </a:solidFill>
                <a:latin typeface="Times New Roman"/>
                <a:cs typeface="Times New Roman"/>
              </a:rPr>
              <a:t>p</a:t>
            </a:r>
            <a:endParaRPr sz="1350" dirty="0">
              <a:latin typeface="Times New Roman"/>
              <a:cs typeface="Times New Roman"/>
            </a:endParaRPr>
          </a:p>
          <a:p>
            <a:pPr marL="182403" marR="1045033" algn="ctr">
              <a:lnSpc>
                <a:spcPts val="1515"/>
              </a:lnSpc>
              <a:spcBef>
                <a:spcPts val="263"/>
              </a:spcBef>
            </a:pPr>
            <a:r>
              <a:rPr sz="1350" dirty="0">
                <a:latin typeface="Times New Roman"/>
                <a:cs typeface="Times New Roman"/>
              </a:rPr>
              <a:t>une</a:t>
            </a:r>
            <a:r>
              <a:rPr sz="1350" spc="143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assu</a:t>
            </a:r>
            <a:r>
              <a:rPr sz="1350" spc="-7" dirty="0">
                <a:latin typeface="Times New Roman"/>
                <a:cs typeface="Times New Roman"/>
              </a:rPr>
              <a:t>r</a:t>
            </a:r>
            <a:r>
              <a:rPr sz="1350" dirty="0">
                <a:latin typeface="Times New Roman"/>
                <a:cs typeface="Times New Roman"/>
              </a:rPr>
              <a:t>ance</a:t>
            </a:r>
          </a:p>
        </p:txBody>
      </p:sp>
      <p:sp>
        <p:nvSpPr>
          <p:cNvPr id="33" name="object 3"/>
          <p:cNvSpPr txBox="1"/>
          <p:nvPr/>
        </p:nvSpPr>
        <p:spPr>
          <a:xfrm>
            <a:off x="2444773" y="3026541"/>
            <a:ext cx="1025843" cy="1890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  <p:sp>
        <p:nvSpPr>
          <p:cNvPr id="34" name="object 2"/>
          <p:cNvSpPr txBox="1"/>
          <p:nvPr/>
        </p:nvSpPr>
        <p:spPr>
          <a:xfrm>
            <a:off x="3470616" y="3026541"/>
            <a:ext cx="810577" cy="1890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050">
              <a:lnSpc>
                <a:spcPts val="750"/>
              </a:lnSpc>
            </a:pPr>
            <a:endParaRPr sz="750"/>
          </a:p>
        </p:txBody>
      </p:sp>
    </p:spTree>
    <p:extLst>
      <p:ext uri="{BB962C8B-B14F-4D97-AF65-F5344CB8AC3E}">
        <p14:creationId xmlns:p14="http://schemas.microsoft.com/office/powerpoint/2010/main" val="3888691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5" name="Rectangle 5"/>
          <p:cNvSpPr>
            <a:spLocks noGrp="1" noChangeArrowheads="1"/>
          </p:cNvSpPr>
          <p:nvPr>
            <p:ph type="title"/>
          </p:nvPr>
        </p:nvSpPr>
        <p:spPr>
          <a:xfrm>
            <a:off x="1183523" y="590055"/>
            <a:ext cx="7056437" cy="557213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 anchor="ctr">
            <a:noAutofit/>
          </a:bodyPr>
          <a:lstStyle/>
          <a:p>
            <a:pPr algn="ctr"/>
            <a:r>
              <a:rPr lang="fr-FR" altLang="fr-FR" b="1" dirty="0"/>
              <a:t>Relation de généralisation : définition </a:t>
            </a:r>
          </a:p>
        </p:txBody>
      </p:sp>
      <p:grpSp>
        <p:nvGrpSpPr>
          <p:cNvPr id="291846" name="Group 6"/>
          <p:cNvGrpSpPr>
            <a:grpSpLocks/>
          </p:cNvGrpSpPr>
          <p:nvPr/>
        </p:nvGrpSpPr>
        <p:grpSpPr bwMode="auto">
          <a:xfrm>
            <a:off x="468314" y="1808560"/>
            <a:ext cx="8353425" cy="1062038"/>
            <a:chOff x="405" y="866"/>
            <a:chExt cx="5355" cy="892"/>
          </a:xfrm>
        </p:grpSpPr>
        <p:sp>
          <p:nvSpPr>
            <p:cNvPr id="291847" name="AutoShape 7"/>
            <p:cNvSpPr>
              <a:spLocks noChangeArrowheads="1"/>
            </p:cNvSpPr>
            <p:nvPr/>
          </p:nvSpPr>
          <p:spPr bwMode="auto">
            <a:xfrm>
              <a:off x="405" y="866"/>
              <a:ext cx="5355" cy="892"/>
            </a:xfrm>
            <a:prstGeom prst="roundRect">
              <a:avLst>
                <a:gd name="adj" fmla="val 11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91848" name="Text Box 8"/>
            <p:cNvSpPr txBox="1">
              <a:spLocks noChangeArrowheads="1"/>
            </p:cNvSpPr>
            <p:nvPr/>
          </p:nvSpPr>
          <p:spPr bwMode="auto">
            <a:xfrm>
              <a:off x="405" y="866"/>
              <a:ext cx="5355" cy="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120" tIns="34560" rIns="69120" bIns="34560">
              <a:spAutoFit/>
            </a:bodyPr>
            <a:lstStyle>
              <a:lvl1pPr marL="341313" indent="-341313"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</a:pPr>
              <a:r>
                <a:rPr lang="en-GB" altLang="fr-FR" sz="1500" b="1">
                  <a:solidFill>
                    <a:srgbClr val="000000"/>
                  </a:solidFill>
                  <a:latin typeface="Arial" charset="0"/>
                </a:rPr>
                <a:t>Une relation de généralisation entre cas d’utilisation signifie que le</a:t>
              </a:r>
            </a:p>
            <a:p>
              <a:pPr algn="just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</a:pPr>
              <a:r>
                <a:rPr lang="en-GB" altLang="fr-FR" sz="1500" b="1">
                  <a:solidFill>
                    <a:srgbClr val="000000"/>
                  </a:solidFill>
                  <a:latin typeface="Arial" charset="0"/>
                </a:rPr>
                <a:t>cas d'utilisation enfant est une spécialsation du cas d’utilisation</a:t>
              </a:r>
            </a:p>
            <a:p>
              <a:pPr algn="just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</a:pPr>
              <a:r>
                <a:rPr lang="en-GB" altLang="fr-FR" sz="1500" b="1">
                  <a:solidFill>
                    <a:srgbClr val="000000"/>
                  </a:solidFill>
                  <a:latin typeface="Arial" charset="0"/>
                </a:rPr>
                <a:t>parent. Le cas d’utilisation parent peut être abstrait.</a:t>
              </a:r>
            </a:p>
          </p:txBody>
        </p:sp>
      </p:grpSp>
      <p:grpSp>
        <p:nvGrpSpPr>
          <p:cNvPr id="291849" name="Group 9"/>
          <p:cNvGrpSpPr>
            <a:grpSpLocks/>
          </p:cNvGrpSpPr>
          <p:nvPr/>
        </p:nvGrpSpPr>
        <p:grpSpPr bwMode="auto">
          <a:xfrm>
            <a:off x="1476376" y="2781300"/>
            <a:ext cx="2016125" cy="690563"/>
            <a:chOff x="3776" y="1876"/>
            <a:chExt cx="1199" cy="580"/>
          </a:xfrm>
        </p:grpSpPr>
        <p:sp>
          <p:nvSpPr>
            <p:cNvPr id="291850" name="Oval 10"/>
            <p:cNvSpPr>
              <a:spLocks noChangeArrowheads="1"/>
            </p:cNvSpPr>
            <p:nvPr/>
          </p:nvSpPr>
          <p:spPr bwMode="auto">
            <a:xfrm>
              <a:off x="3776" y="1876"/>
              <a:ext cx="1200" cy="58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91851" name="AutoShape 11"/>
            <p:cNvSpPr>
              <a:spLocks noChangeArrowheads="1"/>
            </p:cNvSpPr>
            <p:nvPr/>
          </p:nvSpPr>
          <p:spPr bwMode="auto">
            <a:xfrm>
              <a:off x="3954" y="1962"/>
              <a:ext cx="845" cy="409"/>
            </a:xfrm>
            <a:prstGeom prst="roundRect">
              <a:avLst>
                <a:gd name="adj" fmla="val 24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>
                  <a:latin typeface="Arial" charset="0"/>
                </a:rPr>
                <a:t>Cas d’utilisation</a:t>
              </a: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>
                  <a:latin typeface="Arial" charset="0"/>
                </a:rPr>
                <a:t>Parent </a:t>
              </a:r>
            </a:p>
          </p:txBody>
        </p:sp>
      </p:grpSp>
      <p:grpSp>
        <p:nvGrpSpPr>
          <p:cNvPr id="291852" name="Group 12"/>
          <p:cNvGrpSpPr>
            <a:grpSpLocks/>
          </p:cNvGrpSpPr>
          <p:nvPr/>
        </p:nvGrpSpPr>
        <p:grpSpPr bwMode="auto">
          <a:xfrm>
            <a:off x="1116014" y="4238625"/>
            <a:ext cx="2016125" cy="690563"/>
            <a:chOff x="3776" y="1876"/>
            <a:chExt cx="1199" cy="580"/>
          </a:xfrm>
        </p:grpSpPr>
        <p:sp>
          <p:nvSpPr>
            <p:cNvPr id="291853" name="Oval 13"/>
            <p:cNvSpPr>
              <a:spLocks noChangeArrowheads="1"/>
            </p:cNvSpPr>
            <p:nvPr/>
          </p:nvSpPr>
          <p:spPr bwMode="auto">
            <a:xfrm>
              <a:off x="3776" y="1876"/>
              <a:ext cx="1200" cy="58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91854" name="AutoShape 14"/>
            <p:cNvSpPr>
              <a:spLocks noChangeArrowheads="1"/>
            </p:cNvSpPr>
            <p:nvPr/>
          </p:nvSpPr>
          <p:spPr bwMode="auto">
            <a:xfrm>
              <a:off x="3954" y="1962"/>
              <a:ext cx="845" cy="409"/>
            </a:xfrm>
            <a:prstGeom prst="roundRect">
              <a:avLst>
                <a:gd name="adj" fmla="val 24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>
                  <a:latin typeface="Arial" charset="0"/>
                </a:rPr>
                <a:t>Cas d’utilisation</a:t>
              </a: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>
                  <a:latin typeface="Arial" charset="0"/>
                </a:rPr>
                <a:t>Enfant </a:t>
              </a:r>
            </a:p>
          </p:txBody>
        </p:sp>
      </p:grpSp>
      <p:grpSp>
        <p:nvGrpSpPr>
          <p:cNvPr id="291870" name="Group 30"/>
          <p:cNvGrpSpPr>
            <a:grpSpLocks/>
          </p:cNvGrpSpPr>
          <p:nvPr/>
        </p:nvGrpSpPr>
        <p:grpSpPr bwMode="auto">
          <a:xfrm>
            <a:off x="2124075" y="3482578"/>
            <a:ext cx="431800" cy="756047"/>
            <a:chOff x="1338" y="2205"/>
            <a:chExt cx="272" cy="635"/>
          </a:xfrm>
        </p:grpSpPr>
        <p:sp>
          <p:nvSpPr>
            <p:cNvPr id="291855" name="Line 15"/>
            <p:cNvSpPr>
              <a:spLocks noChangeShapeType="1"/>
            </p:cNvSpPr>
            <p:nvPr/>
          </p:nvSpPr>
          <p:spPr bwMode="auto">
            <a:xfrm flipV="1">
              <a:off x="1338" y="2296"/>
              <a:ext cx="18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291856" name="AutoShape 16"/>
            <p:cNvSpPr>
              <a:spLocks noChangeArrowheads="1"/>
            </p:cNvSpPr>
            <p:nvPr/>
          </p:nvSpPr>
          <p:spPr bwMode="auto">
            <a:xfrm>
              <a:off x="1429" y="2205"/>
              <a:ext cx="181" cy="91"/>
            </a:xfrm>
            <a:prstGeom prst="flowChartExtra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</p:grpSp>
      <p:grpSp>
        <p:nvGrpSpPr>
          <p:cNvPr id="291857" name="Group 17"/>
          <p:cNvGrpSpPr>
            <a:grpSpLocks/>
          </p:cNvGrpSpPr>
          <p:nvPr/>
        </p:nvGrpSpPr>
        <p:grpSpPr bwMode="auto">
          <a:xfrm>
            <a:off x="5292726" y="2781300"/>
            <a:ext cx="1727200" cy="690563"/>
            <a:chOff x="3776" y="1876"/>
            <a:chExt cx="1199" cy="580"/>
          </a:xfrm>
        </p:grpSpPr>
        <p:sp>
          <p:nvSpPr>
            <p:cNvPr id="291858" name="Oval 18"/>
            <p:cNvSpPr>
              <a:spLocks noChangeArrowheads="1"/>
            </p:cNvSpPr>
            <p:nvPr/>
          </p:nvSpPr>
          <p:spPr bwMode="auto">
            <a:xfrm>
              <a:off x="3776" y="1876"/>
              <a:ext cx="1200" cy="58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91859" name="AutoShape 19"/>
            <p:cNvSpPr>
              <a:spLocks noChangeArrowheads="1"/>
            </p:cNvSpPr>
            <p:nvPr/>
          </p:nvSpPr>
          <p:spPr bwMode="auto">
            <a:xfrm>
              <a:off x="3954" y="1962"/>
              <a:ext cx="845" cy="409"/>
            </a:xfrm>
            <a:prstGeom prst="roundRect">
              <a:avLst>
                <a:gd name="adj" fmla="val 24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>
                  <a:latin typeface="Arial" charset="0"/>
                </a:rPr>
                <a:t>Valider Utilisateur</a:t>
              </a:r>
            </a:p>
          </p:txBody>
        </p:sp>
      </p:grpSp>
      <p:grpSp>
        <p:nvGrpSpPr>
          <p:cNvPr id="291860" name="Group 20"/>
          <p:cNvGrpSpPr>
            <a:grpSpLocks/>
          </p:cNvGrpSpPr>
          <p:nvPr/>
        </p:nvGrpSpPr>
        <p:grpSpPr bwMode="auto">
          <a:xfrm>
            <a:off x="4284664" y="4238625"/>
            <a:ext cx="1655762" cy="690563"/>
            <a:chOff x="3776" y="1876"/>
            <a:chExt cx="1199" cy="580"/>
          </a:xfrm>
        </p:grpSpPr>
        <p:sp>
          <p:nvSpPr>
            <p:cNvPr id="291861" name="Oval 21"/>
            <p:cNvSpPr>
              <a:spLocks noChangeArrowheads="1"/>
            </p:cNvSpPr>
            <p:nvPr/>
          </p:nvSpPr>
          <p:spPr bwMode="auto">
            <a:xfrm>
              <a:off x="3776" y="1876"/>
              <a:ext cx="1200" cy="58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91862" name="AutoShape 22"/>
            <p:cNvSpPr>
              <a:spLocks noChangeArrowheads="1"/>
            </p:cNvSpPr>
            <p:nvPr/>
          </p:nvSpPr>
          <p:spPr bwMode="auto">
            <a:xfrm>
              <a:off x="3954" y="1962"/>
              <a:ext cx="845" cy="409"/>
            </a:xfrm>
            <a:prstGeom prst="roundRect">
              <a:avLst>
                <a:gd name="adj" fmla="val 24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dirty="0" err="1">
                  <a:latin typeface="Arial" charset="0"/>
                </a:rPr>
                <a:t>Vérifier</a:t>
              </a:r>
              <a:r>
                <a:rPr lang="en-GB" altLang="fr-FR" sz="1350" dirty="0">
                  <a:latin typeface="Arial" charset="0"/>
                </a:rPr>
                <a:t> mot de </a:t>
              </a:r>
              <a:r>
                <a:rPr lang="en-GB" altLang="fr-FR" sz="1350" dirty="0" err="1">
                  <a:latin typeface="Arial" charset="0"/>
                </a:rPr>
                <a:t>passe</a:t>
              </a:r>
              <a:r>
                <a:rPr lang="en-GB" altLang="fr-FR" sz="1350" dirty="0">
                  <a:latin typeface="Arial" charset="0"/>
                </a:rPr>
                <a:t> </a:t>
              </a:r>
            </a:p>
          </p:txBody>
        </p:sp>
      </p:grpSp>
      <p:sp>
        <p:nvSpPr>
          <p:cNvPr id="291863" name="Line 23"/>
          <p:cNvSpPr>
            <a:spLocks noChangeShapeType="1"/>
          </p:cNvSpPr>
          <p:nvPr/>
        </p:nvSpPr>
        <p:spPr bwMode="auto">
          <a:xfrm flipV="1">
            <a:off x="5148263" y="3590925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91864" name="AutoShape 24"/>
          <p:cNvSpPr>
            <a:spLocks noChangeArrowheads="1"/>
          </p:cNvSpPr>
          <p:nvPr/>
        </p:nvSpPr>
        <p:spPr bwMode="auto">
          <a:xfrm rot="2195055">
            <a:off x="5868989" y="3482578"/>
            <a:ext cx="287337" cy="108347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grpSp>
        <p:nvGrpSpPr>
          <p:cNvPr id="291865" name="Group 25"/>
          <p:cNvGrpSpPr>
            <a:grpSpLocks/>
          </p:cNvGrpSpPr>
          <p:nvPr/>
        </p:nvGrpSpPr>
        <p:grpSpPr bwMode="auto">
          <a:xfrm>
            <a:off x="6445250" y="4250531"/>
            <a:ext cx="1655763" cy="690563"/>
            <a:chOff x="3776" y="1876"/>
            <a:chExt cx="1199" cy="580"/>
          </a:xfrm>
        </p:grpSpPr>
        <p:sp>
          <p:nvSpPr>
            <p:cNvPr id="291866" name="Oval 26"/>
            <p:cNvSpPr>
              <a:spLocks noChangeArrowheads="1"/>
            </p:cNvSpPr>
            <p:nvPr/>
          </p:nvSpPr>
          <p:spPr bwMode="auto">
            <a:xfrm>
              <a:off x="3776" y="1876"/>
              <a:ext cx="1200" cy="581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291867" name="AutoShape 27"/>
            <p:cNvSpPr>
              <a:spLocks noChangeArrowheads="1"/>
            </p:cNvSpPr>
            <p:nvPr/>
          </p:nvSpPr>
          <p:spPr bwMode="auto">
            <a:xfrm>
              <a:off x="3954" y="1962"/>
              <a:ext cx="845" cy="409"/>
            </a:xfrm>
            <a:prstGeom prst="roundRect">
              <a:avLst>
                <a:gd name="adj" fmla="val 24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>
                  <a:latin typeface="Arial" charset="0"/>
                </a:rPr>
                <a:t>Scanner rétinien </a:t>
              </a:r>
            </a:p>
          </p:txBody>
        </p:sp>
      </p:grpSp>
      <p:sp>
        <p:nvSpPr>
          <p:cNvPr id="291868" name="AutoShape 28"/>
          <p:cNvSpPr>
            <a:spLocks noChangeArrowheads="1"/>
          </p:cNvSpPr>
          <p:nvPr/>
        </p:nvSpPr>
        <p:spPr bwMode="auto">
          <a:xfrm rot="-3204945">
            <a:off x="6265267" y="3464521"/>
            <a:ext cx="215504" cy="144462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291869" name="Line 29"/>
          <p:cNvSpPr>
            <a:spLocks noChangeShapeType="1"/>
          </p:cNvSpPr>
          <p:nvPr/>
        </p:nvSpPr>
        <p:spPr bwMode="auto">
          <a:xfrm>
            <a:off x="6443663" y="3590925"/>
            <a:ext cx="7921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600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268538" y="1863329"/>
            <a:ext cx="5256212" cy="3456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701676" y="3390900"/>
            <a:ext cx="527050" cy="638175"/>
            <a:chOff x="442" y="2128"/>
            <a:chExt cx="332" cy="536"/>
          </a:xfrm>
        </p:grpSpPr>
        <p:sp>
          <p:nvSpPr>
            <p:cNvPr id="41987" name="Oval 3"/>
            <p:cNvSpPr>
              <a:spLocks noChangeArrowheads="1"/>
            </p:cNvSpPr>
            <p:nvPr/>
          </p:nvSpPr>
          <p:spPr bwMode="auto">
            <a:xfrm>
              <a:off x="498" y="2128"/>
              <a:ext cx="221" cy="14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>
              <a:off x="608" y="2272"/>
              <a:ext cx="1" cy="17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1989" name="Line 5"/>
            <p:cNvSpPr>
              <a:spLocks noChangeShapeType="1"/>
            </p:cNvSpPr>
            <p:nvPr/>
          </p:nvSpPr>
          <p:spPr bwMode="auto">
            <a:xfrm flipH="1">
              <a:off x="441" y="2451"/>
              <a:ext cx="168" cy="2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1990" name="Line 6"/>
            <p:cNvSpPr>
              <a:spLocks noChangeShapeType="1"/>
            </p:cNvSpPr>
            <p:nvPr/>
          </p:nvSpPr>
          <p:spPr bwMode="auto">
            <a:xfrm>
              <a:off x="609" y="2451"/>
              <a:ext cx="166" cy="2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1991" name="Line 7"/>
            <p:cNvSpPr>
              <a:spLocks noChangeShapeType="1"/>
            </p:cNvSpPr>
            <p:nvPr/>
          </p:nvSpPr>
          <p:spPr bwMode="auto">
            <a:xfrm>
              <a:off x="442" y="2342"/>
              <a:ext cx="333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</p:grp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2455864" y="3073003"/>
            <a:ext cx="1655762" cy="565547"/>
          </a:xfrm>
          <a:prstGeom prst="ellipse">
            <a:avLst/>
          </a:prstGeom>
          <a:solidFill>
            <a:srgbClr val="FFFFFF"/>
          </a:solidFill>
          <a:ln w="284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1139826" y="3429000"/>
            <a:ext cx="1271588" cy="28098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41994" name="AutoShape 10"/>
          <p:cNvSpPr>
            <a:spLocks noChangeArrowheads="1"/>
          </p:cNvSpPr>
          <p:nvPr/>
        </p:nvSpPr>
        <p:spPr bwMode="auto">
          <a:xfrm>
            <a:off x="2675841" y="3105150"/>
            <a:ext cx="1145956" cy="485293"/>
          </a:xfrm>
          <a:prstGeom prst="roundRect">
            <a:avLst>
              <a:gd name="adj" fmla="val 24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 dirty="0" err="1"/>
              <a:t>Virement</a:t>
            </a:r>
            <a:r>
              <a:rPr lang="en-GB" altLang="fr-FR" sz="1500" dirty="0"/>
              <a:t> par</a:t>
            </a:r>
          </a:p>
          <a:p>
            <a: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 dirty="0"/>
              <a:t>Internet </a:t>
            </a:r>
          </a:p>
        </p:txBody>
      </p:sp>
      <p:sp>
        <p:nvSpPr>
          <p:cNvPr id="41995" name="AutoShape 11"/>
          <p:cNvSpPr>
            <a:spLocks noChangeArrowheads="1"/>
          </p:cNvSpPr>
          <p:nvPr/>
        </p:nvSpPr>
        <p:spPr bwMode="auto">
          <a:xfrm>
            <a:off x="238126" y="4082655"/>
            <a:ext cx="1215205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 dirty="0"/>
              <a:t>Client distant 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4356100" y="1970486"/>
            <a:ext cx="2128838" cy="829865"/>
          </a:xfrm>
          <a:prstGeom prst="ellipse">
            <a:avLst/>
          </a:prstGeom>
          <a:solidFill>
            <a:srgbClr val="FFFFFF"/>
          </a:solidFill>
          <a:ln w="284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2728914" y="4367213"/>
            <a:ext cx="1836737" cy="477441"/>
          </a:xfrm>
          <a:prstGeom prst="ellipse">
            <a:avLst/>
          </a:prstGeom>
          <a:solidFill>
            <a:srgbClr val="FFFFFF"/>
          </a:solidFill>
          <a:ln w="2844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41998" name="AutoShape 14"/>
          <p:cNvSpPr>
            <a:spLocks noChangeArrowheads="1"/>
          </p:cNvSpPr>
          <p:nvPr/>
        </p:nvSpPr>
        <p:spPr bwMode="auto">
          <a:xfrm>
            <a:off x="5006916" y="2065735"/>
            <a:ext cx="852607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/>
              <a:t>Virement</a:t>
            </a:r>
          </a:p>
        </p:txBody>
      </p:sp>
      <p:sp>
        <p:nvSpPr>
          <p:cNvPr id="41999" name="AutoShape 15"/>
          <p:cNvSpPr>
            <a:spLocks noChangeArrowheads="1"/>
          </p:cNvSpPr>
          <p:nvPr/>
        </p:nvSpPr>
        <p:spPr bwMode="auto">
          <a:xfrm>
            <a:off x="3041890" y="4455319"/>
            <a:ext cx="1250472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 b="1" dirty="0"/>
              <a:t>Identification</a:t>
            </a:r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>
            <a:off x="3851276" y="3590926"/>
            <a:ext cx="1199175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/>
              <a:t>&lt;&lt;Include&gt;&gt; </a:t>
            </a:r>
          </a:p>
        </p:txBody>
      </p:sp>
      <p:grpSp>
        <p:nvGrpSpPr>
          <p:cNvPr id="42001" name="Group 17"/>
          <p:cNvGrpSpPr>
            <a:grpSpLocks/>
          </p:cNvGrpSpPr>
          <p:nvPr/>
        </p:nvGrpSpPr>
        <p:grpSpPr bwMode="auto">
          <a:xfrm>
            <a:off x="8064500" y="3020616"/>
            <a:ext cx="569913" cy="638175"/>
            <a:chOff x="5080" y="1817"/>
            <a:chExt cx="359" cy="536"/>
          </a:xfrm>
        </p:grpSpPr>
        <p:sp>
          <p:nvSpPr>
            <p:cNvPr id="42002" name="Oval 18"/>
            <p:cNvSpPr>
              <a:spLocks noChangeArrowheads="1"/>
            </p:cNvSpPr>
            <p:nvPr/>
          </p:nvSpPr>
          <p:spPr bwMode="auto">
            <a:xfrm>
              <a:off x="5140" y="1817"/>
              <a:ext cx="238" cy="142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5260" y="1960"/>
              <a:ext cx="1" cy="17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2004" name="Line 20"/>
            <p:cNvSpPr>
              <a:spLocks noChangeShapeType="1"/>
            </p:cNvSpPr>
            <p:nvPr/>
          </p:nvSpPr>
          <p:spPr bwMode="auto">
            <a:xfrm flipH="1">
              <a:off x="5079" y="2140"/>
              <a:ext cx="181" cy="2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2005" name="Line 21"/>
            <p:cNvSpPr>
              <a:spLocks noChangeShapeType="1"/>
            </p:cNvSpPr>
            <p:nvPr/>
          </p:nvSpPr>
          <p:spPr bwMode="auto">
            <a:xfrm>
              <a:off x="5261" y="2140"/>
              <a:ext cx="179" cy="21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5080" y="2031"/>
              <a:ext cx="36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</p:grpSp>
      <p:sp>
        <p:nvSpPr>
          <p:cNvPr id="42007" name="AutoShape 23"/>
          <p:cNvSpPr>
            <a:spLocks noChangeArrowheads="1"/>
          </p:cNvSpPr>
          <p:nvPr/>
        </p:nvSpPr>
        <p:spPr bwMode="auto">
          <a:xfrm>
            <a:off x="7621588" y="3625455"/>
            <a:ext cx="1075744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/>
              <a:t>Client local </a:t>
            </a:r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H="1" flipV="1">
            <a:off x="6300789" y="2726531"/>
            <a:ext cx="1651000" cy="719138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 flipH="1">
            <a:off x="3635376" y="2834879"/>
            <a:ext cx="1487488" cy="1513284"/>
          </a:xfrm>
          <a:prstGeom prst="line">
            <a:avLst/>
          </a:prstGeom>
          <a:noFill/>
          <a:ln w="28440">
            <a:solidFill>
              <a:srgbClr val="000000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42013" name="AutoShape 29"/>
          <p:cNvSpPr>
            <a:spLocks noChangeArrowheads="1"/>
          </p:cNvSpPr>
          <p:nvPr/>
        </p:nvSpPr>
        <p:spPr bwMode="auto">
          <a:xfrm>
            <a:off x="5580064" y="3267076"/>
            <a:ext cx="1135055" cy="289086"/>
          </a:xfrm>
          <a:prstGeom prst="roundRect">
            <a:avLst>
              <a:gd name="adj" fmla="val 39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n-GB" altLang="fr-FR" sz="1500"/>
              <a:t>&lt;&lt;extend&gt;&gt; </a:t>
            </a:r>
          </a:p>
        </p:txBody>
      </p:sp>
      <p:grpSp>
        <p:nvGrpSpPr>
          <p:cNvPr id="42015" name="Group 31"/>
          <p:cNvGrpSpPr>
            <a:grpSpLocks/>
          </p:cNvGrpSpPr>
          <p:nvPr/>
        </p:nvGrpSpPr>
        <p:grpSpPr bwMode="auto">
          <a:xfrm>
            <a:off x="5003801" y="4023123"/>
            <a:ext cx="2424113" cy="607219"/>
            <a:chOff x="3485" y="2970"/>
            <a:chExt cx="1156" cy="510"/>
          </a:xfrm>
        </p:grpSpPr>
        <p:sp>
          <p:nvSpPr>
            <p:cNvPr id="42016" name="Oval 32"/>
            <p:cNvSpPr>
              <a:spLocks noChangeArrowheads="1"/>
            </p:cNvSpPr>
            <p:nvPr/>
          </p:nvSpPr>
          <p:spPr bwMode="auto">
            <a:xfrm>
              <a:off x="3485" y="2970"/>
              <a:ext cx="1157" cy="511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42017" name="AutoShape 33"/>
            <p:cNvSpPr>
              <a:spLocks noChangeArrowheads="1"/>
            </p:cNvSpPr>
            <p:nvPr/>
          </p:nvSpPr>
          <p:spPr bwMode="auto">
            <a:xfrm>
              <a:off x="3656" y="3046"/>
              <a:ext cx="815" cy="360"/>
            </a:xfrm>
            <a:prstGeom prst="roundRect">
              <a:avLst>
                <a:gd name="adj" fmla="val 27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67500" tIns="35100" rIns="67500" bIns="35100" anchor="ctr" anchorCtr="1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 dirty="0" err="1">
                  <a:latin typeface="Arial" charset="0"/>
                </a:rPr>
                <a:t>Vérification</a:t>
              </a:r>
              <a:endParaRPr lang="en-GB" altLang="fr-FR" sz="1350" b="1" dirty="0">
                <a:latin typeface="Arial" charset="0"/>
              </a:endParaRPr>
            </a:p>
            <a:p>
              <a:pPr algn="ctr">
                <a:spcBef>
                  <a:spcPts val="338"/>
                </a:spcBef>
                <a:buClr>
                  <a:srgbClr val="000000"/>
                </a:buClr>
                <a:buSzPct val="100000"/>
              </a:pPr>
              <a:r>
                <a:rPr lang="en-GB" altLang="fr-FR" sz="1350" b="1" dirty="0" err="1">
                  <a:latin typeface="Arial" charset="0"/>
                </a:rPr>
                <a:t>solde</a:t>
              </a:r>
              <a:r>
                <a:rPr lang="en-GB" altLang="fr-FR" sz="1350" b="1" dirty="0">
                  <a:latin typeface="Arial" charset="0"/>
                </a:rPr>
                <a:t> </a:t>
              </a:r>
              <a:r>
                <a:rPr lang="en-GB" altLang="fr-FR" sz="1350" b="1" dirty="0" err="1">
                  <a:latin typeface="Arial" charset="0"/>
                </a:rPr>
                <a:t>compte</a:t>
              </a:r>
              <a:endParaRPr lang="en-GB" altLang="fr-FR" sz="1350" b="1" dirty="0">
                <a:latin typeface="Arial" charset="0"/>
              </a:endParaRPr>
            </a:p>
          </p:txBody>
        </p:sp>
      </p:grp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435600" y="2834880"/>
            <a:ext cx="750888" cy="1245394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42019" name="AutoShape 35"/>
          <p:cNvSpPr>
            <a:spLocks noChangeArrowheads="1"/>
          </p:cNvSpPr>
          <p:nvPr/>
        </p:nvSpPr>
        <p:spPr bwMode="auto">
          <a:xfrm>
            <a:off x="4739314" y="2349104"/>
            <a:ext cx="1498936" cy="420147"/>
          </a:xfrm>
          <a:prstGeom prst="roundRect">
            <a:avLst>
              <a:gd name="adj" fmla="val 282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93000"/>
              </a:lnSpc>
              <a:spcBef>
                <a:spcPts val="263"/>
              </a:spcBef>
              <a:buClr>
                <a:srgbClr val="000000"/>
              </a:buClr>
              <a:buSzPct val="100000"/>
            </a:pPr>
            <a:r>
              <a:rPr lang="en-GB" altLang="fr-FR" sz="1050" b="1" dirty="0" err="1">
                <a:latin typeface="Arial" charset="0"/>
              </a:rPr>
              <a:t>Vérification</a:t>
            </a:r>
            <a:r>
              <a:rPr lang="en-GB" altLang="fr-FR" sz="1050" b="1" dirty="0">
                <a:latin typeface="Arial" charset="0"/>
              </a:rPr>
              <a:t> </a:t>
            </a:r>
            <a:r>
              <a:rPr lang="en-GB" altLang="fr-FR" sz="1050" b="1" dirty="0" err="1">
                <a:latin typeface="Arial" charset="0"/>
              </a:rPr>
              <a:t>supplém</a:t>
            </a:r>
            <a:r>
              <a:rPr lang="en-GB" altLang="fr-FR" sz="1050" b="1" dirty="0">
                <a:latin typeface="Arial" charset="0"/>
              </a:rPr>
              <a:t>.</a:t>
            </a:r>
          </a:p>
          <a:p>
            <a:pPr algn="just">
              <a:spcBef>
                <a:spcPts val="263"/>
              </a:spcBef>
              <a:buClr>
                <a:srgbClr val="000000"/>
              </a:buClr>
              <a:buSzPct val="100000"/>
            </a:pPr>
            <a:r>
              <a:rPr lang="en-GB" altLang="fr-FR" sz="1050" b="1" dirty="0">
                <a:latin typeface="Arial" charset="0"/>
              </a:rPr>
              <a:t>Après identification</a:t>
            </a:r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 flipV="1">
            <a:off x="4433888" y="2294336"/>
            <a:ext cx="2009775" cy="1190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grpSp>
        <p:nvGrpSpPr>
          <p:cNvPr id="42024" name="Group 40"/>
          <p:cNvGrpSpPr>
            <a:grpSpLocks/>
          </p:cNvGrpSpPr>
          <p:nvPr/>
        </p:nvGrpSpPr>
        <p:grpSpPr bwMode="auto">
          <a:xfrm>
            <a:off x="468315" y="648891"/>
            <a:ext cx="8943976" cy="1265634"/>
            <a:chOff x="378" y="-48"/>
            <a:chExt cx="5634" cy="1063"/>
          </a:xfrm>
        </p:grpSpPr>
        <p:sp>
          <p:nvSpPr>
            <p:cNvPr id="42025" name="AutoShape 41"/>
            <p:cNvSpPr>
              <a:spLocks noChangeArrowheads="1"/>
            </p:cNvSpPr>
            <p:nvPr/>
          </p:nvSpPr>
          <p:spPr bwMode="auto">
            <a:xfrm>
              <a:off x="378" y="127"/>
              <a:ext cx="5382" cy="888"/>
            </a:xfrm>
            <a:prstGeom prst="roundRect">
              <a:avLst>
                <a:gd name="adj" fmla="val 11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42026" name="Text Box 42"/>
            <p:cNvSpPr txBox="1">
              <a:spLocks noChangeArrowheads="1"/>
            </p:cNvSpPr>
            <p:nvPr/>
          </p:nvSpPr>
          <p:spPr bwMode="auto">
            <a:xfrm>
              <a:off x="630" y="-48"/>
              <a:ext cx="538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120" tIns="34560" rIns="69120" bIns="34560" anchor="ctr">
              <a:spAutoFit/>
            </a:bodyPr>
            <a:lstStyle>
              <a:lvl1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>
                  <a:srgbClr val="000000"/>
                </a:buClr>
                <a:buSzPct val="100000"/>
              </a:pPr>
              <a:r>
                <a:rPr lang="en-GB" altLang="fr-FR" sz="4400" b="1" dirty="0" err="1">
                  <a:latin typeface="+mj-lt"/>
                  <a:ea typeface="+mj-ea"/>
                  <a:cs typeface="+mj-cs"/>
                </a:rPr>
                <a:t>diagramme</a:t>
              </a:r>
              <a:r>
                <a:rPr lang="en-GB" altLang="fr-FR" sz="4400" b="1" dirty="0">
                  <a:latin typeface="+mj-lt"/>
                  <a:ea typeface="+mj-ea"/>
                  <a:cs typeface="+mj-cs"/>
                </a:rPr>
                <a:t> de </a:t>
              </a:r>
              <a:r>
                <a:rPr lang="en-GB" altLang="fr-FR" sz="4400" b="1" dirty="0" err="1">
                  <a:latin typeface="+mj-lt"/>
                  <a:ea typeface="+mj-ea"/>
                  <a:cs typeface="+mj-cs"/>
                </a:rPr>
                <a:t>cas</a:t>
              </a:r>
              <a:r>
                <a:rPr lang="en-GB" altLang="fr-FR" sz="4400" b="1" dirty="0">
                  <a:latin typeface="+mj-lt"/>
                  <a:ea typeface="+mj-ea"/>
                  <a:cs typeface="+mj-cs"/>
                </a:rPr>
                <a:t> </a:t>
              </a:r>
              <a:r>
                <a:rPr lang="en-GB" altLang="fr-FR" sz="4400" b="1" dirty="0" err="1">
                  <a:latin typeface="+mj-lt"/>
                  <a:ea typeface="+mj-ea"/>
                  <a:cs typeface="+mj-cs"/>
                </a:rPr>
                <a:t>d'utilisation</a:t>
              </a:r>
              <a:endParaRPr lang="en-GB" altLang="fr-FR" sz="4400" b="1" dirty="0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2028" name="Line 44"/>
          <p:cNvSpPr>
            <a:spLocks noChangeShapeType="1"/>
          </p:cNvSpPr>
          <p:nvPr/>
        </p:nvSpPr>
        <p:spPr bwMode="auto">
          <a:xfrm rot="1627364" flipV="1">
            <a:off x="3905250" y="2621756"/>
            <a:ext cx="431800" cy="6012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42029" name="AutoShape 45"/>
          <p:cNvSpPr>
            <a:spLocks noChangeArrowheads="1"/>
          </p:cNvSpPr>
          <p:nvPr/>
        </p:nvSpPr>
        <p:spPr bwMode="auto">
          <a:xfrm rot="1627364">
            <a:off x="4311651" y="2634853"/>
            <a:ext cx="430213" cy="100013"/>
          </a:xfrm>
          <a:prstGeom prst="flowChartExtra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41362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9120" tIns="34560" rIns="69120" bIns="34560" rtlCol="0" anchor="ctr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altLang="fr-FR" b="1" dirty="0"/>
              <a:t>Exemple: Mini Bibliothèque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/>
              <a:t>Le système doit permettre aux abonnés d’emprunter des livres.</a:t>
            </a:r>
          </a:p>
          <a:p>
            <a:r>
              <a:rPr lang="fr-FR" altLang="fr-FR"/>
              <a:t>L’inscription est annuelle.</a:t>
            </a:r>
          </a:p>
          <a:p>
            <a:r>
              <a:rPr lang="fr-FR" altLang="fr-FR"/>
              <a:t>Une personne non abonnée ne peut pas emprunter de livres.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0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120" tIns="34560" rIns="69120" bIns="34560" anchor="ctr">
            <a:spAutoFit/>
          </a:bodyPr>
          <a:lstStyle/>
          <a:p>
            <a:pPr>
              <a:lnSpc>
                <a:spcPct val="90000"/>
              </a:lnSpc>
              <a:buClr>
                <a:srgbClr val="000000"/>
              </a:buClr>
              <a:buSzPct val="100000"/>
              <a:buFont typeface="Comic Sans MS" pitchFamily="66" charset="0"/>
              <a:tabLst>
                <a:tab pos="0" algn="l"/>
                <a:tab pos="760413" algn="l"/>
                <a:tab pos="1522413" algn="l"/>
                <a:tab pos="2286000" algn="l"/>
                <a:tab pos="3046413" algn="l"/>
                <a:tab pos="3808413" algn="l"/>
                <a:tab pos="4572000" algn="l"/>
                <a:tab pos="5332413" algn="l"/>
                <a:tab pos="6094413" algn="l"/>
                <a:tab pos="6858000" algn="l"/>
                <a:tab pos="7618413" algn="l"/>
                <a:tab pos="8380413" algn="l"/>
                <a:tab pos="9144000" algn="l"/>
                <a:tab pos="9904413" algn="l"/>
                <a:tab pos="10666413" algn="l"/>
              </a:tabLst>
            </a:pPr>
            <a:r>
              <a:rPr lang="fr-FR" altLang="fr-FR" b="1" dirty="0"/>
              <a:t>Use Case </a:t>
            </a:r>
            <a:r>
              <a:rPr lang="fr-FR" altLang="fr-FR" b="1" dirty="0" err="1"/>
              <a:t>Diagram</a:t>
            </a:r>
            <a:endParaRPr lang="fr-FR" altLang="fr-FR" b="1" dirty="0"/>
          </a:p>
        </p:txBody>
      </p:sp>
      <p:pic>
        <p:nvPicPr>
          <p:cNvPr id="5427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289" y="2133600"/>
            <a:ext cx="8424862" cy="3362325"/>
          </a:xfr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23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1"/>
          <p:cNvGrpSpPr>
            <a:grpSpLocks/>
          </p:cNvGrpSpPr>
          <p:nvPr/>
        </p:nvGrpSpPr>
        <p:grpSpPr bwMode="auto">
          <a:xfrm>
            <a:off x="287339" y="2028826"/>
            <a:ext cx="8543925" cy="3704035"/>
            <a:chOff x="181" y="984"/>
            <a:chExt cx="5382" cy="3111"/>
          </a:xfrm>
        </p:grpSpPr>
        <p:sp>
          <p:nvSpPr>
            <p:cNvPr id="43010" name="AutoShape 2"/>
            <p:cNvSpPr>
              <a:spLocks noChangeArrowheads="1"/>
            </p:cNvSpPr>
            <p:nvPr/>
          </p:nvSpPr>
          <p:spPr bwMode="auto">
            <a:xfrm>
              <a:off x="181" y="984"/>
              <a:ext cx="5382" cy="3111"/>
            </a:xfrm>
            <a:prstGeom prst="roundRect">
              <a:avLst>
                <a:gd name="adj" fmla="val 2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43011" name="Text Box 3"/>
            <p:cNvSpPr txBox="1">
              <a:spLocks noChangeArrowheads="1"/>
            </p:cNvSpPr>
            <p:nvPr/>
          </p:nvSpPr>
          <p:spPr bwMode="auto">
            <a:xfrm>
              <a:off x="181" y="984"/>
              <a:ext cx="5382" cy="1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120" tIns="34560" rIns="69120" bIns="34560">
              <a:spAutoFit/>
            </a:bodyPr>
            <a:lstStyle>
              <a:lvl1pPr marL="341313" indent="-341313"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1363" indent="-284163"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58825" algn="l"/>
                  <a:tab pos="1520825" algn="l"/>
                  <a:tab pos="2282825" algn="l"/>
                  <a:tab pos="3044825" algn="l"/>
                  <a:tab pos="3806825" algn="l"/>
                  <a:tab pos="4568825" algn="l"/>
                  <a:tab pos="5330825" algn="l"/>
                  <a:tab pos="6092825" algn="l"/>
                  <a:tab pos="6854825" algn="l"/>
                  <a:tab pos="7616825" algn="l"/>
                  <a:tab pos="8378825" algn="l"/>
                  <a:tab pos="9140825" algn="l"/>
                  <a:tab pos="9902825" algn="l"/>
                  <a:tab pos="10664825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93000"/>
                </a:lnSpc>
                <a:spcBef>
                  <a:spcPts val="450"/>
                </a:spcBef>
                <a:buClr>
                  <a:srgbClr val="000000"/>
                </a:buClr>
                <a:buSzPct val="100000"/>
                <a:buFont typeface="Monotype Sorts" pitchFamily="2" charset="2"/>
                <a:buChar char=""/>
              </a:pP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Un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cas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d'utilisation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doit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avant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tout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être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simple, intelligible,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décrit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de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manière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claire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et concise.</a:t>
              </a:r>
            </a:p>
            <a:p>
              <a:pPr algn="just">
                <a:spcBef>
                  <a:spcPts val="450"/>
                </a:spcBef>
                <a:buClr>
                  <a:srgbClr val="000000"/>
                </a:buClr>
                <a:buSzPct val="100000"/>
              </a:pPr>
              <a:endParaRPr lang="en-GB" altLang="fr-FR" sz="1800" b="1" dirty="0">
                <a:solidFill>
                  <a:srgbClr val="000000"/>
                </a:solidFill>
                <a:latin typeface="Arial" charset="0"/>
              </a:endParaRPr>
            </a:p>
            <a:p>
              <a:pPr algn="just">
                <a:spcBef>
                  <a:spcPts val="450"/>
                </a:spcBef>
                <a:buClr>
                  <a:srgbClr val="000000"/>
                </a:buClr>
                <a:buSzPct val="100000"/>
                <a:buFont typeface="Monotype Sorts" pitchFamily="2" charset="2"/>
                <a:buChar char=""/>
              </a:pP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Lors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de la construction,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il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</a:t>
              </a:r>
              <a:r>
                <a:rPr lang="en-GB" altLang="fr-FR" sz="1800" b="1" dirty="0" err="1">
                  <a:solidFill>
                    <a:srgbClr val="000000"/>
                  </a:solidFill>
                  <a:latin typeface="Arial" charset="0"/>
                </a:rPr>
                <a:t>faut</a:t>
              </a:r>
              <a:r>
                <a:rPr lang="en-GB" altLang="fr-FR" sz="1800" b="1" dirty="0">
                  <a:solidFill>
                    <a:srgbClr val="000000"/>
                  </a:solidFill>
                  <a:latin typeface="Arial" charset="0"/>
                </a:rPr>
                <a:t> se demander:</a:t>
              </a:r>
            </a:p>
            <a:p>
              <a:pPr lvl="1" algn="just">
                <a:spcBef>
                  <a:spcPts val="338"/>
                </a:spcBef>
                <a:buClr>
                  <a:srgbClr val="000000"/>
                </a:buClr>
                <a:buSzPct val="100000"/>
                <a:buFont typeface="Monotype Sorts" pitchFamily="2" charset="2"/>
                <a:buChar char=""/>
              </a:pP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Quelles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sont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les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tâches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de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l'acteur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?</a:t>
              </a:r>
            </a:p>
            <a:p>
              <a:pPr lvl="1" algn="just">
                <a:spcBef>
                  <a:spcPts val="338"/>
                </a:spcBef>
                <a:buClr>
                  <a:srgbClr val="000000"/>
                </a:buClr>
                <a:buSzPct val="100000"/>
                <a:buFont typeface="Monotype Sorts" pitchFamily="2" charset="2"/>
                <a:buChar char=""/>
              </a:pP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Quelles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informations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l'acteur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doit-il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créer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,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sauvegarder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, modifier,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détruire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ou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simplement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lire ?</a:t>
              </a:r>
            </a:p>
            <a:p>
              <a:pPr lvl="1" algn="just">
                <a:spcBef>
                  <a:spcPts val="338"/>
                </a:spcBef>
                <a:buClr>
                  <a:srgbClr val="000000"/>
                </a:buClr>
                <a:buSzPct val="100000"/>
                <a:buFont typeface="Monotype Sorts" pitchFamily="2" charset="2"/>
                <a:buChar char=""/>
              </a:pP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L'acteur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devra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-t-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il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informer le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système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des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changements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externes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?</a:t>
              </a:r>
            </a:p>
            <a:p>
              <a:pPr lvl="1" algn="just">
                <a:spcBef>
                  <a:spcPts val="338"/>
                </a:spcBef>
                <a:buClr>
                  <a:srgbClr val="000000"/>
                </a:buClr>
                <a:buSzPct val="100000"/>
                <a:buFont typeface="Monotype Sorts" pitchFamily="2" charset="2"/>
                <a:buChar char=""/>
              </a:pP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Le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système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devra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- t-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il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informer </a:t>
              </a:r>
              <a:r>
                <a:rPr lang="en-GB" altLang="fr-FR" sz="1350" b="1" dirty="0" err="1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l'acteur</a:t>
              </a:r>
              <a:r>
                <a:rPr lang="en-GB" altLang="fr-FR" sz="1350" b="1" dirty="0">
                  <a:solidFill>
                    <a:srgbClr val="000000"/>
                  </a:solidFill>
                  <a:latin typeface="Arial" charset="0"/>
                  <a:ea typeface="MS Gothic" pitchFamily="49" charset="-128"/>
                </a:rPr>
                <a:t> des conditions internes ? </a:t>
              </a:r>
            </a:p>
          </p:txBody>
        </p:sp>
      </p:grp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301625" y="1113235"/>
            <a:ext cx="8637588" cy="678657"/>
            <a:chOff x="190" y="215"/>
            <a:chExt cx="5441" cy="570"/>
          </a:xfrm>
        </p:grpSpPr>
        <p:sp>
          <p:nvSpPr>
            <p:cNvPr id="43013" name="AutoShape 5"/>
            <p:cNvSpPr>
              <a:spLocks noChangeArrowheads="1"/>
            </p:cNvSpPr>
            <p:nvPr/>
          </p:nvSpPr>
          <p:spPr bwMode="auto">
            <a:xfrm>
              <a:off x="190" y="215"/>
              <a:ext cx="5382" cy="524"/>
            </a:xfrm>
            <a:prstGeom prst="roundRect">
              <a:avLst>
                <a:gd name="adj" fmla="val 19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249" y="215"/>
              <a:ext cx="538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120" tIns="34560" rIns="69120" bIns="34560" anchor="ctr">
              <a:spAutoFit/>
            </a:bodyPr>
            <a:lstStyle>
              <a:lvl1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  <a:buFont typeface="Comic Sans MS" pitchFamily="66" charset="0"/>
                <a:buNone/>
              </a:pPr>
              <a:r>
                <a:rPr lang="en-GB" altLang="fr-FR" sz="4400" b="1" dirty="0">
                  <a:latin typeface="+mj-lt"/>
                  <a:ea typeface="+mj-ea"/>
                  <a:cs typeface="+mj-cs"/>
                </a:rPr>
                <a:t>Construction </a:t>
              </a:r>
              <a:r>
                <a:rPr lang="en-GB" altLang="fr-FR" sz="4400" b="1">
                  <a:latin typeface="+mj-lt"/>
                  <a:ea typeface="+mj-ea"/>
                  <a:cs typeface="+mj-cs"/>
                </a:rPr>
                <a:t>des </a:t>
              </a:r>
              <a:r>
                <a:rPr lang="en-GB" altLang="fr-FR" sz="4400" b="1" dirty="0" err="1">
                  <a:latin typeface="+mj-lt"/>
                  <a:ea typeface="+mj-ea"/>
                  <a:cs typeface="+mj-cs"/>
                </a:rPr>
                <a:t>cas</a:t>
              </a:r>
              <a:r>
                <a:rPr lang="en-GB" altLang="fr-FR" sz="4400" b="1" dirty="0">
                  <a:latin typeface="+mj-lt"/>
                  <a:ea typeface="+mj-ea"/>
                  <a:cs typeface="+mj-cs"/>
                </a:rPr>
                <a:t> </a:t>
              </a:r>
              <a:r>
                <a:rPr lang="en-GB" altLang="fr-FR" sz="4400" b="1" dirty="0" err="1">
                  <a:latin typeface="+mj-lt"/>
                  <a:ea typeface="+mj-ea"/>
                  <a:cs typeface="+mj-cs"/>
                </a:rPr>
                <a:t>d'utilisation</a:t>
              </a:r>
              <a:endParaRPr lang="en-GB" altLang="fr-FR" sz="4400" b="1" dirty="0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5058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0" y="2096692"/>
            <a:ext cx="9144000" cy="60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120" tIns="34560" rIns="69120" bIns="3456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sz="1800" b="1" i="1" u="sng"/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GB" altLang="fr-FR" sz="1800" b="1" i="1" u="sng"/>
          </a:p>
        </p:txBody>
      </p:sp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600075" y="813197"/>
            <a:ext cx="8543925" cy="1288256"/>
            <a:chOff x="181" y="-1"/>
            <a:chExt cx="5382" cy="1082"/>
          </a:xfrm>
        </p:grpSpPr>
        <p:sp>
          <p:nvSpPr>
            <p:cNvPr id="44035" name="AutoShape 3"/>
            <p:cNvSpPr>
              <a:spLocks noChangeArrowheads="1"/>
            </p:cNvSpPr>
            <p:nvPr/>
          </p:nvSpPr>
          <p:spPr bwMode="auto">
            <a:xfrm>
              <a:off x="181" y="96"/>
              <a:ext cx="5382" cy="888"/>
            </a:xfrm>
            <a:prstGeom prst="roundRect">
              <a:avLst>
                <a:gd name="adj" fmla="val 11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181" y="-1"/>
              <a:ext cx="5382" cy="1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9120" tIns="34560" rIns="69120" bIns="34560" anchor="ctr">
              <a:spAutoFit/>
            </a:bodyPr>
            <a:lstStyle>
              <a:lvl1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760413" algn="l"/>
                  <a:tab pos="1522413" algn="l"/>
                  <a:tab pos="2286000" algn="l"/>
                  <a:tab pos="3046413" algn="l"/>
                  <a:tab pos="3808413" algn="l"/>
                  <a:tab pos="4572000" algn="l"/>
                  <a:tab pos="5332413" algn="l"/>
                  <a:tab pos="6094413" algn="l"/>
                  <a:tab pos="6858000" algn="l"/>
                  <a:tab pos="7618413" algn="l"/>
                  <a:tab pos="8380413" algn="l"/>
                  <a:tab pos="9144000" algn="l"/>
                  <a:tab pos="9904413" algn="l"/>
                  <a:tab pos="10666413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  <a:buClr>
                  <a:srgbClr val="000000"/>
                </a:buClr>
                <a:buSzPct val="100000"/>
              </a:pPr>
              <a:r>
                <a:rPr lang="fr-FR" sz="4400" b="1" dirty="0">
                  <a:latin typeface="+mj-lt"/>
                  <a:ea typeface="+mj-ea"/>
                  <a:cs typeface="+mj-cs"/>
                </a:rPr>
                <a:t>Relations standard entre cas d'utilisation</a:t>
              </a:r>
              <a:endParaRPr lang="en-GB" altLang="fr-FR" sz="4400" b="1" dirty="0"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287339" y="2028826"/>
            <a:ext cx="8543925" cy="3704035"/>
          </a:xfrm>
          <a:prstGeom prst="roundRect">
            <a:avLst>
              <a:gd name="adj" fmla="val 2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29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00075" y="2355630"/>
            <a:ext cx="6257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Trois types de relations standard entre cas d'utilisation sont proposés par UML 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dirty="0"/>
              <a:t>&lt;&lt;</a:t>
            </a:r>
            <a:r>
              <a:rPr lang="fr-FR" dirty="0" err="1"/>
              <a:t>include</a:t>
            </a:r>
            <a:r>
              <a:rPr lang="fr-FR" dirty="0"/>
              <a:t>&gt;&gt;: le cas d'utilisation incorpore explicitement et de manière obligatoire un autre cas d'utilisation à l'endroit spécifié,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dirty="0"/>
              <a:t>&lt;&lt;</a:t>
            </a:r>
            <a:r>
              <a:rPr lang="fr-FR" dirty="0" err="1"/>
              <a:t>extend</a:t>
            </a:r>
            <a:r>
              <a:rPr lang="fr-FR" dirty="0"/>
              <a:t>&gt;&gt;: le cas d'utilisation incorpore implicitement de manière facultative un autre cas d'utilisation à l'endroit spécifié,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fr-FR" dirty="0"/>
              <a:t>généralisation: les cas d'utilisation descendants héritent des propriétés de leur parent.</a:t>
            </a:r>
          </a:p>
        </p:txBody>
      </p:sp>
    </p:spTree>
    <p:extLst>
      <p:ext uri="{BB962C8B-B14F-4D97-AF65-F5344CB8AC3E}">
        <p14:creationId xmlns:p14="http://schemas.microsoft.com/office/powerpoint/2010/main" val="35214912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/>
              <a:t>Rappel du contexte du projet, de la problématique et de la solution proposée.</a:t>
            </a:r>
          </a:p>
          <a:p>
            <a:endParaRPr lang="fr-FR" sz="2000" dirty="0"/>
          </a:p>
          <a:p>
            <a:pPr marL="457200" lvl="1" indent="0">
              <a:buNone/>
            </a:pPr>
            <a:r>
              <a:rPr lang="fr-FR" sz="2400" dirty="0"/>
              <a:t>1.1 Objet du document :</a:t>
            </a:r>
          </a:p>
          <a:p>
            <a:pPr marL="457200" lvl="1" indent="0">
              <a:buNone/>
            </a:pPr>
            <a:r>
              <a:rPr lang="fr-FR" sz="2400" dirty="0"/>
              <a:t>Objectif du chapitre. </a:t>
            </a:r>
          </a:p>
          <a:p>
            <a:pPr marL="457200" lvl="1" indent="0">
              <a:buNone/>
            </a:pPr>
            <a:r>
              <a:rPr lang="fr-FR" sz="2400" dirty="0">
                <a:solidFill>
                  <a:srgbClr val="FF0000"/>
                </a:solidFill>
              </a:rPr>
              <a:t>L’objet de ce document est de définir les spécifications fonctionnelles détaillées de l’application « GRS» (Outil de réservation des salles de cours).</a:t>
            </a:r>
          </a:p>
          <a:p>
            <a:pPr marL="457200" lvl="1" indent="0">
              <a:buNone/>
            </a:pPr>
            <a:endParaRPr lang="fr-FR" sz="2400" dirty="0"/>
          </a:p>
          <a:p>
            <a:pPr marL="457200" lvl="1" indent="0">
              <a:buNone/>
            </a:pPr>
            <a:r>
              <a:rPr lang="fr-FR" sz="2400" dirty="0"/>
              <a:t>1.2 Structure du document</a:t>
            </a:r>
          </a:p>
          <a:p>
            <a:pPr marL="457200" lvl="1" indent="0">
              <a:buNone/>
            </a:pPr>
            <a:r>
              <a:rPr lang="fr-FR" sz="2400" i="1" dirty="0"/>
              <a:t>Descriptions des différentes sections du document. </a:t>
            </a:r>
            <a:endParaRPr lang="fr-FR" sz="3700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4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Dans</a:t>
            </a:r>
            <a:r>
              <a:rPr lang="en-US" dirty="0"/>
              <a:t> un </a:t>
            </a:r>
            <a:r>
              <a:rPr lang="en-US" dirty="0" err="1"/>
              <a:t>établissement</a:t>
            </a:r>
            <a:r>
              <a:rPr lang="en-US" dirty="0"/>
              <a:t> </a:t>
            </a:r>
            <a:r>
              <a:rPr lang="en-US" dirty="0" err="1"/>
              <a:t>scolaire</a:t>
            </a:r>
            <a:r>
              <a:rPr lang="en-US" dirty="0"/>
              <a:t>, on </a:t>
            </a:r>
            <a:r>
              <a:rPr lang="en-US" dirty="0" err="1"/>
              <a:t>désire</a:t>
            </a:r>
            <a:r>
              <a:rPr lang="en-US" dirty="0"/>
              <a:t> </a:t>
            </a:r>
            <a:r>
              <a:rPr lang="en-US" dirty="0" err="1"/>
              <a:t>gérer</a:t>
            </a:r>
            <a:r>
              <a:rPr lang="en-US" dirty="0"/>
              <a:t> la </a:t>
            </a:r>
            <a:r>
              <a:rPr lang="en-US" dirty="0" err="1"/>
              <a:t>réservation</a:t>
            </a:r>
            <a:r>
              <a:rPr lang="en-US" dirty="0"/>
              <a:t> des </a:t>
            </a:r>
            <a:r>
              <a:rPr lang="en-US" dirty="0" err="1"/>
              <a:t>salles</a:t>
            </a:r>
            <a:r>
              <a:rPr lang="en-US" dirty="0"/>
              <a:t> de </a:t>
            </a:r>
            <a:r>
              <a:rPr lang="en-US" dirty="0" err="1"/>
              <a:t>cours</a:t>
            </a:r>
            <a:r>
              <a:rPr lang="en-US" dirty="0"/>
              <a:t> </a:t>
            </a:r>
            <a:r>
              <a:rPr lang="en-US" dirty="0" err="1"/>
              <a:t>ainsi</a:t>
            </a:r>
            <a:r>
              <a:rPr lang="en-US" dirty="0"/>
              <a:t> que du </a:t>
            </a:r>
            <a:r>
              <a:rPr lang="en-US" dirty="0" err="1"/>
              <a:t>matériel</a:t>
            </a:r>
            <a:r>
              <a:rPr lang="en-US" dirty="0"/>
              <a:t> </a:t>
            </a:r>
            <a:r>
              <a:rPr lang="en-US" dirty="0" err="1"/>
              <a:t>pédagogique</a:t>
            </a:r>
            <a:r>
              <a:rPr lang="en-US" dirty="0"/>
              <a:t> (</a:t>
            </a:r>
            <a:r>
              <a:rPr lang="en-US" dirty="0" err="1"/>
              <a:t>ordinateur</a:t>
            </a:r>
            <a:r>
              <a:rPr lang="en-US" dirty="0"/>
              <a:t> portable </a:t>
            </a:r>
            <a:r>
              <a:rPr lang="en-US" dirty="0" err="1"/>
              <a:t>ou</a:t>
            </a:r>
            <a:r>
              <a:rPr lang="en-US" dirty="0"/>
              <a:t>/et </a:t>
            </a:r>
            <a:r>
              <a:rPr lang="en-US" dirty="0" err="1"/>
              <a:t>Vidéo</a:t>
            </a:r>
            <a:r>
              <a:rPr lang="en-US" dirty="0"/>
              <a:t> </a:t>
            </a:r>
            <a:r>
              <a:rPr lang="en-US" dirty="0" err="1"/>
              <a:t>projecteur</a:t>
            </a:r>
            <a:r>
              <a:rPr lang="en-US" dirty="0"/>
              <a:t>).</a:t>
            </a:r>
            <a:endParaRPr lang="fr-FR" dirty="0"/>
          </a:p>
          <a:p>
            <a:pPr marL="0" indent="0">
              <a:buNone/>
            </a:pPr>
            <a:r>
              <a:rPr lang="en-US" dirty="0" err="1"/>
              <a:t>Seuls</a:t>
            </a:r>
            <a:r>
              <a:rPr lang="en-US" dirty="0"/>
              <a:t> les </a:t>
            </a:r>
            <a:r>
              <a:rPr lang="en-US" dirty="0" err="1"/>
              <a:t>enseignants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habilités</a:t>
            </a:r>
            <a:r>
              <a:rPr lang="en-US" dirty="0"/>
              <a:t> à </a:t>
            </a:r>
            <a:r>
              <a:rPr lang="en-US" dirty="0" err="1"/>
              <a:t>effectuer</a:t>
            </a:r>
            <a:r>
              <a:rPr lang="en-US" dirty="0"/>
              <a:t> des </a:t>
            </a:r>
            <a:r>
              <a:rPr lang="en-US" dirty="0" err="1"/>
              <a:t>réservations</a:t>
            </a:r>
            <a:r>
              <a:rPr lang="en-US" dirty="0"/>
              <a:t> (sous </a:t>
            </a:r>
            <a:r>
              <a:rPr lang="en-US" dirty="0" err="1"/>
              <a:t>réserve</a:t>
            </a:r>
            <a:r>
              <a:rPr lang="en-US" dirty="0"/>
              <a:t> de </a:t>
            </a:r>
            <a:r>
              <a:rPr lang="en-US" dirty="0" err="1"/>
              <a:t>disponibilité</a:t>
            </a:r>
            <a:r>
              <a:rPr lang="en-US" dirty="0"/>
              <a:t> de la </a:t>
            </a:r>
            <a:r>
              <a:rPr lang="en-US" dirty="0" err="1"/>
              <a:t>salle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du </a:t>
            </a:r>
            <a:r>
              <a:rPr lang="en-US" dirty="0" err="1"/>
              <a:t>matériel</a:t>
            </a:r>
            <a:r>
              <a:rPr lang="en-US" dirty="0"/>
              <a:t>).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Le planning des </a:t>
            </a:r>
            <a:r>
              <a:rPr lang="en-US" dirty="0" err="1"/>
              <a:t>salles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quant à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consulté</a:t>
            </a:r>
            <a:r>
              <a:rPr lang="en-US" dirty="0"/>
              <a:t> par tout le monde (</a:t>
            </a:r>
            <a:r>
              <a:rPr lang="en-US" dirty="0" err="1"/>
              <a:t>enseignants</a:t>
            </a:r>
            <a:r>
              <a:rPr lang="en-US" dirty="0"/>
              <a:t> et </a:t>
            </a:r>
            <a:r>
              <a:rPr lang="en-US" dirty="0" err="1"/>
              <a:t>étudiants</a:t>
            </a:r>
            <a:r>
              <a:rPr lang="en-US" dirty="0"/>
              <a:t>).</a:t>
            </a:r>
            <a:endParaRPr lang="fr-FR" dirty="0"/>
          </a:p>
          <a:p>
            <a:pPr marL="0" indent="0">
              <a:buNone/>
            </a:pPr>
            <a:r>
              <a:rPr lang="en-US" dirty="0"/>
              <a:t>Par </a:t>
            </a:r>
            <a:r>
              <a:rPr lang="en-US" dirty="0" err="1"/>
              <a:t>contre</a:t>
            </a:r>
            <a:r>
              <a:rPr lang="en-US" dirty="0"/>
              <a:t>, le </a:t>
            </a:r>
            <a:r>
              <a:rPr lang="en-US" dirty="0" err="1"/>
              <a:t>récapitulatif</a:t>
            </a:r>
            <a:r>
              <a:rPr lang="en-US" dirty="0"/>
              <a:t> </a:t>
            </a:r>
            <a:r>
              <a:rPr lang="en-US" dirty="0" err="1"/>
              <a:t>horaire</a:t>
            </a:r>
            <a:r>
              <a:rPr lang="en-US" dirty="0"/>
              <a:t> par </a:t>
            </a:r>
            <a:r>
              <a:rPr lang="en-US" dirty="0" err="1"/>
              <a:t>enseignant</a:t>
            </a:r>
            <a:r>
              <a:rPr lang="en-US" dirty="0"/>
              <a:t> (</a:t>
            </a:r>
            <a:r>
              <a:rPr lang="en-US" dirty="0" err="1"/>
              <a:t>calculé</a:t>
            </a:r>
            <a:r>
              <a:rPr lang="en-US" dirty="0"/>
              <a:t> à </a:t>
            </a:r>
            <a:r>
              <a:rPr lang="en-US" dirty="0" err="1"/>
              <a:t>partir</a:t>
            </a:r>
            <a:r>
              <a:rPr lang="en-US" dirty="0"/>
              <a:t> du planning des </a:t>
            </a:r>
            <a:r>
              <a:rPr lang="en-US" dirty="0" err="1"/>
              <a:t>salles</a:t>
            </a:r>
            <a:r>
              <a:rPr lang="en-US" dirty="0"/>
              <a:t>) ne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être</a:t>
            </a:r>
            <a:r>
              <a:rPr lang="en-US" dirty="0"/>
              <a:t> </a:t>
            </a:r>
            <a:r>
              <a:rPr lang="en-US" dirty="0" err="1"/>
              <a:t>consulté</a:t>
            </a:r>
            <a:r>
              <a:rPr lang="en-US" dirty="0"/>
              <a:t> que par les </a:t>
            </a:r>
            <a:r>
              <a:rPr lang="en-US" dirty="0" err="1"/>
              <a:t>enseignants</a:t>
            </a:r>
            <a:r>
              <a:rPr lang="en-US" dirty="0"/>
              <a:t>.</a:t>
            </a:r>
            <a:endParaRPr lang="fr-FR" dirty="0"/>
          </a:p>
          <a:p>
            <a:pPr marL="0" indent="0">
              <a:buNone/>
            </a:pPr>
            <a:r>
              <a:rPr lang="en-US" dirty="0" err="1"/>
              <a:t>Enfin</a:t>
            </a:r>
            <a:r>
              <a:rPr lang="en-US" dirty="0"/>
              <a:t>,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pour </a:t>
            </a:r>
            <a:r>
              <a:rPr lang="en-US" dirty="0" err="1"/>
              <a:t>chaque</a:t>
            </a:r>
            <a:r>
              <a:rPr lang="en-US" dirty="0"/>
              <a:t> formation un </a:t>
            </a:r>
            <a:r>
              <a:rPr lang="en-US" dirty="0" err="1"/>
              <a:t>enseignant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qui </a:t>
            </a:r>
            <a:r>
              <a:rPr lang="en-US" dirty="0" err="1"/>
              <a:t>seul</a:t>
            </a:r>
            <a:r>
              <a:rPr lang="en-US" dirty="0"/>
              <a:t>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éditer</a:t>
            </a:r>
            <a:r>
              <a:rPr lang="en-US" dirty="0"/>
              <a:t> le </a:t>
            </a:r>
            <a:r>
              <a:rPr lang="en-US" dirty="0" err="1"/>
              <a:t>récapitulatif</a:t>
            </a:r>
            <a:r>
              <a:rPr lang="en-US" dirty="0"/>
              <a:t> </a:t>
            </a:r>
            <a:r>
              <a:rPr lang="en-US" dirty="0" err="1"/>
              <a:t>horaire</a:t>
            </a:r>
            <a:r>
              <a:rPr lang="en-US" dirty="0"/>
              <a:t> pour </a:t>
            </a:r>
            <a:r>
              <a:rPr lang="en-US" dirty="0" err="1"/>
              <a:t>l’ensemble</a:t>
            </a:r>
            <a:r>
              <a:rPr lang="en-US" dirty="0"/>
              <a:t> de la formation.</a:t>
            </a:r>
            <a:endParaRPr lang="fr-FR" dirty="0"/>
          </a:p>
          <a:p>
            <a:endParaRPr lang="fr-FR" dirty="0"/>
          </a:p>
          <a:p>
            <a:r>
              <a:rPr lang="en-US" i="1" dirty="0" err="1"/>
              <a:t>Modéliser</a:t>
            </a:r>
            <a:r>
              <a:rPr lang="en-US" i="1" dirty="0"/>
              <a:t> </a:t>
            </a:r>
            <a:r>
              <a:rPr lang="en-US" i="1" dirty="0" err="1"/>
              <a:t>cette</a:t>
            </a:r>
            <a:r>
              <a:rPr lang="en-US" i="1" dirty="0"/>
              <a:t> situation par un </a:t>
            </a:r>
            <a:r>
              <a:rPr lang="en-US" i="1" dirty="0" err="1"/>
              <a:t>diagramme</a:t>
            </a:r>
            <a:r>
              <a:rPr lang="en-US" i="1" dirty="0"/>
              <a:t> de </a:t>
            </a:r>
            <a:r>
              <a:rPr lang="en-US" i="1" dirty="0" err="1"/>
              <a:t>cas</a:t>
            </a:r>
            <a:r>
              <a:rPr lang="en-US" i="1" dirty="0"/>
              <a:t> </a:t>
            </a:r>
            <a:r>
              <a:rPr lang="en-US" i="1" dirty="0" err="1"/>
              <a:t>d’utilisation</a:t>
            </a:r>
            <a:endParaRPr lang="fr-FR" dirty="0"/>
          </a:p>
          <a:p>
            <a:endParaRPr lang="fr-F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867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31</a:t>
            </a:fld>
            <a:endParaRPr lang="fr-F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328" y="857251"/>
            <a:ext cx="6225778" cy="488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996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96424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Modélisation des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r>
              <a:rPr lang="fr-FR" sz="2000" dirty="0"/>
              <a:t>Permet de représenter la structure du système d'information, du point de vue </a:t>
            </a:r>
            <a:r>
              <a:rPr lang="fr-FR" sz="2000"/>
              <a:t>des données, </a:t>
            </a:r>
            <a:r>
              <a:rPr lang="fr-FR" sz="2000" dirty="0"/>
              <a:t>et définit également les dépendances ou relations entre ces différentes objets.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A noter qu'il existe des normes et logiciels permettant de construire des modèles de données (Merise &amp; UML) </a:t>
            </a:r>
            <a:r>
              <a:rPr lang="fr-FR" sz="2000" dirty="0">
                <a:solidFill>
                  <a:srgbClr val="FF0000"/>
                </a:solidFill>
              </a:rPr>
              <a:t>et d'en analyser les conséquences logiques</a:t>
            </a:r>
            <a:r>
              <a:rPr lang="fr-FR" sz="2000" dirty="0"/>
              <a:t>, puis de construire les tables associées aux modèles de manière entièrement automatique. </a:t>
            </a:r>
          </a:p>
          <a:p>
            <a:endParaRPr lang="fr-FR" sz="2000" dirty="0"/>
          </a:p>
          <a:p>
            <a:pPr>
              <a:buNone/>
            </a:pPr>
            <a:endParaRPr lang="fr-FR" sz="2000" dirty="0"/>
          </a:p>
          <a:p>
            <a:pPr algn="ctr">
              <a:buNone/>
            </a:pPr>
            <a:r>
              <a:rPr lang="fr-FR" sz="2000" dirty="0">
                <a:solidFill>
                  <a:srgbClr val="FF0000"/>
                </a:solidFill>
              </a:rPr>
              <a:t>UML : diagramme de classe.</a:t>
            </a:r>
          </a:p>
          <a:p>
            <a:pPr>
              <a:buNone/>
            </a:pPr>
            <a:r>
              <a:rPr lang="fr-FR" sz="2000" dirty="0"/>
              <a:t>	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</p:spTree>
    <p:extLst>
      <p:ext uri="{BB962C8B-B14F-4D97-AF65-F5344CB8AC3E}">
        <p14:creationId xmlns:p14="http://schemas.microsoft.com/office/powerpoint/2010/main" val="234114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7524" y="101148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/>
              <a:t>Modélisation des données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pic>
        <p:nvPicPr>
          <p:cNvPr id="4098" name="Picture 2" descr="Résultat de recherche d'images pour &quot;Architecture globale d’un système informatique scolarité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165" y="1888518"/>
            <a:ext cx="6619107" cy="42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58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en-US" b="1" dirty="0"/>
              <a:t>Les diagrammes de classes</a:t>
            </a:r>
            <a:endParaRPr lang="fr-FR" altLang="fr-FR" b="1" dirty="0"/>
          </a:p>
        </p:txBody>
      </p:sp>
      <p:sp>
        <p:nvSpPr>
          <p:cNvPr id="2560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altLang="en-US" sz="1500" i="1">
                <a:cs typeface="Times" pitchFamily="18" charset="0"/>
              </a:rPr>
              <a:t>Les principaux symboles présents dans les diagrammes de classes sont:</a:t>
            </a:r>
          </a:p>
          <a:p>
            <a:pPr lvl="1"/>
            <a:r>
              <a:rPr lang="fr-CA" altLang="en-US" sz="1500" i="1">
                <a:cs typeface="Times" pitchFamily="18" charset="0"/>
              </a:rPr>
              <a:t>Les classes</a:t>
            </a:r>
            <a:endParaRPr lang="fr-CA" altLang="en-US" sz="1500">
              <a:cs typeface="Times" pitchFamily="18" charset="0"/>
            </a:endParaRPr>
          </a:p>
          <a:p>
            <a:pPr lvl="3"/>
            <a:r>
              <a:rPr lang="fr-CA" altLang="en-US" sz="1350">
                <a:cs typeface="Times" pitchFamily="18" charset="0"/>
              </a:rPr>
              <a:t>Représentant les types de données disponibles</a:t>
            </a:r>
            <a:r>
              <a:rPr lang="fr-CA" altLang="en-US" sz="1350"/>
              <a:t> </a:t>
            </a:r>
          </a:p>
          <a:p>
            <a:pPr lvl="1"/>
            <a:r>
              <a:rPr lang="fr-CA" altLang="en-US" sz="1500" i="1">
                <a:cs typeface="Times" pitchFamily="18" charset="0"/>
              </a:rPr>
              <a:t>Les associations</a:t>
            </a:r>
            <a:endParaRPr lang="fr-CA" altLang="en-US" sz="1500">
              <a:cs typeface="Times" pitchFamily="18" charset="0"/>
            </a:endParaRPr>
          </a:p>
          <a:p>
            <a:pPr lvl="3"/>
            <a:r>
              <a:rPr lang="fr-CA" altLang="en-US" sz="1350">
                <a:cs typeface="Times" pitchFamily="18" charset="0"/>
              </a:rPr>
              <a:t>Représentant les liens entre les instances des classes</a:t>
            </a:r>
            <a:r>
              <a:rPr lang="fr-CA" altLang="en-US" sz="1350"/>
              <a:t> </a:t>
            </a:r>
          </a:p>
          <a:p>
            <a:pPr lvl="1"/>
            <a:r>
              <a:rPr lang="fr-CA" altLang="en-US" sz="1500" i="1">
                <a:cs typeface="Times" pitchFamily="18" charset="0"/>
              </a:rPr>
              <a:t>Les attributs</a:t>
            </a:r>
          </a:p>
          <a:p>
            <a:pPr lvl="3"/>
            <a:r>
              <a:rPr lang="fr-CA" altLang="en-US" sz="1350">
                <a:cs typeface="Times" pitchFamily="18" charset="0"/>
              </a:rPr>
              <a:t>De simples données se trouvant dans les classes et leurs instances</a:t>
            </a:r>
            <a:endParaRPr lang="fr-CA" altLang="en-US" sz="1350"/>
          </a:p>
          <a:p>
            <a:pPr lvl="1"/>
            <a:r>
              <a:rPr lang="fr-CA" altLang="en-US" sz="1500" i="1">
                <a:cs typeface="Times" pitchFamily="18" charset="0"/>
              </a:rPr>
              <a:t>Les opérations</a:t>
            </a:r>
            <a:endParaRPr lang="fr-CA" altLang="en-US" sz="1500">
              <a:cs typeface="Times" pitchFamily="18" charset="0"/>
            </a:endParaRPr>
          </a:p>
          <a:p>
            <a:pPr lvl="3"/>
            <a:r>
              <a:rPr lang="fr-CA" altLang="en-US" sz="1350">
                <a:cs typeface="Times" pitchFamily="18" charset="0"/>
              </a:rPr>
              <a:t>Représentant les fonctions exécutées par les classes et leurs instances</a:t>
            </a:r>
            <a:endParaRPr lang="fr-CA" altLang="en-US" sz="1350"/>
          </a:p>
          <a:p>
            <a:pPr lvl="1"/>
            <a:r>
              <a:rPr lang="fr-CA" altLang="en-US" sz="1500" i="1">
                <a:cs typeface="Times" pitchFamily="18" charset="0"/>
              </a:rPr>
              <a:t>Les généralisations</a:t>
            </a:r>
          </a:p>
          <a:p>
            <a:pPr lvl="3"/>
            <a:r>
              <a:rPr lang="fr-CA" altLang="en-US" sz="1350">
                <a:cs typeface="Times" pitchFamily="18" charset="0"/>
              </a:rPr>
              <a:t>Groupant les classes en hiérarchie d’héritage</a:t>
            </a:r>
            <a:endParaRPr lang="fr-FR" alt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949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>
          <a:xfrm>
            <a:off x="457200" y="634620"/>
            <a:ext cx="8229600" cy="8001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altLang="fr-FR" b="1" dirty="0"/>
              <a:t>Diagramme de classes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>
          <a:xfrm>
            <a:off x="214313" y="1875235"/>
            <a:ext cx="8715375" cy="375047"/>
          </a:xfrm>
        </p:spPr>
        <p:txBody>
          <a:bodyPr>
            <a:normAutofit fontScale="70000" lnSpcReduction="20000"/>
          </a:bodyPr>
          <a:lstStyle/>
          <a:p>
            <a:r>
              <a:rPr lang="fr-FR" altLang="fr-FR"/>
              <a:t>Exemple d’une classe en UML:</a:t>
            </a:r>
          </a:p>
          <a:p>
            <a:endParaRPr lang="fr-FR" altLang="fr-FR"/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1" y="2411017"/>
            <a:ext cx="5929313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561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50B245-EF3C-4724-8B58-D74F739C07A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fr-CA" altLang="en-US" b="1" dirty="0"/>
              <a:t>Les classes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en-US">
                <a:cs typeface="Times" pitchFamily="18" charset="0"/>
              </a:rPr>
              <a:t>Une classe se représente à l’aide d’une boîte comprenant le nom de la classe</a:t>
            </a:r>
            <a:endParaRPr lang="fr-CA" altLang="en-US"/>
          </a:p>
          <a:p>
            <a:pPr lvl="1"/>
            <a:r>
              <a:rPr lang="fr-CA" altLang="en-US">
                <a:cs typeface="Times" pitchFamily="18" charset="0"/>
              </a:rPr>
              <a:t>Le diagramme peut aussi montrer les attributs et les opérations</a:t>
            </a:r>
            <a:endParaRPr lang="fr-CA" altLang="en-US"/>
          </a:p>
        </p:txBody>
      </p:sp>
      <p:pic>
        <p:nvPicPr>
          <p:cNvPr id="2765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63666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 txBox="1">
            <a:spLocks/>
          </p:cNvSpPr>
          <p:nvPr/>
        </p:nvSpPr>
        <p:spPr>
          <a:xfrm>
            <a:off x="6572250" y="57388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BEA0A8-2D3D-4FB2-BB73-526B55F2947D}" type="slidenum">
              <a:rPr lang="fr-FR" sz="900"/>
              <a:pPr/>
              <a:t>36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1255363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179388" y="1932185"/>
            <a:ext cx="8640762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permet de créer une nouvelle classe à partir d'une classe existante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500" b="1" dirty="0">
                <a:latin typeface="Verdana" pitchFamily="34" charset="0"/>
              </a:rPr>
              <a:t>Principe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classe dérivée contient les attributs et les méthodes de sa superclasse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fr-FR" altLang="fr-FR" sz="1350" dirty="0">
                <a:solidFill>
                  <a:schemeClr val="accent2"/>
                </a:solidFill>
                <a:latin typeface="Verdana" pitchFamily="34" charset="0"/>
              </a:rPr>
            </a:br>
            <a:endParaRPr lang="fr-FR" altLang="fr-FR" sz="1350" dirty="0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28675" name="Picture 4" descr="herit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89" y="2943226"/>
            <a:ext cx="4086225" cy="195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Line 5"/>
          <p:cNvSpPr>
            <a:spLocks noChangeShapeType="1"/>
          </p:cNvSpPr>
          <p:nvPr/>
        </p:nvSpPr>
        <p:spPr bwMode="auto">
          <a:xfrm>
            <a:off x="2640013" y="2943225"/>
            <a:ext cx="0" cy="1782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8677" name="Line 6"/>
          <p:cNvSpPr>
            <a:spLocks noChangeShapeType="1"/>
          </p:cNvSpPr>
          <p:nvPr/>
        </p:nvSpPr>
        <p:spPr bwMode="auto">
          <a:xfrm flipV="1">
            <a:off x="6180138" y="2943225"/>
            <a:ext cx="0" cy="17823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1849439" y="3425428"/>
            <a:ext cx="1377300" cy="3000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990000"/>
                </a:solidFill>
                <a:latin typeface="Verdana" pitchFamily="34" charset="0"/>
              </a:rPr>
              <a:t>Spécialisation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5243514" y="3425428"/>
            <a:ext cx="1433406" cy="30008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990000"/>
                </a:solidFill>
                <a:latin typeface="Verdana" pitchFamily="34" charset="0"/>
              </a:rPr>
              <a:t>Généralisation</a:t>
            </a:r>
          </a:p>
        </p:txBody>
      </p:sp>
      <p:sp>
        <p:nvSpPr>
          <p:cNvPr id="28680" name="Text Box 9"/>
          <p:cNvSpPr txBox="1">
            <a:spLocks noChangeArrowheads="1"/>
          </p:cNvSpPr>
          <p:nvPr/>
        </p:nvSpPr>
        <p:spPr bwMode="auto">
          <a:xfrm>
            <a:off x="203200" y="3769519"/>
            <a:ext cx="1957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200" i="1" dirty="0">
                <a:latin typeface="Verdana" pitchFamily="34" charset="0"/>
              </a:rPr>
              <a:t>étendre les propriétés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200" i="1" dirty="0">
                <a:latin typeface="Verdana" pitchFamily="34" charset="0"/>
              </a:rPr>
              <a:t>d'une classe, sous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200" i="1" dirty="0">
                <a:latin typeface="Verdana" pitchFamily="34" charset="0"/>
              </a:rPr>
              <a:t>forme de sous-classes</a:t>
            </a:r>
            <a:r>
              <a:rPr lang="fr-FR" altLang="fr-FR" sz="1200" dirty="0">
                <a:latin typeface="Verdana" pitchFamily="34" charset="0"/>
              </a:rPr>
              <a:t> </a:t>
            </a:r>
          </a:p>
        </p:txBody>
      </p: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6238876" y="3695701"/>
            <a:ext cx="2797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200" i="1" dirty="0">
                <a:latin typeface="Verdana" pitchFamily="34" charset="0"/>
              </a:rPr>
              <a:t>factoriser les propriétés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200" i="1" dirty="0">
                <a:latin typeface="Verdana" pitchFamily="34" charset="0"/>
              </a:rPr>
              <a:t>groupe de classes sous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200" i="1" dirty="0">
                <a:latin typeface="Verdana" pitchFamily="34" charset="0"/>
              </a:rPr>
              <a:t>forme de </a:t>
            </a:r>
            <a:r>
              <a:rPr lang="fr-FR" altLang="fr-FR" sz="1200" i="1" dirty="0" err="1">
                <a:latin typeface="Verdana" pitchFamily="34" charset="0"/>
              </a:rPr>
              <a:t>super-classe</a:t>
            </a:r>
            <a:r>
              <a:rPr lang="fr-FR" altLang="fr-FR" sz="1200" dirty="0">
                <a:latin typeface="Verdana" pitchFamily="34" charset="0"/>
              </a:rPr>
              <a:t> 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09590" y="5103019"/>
            <a:ext cx="6106159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fr-FR" altLang="fr-FR" sz="1350" i="1" dirty="0">
                <a:latin typeface="Verdana" pitchFamily="34" charset="0"/>
              </a:rPr>
              <a:t>Chaque personne de l’université est identifiée par son nom, prénom</a:t>
            </a:r>
          </a:p>
          <a:p>
            <a:pPr eaLnBrk="1" hangingPunct="1">
              <a:spcBef>
                <a:spcPct val="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fr-FR" altLang="fr-FR" sz="1350" i="1" dirty="0">
                <a:latin typeface="Verdana" pitchFamily="34" charset="0"/>
              </a:rPr>
              <a:t>Les étudiants ont plus un </a:t>
            </a:r>
            <a:r>
              <a:rPr lang="fr-FR" altLang="fr-FR" sz="1350" i="1" dirty="0" err="1">
                <a:latin typeface="Verdana" pitchFamily="34" charset="0"/>
              </a:rPr>
              <a:t>noEtudiant</a:t>
            </a:r>
            <a:endParaRPr lang="fr-FR" altLang="fr-FR" sz="1350" i="1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lang="fr-FR" altLang="fr-FR" sz="1350" i="1" dirty="0">
                <a:latin typeface="Verdana" pitchFamily="34" charset="0"/>
              </a:rPr>
              <a:t>Les enseignants ont un numéro de téléphone interne</a:t>
            </a: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1271641" y="440021"/>
            <a:ext cx="660071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Types de relation : Héritage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846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A3F1B-AA24-4D75-B349-D9E267932FFE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487725" y="408494"/>
            <a:ext cx="6641625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rtlCol="0" anchor="ctr">
            <a:spAutoFit/>
          </a:bodyPr>
          <a:lstStyle/>
          <a:p>
            <a:r>
              <a:rPr lang="fr-CA" altLang="en-US" b="1" dirty="0"/>
              <a:t>Associations et Multiplicité 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863328"/>
            <a:ext cx="8229600" cy="3243263"/>
          </a:xfrm>
        </p:spPr>
        <p:txBody>
          <a:bodyPr/>
          <a:lstStyle/>
          <a:p>
            <a:r>
              <a:rPr lang="fr-CA" altLang="en-US">
                <a:cs typeface="Times" pitchFamily="18" charset="0"/>
              </a:rPr>
              <a:t>Une</a:t>
            </a:r>
            <a:r>
              <a:rPr lang="fr-CA" altLang="en-US" i="1">
                <a:cs typeface="Times" pitchFamily="18" charset="0"/>
              </a:rPr>
              <a:t> association</a:t>
            </a:r>
            <a:r>
              <a:rPr lang="fr-CA" altLang="en-US">
                <a:cs typeface="Times" pitchFamily="18" charset="0"/>
              </a:rPr>
              <a:t> est utilisée afin de montrer comment deux classes sont liées entre elles</a:t>
            </a:r>
          </a:p>
          <a:p>
            <a:pPr lvl="1"/>
            <a:r>
              <a:rPr lang="fr-CA" altLang="en-US">
                <a:cs typeface="Times" pitchFamily="18" charset="0"/>
              </a:rPr>
              <a:t>Différents symboles sont utilisés pour indiquer la </a:t>
            </a:r>
            <a:r>
              <a:rPr lang="fr-CA" altLang="en-US" i="1">
                <a:cs typeface="Times" pitchFamily="18" charset="0"/>
              </a:rPr>
              <a:t>multiplicité</a:t>
            </a:r>
            <a:r>
              <a:rPr lang="fr-CA" altLang="en-US">
                <a:cs typeface="Times" pitchFamily="18" charset="0"/>
              </a:rPr>
              <a:t> à chaque extrémité d’une association</a:t>
            </a:r>
            <a:endParaRPr lang="fr-CA" altLang="en-US"/>
          </a:p>
        </p:txBody>
      </p:sp>
      <p:pic>
        <p:nvPicPr>
          <p:cNvPr id="2970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482580"/>
            <a:ext cx="4648200" cy="229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6657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2" name="Rectangle 22"/>
          <p:cNvSpPr>
            <a:spLocks noGrp="1" noChangeArrowheads="1"/>
          </p:cNvSpPr>
          <p:nvPr>
            <p:ph type="title"/>
          </p:nvPr>
        </p:nvSpPr>
        <p:spPr>
          <a:xfrm>
            <a:off x="2222404" y="275584"/>
            <a:ext cx="5889817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altLang="fr-FR" b="1" dirty="0"/>
              <a:t>Lien et Association : rôle</a:t>
            </a:r>
          </a:p>
        </p:txBody>
      </p:sp>
      <p:sp>
        <p:nvSpPr>
          <p:cNvPr id="5634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468313" y="1808561"/>
            <a:ext cx="8534400" cy="1458515"/>
          </a:xfr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 fontScale="70000" lnSpcReduction="20000"/>
          </a:bodyPr>
          <a:lstStyle/>
          <a:p>
            <a:r>
              <a:rPr lang="fr-FR" altLang="fr-FR" sz="1500"/>
              <a:t>"Rôle" des participants dans une association</a:t>
            </a:r>
          </a:p>
          <a:p>
            <a:pPr lvl="1"/>
            <a:r>
              <a:rPr lang="fr-FR" altLang="fr-FR"/>
              <a:t>Un "rôle" peut être spécifié pour une extrémité de l'association.</a:t>
            </a:r>
          </a:p>
          <a:p>
            <a:pPr lvl="1"/>
            <a:r>
              <a:rPr lang="fr-FR" altLang="fr-FR"/>
              <a:t>Il exprime le rôle d'une classe dans l'association.</a:t>
            </a:r>
          </a:p>
          <a:p>
            <a:pPr lvl="1"/>
            <a:r>
              <a:rPr lang="fr-FR" altLang="fr-FR"/>
              <a:t>il facilite la lecture et la compréhension du modèle objet.</a:t>
            </a:r>
            <a:br>
              <a:rPr lang="fr-FR" altLang="fr-FR"/>
            </a:br>
            <a:endParaRPr lang="fr-FR" altLang="fr-FR"/>
          </a:p>
        </p:txBody>
      </p:sp>
      <p:grpSp>
        <p:nvGrpSpPr>
          <p:cNvPr id="56359" name="Group 39"/>
          <p:cNvGrpSpPr>
            <a:grpSpLocks/>
          </p:cNvGrpSpPr>
          <p:nvPr/>
        </p:nvGrpSpPr>
        <p:grpSpPr bwMode="auto">
          <a:xfrm>
            <a:off x="2428875" y="3375423"/>
            <a:ext cx="4878388" cy="608410"/>
            <a:chOff x="1606" y="2270"/>
            <a:chExt cx="3073" cy="511"/>
          </a:xfrm>
        </p:grpSpPr>
        <p:sp>
          <p:nvSpPr>
            <p:cNvPr id="56360" name="Rectangle 40"/>
            <p:cNvSpPr>
              <a:spLocks noChangeArrowheads="1"/>
            </p:cNvSpPr>
            <p:nvPr/>
          </p:nvSpPr>
          <p:spPr bwMode="auto">
            <a:xfrm>
              <a:off x="1606" y="2270"/>
              <a:ext cx="838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 anchor="ctr"/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fr-FR" altLang="fr-FR" sz="1200" b="1">
                  <a:latin typeface="Arial" charset="0"/>
                </a:rPr>
                <a:t>Personne</a:t>
              </a:r>
            </a:p>
          </p:txBody>
        </p:sp>
        <p:sp>
          <p:nvSpPr>
            <p:cNvPr id="56361" name="Rectangle 41"/>
            <p:cNvSpPr>
              <a:spLocks noChangeArrowheads="1"/>
            </p:cNvSpPr>
            <p:nvPr/>
          </p:nvSpPr>
          <p:spPr bwMode="auto">
            <a:xfrm>
              <a:off x="3841" y="2270"/>
              <a:ext cx="838" cy="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 anchor="ctr"/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fr-FR" altLang="fr-FR" sz="1200" b="1">
                  <a:latin typeface="Arial" charset="0"/>
                </a:rPr>
                <a:t>Entreprise</a:t>
              </a:r>
            </a:p>
          </p:txBody>
        </p:sp>
        <p:sp>
          <p:nvSpPr>
            <p:cNvPr id="56362" name="Line 42"/>
            <p:cNvSpPr>
              <a:spLocks noChangeShapeType="1"/>
            </p:cNvSpPr>
            <p:nvPr/>
          </p:nvSpPr>
          <p:spPr bwMode="auto">
            <a:xfrm>
              <a:off x="2470" y="2446"/>
              <a:ext cx="1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56363" name="Rectangle 43"/>
            <p:cNvSpPr>
              <a:spLocks noChangeArrowheads="1"/>
            </p:cNvSpPr>
            <p:nvPr/>
          </p:nvSpPr>
          <p:spPr bwMode="auto">
            <a:xfrm>
              <a:off x="2799" y="2304"/>
              <a:ext cx="61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fr-FR" altLang="fr-FR" sz="1050" b="1">
                  <a:latin typeface="Arial" charset="0"/>
                </a:rPr>
                <a:t>travaille pour</a:t>
              </a:r>
            </a:p>
          </p:txBody>
        </p:sp>
        <p:sp>
          <p:nvSpPr>
            <p:cNvPr id="56364" name="Rectangle 44"/>
            <p:cNvSpPr>
              <a:spLocks noChangeArrowheads="1"/>
            </p:cNvSpPr>
            <p:nvPr/>
          </p:nvSpPr>
          <p:spPr bwMode="auto">
            <a:xfrm>
              <a:off x="2292" y="2585"/>
              <a:ext cx="47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fr-FR" altLang="fr-FR" sz="1200" b="1" i="1">
                  <a:latin typeface="Arial" charset="0"/>
                </a:rPr>
                <a:t>employé</a:t>
              </a:r>
            </a:p>
          </p:txBody>
        </p:sp>
        <p:sp>
          <p:nvSpPr>
            <p:cNvPr id="56365" name="Rectangle 45"/>
            <p:cNvSpPr>
              <a:spLocks noChangeArrowheads="1"/>
            </p:cNvSpPr>
            <p:nvPr/>
          </p:nvSpPr>
          <p:spPr bwMode="auto">
            <a:xfrm>
              <a:off x="3331" y="2585"/>
              <a:ext cx="57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866" tIns="33338" rIns="67866" bIns="33338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fr-FR" altLang="fr-FR" sz="1200" b="1" i="1" dirty="0">
                  <a:latin typeface="Arial" charset="0"/>
                </a:rPr>
                <a:t>employeur</a:t>
              </a:r>
            </a:p>
          </p:txBody>
        </p:sp>
        <p:sp>
          <p:nvSpPr>
            <p:cNvPr id="56366" name="Text Box 46"/>
            <p:cNvSpPr txBox="1">
              <a:spLocks noChangeArrowheads="1"/>
            </p:cNvSpPr>
            <p:nvPr/>
          </p:nvSpPr>
          <p:spPr bwMode="auto">
            <a:xfrm>
              <a:off x="2400" y="2314"/>
              <a:ext cx="244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fr-FR" altLang="fr-FR" sz="1050" b="1">
                  <a:latin typeface="Arial" charset="0"/>
                </a:rPr>
                <a:t>0..*</a:t>
              </a:r>
            </a:p>
          </p:txBody>
        </p:sp>
      </p:grpSp>
      <p:grpSp>
        <p:nvGrpSpPr>
          <p:cNvPr id="56367" name="Group 47"/>
          <p:cNvGrpSpPr>
            <a:grpSpLocks/>
          </p:cNvGrpSpPr>
          <p:nvPr/>
        </p:nvGrpSpPr>
        <p:grpSpPr bwMode="auto">
          <a:xfrm>
            <a:off x="1014414" y="3873105"/>
            <a:ext cx="1890712" cy="644128"/>
            <a:chOff x="2370" y="2340"/>
            <a:chExt cx="1191" cy="503"/>
          </a:xfrm>
        </p:grpSpPr>
        <p:grpSp>
          <p:nvGrpSpPr>
            <p:cNvPr id="56368" name="Group 48"/>
            <p:cNvGrpSpPr>
              <a:grpSpLocks/>
            </p:cNvGrpSpPr>
            <p:nvPr/>
          </p:nvGrpSpPr>
          <p:grpSpPr bwMode="auto">
            <a:xfrm>
              <a:off x="2370" y="2340"/>
              <a:ext cx="1108" cy="503"/>
              <a:chOff x="228" y="1330"/>
              <a:chExt cx="946" cy="572"/>
            </a:xfrm>
          </p:grpSpPr>
          <p:sp>
            <p:nvSpPr>
              <p:cNvPr id="56369" name="Rectangle 49"/>
              <p:cNvSpPr>
                <a:spLocks noChangeArrowheads="1"/>
              </p:cNvSpPr>
              <p:nvPr/>
            </p:nvSpPr>
            <p:spPr bwMode="auto">
              <a:xfrm>
                <a:off x="228" y="1348"/>
                <a:ext cx="946" cy="55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sz="1350"/>
              </a:p>
            </p:txBody>
          </p:sp>
          <p:sp>
            <p:nvSpPr>
              <p:cNvPr id="56370" name="AutoShape 50"/>
              <p:cNvSpPr>
                <a:spLocks noChangeArrowheads="1"/>
              </p:cNvSpPr>
              <p:nvPr/>
            </p:nvSpPr>
            <p:spPr bwMode="auto">
              <a:xfrm>
                <a:off x="1058" y="1355"/>
                <a:ext cx="115" cy="138"/>
              </a:xfrm>
              <a:prstGeom prst="rtTriangl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sz="1350"/>
              </a:p>
            </p:txBody>
          </p:sp>
          <p:sp>
            <p:nvSpPr>
              <p:cNvPr id="56371" name="AutoShape 51"/>
              <p:cNvSpPr>
                <a:spLocks noChangeArrowheads="1"/>
              </p:cNvSpPr>
              <p:nvPr/>
            </p:nvSpPr>
            <p:spPr bwMode="auto">
              <a:xfrm rot="10800000">
                <a:off x="1046" y="1330"/>
                <a:ext cx="128" cy="152"/>
              </a:xfrm>
              <a:prstGeom prst="rtTriangl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r-FR" sz="1350"/>
              </a:p>
            </p:txBody>
          </p:sp>
        </p:grpSp>
        <p:sp>
          <p:nvSpPr>
            <p:cNvPr id="56372" name="Text Box 52"/>
            <p:cNvSpPr txBox="1">
              <a:spLocks noChangeArrowheads="1"/>
            </p:cNvSpPr>
            <p:nvPr/>
          </p:nvSpPr>
          <p:spPr bwMode="auto">
            <a:xfrm>
              <a:off x="2422" y="2470"/>
              <a:ext cx="1139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571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defTabSz="7620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fr-FR" altLang="fr-FR" sz="900" b="1">
                  <a:latin typeface="Arial" charset="0"/>
                </a:rPr>
                <a:t>rôle d'un objet dans</a:t>
              </a:r>
            </a:p>
            <a:p>
              <a:pPr>
                <a:lnSpc>
                  <a:spcPct val="90000"/>
                </a:lnSpc>
              </a:pPr>
              <a:r>
                <a:rPr lang="fr-FR" altLang="fr-FR" sz="900" b="1">
                  <a:latin typeface="Arial" charset="0"/>
                </a:rPr>
                <a:t>une association</a:t>
              </a:r>
            </a:p>
          </p:txBody>
        </p:sp>
      </p:grpSp>
      <p:sp>
        <p:nvSpPr>
          <p:cNvPr id="56373" name="Line 53"/>
          <p:cNvSpPr>
            <a:spLocks noChangeShapeType="1"/>
          </p:cNvSpPr>
          <p:nvPr/>
        </p:nvSpPr>
        <p:spPr bwMode="auto">
          <a:xfrm flipH="1">
            <a:off x="2778126" y="3925492"/>
            <a:ext cx="825500" cy="21193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1603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400" dirty="0"/>
              <a:t>1.2 Structure du document</a:t>
            </a:r>
          </a:p>
          <a:p>
            <a:pPr marL="457200" lvl="1" indent="0">
              <a:buNone/>
            </a:pPr>
            <a:r>
              <a:rPr lang="fr-FR" sz="2400" i="1" dirty="0"/>
              <a:t>Descriptions des différentes sections du document. </a:t>
            </a:r>
          </a:p>
          <a:p>
            <a:pPr lvl="0"/>
            <a:r>
              <a:rPr lang="fr-FR" sz="2400" dirty="0">
                <a:solidFill>
                  <a:srgbClr val="FF0000"/>
                </a:solidFill>
              </a:rPr>
              <a:t>L’ensemble des fonctionnalités de l’application.</a:t>
            </a:r>
          </a:p>
          <a:p>
            <a:pPr lvl="0"/>
            <a:r>
              <a:rPr lang="fr-FR" sz="2400" dirty="0">
                <a:solidFill>
                  <a:srgbClr val="FF0000"/>
                </a:solidFill>
              </a:rPr>
              <a:t>Les objets manipulés, leurs buts et leurs principes de fonctionnement.</a:t>
            </a:r>
          </a:p>
          <a:p>
            <a:pPr lvl="0"/>
            <a:r>
              <a:rPr lang="fr-FR" sz="2400" dirty="0">
                <a:solidFill>
                  <a:srgbClr val="FF0000"/>
                </a:solidFill>
              </a:rPr>
              <a:t>Les écrans utilisateurs mettant en œuvre les fonctionnalités de l’application.</a:t>
            </a:r>
          </a:p>
          <a:p>
            <a:pPr marL="457200" lvl="1" indent="0">
              <a:buNone/>
            </a:pPr>
            <a:endParaRPr lang="fr-FR" sz="3700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</p:spTree>
    <p:extLst>
      <p:ext uri="{BB962C8B-B14F-4D97-AF65-F5344CB8AC3E}">
        <p14:creationId xmlns:p14="http://schemas.microsoft.com/office/powerpoint/2010/main" val="979933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838" y="1910515"/>
            <a:ext cx="8867775" cy="4075510"/>
          </a:xfrm>
          <a:noFill/>
        </p:spPr>
        <p:txBody>
          <a:bodyPr/>
          <a:lstStyle/>
          <a:p>
            <a:pPr marL="135731" indent="-135731">
              <a:buNone/>
            </a:pPr>
            <a:r>
              <a:rPr lang="fr-FR" altLang="fr-FR" sz="1350" dirty="0">
                <a:latin typeface="Verdana" pitchFamily="34" charset="0"/>
              </a:rPr>
              <a:t>Connexion sémantique entre deux classes </a:t>
            </a:r>
          </a:p>
          <a:p>
            <a:pPr marL="135731" indent="-135731">
              <a:buNone/>
            </a:pPr>
            <a:r>
              <a:rPr lang="fr-FR" altLang="fr-FR" sz="1500" b="1" dirty="0">
                <a:latin typeface="Verdana" pitchFamily="34" charset="0"/>
              </a:rPr>
              <a:t>Navigabilité</a:t>
            </a:r>
          </a:p>
          <a:p>
            <a:pPr marL="271463" lvl="1" indent="-1191">
              <a:buFont typeface="Wingdings" pitchFamily="2" charset="2"/>
              <a:buChar char="Ø"/>
            </a:pPr>
            <a:r>
              <a:rPr lang="fr-FR" altLang="fr-FR" sz="1350" dirty="0">
                <a:latin typeface="Verdana" pitchFamily="34" charset="0"/>
              </a:rPr>
              <a:t> Par défaut une association est navigable dans les deux sens</a:t>
            </a:r>
          </a:p>
          <a:p>
            <a:pPr marL="807244" lvl="2" indent="-109538"/>
            <a:endParaRPr lang="fr-FR" altLang="fr-FR" sz="1200" dirty="0">
              <a:latin typeface="Verdana" pitchFamily="34" charset="0"/>
            </a:endParaRPr>
          </a:p>
          <a:p>
            <a:pPr marL="807244" lvl="2" indent="-109538"/>
            <a:endParaRPr lang="fr-FR" altLang="fr-FR" sz="1200" dirty="0">
              <a:latin typeface="Verdana" pitchFamily="34" charset="0"/>
            </a:endParaRPr>
          </a:p>
          <a:p>
            <a:pPr marL="807244" lvl="2" indent="-109538"/>
            <a:endParaRPr lang="fr-FR" altLang="fr-FR" sz="1200" dirty="0">
              <a:latin typeface="Verdana" pitchFamily="34" charset="0"/>
            </a:endParaRPr>
          </a:p>
          <a:p>
            <a:pPr marL="807244" lvl="2" indent="-109538"/>
            <a:endParaRPr lang="fr-FR" altLang="fr-FR" sz="1200" dirty="0">
              <a:latin typeface="Verdana" pitchFamily="34" charset="0"/>
            </a:endParaRPr>
          </a:p>
          <a:p>
            <a:pPr marL="807244" lvl="2" indent="-109538"/>
            <a:endParaRPr lang="fr-FR" altLang="fr-FR" sz="1200" dirty="0">
              <a:latin typeface="Verdana" pitchFamily="34" charset="0"/>
            </a:endParaRPr>
          </a:p>
          <a:p>
            <a:pPr marL="807244" lvl="2" indent="-109538"/>
            <a:r>
              <a:rPr lang="fr-FR" altLang="fr-FR" sz="1200" dirty="0">
                <a:latin typeface="Verdana" pitchFamily="34" charset="0"/>
              </a:rPr>
              <a:t>Chaque instance de voiture a un lien vers le propriétaire</a:t>
            </a:r>
          </a:p>
          <a:p>
            <a:pPr marL="807244" lvl="2" indent="-109538"/>
            <a:r>
              <a:rPr lang="fr-FR" altLang="fr-FR" sz="1200" dirty="0">
                <a:latin typeface="Verdana" pitchFamily="34" charset="0"/>
              </a:rPr>
              <a:t>Chaque instance de Personne a un ensemble de lien vers les voitures</a:t>
            </a:r>
          </a:p>
          <a:p>
            <a:pPr marL="271463" lvl="1" indent="-1191">
              <a:buFont typeface="Wingdings" pitchFamily="2" charset="2"/>
              <a:buChar char="Ø"/>
            </a:pPr>
            <a:endParaRPr lang="fr-FR" altLang="fr-FR" sz="1350" dirty="0">
              <a:latin typeface="Verdana" pitchFamily="34" charset="0"/>
            </a:endParaRPr>
          </a:p>
          <a:p>
            <a:pPr marL="271463" lvl="1" indent="-1191">
              <a:buFont typeface="Wingdings" pitchFamily="2" charset="2"/>
              <a:buChar char="Ø"/>
            </a:pPr>
            <a:r>
              <a:rPr lang="fr-FR" altLang="fr-FR" sz="1350" dirty="0">
                <a:latin typeface="Verdana" pitchFamily="34" charset="0"/>
              </a:rPr>
              <a:t> Restriction de la navigabilité</a:t>
            </a:r>
          </a:p>
          <a:p>
            <a:pPr marL="807244" lvl="2" indent="-109538"/>
            <a:r>
              <a:rPr lang="fr-FR" altLang="fr-FR" sz="1200" dirty="0">
                <a:latin typeface="Verdana" pitchFamily="34" charset="0"/>
              </a:rPr>
              <a:t>Le service de contravention </a:t>
            </a:r>
          </a:p>
          <a:p>
            <a:pPr marL="807244" lvl="2" indent="-109538">
              <a:buNone/>
            </a:pPr>
            <a:r>
              <a:rPr lang="fr-FR" altLang="fr-FR" sz="1200" dirty="0">
                <a:latin typeface="Verdana" pitchFamily="34" charset="0"/>
              </a:rPr>
              <a:t> est associé à une ou plusieurs</a:t>
            </a:r>
          </a:p>
          <a:p>
            <a:pPr marL="807244" lvl="2" indent="-109538">
              <a:buNone/>
            </a:pPr>
            <a:r>
              <a:rPr lang="fr-FR" altLang="fr-FR" sz="1200" dirty="0">
                <a:latin typeface="Verdana" pitchFamily="34" charset="0"/>
              </a:rPr>
              <a:t> voiture(s) </a:t>
            </a:r>
          </a:p>
          <a:p>
            <a:pPr marL="807244" lvl="2" indent="-109538"/>
            <a:r>
              <a:rPr lang="fr-FR" altLang="fr-FR" sz="1200" dirty="0">
                <a:latin typeface="Verdana" pitchFamily="34" charset="0"/>
              </a:rPr>
              <a:t>La voiture ne connaît pas service </a:t>
            </a:r>
          </a:p>
          <a:p>
            <a:pPr marL="807244" lvl="2" indent="-109538">
              <a:buNone/>
            </a:pPr>
            <a:r>
              <a:rPr lang="fr-FR" altLang="fr-FR" sz="1200" dirty="0">
                <a:latin typeface="Verdana" pitchFamily="34" charset="0"/>
              </a:rPr>
              <a:t>de contravention </a:t>
            </a:r>
          </a:p>
          <a:p>
            <a:pPr marL="807244" lvl="2" indent="-109538">
              <a:buNone/>
            </a:pPr>
            <a:endParaRPr lang="fr-FR" altLang="fr-FR" sz="1200" dirty="0">
              <a:latin typeface="Verdana" pitchFamily="34" charset="0"/>
            </a:endParaRPr>
          </a:p>
        </p:txBody>
      </p:sp>
      <p:pic>
        <p:nvPicPr>
          <p:cNvPr id="30723" name="Picture 3" descr="Association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2697392"/>
            <a:ext cx="421957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 descr="navig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892155"/>
            <a:ext cx="4248150" cy="202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8101014" y="4341019"/>
            <a:ext cx="431800" cy="32504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>
              <a:latin typeface="Arial" pitchFamily="34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6443664" y="4395788"/>
            <a:ext cx="95410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990000"/>
                </a:solidFill>
                <a:latin typeface="Arial" pitchFamily="34" charset="0"/>
              </a:rPr>
              <a:t>Navigable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7596188" y="4504136"/>
            <a:ext cx="504825" cy="535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1258358" y="307828"/>
            <a:ext cx="72883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Types de relation : Association</a:t>
            </a:r>
          </a:p>
        </p:txBody>
      </p:sp>
    </p:spTree>
    <p:extLst>
      <p:ext uri="{BB962C8B-B14F-4D97-AF65-F5344CB8AC3E}">
        <p14:creationId xmlns:p14="http://schemas.microsoft.com/office/powerpoint/2010/main" val="273873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13319" grpId="0"/>
      <p:bldP spid="133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Rol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861199"/>
            <a:ext cx="4248150" cy="202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341" y="1649984"/>
            <a:ext cx="8374062" cy="4075509"/>
          </a:xfrm>
          <a:noFill/>
        </p:spPr>
        <p:txBody>
          <a:bodyPr/>
          <a:lstStyle/>
          <a:p>
            <a:pPr marL="135731" indent="-135731">
              <a:buNone/>
            </a:pPr>
            <a:r>
              <a:rPr lang="fr-FR" altLang="fr-FR" sz="1500" b="1" dirty="0">
                <a:latin typeface="Verdana" pitchFamily="34" charset="0"/>
              </a:rPr>
              <a:t>Documentation d’une association</a:t>
            </a:r>
          </a:p>
          <a:p>
            <a:pPr marL="135731" indent="-135731">
              <a:buFont typeface="Wingdings" pitchFamily="2" charset="2"/>
              <a:buChar char="Ø"/>
            </a:pPr>
            <a:endParaRPr lang="fr-FR" altLang="fr-FR" sz="1350" b="1" dirty="0">
              <a:latin typeface="Verdana" pitchFamily="34" charset="0"/>
            </a:endParaRPr>
          </a:p>
          <a:p>
            <a:pPr marL="135731" indent="-135731">
              <a:buFont typeface="Wingdings" pitchFamily="2" charset="2"/>
              <a:buChar char="Ø"/>
            </a:pPr>
            <a:r>
              <a:rPr lang="fr-FR" altLang="fr-FR" sz="1350" b="1" dirty="0">
                <a:latin typeface="Verdana" pitchFamily="34" charset="0"/>
              </a:rPr>
              <a:t> Nom de l’association</a:t>
            </a:r>
          </a:p>
          <a:p>
            <a:pPr marL="135731" indent="-135731">
              <a:buNone/>
            </a:pPr>
            <a:r>
              <a:rPr lang="fr-FR" altLang="fr-FR" sz="1350" i="1" dirty="0">
                <a:latin typeface="Verdana" pitchFamily="34" charset="0"/>
              </a:rPr>
              <a:t>	 lien sémantique entre les classes</a:t>
            </a:r>
          </a:p>
          <a:p>
            <a:pPr marL="135731" indent="-135731"/>
            <a:endParaRPr lang="fr-FR" altLang="fr-FR" sz="1350" i="1" dirty="0">
              <a:latin typeface="Verdana" pitchFamily="34" charset="0"/>
            </a:endParaRPr>
          </a:p>
          <a:p>
            <a:pPr marL="135731" indent="-135731"/>
            <a:endParaRPr lang="fr-FR" altLang="fr-FR" sz="1350" dirty="0">
              <a:latin typeface="Verdana" pitchFamily="34" charset="0"/>
            </a:endParaRPr>
          </a:p>
          <a:p>
            <a:pPr marL="135731" indent="-135731"/>
            <a:endParaRPr lang="fr-FR" altLang="fr-FR" sz="1350" dirty="0">
              <a:latin typeface="Verdana" pitchFamily="34" charset="0"/>
            </a:endParaRPr>
          </a:p>
          <a:p>
            <a:pPr marL="135731" indent="-135731">
              <a:buFont typeface="Wingdings" pitchFamily="2" charset="2"/>
              <a:buChar char="Ø"/>
            </a:pPr>
            <a:r>
              <a:rPr lang="fr-FR" altLang="fr-FR" sz="1350" b="1" dirty="0">
                <a:latin typeface="Verdana" pitchFamily="34" charset="0"/>
              </a:rPr>
              <a:t> Rôle d’une association</a:t>
            </a:r>
          </a:p>
          <a:p>
            <a:pPr marL="135731" indent="-135731">
              <a:buNone/>
            </a:pPr>
            <a:r>
              <a:rPr lang="fr-FR" altLang="fr-FR" sz="1350" i="1" dirty="0">
                <a:latin typeface="Verdana" pitchFamily="34" charset="0"/>
              </a:rPr>
              <a:t>  Spécification du rôle de la classe</a:t>
            </a:r>
            <a:endParaRPr lang="fr-FR" altLang="fr-FR" sz="1500" dirty="0">
              <a:latin typeface="Verdana" pitchFamily="34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044575" y="4887517"/>
            <a:ext cx="261802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B34533"/>
                </a:solidFill>
                <a:latin typeface="Verdana" pitchFamily="34" charset="0"/>
              </a:rPr>
              <a:t>La personne joue le rôle de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B34533"/>
                </a:solidFill>
                <a:latin typeface="Verdana" pitchFamily="34" charset="0"/>
              </a:rPr>
              <a:t>propriétaire de la voiture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4068764" y="4400551"/>
            <a:ext cx="71437" cy="432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pic>
        <p:nvPicPr>
          <p:cNvPr id="31750" name="Picture 6" descr="r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815705"/>
            <a:ext cx="4248150" cy="1782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068763" y="2571751"/>
            <a:ext cx="276870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B34533"/>
                </a:solidFill>
                <a:latin typeface="Verdana" pitchFamily="34" charset="0"/>
              </a:rPr>
              <a:t>La personne achète la voiture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B34533"/>
                </a:solidFill>
                <a:latin typeface="Verdana" pitchFamily="34" charset="0"/>
              </a:rPr>
              <a:t>La voiture est achetée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6103939" y="2294335"/>
            <a:ext cx="503237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1227008" y="290848"/>
            <a:ext cx="728834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Types de relation : Association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68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773593"/>
            <a:ext cx="8686800" cy="4075509"/>
          </a:xfrm>
          <a:noFill/>
        </p:spPr>
        <p:txBody>
          <a:bodyPr/>
          <a:lstStyle/>
          <a:p>
            <a:pPr marL="135731" indent="-135731">
              <a:buNone/>
            </a:pPr>
            <a:r>
              <a:rPr lang="fr-FR" altLang="fr-FR" sz="1500" b="1" dirty="0">
                <a:latin typeface="Verdana" pitchFamily="34" charset="0"/>
              </a:rPr>
              <a:t>Multiplicités</a:t>
            </a:r>
          </a:p>
          <a:p>
            <a:pPr marL="135731" indent="-135731">
              <a:buNone/>
            </a:pPr>
            <a:endParaRPr lang="fr-FR" altLang="fr-FR" sz="750" b="1" dirty="0">
              <a:latin typeface="Verdana" pitchFamily="34" charset="0"/>
            </a:endParaRPr>
          </a:p>
          <a:p>
            <a:pPr marL="135731" indent="-135731">
              <a:buNone/>
            </a:pPr>
            <a:r>
              <a:rPr lang="fr-FR" altLang="fr-FR" sz="1350" b="1" i="1" dirty="0">
                <a:latin typeface="Verdana" pitchFamily="34" charset="0"/>
              </a:rPr>
              <a:t>1</a:t>
            </a:r>
            <a:r>
              <a:rPr lang="fr-FR" altLang="fr-FR" sz="1350" i="1" dirty="0">
                <a:latin typeface="Verdana" pitchFamily="34" charset="0"/>
              </a:rPr>
              <a:t> </a:t>
            </a:r>
            <a:r>
              <a:rPr lang="fr-FR" altLang="fr-FR" sz="1350" dirty="0">
                <a:latin typeface="Verdana" pitchFamily="34" charset="0"/>
              </a:rPr>
              <a:t>: la classe est en relation avec un et un seul objet de l’autre classe</a:t>
            </a:r>
          </a:p>
          <a:p>
            <a:pPr marL="135731" indent="-135731">
              <a:buNone/>
            </a:pPr>
            <a:r>
              <a:rPr lang="fr-FR" altLang="fr-FR" sz="1350" b="1" i="1" dirty="0">
                <a:latin typeface="Verdana" pitchFamily="34" charset="0"/>
              </a:rPr>
              <a:t>1..*</a:t>
            </a:r>
            <a:r>
              <a:rPr lang="fr-FR" altLang="fr-FR" sz="1350" dirty="0">
                <a:latin typeface="Verdana" pitchFamily="34" charset="0"/>
              </a:rPr>
              <a:t> : la classe est en relation avec au moins un objet de l’autre classe</a:t>
            </a:r>
          </a:p>
          <a:p>
            <a:pPr marL="135731" indent="-135731">
              <a:buNone/>
            </a:pPr>
            <a:r>
              <a:rPr lang="fr-FR" altLang="fr-FR" sz="1350" b="1" i="1" dirty="0">
                <a:latin typeface="Verdana" pitchFamily="34" charset="0"/>
              </a:rPr>
              <a:t>0..*</a:t>
            </a:r>
            <a:r>
              <a:rPr lang="fr-FR" altLang="fr-FR" sz="1350" dirty="0">
                <a:latin typeface="Verdana" pitchFamily="34" charset="0"/>
              </a:rPr>
              <a:t> : la classe est en relation avec 0 ou n objets de l’autre classe</a:t>
            </a:r>
          </a:p>
          <a:p>
            <a:pPr marL="135731" indent="-135731">
              <a:buNone/>
            </a:pPr>
            <a:r>
              <a:rPr lang="fr-FR" altLang="fr-FR" sz="1350" b="1" i="1" dirty="0">
                <a:latin typeface="Verdana" pitchFamily="34" charset="0"/>
              </a:rPr>
              <a:t>0..1</a:t>
            </a:r>
            <a:r>
              <a:rPr lang="fr-FR" altLang="fr-FR" sz="1350" dirty="0">
                <a:latin typeface="Verdana" pitchFamily="34" charset="0"/>
              </a:rPr>
              <a:t> : la classe est en relation avec au plus un objet de l’autre classe</a:t>
            </a:r>
          </a:p>
        </p:txBody>
      </p:sp>
      <p:pic>
        <p:nvPicPr>
          <p:cNvPr id="32771" name="Picture 3" descr="Association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6" y="3926683"/>
            <a:ext cx="4824413" cy="139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55650" y="3337323"/>
            <a:ext cx="304602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990000"/>
                </a:solidFill>
                <a:latin typeface="Verdana" pitchFamily="34" charset="0"/>
              </a:rPr>
              <a:t>Une voiture est achetée par une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990000"/>
                </a:solidFill>
                <a:latin typeface="Verdana" pitchFamily="34" charset="0"/>
              </a:rPr>
              <a:t>et une seule personne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859338" y="3445669"/>
            <a:ext cx="2544286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990000"/>
                </a:solidFill>
                <a:latin typeface="Verdana" pitchFamily="34" charset="0"/>
              </a:rPr>
              <a:t>Une personne peut acheter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solidFill>
                  <a:srgbClr val="990000"/>
                </a:solidFill>
                <a:latin typeface="Verdana" pitchFamily="34" charset="0"/>
              </a:rPr>
              <a:t>0 ou n voitures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H="1">
            <a:off x="4932364" y="3881439"/>
            <a:ext cx="71437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132139" y="3719513"/>
            <a:ext cx="360362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1304223" y="312328"/>
            <a:ext cx="725628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Types</a:t>
            </a:r>
            <a:r>
              <a:rPr lang="fr-FR" altLang="fr-FR" sz="33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Times" pitchFamily="18" charset="0"/>
              </a:rPr>
              <a:t> </a:t>
            </a:r>
            <a:r>
              <a:rPr lang="fr-FR" altLang="fr-FR" sz="4400" b="1" dirty="0">
                <a:latin typeface="+mj-lt"/>
                <a:ea typeface="+mj-ea"/>
                <a:cs typeface="+mj-cs"/>
              </a:rPr>
              <a:t>de relation : Association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3500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60860"/>
            <a:ext cx="8229600" cy="800100"/>
          </a:xfrm>
        </p:spPr>
        <p:txBody>
          <a:bodyPr/>
          <a:lstStyle/>
          <a:p>
            <a:pPr algn="ctr"/>
            <a:r>
              <a:rPr lang="fr-CA" altLang="en-US" dirty="0">
                <a:cs typeface="Times" pitchFamily="18" charset="0"/>
              </a:rPr>
              <a:t>Étiqueter les associations</a:t>
            </a:r>
            <a:r>
              <a:rPr lang="fr-CA" altLang="en-US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71650"/>
            <a:ext cx="7543800" cy="3600450"/>
          </a:xfrm>
        </p:spPr>
        <p:txBody>
          <a:bodyPr/>
          <a:lstStyle/>
          <a:p>
            <a:pPr lvl="1"/>
            <a:r>
              <a:rPr lang="fr-CA" altLang="en-US">
                <a:cs typeface="Times" pitchFamily="18" charset="0"/>
              </a:rPr>
              <a:t>Une association peut être étiquett</a:t>
            </a:r>
            <a:r>
              <a:rPr lang="en-US" altLang="en-US">
                <a:cs typeface="Times" pitchFamily="18" charset="0"/>
              </a:rPr>
              <a:t>ée</a:t>
            </a:r>
            <a:r>
              <a:rPr lang="fr-CA" altLang="en-US">
                <a:cs typeface="Times" pitchFamily="18" charset="0"/>
              </a:rPr>
              <a:t> afin de rendre explicite la nature de cette association</a:t>
            </a:r>
            <a:endParaRPr lang="fr-CA" altLang="en-US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514600"/>
            <a:ext cx="5538788" cy="2782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7524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fr-CA" altLang="en-US" b="1" dirty="0"/>
              <a:t>Analyser et valider les associations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7638"/>
            <a:ext cx="8229600" cy="3243263"/>
          </a:xfrm>
        </p:spPr>
        <p:txBody>
          <a:bodyPr>
            <a:normAutofit lnSpcReduction="10000"/>
          </a:bodyPr>
          <a:lstStyle/>
          <a:p>
            <a:pPr lvl="1"/>
            <a:r>
              <a:rPr lang="fr-CA" altLang="en-US" b="1" dirty="0">
                <a:cs typeface="Times" pitchFamily="18" charset="0"/>
              </a:rPr>
              <a:t>Une à plusieurs</a:t>
            </a:r>
          </a:p>
          <a:p>
            <a:pPr lvl="2"/>
            <a:r>
              <a:rPr lang="fr-CA" altLang="en-US" dirty="0">
                <a:cs typeface="Times" pitchFamily="18" charset="0"/>
              </a:rPr>
              <a:t>Une compagnie a plusieurs employés</a:t>
            </a:r>
          </a:p>
          <a:p>
            <a:pPr lvl="2"/>
            <a:r>
              <a:rPr lang="fr-CA" altLang="en-US" dirty="0">
                <a:cs typeface="Times" pitchFamily="18" charset="0"/>
              </a:rPr>
              <a:t>Un employé ne peut travailler que pour une seule compagnie</a:t>
            </a:r>
          </a:p>
          <a:p>
            <a:pPr lvl="3"/>
            <a:r>
              <a:rPr lang="fr-CA" altLang="en-US" dirty="0">
                <a:cs typeface="Times" pitchFamily="18" charset="0"/>
              </a:rPr>
              <a:t>Qu’en est-il des employés occupant un double emploi! </a:t>
            </a:r>
          </a:p>
          <a:p>
            <a:pPr lvl="2"/>
            <a:r>
              <a:rPr lang="fr-CA" altLang="en-US" dirty="0">
                <a:cs typeface="Times" pitchFamily="18" charset="0"/>
              </a:rPr>
              <a:t>Une compagnie peut n’avoir aucun employé</a:t>
            </a:r>
          </a:p>
          <a:p>
            <a:pPr lvl="2"/>
            <a:r>
              <a:rPr lang="fr-CA" altLang="en-US" dirty="0">
                <a:cs typeface="Times" pitchFamily="18" charset="0"/>
              </a:rPr>
              <a:t>Un employé associé à une compagnie travaille pour cette compagnie</a:t>
            </a:r>
          </a:p>
        </p:txBody>
      </p:sp>
      <p:sp>
        <p:nvSpPr>
          <p:cNvPr id="34820" name="AutoShape 8"/>
          <p:cNvSpPr>
            <a:spLocks noChangeAspect="1" noChangeArrowheads="1" noTextEdit="1"/>
          </p:cNvSpPr>
          <p:nvPr/>
        </p:nvSpPr>
        <p:spPr bwMode="auto">
          <a:xfrm>
            <a:off x="2362200" y="4686300"/>
            <a:ext cx="6248400" cy="439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4821" name="Line 9"/>
          <p:cNvSpPr>
            <a:spLocks noChangeShapeType="1"/>
          </p:cNvSpPr>
          <p:nvPr/>
        </p:nvSpPr>
        <p:spPr bwMode="auto">
          <a:xfrm>
            <a:off x="3462338" y="4919663"/>
            <a:ext cx="4048125" cy="119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4822" name="Rectangle 10"/>
          <p:cNvSpPr>
            <a:spLocks noChangeArrowheads="1"/>
          </p:cNvSpPr>
          <p:nvPr/>
        </p:nvSpPr>
        <p:spPr bwMode="auto">
          <a:xfrm>
            <a:off x="3517900" y="4800600"/>
            <a:ext cx="4809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975">
                <a:solidFill>
                  <a:srgbClr val="000000"/>
                </a:solidFill>
                <a:latin typeface="Arial" pitchFamily="34" charset="0"/>
              </a:rPr>
              <a:t>*</a:t>
            </a:r>
            <a:endParaRPr lang="en-US" altLang="fr-FR" sz="1350">
              <a:latin typeface="Arial" pitchFamily="34" charset="0"/>
            </a:endParaRP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5165726" y="4686300"/>
            <a:ext cx="660400" cy="2059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>
              <a:latin typeface="Arial" pitchFamily="34" charset="0"/>
            </a:endParaRPr>
          </a:p>
        </p:txBody>
      </p:sp>
      <p:sp>
        <p:nvSpPr>
          <p:cNvPr id="34824" name="Rectangle 12"/>
          <p:cNvSpPr>
            <a:spLocks noChangeArrowheads="1"/>
          </p:cNvSpPr>
          <p:nvPr/>
        </p:nvSpPr>
        <p:spPr bwMode="auto">
          <a:xfrm>
            <a:off x="5184776" y="4727973"/>
            <a:ext cx="47448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900">
                <a:solidFill>
                  <a:srgbClr val="000000"/>
                </a:solidFill>
                <a:latin typeface="Arial" pitchFamily="34" charset="0"/>
              </a:rPr>
              <a:t>worksFor</a:t>
            </a:r>
            <a:endParaRPr lang="en-US" altLang="fr-FR" sz="1350">
              <a:latin typeface="Arial" pitchFamily="34" charset="0"/>
            </a:endParaRPr>
          </a:p>
        </p:txBody>
      </p:sp>
      <p:sp>
        <p:nvSpPr>
          <p:cNvPr id="34825" name="Rectangle 13"/>
          <p:cNvSpPr>
            <a:spLocks noChangeArrowheads="1"/>
          </p:cNvSpPr>
          <p:nvPr/>
        </p:nvSpPr>
        <p:spPr bwMode="auto">
          <a:xfrm>
            <a:off x="7419976" y="4741070"/>
            <a:ext cx="17463" cy="17859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>
              <a:latin typeface="Arial" pitchFamily="34" charset="0"/>
            </a:endParaRPr>
          </a:p>
        </p:txBody>
      </p:sp>
      <p:sp>
        <p:nvSpPr>
          <p:cNvPr id="34826" name="Rectangle 14"/>
          <p:cNvSpPr>
            <a:spLocks noChangeArrowheads="1"/>
          </p:cNvSpPr>
          <p:nvPr/>
        </p:nvSpPr>
        <p:spPr bwMode="auto">
          <a:xfrm>
            <a:off x="2371726" y="4720830"/>
            <a:ext cx="1081088" cy="39766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>
              <a:latin typeface="Arial" pitchFamily="34" charset="0"/>
            </a:endParaRPr>
          </a:p>
        </p:txBody>
      </p:sp>
      <p:sp>
        <p:nvSpPr>
          <p:cNvPr id="34827" name="Rectangle 15"/>
          <p:cNvSpPr>
            <a:spLocks noChangeArrowheads="1"/>
          </p:cNvSpPr>
          <p:nvPr/>
        </p:nvSpPr>
        <p:spPr bwMode="auto">
          <a:xfrm>
            <a:off x="2471739" y="4782742"/>
            <a:ext cx="63639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050" b="1">
                <a:solidFill>
                  <a:srgbClr val="000000"/>
                </a:solidFill>
                <a:latin typeface="Arial" pitchFamily="34" charset="0"/>
              </a:rPr>
              <a:t>Employee</a:t>
            </a:r>
            <a:endParaRPr lang="en-US" altLang="fr-FR" sz="1350">
              <a:latin typeface="Arial" pitchFamily="34" charset="0"/>
            </a:endParaRPr>
          </a:p>
        </p:txBody>
      </p:sp>
      <p:sp>
        <p:nvSpPr>
          <p:cNvPr id="34828" name="Rectangle 16"/>
          <p:cNvSpPr>
            <a:spLocks noChangeArrowheads="1"/>
          </p:cNvSpPr>
          <p:nvPr/>
        </p:nvSpPr>
        <p:spPr bwMode="auto">
          <a:xfrm>
            <a:off x="7519989" y="4720830"/>
            <a:ext cx="1081087" cy="39766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>
              <a:latin typeface="Arial" pitchFamily="34" charset="0"/>
            </a:endParaRPr>
          </a:p>
        </p:txBody>
      </p:sp>
      <p:sp>
        <p:nvSpPr>
          <p:cNvPr id="34829" name="Rectangle 17"/>
          <p:cNvSpPr>
            <a:spLocks noChangeArrowheads="1"/>
          </p:cNvSpPr>
          <p:nvPr/>
        </p:nvSpPr>
        <p:spPr bwMode="auto">
          <a:xfrm>
            <a:off x="7658101" y="4782742"/>
            <a:ext cx="613951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1050" b="1">
                <a:solidFill>
                  <a:srgbClr val="000000"/>
                </a:solidFill>
                <a:latin typeface="Arial" pitchFamily="34" charset="0"/>
              </a:rPr>
              <a:t>Company</a:t>
            </a:r>
            <a:endParaRPr lang="en-US" altLang="fr-FR" sz="1350">
              <a:latin typeface="Arial" pitchFamily="34" charset="0"/>
            </a:endParaRPr>
          </a:p>
        </p:txBody>
      </p:sp>
      <p:sp>
        <p:nvSpPr>
          <p:cNvPr id="34830" name="Rectangle 18"/>
          <p:cNvSpPr>
            <a:spLocks noChangeArrowheads="1"/>
          </p:cNvSpPr>
          <p:nvPr/>
        </p:nvSpPr>
        <p:spPr bwMode="auto">
          <a:xfrm>
            <a:off x="7327900" y="4743450"/>
            <a:ext cx="68930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fr-FR" sz="975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altLang="fr-FR" sz="1350">
              <a:latin typeface="Arial" pitchFamily="34" charset="0"/>
            </a:endParaRP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07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D3DF4-E17E-4FD7-9B3A-98F82F051B90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20886"/>
            <a:ext cx="8229600" cy="8001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 altLang="en-US" b="1" dirty="0"/>
              <a:t>Analyser et valider les associations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57350"/>
            <a:ext cx="8153400" cy="3600450"/>
          </a:xfrm>
        </p:spPr>
        <p:txBody>
          <a:bodyPr/>
          <a:lstStyle/>
          <a:p>
            <a:pPr lvl="1"/>
            <a:endParaRPr lang="fr-CA" altLang="en-US" b="1" dirty="0">
              <a:cs typeface="Times" pitchFamily="18" charset="0"/>
            </a:endParaRPr>
          </a:p>
          <a:p>
            <a:pPr lvl="1"/>
            <a:r>
              <a:rPr lang="fr-CA" altLang="en-US" b="1" dirty="0">
                <a:cs typeface="Times" pitchFamily="18" charset="0"/>
              </a:rPr>
              <a:t>Plusieurs à plusieurs</a:t>
            </a:r>
            <a:endParaRPr lang="fr-CA" altLang="en-US" dirty="0">
              <a:cs typeface="Times" pitchFamily="18" charset="0"/>
            </a:endParaRPr>
          </a:p>
          <a:p>
            <a:pPr lvl="2"/>
            <a:r>
              <a:rPr lang="fr-CA" altLang="en-US" sz="1500" dirty="0">
                <a:cs typeface="Times" pitchFamily="18" charset="0"/>
              </a:rPr>
              <a:t>Un(e) secrétaire peut travailler pour plusieurs superviseurs</a:t>
            </a:r>
          </a:p>
          <a:p>
            <a:pPr lvl="2"/>
            <a:r>
              <a:rPr lang="fr-CA" altLang="en-US" sz="1500" dirty="0">
                <a:cs typeface="Times" pitchFamily="18" charset="0"/>
              </a:rPr>
              <a:t>Un superviseur peut avoir plusieurs secrétaires</a:t>
            </a:r>
          </a:p>
          <a:p>
            <a:pPr lvl="2"/>
            <a:r>
              <a:rPr lang="fr-CA" altLang="en-US" sz="1500" dirty="0">
                <a:cs typeface="Times" pitchFamily="18" charset="0"/>
              </a:rPr>
              <a:t>Les secrétaires peuvent travailler en équipes</a:t>
            </a:r>
          </a:p>
          <a:p>
            <a:pPr lvl="2"/>
            <a:r>
              <a:rPr lang="fr-CA" altLang="en-US" sz="1500" dirty="0">
                <a:cs typeface="Times" pitchFamily="18" charset="0"/>
              </a:rPr>
              <a:t>Les superviseurs peuvent avoir recours à un groupe de secrétaires</a:t>
            </a:r>
          </a:p>
          <a:p>
            <a:pPr lvl="2"/>
            <a:r>
              <a:rPr lang="fr-CA" altLang="en-US" sz="1500" dirty="0">
                <a:cs typeface="Times" pitchFamily="18" charset="0"/>
              </a:rPr>
              <a:t>Certains superviseurs peuvent n’avoir aucun(e) secrétaires</a:t>
            </a:r>
          </a:p>
          <a:p>
            <a:pPr lvl="2"/>
            <a:r>
              <a:rPr lang="fr-CA" altLang="en-US" sz="1500" dirty="0">
                <a:cs typeface="Times" pitchFamily="18" charset="0"/>
              </a:rPr>
              <a:t>Est-il possible qu’un(e) secrétaire puisse se retrouver, ne serait-ce que temporairement, sans superviseur?</a:t>
            </a:r>
            <a:endParaRPr lang="fr-CA" altLang="en-US" sz="1500" dirty="0"/>
          </a:p>
        </p:txBody>
      </p:sp>
      <p:grpSp>
        <p:nvGrpSpPr>
          <p:cNvPr id="35845" name="Group 5"/>
          <p:cNvGrpSpPr>
            <a:grpSpLocks noChangeAspect="1"/>
          </p:cNvGrpSpPr>
          <p:nvPr/>
        </p:nvGrpSpPr>
        <p:grpSpPr bwMode="auto">
          <a:xfrm>
            <a:off x="1524000" y="4572000"/>
            <a:ext cx="7315200" cy="482204"/>
            <a:chOff x="960" y="3120"/>
            <a:chExt cx="4608" cy="405"/>
          </a:xfrm>
        </p:grpSpPr>
        <p:sp>
          <p:nvSpPr>
            <p:cNvPr id="35846" name="AutoShape 6"/>
            <p:cNvSpPr>
              <a:spLocks noChangeAspect="1" noChangeArrowheads="1" noTextEdit="1"/>
            </p:cNvSpPr>
            <p:nvPr/>
          </p:nvSpPr>
          <p:spPr bwMode="auto">
            <a:xfrm>
              <a:off x="960" y="3120"/>
              <a:ext cx="4608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1771" y="3323"/>
              <a:ext cx="298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1838" y="3147"/>
              <a:ext cx="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125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4203" y="3336"/>
              <a:ext cx="39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050">
                  <a:solidFill>
                    <a:srgbClr val="000000"/>
                  </a:solidFill>
                  <a:latin typeface="Arial" pitchFamily="34" charset="0"/>
                </a:rPr>
                <a:t>supervisor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4636" y="3147"/>
              <a:ext cx="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125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4636" y="3147"/>
              <a:ext cx="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125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5854" name="Rectangle 14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35855" name="Rectangle 15"/>
            <p:cNvSpPr>
              <a:spLocks noChangeArrowheads="1"/>
            </p:cNvSpPr>
            <p:nvPr/>
          </p:nvSpPr>
          <p:spPr bwMode="auto">
            <a:xfrm>
              <a:off x="4636" y="3147"/>
              <a:ext cx="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125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5856" name="Rectangle 16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35857" name="Rectangle 17"/>
            <p:cNvSpPr>
              <a:spLocks noChangeArrowheads="1"/>
            </p:cNvSpPr>
            <p:nvPr/>
          </p:nvSpPr>
          <p:spPr bwMode="auto">
            <a:xfrm>
              <a:off x="4636" y="3147"/>
              <a:ext cx="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125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5858" name="Rectangle 18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35859" name="Rectangle 19"/>
            <p:cNvSpPr>
              <a:spLocks noChangeArrowheads="1"/>
            </p:cNvSpPr>
            <p:nvPr/>
          </p:nvSpPr>
          <p:spPr bwMode="auto">
            <a:xfrm>
              <a:off x="4636" y="3147"/>
              <a:ext cx="3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125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5860" name="Rectangle 20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35861" name="Rectangle 21"/>
            <p:cNvSpPr>
              <a:spLocks noChangeArrowheads="1"/>
            </p:cNvSpPr>
            <p:nvPr/>
          </p:nvSpPr>
          <p:spPr bwMode="auto">
            <a:xfrm>
              <a:off x="4473" y="3147"/>
              <a:ext cx="13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125">
                  <a:solidFill>
                    <a:srgbClr val="000000"/>
                  </a:solidFill>
                  <a:latin typeface="Arial" pitchFamily="34" charset="0"/>
                </a:rPr>
                <a:t>1..*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5862" name="Rectangle 22"/>
            <p:cNvSpPr>
              <a:spLocks noChangeArrowheads="1"/>
            </p:cNvSpPr>
            <p:nvPr/>
          </p:nvSpPr>
          <p:spPr bwMode="auto">
            <a:xfrm>
              <a:off x="967" y="3127"/>
              <a:ext cx="797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35863" name="Rectangle 23"/>
            <p:cNvSpPr>
              <a:spLocks noChangeArrowheads="1"/>
            </p:cNvSpPr>
            <p:nvPr/>
          </p:nvSpPr>
          <p:spPr bwMode="auto">
            <a:xfrm>
              <a:off x="1055" y="3188"/>
              <a:ext cx="4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00" b="1">
                  <a:latin typeface="Arial" pitchFamily="34" charset="0"/>
                </a:rPr>
                <a:t>Assistant</a:t>
              </a:r>
            </a:p>
          </p:txBody>
        </p:sp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4764" y="3127"/>
              <a:ext cx="797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4892" y="3188"/>
              <a:ext cx="42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1275" b="1">
                  <a:solidFill>
                    <a:srgbClr val="000000"/>
                  </a:solidFill>
                  <a:latin typeface="Arial" pitchFamily="34" charset="0"/>
                </a:rPr>
                <a:t>Manager</a:t>
              </a:r>
              <a:endParaRPr lang="en-US" altLang="fr-FR" sz="135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900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fr-CA" altLang="en-US" b="1" dirty="0"/>
              <a:t>Analyser et valider les associations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648" y="1469230"/>
            <a:ext cx="8229600" cy="3243263"/>
          </a:xfrm>
        </p:spPr>
        <p:txBody>
          <a:bodyPr/>
          <a:lstStyle/>
          <a:p>
            <a:pPr lvl="1"/>
            <a:r>
              <a:rPr lang="fr-CA" altLang="en-US" b="1" dirty="0">
                <a:cs typeface="Times" pitchFamily="18" charset="0"/>
              </a:rPr>
              <a:t>Une à une</a:t>
            </a:r>
          </a:p>
          <a:p>
            <a:pPr lvl="2"/>
            <a:r>
              <a:rPr lang="fr-CA" altLang="en-US" dirty="0">
                <a:cs typeface="Times" pitchFamily="18" charset="0"/>
              </a:rPr>
              <a:t>A chaque compagnie est associé un conseil d’administration</a:t>
            </a:r>
          </a:p>
          <a:p>
            <a:pPr lvl="2"/>
            <a:r>
              <a:rPr lang="fr-CA" altLang="en-US" dirty="0">
                <a:cs typeface="Times" pitchFamily="18" charset="0"/>
              </a:rPr>
              <a:t>Un conseil d’administration gère une seule compagnie</a:t>
            </a:r>
          </a:p>
          <a:p>
            <a:pPr lvl="2"/>
            <a:r>
              <a:rPr lang="fr-CA" altLang="en-US" dirty="0">
                <a:cs typeface="Times" pitchFamily="18" charset="0"/>
              </a:rPr>
              <a:t>Une compagnie doit avoir un conseil d’administration</a:t>
            </a:r>
          </a:p>
          <a:p>
            <a:pPr lvl="2"/>
            <a:r>
              <a:rPr lang="fr-CA" altLang="en-US" dirty="0">
                <a:cs typeface="Times" pitchFamily="18" charset="0"/>
              </a:rPr>
              <a:t>Un conseil d’administration est toujours attaché à une et une seule compagnie</a:t>
            </a:r>
            <a:endParaRPr lang="fr-CA" altLang="en-US" dirty="0"/>
          </a:p>
        </p:txBody>
      </p:sp>
      <p:grpSp>
        <p:nvGrpSpPr>
          <p:cNvPr id="36868" name="Group 5"/>
          <p:cNvGrpSpPr>
            <a:grpSpLocks/>
          </p:cNvGrpSpPr>
          <p:nvPr/>
        </p:nvGrpSpPr>
        <p:grpSpPr bwMode="auto">
          <a:xfrm>
            <a:off x="1600200" y="4867275"/>
            <a:ext cx="6781800" cy="447675"/>
            <a:chOff x="1056" y="2640"/>
            <a:chExt cx="4272" cy="376"/>
          </a:xfrm>
        </p:grpSpPr>
        <p:pic>
          <p:nvPicPr>
            <p:cNvPr id="3686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640"/>
              <a:ext cx="4272" cy="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70" name="Rectangle 7"/>
            <p:cNvSpPr>
              <a:spLocks noChangeArrowheads="1"/>
            </p:cNvSpPr>
            <p:nvPr/>
          </p:nvSpPr>
          <p:spPr bwMode="auto">
            <a:xfrm>
              <a:off x="4118" y="2688"/>
              <a:ext cx="4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975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fr-FR" sz="1350">
                <a:latin typeface="Arial" pitchFamily="34" charset="0"/>
              </a:endParaRPr>
            </a:p>
          </p:txBody>
        </p:sp>
        <p:sp>
          <p:nvSpPr>
            <p:cNvPr id="36871" name="Rectangle 8"/>
            <p:cNvSpPr>
              <a:spLocks noChangeArrowheads="1"/>
            </p:cNvSpPr>
            <p:nvPr/>
          </p:nvSpPr>
          <p:spPr bwMode="auto">
            <a:xfrm>
              <a:off x="1862" y="2659"/>
              <a:ext cx="4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fr-FR" sz="975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altLang="fr-FR" sz="1350">
                <a:latin typeface="Arial" pitchFamily="34" charset="0"/>
              </a:endParaRPr>
            </a:p>
          </p:txBody>
        </p:sp>
      </p:grp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46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5880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42914" y="4648520"/>
            <a:ext cx="7874000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500" b="1" dirty="0">
                <a:latin typeface="Verdana" pitchFamily="34" charset="0"/>
              </a:rPr>
              <a:t>Attention</a:t>
            </a:r>
            <a:r>
              <a:rPr lang="fr-FR" altLang="fr-FR" sz="1350" dirty="0">
                <a:latin typeface="Verdana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600" dirty="0">
              <a:latin typeface="Verdana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  difficiles à déchiffrer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708401" y="2669381"/>
            <a:ext cx="1727200" cy="377429"/>
          </a:xfrm>
          <a:prstGeom prst="rect">
            <a:avLst/>
          </a:prstGeom>
          <a:noFill/>
          <a:ln w="127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>
                <a:solidFill>
                  <a:schemeClr val="accent2"/>
                </a:solidFill>
                <a:latin typeface="Verdana" pitchFamily="34" charset="0"/>
              </a:rPr>
              <a:t>Professeur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916489" y="3879056"/>
            <a:ext cx="1727200" cy="377429"/>
          </a:xfrm>
          <a:prstGeom prst="rect">
            <a:avLst/>
          </a:prstGeom>
          <a:noFill/>
          <a:ln w="127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>
                <a:solidFill>
                  <a:schemeClr val="accent2"/>
                </a:solidFill>
                <a:latin typeface="Verdana" pitchFamily="34" charset="0"/>
              </a:rPr>
              <a:t>Etudiant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2468564" y="3886200"/>
            <a:ext cx="1727200" cy="377429"/>
          </a:xfrm>
          <a:prstGeom prst="rect">
            <a:avLst/>
          </a:prstGeom>
          <a:noFill/>
          <a:ln w="1270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>
                <a:solidFill>
                  <a:schemeClr val="accent2"/>
                </a:solidFill>
                <a:latin typeface="Verdana" pitchFamily="34" charset="0"/>
              </a:rPr>
              <a:t>Salle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5886165" y="3327798"/>
            <a:ext cx="18976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200">
                <a:solidFill>
                  <a:srgbClr val="990000"/>
                </a:solidFill>
                <a:latin typeface="Verdana" pitchFamily="34" charset="0"/>
              </a:rPr>
              <a:t>Symbole d’association</a:t>
            </a:r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4498976" y="3429001"/>
            <a:ext cx="144463" cy="108347"/>
          </a:xfrm>
          <a:prstGeom prst="diamond">
            <a:avLst/>
          </a:prstGeom>
          <a:noFill/>
          <a:ln w="19050" algn="ctr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1269936" y="227805"/>
            <a:ext cx="7288342" cy="7694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Types de relation : Association</a:t>
            </a:r>
          </a:p>
        </p:txBody>
      </p:sp>
      <p:sp>
        <p:nvSpPr>
          <p:cNvPr id="37897" name="Rectangle 10"/>
          <p:cNvSpPr>
            <a:spLocks noChangeArrowheads="1"/>
          </p:cNvSpPr>
          <p:nvPr/>
        </p:nvSpPr>
        <p:spPr bwMode="auto">
          <a:xfrm>
            <a:off x="1533367" y="1772469"/>
            <a:ext cx="5305363" cy="61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800" b="1" dirty="0">
                <a:latin typeface="Verdana" pitchFamily="34" charset="0"/>
              </a:rPr>
              <a:t>Relation </a:t>
            </a:r>
            <a:r>
              <a:rPr lang="fr-FR" altLang="fr-FR" sz="1800" b="1" dirty="0" err="1">
                <a:latin typeface="Verdana" pitchFamily="34" charset="0"/>
              </a:rPr>
              <a:t>n-aire</a:t>
            </a:r>
            <a:endParaRPr lang="fr-FR" altLang="fr-FR" sz="1350" dirty="0">
              <a:latin typeface="Verdana" pitchFamily="34" charset="0"/>
            </a:endParaRPr>
          </a:p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Wingdings" pitchFamily="2" charset="2"/>
              <a:buNone/>
            </a:pPr>
            <a:r>
              <a:rPr lang="fr-FR" altLang="fr-FR" sz="1350" dirty="0">
                <a:latin typeface="Verdana" pitchFamily="34" charset="0"/>
              </a:rPr>
              <a:t>Type particulier d’association qui relie plus de deux classes</a:t>
            </a:r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flipV="1">
            <a:off x="4572000" y="3050382"/>
            <a:ext cx="0" cy="378619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7899" name="Line 12"/>
          <p:cNvSpPr>
            <a:spLocks noChangeShapeType="1"/>
          </p:cNvSpPr>
          <p:nvPr/>
        </p:nvSpPr>
        <p:spPr bwMode="auto">
          <a:xfrm flipH="1">
            <a:off x="3808414" y="3515916"/>
            <a:ext cx="720725" cy="37742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7900" name="Line 13"/>
          <p:cNvSpPr>
            <a:spLocks noChangeShapeType="1"/>
          </p:cNvSpPr>
          <p:nvPr/>
        </p:nvSpPr>
        <p:spPr bwMode="auto">
          <a:xfrm>
            <a:off x="4611689" y="3515916"/>
            <a:ext cx="604837" cy="35599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 flipH="1">
            <a:off x="4735514" y="3479006"/>
            <a:ext cx="9366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7976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6586539" y="1316831"/>
            <a:ext cx="957262" cy="342900"/>
          </a:xfrm>
        </p:spPr>
        <p:txBody>
          <a:bodyPr/>
          <a:lstStyle/>
          <a:p>
            <a:pPr algn="l">
              <a:defRPr/>
            </a:pPr>
            <a:fld id="{3D5E956D-7D0E-4FA9-A3C6-06775A581659}" type="slidenum">
              <a:rPr lang="fr-FR" sz="600">
                <a:solidFill>
                  <a:schemeClr val="accent2"/>
                </a:solidFill>
              </a:rPr>
              <a:pPr algn="l">
                <a:defRPr/>
              </a:pPr>
              <a:t>48</a:t>
            </a:fld>
            <a:endParaRPr lang="fr-FR" sz="600">
              <a:solidFill>
                <a:schemeClr val="accent2"/>
              </a:solidFill>
            </a:endParaRPr>
          </a:p>
        </p:txBody>
      </p:sp>
      <p:sp>
        <p:nvSpPr>
          <p:cNvPr id="38915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444106"/>
            <a:ext cx="7772400" cy="457200"/>
          </a:xfrm>
        </p:spPr>
        <p:txBody>
          <a:bodyPr>
            <a:noAutofit/>
          </a:bodyPr>
          <a:lstStyle/>
          <a:p>
            <a:r>
              <a:rPr lang="fr-FR" altLang="fr-FR" b="1" dirty="0" err="1"/>
              <a:t>Arité</a:t>
            </a:r>
            <a:r>
              <a:rPr lang="fr-FR" altLang="fr-FR" b="1" dirty="0"/>
              <a:t> des associations</a:t>
            </a:r>
          </a:p>
        </p:txBody>
      </p:sp>
      <p:sp>
        <p:nvSpPr>
          <p:cNvPr id="38916" name="Rectangle 38"/>
          <p:cNvSpPr>
            <a:spLocks noChangeArrowheads="1"/>
          </p:cNvSpPr>
          <p:nvPr/>
        </p:nvSpPr>
        <p:spPr bwMode="auto">
          <a:xfrm>
            <a:off x="2895600" y="2514601"/>
            <a:ext cx="1227138" cy="6131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defTabSz="76200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CA" altLang="fr-FR" sz="1350">
              <a:latin typeface="Arial" pitchFamily="34" charset="0"/>
            </a:endParaRPr>
          </a:p>
        </p:txBody>
      </p:sp>
      <p:sp>
        <p:nvSpPr>
          <p:cNvPr id="38917" name="Text Box 39"/>
          <p:cNvSpPr txBox="1">
            <a:spLocks noChangeArrowheads="1"/>
          </p:cNvSpPr>
          <p:nvPr/>
        </p:nvSpPr>
        <p:spPr bwMode="auto">
          <a:xfrm>
            <a:off x="3124201" y="2514601"/>
            <a:ext cx="56938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defTabSz="76200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>
                <a:latin typeface="Arial" pitchFamily="34" charset="0"/>
              </a:rPr>
              <a:t>Salle</a:t>
            </a:r>
          </a:p>
        </p:txBody>
      </p:sp>
      <p:sp>
        <p:nvSpPr>
          <p:cNvPr id="38918" name="Rectangle 42"/>
          <p:cNvSpPr>
            <a:spLocks noChangeArrowheads="1"/>
          </p:cNvSpPr>
          <p:nvPr/>
        </p:nvSpPr>
        <p:spPr bwMode="auto">
          <a:xfrm>
            <a:off x="4572001" y="3250408"/>
            <a:ext cx="1187450" cy="6131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defTabSz="76200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CA" altLang="fr-FR" sz="1350">
              <a:latin typeface="Arial" pitchFamily="34" charset="0"/>
            </a:endParaRPr>
          </a:p>
        </p:txBody>
      </p:sp>
      <p:sp>
        <p:nvSpPr>
          <p:cNvPr id="38919" name="Text Box 43"/>
          <p:cNvSpPr txBox="1">
            <a:spLocks noChangeArrowheads="1"/>
          </p:cNvSpPr>
          <p:nvPr/>
        </p:nvSpPr>
        <p:spPr bwMode="auto">
          <a:xfrm>
            <a:off x="4572000" y="3257551"/>
            <a:ext cx="105028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defTabSz="76200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>
                <a:latin typeface="Arial" pitchFamily="34" charset="0"/>
              </a:rPr>
              <a:t>Enseignant</a:t>
            </a:r>
          </a:p>
        </p:txBody>
      </p:sp>
      <p:sp>
        <p:nvSpPr>
          <p:cNvPr id="38920" name="Rectangle 44"/>
          <p:cNvSpPr>
            <a:spLocks noChangeArrowheads="1"/>
          </p:cNvSpPr>
          <p:nvPr/>
        </p:nvSpPr>
        <p:spPr bwMode="auto">
          <a:xfrm>
            <a:off x="1219200" y="3250408"/>
            <a:ext cx="1144588" cy="6131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defTabSz="76200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fr-CA" altLang="fr-FR" sz="1350">
              <a:latin typeface="Arial" pitchFamily="34" charset="0"/>
            </a:endParaRPr>
          </a:p>
        </p:txBody>
      </p:sp>
      <p:sp>
        <p:nvSpPr>
          <p:cNvPr id="38921" name="Text Box 45"/>
          <p:cNvSpPr txBox="1">
            <a:spLocks noChangeArrowheads="1"/>
          </p:cNvSpPr>
          <p:nvPr/>
        </p:nvSpPr>
        <p:spPr bwMode="auto">
          <a:xfrm>
            <a:off x="1295401" y="3257551"/>
            <a:ext cx="81945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defTabSz="76200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defTabSz="7620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defTabSz="7620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defTabSz="7620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>
                <a:latin typeface="Arial" pitchFamily="34" charset="0"/>
              </a:rPr>
              <a:t>Etudiant</a:t>
            </a:r>
          </a:p>
        </p:txBody>
      </p:sp>
      <p:sp>
        <p:nvSpPr>
          <p:cNvPr id="38922" name="AutoShape 46"/>
          <p:cNvSpPr>
            <a:spLocks noChangeArrowheads="1"/>
          </p:cNvSpPr>
          <p:nvPr/>
        </p:nvSpPr>
        <p:spPr bwMode="auto">
          <a:xfrm>
            <a:off x="3182939" y="3434955"/>
            <a:ext cx="490537" cy="245269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>
              <a:latin typeface="Arial" pitchFamily="34" charset="0"/>
            </a:endParaRPr>
          </a:p>
        </p:txBody>
      </p:sp>
      <p:sp>
        <p:nvSpPr>
          <p:cNvPr id="38923" name="Line 47"/>
          <p:cNvSpPr>
            <a:spLocks noChangeShapeType="1"/>
          </p:cNvSpPr>
          <p:nvPr/>
        </p:nvSpPr>
        <p:spPr bwMode="auto">
          <a:xfrm flipV="1">
            <a:off x="3427413" y="3127774"/>
            <a:ext cx="0" cy="30718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38924" name="Line 48"/>
          <p:cNvSpPr>
            <a:spLocks noChangeShapeType="1"/>
          </p:cNvSpPr>
          <p:nvPr/>
        </p:nvSpPr>
        <p:spPr bwMode="auto">
          <a:xfrm>
            <a:off x="3673476" y="3557588"/>
            <a:ext cx="89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38925" name="Line 50"/>
          <p:cNvSpPr>
            <a:spLocks noChangeShapeType="1"/>
          </p:cNvSpPr>
          <p:nvPr/>
        </p:nvSpPr>
        <p:spPr bwMode="auto">
          <a:xfrm flipH="1">
            <a:off x="2363788" y="3557588"/>
            <a:ext cx="81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grpSp>
        <p:nvGrpSpPr>
          <p:cNvPr id="38926" name="Group 58"/>
          <p:cNvGrpSpPr>
            <a:grpSpLocks/>
          </p:cNvGrpSpPr>
          <p:nvPr/>
        </p:nvGrpSpPr>
        <p:grpSpPr bwMode="auto">
          <a:xfrm>
            <a:off x="2814639" y="3680221"/>
            <a:ext cx="1349375" cy="1000124"/>
            <a:chOff x="1821" y="2227"/>
            <a:chExt cx="850" cy="840"/>
          </a:xfrm>
        </p:grpSpPr>
        <p:sp>
          <p:nvSpPr>
            <p:cNvPr id="38933" name="Rectangle 40"/>
            <p:cNvSpPr>
              <a:spLocks noChangeArrowheads="1"/>
            </p:cNvSpPr>
            <p:nvPr/>
          </p:nvSpPr>
          <p:spPr bwMode="auto">
            <a:xfrm>
              <a:off x="1821" y="2459"/>
              <a:ext cx="850" cy="5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defTabSz="76200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defTabSz="7620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defTabSz="7620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defTabSz="7620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fr-CA" altLang="fr-FR" sz="1350">
                <a:latin typeface="Arial" pitchFamily="34" charset="0"/>
              </a:endParaRPr>
            </a:p>
          </p:txBody>
        </p:sp>
        <p:sp>
          <p:nvSpPr>
            <p:cNvPr id="38934" name="Text Box 41"/>
            <p:cNvSpPr txBox="1">
              <a:spLocks noChangeArrowheads="1"/>
            </p:cNvSpPr>
            <p:nvPr/>
          </p:nvSpPr>
          <p:spPr bwMode="auto">
            <a:xfrm>
              <a:off x="2016" y="2448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defTabSz="76200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defTabSz="7620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defTabSz="7620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defTabSz="7620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CA" altLang="fr-FR" sz="1350">
                <a:latin typeface="Arial" pitchFamily="34" charset="0"/>
              </a:endParaRPr>
            </a:p>
          </p:txBody>
        </p:sp>
        <p:sp>
          <p:nvSpPr>
            <p:cNvPr id="38935" name="Line 49"/>
            <p:cNvSpPr>
              <a:spLocks noChangeShapeType="1"/>
            </p:cNvSpPr>
            <p:nvPr/>
          </p:nvSpPr>
          <p:spPr bwMode="auto">
            <a:xfrm>
              <a:off x="2207" y="2227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38936" name="Line 51"/>
            <p:cNvSpPr>
              <a:spLocks noChangeShapeType="1"/>
            </p:cNvSpPr>
            <p:nvPr/>
          </p:nvSpPr>
          <p:spPr bwMode="auto">
            <a:xfrm>
              <a:off x="1821" y="2665"/>
              <a:ext cx="8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sz="1350"/>
            </a:p>
          </p:txBody>
        </p:sp>
        <p:sp>
          <p:nvSpPr>
            <p:cNvPr id="38937" name="Text Box 52"/>
            <p:cNvSpPr txBox="1">
              <a:spLocks noChangeArrowheads="1"/>
            </p:cNvSpPr>
            <p:nvPr/>
          </p:nvSpPr>
          <p:spPr bwMode="auto">
            <a:xfrm>
              <a:off x="1824" y="2640"/>
              <a:ext cx="407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defTabSz="76200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defTabSz="7620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defTabSz="7620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defTabSz="7620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defTabSz="7620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350">
                  <a:latin typeface="Arial" pitchFamily="34" charset="0"/>
                </a:rPr>
                <a:t>Début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1350">
                  <a:latin typeface="Arial" pitchFamily="34" charset="0"/>
                </a:rPr>
                <a:t>Fin</a:t>
              </a:r>
            </a:p>
          </p:txBody>
        </p:sp>
      </p:grpSp>
      <p:sp>
        <p:nvSpPr>
          <p:cNvPr id="38927" name="Line 53"/>
          <p:cNvSpPr>
            <a:spLocks noChangeShapeType="1"/>
          </p:cNvSpPr>
          <p:nvPr/>
        </p:nvSpPr>
        <p:spPr bwMode="auto">
          <a:xfrm>
            <a:off x="4572000" y="348615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38928" name="Line 54"/>
          <p:cNvSpPr>
            <a:spLocks noChangeShapeType="1"/>
          </p:cNvSpPr>
          <p:nvPr/>
        </p:nvSpPr>
        <p:spPr bwMode="auto">
          <a:xfrm>
            <a:off x="2895600" y="2743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38929" name="Line 55"/>
          <p:cNvSpPr>
            <a:spLocks noChangeShapeType="1"/>
          </p:cNvSpPr>
          <p:nvPr/>
        </p:nvSpPr>
        <p:spPr bwMode="auto">
          <a:xfrm>
            <a:off x="1219200" y="348615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 sz="1350"/>
          </a:p>
        </p:txBody>
      </p:sp>
      <p:sp>
        <p:nvSpPr>
          <p:cNvPr id="38930" name="Rectangle 56"/>
          <p:cNvSpPr>
            <a:spLocks noChangeArrowheads="1"/>
          </p:cNvSpPr>
          <p:nvPr/>
        </p:nvSpPr>
        <p:spPr bwMode="auto">
          <a:xfrm>
            <a:off x="3429001" y="3257551"/>
            <a:ext cx="6463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i="1">
                <a:latin typeface="Arial" pitchFamily="34" charset="0"/>
              </a:rPr>
              <a:t>Cours</a:t>
            </a:r>
            <a:endParaRPr lang="fr-FR" altLang="fr-FR" sz="1350">
              <a:latin typeface="Arial" pitchFamily="34" charset="0"/>
            </a:endParaRPr>
          </a:p>
        </p:txBody>
      </p:sp>
      <p:sp>
        <p:nvSpPr>
          <p:cNvPr id="38931" name="Rectangle 57"/>
          <p:cNvSpPr>
            <a:spLocks noChangeArrowheads="1"/>
          </p:cNvSpPr>
          <p:nvPr/>
        </p:nvSpPr>
        <p:spPr bwMode="auto">
          <a:xfrm>
            <a:off x="3048000" y="3086100"/>
            <a:ext cx="396262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050">
                <a:latin typeface="Arial" pitchFamily="34" charset="0"/>
              </a:rPr>
              <a:t>lieu</a:t>
            </a:r>
            <a:endParaRPr lang="fr-FR" altLang="fr-FR" sz="1350">
              <a:latin typeface="Arial" pitchFamily="34" charset="0"/>
            </a:endParaRPr>
          </a:p>
        </p:txBody>
      </p:sp>
      <p:sp>
        <p:nvSpPr>
          <p:cNvPr id="38932" name="Text Box 59"/>
          <p:cNvSpPr txBox="1">
            <a:spLocks noChangeArrowheads="1"/>
          </p:cNvSpPr>
          <p:nvPr/>
        </p:nvSpPr>
        <p:spPr bwMode="auto">
          <a:xfrm>
            <a:off x="898526" y="2031206"/>
            <a:ext cx="1733167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>
                <a:latin typeface="Arial" pitchFamily="34" charset="0"/>
              </a:rPr>
              <a:t>Association d’arité 3</a:t>
            </a:r>
          </a:p>
        </p:txBody>
      </p:sp>
      <p:sp>
        <p:nvSpPr>
          <p:cNvPr id="26" name="Slide Number Placeholder 3"/>
          <p:cNvSpPr txBox="1">
            <a:spLocks/>
          </p:cNvSpPr>
          <p:nvPr/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BEA0A8-2D3D-4FB2-BB73-526B55F2947D}" type="slidenum">
              <a:rPr lang="fr-FR" sz="900"/>
              <a:pPr/>
              <a:t>48</a:t>
            </a:fld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3676646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FB92A-5765-42FE-A41C-CFDFF22B258F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altLang="en-US" b="1" dirty="0"/>
              <a:t>Un exemple plus complexe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fr-CA" altLang="en-US">
                <a:cs typeface="Times" pitchFamily="18" charset="0"/>
              </a:rPr>
              <a:t>Une réservation est pour un passager</a:t>
            </a:r>
            <a:endParaRPr lang="fr-CA" altLang="en-US"/>
          </a:p>
          <a:p>
            <a:pPr lvl="2">
              <a:lnSpc>
                <a:spcPct val="90000"/>
              </a:lnSpc>
            </a:pPr>
            <a:r>
              <a:rPr lang="fr-CA" altLang="en-US">
                <a:cs typeface="Times" pitchFamily="18" charset="0"/>
              </a:rPr>
              <a:t>Pas de réservations sans passager</a:t>
            </a:r>
          </a:p>
          <a:p>
            <a:pPr lvl="2">
              <a:lnSpc>
                <a:spcPct val="90000"/>
              </a:lnSpc>
            </a:pPr>
            <a:r>
              <a:rPr lang="fr-CA" altLang="en-US">
                <a:cs typeface="Times" pitchFamily="18" charset="0"/>
              </a:rPr>
              <a:t>Une réservation ne devrait jamais compter plus d’un passager </a:t>
            </a:r>
            <a:r>
              <a:rPr lang="fr-CA" altLang="en-US"/>
              <a:t> </a:t>
            </a:r>
          </a:p>
          <a:p>
            <a:pPr lvl="1">
              <a:lnSpc>
                <a:spcPct val="90000"/>
              </a:lnSpc>
            </a:pPr>
            <a:r>
              <a:rPr lang="fr-CA" altLang="en-US">
                <a:cs typeface="Times" pitchFamily="18" charset="0"/>
              </a:rPr>
              <a:t>Un passager peut effectuer plusieurs réservations</a:t>
            </a:r>
          </a:p>
          <a:p>
            <a:pPr lvl="2">
              <a:lnSpc>
                <a:spcPct val="90000"/>
              </a:lnSpc>
            </a:pPr>
            <a:r>
              <a:rPr lang="fr-CA" altLang="en-US">
                <a:cs typeface="Times" pitchFamily="18" charset="0"/>
              </a:rPr>
              <a:t>Un passager peut aussi n’avoir fait aucune </a:t>
            </a:r>
          </a:p>
          <a:p>
            <a:pPr lvl="1">
              <a:lnSpc>
                <a:spcPct val="90000"/>
              </a:lnSpc>
            </a:pPr>
            <a:endParaRPr lang="fr-CA" altLang="en-US">
              <a:cs typeface="Times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>
              <a:cs typeface="Times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en-US">
              <a:cs typeface="Times" pitchFamily="18" charset="0"/>
            </a:endParaRPr>
          </a:p>
          <a:p>
            <a:pPr lvl="1">
              <a:lnSpc>
                <a:spcPct val="90000"/>
              </a:lnSpc>
            </a:pPr>
            <a:r>
              <a:rPr lang="fr-CA" altLang="en-US">
                <a:cs typeface="Times" pitchFamily="18" charset="0"/>
              </a:rPr>
              <a:t>Le cadre autour du diagramme est une nouvelle option de UML 2.0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fr-CA" altLang="en-US">
                <a:cs typeface="Times" pitchFamily="18" charset="0"/>
              </a:rPr>
              <a:t> </a:t>
            </a:r>
            <a:r>
              <a:rPr lang="fr-CA" altLang="en-US"/>
              <a:t>  </a:t>
            </a:r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4293395"/>
            <a:ext cx="6462713" cy="83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14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fr-FR" sz="4000" b="1" dirty="0"/>
              <a:t>Description de la solution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 fontScale="92500" lnSpcReduction="20000"/>
          </a:bodyPr>
          <a:lstStyle/>
          <a:p>
            <a:endParaRPr lang="fr-FR" sz="2000" dirty="0"/>
          </a:p>
          <a:p>
            <a:pPr marL="457200" lvl="1" indent="0">
              <a:buNone/>
            </a:pPr>
            <a:r>
              <a:rPr lang="fr-FR" sz="2500" b="1" cap="small" dirty="0"/>
              <a:t>2.1 Caractéristiques de la Solution</a:t>
            </a:r>
          </a:p>
          <a:p>
            <a:pPr marL="0" indent="0">
              <a:buNone/>
            </a:pPr>
            <a:r>
              <a:rPr lang="fr-FR" sz="2500" i="1" dirty="0"/>
              <a:t>Présenter de manière succincte la solution. Le tout de manière compréhensible par tous. </a:t>
            </a:r>
          </a:p>
          <a:p>
            <a:pPr marL="0" indent="0">
              <a:buNone/>
            </a:pPr>
            <a:endParaRPr lang="fr-FR" sz="2500" i="1" dirty="0"/>
          </a:p>
          <a:p>
            <a:pPr marL="457200" lvl="1" indent="0">
              <a:buNone/>
            </a:pPr>
            <a:r>
              <a:rPr lang="fr-FR" sz="2500" b="1" cap="small" dirty="0"/>
              <a:t>2.2 Processus Utilisateurs Impactés</a:t>
            </a:r>
          </a:p>
          <a:p>
            <a:pPr marL="0" indent="0">
              <a:buNone/>
            </a:pPr>
            <a:r>
              <a:rPr lang="fr-FR" sz="2500" i="1" dirty="0"/>
              <a:t>Décrire les principaux processus utilisateurs impactés par le projet. </a:t>
            </a:r>
          </a:p>
          <a:p>
            <a:pPr marL="0" indent="0">
              <a:buNone/>
            </a:pPr>
            <a:r>
              <a:rPr lang="fr-FR" sz="3000" b="1" cap="small" dirty="0"/>
              <a:t> </a:t>
            </a:r>
          </a:p>
          <a:p>
            <a:pPr marL="457200" lvl="1" indent="0">
              <a:buNone/>
            </a:pPr>
            <a:r>
              <a:rPr lang="fr-FR" sz="2500" b="1" cap="small" dirty="0"/>
              <a:t>2.3 Applications Connexes</a:t>
            </a:r>
          </a:p>
          <a:p>
            <a:pPr marL="0" indent="0">
              <a:buNone/>
            </a:pPr>
            <a:r>
              <a:rPr lang="en-GB" sz="3000" b="1" cap="small" dirty="0"/>
              <a:t> </a:t>
            </a:r>
            <a:r>
              <a:rPr lang="fr-FR" sz="2500" i="1" dirty="0"/>
              <a:t>Lister les applications connexes et préciser quel est le lien entre elles.</a:t>
            </a:r>
          </a:p>
          <a:p>
            <a:pPr marL="0" indent="0">
              <a:buNone/>
            </a:pPr>
            <a:endParaRPr lang="fr-FR" sz="3700" i="1" dirty="0"/>
          </a:p>
          <a:p>
            <a:pPr marL="457200" lvl="1" indent="0">
              <a:buNone/>
            </a:pPr>
            <a:endParaRPr lang="fr-FR" sz="3700" i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</p:spTree>
    <p:extLst>
      <p:ext uri="{BB962C8B-B14F-4D97-AF65-F5344CB8AC3E}">
        <p14:creationId xmlns:p14="http://schemas.microsoft.com/office/powerpoint/2010/main" val="1472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4402D-EE89-415A-9D84-79C66A4433EC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Georgia" pitchFamily="18" charset="0"/>
            </a:pPr>
            <a:r>
              <a:rPr lang="fr-CA" altLang="en-US" b="1" dirty="0"/>
              <a:t>Classes d’association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fr-CA" altLang="en-US">
                <a:cs typeface="Times" pitchFamily="18" charset="0"/>
              </a:rPr>
              <a:t>Il arrive, quelques fois, qu’un attribut ne puisse être attaché à aucune des deux classes d’une association</a:t>
            </a:r>
            <a:endParaRPr lang="fr-CA" altLang="en-US"/>
          </a:p>
          <a:p>
            <a:pPr lvl="1"/>
            <a:r>
              <a:rPr lang="en-US" altLang="en-US"/>
              <a:t>Mais i</a:t>
            </a:r>
            <a:r>
              <a:rPr lang="fr-CA" altLang="en-US"/>
              <a:t>l peut être attaché à l’association elle-même</a:t>
            </a:r>
          </a:p>
        </p:txBody>
      </p:sp>
      <p:pic>
        <p:nvPicPr>
          <p:cNvPr id="40965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3999310"/>
            <a:ext cx="3695700" cy="110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4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24476"/>
            <a:ext cx="4972050" cy="58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50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639" y="1970485"/>
            <a:ext cx="8618537" cy="3157538"/>
          </a:xfrm>
          <a:noFill/>
        </p:spPr>
        <p:txBody>
          <a:bodyPr/>
          <a:lstStyle/>
          <a:p>
            <a:pPr marL="0" indent="0">
              <a:buNone/>
            </a:pPr>
            <a:r>
              <a:rPr lang="fr-FR" altLang="fr-FR" sz="1350" dirty="0">
                <a:latin typeface="Verdana" pitchFamily="34" charset="0"/>
              </a:rPr>
              <a:t>Cas particulier d’association exprimant une relation de contenance</a:t>
            </a:r>
          </a:p>
          <a:p>
            <a:pPr marL="0" indent="0"/>
            <a:endParaRPr lang="fr-FR" altLang="fr-FR" sz="1350" dirty="0">
              <a:latin typeface="Verdana" pitchFamily="34" charset="0"/>
            </a:endParaRPr>
          </a:p>
          <a:p>
            <a:pPr marL="0" indent="0">
              <a:buNone/>
            </a:pPr>
            <a:r>
              <a:rPr lang="fr-FR" altLang="fr-FR" sz="1350" b="1" dirty="0">
                <a:latin typeface="Verdana" pitchFamily="34" charset="0"/>
              </a:rPr>
              <a:t>Exemples:</a:t>
            </a:r>
          </a:p>
          <a:p>
            <a:pPr marL="271463" lvl="1" indent="-136922">
              <a:buFontTx/>
              <a:buChar char="•"/>
            </a:pPr>
            <a:r>
              <a:rPr lang="fr-FR" altLang="fr-FR" sz="1350" dirty="0">
                <a:latin typeface="Verdana" pitchFamily="34" charset="0"/>
              </a:rPr>
              <a:t>Une voiture a 4 roues</a:t>
            </a:r>
          </a:p>
          <a:p>
            <a:pPr marL="271463" lvl="1" indent="-136922">
              <a:buFontTx/>
              <a:buChar char="•"/>
            </a:pPr>
            <a:r>
              <a:rPr lang="fr-FR" altLang="fr-FR" sz="1350" dirty="0">
                <a:latin typeface="Verdana" pitchFamily="34" charset="0"/>
              </a:rPr>
              <a:t>Un dessin contient un ensemble de figures géométriques</a:t>
            </a:r>
          </a:p>
          <a:p>
            <a:pPr marL="271463" lvl="1" indent="-136922">
              <a:buFontTx/>
              <a:buChar char="•"/>
            </a:pPr>
            <a:r>
              <a:rPr lang="fr-FR" altLang="fr-FR" sz="1350" dirty="0">
                <a:latin typeface="Verdana" pitchFamily="34" charset="0"/>
              </a:rPr>
              <a:t>Une présentation PowerPoint est composé de transparents</a:t>
            </a:r>
          </a:p>
          <a:p>
            <a:pPr marL="271463" lvl="1" indent="-136922">
              <a:buFontTx/>
              <a:buChar char="•"/>
            </a:pPr>
            <a:r>
              <a:rPr lang="fr-FR" altLang="fr-FR" sz="1350" dirty="0">
                <a:latin typeface="Verdana" pitchFamily="34" charset="0"/>
              </a:rPr>
              <a:t>Une équipe de recherche est composée d’un ensemble de personnes</a:t>
            </a:r>
          </a:p>
          <a:p>
            <a:pPr marL="271463" lvl="1" indent="-136922"/>
            <a:endParaRPr lang="fr-FR" altLang="fr-FR" sz="1350" dirty="0">
              <a:latin typeface="Verdana" pitchFamily="34" charset="0"/>
            </a:endParaRPr>
          </a:p>
          <a:p>
            <a:pPr marL="0" indent="0">
              <a:buNone/>
            </a:pPr>
            <a:r>
              <a:rPr lang="fr-FR" altLang="fr-FR" sz="1350" b="1" dirty="0">
                <a:latin typeface="Verdana" pitchFamily="34" charset="0"/>
              </a:rPr>
              <a:t>Deux types de relations de contenance en UML</a:t>
            </a:r>
          </a:p>
          <a:p>
            <a:pPr marL="271463" lvl="1" indent="-136922">
              <a:buFontTx/>
              <a:buChar char="•"/>
            </a:pPr>
            <a:r>
              <a:rPr lang="fr-FR" altLang="fr-FR" sz="1350" dirty="0">
                <a:latin typeface="Verdana" pitchFamily="34" charset="0"/>
              </a:rPr>
              <a:t>Agrégation</a:t>
            </a:r>
          </a:p>
          <a:p>
            <a:pPr marL="271463" lvl="1" indent="-136922">
              <a:buFontTx/>
              <a:buChar char="•"/>
            </a:pPr>
            <a:r>
              <a:rPr lang="fr-FR" altLang="fr-FR" sz="1350" dirty="0">
                <a:latin typeface="Verdana" pitchFamily="34" charset="0"/>
              </a:rPr>
              <a:t>Composition (Agrégation forte)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509102" y="190202"/>
            <a:ext cx="738407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Georgia" pitchFamily="18" charset="0"/>
              <a:buNone/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Types de relation : Contenance</a:t>
            </a:r>
          </a:p>
        </p:txBody>
      </p:sp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2124076" y="4293395"/>
            <a:ext cx="863600" cy="108347"/>
            <a:chOff x="3016" y="2931"/>
            <a:chExt cx="544" cy="91"/>
          </a:xfrm>
        </p:grpSpPr>
        <p:sp>
          <p:nvSpPr>
            <p:cNvPr id="41991" name="AutoShape 6"/>
            <p:cNvSpPr>
              <a:spLocks noChangeArrowheads="1"/>
            </p:cNvSpPr>
            <p:nvPr/>
          </p:nvSpPr>
          <p:spPr bwMode="auto">
            <a:xfrm>
              <a:off x="3016" y="2931"/>
              <a:ext cx="136" cy="91"/>
            </a:xfrm>
            <a:prstGeom prst="diamond">
              <a:avLst/>
            </a:prstGeom>
            <a:noFill/>
            <a:ln w="127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41992" name="Line 7"/>
            <p:cNvSpPr>
              <a:spLocks noChangeShapeType="1"/>
            </p:cNvSpPr>
            <p:nvPr/>
          </p:nvSpPr>
          <p:spPr bwMode="auto">
            <a:xfrm>
              <a:off x="3152" y="2976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</p:grpSp>
      <p:sp>
        <p:nvSpPr>
          <p:cNvPr id="41989" name="AutoShape 8"/>
          <p:cNvSpPr>
            <a:spLocks noChangeArrowheads="1"/>
          </p:cNvSpPr>
          <p:nvPr/>
        </p:nvSpPr>
        <p:spPr bwMode="auto">
          <a:xfrm>
            <a:off x="4471989" y="4556522"/>
            <a:ext cx="215900" cy="108347"/>
          </a:xfrm>
          <a:prstGeom prst="diamond">
            <a:avLst/>
          </a:prstGeom>
          <a:solidFill>
            <a:schemeClr val="tx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>
              <a:latin typeface="Arial" pitchFamily="34" charset="0"/>
            </a:endParaRPr>
          </a:p>
        </p:txBody>
      </p: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4687888" y="4610100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35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91501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1" y="1809688"/>
            <a:ext cx="8928100" cy="3187303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altLang="fr-FR" sz="1350" b="1" dirty="0">
                <a:latin typeface="Verdana" pitchFamily="34" charset="0"/>
              </a:rPr>
              <a:t>Type de relations</a:t>
            </a:r>
            <a:r>
              <a:rPr lang="fr-FR" altLang="fr-FR" sz="1350" dirty="0">
                <a:latin typeface="Verdana" pitchFamily="34" charset="0"/>
              </a:rPr>
              <a:t> </a:t>
            </a:r>
          </a:p>
          <a:p>
            <a:pPr marL="134541" lvl="1" indent="0"/>
            <a:r>
              <a:rPr lang="fr-FR" altLang="fr-FR" sz="1350" dirty="0">
                <a:latin typeface="Verdana" pitchFamily="34" charset="0"/>
              </a:rPr>
              <a:t> A « contient » des instances de B,</a:t>
            </a:r>
          </a:p>
          <a:p>
            <a:pPr marL="134541" lvl="1" indent="0"/>
            <a:endParaRPr lang="fr-FR" altLang="fr-FR" sz="1350" dirty="0">
              <a:latin typeface="Verdana" pitchFamily="34" charset="0"/>
            </a:endParaRPr>
          </a:p>
          <a:p>
            <a:pPr marL="134541" lvl="1" indent="0">
              <a:buNone/>
            </a:pPr>
            <a:endParaRPr lang="fr-FR" altLang="fr-FR" sz="600" dirty="0">
              <a:latin typeface="Verdana" pitchFamily="34" charset="0"/>
            </a:endParaRPr>
          </a:p>
          <a:p>
            <a:pPr marL="0" indent="0">
              <a:buNone/>
            </a:pPr>
            <a:r>
              <a:rPr lang="fr-FR" altLang="fr-FR" sz="1350" b="1" dirty="0">
                <a:latin typeface="Verdana" pitchFamily="34" charset="0"/>
              </a:rPr>
              <a:t>Propriétés de l’agrégation</a:t>
            </a:r>
          </a:p>
          <a:p>
            <a:pPr marL="0" indent="0"/>
            <a:r>
              <a:rPr lang="fr-FR" altLang="fr-FR" sz="1350" dirty="0">
                <a:latin typeface="Verdana" pitchFamily="34" charset="0"/>
              </a:rPr>
              <a:t> La suppression de A n’implique pas la suppression de B</a:t>
            </a:r>
          </a:p>
          <a:p>
            <a:pPr marL="0" indent="0"/>
            <a:r>
              <a:rPr lang="fr-FR" altLang="fr-FR" sz="1350" dirty="0">
                <a:latin typeface="Verdana" pitchFamily="34" charset="0"/>
              </a:rPr>
              <a:t> L'élément agrégé peut être partagé </a:t>
            </a:r>
          </a:p>
          <a:p>
            <a:pPr marL="0" indent="0"/>
            <a:endParaRPr lang="fr-FR" altLang="fr-FR" sz="600" dirty="0">
              <a:latin typeface="Verdana" pitchFamily="34" charset="0"/>
            </a:endParaRPr>
          </a:p>
          <a:p>
            <a:pPr marL="0" indent="0">
              <a:buNone/>
            </a:pPr>
            <a:r>
              <a:rPr lang="fr-FR" altLang="fr-FR" sz="1350" b="1" dirty="0">
                <a:latin typeface="Verdana" pitchFamily="34" charset="0"/>
              </a:rPr>
              <a:t>Exemples :</a:t>
            </a:r>
          </a:p>
          <a:p>
            <a:pPr marL="0" indent="0"/>
            <a:r>
              <a:rPr lang="fr-FR" altLang="fr-FR" sz="1350" dirty="0">
                <a:latin typeface="Verdana" pitchFamily="34" charset="0"/>
              </a:rPr>
              <a:t> L’enseignant est un composant</a:t>
            </a:r>
          </a:p>
          <a:p>
            <a:pPr marL="0" indent="0">
              <a:buNone/>
            </a:pPr>
            <a:r>
              <a:rPr lang="fr-FR" altLang="fr-FR" sz="1350" dirty="0">
                <a:latin typeface="Verdana" pitchFamily="34" charset="0"/>
              </a:rPr>
              <a:t>d’une (ou plusieurs) équipe de </a:t>
            </a:r>
          </a:p>
          <a:p>
            <a:pPr marL="0" indent="0">
              <a:buNone/>
            </a:pPr>
            <a:r>
              <a:rPr lang="fr-FR" altLang="fr-FR" sz="1350" dirty="0">
                <a:latin typeface="Verdana" pitchFamily="34" charset="0"/>
              </a:rPr>
              <a:t>recherche d’un seul département</a:t>
            </a:r>
          </a:p>
          <a:p>
            <a:pPr marL="0" indent="0">
              <a:buNone/>
            </a:pPr>
            <a:endParaRPr lang="fr-FR" altLang="fr-FR" sz="600" dirty="0">
              <a:latin typeface="Verdana" pitchFamily="34" charset="0"/>
            </a:endParaRPr>
          </a:p>
          <a:p>
            <a:pPr marL="0" indent="0"/>
            <a:r>
              <a:rPr lang="fr-FR" altLang="fr-FR" sz="1350" dirty="0">
                <a:latin typeface="Verdana" pitchFamily="34" charset="0"/>
              </a:rPr>
              <a:t> La disparition d’une équipe de</a:t>
            </a:r>
          </a:p>
          <a:p>
            <a:pPr marL="0" indent="0">
              <a:buNone/>
            </a:pPr>
            <a:r>
              <a:rPr lang="fr-FR" altLang="fr-FR" sz="1350" dirty="0">
                <a:latin typeface="Verdana" pitchFamily="34" charset="0"/>
              </a:rPr>
              <a:t>recherche n’entraine pas la </a:t>
            </a:r>
          </a:p>
          <a:p>
            <a:pPr marL="0" indent="0">
              <a:buNone/>
            </a:pPr>
            <a:r>
              <a:rPr lang="fr-FR" altLang="fr-FR" sz="1350" dirty="0">
                <a:latin typeface="Verdana" pitchFamily="34" charset="0"/>
              </a:rPr>
              <a:t>disparition d’un enseignant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5435600" y="1646635"/>
            <a:ext cx="3217863" cy="1028700"/>
            <a:chOff x="1056" y="2880"/>
            <a:chExt cx="1115" cy="697"/>
          </a:xfrm>
        </p:grpSpPr>
        <p:sp>
          <p:nvSpPr>
            <p:cNvPr id="43014" name="Rectangle 4"/>
            <p:cNvSpPr>
              <a:spLocks noChangeArrowheads="1"/>
            </p:cNvSpPr>
            <p:nvPr/>
          </p:nvSpPr>
          <p:spPr bwMode="auto">
            <a:xfrm>
              <a:off x="1825" y="2884"/>
              <a:ext cx="346" cy="23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43015" name="Rectangle 5"/>
            <p:cNvSpPr>
              <a:spLocks noChangeArrowheads="1"/>
            </p:cNvSpPr>
            <p:nvPr/>
          </p:nvSpPr>
          <p:spPr bwMode="auto">
            <a:xfrm>
              <a:off x="1969" y="2907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750">
                  <a:solidFill>
                    <a:srgbClr val="000000"/>
                  </a:solidFill>
                  <a:latin typeface="Arial" pitchFamily="34" charset="0"/>
                </a:rPr>
                <a:t>B</a:t>
              </a:r>
              <a:endParaRPr lang="fr-FR" altLang="fr-FR" sz="1800">
                <a:latin typeface="Times New Roman" pitchFamily="18" charset="0"/>
              </a:endParaRPr>
            </a:p>
          </p:txBody>
        </p:sp>
        <p:sp>
          <p:nvSpPr>
            <p:cNvPr id="43016" name="Line 6"/>
            <p:cNvSpPr>
              <a:spLocks noChangeShapeType="1"/>
            </p:cNvSpPr>
            <p:nvPr/>
          </p:nvSpPr>
          <p:spPr bwMode="auto">
            <a:xfrm>
              <a:off x="1825" y="3011"/>
              <a:ext cx="34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17" name="Line 7"/>
            <p:cNvSpPr>
              <a:spLocks noChangeShapeType="1"/>
            </p:cNvSpPr>
            <p:nvPr/>
          </p:nvSpPr>
          <p:spPr bwMode="auto">
            <a:xfrm>
              <a:off x="1825" y="3055"/>
              <a:ext cx="34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18" name="Rectangle 8"/>
            <p:cNvSpPr>
              <a:spLocks noChangeArrowheads="1"/>
            </p:cNvSpPr>
            <p:nvPr/>
          </p:nvSpPr>
          <p:spPr bwMode="auto">
            <a:xfrm>
              <a:off x="1093" y="2880"/>
              <a:ext cx="345" cy="23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fr-FR" altLang="fr-FR" sz="1350">
                <a:latin typeface="Arial" pitchFamily="34" charset="0"/>
              </a:endParaRPr>
            </a:p>
          </p:txBody>
        </p:sp>
        <p:sp>
          <p:nvSpPr>
            <p:cNvPr id="43019" name="Rectangle 9"/>
            <p:cNvSpPr>
              <a:spLocks noChangeArrowheads="1"/>
            </p:cNvSpPr>
            <p:nvPr/>
          </p:nvSpPr>
          <p:spPr bwMode="auto">
            <a:xfrm>
              <a:off x="1237" y="2903"/>
              <a:ext cx="2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75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fr-FR" altLang="fr-FR" sz="1800">
                <a:latin typeface="Times New Roman" pitchFamily="18" charset="0"/>
              </a:endParaRPr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>
              <a:off x="1093" y="3007"/>
              <a:ext cx="34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21" name="Line 11"/>
            <p:cNvSpPr>
              <a:spLocks noChangeShapeType="1"/>
            </p:cNvSpPr>
            <p:nvPr/>
          </p:nvSpPr>
          <p:spPr bwMode="auto">
            <a:xfrm>
              <a:off x="1093" y="3051"/>
              <a:ext cx="34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22" name="Line 12"/>
            <p:cNvSpPr>
              <a:spLocks noChangeShapeType="1"/>
            </p:cNvSpPr>
            <p:nvPr/>
          </p:nvSpPr>
          <p:spPr bwMode="auto">
            <a:xfrm flipH="1">
              <a:off x="1438" y="2997"/>
              <a:ext cx="1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23" name="Freeform 13"/>
            <p:cNvSpPr>
              <a:spLocks/>
            </p:cNvSpPr>
            <p:nvPr/>
          </p:nvSpPr>
          <p:spPr bwMode="auto">
            <a:xfrm>
              <a:off x="1438" y="2969"/>
              <a:ext cx="104" cy="57"/>
            </a:xfrm>
            <a:custGeom>
              <a:avLst/>
              <a:gdLst>
                <a:gd name="T0" fmla="*/ 0 w 104"/>
                <a:gd name="T1" fmla="*/ 28 h 57"/>
                <a:gd name="T2" fmla="*/ 52 w 104"/>
                <a:gd name="T3" fmla="*/ 57 h 57"/>
                <a:gd name="T4" fmla="*/ 104 w 104"/>
                <a:gd name="T5" fmla="*/ 28 h 57"/>
                <a:gd name="T6" fmla="*/ 52 w 104"/>
                <a:gd name="T7" fmla="*/ 0 h 57"/>
                <a:gd name="T8" fmla="*/ 0 w 104"/>
                <a:gd name="T9" fmla="*/ 28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57"/>
                <a:gd name="T17" fmla="*/ 104 w 104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57">
                  <a:moveTo>
                    <a:pt x="0" y="28"/>
                  </a:moveTo>
                  <a:lnTo>
                    <a:pt x="52" y="57"/>
                  </a:lnTo>
                  <a:lnTo>
                    <a:pt x="104" y="28"/>
                  </a:lnTo>
                  <a:lnTo>
                    <a:pt x="52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24" name="Line 14"/>
            <p:cNvSpPr>
              <a:spLocks noChangeShapeType="1"/>
            </p:cNvSpPr>
            <p:nvPr/>
          </p:nvSpPr>
          <p:spPr bwMode="auto">
            <a:xfrm>
              <a:off x="1631" y="2997"/>
              <a:ext cx="192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25" name="Freeform 15"/>
            <p:cNvSpPr>
              <a:spLocks/>
            </p:cNvSpPr>
            <p:nvPr/>
          </p:nvSpPr>
          <p:spPr bwMode="auto">
            <a:xfrm>
              <a:off x="1056" y="3334"/>
              <a:ext cx="565" cy="243"/>
            </a:xfrm>
            <a:custGeom>
              <a:avLst/>
              <a:gdLst>
                <a:gd name="T0" fmla="*/ 0 w 294"/>
                <a:gd name="T1" fmla="*/ 0 h 126"/>
                <a:gd name="T2" fmla="*/ 1831 w 294"/>
                <a:gd name="T3" fmla="*/ 0 h 126"/>
                <a:gd name="T4" fmla="*/ 2087 w 294"/>
                <a:gd name="T5" fmla="*/ 257 h 126"/>
                <a:gd name="T6" fmla="*/ 2087 w 294"/>
                <a:gd name="T7" fmla="*/ 905 h 126"/>
                <a:gd name="T8" fmla="*/ 0 w 294"/>
                <a:gd name="T9" fmla="*/ 905 h 126"/>
                <a:gd name="T10" fmla="*/ 0 w 294"/>
                <a:gd name="T11" fmla="*/ 0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4"/>
                <a:gd name="T19" fmla="*/ 0 h 126"/>
                <a:gd name="T20" fmla="*/ 294 w 294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4" h="126">
                  <a:moveTo>
                    <a:pt x="0" y="0"/>
                  </a:moveTo>
                  <a:lnTo>
                    <a:pt x="258" y="0"/>
                  </a:lnTo>
                  <a:lnTo>
                    <a:pt x="294" y="36"/>
                  </a:lnTo>
                  <a:lnTo>
                    <a:pt x="294" y="126"/>
                  </a:lnTo>
                  <a:lnTo>
                    <a:pt x="0" y="12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26" name="Freeform 16"/>
            <p:cNvSpPr>
              <a:spLocks/>
            </p:cNvSpPr>
            <p:nvPr/>
          </p:nvSpPr>
          <p:spPr bwMode="auto">
            <a:xfrm>
              <a:off x="1552" y="3334"/>
              <a:ext cx="69" cy="69"/>
            </a:xfrm>
            <a:custGeom>
              <a:avLst/>
              <a:gdLst>
                <a:gd name="T0" fmla="*/ 0 w 36"/>
                <a:gd name="T1" fmla="*/ 0 h 36"/>
                <a:gd name="T2" fmla="*/ 0 w 36"/>
                <a:gd name="T3" fmla="*/ 253 h 36"/>
                <a:gd name="T4" fmla="*/ 253 w 36"/>
                <a:gd name="T5" fmla="*/ 253 h 36"/>
                <a:gd name="T6" fmla="*/ 0 60000 65536"/>
                <a:gd name="T7" fmla="*/ 0 60000 65536"/>
                <a:gd name="T8" fmla="*/ 0 60000 65536"/>
                <a:gd name="T9" fmla="*/ 0 w 36"/>
                <a:gd name="T10" fmla="*/ 0 h 36"/>
                <a:gd name="T11" fmla="*/ 36 w 3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36">
                  <a:moveTo>
                    <a:pt x="0" y="0"/>
                  </a:moveTo>
                  <a:lnTo>
                    <a:pt x="0" y="36"/>
                  </a:lnTo>
                  <a:lnTo>
                    <a:pt x="3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  <p:sp>
          <p:nvSpPr>
            <p:cNvPr id="43027" name="Rectangle 17"/>
            <p:cNvSpPr>
              <a:spLocks noChangeArrowheads="1"/>
            </p:cNvSpPr>
            <p:nvPr/>
          </p:nvSpPr>
          <p:spPr bwMode="auto">
            <a:xfrm>
              <a:off x="1079" y="3346"/>
              <a:ext cx="116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•"/>
                <a:defRPr sz="2800">
                  <a:solidFill>
                    <a:schemeClr val="tx1"/>
                  </a:solidFill>
                  <a:latin typeface="Georgia" pitchFamily="18" charset="0"/>
                </a:defRPr>
              </a:lvl1pPr>
              <a:lvl2pPr marL="742950" indent="-285750" eaLnBrk="0" hangingPunct="0">
                <a:spcBef>
                  <a:spcPts val="300"/>
                </a:spcBef>
                <a:buClr>
                  <a:schemeClr val="accent2"/>
                </a:buClr>
                <a:buFont typeface="Georgia" pitchFamily="18" charset="0"/>
                <a:buChar char="▫"/>
                <a:defRPr sz="2600">
                  <a:solidFill>
                    <a:schemeClr val="accent2"/>
                  </a:solidFill>
                  <a:latin typeface="Georgia" pitchFamily="18" charset="0"/>
                </a:defRPr>
              </a:lvl2pPr>
              <a:lvl3pPr marL="11430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400">
                  <a:solidFill>
                    <a:schemeClr val="accent1"/>
                  </a:solidFill>
                  <a:latin typeface="Georgia" pitchFamily="18" charset="0"/>
                </a:defRPr>
              </a:lvl3pPr>
              <a:lvl4pPr marL="1600200" indent="-228600" eaLnBrk="0" hangingPunct="0">
                <a:spcBef>
                  <a:spcPts val="300"/>
                </a:spcBef>
                <a:buClr>
                  <a:schemeClr val="accent1"/>
                </a:buClr>
                <a:buFont typeface="Wingdings 2" pitchFamily="18" charset="2"/>
                <a:buChar char=""/>
                <a:defRPr sz="2200">
                  <a:solidFill>
                    <a:schemeClr val="accent1"/>
                  </a:solidFill>
                  <a:latin typeface="Georgia" pitchFamily="18" charset="0"/>
                </a:defRPr>
              </a:lvl4pPr>
              <a:lvl5pPr marL="2057400" indent="-228600" eaLnBrk="0" hangingPunct="0">
                <a:spcBef>
                  <a:spcPts val="300"/>
                </a:spcBef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04DA3"/>
                </a:buClr>
                <a:buFont typeface="Georgia" pitchFamily="18" charset="0"/>
                <a:buChar char="▫"/>
                <a:defRPr sz="2000">
                  <a:solidFill>
                    <a:srgbClr val="A04DA3"/>
                  </a:solidFill>
                  <a:latin typeface="Georg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fr-FR" altLang="fr-FR" sz="750">
                  <a:solidFill>
                    <a:srgbClr val="000000"/>
                  </a:solidFill>
                  <a:latin typeface="Arial" pitchFamily="34" charset="0"/>
                </a:rPr>
                <a:t>Agrégat</a:t>
              </a:r>
              <a:endParaRPr lang="fr-FR" altLang="fr-FR" sz="1800">
                <a:latin typeface="Times New Roman" pitchFamily="18" charset="0"/>
              </a:endParaRPr>
            </a:p>
          </p:txBody>
        </p:sp>
        <p:sp>
          <p:nvSpPr>
            <p:cNvPr id="43028" name="Line 18"/>
            <p:cNvSpPr>
              <a:spLocks noChangeShapeType="1"/>
            </p:cNvSpPr>
            <p:nvPr/>
          </p:nvSpPr>
          <p:spPr bwMode="auto">
            <a:xfrm>
              <a:off x="1285" y="3115"/>
              <a:ext cx="34" cy="2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 sz="1350"/>
            </a:p>
          </p:txBody>
        </p:sp>
      </p:grpSp>
      <p:sp>
        <p:nvSpPr>
          <p:cNvPr id="43012" name="Rectangle 20"/>
          <p:cNvSpPr>
            <a:spLocks noChangeArrowheads="1"/>
          </p:cNvSpPr>
          <p:nvPr/>
        </p:nvSpPr>
        <p:spPr bwMode="auto">
          <a:xfrm>
            <a:off x="1551905" y="148583"/>
            <a:ext cx="71665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Georgia" pitchFamily="18" charset="0"/>
              <a:buNone/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Types de relation : Agrégation</a:t>
            </a:r>
          </a:p>
        </p:txBody>
      </p:sp>
      <p:pic>
        <p:nvPicPr>
          <p:cNvPr id="43013" name="Picture 21" descr="agreg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6" y="3375422"/>
            <a:ext cx="4930775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396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954066"/>
            <a:ext cx="8686800" cy="2431256"/>
          </a:xfrm>
          <a:noFill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fr-FR" altLang="fr-FR" sz="1350" dirty="0">
                <a:latin typeface="Verdana" pitchFamily="34" charset="0"/>
              </a:rPr>
              <a:t>La suppression de A entraine la suppression de B</a:t>
            </a:r>
            <a:endParaRPr lang="fr-FR" altLang="fr-FR" sz="1350" i="1" dirty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endParaRPr lang="fr-FR" altLang="fr-FR" sz="1350" i="1" dirty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fr-FR" altLang="fr-FR" sz="1350" b="1" i="1" dirty="0">
                <a:latin typeface="Verdana" pitchFamily="34" charset="0"/>
              </a:rPr>
              <a:t>Exemple</a:t>
            </a:r>
            <a:r>
              <a:rPr lang="fr-FR" altLang="fr-FR" sz="1350" i="1" dirty="0">
                <a:latin typeface="Verdana" pitchFamily="34" charset="0"/>
              </a:rPr>
              <a:t>: </a:t>
            </a:r>
          </a:p>
          <a:p>
            <a:pPr>
              <a:buFont typeface="Wingdings" pitchFamily="2" charset="2"/>
              <a:buNone/>
            </a:pPr>
            <a:r>
              <a:rPr lang="fr-FR" altLang="fr-FR" sz="1350" i="1" dirty="0">
                <a:latin typeface="Verdana" pitchFamily="34" charset="0"/>
              </a:rPr>
              <a:t>« Une présentation PowerPoint est composé de transparents »</a:t>
            </a:r>
          </a:p>
          <a:p>
            <a:pPr>
              <a:buFont typeface="Wingdings" pitchFamily="2" charset="2"/>
              <a:buChar char="Ø"/>
            </a:pPr>
            <a:endParaRPr lang="fr-FR" altLang="fr-FR" sz="1350" dirty="0">
              <a:latin typeface="Verdan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fr-FR" altLang="fr-FR" sz="1350" dirty="0">
                <a:latin typeface="Verdana" pitchFamily="34" charset="0"/>
              </a:rPr>
              <a:t>La suppression de la présentation entraine la disparition des transparents qui la compose</a:t>
            </a:r>
          </a:p>
        </p:txBody>
      </p:sp>
      <p:pic>
        <p:nvPicPr>
          <p:cNvPr id="44035" name="Picture 3" descr="compos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3590926"/>
            <a:ext cx="5689600" cy="130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1290460" y="190202"/>
            <a:ext cx="75757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Types de relation : Composition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53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400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exagre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1" y="2005012"/>
            <a:ext cx="8429625" cy="304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691680" y="404664"/>
            <a:ext cx="534518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Diagramme de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54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24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593057"/>
            <a:ext cx="6769100" cy="295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899409" y="172751"/>
            <a:ext cx="534518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None/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Diagramme de classes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88901" y="5031559"/>
            <a:ext cx="900112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Interpréter le diagramme de classes suivant afin de donner une spécification en langage naturel.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55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59933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50825" y="2937891"/>
            <a:ext cx="8713788" cy="154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Soient les phrases suivantes 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• Un répertoire contient des fichiers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• Une pièce contient des murs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• Les modems et claviers sont des périphériques d’entrée / sortie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• Une transaction boursière est un achat ou une vente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1350" dirty="0">
                <a:latin typeface="Verdana" pitchFamily="34" charset="0"/>
              </a:rPr>
              <a:t>• Un compte bancaire peut appartenir à une personne physique ou morale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fr-FR" altLang="fr-FR" sz="1350" dirty="0">
              <a:solidFill>
                <a:schemeClr val="accent2"/>
              </a:solidFill>
              <a:latin typeface="Verdana" pitchFamily="34" charset="0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676152" y="260648"/>
            <a:ext cx="207550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 eaLnBrk="0" hangingPunct="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11430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600200" indent="-228600" eaLnBrk="0" hangingPunct="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2057400" indent="-228600" eaLnBrk="0" hangingPunct="0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fr-FR" altLang="fr-FR" sz="4400" b="1" dirty="0">
                <a:latin typeface="+mj-lt"/>
                <a:ea typeface="+mj-ea"/>
                <a:cs typeface="+mj-cs"/>
              </a:rPr>
              <a:t>Exercice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D1BEA0A8-2D3D-4FB2-BB73-526B55F2947D}" type="slidenum">
              <a:rPr lang="fr-FR" smtClean="0"/>
              <a:t>56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4688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57</a:t>
            </a:fld>
            <a:endParaRPr lang="fr-F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335" y="1556558"/>
            <a:ext cx="2125331" cy="309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40424" y="4647947"/>
            <a:ext cx="33025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fr-FR" altLang="fr-FR" sz="1350" dirty="0">
                <a:latin typeface="Verdana" pitchFamily="34" charset="0"/>
              </a:rPr>
              <a:t>• Un répertoire contient des fichiers</a:t>
            </a:r>
          </a:p>
        </p:txBody>
      </p:sp>
    </p:spTree>
    <p:extLst>
      <p:ext uri="{BB962C8B-B14F-4D97-AF65-F5344CB8AC3E}">
        <p14:creationId xmlns:p14="http://schemas.microsoft.com/office/powerpoint/2010/main" val="3028245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58</a:t>
            </a:fld>
            <a:endParaRPr lang="fr-FR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504" y="1443298"/>
            <a:ext cx="2786992" cy="3375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09949" y="5188919"/>
            <a:ext cx="4572000" cy="3000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FR" altLang="fr-FR" sz="1350" dirty="0">
                <a:latin typeface="Verdana" pitchFamily="34" charset="0"/>
              </a:rPr>
              <a:t>• Une pièce contient des murs</a:t>
            </a:r>
          </a:p>
        </p:txBody>
      </p:sp>
    </p:spTree>
    <p:extLst>
      <p:ext uri="{BB962C8B-B14F-4D97-AF65-F5344CB8AC3E}">
        <p14:creationId xmlns:p14="http://schemas.microsoft.com/office/powerpoint/2010/main" val="24274825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59</a:t>
            </a:fld>
            <a:endParaRPr lang="fr-F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98" y="1207749"/>
            <a:ext cx="3002047" cy="275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4521026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FR" altLang="fr-FR" sz="1350" dirty="0">
                <a:latin typeface="Verdana" pitchFamily="34" charset="0"/>
              </a:rPr>
              <a:t>• Les modems et claviers sont des périphériques d’entrée / sortie</a:t>
            </a:r>
          </a:p>
        </p:txBody>
      </p:sp>
    </p:spTree>
    <p:extLst>
      <p:ext uri="{BB962C8B-B14F-4D97-AF65-F5344CB8AC3E}">
        <p14:creationId xmlns:p14="http://schemas.microsoft.com/office/powerpoint/2010/main" val="334754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107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Description fonctionnelles </a:t>
            </a:r>
            <a:br>
              <a:rPr lang="fr-FR" b="1" dirty="0"/>
            </a:br>
            <a:r>
              <a:rPr lang="fr-FR" b="1" dirty="0"/>
              <a:t>détaillées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fr-FR" sz="2000" dirty="0"/>
              <a:t>	</a:t>
            </a:r>
          </a:p>
          <a:p>
            <a:pPr marL="457200" lvl="1" indent="0">
              <a:buNone/>
            </a:pPr>
            <a:r>
              <a:rPr lang="fr-FR" sz="2000" b="1" cap="small" dirty="0"/>
              <a:t>3.1 Module/Fonctionnalités</a:t>
            </a:r>
          </a:p>
          <a:p>
            <a:pPr marL="457200" lvl="1" indent="0">
              <a:buNone/>
            </a:pPr>
            <a:r>
              <a:rPr lang="fr-FR" sz="2000" dirty="0"/>
              <a:t>Lister l’ensemble des fonctionnalités de la solution regroupé par package ou module.</a:t>
            </a:r>
          </a:p>
          <a:p>
            <a:pPr marL="457200" lvl="1" indent="0">
              <a:buNone/>
            </a:pPr>
            <a:endParaRPr lang="fr-FR" sz="2000" b="1" i="1" dirty="0"/>
          </a:p>
          <a:p>
            <a:pPr marL="457200" lvl="1" indent="0">
              <a:buNone/>
            </a:pPr>
            <a:r>
              <a:rPr lang="fr-FR" sz="2000" b="1" i="1" dirty="0"/>
              <a:t>Description : </a:t>
            </a:r>
            <a:r>
              <a:rPr lang="fr-FR" sz="2100" dirty="0"/>
              <a:t>Description du processus, de la fonctionnalité d’un point de vue utilisateur.</a:t>
            </a:r>
          </a:p>
          <a:p>
            <a:pPr marL="457200" lvl="1" indent="0">
              <a:buNone/>
            </a:pPr>
            <a:r>
              <a:rPr lang="fr-FR" sz="2100" dirty="0"/>
              <a:t>Pour chaque fonctionnalité présentée, décrire </a:t>
            </a:r>
            <a:r>
              <a:rPr lang="fr-FR" sz="2100" dirty="0">
                <a:solidFill>
                  <a:srgbClr val="FF0000"/>
                </a:solidFill>
              </a:rPr>
              <a:t>CE QU’ELLE FAIT </a:t>
            </a:r>
            <a:r>
              <a:rPr lang="fr-FR" sz="2100" dirty="0"/>
              <a:t>et non pas </a:t>
            </a:r>
            <a:r>
              <a:rPr lang="fr-FR" sz="2100" dirty="0">
                <a:solidFill>
                  <a:srgbClr val="FF0000"/>
                </a:solidFill>
              </a:rPr>
              <a:t>COMMENT elle le fait</a:t>
            </a:r>
            <a:r>
              <a:rPr lang="fr-FR" sz="2100" dirty="0"/>
              <a:t>.</a:t>
            </a:r>
          </a:p>
          <a:p>
            <a:pPr marL="457200" lvl="1" indent="0">
              <a:buNone/>
            </a:pPr>
            <a:r>
              <a:rPr lang="fr-FR" sz="2000" b="1" i="1" dirty="0"/>
              <a:t>Règles métiers : </a:t>
            </a:r>
            <a:r>
              <a:rPr lang="fr-FR" sz="2100" dirty="0"/>
              <a:t>règles de gestion associés à la fonctionnalité décrite.</a:t>
            </a:r>
          </a:p>
          <a:p>
            <a:pPr marL="457200" lvl="1" indent="0">
              <a:buNone/>
            </a:pPr>
            <a:endParaRPr lang="fr-FR" sz="2000" b="1" i="1" dirty="0"/>
          </a:p>
          <a:p>
            <a:pPr marL="457200" lvl="1" indent="0">
              <a:buNone/>
            </a:pPr>
            <a:r>
              <a:rPr lang="fr-FR" sz="2000" b="1" i="1" dirty="0"/>
              <a:t>Définir si besoin les relations entre chaque fonctionnalités.</a:t>
            </a:r>
          </a:p>
          <a:p>
            <a:pPr marL="457200" lvl="1" indent="0">
              <a:buNone/>
            </a:pPr>
            <a:endParaRPr lang="fr-FR" sz="2000" b="1" cap="small" dirty="0"/>
          </a:p>
          <a:p>
            <a:pPr marL="457200" lvl="1" indent="0">
              <a:buNone/>
            </a:pPr>
            <a:endParaRPr lang="fr-FR" sz="2400" dirty="0"/>
          </a:p>
          <a:p>
            <a:pPr marL="457200" lvl="1" indent="0">
              <a:buNone/>
            </a:pPr>
            <a:endParaRPr lang="fr-FR" sz="2300" b="1" cap="sm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60</a:t>
            </a:fld>
            <a:endParaRPr lang="fr-F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724" y="1448826"/>
            <a:ext cx="3313985" cy="263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85505" y="4294621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FR" altLang="fr-FR" sz="1350" dirty="0">
                <a:latin typeface="Verdana" pitchFamily="34" charset="0"/>
              </a:rPr>
              <a:t>• Une transaction boursière est un achat ou une vente</a:t>
            </a:r>
          </a:p>
        </p:txBody>
      </p:sp>
    </p:spTree>
    <p:extLst>
      <p:ext uri="{BB962C8B-B14F-4D97-AF65-F5344CB8AC3E}">
        <p14:creationId xmlns:p14="http://schemas.microsoft.com/office/powerpoint/2010/main" val="3089285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61</a:t>
            </a:fld>
            <a:endParaRPr lang="fr-FR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8" y="2314673"/>
            <a:ext cx="7220321" cy="222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0" y="4930960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fr-FR" altLang="fr-FR" sz="1350" dirty="0">
                <a:latin typeface="Verdana" pitchFamily="34" charset="0"/>
              </a:rPr>
              <a:t>• Un compte bancaire peut appartenir à une personne physique ou morale</a:t>
            </a:r>
          </a:p>
        </p:txBody>
      </p:sp>
    </p:spTree>
    <p:extLst>
      <p:ext uri="{BB962C8B-B14F-4D97-AF65-F5344CB8AC3E}">
        <p14:creationId xmlns:p14="http://schemas.microsoft.com/office/powerpoint/2010/main" val="9844162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Etude de 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2198286"/>
            <a:ext cx="8713614" cy="2802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500" dirty="0"/>
              <a:t>On souhaite développer une application informatique qui permet la gestion des emprunts des Cd-rom contenant des jeux vidéo pour les enfants.</a:t>
            </a:r>
            <a:br>
              <a:rPr lang="fr-FR" sz="1500" dirty="0"/>
            </a:br>
            <a:r>
              <a:rPr lang="fr-FR" sz="1500" dirty="0"/>
              <a:t>Un employé s’occupe d’enregistrer les emprunts des adhérents qui veulent emprunter les cd-rom. L’employé doit d’abord s’authentifier pour effectuer cette opération. Chaque cd emprunté doit être rendu à l’employé de la biblio après une durée de 3 jours. L’adhérent donc peut réserver des cd-rom contenant des jeux, chaque réservation doit mentionner l’emprunteur, le jeu et la date de réservation. L’adhérent est averti quand le jeu (cd) revient en rayon.</a:t>
            </a:r>
            <a:br>
              <a:rPr lang="fr-FR" sz="1500" dirty="0"/>
            </a:br>
            <a:r>
              <a:rPr lang="fr-FR" sz="1500" dirty="0"/>
              <a:t>L’employé peut aussi organiser des événements, pour se faire il doit donner les informations suivantes : le nombre minimal et maximal des participants, les jeux à tester, la date de l’événement et l’heure de début de l’événement.</a:t>
            </a:r>
            <a:br>
              <a:rPr lang="fr-FR" sz="1500" dirty="0"/>
            </a:br>
            <a:r>
              <a:rPr lang="fr-FR" sz="1500" dirty="0"/>
              <a:t>L’adhérent qui souhaite participer à un événement peut s’inscrire à condition qu’il y ait encore de la place disponible. Pour se faire il doit saisir un mot de passe et login.</a:t>
            </a:r>
            <a:br>
              <a:rPr lang="fr-FR" sz="1500" dirty="0"/>
            </a:br>
            <a:r>
              <a:rPr lang="fr-FR" sz="1500" dirty="0"/>
              <a:t>Si l’adhérent trouve une place disponible alors il peut payer sa cotisation en ligne par un système de paiement externe.</a:t>
            </a:r>
          </a:p>
          <a:p>
            <a:pPr marL="0" indent="0">
              <a:buNone/>
            </a:pPr>
            <a:r>
              <a:rPr lang="fr-FR" sz="1500" b="1" dirty="0"/>
              <a:t>Développez le diagramme de cas d’utilisation ?</a:t>
            </a:r>
            <a:br>
              <a:rPr lang="fr-FR" sz="1500" dirty="0"/>
            </a:br>
            <a:r>
              <a:rPr lang="fr-FR" sz="1500" b="1" dirty="0"/>
              <a:t>Développez le diagramme de séquence pour le cas d’utilisation « enregistrer emprunt » ?</a:t>
            </a:r>
            <a:br>
              <a:rPr lang="fr-FR" sz="1500" dirty="0"/>
            </a:br>
            <a:r>
              <a:rPr lang="fr-FR" sz="1500" b="1" dirty="0"/>
              <a:t>Déduire le diagramme de classe ?</a:t>
            </a:r>
            <a:endParaRPr lang="fr-FR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8849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63</a:t>
            </a:fld>
            <a:endParaRPr lang="fr-FR"/>
          </a:p>
        </p:txBody>
      </p:sp>
      <p:pic>
        <p:nvPicPr>
          <p:cNvPr id="8194" name="Picture 2" descr="[âIM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85" y="2069306"/>
            <a:ext cx="6422231" cy="367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218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Digramme de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64</a:t>
            </a:fld>
            <a:endParaRPr lang="fr-FR"/>
          </a:p>
        </p:txBody>
      </p:sp>
      <p:pic>
        <p:nvPicPr>
          <p:cNvPr id="10242" name="Picture 2" descr="[âIM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143" y="1918096"/>
            <a:ext cx="5684044" cy="417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091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Diagramme de séquence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EA0A8-2D3D-4FB2-BB73-526B55F2947D}" type="slidenum">
              <a:rPr lang="fr-FR" smtClean="0"/>
              <a:t>65</a:t>
            </a:fld>
            <a:endParaRPr lang="fr-FR"/>
          </a:p>
        </p:txBody>
      </p:sp>
      <p:pic>
        <p:nvPicPr>
          <p:cNvPr id="9218" name="Picture 2" descr="[âIMG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55" y="1824579"/>
            <a:ext cx="4341020" cy="41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838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r>
              <a:rPr lang="fr-FR" b="1" dirty="0"/>
              <a:t>Fonctions de service (IHM)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2000" dirty="0"/>
              <a:t>Pour chaque Fonctionnalité décrite dans les spécifications fonctionnelles :</a:t>
            </a:r>
          </a:p>
          <a:p>
            <a:pPr>
              <a:buNone/>
            </a:pPr>
            <a:endParaRPr lang="fr-FR" sz="2000" b="1" dirty="0"/>
          </a:p>
          <a:p>
            <a:r>
              <a:rPr lang="fr-FR" sz="2000" dirty="0"/>
              <a:t>Décrire ce que la fonctionnalité accomplit. </a:t>
            </a:r>
            <a:r>
              <a:rPr lang="fr-FR" sz="2000" b="1" dirty="0">
                <a:solidFill>
                  <a:srgbClr val="FF0000"/>
                </a:solidFill>
              </a:rPr>
              <a:t>Préciser les données en entrée et les données en sortie</a:t>
            </a:r>
            <a:r>
              <a:rPr lang="fr-FR" sz="2000" dirty="0"/>
              <a:t>. Situer la fonctionnalité dans le(s) processus.</a:t>
            </a:r>
          </a:p>
          <a:p>
            <a:pPr>
              <a:buNone/>
            </a:pPr>
            <a:endParaRPr lang="fr-FR" sz="2000" b="1" i="1" dirty="0"/>
          </a:p>
          <a:p>
            <a:pPr>
              <a:buNone/>
            </a:pPr>
            <a:r>
              <a:rPr lang="fr-FR" sz="2000" b="1" i="1" dirty="0"/>
              <a:t>Exemple : </a:t>
            </a:r>
            <a:r>
              <a:rPr lang="fr-FR" sz="2000" i="1" dirty="0">
                <a:solidFill>
                  <a:schemeClr val="accent6">
                    <a:lumMod val="75000"/>
                  </a:schemeClr>
                </a:solidFill>
              </a:rPr>
              <a:t>Ajouter une salle</a:t>
            </a:r>
          </a:p>
          <a:p>
            <a:pPr>
              <a:buNone/>
            </a:pPr>
            <a:r>
              <a:rPr lang="fr-FR" sz="2000" dirty="0"/>
              <a:t>      L’utilisateur saisit son contenu via un formulaire de saisie. Quand il clique sur le bouton Enregistrer, le contenu est ajouté dans la base de données avec un état par défaut À valider. Le formulaire permet la saisie des informations suivantes :  N° de salle, catégorie, etc..</a:t>
            </a:r>
          </a:p>
          <a:p>
            <a:pPr>
              <a:buNone/>
            </a:pPr>
            <a:endParaRPr lang="fr-FR" sz="2000" dirty="0"/>
          </a:p>
          <a:p>
            <a:pPr>
              <a:buNone/>
            </a:pPr>
            <a:r>
              <a:rPr lang="fr-FR" sz="2000" dirty="0">
                <a:solidFill>
                  <a:srgbClr val="FF0000"/>
                </a:solidFill>
              </a:rPr>
              <a:t>	Faire des maquettes  à votre SI : </a:t>
            </a:r>
            <a:r>
              <a:rPr lang="fr-FR" sz="2000" dirty="0"/>
              <a:t>dessins qui représentent la future interface graphique. (Adobe XD)</a:t>
            </a:r>
            <a:endParaRPr lang="fr-FR" sz="20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fr-FR" sz="2000" dirty="0"/>
              <a:t>	</a:t>
            </a:r>
          </a:p>
          <a:p>
            <a:pPr lvl="2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66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089" y="387292"/>
            <a:ext cx="8229600" cy="1143000"/>
          </a:xfrm>
        </p:spPr>
        <p:txBody>
          <a:bodyPr/>
          <a:lstStyle/>
          <a:p>
            <a:r>
              <a:rPr lang="fr-FR" dirty="0"/>
              <a:t>Maquetter une interface signifie…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67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2843808" y="1137518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5400" b="0" i="0" dirty="0">
                <a:solidFill>
                  <a:srgbClr val="B4540C"/>
                </a:solidFill>
                <a:latin typeface="Calibri" pitchFamily="34" charset="0"/>
                <a:cs typeface="Calibri" pitchFamily="34" charset="0"/>
              </a:rPr>
              <a:t>Formaliser</a:t>
            </a:r>
            <a:r>
              <a:rPr lang="fr-FR" sz="3600" b="0" i="0" dirty="0">
                <a:solidFill>
                  <a:srgbClr val="C05B08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3600" b="0" i="0" dirty="0">
              <a:solidFill>
                <a:srgbClr val="C05B08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411759" y="2938592"/>
            <a:ext cx="6480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5400" dirty="0">
                <a:solidFill>
                  <a:srgbClr val="B4540C"/>
                </a:solidFill>
                <a:latin typeface="Calibri" pitchFamily="34" charset="0"/>
                <a:cs typeface="Calibri" pitchFamily="34" charset="0"/>
              </a:rPr>
              <a:t>Présenter pour</a:t>
            </a:r>
            <a:endParaRPr lang="en-US" sz="5400" dirty="0">
              <a:solidFill>
                <a:srgbClr val="B4540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275856" y="4760058"/>
            <a:ext cx="2786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B4540C"/>
                </a:solidFill>
                <a:latin typeface="Calibri" pitchFamily="34" charset="0"/>
                <a:cs typeface="Calibri" pitchFamily="34" charset="0"/>
              </a:rPr>
              <a:t>Evaluer</a:t>
            </a:r>
            <a:endParaRPr lang="en-US" sz="5400" dirty="0">
              <a:solidFill>
                <a:srgbClr val="B4540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918605" y="3801234"/>
            <a:ext cx="2525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spécifier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603507" y="5661248"/>
            <a:ext cx="34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la faisabilité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97144" y="1988840"/>
            <a:ext cx="312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un</a:t>
            </a:r>
            <a:r>
              <a:rPr lang="fr-FR" sz="3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concept</a:t>
            </a:r>
            <a:endParaRPr lang="en-US" sz="3600" i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915816" y="2098024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un</a:t>
            </a:r>
            <a:r>
              <a:rPr lang="fr-FR" sz="36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aspect</a:t>
            </a:r>
            <a:endParaRPr lang="en-US" sz="3600" b="0" i="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5126886" y="1988840"/>
            <a:ext cx="422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un</a:t>
            </a:r>
            <a:r>
              <a:rPr lang="fr-FR" sz="3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 fonctionnement</a:t>
            </a:r>
            <a:r>
              <a:rPr lang="fr-FR" sz="3600" i="0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sz="3600" i="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39552" y="3719346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brainstormer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6516216" y="3732994"/>
            <a:ext cx="233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valider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35155" y="5579360"/>
            <a:ext cx="3416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l‘ergonomie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718592" y="556571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rPr>
              <a:t>le coût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2" nodeType="withEffect">
                                  <p:stCondLst>
                                    <p:cond delay="16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1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2590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27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22" grpId="0"/>
      <p:bldP spid="22" grpId="1"/>
      <p:bldP spid="22" grpId="2"/>
      <p:bldP spid="23" grpId="0"/>
      <p:bldP spid="23" grpId="1"/>
      <p:bldP spid="23" grpId="2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7089" y="387292"/>
            <a:ext cx="8229600" cy="1143000"/>
          </a:xfrm>
        </p:spPr>
        <p:txBody>
          <a:bodyPr/>
          <a:lstStyle/>
          <a:p>
            <a:r>
              <a:rPr lang="fr-FR" dirty="0"/>
              <a:t>Niveaux de fidélité des maquettes</a:t>
            </a:r>
            <a:endParaRPr lang="fr-FR" b="1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68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9735"/>
            <a:ext cx="1395046" cy="1395046"/>
          </a:xfrm>
          <a:prstGeom prst="rect">
            <a:avLst/>
          </a:prstGeom>
        </p:spPr>
      </p:pic>
      <p:pic>
        <p:nvPicPr>
          <p:cNvPr id="20" name="Picture 4" descr="mockup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2636912"/>
            <a:ext cx="3016537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94" y="2988742"/>
            <a:ext cx="2998670" cy="2085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3"/>
          <a:stretch/>
        </p:blipFill>
        <p:spPr bwMode="auto">
          <a:xfrm>
            <a:off x="3819870" y="3356992"/>
            <a:ext cx="2958712" cy="2141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8"/>
          <a:stretch>
            <a:fillRect/>
          </a:stretch>
        </p:blipFill>
        <p:spPr bwMode="auto">
          <a:xfrm>
            <a:off x="5510187" y="3669510"/>
            <a:ext cx="3022253" cy="2229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99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5804" y="428612"/>
            <a:ext cx="8229600" cy="1143000"/>
          </a:xfrm>
        </p:spPr>
        <p:txBody>
          <a:bodyPr/>
          <a:lstStyle/>
          <a:p>
            <a:pPr algn="ctr"/>
            <a:r>
              <a:rPr lang="fr-FR" b="1" dirty="0"/>
              <a:t>Livrable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fr-FR" sz="2000" dirty="0"/>
          </a:p>
          <a:p>
            <a:r>
              <a:rPr lang="fr-FR" sz="2000" dirty="0"/>
              <a:t>Chapitre «Analyse générale du projet »</a:t>
            </a:r>
          </a:p>
          <a:p>
            <a:pPr lvl="2">
              <a:buNone/>
            </a:pPr>
            <a:endParaRPr lang="fr-FR" sz="2000" dirty="0"/>
          </a:p>
          <a:p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6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107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Description fonctionnelles </a:t>
            </a:r>
            <a:br>
              <a:rPr lang="fr-FR" b="1" dirty="0"/>
            </a:br>
            <a:r>
              <a:rPr lang="fr-FR" b="1" dirty="0"/>
              <a:t>détaillées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35089"/>
            <a:ext cx="8229600" cy="4608555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fr-FR" sz="2000" dirty="0"/>
              <a:t>	</a:t>
            </a:r>
          </a:p>
          <a:p>
            <a:pPr marL="457200" lvl="1" indent="0">
              <a:buNone/>
            </a:pPr>
            <a:r>
              <a:rPr lang="fr-FR" sz="2000" b="1" cap="small" dirty="0"/>
              <a:t>3.1 Module/Fonctionnalités</a:t>
            </a:r>
          </a:p>
          <a:p>
            <a:pPr marL="457200" lvl="1" indent="0">
              <a:buNone/>
            </a:pPr>
            <a:r>
              <a:rPr lang="fr-FR" sz="2000" dirty="0"/>
              <a:t>Ex : Gestion des réservations des salles</a:t>
            </a:r>
          </a:p>
          <a:p>
            <a:pPr marL="457200" lvl="1" indent="0">
              <a:buNone/>
            </a:pPr>
            <a:r>
              <a:rPr lang="fr-FR" sz="2200" b="1" i="1" dirty="0"/>
              <a:t>Module : Gestion des </a:t>
            </a:r>
            <a:r>
              <a:rPr lang="fr-FR" sz="2200" b="1" i="1" dirty="0" err="1"/>
              <a:t>accés</a:t>
            </a:r>
            <a:endParaRPr lang="fr-FR" sz="2200" b="1" i="1" dirty="0"/>
          </a:p>
          <a:p>
            <a:pPr marL="914400" lvl="1" indent="-457200">
              <a:buAutoNum type="arabicParenR"/>
            </a:pPr>
            <a:r>
              <a:rPr lang="fr-FR" sz="2200" dirty="0"/>
              <a:t>Création d’un compte : chaque utilisateur doit créer un compte sur la </a:t>
            </a:r>
            <a:r>
              <a:rPr lang="fr-FR" sz="2200" dirty="0" err="1"/>
              <a:t>platforme</a:t>
            </a:r>
            <a:endParaRPr lang="fr-FR" sz="2200" dirty="0"/>
          </a:p>
          <a:p>
            <a:pPr marL="914400" lvl="1" indent="-457200">
              <a:buAutoNum type="arabicParenR"/>
            </a:pPr>
            <a:r>
              <a:rPr lang="fr-FR" sz="2200" dirty="0"/>
              <a:t>Fonctionnalités de connexion : chaque utilisateur de la solution qui souhaite réserver une salle a un accès sécurisé via un login et un mot de passe</a:t>
            </a:r>
          </a:p>
          <a:p>
            <a:pPr marL="457200" lvl="1" indent="0">
              <a:buNone/>
            </a:pPr>
            <a:r>
              <a:rPr lang="fr-FR" sz="2200" b="1" cap="small" dirty="0"/>
              <a:t>Module : Gestion des salles</a:t>
            </a:r>
          </a:p>
          <a:p>
            <a:pPr marL="914400" lvl="1" indent="-457200">
              <a:buAutoNum type="arabicParenR"/>
            </a:pPr>
            <a:r>
              <a:rPr lang="fr-FR" sz="2200" dirty="0"/>
              <a:t>Gestion des salles : l’outil doit permettre de gérer les salles via 2 écrans (un écran permettant de lister les salles et un bouton pour passer à un autre écran contenant les informations de la salle à savoir numéro de la salle, capacité, emplacement, catégorie, etc.)</a:t>
            </a:r>
          </a:p>
          <a:p>
            <a:pPr marL="457200" lvl="1" indent="0">
              <a:buNone/>
            </a:pPr>
            <a:r>
              <a:rPr lang="fr-FR" sz="2200" b="1" dirty="0"/>
              <a:t>Module : Gestion des réservations</a:t>
            </a:r>
          </a:p>
          <a:p>
            <a:pPr marL="914400" lvl="1" indent="-457200">
              <a:buAutoNum type="arabicParenR"/>
            </a:pPr>
            <a:r>
              <a:rPr lang="fr-FR" sz="2200" dirty="0"/>
              <a:t>Réserver une salle : deux possibilités</a:t>
            </a:r>
          </a:p>
          <a:p>
            <a:pPr marL="1314450" lvl="2" indent="-457200">
              <a:buAutoNum type="arabicParenR"/>
            </a:pPr>
            <a:r>
              <a:rPr lang="fr-FR" sz="2200" dirty="0"/>
              <a:t>présenter un calendrier dans lequel l’utilisateur peut choisir une date. Et ainsi ouvrir un écran contenant une liste déroulante des salles libres pendant la date choisie…) </a:t>
            </a:r>
          </a:p>
          <a:p>
            <a:pPr marL="1314450" lvl="2" indent="-457200">
              <a:buAutoNum type="arabicParenR"/>
            </a:pPr>
            <a:r>
              <a:rPr lang="fr-FR" sz="2200" dirty="0"/>
              <a:t>Dans l’écran de consultation d’une salle avoir un bouton « réserver » permettant de faire la réservation; attention, si la salle est occupée pour la période renseigné, le système doit prévenir l’utilisateur et refuser la réservation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r>
              <a:rPr lang="fr-FR" sz="2200" dirty="0"/>
              <a:t>Règles de gestion : interdire la réservation d’une salle plusieurs fois dans une seule période.</a:t>
            </a:r>
          </a:p>
          <a:p>
            <a:pPr marL="457200" lvl="1" indent="0">
              <a:buNone/>
            </a:pPr>
            <a:r>
              <a:rPr lang="fr-FR" sz="2200" dirty="0"/>
              <a:t>Seul les professeurs</a:t>
            </a:r>
            <a:r>
              <a:rPr lang="fr-FR" sz="2200"/>
              <a:t>, administrateur </a:t>
            </a:r>
            <a:r>
              <a:rPr lang="fr-FR" sz="2200" dirty="0"/>
              <a:t>peuvent créer un compte</a:t>
            </a:r>
          </a:p>
          <a:p>
            <a:pPr marL="457200" lvl="1" indent="0">
              <a:buNone/>
            </a:pPr>
            <a:endParaRPr lang="fr-FR" sz="2300" b="1" cap="sm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</p:spTree>
    <p:extLst>
      <p:ext uri="{BB962C8B-B14F-4D97-AF65-F5344CB8AC3E}">
        <p14:creationId xmlns:p14="http://schemas.microsoft.com/office/powerpoint/2010/main" val="40609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000" dirty="0"/>
              <a:t>	</a:t>
            </a:r>
          </a:p>
          <a:p>
            <a:pPr marL="457200" lvl="1" indent="0">
              <a:buNone/>
            </a:pPr>
            <a:r>
              <a:rPr lang="fr-FR" sz="2300" b="1" cap="small" dirty="0"/>
              <a:t>3.2 Acteurs</a:t>
            </a:r>
          </a:p>
          <a:p>
            <a:pPr marL="457200" lvl="1" indent="0">
              <a:buNone/>
            </a:pPr>
            <a:r>
              <a:rPr lang="fr-FR" sz="2000" dirty="0"/>
              <a:t>Lister l’ensemble des types d’acteurs intervenant sur la solution. On parle de </a:t>
            </a:r>
            <a:r>
              <a:rPr lang="fr-FR" sz="2000" dirty="0">
                <a:solidFill>
                  <a:srgbClr val="FF0000"/>
                </a:solidFill>
              </a:rPr>
              <a:t>profils des utilisateurs.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rgbClr val="FF0000"/>
                </a:solidFill>
              </a:rPr>
              <a:t>Ex : Responsable de scolarité, professeur, service IT (Administrateur)</a:t>
            </a:r>
          </a:p>
          <a:p>
            <a:pPr marL="457200" lvl="1" indent="0">
              <a:buNone/>
            </a:pPr>
            <a:endParaRPr lang="fr-FR" sz="2400" b="1" cap="small" dirty="0"/>
          </a:p>
          <a:p>
            <a:pPr marL="457200" lvl="1" indent="0">
              <a:buNone/>
            </a:pPr>
            <a:r>
              <a:rPr lang="fr-FR" sz="2400" b="1" cap="small" dirty="0"/>
              <a:t>3.3 Matrices Acteurs / Fonctionnalités</a:t>
            </a:r>
          </a:p>
          <a:p>
            <a:pPr marL="457200" lvl="1" indent="0">
              <a:buNone/>
            </a:pPr>
            <a:r>
              <a:rPr lang="fr-FR" sz="2000" dirty="0"/>
              <a:t>Définir à l’aide d’une matrice Acteur/Fonctionnalité si l’acteur est concerné.</a:t>
            </a:r>
          </a:p>
          <a:p>
            <a:pPr marL="457200" lvl="1" indent="0">
              <a:buNone/>
            </a:pPr>
            <a:endParaRPr lang="fr-FR" sz="2400" dirty="0"/>
          </a:p>
          <a:p>
            <a:pPr marL="457200" lvl="1" indent="0">
              <a:buNone/>
            </a:pPr>
            <a:endParaRPr lang="fr-FR" sz="2300" b="1" cap="sm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sp>
        <p:nvSpPr>
          <p:cNvPr id="13" name="Titre 1"/>
          <p:cNvSpPr>
            <a:spLocks noGrp="1"/>
          </p:cNvSpPr>
          <p:nvPr>
            <p:ph type="title"/>
          </p:nvPr>
        </p:nvSpPr>
        <p:spPr>
          <a:xfrm>
            <a:off x="500034" y="107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Description fonctionnelles </a:t>
            </a:r>
            <a:br>
              <a:rPr lang="fr-FR" b="1" dirty="0"/>
            </a:br>
            <a:r>
              <a:rPr lang="fr-FR" b="1" dirty="0"/>
              <a:t>détaillées</a:t>
            </a:r>
          </a:p>
        </p:txBody>
      </p:sp>
    </p:spTree>
    <p:extLst>
      <p:ext uri="{BB962C8B-B14F-4D97-AF65-F5344CB8AC3E}">
        <p14:creationId xmlns:p14="http://schemas.microsoft.com/office/powerpoint/2010/main" val="2852284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21484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fr-FR" sz="2000" dirty="0"/>
              <a:t>	</a:t>
            </a:r>
          </a:p>
          <a:p>
            <a:pPr marL="457200" lvl="1" indent="0">
              <a:buNone/>
            </a:pPr>
            <a:endParaRPr lang="fr-FR" sz="2300" b="1" cap="small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89D53-DC7C-4E27-9789-0128C34E7BA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PRJINFO-01 : Projet Informatique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52428"/>
              </p:ext>
            </p:extLst>
          </p:nvPr>
        </p:nvGraphicFramePr>
        <p:xfrm>
          <a:off x="500034" y="1556793"/>
          <a:ext cx="8032410" cy="427925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142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1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1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1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1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1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175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Acteurs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Etudiants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 rowSpan="2"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Professeurs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 rowSpan="2"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Administrateur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 rowSpan="2"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Scolarité</a:t>
                      </a:r>
                    </a:p>
                  </a:txBody>
                  <a:tcPr marL="68580" marR="68580" marT="0" marB="0" vert="vert"/>
                </a:tc>
                <a:tc rowSpan="2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 vert="vert"/>
                </a:tc>
                <a:tc rowSpan="2"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Directeur</a:t>
                      </a:r>
                      <a:r>
                        <a:rPr lang="fr-FR" sz="1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de l’enseignement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 rowSpan="2"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Public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tc rowSpan="2">
                  <a:txBody>
                    <a:bodyPr/>
                    <a:lstStyle/>
                    <a:p>
                      <a:pPr marL="71755" marR="71755"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Rôle 8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8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Fonctionnalité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03">
                <a:tc gridSpan="9">
                  <a:txBody>
                    <a:bodyPr/>
                    <a:lstStyle/>
                    <a:p>
                      <a:r>
                        <a:rPr lang="fr-FR" dirty="0"/>
                        <a:t>Module</a:t>
                      </a:r>
                      <a:r>
                        <a:rPr lang="fr-FR" baseline="0" dirty="0"/>
                        <a:t> 1 : </a:t>
                      </a:r>
                      <a:r>
                        <a:rPr lang="fr-FR" dirty="0"/>
                        <a:t>Gestion des salles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Créer / modifier une</a:t>
                      </a:r>
                      <a:r>
                        <a:rPr lang="fr-FR" sz="1000" baseline="0" dirty="0">
                          <a:effectLst/>
                        </a:rPr>
                        <a:t> salle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Lister les salles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003">
                <a:tc gridSpan="9">
                  <a:txBody>
                    <a:bodyPr/>
                    <a:lstStyle/>
                    <a:p>
                      <a:r>
                        <a:rPr lang="fr-FR" dirty="0"/>
                        <a:t>Module 2 : Gestion des réservations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Créer / modifier une réservation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x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x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Lister les réservations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x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x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Créer / modifier une</a:t>
                      </a:r>
                      <a:r>
                        <a:rPr lang="fr-FR" sz="1000" baseline="0" dirty="0">
                          <a:effectLst/>
                        </a:rPr>
                        <a:t> réservation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X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X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x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x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0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+mn-lt"/>
                          <a:ea typeface="+mn-ea"/>
                          <a:cs typeface="+mn-cs"/>
                        </a:rPr>
                        <a:t>Calendrier</a:t>
                      </a:r>
                      <a:r>
                        <a:rPr lang="fr-FR" sz="10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des réservations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>
                          <a:effectLst/>
                        </a:rPr>
                        <a:t>X</a:t>
                      </a:r>
                      <a:endParaRPr lang="fr-FR" sz="1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</a:rPr>
                        <a:t> </a:t>
                      </a:r>
                      <a:endParaRPr lang="fr-FR" sz="1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003">
                <a:tc gridSpan="9">
                  <a:txBody>
                    <a:bodyPr/>
                    <a:lstStyle/>
                    <a:p>
                      <a:endParaRPr lang="fr-FR" dirty="0"/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00034" y="1079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Description fonctionnelles </a:t>
            </a:r>
            <a:br>
              <a:rPr lang="fr-FR" b="1" dirty="0"/>
            </a:br>
            <a:r>
              <a:rPr lang="fr-FR" b="1" dirty="0"/>
              <a:t>détaillées</a:t>
            </a:r>
          </a:p>
        </p:txBody>
      </p:sp>
    </p:spTree>
    <p:extLst>
      <p:ext uri="{BB962C8B-B14F-4D97-AF65-F5344CB8AC3E}">
        <p14:creationId xmlns:p14="http://schemas.microsoft.com/office/powerpoint/2010/main" val="1645245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7366</TotalTime>
  <Words>3373</Words>
  <Application>Microsoft Office PowerPoint</Application>
  <PresentationFormat>Affichage à l'écran (4:3)</PresentationFormat>
  <Paragraphs>718</Paragraphs>
  <Slides>69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Comic Sans MS</vt:lpstr>
      <vt:lpstr>Georgia</vt:lpstr>
      <vt:lpstr>Monotype Sorts</vt:lpstr>
      <vt:lpstr>Times New Roman</vt:lpstr>
      <vt:lpstr>Verdana</vt:lpstr>
      <vt:lpstr>Wingdings</vt:lpstr>
      <vt:lpstr>Thème Office</vt:lpstr>
      <vt:lpstr>Gestion de projet – Analyse du projet avec UML</vt:lpstr>
      <vt:lpstr>Analyse du projet</vt:lpstr>
      <vt:lpstr>Introduction</vt:lpstr>
      <vt:lpstr>Introduction</vt:lpstr>
      <vt:lpstr>Description de la solution</vt:lpstr>
      <vt:lpstr>Description fonctionnelles  détaillées</vt:lpstr>
      <vt:lpstr>Description fonctionnelles  détaillées</vt:lpstr>
      <vt:lpstr>Description fonctionnelles  détaillées</vt:lpstr>
      <vt:lpstr>Description fonctionnelles  détaillées</vt:lpstr>
      <vt:lpstr>Description fonctionnelles  détaillées</vt:lpstr>
      <vt:lpstr>Description fonctionnelles  détaillées</vt:lpstr>
      <vt:lpstr>les cas d’utilisation</vt:lpstr>
      <vt:lpstr>Présentation PowerPoint</vt:lpstr>
      <vt:lpstr>Présentation PowerPoint</vt:lpstr>
      <vt:lpstr>Diagramme de Use case Les acteurs</vt:lpstr>
      <vt:lpstr>Diagramme de Use case Use Case</vt:lpstr>
      <vt:lpstr>Présentation PowerPoint</vt:lpstr>
      <vt:lpstr>Relations entre cas d’utilisation</vt:lpstr>
      <vt:lpstr>Relation d‘inclusion : définition</vt:lpstr>
      <vt:lpstr>Relation d'extension : définition</vt:lpstr>
      <vt:lpstr>Présentation PowerPoint</vt:lpstr>
      <vt:lpstr>Présentation PowerPoint</vt:lpstr>
      <vt:lpstr>Présentation PowerPoint</vt:lpstr>
      <vt:lpstr>Relation de généralisation : définition </vt:lpstr>
      <vt:lpstr>Présentation PowerPoint</vt:lpstr>
      <vt:lpstr>Exemple: Mini Bibliothèque</vt:lpstr>
      <vt:lpstr>Use Case Diagram</vt:lpstr>
      <vt:lpstr>Présentation PowerPoint</vt:lpstr>
      <vt:lpstr>Présentation PowerPoint</vt:lpstr>
      <vt:lpstr>Exercice 1</vt:lpstr>
      <vt:lpstr>Présentation PowerPoint</vt:lpstr>
      <vt:lpstr>Modélisation des données</vt:lpstr>
      <vt:lpstr>Modélisation des données</vt:lpstr>
      <vt:lpstr>Les diagrammes de classes</vt:lpstr>
      <vt:lpstr>Diagramme de classes</vt:lpstr>
      <vt:lpstr>Les classes</vt:lpstr>
      <vt:lpstr>Présentation PowerPoint</vt:lpstr>
      <vt:lpstr>Associations et Multiplicité </vt:lpstr>
      <vt:lpstr>Lien et Association : rôle</vt:lpstr>
      <vt:lpstr>Présentation PowerPoint</vt:lpstr>
      <vt:lpstr>Présentation PowerPoint</vt:lpstr>
      <vt:lpstr>Présentation PowerPoint</vt:lpstr>
      <vt:lpstr>Étiqueter les associations </vt:lpstr>
      <vt:lpstr>Analyser et valider les associations</vt:lpstr>
      <vt:lpstr>Analyser et valider les associations</vt:lpstr>
      <vt:lpstr>Analyser et valider les associations</vt:lpstr>
      <vt:lpstr>Présentation PowerPoint</vt:lpstr>
      <vt:lpstr>Arité des associations</vt:lpstr>
      <vt:lpstr>Un exemple plus complexe</vt:lpstr>
      <vt:lpstr>Classes d’association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Etude de cas</vt:lpstr>
      <vt:lpstr>Use Case</vt:lpstr>
      <vt:lpstr>Digramme de classe</vt:lpstr>
      <vt:lpstr>Diagramme de séquence</vt:lpstr>
      <vt:lpstr>Fonctions de service (IHM)</vt:lpstr>
      <vt:lpstr>Maquetter une interface signifie…</vt:lpstr>
      <vt:lpstr>Niveaux de fidélité des maquettes</vt:lpstr>
      <vt:lpstr>Livrable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Dell-Selwa</dc:creator>
  <cp:lastModifiedBy>Hamid HRIMECH</cp:lastModifiedBy>
  <cp:revision>596</cp:revision>
  <dcterms:created xsi:type="dcterms:W3CDTF">2015-09-05T08:33:43Z</dcterms:created>
  <dcterms:modified xsi:type="dcterms:W3CDTF">2022-09-18T13:42:02Z</dcterms:modified>
</cp:coreProperties>
</file>