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0" r:id="rId1"/>
    <p:sldMasterId id="2147483945" r:id="rId2"/>
  </p:sldMasterIdLst>
  <p:notesMasterIdLst>
    <p:notesMasterId r:id="rId80"/>
  </p:notesMasterIdLst>
  <p:handoutMasterIdLst>
    <p:handoutMasterId r:id="rId81"/>
  </p:handoutMasterIdLst>
  <p:sldIdLst>
    <p:sldId id="500" r:id="rId3"/>
    <p:sldId id="541" r:id="rId4"/>
    <p:sldId id="821" r:id="rId5"/>
    <p:sldId id="825" r:id="rId6"/>
    <p:sldId id="833" r:id="rId7"/>
    <p:sldId id="808" r:id="rId8"/>
    <p:sldId id="830" r:id="rId9"/>
    <p:sldId id="831" r:id="rId10"/>
    <p:sldId id="832" r:id="rId11"/>
    <p:sldId id="829" r:id="rId12"/>
    <p:sldId id="826" r:id="rId13"/>
    <p:sldId id="835" r:id="rId14"/>
    <p:sldId id="836" r:id="rId15"/>
    <p:sldId id="837" r:id="rId16"/>
    <p:sldId id="827" r:id="rId17"/>
    <p:sldId id="839" r:id="rId18"/>
    <p:sldId id="840" r:id="rId19"/>
    <p:sldId id="841" r:id="rId20"/>
    <p:sldId id="843" r:id="rId21"/>
    <p:sldId id="842" r:id="rId22"/>
    <p:sldId id="844" r:id="rId23"/>
    <p:sldId id="845" r:id="rId24"/>
    <p:sldId id="846" r:id="rId25"/>
    <p:sldId id="828" r:id="rId26"/>
    <p:sldId id="848" r:id="rId27"/>
    <p:sldId id="849" r:id="rId28"/>
    <p:sldId id="851" r:id="rId29"/>
    <p:sldId id="850" r:id="rId30"/>
    <p:sldId id="852" r:id="rId31"/>
    <p:sldId id="853" r:id="rId32"/>
    <p:sldId id="854" r:id="rId33"/>
    <p:sldId id="855" r:id="rId34"/>
    <p:sldId id="856" r:id="rId35"/>
    <p:sldId id="857" r:id="rId36"/>
    <p:sldId id="858" r:id="rId37"/>
    <p:sldId id="859" r:id="rId38"/>
    <p:sldId id="860" r:id="rId39"/>
    <p:sldId id="862" r:id="rId40"/>
    <p:sldId id="861" r:id="rId41"/>
    <p:sldId id="863" r:id="rId42"/>
    <p:sldId id="864" r:id="rId43"/>
    <p:sldId id="865" r:id="rId44"/>
    <p:sldId id="866" r:id="rId45"/>
    <p:sldId id="867" r:id="rId46"/>
    <p:sldId id="868" r:id="rId47"/>
    <p:sldId id="869" r:id="rId48"/>
    <p:sldId id="870" r:id="rId49"/>
    <p:sldId id="871" r:id="rId50"/>
    <p:sldId id="872" r:id="rId51"/>
    <p:sldId id="873" r:id="rId52"/>
    <p:sldId id="874" r:id="rId53"/>
    <p:sldId id="875" r:id="rId54"/>
    <p:sldId id="876" r:id="rId55"/>
    <p:sldId id="877" r:id="rId56"/>
    <p:sldId id="878" r:id="rId57"/>
    <p:sldId id="880" r:id="rId58"/>
    <p:sldId id="881" r:id="rId59"/>
    <p:sldId id="882" r:id="rId60"/>
    <p:sldId id="883" r:id="rId61"/>
    <p:sldId id="884" r:id="rId62"/>
    <p:sldId id="885" r:id="rId63"/>
    <p:sldId id="886" r:id="rId64"/>
    <p:sldId id="887" r:id="rId65"/>
    <p:sldId id="888" r:id="rId66"/>
    <p:sldId id="889" r:id="rId67"/>
    <p:sldId id="890" r:id="rId68"/>
    <p:sldId id="891" r:id="rId69"/>
    <p:sldId id="892" r:id="rId70"/>
    <p:sldId id="893" r:id="rId71"/>
    <p:sldId id="894" r:id="rId72"/>
    <p:sldId id="897" r:id="rId73"/>
    <p:sldId id="898" r:id="rId74"/>
    <p:sldId id="899" r:id="rId75"/>
    <p:sldId id="824" r:id="rId76"/>
    <p:sldId id="879" r:id="rId77"/>
    <p:sldId id="895" r:id="rId78"/>
    <p:sldId id="681" r:id="rId7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6" autoAdjust="0"/>
    <p:restoredTop sz="84254" autoAdjust="0"/>
  </p:normalViewPr>
  <p:slideViewPr>
    <p:cSldViewPr snapToGrid="0">
      <p:cViewPr varScale="1">
        <p:scale>
          <a:sx n="67" d="100"/>
          <a:sy n="67" d="100"/>
        </p:scale>
        <p:origin x="1746" y="6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_rels/viewProps.xml.rels><?xml version="1.0" encoding="UTF-8" standalone="yes"?>
<Relationships xmlns="http://schemas.openxmlformats.org/package/2006/relationships"><Relationship Id="rId26" Type="http://schemas.openxmlformats.org/officeDocument/2006/relationships/slide" Target="slides/slide30.xml"/><Relationship Id="rId21" Type="http://schemas.openxmlformats.org/officeDocument/2006/relationships/slide" Target="slides/slide25.xml"/><Relationship Id="rId42" Type="http://schemas.openxmlformats.org/officeDocument/2006/relationships/slide" Target="slides/slide46.xml"/><Relationship Id="rId47" Type="http://schemas.openxmlformats.org/officeDocument/2006/relationships/slide" Target="slides/slide51.xml"/><Relationship Id="rId63" Type="http://schemas.openxmlformats.org/officeDocument/2006/relationships/slide" Target="slides/slide67.xml"/><Relationship Id="rId68" Type="http://schemas.openxmlformats.org/officeDocument/2006/relationships/slide" Target="slides/slide72.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9" Type="http://schemas.openxmlformats.org/officeDocument/2006/relationships/slide" Target="slides/slide33.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5" Type="http://schemas.openxmlformats.org/officeDocument/2006/relationships/slide" Target="slides/slide9.xml"/><Relationship Id="rId61" Type="http://schemas.openxmlformats.org/officeDocument/2006/relationships/slide" Target="slides/slide65.xml"/><Relationship Id="rId19" Type="http://schemas.openxmlformats.org/officeDocument/2006/relationships/slide" Target="slides/slide2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4.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1" Type="http://schemas.openxmlformats.org/officeDocument/2006/relationships/slide" Target="slides/slide5.xml"/><Relationship Id="rId6" Type="http://schemas.openxmlformats.org/officeDocument/2006/relationships/slide" Target="slides/slide10.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10" Type="http://schemas.openxmlformats.org/officeDocument/2006/relationships/slide" Target="slides/slide14.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8.xml"/><Relationship Id="rId9" Type="http://schemas.openxmlformats.org/officeDocument/2006/relationships/slide" Target="slides/slide13.xml"/><Relationship Id="rId13" Type="http://schemas.openxmlformats.org/officeDocument/2006/relationships/slide" Target="slides/slide17.xml"/><Relationship Id="rId18" Type="http://schemas.openxmlformats.org/officeDocument/2006/relationships/slide" Target="slides/slide22.xml"/><Relationship Id="rId39" Type="http://schemas.openxmlformats.org/officeDocument/2006/relationships/slide" Target="slides/slide43.xml"/><Relationship Id="rId34" Type="http://schemas.openxmlformats.org/officeDocument/2006/relationships/slide" Target="slides/slide38.xml"/><Relationship Id="rId50" Type="http://schemas.openxmlformats.org/officeDocument/2006/relationships/slide" Target="slides/slide54.xml"/><Relationship Id="rId55"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mn-ea"/>
                <a:cs typeface="+mn-cs"/>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DA18195A-CB64-47E2-B402-53696444ACC8}" type="slidenum">
              <a:rPr lang="fr-BE" sz="800" b="0" i="0">
                <a:solidFill>
                  <a:schemeClr val="tx1"/>
                </a:solidFill>
                <a:latin typeface="Arial"/>
                <a:ea typeface="+mn-ea"/>
                <a:cs typeface="+mn-cs"/>
              </a:rPr>
              <a:pPr algn="r" defTabSz="903244">
                <a:lnSpc>
                  <a:spcPct val="100000"/>
                </a:lnSpc>
                <a:buNone/>
              </a:pPr>
              <a:t>‹N°›</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mn-ea"/>
                <a:cs typeface="+mn-cs"/>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‹N°›</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pPr algn="r" defTabSz="903244">
              <a:lnSpc>
                <a:spcPct val="100000"/>
              </a:lnSpc>
              <a:buNone/>
            </a:pPr>
            <a:fld id="{FF1347AE-0112-4774-B739-631BBB092071}" type="slidenum">
              <a:rPr lang="fr-BE" sz="800" b="0" i="0">
                <a:solidFill>
                  <a:schemeClr val="tx1"/>
                </a:solidFill>
                <a:latin typeface="Arial"/>
                <a:ea typeface="+mn-ea"/>
                <a:cs typeface="+mn-cs"/>
              </a:rPr>
              <a:pPr algn="r" defTabSz="903244">
                <a:lnSpc>
                  <a:spcPct val="100000"/>
                </a:lnSpc>
                <a:buNone/>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extLst>
      <p:ext uri="{BB962C8B-B14F-4D97-AF65-F5344CB8AC3E}">
        <p14:creationId xmlns:p14="http://schemas.microsoft.com/office/powerpoint/2010/main" val="3199622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7.1.2.1</a:t>
            </a:r>
            <a:endParaRPr lang="en-US" dirty="0" smtClean="0"/>
          </a:p>
        </p:txBody>
      </p:sp>
    </p:spTree>
    <p:extLst>
      <p:ext uri="{BB962C8B-B14F-4D97-AF65-F5344CB8AC3E}">
        <p14:creationId xmlns:p14="http://schemas.microsoft.com/office/powerpoint/2010/main" val="123403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7.1.2.2</a:t>
            </a:r>
            <a:endParaRPr lang="en-US" dirty="0" smtClean="0"/>
          </a:p>
        </p:txBody>
      </p:sp>
    </p:spTree>
    <p:extLst>
      <p:ext uri="{BB962C8B-B14F-4D97-AF65-F5344CB8AC3E}">
        <p14:creationId xmlns:p14="http://schemas.microsoft.com/office/powerpoint/2010/main" val="13168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7.1.2.4</a:t>
            </a:r>
            <a:endParaRPr lang="en-US" dirty="0" smtClean="0"/>
          </a:p>
        </p:txBody>
      </p:sp>
    </p:spTree>
    <p:extLst>
      <p:ext uri="{BB962C8B-B14F-4D97-AF65-F5344CB8AC3E}">
        <p14:creationId xmlns:p14="http://schemas.microsoft.com/office/powerpoint/2010/main" val="3619146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7.1.3.1</a:t>
            </a:r>
            <a:endParaRPr lang="en-US" dirty="0" smtClean="0"/>
          </a:p>
        </p:txBody>
      </p:sp>
    </p:spTree>
    <p:extLst>
      <p:ext uri="{BB962C8B-B14F-4D97-AF65-F5344CB8AC3E}">
        <p14:creationId xmlns:p14="http://schemas.microsoft.com/office/powerpoint/2010/main" val="110328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7.1.3.2</a:t>
            </a:r>
            <a:endParaRPr lang="en-US" dirty="0" smtClean="0"/>
          </a:p>
        </p:txBody>
      </p:sp>
    </p:spTree>
    <p:extLst>
      <p:ext uri="{BB962C8B-B14F-4D97-AF65-F5344CB8AC3E}">
        <p14:creationId xmlns:p14="http://schemas.microsoft.com/office/powerpoint/2010/main" val="200239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7.1.3.3</a:t>
            </a:r>
            <a:endParaRPr lang="en-US" dirty="0" smtClean="0"/>
          </a:p>
        </p:txBody>
      </p:sp>
    </p:spTree>
    <p:extLst>
      <p:ext uri="{BB962C8B-B14F-4D97-AF65-F5344CB8AC3E}">
        <p14:creationId xmlns:p14="http://schemas.microsoft.com/office/powerpoint/2010/main" val="885521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7.1.3.3</a:t>
            </a:r>
            <a:endParaRPr lang="en-US" dirty="0" smtClean="0"/>
          </a:p>
        </p:txBody>
      </p:sp>
    </p:spTree>
    <p:extLst>
      <p:ext uri="{BB962C8B-B14F-4D97-AF65-F5344CB8AC3E}">
        <p14:creationId xmlns:p14="http://schemas.microsoft.com/office/powerpoint/2010/main" val="3450658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7.1.3.3</a:t>
            </a:r>
            <a:endParaRPr lang="en-US" dirty="0" smtClean="0"/>
          </a:p>
        </p:txBody>
      </p:sp>
    </p:spTree>
    <p:extLst>
      <p:ext uri="{BB962C8B-B14F-4D97-AF65-F5344CB8AC3E}">
        <p14:creationId xmlns:p14="http://schemas.microsoft.com/office/powerpoint/2010/main" val="318188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7.1.3.4</a:t>
            </a:r>
            <a:endParaRPr lang="en-US" dirty="0" smtClean="0"/>
          </a:p>
        </p:txBody>
      </p:sp>
    </p:spTree>
    <p:extLst>
      <p:ext uri="{BB962C8B-B14F-4D97-AF65-F5344CB8AC3E}">
        <p14:creationId xmlns:p14="http://schemas.microsoft.com/office/powerpoint/2010/main" val="258138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7.1.3.4</a:t>
            </a:r>
            <a:endParaRPr lang="en-US" dirty="0" smtClean="0"/>
          </a:p>
        </p:txBody>
      </p:sp>
    </p:spTree>
    <p:extLst>
      <p:ext uri="{BB962C8B-B14F-4D97-AF65-F5344CB8AC3E}">
        <p14:creationId xmlns:p14="http://schemas.microsoft.com/office/powerpoint/2010/main" val="5057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pPr algn="r" defTabSz="903244">
              <a:lnSpc>
                <a:spcPct val="100000"/>
              </a:lnSpc>
              <a:buNone/>
            </a:pPr>
            <a:fld id="{413E50C7-A33A-4B96-B5B8-3BD9C10BC48C}" type="slidenum">
              <a:rPr lang="fr-BE" sz="800" b="0" i="0">
                <a:solidFill>
                  <a:schemeClr val="tx1"/>
                </a:solidFill>
                <a:latin typeface="Arial"/>
                <a:ea typeface="+mn-ea"/>
                <a:cs typeface="+mn-cs"/>
              </a:rPr>
              <a:pPr algn="r" defTabSz="903244">
                <a:lnSpc>
                  <a:spcPct val="100000"/>
                </a:lnSpc>
                <a:buNone/>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2524466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7.1.3.4</a:t>
            </a:r>
            <a:endParaRPr lang="en-US" dirty="0" smtClean="0"/>
          </a:p>
        </p:txBody>
      </p:sp>
    </p:spTree>
    <p:extLst>
      <p:ext uri="{BB962C8B-B14F-4D97-AF65-F5344CB8AC3E}">
        <p14:creationId xmlns:p14="http://schemas.microsoft.com/office/powerpoint/2010/main" val="406522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7.1.3.5</a:t>
            </a:r>
            <a:endParaRPr lang="en-US" dirty="0" smtClean="0"/>
          </a:p>
        </p:txBody>
      </p:sp>
    </p:spTree>
    <p:extLst>
      <p:ext uri="{BB962C8B-B14F-4D97-AF65-F5344CB8AC3E}">
        <p14:creationId xmlns:p14="http://schemas.microsoft.com/office/powerpoint/2010/main" val="2925051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7.1.4.1</a:t>
            </a:r>
            <a:endParaRPr lang="en-US" dirty="0" smtClean="0"/>
          </a:p>
        </p:txBody>
      </p:sp>
    </p:spTree>
    <p:extLst>
      <p:ext uri="{BB962C8B-B14F-4D97-AF65-F5344CB8AC3E}">
        <p14:creationId xmlns:p14="http://schemas.microsoft.com/office/powerpoint/2010/main" val="282771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7.1.4.2</a:t>
            </a:r>
            <a:endParaRPr lang="en-US" dirty="0" smtClean="0"/>
          </a:p>
        </p:txBody>
      </p:sp>
    </p:spTree>
    <p:extLst>
      <p:ext uri="{BB962C8B-B14F-4D97-AF65-F5344CB8AC3E}">
        <p14:creationId xmlns:p14="http://schemas.microsoft.com/office/powerpoint/2010/main" val="295629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7.1.4.3</a:t>
            </a:r>
            <a:endParaRPr lang="en-US" dirty="0" smtClean="0"/>
          </a:p>
        </p:txBody>
      </p:sp>
    </p:spTree>
    <p:extLst>
      <p:ext uri="{BB962C8B-B14F-4D97-AF65-F5344CB8AC3E}">
        <p14:creationId xmlns:p14="http://schemas.microsoft.com/office/powerpoint/2010/main" val="1416337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7.1.4.3</a:t>
            </a:r>
            <a:endParaRPr lang="en-US" dirty="0" smtClean="0"/>
          </a:p>
        </p:txBody>
      </p:sp>
    </p:spTree>
    <p:extLst>
      <p:ext uri="{BB962C8B-B14F-4D97-AF65-F5344CB8AC3E}">
        <p14:creationId xmlns:p14="http://schemas.microsoft.com/office/powerpoint/2010/main" val="3138532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7.1.4.4</a:t>
            </a:r>
            <a:endParaRPr lang="en-US" dirty="0" smtClean="0"/>
          </a:p>
        </p:txBody>
      </p:sp>
    </p:spTree>
    <p:extLst>
      <p:ext uri="{BB962C8B-B14F-4D97-AF65-F5344CB8AC3E}">
        <p14:creationId xmlns:p14="http://schemas.microsoft.com/office/powerpoint/2010/main" val="2290238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7.1.4.5</a:t>
            </a:r>
            <a:endParaRPr lang="en-US" dirty="0" smtClean="0"/>
          </a:p>
        </p:txBody>
      </p:sp>
    </p:spTree>
    <p:extLst>
      <p:ext uri="{BB962C8B-B14F-4D97-AF65-F5344CB8AC3E}">
        <p14:creationId xmlns:p14="http://schemas.microsoft.com/office/powerpoint/2010/main" val="366487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7.1.4.6</a:t>
            </a:r>
            <a:endParaRPr lang="en-US" dirty="0" smtClean="0"/>
          </a:p>
        </p:txBody>
      </p:sp>
    </p:spTree>
    <p:extLst>
      <p:ext uri="{BB962C8B-B14F-4D97-AF65-F5344CB8AC3E}">
        <p14:creationId xmlns:p14="http://schemas.microsoft.com/office/powerpoint/2010/main" val="2642228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7.1.4.7</a:t>
            </a:r>
            <a:endParaRPr lang="en-US" dirty="0" smtClean="0"/>
          </a:p>
        </p:txBody>
      </p:sp>
    </p:spTree>
    <p:extLst>
      <p:ext uri="{BB962C8B-B14F-4D97-AF65-F5344CB8AC3E}">
        <p14:creationId xmlns:p14="http://schemas.microsoft.com/office/powerpoint/2010/main" val="258063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a:t>
            </a:r>
            <a:endParaRPr lang="en-US" dirty="0" smtClean="0"/>
          </a:p>
          <a:p>
            <a:pPr marL="112746" indent="-112746" algn="l" defTabSz="1020745">
              <a:lnSpc>
                <a:spcPct val="80000"/>
              </a:lnSpc>
              <a:buNone/>
            </a:pPr>
            <a:endParaRPr lang="en-US" dirty="0" smtClean="0"/>
          </a:p>
        </p:txBody>
      </p:sp>
    </p:spTree>
    <p:extLst>
      <p:ext uri="{BB962C8B-B14F-4D97-AF65-F5344CB8AC3E}">
        <p14:creationId xmlns:p14="http://schemas.microsoft.com/office/powerpoint/2010/main" val="2830860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7.1.4.8</a:t>
            </a:r>
            <a:endParaRPr lang="en-US" dirty="0" smtClean="0"/>
          </a:p>
        </p:txBody>
      </p:sp>
    </p:spTree>
    <p:extLst>
      <p:ext uri="{BB962C8B-B14F-4D97-AF65-F5344CB8AC3E}">
        <p14:creationId xmlns:p14="http://schemas.microsoft.com/office/powerpoint/2010/main" val="328735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a:t>
            </a:r>
            <a:endParaRPr lang="en-US" dirty="0" smtClean="0"/>
          </a:p>
        </p:txBody>
      </p:sp>
    </p:spTree>
    <p:extLst>
      <p:ext uri="{BB962C8B-B14F-4D97-AF65-F5344CB8AC3E}">
        <p14:creationId xmlns:p14="http://schemas.microsoft.com/office/powerpoint/2010/main" val="2345246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7.2.1.1</a:t>
            </a:r>
            <a:endParaRPr lang="en-US" dirty="0" smtClean="0"/>
          </a:p>
        </p:txBody>
      </p:sp>
    </p:spTree>
    <p:extLst>
      <p:ext uri="{BB962C8B-B14F-4D97-AF65-F5344CB8AC3E}">
        <p14:creationId xmlns:p14="http://schemas.microsoft.com/office/powerpoint/2010/main" val="260391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7.2.1.2</a:t>
            </a:r>
            <a:endParaRPr lang="en-US" dirty="0" smtClean="0"/>
          </a:p>
        </p:txBody>
      </p:sp>
    </p:spTree>
    <p:extLst>
      <p:ext uri="{BB962C8B-B14F-4D97-AF65-F5344CB8AC3E}">
        <p14:creationId xmlns:p14="http://schemas.microsoft.com/office/powerpoint/2010/main" val="144904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7.2.2.1</a:t>
            </a:r>
            <a:endParaRPr lang="en-US" dirty="0" smtClean="0"/>
          </a:p>
        </p:txBody>
      </p:sp>
    </p:spTree>
    <p:extLst>
      <p:ext uri="{BB962C8B-B14F-4D97-AF65-F5344CB8AC3E}">
        <p14:creationId xmlns:p14="http://schemas.microsoft.com/office/powerpoint/2010/main" val="1498195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7.2.2.2</a:t>
            </a:r>
            <a:endParaRPr lang="en-US" dirty="0" smtClean="0"/>
          </a:p>
        </p:txBody>
      </p:sp>
    </p:spTree>
    <p:extLst>
      <p:ext uri="{BB962C8B-B14F-4D97-AF65-F5344CB8AC3E}">
        <p14:creationId xmlns:p14="http://schemas.microsoft.com/office/powerpoint/2010/main" val="700132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a:t>
            </a:r>
            <a:endParaRPr lang="en-US" dirty="0" smtClean="0"/>
          </a:p>
        </p:txBody>
      </p:sp>
    </p:spTree>
    <p:extLst>
      <p:ext uri="{BB962C8B-B14F-4D97-AF65-F5344CB8AC3E}">
        <p14:creationId xmlns:p14="http://schemas.microsoft.com/office/powerpoint/2010/main" val="1589392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7.3.1.1</a:t>
            </a:r>
            <a:endParaRPr lang="en-US" dirty="0" smtClean="0"/>
          </a:p>
          <a:p>
            <a:pPr marL="112746" indent="-112746" algn="l" defTabSz="1020745">
              <a:lnSpc>
                <a:spcPct val="80000"/>
              </a:lnSpc>
              <a:buNone/>
            </a:pPr>
            <a:r>
              <a:rPr lang="fr-BE" sz="1200" b="0" i="0">
                <a:solidFill>
                  <a:srgbClr val="000000"/>
                </a:solidFill>
                <a:latin typeface="Arial"/>
                <a:ea typeface="+mn-ea"/>
                <a:cs typeface="+mn-cs"/>
              </a:rPr>
              <a:t>7.3.1.2</a:t>
            </a:r>
            <a:endParaRPr lang="en-US" dirty="0" smtClean="0"/>
          </a:p>
        </p:txBody>
      </p:sp>
    </p:spTree>
    <p:extLst>
      <p:ext uri="{BB962C8B-B14F-4D97-AF65-F5344CB8AC3E}">
        <p14:creationId xmlns:p14="http://schemas.microsoft.com/office/powerpoint/2010/main" val="3669045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7.3.1.3</a:t>
            </a:r>
            <a:endParaRPr lang="en-US" dirty="0" smtClean="0"/>
          </a:p>
        </p:txBody>
      </p:sp>
    </p:spTree>
    <p:extLst>
      <p:ext uri="{BB962C8B-B14F-4D97-AF65-F5344CB8AC3E}">
        <p14:creationId xmlns:p14="http://schemas.microsoft.com/office/powerpoint/2010/main" val="411218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7.3.1.4</a:t>
            </a:r>
            <a:endParaRPr lang="en-US" dirty="0" smtClean="0"/>
          </a:p>
        </p:txBody>
      </p:sp>
    </p:spTree>
    <p:extLst>
      <p:ext uri="{BB962C8B-B14F-4D97-AF65-F5344CB8AC3E}">
        <p14:creationId xmlns:p14="http://schemas.microsoft.com/office/powerpoint/2010/main" val="287316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7.1.1.1</a:t>
            </a:r>
            <a:endParaRPr lang="en-US" dirty="0" smtClean="0"/>
          </a:p>
        </p:txBody>
      </p:sp>
    </p:spTree>
    <p:extLst>
      <p:ext uri="{BB962C8B-B14F-4D97-AF65-F5344CB8AC3E}">
        <p14:creationId xmlns:p14="http://schemas.microsoft.com/office/powerpoint/2010/main" val="1662865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7.3.1.6</a:t>
            </a:r>
            <a:endParaRPr lang="en-US" dirty="0" smtClean="0"/>
          </a:p>
        </p:txBody>
      </p:sp>
    </p:spTree>
    <p:extLst>
      <p:ext uri="{BB962C8B-B14F-4D97-AF65-F5344CB8AC3E}">
        <p14:creationId xmlns:p14="http://schemas.microsoft.com/office/powerpoint/2010/main" val="4240944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7.3.1.7</a:t>
            </a:r>
            <a:endParaRPr lang="en-US" dirty="0" smtClean="0"/>
          </a:p>
        </p:txBody>
      </p:sp>
    </p:spTree>
    <p:extLst>
      <p:ext uri="{BB962C8B-B14F-4D97-AF65-F5344CB8AC3E}">
        <p14:creationId xmlns:p14="http://schemas.microsoft.com/office/powerpoint/2010/main" val="1811664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7.3.2.1</a:t>
            </a:r>
            <a:endParaRPr lang="en-US" dirty="0" smtClean="0"/>
          </a:p>
        </p:txBody>
      </p:sp>
    </p:spTree>
    <p:extLst>
      <p:ext uri="{BB962C8B-B14F-4D97-AF65-F5344CB8AC3E}">
        <p14:creationId xmlns:p14="http://schemas.microsoft.com/office/powerpoint/2010/main" val="4258083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7.3.2.2</a:t>
            </a:r>
            <a:endParaRPr lang="en-US" dirty="0" smtClean="0"/>
          </a:p>
        </p:txBody>
      </p:sp>
    </p:spTree>
    <p:extLst>
      <p:ext uri="{BB962C8B-B14F-4D97-AF65-F5344CB8AC3E}">
        <p14:creationId xmlns:p14="http://schemas.microsoft.com/office/powerpoint/2010/main" val="3441621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7.3.2.2</a:t>
            </a:r>
            <a:endParaRPr lang="en-US" dirty="0" smtClean="0"/>
          </a:p>
        </p:txBody>
      </p:sp>
    </p:spTree>
    <p:extLst>
      <p:ext uri="{BB962C8B-B14F-4D97-AF65-F5344CB8AC3E}">
        <p14:creationId xmlns:p14="http://schemas.microsoft.com/office/powerpoint/2010/main" val="3209487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a:t>
            </a:r>
            <a:endParaRPr lang="en-US" dirty="0" smtClean="0"/>
          </a:p>
        </p:txBody>
      </p:sp>
    </p:spTree>
    <p:extLst>
      <p:ext uri="{BB962C8B-B14F-4D97-AF65-F5344CB8AC3E}">
        <p14:creationId xmlns:p14="http://schemas.microsoft.com/office/powerpoint/2010/main" val="4032038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7.4.1.1</a:t>
            </a:r>
            <a:endParaRPr lang="en-US" dirty="0" smtClean="0"/>
          </a:p>
        </p:txBody>
      </p:sp>
    </p:spTree>
    <p:extLst>
      <p:ext uri="{BB962C8B-B14F-4D97-AF65-F5344CB8AC3E}">
        <p14:creationId xmlns:p14="http://schemas.microsoft.com/office/powerpoint/2010/main" val="3011052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7.4.1.2</a:t>
            </a:r>
            <a:endParaRPr lang="en-US" dirty="0" smtClean="0"/>
          </a:p>
        </p:txBody>
      </p:sp>
    </p:spTree>
    <p:extLst>
      <p:ext uri="{BB962C8B-B14F-4D97-AF65-F5344CB8AC3E}">
        <p14:creationId xmlns:p14="http://schemas.microsoft.com/office/powerpoint/2010/main" val="40419172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7.4.2.1</a:t>
            </a:r>
            <a:endParaRPr lang="en-US" dirty="0" smtClean="0"/>
          </a:p>
        </p:txBody>
      </p:sp>
    </p:spTree>
    <p:extLst>
      <p:ext uri="{BB962C8B-B14F-4D97-AF65-F5344CB8AC3E}">
        <p14:creationId xmlns:p14="http://schemas.microsoft.com/office/powerpoint/2010/main" val="6467178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7.4.2.2</a:t>
            </a:r>
            <a:endParaRPr lang="en-US" dirty="0" smtClean="0"/>
          </a:p>
        </p:txBody>
      </p:sp>
    </p:spTree>
    <p:extLst>
      <p:ext uri="{BB962C8B-B14F-4D97-AF65-F5344CB8AC3E}">
        <p14:creationId xmlns:p14="http://schemas.microsoft.com/office/powerpoint/2010/main" val="452799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7.1.1.2</a:t>
            </a:r>
            <a:endParaRPr lang="en-US" dirty="0" smtClean="0"/>
          </a:p>
        </p:txBody>
      </p:sp>
    </p:spTree>
    <p:extLst>
      <p:ext uri="{BB962C8B-B14F-4D97-AF65-F5344CB8AC3E}">
        <p14:creationId xmlns:p14="http://schemas.microsoft.com/office/powerpoint/2010/main" val="18603651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7.4.2.3</a:t>
            </a:r>
            <a:endParaRPr lang="en-US" dirty="0" smtClean="0"/>
          </a:p>
        </p:txBody>
      </p:sp>
    </p:spTree>
    <p:extLst>
      <p:ext uri="{BB962C8B-B14F-4D97-AF65-F5344CB8AC3E}">
        <p14:creationId xmlns:p14="http://schemas.microsoft.com/office/powerpoint/2010/main" val="37240178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7.4.2.4</a:t>
            </a:r>
            <a:endParaRPr lang="en-US" dirty="0" smtClean="0"/>
          </a:p>
        </p:txBody>
      </p:sp>
    </p:spTree>
    <p:extLst>
      <p:ext uri="{BB962C8B-B14F-4D97-AF65-F5344CB8AC3E}">
        <p14:creationId xmlns:p14="http://schemas.microsoft.com/office/powerpoint/2010/main" val="35737402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7.4.2.5</a:t>
            </a:r>
            <a:endParaRPr lang="en-US" dirty="0" smtClean="0"/>
          </a:p>
        </p:txBody>
      </p:sp>
    </p:spTree>
    <p:extLst>
      <p:ext uri="{BB962C8B-B14F-4D97-AF65-F5344CB8AC3E}">
        <p14:creationId xmlns:p14="http://schemas.microsoft.com/office/powerpoint/2010/main" val="2781792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dirty="0">
                <a:solidFill>
                  <a:srgbClr val="000000"/>
                </a:solidFill>
                <a:latin typeface="Arial"/>
                <a:ea typeface="+mn-ea"/>
                <a:cs typeface="+mn-cs"/>
              </a:rPr>
              <a:t>7.4.2.6</a:t>
            </a:r>
            <a:endParaRPr lang="en-US" dirty="0" smtClean="0"/>
          </a:p>
        </p:txBody>
      </p:sp>
    </p:spTree>
    <p:extLst>
      <p:ext uri="{BB962C8B-B14F-4D97-AF65-F5344CB8AC3E}">
        <p14:creationId xmlns:p14="http://schemas.microsoft.com/office/powerpoint/2010/main" val="2502839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7.4.2.6</a:t>
            </a:r>
            <a:endParaRPr lang="en-US" dirty="0" smtClean="0"/>
          </a:p>
        </p:txBody>
      </p:sp>
    </p:spTree>
    <p:extLst>
      <p:ext uri="{BB962C8B-B14F-4D97-AF65-F5344CB8AC3E}">
        <p14:creationId xmlns:p14="http://schemas.microsoft.com/office/powerpoint/2010/main" val="304508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7.4.2.7</a:t>
            </a:r>
            <a:endParaRPr lang="en-US" dirty="0" smtClean="0"/>
          </a:p>
        </p:txBody>
      </p:sp>
    </p:spTree>
    <p:extLst>
      <p:ext uri="{BB962C8B-B14F-4D97-AF65-F5344CB8AC3E}">
        <p14:creationId xmlns:p14="http://schemas.microsoft.com/office/powerpoint/2010/main" val="9720497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7.4.2.8</a:t>
            </a:r>
            <a:endParaRPr lang="en-US" dirty="0" smtClean="0"/>
          </a:p>
        </p:txBody>
      </p:sp>
    </p:spTree>
    <p:extLst>
      <p:ext uri="{BB962C8B-B14F-4D97-AF65-F5344CB8AC3E}">
        <p14:creationId xmlns:p14="http://schemas.microsoft.com/office/powerpoint/2010/main" val="37985949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7.4.3.1</a:t>
            </a:r>
            <a:endParaRPr lang="en-US" dirty="0" smtClean="0"/>
          </a:p>
        </p:txBody>
      </p:sp>
    </p:spTree>
    <p:extLst>
      <p:ext uri="{BB962C8B-B14F-4D97-AF65-F5344CB8AC3E}">
        <p14:creationId xmlns:p14="http://schemas.microsoft.com/office/powerpoint/2010/main" val="3095106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7.4.3.2</a:t>
            </a:r>
            <a:endParaRPr lang="en-US" dirty="0" smtClean="0"/>
          </a:p>
        </p:txBody>
      </p:sp>
    </p:spTree>
    <p:extLst>
      <p:ext uri="{BB962C8B-B14F-4D97-AF65-F5344CB8AC3E}">
        <p14:creationId xmlns:p14="http://schemas.microsoft.com/office/powerpoint/2010/main" val="27264095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7.4.3.3</a:t>
            </a:r>
            <a:endParaRPr lang="en-US" dirty="0" smtClean="0"/>
          </a:p>
        </p:txBody>
      </p:sp>
    </p:spTree>
    <p:extLst>
      <p:ext uri="{BB962C8B-B14F-4D97-AF65-F5344CB8AC3E}">
        <p14:creationId xmlns:p14="http://schemas.microsoft.com/office/powerpoint/2010/main" val="144670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7.1.1.2</a:t>
            </a:r>
            <a:endParaRPr lang="en-US" dirty="0" smtClean="0"/>
          </a:p>
        </p:txBody>
      </p:sp>
    </p:spTree>
    <p:extLst>
      <p:ext uri="{BB962C8B-B14F-4D97-AF65-F5344CB8AC3E}">
        <p14:creationId xmlns:p14="http://schemas.microsoft.com/office/powerpoint/2010/main" val="10335951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a:t>
            </a:r>
            <a:endParaRPr lang="en-US" dirty="0" smtClean="0"/>
          </a:p>
        </p:txBody>
      </p:sp>
    </p:spTree>
    <p:extLst>
      <p:ext uri="{BB962C8B-B14F-4D97-AF65-F5344CB8AC3E}">
        <p14:creationId xmlns:p14="http://schemas.microsoft.com/office/powerpoint/2010/main" val="24636886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7.5.1.1</a:t>
            </a:r>
            <a:endParaRPr lang="en-US" dirty="0" smtClean="0"/>
          </a:p>
        </p:txBody>
      </p:sp>
    </p:spTree>
    <p:extLst>
      <p:ext uri="{BB962C8B-B14F-4D97-AF65-F5344CB8AC3E}">
        <p14:creationId xmlns:p14="http://schemas.microsoft.com/office/powerpoint/2010/main" val="39553440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7.5.1.2</a:t>
            </a:r>
            <a:endParaRPr lang="en-US" dirty="0" smtClean="0"/>
          </a:p>
        </p:txBody>
      </p:sp>
    </p:spTree>
    <p:extLst>
      <p:ext uri="{BB962C8B-B14F-4D97-AF65-F5344CB8AC3E}">
        <p14:creationId xmlns:p14="http://schemas.microsoft.com/office/powerpoint/2010/main" val="2999277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7.5.1.3</a:t>
            </a:r>
            <a:endParaRPr lang="en-US" dirty="0" smtClean="0"/>
          </a:p>
        </p:txBody>
      </p:sp>
    </p:spTree>
    <p:extLst>
      <p:ext uri="{BB962C8B-B14F-4D97-AF65-F5344CB8AC3E}">
        <p14:creationId xmlns:p14="http://schemas.microsoft.com/office/powerpoint/2010/main" val="12979607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7.5.2.1</a:t>
            </a:r>
            <a:endParaRPr lang="en-US" dirty="0" smtClean="0"/>
          </a:p>
        </p:txBody>
      </p:sp>
    </p:spTree>
    <p:extLst>
      <p:ext uri="{BB962C8B-B14F-4D97-AF65-F5344CB8AC3E}">
        <p14:creationId xmlns:p14="http://schemas.microsoft.com/office/powerpoint/2010/main" val="8425879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7.5.2.2</a:t>
            </a:r>
            <a:endParaRPr lang="en-US" dirty="0" smtClean="0"/>
          </a:p>
        </p:txBody>
      </p:sp>
    </p:spTree>
    <p:extLst>
      <p:ext uri="{BB962C8B-B14F-4D97-AF65-F5344CB8AC3E}">
        <p14:creationId xmlns:p14="http://schemas.microsoft.com/office/powerpoint/2010/main" val="3387125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7.5.2.3</a:t>
            </a:r>
            <a:endParaRPr lang="en-US" dirty="0" smtClean="0"/>
          </a:p>
        </p:txBody>
      </p:sp>
    </p:spTree>
    <p:extLst>
      <p:ext uri="{BB962C8B-B14F-4D97-AF65-F5344CB8AC3E}">
        <p14:creationId xmlns:p14="http://schemas.microsoft.com/office/powerpoint/2010/main" val="2427101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7.5.2.4</a:t>
            </a:r>
            <a:endParaRPr lang="en-US" dirty="0" smtClean="0"/>
          </a:p>
        </p:txBody>
      </p:sp>
    </p:spTree>
    <p:extLst>
      <p:ext uri="{BB962C8B-B14F-4D97-AF65-F5344CB8AC3E}">
        <p14:creationId xmlns:p14="http://schemas.microsoft.com/office/powerpoint/2010/main" val="24370322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7.5.2.5</a:t>
            </a:r>
            <a:endParaRPr lang="en-US" dirty="0" smtClean="0"/>
          </a:p>
        </p:txBody>
      </p:sp>
    </p:spTree>
    <p:extLst>
      <p:ext uri="{BB962C8B-B14F-4D97-AF65-F5344CB8AC3E}">
        <p14:creationId xmlns:p14="http://schemas.microsoft.com/office/powerpoint/2010/main" val="22403119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7.5.3.2</a:t>
            </a:r>
            <a:endParaRPr lang="en-US" dirty="0" smtClean="0"/>
          </a:p>
        </p:txBody>
      </p:sp>
    </p:spTree>
    <p:extLst>
      <p:ext uri="{BB962C8B-B14F-4D97-AF65-F5344CB8AC3E}">
        <p14:creationId xmlns:p14="http://schemas.microsoft.com/office/powerpoint/2010/main" val="204418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7.1.1.2</a:t>
            </a:r>
            <a:endParaRPr lang="en-US" dirty="0" smtClean="0"/>
          </a:p>
        </p:txBody>
      </p:sp>
    </p:spTree>
    <p:extLst>
      <p:ext uri="{BB962C8B-B14F-4D97-AF65-F5344CB8AC3E}">
        <p14:creationId xmlns:p14="http://schemas.microsoft.com/office/powerpoint/2010/main" val="9513290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7.5.4.2</a:t>
            </a:r>
            <a:endParaRPr lang="en-US" dirty="0" smtClean="0"/>
          </a:p>
        </p:txBody>
      </p:sp>
    </p:spTree>
    <p:extLst>
      <p:ext uri="{BB962C8B-B14F-4D97-AF65-F5344CB8AC3E}">
        <p14:creationId xmlns:p14="http://schemas.microsoft.com/office/powerpoint/2010/main" val="32285268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7.5.4.3</a:t>
            </a:r>
            <a:endParaRPr lang="en-US" dirty="0" smtClean="0"/>
          </a:p>
        </p:txBody>
      </p:sp>
    </p:spTree>
    <p:extLst>
      <p:ext uri="{BB962C8B-B14F-4D97-AF65-F5344CB8AC3E}">
        <p14:creationId xmlns:p14="http://schemas.microsoft.com/office/powerpoint/2010/main" val="30322168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7</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74</a:t>
            </a:fld>
            <a:endParaRPr lang="en-US" smtClean="0"/>
          </a:p>
        </p:txBody>
      </p:sp>
    </p:spTree>
    <p:extLst>
      <p:ext uri="{BB962C8B-B14F-4D97-AF65-F5344CB8AC3E}">
        <p14:creationId xmlns:p14="http://schemas.microsoft.com/office/powerpoint/2010/main" val="27112588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7</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75</a:t>
            </a:fld>
            <a:endParaRPr lang="en-US" smtClean="0"/>
          </a:p>
        </p:txBody>
      </p:sp>
    </p:spTree>
    <p:extLst>
      <p:ext uri="{BB962C8B-B14F-4D97-AF65-F5344CB8AC3E}">
        <p14:creationId xmlns:p14="http://schemas.microsoft.com/office/powerpoint/2010/main" val="39859310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7</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76</a:t>
            </a:fld>
            <a:endParaRPr lang="en-US" smtClean="0"/>
          </a:p>
        </p:txBody>
      </p:sp>
    </p:spTree>
    <p:extLst>
      <p:ext uri="{BB962C8B-B14F-4D97-AF65-F5344CB8AC3E}">
        <p14:creationId xmlns:p14="http://schemas.microsoft.com/office/powerpoint/2010/main" val="340744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7.1.1.3</a:t>
            </a:r>
            <a:endParaRPr lang="en-US" dirty="0" smtClean="0"/>
          </a:p>
        </p:txBody>
      </p:sp>
    </p:spTree>
    <p:extLst>
      <p:ext uri="{BB962C8B-B14F-4D97-AF65-F5344CB8AC3E}">
        <p14:creationId xmlns:p14="http://schemas.microsoft.com/office/powerpoint/2010/main" val="4047366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7.1.2.1</a:t>
            </a:r>
            <a:endParaRPr lang="en-US" dirty="0" smtClean="0"/>
          </a:p>
        </p:txBody>
      </p:sp>
    </p:spTree>
    <p:extLst>
      <p:ext uri="{BB962C8B-B14F-4D97-AF65-F5344CB8AC3E}">
        <p14:creationId xmlns:p14="http://schemas.microsoft.com/office/powerpoint/2010/main" val="3158649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Document public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Chapitre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49DCE3-6259-4D7A-B1A4-505BEFE2CF19}" type="slidenum">
              <a:rPr lang="fr-BE" sz="1000" b="0" i="0">
                <a:solidFill>
                  <a:srgbClr val="D3D3D3"/>
                </a:solidFill>
                <a:latin typeface="Arial"/>
                <a:ea typeface="+mn-ea"/>
                <a:cs typeface="+mn-cs"/>
              </a:rPr>
              <a:pPr algn="r" defTabSz="814365">
                <a:lnSpc>
                  <a:spcPct val="100000"/>
                </a:lnSpc>
                <a:buNone/>
              </a:pPr>
              <a:t>‹N°›</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13754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dirty="0">
                <a:solidFill>
                  <a:srgbClr val="D3D3D3"/>
                </a:solidFill>
                <a:latin typeface="Arial"/>
                <a:ea typeface="+mn-ea"/>
                <a:cs typeface="+mn-cs"/>
              </a:rPr>
              <a:t>© </a:t>
            </a:r>
            <a:r>
              <a:rPr lang="fr-BE" sz="700" b="0" i="0" dirty="0" smtClean="0">
                <a:solidFill>
                  <a:srgbClr val="D3D3D3"/>
                </a:solidFill>
                <a:latin typeface="Arial"/>
                <a:ea typeface="+mn-ea"/>
                <a:cs typeface="+mn-cs"/>
              </a:rPr>
              <a:t>2014 </a:t>
            </a:r>
            <a:r>
              <a:rPr lang="fr-BE" sz="700" b="0" i="0" dirty="0">
                <a:solidFill>
                  <a:srgbClr val="D3D3D3"/>
                </a:solidFill>
                <a:latin typeface="Arial"/>
                <a:ea typeface="+mn-ea"/>
                <a:cs typeface="+mn-cs"/>
              </a:rPr>
              <a:t>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Confidentiel Cisco</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68B39EAB-15C0-47DB-80CA-636A5D3D8FC3}" type="slidenum">
              <a:rPr lang="fr-BE" sz="1000" b="0" i="0">
                <a:solidFill>
                  <a:srgbClr val="D3D3D3"/>
                </a:solidFill>
                <a:latin typeface="Arial"/>
                <a:ea typeface="+mn-ea"/>
                <a:cs typeface="+mn-cs"/>
              </a:rPr>
              <a:pPr algn="r" defTabSz="814365">
                <a:lnSpc>
                  <a:spcPct val="100000"/>
                </a:lnSpc>
                <a:buNone/>
              </a:pPr>
              <a:t>‹N°›</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Chapitre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34F42D9-89E1-4620-9E58-D735D372F12F}" type="slidenum">
              <a:rPr lang="fr-BE" sz="1000" b="0" i="0">
                <a:solidFill>
                  <a:srgbClr val="D3D3D3"/>
                </a:solidFill>
                <a:latin typeface="Arial"/>
                <a:ea typeface="+mn-ea"/>
                <a:cs typeface="+mn-cs"/>
              </a:rPr>
              <a:pPr algn="r" defTabSz="814365">
                <a:lnSpc>
                  <a:spcPct val="100000"/>
                </a:lnSpc>
                <a:buNone/>
              </a:pPr>
              <a:t>‹N°›</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Document public de Cisco</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C83DDDE-9DCD-477B-857E-9601FF96A69C}" type="slidenum">
              <a:rPr lang="fr-BE" sz="1000" b="0" i="0">
                <a:solidFill>
                  <a:srgbClr val="D3D3D3"/>
                </a:solidFill>
                <a:latin typeface="Arial"/>
                <a:ea typeface="+mn-ea"/>
                <a:cs typeface="+mn-cs"/>
              </a:rPr>
              <a:pPr algn="r" defTabSz="814365">
                <a:lnSpc>
                  <a:spcPct val="100000"/>
                </a:lnSpc>
                <a:buNone/>
              </a:pPr>
              <a:t>‹N°›</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13754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dirty="0">
                <a:solidFill>
                  <a:srgbClr val="D3D3D3"/>
                </a:solidFill>
                <a:latin typeface="Arial"/>
                <a:ea typeface="+mn-ea"/>
                <a:cs typeface="+mn-cs"/>
              </a:rPr>
              <a:t>© </a:t>
            </a:r>
            <a:r>
              <a:rPr lang="fr-BE" sz="700" b="0" i="0" dirty="0" smtClean="0">
                <a:solidFill>
                  <a:srgbClr val="D3D3D3"/>
                </a:solidFill>
                <a:latin typeface="Arial"/>
                <a:ea typeface="+mn-ea"/>
                <a:cs typeface="+mn-cs"/>
              </a:rPr>
              <a:t>2014 </a:t>
            </a:r>
            <a:r>
              <a:rPr lang="fr-BE" sz="700" b="0" i="0" dirty="0">
                <a:solidFill>
                  <a:srgbClr val="D3D3D3"/>
                </a:solidFill>
                <a:latin typeface="Arial"/>
                <a:ea typeface="+mn-ea"/>
                <a:cs typeface="+mn-cs"/>
              </a:rPr>
              <a:t>Cisco Systems, Inc. Tous droits réservés.</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Confidentiel Cisco</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28.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2.jpeg"/></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34.jpeg"/></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43.jpeg"/></Relationships>
</file>

<file path=ppt/slides/_rels/slide5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45.jpeg"/></Relationships>
</file>

<file path=ppt/slides/_rels/slide5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64.jpeg"/></Relationships>
</file>

<file path=ppt/slides/_rels/slide7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66.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FR" sz="2800" b="0" i="0" smtClean="0">
                <a:solidFill>
                  <a:srgbClr val="FFFFFF"/>
                </a:solidFill>
                <a:latin typeface="Arial"/>
                <a:ea typeface="+mj-ea"/>
                <a:cs typeface="+mj-cs"/>
              </a:rPr>
              <a:t>Chapitre 7 : routage dynamique</a:t>
            </a:r>
            <a:endParaRPr lang="fr-FR" sz="2800" b="0" i="0">
              <a:solidFill>
                <a:srgbClr val="FFFFFF"/>
              </a:solidFill>
              <a:latin typeface="Arial"/>
              <a:ea typeface="+mj-ea"/>
              <a:cs typeface="+mj-cs"/>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fr-FR" sz="2400" b="1" i="0" smtClean="0">
                <a:solidFill>
                  <a:srgbClr val="000000"/>
                </a:solidFill>
              </a:rPr>
              <a:t>Protocoles de routage</a:t>
            </a:r>
            <a:endParaRPr lang="fr-FR"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Fonctionnement des protocoles de routage dynamique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Le rôle des protocoles de routage dynamique</a:t>
            </a:r>
            <a:endParaRPr lang="fr-FR" sz="2800" smtClean="0">
              <a:solidFill>
                <a:schemeClr val="accent5">
                  <a:lumMod val="75000"/>
                </a:schemeClr>
              </a:solidFill>
              <a:cs typeface="Arial" pitchFamily="34" charset="0"/>
            </a:endParaRPr>
          </a:p>
        </p:txBody>
      </p:sp>
      <p:sp>
        <p:nvSpPr>
          <p:cNvPr id="7" name="TextBox 6"/>
          <p:cNvSpPr txBox="1"/>
          <p:nvPr/>
        </p:nvSpPr>
        <p:spPr>
          <a:xfrm>
            <a:off x="580571" y="1529025"/>
            <a:ext cx="7924800" cy="4939814"/>
          </a:xfrm>
          <a:prstGeom prst="rect">
            <a:avLst/>
          </a:prstGeom>
          <a:noFill/>
        </p:spPr>
        <p:txBody>
          <a:bodyPr wrap="square" rtlCol="0">
            <a:spAutoFit/>
          </a:bodyPr>
          <a:lstStyle/>
          <a:p>
            <a:pPr marL="342900" indent="-342900" algn="l">
              <a:lnSpc>
                <a:spcPct val="100000"/>
              </a:lnSpc>
              <a:buFont typeface="Wingdings"/>
              <a:buChar char="§"/>
            </a:pPr>
            <a:r>
              <a:rPr lang="fr-BE" sz="2100" b="0" i="0" dirty="0">
                <a:solidFill>
                  <a:schemeClr val="tx1"/>
                </a:solidFill>
                <a:latin typeface="Arial"/>
                <a:ea typeface="+mn-ea"/>
                <a:cs typeface="+mn-cs"/>
              </a:rPr>
              <a:t>Avantages du routage dynamique</a:t>
            </a:r>
          </a:p>
          <a:p>
            <a:pPr marL="800100" lvl="1" indent="-342900" algn="l">
              <a:lnSpc>
                <a:spcPct val="100000"/>
              </a:lnSpc>
              <a:buFont typeface="Arial"/>
              <a:buChar char="•"/>
            </a:pPr>
            <a:r>
              <a:rPr lang="fr-BE" sz="2100" b="0" i="0" dirty="0">
                <a:solidFill>
                  <a:schemeClr val="tx1"/>
                </a:solidFill>
                <a:latin typeface="Arial"/>
                <a:ea typeface="+mn-ea"/>
                <a:cs typeface="+mn-cs"/>
              </a:rPr>
              <a:t>Partage automatique des informations sur les réseaux distants</a:t>
            </a:r>
          </a:p>
          <a:p>
            <a:pPr marL="800100" lvl="1" indent="-342900" algn="l">
              <a:lnSpc>
                <a:spcPct val="100000"/>
              </a:lnSpc>
              <a:buFont typeface="Arial"/>
              <a:buChar char="•"/>
            </a:pPr>
            <a:r>
              <a:rPr lang="fr-BE" sz="2100" b="0" i="0" dirty="0">
                <a:solidFill>
                  <a:schemeClr val="tx1"/>
                </a:solidFill>
                <a:latin typeface="Arial"/>
                <a:ea typeface="+mn-ea"/>
                <a:cs typeface="+mn-cs"/>
              </a:rPr>
              <a:t>Identification du meilleur chemin vers chaque réseau et ajout de ces informations dans les tables de routage</a:t>
            </a:r>
            <a:endParaRPr lang="en-US" sz="2100" dirty="0"/>
          </a:p>
          <a:p>
            <a:pPr marL="800100" lvl="1" indent="-342900" algn="l">
              <a:lnSpc>
                <a:spcPct val="100000"/>
              </a:lnSpc>
              <a:buFont typeface="Arial"/>
              <a:buChar char="•"/>
            </a:pPr>
            <a:r>
              <a:rPr lang="fr-BE" sz="2100" b="0" i="0" dirty="0">
                <a:solidFill>
                  <a:schemeClr val="tx1"/>
                </a:solidFill>
                <a:latin typeface="Arial"/>
                <a:ea typeface="+mn-ea"/>
                <a:cs typeface="+mn-cs"/>
              </a:rPr>
              <a:t>Moins de tâches administratives que le routage statique</a:t>
            </a:r>
          </a:p>
          <a:p>
            <a:pPr marL="800100" lvl="1" indent="-342900" algn="l">
              <a:lnSpc>
                <a:spcPct val="100000"/>
              </a:lnSpc>
              <a:buFont typeface="Arial"/>
              <a:buChar char="•"/>
            </a:pPr>
            <a:r>
              <a:rPr lang="fr-BE" sz="2100" b="0" i="0" dirty="0">
                <a:solidFill>
                  <a:schemeClr val="tx1"/>
                </a:solidFill>
                <a:latin typeface="Arial"/>
                <a:ea typeface="+mn-ea"/>
                <a:cs typeface="+mn-cs"/>
              </a:rPr>
              <a:t>Pour les administrateurs réseau, gestion plus facile des processus fastidieux de configuration et des routes statiques</a:t>
            </a:r>
            <a:endParaRPr lang="en-CA" sz="2100" dirty="0" smtClean="0"/>
          </a:p>
          <a:p>
            <a:pPr marL="342900" indent="-342900" algn="l">
              <a:lnSpc>
                <a:spcPct val="100000"/>
              </a:lnSpc>
              <a:buFont typeface="Wingdings"/>
              <a:buChar char="§"/>
            </a:pPr>
            <a:r>
              <a:rPr lang="fr-BE" sz="2100" b="0" i="0" dirty="0">
                <a:solidFill>
                  <a:schemeClr val="tx1"/>
                </a:solidFill>
                <a:latin typeface="Arial"/>
                <a:ea typeface="+mn-ea"/>
                <a:cs typeface="+mn-cs"/>
              </a:rPr>
              <a:t>Inconvénients du routage dynamique</a:t>
            </a:r>
          </a:p>
          <a:p>
            <a:pPr marL="800100" lvl="1" indent="-342900" algn="l">
              <a:lnSpc>
                <a:spcPct val="100000"/>
              </a:lnSpc>
              <a:buFont typeface="Arial"/>
              <a:buChar char="•"/>
            </a:pPr>
            <a:r>
              <a:rPr lang="fr-BE" sz="2100" b="0" i="0" dirty="0">
                <a:solidFill>
                  <a:schemeClr val="tx1"/>
                </a:solidFill>
                <a:latin typeface="Arial"/>
                <a:ea typeface="+mn-ea"/>
                <a:cs typeface="+mn-cs"/>
              </a:rPr>
              <a:t>Une partie des ressources des routeurs dédiée au fonctionnement du protocole, notamment le temps processeur et la bande passante de la liaison réseau</a:t>
            </a:r>
          </a:p>
          <a:p>
            <a:pPr marL="342900" indent="-342900" algn="l">
              <a:lnSpc>
                <a:spcPct val="100000"/>
              </a:lnSpc>
              <a:buFont typeface="Wingdings"/>
              <a:buChar char="§"/>
            </a:pPr>
            <a:r>
              <a:rPr lang="fr-BE" sz="2100" b="0" i="0" dirty="0">
                <a:solidFill>
                  <a:schemeClr val="tx1"/>
                </a:solidFill>
                <a:latin typeface="Arial"/>
                <a:ea typeface="+mn-ea"/>
                <a:cs typeface="+mn-cs"/>
              </a:rPr>
              <a:t>Périodes pendant lesquelles le routage statique est plus approprié</a:t>
            </a:r>
            <a:endParaRPr lang="en-US" sz="2100" dirty="0"/>
          </a:p>
        </p:txBody>
      </p:sp>
    </p:spTree>
    <p:extLst>
      <p:ext uri="{BB962C8B-B14F-4D97-AF65-F5344CB8AC3E}">
        <p14:creationId xmlns:p14="http://schemas.microsoft.com/office/powerpoint/2010/main" val="23356964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Comparaison des routages dynamique et statique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Utilisation du routage statique</a:t>
            </a:r>
            <a:endParaRPr lang="fr-FR" sz="28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52361"/>
            <a:ext cx="7940675" cy="4900839"/>
          </a:xfrm>
        </p:spPr>
        <p:txBody>
          <a:bodyPr>
            <a:noAutofit/>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réseaux combinent généralement le routage dynamique et le routage statique.</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 routage statique est principalement utilisé pour les raisons suivantes : </a:t>
            </a:r>
            <a:endParaRPr lang="en-US" dirty="0"/>
          </a:p>
          <a:p>
            <a:pPr marL="800100"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mn-ea"/>
                <a:cs typeface="+mn-cs"/>
              </a:rPr>
              <a:t>Faciliter la maintenance des tables de routage dans les réseaux plus petits qui ne sont pas amenés à se développer de manière significative</a:t>
            </a:r>
            <a:endParaRPr lang="en-US" dirty="0"/>
          </a:p>
          <a:p>
            <a:pPr marL="800100"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mn-ea"/>
                <a:cs typeface="+mn-cs"/>
              </a:rPr>
              <a:t>Le routage entre les réseaux d'extrémité</a:t>
            </a:r>
          </a:p>
          <a:p>
            <a:pPr marL="1139800" lvl="2" indent="-342900" algn="l" defTabSz="814365">
              <a:spcBef>
                <a:spcPct val="35000"/>
              </a:spcBef>
              <a:spcAft>
                <a:spcPct val="0"/>
              </a:spcAft>
              <a:buClr>
                <a:srgbClr val="708CA1"/>
              </a:buClr>
              <a:buFont typeface="Courier New"/>
              <a:buChar char="o"/>
            </a:pPr>
            <a:r>
              <a:rPr lang="fr-BE" sz="2000" b="0" i="0" dirty="0">
                <a:solidFill>
                  <a:srgbClr val="000000"/>
                </a:solidFill>
                <a:latin typeface="Arial"/>
                <a:ea typeface="+mn-ea"/>
                <a:cs typeface="+mn-cs"/>
              </a:rPr>
              <a:t>Un réseau avec une seule route par défaut à la sortie et aucune connaissance des réseaux </a:t>
            </a:r>
            <a:r>
              <a:rPr lang="fr-BE" sz="2000" b="0" i="0" dirty="0" smtClean="0">
                <a:solidFill>
                  <a:srgbClr val="000000"/>
                </a:solidFill>
                <a:latin typeface="Arial"/>
                <a:ea typeface="+mn-ea"/>
                <a:cs typeface="+mn-cs"/>
              </a:rPr>
              <a:t>distants</a:t>
            </a:r>
            <a:endParaRPr lang="en-US" dirty="0"/>
          </a:p>
        </p:txBody>
      </p:sp>
    </p:spTree>
    <p:extLst>
      <p:ext uri="{BB962C8B-B14F-4D97-AF65-F5344CB8AC3E}">
        <p14:creationId xmlns:p14="http://schemas.microsoft.com/office/powerpoint/2010/main" val="411987238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Comparaison des routages dynamique et statique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Utilisation du routage statique</a:t>
            </a:r>
            <a:endParaRPr lang="fr-FR" sz="280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stretch>
            <a:fillRect/>
          </a:stretch>
        </p:blipFill>
        <p:spPr bwMode="auto">
          <a:xfrm>
            <a:off x="973025" y="1489669"/>
            <a:ext cx="7170754" cy="478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47693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Comparaison des routages dynamique et statique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Résultats du routage statique</a:t>
            </a:r>
            <a:endParaRPr lang="fr-FR" sz="2800" smtClean="0">
              <a:solidFill>
                <a:schemeClr val="accent5">
                  <a:lumMod val="75000"/>
                </a:schemeClr>
              </a:solidFill>
              <a:cs typeface="Arial" pitchFamily="34" charset="0"/>
            </a:endParaRPr>
          </a:p>
        </p:txBody>
      </p:sp>
      <p:pic>
        <p:nvPicPr>
          <p:cNvPr id="7170" name="Picture 2"/>
          <p:cNvPicPr>
            <a:picLocks noChangeAspect="1" noChangeArrowheads="1"/>
          </p:cNvPicPr>
          <p:nvPr/>
        </p:nvPicPr>
        <p:blipFill>
          <a:blip r:embed="rId3"/>
          <a:stretch>
            <a:fillRect/>
          </a:stretch>
        </p:blipFill>
        <p:spPr bwMode="auto">
          <a:xfrm>
            <a:off x="824712" y="1838707"/>
            <a:ext cx="7326452" cy="4083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00535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Comparaison des routages dynamique et statique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Résultats du routage dynamique</a:t>
            </a:r>
            <a:endParaRPr lang="fr-FR" sz="2800" smtClean="0">
              <a:solidFill>
                <a:schemeClr val="accent5">
                  <a:lumMod val="75000"/>
                </a:schemeClr>
              </a:solidFill>
              <a:cs typeface="Arial" pitchFamily="34" charset="0"/>
            </a:endParaRPr>
          </a:p>
        </p:txBody>
      </p:sp>
      <p:pic>
        <p:nvPicPr>
          <p:cNvPr id="2" name="Picture 2"/>
          <p:cNvPicPr>
            <a:picLocks noChangeAspect="1" noChangeArrowheads="1"/>
          </p:cNvPicPr>
          <p:nvPr/>
        </p:nvPicPr>
        <p:blipFill>
          <a:blip r:embed="rId3"/>
          <a:stretch>
            <a:fillRect/>
          </a:stretch>
        </p:blipFill>
        <p:spPr bwMode="auto">
          <a:xfrm>
            <a:off x="603116" y="1813264"/>
            <a:ext cx="7967223" cy="4153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9576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50181"/>
            <a:ext cx="8456613" cy="871538"/>
          </a:xfrm>
        </p:spPr>
        <p:txBody>
          <a:bodyPr/>
          <a:lstStyle/>
          <a:p>
            <a:pPr algn="l" defTabSz="814365">
              <a:spcBef>
                <a:spcPct val="0"/>
              </a:spcBef>
              <a:spcAft>
                <a:spcPct val="0"/>
              </a:spcAft>
              <a:buNone/>
            </a:pPr>
            <a:r>
              <a:rPr lang="fr-FR" sz="1600" b="1" i="0" dirty="0" smtClean="0">
                <a:solidFill>
                  <a:srgbClr val="708CA1"/>
                </a:solidFill>
                <a:latin typeface="Arial"/>
                <a:ea typeface="+mj-ea"/>
                <a:cs typeface="+mj-cs"/>
              </a:rPr>
              <a:t>Principes fondamentaux des protocoles de routage</a:t>
            </a:r>
            <a:r>
              <a:rPr lang="fr-FR" sz="1800" b="1" i="0" dirty="0" smtClean="0">
                <a:solidFill>
                  <a:srgbClr val="708CA1"/>
                </a:solidFill>
                <a:latin typeface="Arial"/>
                <a:ea typeface="+mj-ea"/>
                <a:cs typeface="+mj-cs"/>
              </a:rPr>
              <a:t/>
            </a:r>
            <a:br>
              <a:rPr lang="fr-FR" sz="1800" b="1" i="0" dirty="0" smtClean="0">
                <a:solidFill>
                  <a:srgbClr val="708CA1"/>
                </a:solidFill>
                <a:latin typeface="Arial"/>
                <a:ea typeface="+mj-ea"/>
                <a:cs typeface="+mj-cs"/>
              </a:rPr>
            </a:br>
            <a:r>
              <a:rPr lang="fr-FR" sz="2600" b="1" i="0" dirty="0" smtClean="0">
                <a:solidFill>
                  <a:srgbClr val="708CA1"/>
                </a:solidFill>
                <a:latin typeface="Arial"/>
                <a:ea typeface="+mj-ea"/>
                <a:cs typeface="+mj-cs"/>
              </a:rPr>
              <a:t>Fonctionnement des protocoles de routage dynamique</a:t>
            </a:r>
            <a:endParaRPr lang="fr-FR" sz="26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82588" y="1549854"/>
            <a:ext cx="8372248" cy="4603296"/>
          </a:xfrm>
        </p:spPr>
        <p:txBody>
          <a:bodyPr/>
          <a:lstStyle/>
          <a:p>
            <a:pPr marL="0" indent="0" algn="l" defTabSz="814365">
              <a:spcBef>
                <a:spcPct val="50000"/>
              </a:spcBef>
              <a:spcAft>
                <a:spcPct val="0"/>
              </a:spcAft>
              <a:buNone/>
            </a:pPr>
            <a:r>
              <a:rPr lang="fr-BE" sz="2200" b="0" i="0" dirty="0">
                <a:solidFill>
                  <a:srgbClr val="000000"/>
                </a:solidFill>
                <a:latin typeface="Arial"/>
                <a:ea typeface="+mn-ea"/>
                <a:cs typeface="+mn-cs"/>
              </a:rPr>
              <a:t>D'une manière générale, le fonctionnement d'un protocole de routage dynamique peut être décrit de la manière suivante : </a:t>
            </a:r>
            <a:endParaRPr lang="en-US" sz="2200" dirty="0"/>
          </a:p>
          <a:p>
            <a:pPr marL="457200" indent="-457200" algn="l" defTabSz="814365">
              <a:spcBef>
                <a:spcPct val="50000"/>
              </a:spcBef>
              <a:spcAft>
                <a:spcPct val="0"/>
              </a:spcAft>
              <a:buClr>
                <a:srgbClr val="708CA1"/>
              </a:buClr>
              <a:buFont typeface="Arial"/>
              <a:buAutoNum type="arabicPeriod"/>
            </a:pPr>
            <a:r>
              <a:rPr lang="fr-BE" sz="2200" b="0" i="0" dirty="0">
                <a:solidFill>
                  <a:srgbClr val="000000"/>
                </a:solidFill>
                <a:latin typeface="Arial"/>
                <a:ea typeface="+mn-ea"/>
                <a:cs typeface="+mn-cs"/>
              </a:rPr>
              <a:t>Le routeur envoie et reçoit des messages de routage sur ses interfaces. </a:t>
            </a:r>
            <a:endParaRPr lang="en-US" sz="2200" dirty="0"/>
          </a:p>
          <a:p>
            <a:pPr marL="457200" indent="-457200" algn="l" defTabSz="814365">
              <a:spcBef>
                <a:spcPct val="50000"/>
              </a:spcBef>
              <a:spcAft>
                <a:spcPct val="0"/>
              </a:spcAft>
              <a:buClr>
                <a:srgbClr val="708CA1"/>
              </a:buClr>
              <a:buFont typeface="Arial"/>
              <a:buAutoNum type="arabicPeriod"/>
            </a:pPr>
            <a:r>
              <a:rPr lang="fr-BE" sz="2200" b="0" i="0" dirty="0">
                <a:solidFill>
                  <a:srgbClr val="000000"/>
                </a:solidFill>
                <a:latin typeface="Arial"/>
                <a:ea typeface="+mn-ea"/>
                <a:cs typeface="+mn-cs"/>
              </a:rPr>
              <a:t>Le routeur partage les messages et les informations de routage avec les autres routeurs qui utilisent le même protocole de routage. </a:t>
            </a:r>
            <a:endParaRPr lang="en-US" sz="2200" dirty="0"/>
          </a:p>
          <a:p>
            <a:pPr marL="457200" indent="-457200" algn="l" defTabSz="814365">
              <a:spcBef>
                <a:spcPct val="50000"/>
              </a:spcBef>
              <a:spcAft>
                <a:spcPct val="0"/>
              </a:spcAft>
              <a:buClr>
                <a:srgbClr val="708CA1"/>
              </a:buClr>
              <a:buFont typeface="Arial"/>
              <a:buAutoNum type="arabicPeriod"/>
            </a:pPr>
            <a:r>
              <a:rPr lang="fr-BE" sz="2200" b="0" i="0" dirty="0">
                <a:solidFill>
                  <a:srgbClr val="000000"/>
                </a:solidFill>
                <a:latin typeface="Arial"/>
                <a:ea typeface="+mn-ea"/>
                <a:cs typeface="+mn-cs"/>
              </a:rPr>
              <a:t>Les routeurs échangent des informations de routage pour découvrir des réseaux distants.  </a:t>
            </a:r>
            <a:endParaRPr lang="en-US" sz="2200" dirty="0"/>
          </a:p>
          <a:p>
            <a:pPr marL="457200" indent="-457200" algn="l" defTabSz="814365">
              <a:spcBef>
                <a:spcPct val="50000"/>
              </a:spcBef>
              <a:spcAft>
                <a:spcPct val="0"/>
              </a:spcAft>
              <a:buClr>
                <a:srgbClr val="708CA1"/>
              </a:buClr>
              <a:buFont typeface="Arial"/>
              <a:buAutoNum type="arabicPeriod"/>
            </a:pPr>
            <a:r>
              <a:rPr lang="fr-BE" sz="2200" b="0" i="0" dirty="0">
                <a:solidFill>
                  <a:srgbClr val="000000"/>
                </a:solidFill>
                <a:latin typeface="Arial"/>
                <a:ea typeface="+mn-ea"/>
                <a:cs typeface="+mn-cs"/>
              </a:rPr>
              <a:t>Lorsqu'un routeur détecte un changement de topologie, le protocole de routage peut l'annoncer aux autres routeurs. </a:t>
            </a:r>
            <a:endParaRPr lang="en-US" sz="2200" dirty="0"/>
          </a:p>
          <a:p>
            <a:pPr marL="574700" lvl="1" indent="-117500" algn="l" defTabSz="814365">
              <a:spcBef>
                <a:spcPct val="35000"/>
              </a:spcBef>
              <a:spcAft>
                <a:spcPct val="0"/>
              </a:spcAft>
              <a:buNone/>
            </a:pPr>
            <a:endParaRPr lang="en-US" sz="2200" dirty="0" smtClean="0"/>
          </a:p>
        </p:txBody>
      </p:sp>
    </p:spTree>
    <p:extLst>
      <p:ext uri="{BB962C8B-B14F-4D97-AF65-F5344CB8AC3E}">
        <p14:creationId xmlns:p14="http://schemas.microsoft.com/office/powerpoint/2010/main" val="6121202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35667"/>
            <a:ext cx="8456613" cy="871538"/>
          </a:xfrm>
        </p:spPr>
        <p:txBody>
          <a:bodyPr/>
          <a:lstStyle/>
          <a:p>
            <a:pPr algn="l" defTabSz="814365">
              <a:spcBef>
                <a:spcPct val="0"/>
              </a:spcBef>
              <a:spcAft>
                <a:spcPct val="0"/>
              </a:spcAft>
              <a:buNone/>
            </a:pPr>
            <a:r>
              <a:rPr lang="fr-FR" sz="1700" b="1" i="0" dirty="0" smtClean="0">
                <a:solidFill>
                  <a:srgbClr val="708CA1"/>
                </a:solidFill>
                <a:latin typeface="Arial"/>
                <a:ea typeface="+mj-ea"/>
                <a:cs typeface="+mj-cs"/>
              </a:rPr>
              <a:t>Principes fondamentaux des protocoles de routage</a:t>
            </a:r>
            <a:br>
              <a:rPr lang="fr-FR" sz="17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Démarrage à froid</a:t>
            </a:r>
            <a:endParaRPr lang="fr-FR" sz="2700" dirty="0" smtClean="0">
              <a:solidFill>
                <a:schemeClr val="accent5">
                  <a:lumMod val="75000"/>
                </a:schemeClr>
              </a:solidFill>
              <a:cs typeface="Arial" pitchFamily="34" charset="0"/>
            </a:endParaRPr>
          </a:p>
        </p:txBody>
      </p:sp>
      <p:pic>
        <p:nvPicPr>
          <p:cNvPr id="9218" name="Picture 2"/>
          <p:cNvPicPr>
            <a:picLocks noChangeAspect="1" noChangeArrowheads="1"/>
          </p:cNvPicPr>
          <p:nvPr/>
        </p:nvPicPr>
        <p:blipFill>
          <a:blip r:embed="rId3"/>
          <a:stretch>
            <a:fillRect/>
          </a:stretch>
        </p:blipFill>
        <p:spPr bwMode="auto">
          <a:xfrm>
            <a:off x="347068" y="1857829"/>
            <a:ext cx="5160557" cy="3222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718629" y="770944"/>
            <a:ext cx="3098800" cy="5632311"/>
          </a:xfrm>
          <a:prstGeom prst="rect">
            <a:avLst/>
          </a:prstGeom>
        </p:spPr>
        <p:txBody>
          <a:bodyPr wrap="square">
            <a:spAutoFit/>
          </a:bodyPr>
          <a:lstStyle/>
          <a:p>
            <a:pPr marL="342900" indent="-342900" algn="l">
              <a:buFont typeface="Wingdings"/>
              <a:buChar char="§"/>
            </a:pPr>
            <a:r>
              <a:rPr lang="fr-FR" sz="2000" b="0" i="0" dirty="0" smtClean="0">
                <a:solidFill>
                  <a:schemeClr val="tx1"/>
                </a:solidFill>
                <a:latin typeface="Arial"/>
                <a:ea typeface="+mn-ea"/>
                <a:cs typeface="+mn-cs"/>
              </a:rPr>
              <a:t>R1 ajoute le réseau 10.1.0.0 disponible via l'interface </a:t>
            </a:r>
            <a:r>
              <a:rPr lang="fr-FR" sz="2000" b="0" i="0" dirty="0" err="1" smtClean="0">
                <a:solidFill>
                  <a:schemeClr val="tx1"/>
                </a:solidFill>
                <a:latin typeface="Arial"/>
                <a:ea typeface="+mn-ea"/>
                <a:cs typeface="+mn-cs"/>
              </a:rPr>
              <a:t>FastEthernet</a:t>
            </a:r>
            <a:r>
              <a:rPr lang="fr-FR" sz="2000" b="0" i="0" dirty="0" smtClean="0">
                <a:solidFill>
                  <a:schemeClr val="tx1"/>
                </a:solidFill>
                <a:latin typeface="Arial"/>
                <a:ea typeface="+mn-ea"/>
                <a:cs typeface="+mn-cs"/>
              </a:rPr>
              <a:t> 0/0 et 10.2.0.0 devient alors disponible via l'interface Serial 0/0/0.</a:t>
            </a:r>
          </a:p>
          <a:p>
            <a:pPr marL="342900" indent="-342900" algn="l">
              <a:buFont typeface="Wingdings"/>
              <a:buChar char="§"/>
            </a:pPr>
            <a:r>
              <a:rPr lang="fr-FR" sz="2000" b="0" i="0" dirty="0" smtClean="0">
                <a:solidFill>
                  <a:schemeClr val="tx1"/>
                </a:solidFill>
                <a:latin typeface="Arial"/>
                <a:ea typeface="+mn-ea"/>
                <a:cs typeface="+mn-cs"/>
              </a:rPr>
              <a:t>R2 ajoute le réseau 10.2.0.0 disponible via l'interface Serial 0/0/0 et 10.3.0.0 devient alors disponible via l'interface Serial 0/0/1.</a:t>
            </a:r>
          </a:p>
          <a:p>
            <a:pPr marL="342900" indent="-342900" algn="l">
              <a:buFont typeface="Wingdings"/>
              <a:buChar char="§"/>
            </a:pPr>
            <a:r>
              <a:rPr lang="fr-FR" sz="2000" b="0" i="0" dirty="0" smtClean="0">
                <a:solidFill>
                  <a:schemeClr val="tx1"/>
                </a:solidFill>
                <a:latin typeface="Arial"/>
                <a:ea typeface="+mn-ea"/>
                <a:cs typeface="+mn-cs"/>
              </a:rPr>
              <a:t>R3 ajoute le réseau 10.3.0.0 disponible via l'interface Serial 0/0/1 et 10.4.0.0 devient alors disponible via l'interface </a:t>
            </a:r>
            <a:r>
              <a:rPr lang="fr-FR" sz="2000" b="0" i="0" dirty="0" err="1" smtClean="0">
                <a:solidFill>
                  <a:schemeClr val="tx1"/>
                </a:solidFill>
                <a:latin typeface="Arial"/>
                <a:ea typeface="+mn-ea"/>
                <a:cs typeface="+mn-cs"/>
              </a:rPr>
              <a:t>FastEthernet</a:t>
            </a:r>
            <a:r>
              <a:rPr lang="fr-FR" sz="2000" b="0" i="0" dirty="0" smtClean="0">
                <a:solidFill>
                  <a:schemeClr val="tx1"/>
                </a:solidFill>
                <a:latin typeface="Arial"/>
                <a:ea typeface="+mn-ea"/>
                <a:cs typeface="+mn-cs"/>
              </a:rPr>
              <a:t> 0/0.</a:t>
            </a:r>
            <a:endParaRPr lang="fr-FR" sz="2000" b="0" i="0" dirty="0">
              <a:solidFill>
                <a:schemeClr val="tx1"/>
              </a:solidFill>
              <a:latin typeface="Arial"/>
              <a:ea typeface="+mn-ea"/>
              <a:cs typeface="+mn-cs"/>
            </a:endParaRPr>
          </a:p>
        </p:txBody>
      </p:sp>
      <p:sp>
        <p:nvSpPr>
          <p:cNvPr id="4" name="TextBox 3"/>
          <p:cNvSpPr txBox="1"/>
          <p:nvPr/>
        </p:nvSpPr>
        <p:spPr>
          <a:xfrm>
            <a:off x="1087663" y="5085348"/>
            <a:ext cx="3802743" cy="757130"/>
          </a:xfrm>
          <a:prstGeom prst="rect">
            <a:avLst/>
          </a:prstGeom>
          <a:noFill/>
        </p:spPr>
        <p:txBody>
          <a:bodyPr wrap="square" rtlCol="0">
            <a:spAutoFit/>
          </a:bodyPr>
          <a:lstStyle/>
          <a:p>
            <a:pPr algn="ctr">
              <a:lnSpc>
                <a:spcPct val="90000"/>
              </a:lnSpc>
              <a:buNone/>
            </a:pPr>
            <a:r>
              <a:rPr lang="fr-FR" sz="2400" b="0" i="0" dirty="0" smtClean="0">
                <a:solidFill>
                  <a:schemeClr val="tx1"/>
                </a:solidFill>
                <a:latin typeface="Arial"/>
                <a:ea typeface="+mn-ea"/>
                <a:cs typeface="+mn-cs"/>
              </a:rPr>
              <a:t>Routeurs exécutant le protocole RIPv2</a:t>
            </a:r>
            <a:endParaRPr lang="fr-FR" dirty="0"/>
          </a:p>
        </p:txBody>
      </p:sp>
    </p:spTree>
    <p:extLst>
      <p:ext uri="{BB962C8B-B14F-4D97-AF65-F5344CB8AC3E}">
        <p14:creationId xmlns:p14="http://schemas.microsoft.com/office/powerpoint/2010/main" val="282377999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Principes fondamentaux des protocoles de routage</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Détection de réseau</a:t>
            </a:r>
            <a:endParaRPr lang="fr-FR" sz="2800" dirty="0" smtClean="0">
              <a:solidFill>
                <a:schemeClr val="accent5">
                  <a:lumMod val="75000"/>
                </a:schemeClr>
              </a:solidFill>
              <a:cs typeface="Arial" pitchFamily="34" charset="0"/>
            </a:endParaRPr>
          </a:p>
        </p:txBody>
      </p:sp>
      <p:sp>
        <p:nvSpPr>
          <p:cNvPr id="3" name="Rectangle 2"/>
          <p:cNvSpPr/>
          <p:nvPr/>
        </p:nvSpPr>
        <p:spPr>
          <a:xfrm>
            <a:off x="5878286" y="1351515"/>
            <a:ext cx="3098800" cy="5078313"/>
          </a:xfrm>
          <a:prstGeom prst="rect">
            <a:avLst/>
          </a:prstGeom>
        </p:spPr>
        <p:txBody>
          <a:bodyPr wrap="square">
            <a:spAutoFit/>
          </a:bodyPr>
          <a:lstStyle/>
          <a:p>
            <a:pPr algn="l">
              <a:buNone/>
            </a:pPr>
            <a:r>
              <a:rPr lang="fr-BE" sz="2000" b="0" i="0">
                <a:solidFill>
                  <a:schemeClr val="tx1"/>
                </a:solidFill>
                <a:latin typeface="Arial"/>
                <a:ea typeface="+mn-ea"/>
                <a:cs typeface="+mn-cs"/>
              </a:rPr>
              <a:t>R1 : </a:t>
            </a:r>
            <a:endParaRPr lang="en-US" sz="2000" dirty="0"/>
          </a:p>
          <a:p>
            <a:pPr marL="342900" indent="-342900" algn="l">
              <a:buFont typeface="Wingdings"/>
              <a:buChar char="§"/>
            </a:pPr>
            <a:r>
              <a:rPr lang="fr-BE" sz="2000" b="0" i="0">
                <a:solidFill>
                  <a:schemeClr val="tx1"/>
                </a:solidFill>
                <a:latin typeface="Arial"/>
                <a:ea typeface="+mn-ea"/>
                <a:cs typeface="+mn-cs"/>
              </a:rPr>
              <a:t>Envoie les dernières informations sur le réseau 10.1.0.0 via l'interface Serial 0/0/0.</a:t>
            </a:r>
            <a:endParaRPr lang="en-US" sz="2000" dirty="0"/>
          </a:p>
          <a:p>
            <a:pPr marL="342900" indent="-342900" algn="l">
              <a:buFont typeface="Wingdings"/>
              <a:buChar char="§"/>
            </a:pPr>
            <a:r>
              <a:rPr lang="fr-BE" sz="2000" b="0" i="0">
                <a:solidFill>
                  <a:schemeClr val="tx1"/>
                </a:solidFill>
                <a:latin typeface="Arial"/>
                <a:ea typeface="+mn-ea"/>
                <a:cs typeface="+mn-cs"/>
              </a:rPr>
              <a:t>Envoie les dernières informations sur le réseau 10.2.0.0 via l'interface FastEthernet 0/0.</a:t>
            </a:r>
            <a:endParaRPr lang="en-US" sz="2000" dirty="0"/>
          </a:p>
          <a:p>
            <a:pPr marL="342900" indent="-342900" algn="l">
              <a:buFont typeface="Wingdings"/>
              <a:buChar char="§"/>
            </a:pPr>
            <a:r>
              <a:rPr lang="fr-BE" sz="2000" b="0" i="0">
                <a:solidFill>
                  <a:schemeClr val="tx1"/>
                </a:solidFill>
                <a:latin typeface="Arial"/>
                <a:ea typeface="+mn-ea"/>
                <a:cs typeface="+mn-cs"/>
              </a:rPr>
              <a:t>Reçoit une mise à jour de R2 sur le réseau 10.3.0.0 avec une métrique égale à 1.</a:t>
            </a:r>
            <a:endParaRPr lang="en-US" sz="2000" dirty="0"/>
          </a:p>
          <a:p>
            <a:pPr marL="342900" indent="-342900" algn="l">
              <a:buFont typeface="Wingdings"/>
              <a:buChar char="§"/>
            </a:pPr>
            <a:r>
              <a:rPr lang="fr-BE" sz="2000" b="0" i="0">
                <a:solidFill>
                  <a:schemeClr val="tx1"/>
                </a:solidFill>
                <a:latin typeface="Arial"/>
                <a:ea typeface="+mn-ea"/>
                <a:cs typeface="+mn-cs"/>
              </a:rPr>
              <a:t>Stocke le réseau 10.3.0.0 dans la table de routage avec une métrique égale à 1.</a:t>
            </a:r>
            <a:endParaRPr lang="en-US" sz="2000" dirty="0"/>
          </a:p>
          <a:p>
            <a:pPr algn="l">
              <a:buNone/>
            </a:pPr>
            <a:r>
              <a:rPr lang="fr-BE" sz="2000" b="0" i="0">
                <a:solidFill>
                  <a:schemeClr val="tx1"/>
                </a:solidFill>
                <a:latin typeface="Arial"/>
                <a:ea typeface="+mn-ea"/>
                <a:cs typeface="+mn-cs"/>
              </a:rPr>
              <a:t> </a:t>
            </a:r>
            <a:endParaRPr lang="en-US" sz="2000" dirty="0"/>
          </a:p>
        </p:txBody>
      </p:sp>
      <p:sp>
        <p:nvSpPr>
          <p:cNvPr id="4" name="TextBox 3"/>
          <p:cNvSpPr txBox="1"/>
          <p:nvPr/>
        </p:nvSpPr>
        <p:spPr>
          <a:xfrm>
            <a:off x="1335312" y="5510080"/>
            <a:ext cx="3802743" cy="424732"/>
          </a:xfrm>
          <a:prstGeom prst="rect">
            <a:avLst/>
          </a:prstGeom>
          <a:noFill/>
        </p:spPr>
        <p:txBody>
          <a:bodyPr wrap="square" rtlCol="0">
            <a:spAutoFit/>
          </a:bodyPr>
          <a:lstStyle/>
          <a:p>
            <a:pPr algn="ctr">
              <a:lnSpc>
                <a:spcPct val="90000"/>
              </a:lnSpc>
              <a:buNone/>
            </a:pPr>
            <a:r>
              <a:rPr lang="fr-BE" sz="2400" b="0" i="0" dirty="0">
                <a:solidFill>
                  <a:schemeClr val="tx1"/>
                </a:solidFill>
                <a:latin typeface="Arial"/>
                <a:ea typeface="+mn-ea"/>
                <a:cs typeface="+mn-cs"/>
              </a:rPr>
              <a:t>Routeurs exécutant le protocole RIPv2</a:t>
            </a:r>
            <a:endParaRPr lang="en-US" dirty="0"/>
          </a:p>
        </p:txBody>
      </p:sp>
      <p:pic>
        <p:nvPicPr>
          <p:cNvPr id="10242" name="Picture 2"/>
          <p:cNvPicPr>
            <a:picLocks noChangeAspect="1" noChangeArrowheads="1"/>
          </p:cNvPicPr>
          <p:nvPr/>
        </p:nvPicPr>
        <p:blipFill>
          <a:blip r:embed="rId3"/>
          <a:stretch>
            <a:fillRect/>
          </a:stretch>
        </p:blipFill>
        <p:spPr bwMode="auto">
          <a:xfrm>
            <a:off x="443105" y="1636033"/>
            <a:ext cx="5324543"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54113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tretch>
            <a:fillRect/>
          </a:stretch>
        </p:blipFill>
        <p:spPr bwMode="auto">
          <a:xfrm>
            <a:off x="360827" y="1636033"/>
            <a:ext cx="548909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Principes fondamentaux des protocoles de routage</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Détection de réseau</a:t>
            </a:r>
            <a:endParaRPr lang="fr-FR" sz="2800" dirty="0" smtClean="0">
              <a:solidFill>
                <a:schemeClr val="accent5">
                  <a:lumMod val="75000"/>
                </a:schemeClr>
              </a:solidFill>
              <a:cs typeface="Arial" pitchFamily="34" charset="0"/>
            </a:endParaRPr>
          </a:p>
        </p:txBody>
      </p:sp>
      <p:sp>
        <p:nvSpPr>
          <p:cNvPr id="3" name="Rectangle 2"/>
          <p:cNvSpPr/>
          <p:nvPr/>
        </p:nvSpPr>
        <p:spPr>
          <a:xfrm>
            <a:off x="5733143" y="1078098"/>
            <a:ext cx="3243943" cy="4939814"/>
          </a:xfrm>
          <a:prstGeom prst="rect">
            <a:avLst/>
          </a:prstGeom>
        </p:spPr>
        <p:txBody>
          <a:bodyPr wrap="square">
            <a:spAutoFit/>
          </a:bodyPr>
          <a:lstStyle/>
          <a:p>
            <a:pPr algn="l">
              <a:buNone/>
            </a:pPr>
            <a:r>
              <a:rPr lang="fr-BE" sz="1850" b="0" i="0" dirty="0">
                <a:solidFill>
                  <a:schemeClr val="tx1"/>
                </a:solidFill>
                <a:latin typeface="Arial"/>
                <a:ea typeface="+mn-ea"/>
                <a:cs typeface="+mn-cs"/>
              </a:rPr>
              <a:t>R2 : </a:t>
            </a:r>
            <a:endParaRPr lang="en-US" sz="1850" dirty="0"/>
          </a:p>
          <a:p>
            <a:pPr marL="342900" indent="-342900" algn="l">
              <a:buFont typeface="Wingdings"/>
              <a:buChar char="§"/>
            </a:pPr>
            <a:r>
              <a:rPr lang="fr-BE" sz="1650" b="0" i="0" dirty="0" smtClean="0">
                <a:solidFill>
                  <a:schemeClr val="tx1"/>
                </a:solidFill>
                <a:latin typeface="Arial"/>
                <a:ea typeface="+mn-ea"/>
                <a:cs typeface="+mn-cs"/>
              </a:rPr>
              <a:t>Envoie les dernières informations sur le réseau 10.3.0.0 via l'interface Serial 0/0/0.</a:t>
            </a:r>
            <a:endParaRPr lang="en-US" sz="1650" dirty="0" smtClean="0"/>
          </a:p>
          <a:p>
            <a:pPr marL="342900" indent="-342900" algn="l">
              <a:buFont typeface="Wingdings"/>
              <a:buChar char="§"/>
            </a:pPr>
            <a:r>
              <a:rPr lang="fr-BE" sz="1650" b="0" i="0" dirty="0" smtClean="0">
                <a:solidFill>
                  <a:schemeClr val="tx1"/>
                </a:solidFill>
                <a:latin typeface="Arial"/>
                <a:ea typeface="+mn-ea"/>
                <a:cs typeface="+mn-cs"/>
              </a:rPr>
              <a:t>Envoie les dernières informations sur le réseau 10.2.0.0 via l'interface Serial 0/0/1.</a:t>
            </a:r>
            <a:endParaRPr lang="en-US" sz="1650" dirty="0" smtClean="0"/>
          </a:p>
          <a:p>
            <a:pPr marL="342900" indent="-342900" algn="l">
              <a:buFont typeface="Wingdings"/>
              <a:buChar char="§"/>
            </a:pPr>
            <a:r>
              <a:rPr lang="fr-BE" sz="1650" b="0" i="0" dirty="0" smtClean="0">
                <a:solidFill>
                  <a:schemeClr val="tx1"/>
                </a:solidFill>
                <a:latin typeface="Arial"/>
                <a:ea typeface="+mn-ea"/>
                <a:cs typeface="+mn-cs"/>
              </a:rPr>
              <a:t>Reçoit une mise à jour de R1 sur le réseau 10.1.0.0 avec une métrique égale à 1.</a:t>
            </a:r>
            <a:endParaRPr lang="en-US" sz="1650" dirty="0" smtClean="0"/>
          </a:p>
          <a:p>
            <a:pPr marL="342900" indent="-342900" algn="l">
              <a:buFont typeface="Wingdings"/>
              <a:buChar char="§"/>
            </a:pPr>
            <a:r>
              <a:rPr lang="fr-BE" sz="1650" b="0" i="0" dirty="0" smtClean="0">
                <a:solidFill>
                  <a:schemeClr val="tx1"/>
                </a:solidFill>
                <a:latin typeface="Arial"/>
                <a:ea typeface="+mn-ea"/>
                <a:cs typeface="+mn-cs"/>
              </a:rPr>
              <a:t>Stocke le réseau 10.1.0.0 dans la table de routage avec une métrique égale à 1.</a:t>
            </a:r>
            <a:endParaRPr lang="en-US" sz="1650" dirty="0" smtClean="0"/>
          </a:p>
          <a:p>
            <a:pPr marL="342900" indent="-342900" algn="l">
              <a:buFont typeface="Wingdings"/>
              <a:buChar char="§"/>
            </a:pPr>
            <a:r>
              <a:rPr lang="fr-BE" sz="1650" b="0" i="0" dirty="0" smtClean="0">
                <a:solidFill>
                  <a:schemeClr val="tx1"/>
                </a:solidFill>
                <a:latin typeface="Arial"/>
                <a:ea typeface="+mn-ea"/>
                <a:cs typeface="+mn-cs"/>
              </a:rPr>
              <a:t>Reçoit une mise à jour de R3 sur le réseau 10.4.0.0 avec une métrique égale à 1.</a:t>
            </a:r>
            <a:endParaRPr lang="en-US" sz="1650" dirty="0" smtClean="0"/>
          </a:p>
          <a:p>
            <a:pPr marL="342900" indent="-342900" algn="l">
              <a:buFont typeface="Wingdings"/>
              <a:buChar char="§"/>
            </a:pPr>
            <a:r>
              <a:rPr lang="fr-BE" sz="1650" b="0" i="0" dirty="0" smtClean="0">
                <a:solidFill>
                  <a:schemeClr val="tx1"/>
                </a:solidFill>
                <a:latin typeface="Arial"/>
                <a:ea typeface="+mn-ea"/>
                <a:cs typeface="+mn-cs"/>
              </a:rPr>
              <a:t>Stocke le réseau 10.4.0.0 dans la table de routage avec une métrique égale à 1.</a:t>
            </a:r>
            <a:endParaRPr lang="en-US" sz="1650" dirty="0"/>
          </a:p>
        </p:txBody>
      </p:sp>
      <p:sp>
        <p:nvSpPr>
          <p:cNvPr id="4" name="TextBox 3"/>
          <p:cNvSpPr txBox="1"/>
          <p:nvPr/>
        </p:nvSpPr>
        <p:spPr>
          <a:xfrm>
            <a:off x="1335312" y="5510080"/>
            <a:ext cx="3802743"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mn-ea"/>
                <a:cs typeface="+mn-cs"/>
              </a:rPr>
              <a:t>Routeurs exécutant le protocole RIPv2</a:t>
            </a:r>
            <a:endParaRPr lang="en-US" dirty="0"/>
          </a:p>
        </p:txBody>
      </p:sp>
    </p:spTree>
    <p:extLst>
      <p:ext uri="{BB962C8B-B14F-4D97-AF65-F5344CB8AC3E}">
        <p14:creationId xmlns:p14="http://schemas.microsoft.com/office/powerpoint/2010/main" val="101745436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Principes fondamentaux des protocoles de routage</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Détection de réseau</a:t>
            </a:r>
            <a:endParaRPr lang="fr-FR" sz="2800" dirty="0" smtClean="0">
              <a:solidFill>
                <a:schemeClr val="accent5">
                  <a:lumMod val="75000"/>
                </a:schemeClr>
              </a:solidFill>
              <a:cs typeface="Arial" pitchFamily="34" charset="0"/>
            </a:endParaRPr>
          </a:p>
        </p:txBody>
      </p:sp>
      <p:sp>
        <p:nvSpPr>
          <p:cNvPr id="3" name="Rectangle 2"/>
          <p:cNvSpPr/>
          <p:nvPr/>
        </p:nvSpPr>
        <p:spPr>
          <a:xfrm>
            <a:off x="5747657" y="770944"/>
            <a:ext cx="3113315" cy="5355312"/>
          </a:xfrm>
          <a:prstGeom prst="rect">
            <a:avLst/>
          </a:prstGeom>
        </p:spPr>
        <p:txBody>
          <a:bodyPr wrap="square">
            <a:spAutoFit/>
          </a:bodyPr>
          <a:lstStyle/>
          <a:p>
            <a:pPr algn="l">
              <a:buNone/>
            </a:pPr>
            <a:endParaRPr lang="fr-FR" sz="2000" smtClean="0"/>
          </a:p>
          <a:p>
            <a:pPr algn="l">
              <a:buNone/>
            </a:pPr>
            <a:r>
              <a:rPr lang="fr-FR" sz="2000" b="0" i="0" smtClean="0">
                <a:solidFill>
                  <a:schemeClr val="tx1"/>
                </a:solidFill>
                <a:latin typeface="Arial"/>
                <a:ea typeface="+mn-ea"/>
                <a:cs typeface="+mn-cs"/>
              </a:rPr>
              <a:t>R3 : </a:t>
            </a:r>
            <a:endParaRPr lang="fr-FR" sz="2000" smtClean="0"/>
          </a:p>
          <a:p>
            <a:pPr marL="342900" indent="-342900" algn="l">
              <a:buFont typeface="Wingdings"/>
              <a:buChar char="§"/>
            </a:pPr>
            <a:r>
              <a:rPr lang="fr-FR" sz="2000" b="0" i="0" smtClean="0">
                <a:solidFill>
                  <a:schemeClr val="tx1"/>
                </a:solidFill>
                <a:latin typeface="Arial"/>
                <a:ea typeface="+mn-ea"/>
                <a:cs typeface="+mn-cs"/>
              </a:rPr>
              <a:t>Envoie les dernières informations sur le réseau 10.4.0.0 via l'interface Serial 0/0/1.</a:t>
            </a:r>
            <a:endParaRPr lang="fr-FR" sz="2000" smtClean="0"/>
          </a:p>
          <a:p>
            <a:pPr marL="342900" indent="-342900" algn="l">
              <a:buFont typeface="Wingdings"/>
              <a:buChar char="§"/>
            </a:pPr>
            <a:r>
              <a:rPr lang="fr-FR" sz="2000" b="0" i="0" smtClean="0">
                <a:solidFill>
                  <a:schemeClr val="tx1"/>
                </a:solidFill>
                <a:latin typeface="Arial"/>
                <a:ea typeface="+mn-ea"/>
                <a:cs typeface="+mn-cs"/>
              </a:rPr>
              <a:t>Envoie les dernières informations sur le réseau 10.3.0.0 via l'interface FastEthernet 0/0.</a:t>
            </a:r>
            <a:endParaRPr lang="fr-FR" sz="2000" smtClean="0"/>
          </a:p>
          <a:p>
            <a:pPr marL="342900" indent="-342900" algn="l">
              <a:buFont typeface="Wingdings"/>
              <a:buChar char="§"/>
            </a:pPr>
            <a:r>
              <a:rPr lang="fr-FR" sz="2000" b="0" i="0" smtClean="0">
                <a:solidFill>
                  <a:schemeClr val="tx1"/>
                </a:solidFill>
                <a:latin typeface="Arial"/>
                <a:ea typeface="+mn-ea"/>
                <a:cs typeface="+mn-cs"/>
              </a:rPr>
              <a:t>Reçoit une mise à jour de R2 sur le réseau 10.2.0.0 avec une métrique égale à 1.</a:t>
            </a:r>
            <a:endParaRPr lang="fr-FR" sz="2000" smtClean="0"/>
          </a:p>
          <a:p>
            <a:pPr marL="342900" indent="-342900" algn="l">
              <a:buFont typeface="Wingdings"/>
              <a:buChar char="§"/>
            </a:pPr>
            <a:r>
              <a:rPr lang="fr-FR" sz="2000" b="0" i="0" smtClean="0">
                <a:solidFill>
                  <a:schemeClr val="tx1"/>
                </a:solidFill>
                <a:latin typeface="Arial"/>
                <a:ea typeface="+mn-ea"/>
                <a:cs typeface="+mn-cs"/>
              </a:rPr>
              <a:t>Stocke le réseau 10.2.0.0 dans la table de routage avec une métrique égale à 1.</a:t>
            </a:r>
            <a:endParaRPr lang="fr-FR" sz="2000"/>
          </a:p>
        </p:txBody>
      </p:sp>
      <p:sp>
        <p:nvSpPr>
          <p:cNvPr id="4" name="TextBox 3"/>
          <p:cNvSpPr txBox="1"/>
          <p:nvPr/>
        </p:nvSpPr>
        <p:spPr>
          <a:xfrm>
            <a:off x="1335312" y="5510080"/>
            <a:ext cx="3802743"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mn-ea"/>
                <a:cs typeface="+mn-cs"/>
              </a:rPr>
              <a:t>Routeurs exécutant le protocole RIPv2</a:t>
            </a:r>
            <a:endParaRPr lang="en-US" dirty="0"/>
          </a:p>
        </p:txBody>
      </p:sp>
      <p:pic>
        <p:nvPicPr>
          <p:cNvPr id="10242" name="Picture 2"/>
          <p:cNvPicPr>
            <a:picLocks noChangeAspect="1" noChangeArrowheads="1"/>
          </p:cNvPicPr>
          <p:nvPr/>
        </p:nvPicPr>
        <p:blipFill>
          <a:blip r:embed="rId3"/>
          <a:stretch>
            <a:fillRect/>
          </a:stretch>
        </p:blipFill>
        <p:spPr bwMode="auto">
          <a:xfrm>
            <a:off x="360827" y="1636033"/>
            <a:ext cx="548909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60018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fr-FR" sz="3200" b="1" i="0" smtClean="0">
                <a:solidFill>
                  <a:srgbClr val="708CA1"/>
                </a:solidFill>
                <a:latin typeface="Arial"/>
                <a:ea typeface="ＭＳ Ｐゴシック"/>
                <a:cs typeface="+mj-cs"/>
              </a:rPr>
              <a:t>Chapitre 7</a:t>
            </a:r>
            <a:endParaRPr lang="fr-FR"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fr-FR" sz="2400" b="0" i="0" dirty="0" smtClean="0">
                <a:solidFill>
                  <a:srgbClr val="000000"/>
                </a:solidFill>
                <a:latin typeface="Arial"/>
                <a:ea typeface="+mn-ea"/>
                <a:cs typeface="Arial"/>
              </a:rPr>
              <a:t>7.1 Protocoles de routage dynamique</a:t>
            </a:r>
          </a:p>
          <a:p>
            <a:pPr marL="0" indent="0" algn="l" defTabSz="814365">
              <a:spcBef>
                <a:spcPct val="50000"/>
              </a:spcBef>
              <a:spcAft>
                <a:spcPct val="0"/>
              </a:spcAft>
              <a:buNone/>
            </a:pPr>
            <a:r>
              <a:rPr lang="fr-FR" sz="2400" b="0" i="0" dirty="0" smtClean="0">
                <a:solidFill>
                  <a:srgbClr val="000000"/>
                </a:solidFill>
                <a:latin typeface="Arial"/>
                <a:ea typeface="+mn-ea"/>
                <a:cs typeface="Arial"/>
              </a:rPr>
              <a:t>7.2 Routage dynamique à vecteur de distance</a:t>
            </a:r>
          </a:p>
          <a:p>
            <a:pPr marL="0" indent="0" algn="l" defTabSz="814365">
              <a:spcBef>
                <a:spcPct val="50000"/>
              </a:spcBef>
              <a:spcAft>
                <a:spcPct val="0"/>
              </a:spcAft>
              <a:buNone/>
            </a:pPr>
            <a:r>
              <a:rPr lang="fr-FR" sz="2400" b="0" i="0" dirty="0" smtClean="0">
                <a:solidFill>
                  <a:srgbClr val="000000"/>
                </a:solidFill>
                <a:latin typeface="Arial"/>
                <a:ea typeface="+mn-ea"/>
                <a:cs typeface="Arial"/>
              </a:rPr>
              <a:t>7.3 Routage RIP et </a:t>
            </a:r>
            <a:r>
              <a:rPr lang="fr-FR" sz="2400" b="0" i="0" dirty="0" err="1" smtClean="0">
                <a:solidFill>
                  <a:srgbClr val="000000"/>
                </a:solidFill>
                <a:latin typeface="Arial"/>
                <a:ea typeface="+mn-ea"/>
                <a:cs typeface="Arial"/>
              </a:rPr>
              <a:t>RIPng</a:t>
            </a:r>
            <a:endParaRPr lang="fr-FR" sz="2400" b="0" i="0" dirty="0" smtClean="0">
              <a:solidFill>
                <a:srgbClr val="000000"/>
              </a:solidFill>
              <a:latin typeface="Arial"/>
              <a:ea typeface="+mn-ea"/>
              <a:cs typeface="Arial"/>
            </a:endParaRPr>
          </a:p>
          <a:p>
            <a:pPr marL="0" indent="0" algn="l" defTabSz="814365">
              <a:spcBef>
                <a:spcPct val="50000"/>
              </a:spcBef>
              <a:spcAft>
                <a:spcPct val="0"/>
              </a:spcAft>
              <a:buNone/>
            </a:pPr>
            <a:r>
              <a:rPr lang="fr-FR" sz="2400" b="0" i="0" dirty="0" smtClean="0">
                <a:solidFill>
                  <a:srgbClr val="000000"/>
                </a:solidFill>
                <a:latin typeface="Arial"/>
                <a:ea typeface="+mn-ea"/>
                <a:cs typeface="Arial"/>
              </a:rPr>
              <a:t>7.4 Routage dynamique à état de liens</a:t>
            </a:r>
          </a:p>
          <a:p>
            <a:pPr marL="0" indent="0" algn="l" defTabSz="814365">
              <a:spcBef>
                <a:spcPct val="50000"/>
              </a:spcBef>
              <a:spcAft>
                <a:spcPct val="0"/>
              </a:spcAft>
              <a:buNone/>
            </a:pPr>
            <a:r>
              <a:rPr lang="fr-FR" sz="2400" b="0" i="0" dirty="0" smtClean="0">
                <a:solidFill>
                  <a:srgbClr val="000000"/>
                </a:solidFill>
                <a:latin typeface="Arial"/>
                <a:ea typeface="+mn-ea"/>
                <a:cs typeface="Arial"/>
              </a:rPr>
              <a:t>7.5 La table de routage</a:t>
            </a:r>
          </a:p>
          <a:p>
            <a:pPr marL="0" indent="0" algn="l" defTabSz="814365">
              <a:spcBef>
                <a:spcPct val="50000"/>
              </a:spcBef>
              <a:spcAft>
                <a:spcPct val="0"/>
              </a:spcAft>
              <a:buNone/>
            </a:pPr>
            <a:r>
              <a:rPr lang="fr-FR" sz="2400" b="0" i="0" dirty="0" smtClean="0">
                <a:solidFill>
                  <a:srgbClr val="000000"/>
                </a:solidFill>
                <a:latin typeface="Arial"/>
                <a:ea typeface="+mn-ea"/>
                <a:cs typeface="Arial"/>
              </a:rPr>
              <a:t>7.6 Résumé</a:t>
            </a:r>
            <a:endParaRPr lang="fr-FR" sz="2400" b="0" i="0" dirty="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tretch>
            <a:fillRect/>
          </a:stretch>
        </p:blipFill>
        <p:spPr bwMode="auto">
          <a:xfrm>
            <a:off x="232228" y="1711422"/>
            <a:ext cx="5682743" cy="3847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Principes fondamentaux des protocoles de routage</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Échange des informations de routage</a:t>
            </a:r>
            <a:endParaRPr lang="fr-FR" sz="2800" dirty="0" smtClean="0">
              <a:solidFill>
                <a:schemeClr val="accent5">
                  <a:lumMod val="75000"/>
                </a:schemeClr>
              </a:solidFill>
              <a:cs typeface="Arial" pitchFamily="34" charset="0"/>
            </a:endParaRPr>
          </a:p>
        </p:txBody>
      </p:sp>
      <p:sp>
        <p:nvSpPr>
          <p:cNvPr id="3" name="Rectangle 2"/>
          <p:cNvSpPr/>
          <p:nvPr/>
        </p:nvSpPr>
        <p:spPr>
          <a:xfrm>
            <a:off x="5733141" y="1357548"/>
            <a:ext cx="3163209" cy="5327612"/>
          </a:xfrm>
          <a:prstGeom prst="rect">
            <a:avLst/>
          </a:prstGeom>
        </p:spPr>
        <p:txBody>
          <a:bodyPr wrap="square">
            <a:spAutoFit/>
          </a:bodyPr>
          <a:lstStyle/>
          <a:p>
            <a:pPr algn="l">
              <a:buNone/>
            </a:pPr>
            <a:r>
              <a:rPr lang="fr-FR" sz="1800" b="0" i="0" dirty="0" smtClean="0">
                <a:solidFill>
                  <a:schemeClr val="tx1"/>
                </a:solidFill>
                <a:latin typeface="Arial"/>
                <a:ea typeface="+mn-ea"/>
                <a:cs typeface="+mn-cs"/>
              </a:rPr>
              <a:t>R1 :</a:t>
            </a:r>
          </a:p>
          <a:p>
            <a:pPr marL="342900" indent="-342900" algn="l">
              <a:buFont typeface="Wingdings"/>
              <a:buChar char="§"/>
            </a:pPr>
            <a:r>
              <a:rPr lang="fr-FR" sz="1500" b="0" i="0" dirty="0" smtClean="0">
                <a:solidFill>
                  <a:schemeClr val="tx1"/>
                </a:solidFill>
                <a:latin typeface="Arial"/>
                <a:ea typeface="+mn-ea"/>
                <a:cs typeface="+mn-cs"/>
              </a:rPr>
              <a:t>Envoie les dernières informations relatives au réseau 10. 1. 0. 0 via l'interface Serial 0/0/0.</a:t>
            </a:r>
          </a:p>
          <a:p>
            <a:pPr marL="342900" indent="-342900" algn="l">
              <a:buFont typeface="Wingdings"/>
              <a:buChar char="§"/>
            </a:pPr>
            <a:r>
              <a:rPr lang="fr-FR" sz="1500" b="0" i="0" dirty="0" smtClean="0">
                <a:solidFill>
                  <a:schemeClr val="tx1"/>
                </a:solidFill>
                <a:latin typeface="Arial"/>
                <a:ea typeface="+mn-ea"/>
                <a:cs typeface="+mn-cs"/>
              </a:rPr>
              <a:t>Envoie les dernières informations relatives aux réseaux 10. 2. 0. 0 et 10. 3. 0. 0 via l'interface </a:t>
            </a:r>
            <a:r>
              <a:rPr lang="fr-FR" sz="1500" b="0" i="0" dirty="0" err="1" smtClean="0">
                <a:solidFill>
                  <a:schemeClr val="tx1"/>
                </a:solidFill>
                <a:latin typeface="Arial"/>
                <a:ea typeface="+mn-ea"/>
                <a:cs typeface="+mn-cs"/>
              </a:rPr>
              <a:t>FastEthernet</a:t>
            </a:r>
            <a:r>
              <a:rPr lang="fr-FR" sz="1500" b="0" i="0" dirty="0" smtClean="0">
                <a:solidFill>
                  <a:schemeClr val="tx1"/>
                </a:solidFill>
                <a:latin typeface="Arial"/>
                <a:ea typeface="+mn-ea"/>
                <a:cs typeface="+mn-cs"/>
              </a:rPr>
              <a:t> 0/0.</a:t>
            </a:r>
          </a:p>
          <a:p>
            <a:pPr marL="342900" indent="-342900" algn="l">
              <a:buFont typeface="Wingdings"/>
              <a:buChar char="§"/>
            </a:pPr>
            <a:r>
              <a:rPr lang="fr-FR" sz="1500" b="0" i="0" dirty="0" smtClean="0">
                <a:solidFill>
                  <a:schemeClr val="tx1"/>
                </a:solidFill>
                <a:latin typeface="Arial"/>
                <a:ea typeface="+mn-ea"/>
                <a:cs typeface="+mn-cs"/>
              </a:rPr>
              <a:t>Reçoit les dernières informations envoyées par R2 sur le réseau 10. 4. 0. 0 avec une métrique égale à 2</a:t>
            </a:r>
          </a:p>
          <a:p>
            <a:pPr marL="342900" indent="-342900" algn="l">
              <a:buFont typeface="Wingdings"/>
              <a:buChar char="§"/>
            </a:pPr>
            <a:r>
              <a:rPr lang="fr-FR" sz="1500" b="0" i="0" dirty="0" smtClean="0">
                <a:solidFill>
                  <a:schemeClr val="tx1"/>
                </a:solidFill>
                <a:latin typeface="Arial"/>
                <a:ea typeface="+mn-ea"/>
                <a:cs typeface="+mn-cs"/>
              </a:rPr>
              <a:t>Stocke le réseau 10. 4. 0. 0 dans la table de routage avec une métrique égale à 2.</a:t>
            </a:r>
          </a:p>
          <a:p>
            <a:pPr marL="342900" indent="-342900" algn="l">
              <a:buFont typeface="Wingdings"/>
              <a:buChar char="§"/>
            </a:pPr>
            <a:r>
              <a:rPr lang="fr-FR" sz="1500" b="0" i="0" dirty="0" smtClean="0">
                <a:solidFill>
                  <a:schemeClr val="tx1"/>
                </a:solidFill>
                <a:latin typeface="Arial"/>
                <a:ea typeface="+mn-ea"/>
                <a:cs typeface="+mn-cs"/>
              </a:rPr>
              <a:t>Une mise à jour identique depuis R2 contient des informations sur le réseau 10. 3. 0. 0 avec une métrique égale à 1. Aucune modification n'est intervenue ; par conséquent, les informations de routage restent les mêmes.</a:t>
            </a:r>
            <a:endParaRPr lang="fr-FR" sz="1500" dirty="0"/>
          </a:p>
        </p:txBody>
      </p:sp>
      <p:sp>
        <p:nvSpPr>
          <p:cNvPr id="4" name="TextBox 3"/>
          <p:cNvSpPr txBox="1"/>
          <p:nvPr/>
        </p:nvSpPr>
        <p:spPr>
          <a:xfrm>
            <a:off x="1016114" y="5722446"/>
            <a:ext cx="3802743"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mn-ea"/>
                <a:cs typeface="+mn-cs"/>
              </a:rPr>
              <a:t>Routeurs exécutant le protocole RIPv2</a:t>
            </a:r>
            <a:endParaRPr lang="en-US" dirty="0"/>
          </a:p>
        </p:txBody>
      </p:sp>
    </p:spTree>
    <p:extLst>
      <p:ext uri="{BB962C8B-B14F-4D97-AF65-F5344CB8AC3E}">
        <p14:creationId xmlns:p14="http://schemas.microsoft.com/office/powerpoint/2010/main" val="52884230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Principes fondamentaux des protocoles de routage</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Échange des informations de routage</a:t>
            </a:r>
            <a:endParaRPr lang="fr-FR" sz="2800" dirty="0" smtClean="0">
              <a:solidFill>
                <a:schemeClr val="accent5">
                  <a:lumMod val="75000"/>
                </a:schemeClr>
              </a:solidFill>
              <a:cs typeface="Arial" pitchFamily="34" charset="0"/>
            </a:endParaRPr>
          </a:p>
        </p:txBody>
      </p:sp>
      <p:sp>
        <p:nvSpPr>
          <p:cNvPr id="3" name="Rectangle 2"/>
          <p:cNvSpPr/>
          <p:nvPr/>
        </p:nvSpPr>
        <p:spPr>
          <a:xfrm>
            <a:off x="5718629" y="1429985"/>
            <a:ext cx="3196771" cy="4919039"/>
          </a:xfrm>
          <a:prstGeom prst="rect">
            <a:avLst/>
          </a:prstGeom>
        </p:spPr>
        <p:txBody>
          <a:bodyPr wrap="square">
            <a:spAutoFit/>
          </a:bodyPr>
          <a:lstStyle/>
          <a:p>
            <a:pPr algn="l">
              <a:buNone/>
            </a:pPr>
            <a:r>
              <a:rPr lang="fr-BE" sz="1850" b="0" i="0" dirty="0">
                <a:solidFill>
                  <a:schemeClr val="tx1"/>
                </a:solidFill>
                <a:latin typeface="Arial"/>
                <a:ea typeface="+mn-ea"/>
                <a:cs typeface="+mn-cs"/>
              </a:rPr>
              <a:t>R2 :</a:t>
            </a:r>
          </a:p>
          <a:p>
            <a:pPr marL="342900" indent="-342900" algn="l">
              <a:buFont typeface="Wingdings"/>
              <a:buChar char="§"/>
            </a:pPr>
            <a:r>
              <a:rPr lang="fr-BE" sz="1500" b="0" i="0" dirty="0">
                <a:solidFill>
                  <a:schemeClr val="tx1"/>
                </a:solidFill>
                <a:latin typeface="Arial"/>
                <a:ea typeface="+mn-ea"/>
                <a:cs typeface="+mn-cs"/>
              </a:rPr>
              <a:t>Envoie les dernières informations relatives aux réseaux 10. 3. 0. 0 et 10. 4. 0. 0 via l'interface Serial 0/0/0.</a:t>
            </a:r>
          </a:p>
          <a:p>
            <a:pPr marL="342900" indent="-342900" algn="l">
              <a:buFont typeface="Wingdings"/>
              <a:buChar char="§"/>
            </a:pPr>
            <a:r>
              <a:rPr lang="fr-BE" sz="1500" b="0" i="0" dirty="0">
                <a:solidFill>
                  <a:schemeClr val="tx1"/>
                </a:solidFill>
                <a:latin typeface="Arial"/>
                <a:ea typeface="+mn-ea"/>
                <a:cs typeface="+mn-cs"/>
              </a:rPr>
              <a:t>Envoie les dernières informations relatives aux réseaux 10. 1. 0. 0 et 10. 2. 0. 0 via l'interface Serial 0/0/1.</a:t>
            </a:r>
          </a:p>
          <a:p>
            <a:pPr marL="342900" indent="-342900" algn="l">
              <a:buFont typeface="Wingdings"/>
              <a:buChar char="§"/>
            </a:pPr>
            <a:r>
              <a:rPr lang="fr-BE" sz="1500" b="0" i="0" dirty="0">
                <a:solidFill>
                  <a:schemeClr val="tx1"/>
                </a:solidFill>
                <a:latin typeface="Arial"/>
                <a:ea typeface="+mn-ea"/>
                <a:cs typeface="+mn-cs"/>
              </a:rPr>
              <a:t>Reçoit les dernières informations envoyées par R1 sur le réseau 10. 1. 0. 0. Aucune modification n'est intervenue ; par conséquent, les informations de routage restent les mêmes.</a:t>
            </a:r>
          </a:p>
          <a:p>
            <a:pPr marL="342900" indent="-342900" algn="l">
              <a:buFont typeface="Wingdings"/>
              <a:buChar char="§"/>
            </a:pPr>
            <a:r>
              <a:rPr lang="fr-BE" sz="1500" b="0" i="0" dirty="0">
                <a:solidFill>
                  <a:schemeClr val="tx1"/>
                </a:solidFill>
                <a:latin typeface="Arial"/>
                <a:ea typeface="+mn-ea"/>
                <a:cs typeface="+mn-cs"/>
              </a:rPr>
              <a:t>Reçoit les dernières informations envoyées par R3 sur le réseau 10. 4. 0. 0. Aucune modification n'est intervenue ; par conséquent, les informations de routage restent les mêmes.</a:t>
            </a:r>
            <a:endParaRPr lang="en-US" sz="1500" dirty="0"/>
          </a:p>
        </p:txBody>
      </p:sp>
      <p:sp>
        <p:nvSpPr>
          <p:cNvPr id="4" name="TextBox 3"/>
          <p:cNvSpPr txBox="1"/>
          <p:nvPr/>
        </p:nvSpPr>
        <p:spPr>
          <a:xfrm>
            <a:off x="1335312" y="5510080"/>
            <a:ext cx="3802743"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mn-ea"/>
                <a:cs typeface="+mn-cs"/>
              </a:rPr>
              <a:t>Routeurs exécutant le protocole RIPv2</a:t>
            </a:r>
            <a:endParaRPr lang="en-US" dirty="0"/>
          </a:p>
        </p:txBody>
      </p:sp>
      <p:pic>
        <p:nvPicPr>
          <p:cNvPr id="11266" name="Picture 2"/>
          <p:cNvPicPr>
            <a:picLocks noChangeAspect="1" noChangeArrowheads="1"/>
          </p:cNvPicPr>
          <p:nvPr/>
        </p:nvPicPr>
        <p:blipFill>
          <a:blip r:embed="rId3"/>
          <a:stretch>
            <a:fillRect/>
          </a:stretch>
        </p:blipFill>
        <p:spPr bwMode="auto">
          <a:xfrm>
            <a:off x="224816" y="1686356"/>
            <a:ext cx="5603678" cy="3794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20929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tretch>
            <a:fillRect/>
          </a:stretch>
        </p:blipFill>
        <p:spPr bwMode="auto">
          <a:xfrm>
            <a:off x="420688" y="1657848"/>
            <a:ext cx="5421312" cy="367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Principes fondamentaux des protocoles de routage</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Échange des informations de routage</a:t>
            </a:r>
            <a:endParaRPr lang="fr-FR" sz="2800" dirty="0" smtClean="0">
              <a:solidFill>
                <a:schemeClr val="accent5">
                  <a:lumMod val="75000"/>
                </a:schemeClr>
              </a:solidFill>
              <a:cs typeface="Arial" pitchFamily="34" charset="0"/>
            </a:endParaRPr>
          </a:p>
        </p:txBody>
      </p:sp>
      <p:sp>
        <p:nvSpPr>
          <p:cNvPr id="3" name="Rectangle 2"/>
          <p:cNvSpPr/>
          <p:nvPr/>
        </p:nvSpPr>
        <p:spPr>
          <a:xfrm>
            <a:off x="5727700" y="1411603"/>
            <a:ext cx="3302000" cy="5147563"/>
          </a:xfrm>
          <a:prstGeom prst="rect">
            <a:avLst/>
          </a:prstGeom>
        </p:spPr>
        <p:txBody>
          <a:bodyPr wrap="square">
            <a:spAutoFit/>
          </a:bodyPr>
          <a:lstStyle/>
          <a:p>
            <a:pPr algn="l">
              <a:buNone/>
            </a:pPr>
            <a:r>
              <a:rPr lang="fr-BE" sz="1700" b="0" i="0" dirty="0">
                <a:solidFill>
                  <a:schemeClr val="tx1"/>
                </a:solidFill>
                <a:latin typeface="Arial"/>
                <a:ea typeface="+mn-ea"/>
                <a:cs typeface="+mn-cs"/>
              </a:rPr>
              <a:t>R3 :</a:t>
            </a:r>
          </a:p>
          <a:p>
            <a:pPr marL="342900" indent="-342900" algn="l">
              <a:buFont typeface="Wingdings"/>
              <a:buChar char="§"/>
            </a:pPr>
            <a:r>
              <a:rPr lang="fr-BE" sz="1500" b="0" i="0" dirty="0">
                <a:solidFill>
                  <a:schemeClr val="tx1"/>
                </a:solidFill>
                <a:latin typeface="Arial"/>
                <a:ea typeface="+mn-ea"/>
                <a:cs typeface="+mn-cs"/>
              </a:rPr>
              <a:t>Envoie les dernières informations relatives au réseau 10. 4. 0. 0 via l'interface Serial 0/0/1.</a:t>
            </a:r>
          </a:p>
          <a:p>
            <a:pPr marL="342900" indent="-342900" algn="l">
              <a:buFont typeface="Wingdings"/>
              <a:buChar char="§"/>
            </a:pPr>
            <a:r>
              <a:rPr lang="fr-BE" sz="1500" b="0" i="0" dirty="0">
                <a:solidFill>
                  <a:schemeClr val="tx1"/>
                </a:solidFill>
                <a:latin typeface="Arial"/>
                <a:ea typeface="+mn-ea"/>
                <a:cs typeface="+mn-cs"/>
              </a:rPr>
              <a:t>Envoie les dernières informations relatives aux réseaux 10. 2. 0. 0 et 10. 3. 0. 0 via l'interface </a:t>
            </a:r>
            <a:r>
              <a:rPr lang="fr-BE" sz="1500" b="0" i="0" dirty="0" err="1">
                <a:solidFill>
                  <a:schemeClr val="tx1"/>
                </a:solidFill>
                <a:latin typeface="Arial"/>
                <a:ea typeface="+mn-ea"/>
                <a:cs typeface="+mn-cs"/>
              </a:rPr>
              <a:t>FastEthernet</a:t>
            </a:r>
            <a:r>
              <a:rPr lang="fr-BE" sz="1500" b="0" i="0" dirty="0">
                <a:solidFill>
                  <a:schemeClr val="tx1"/>
                </a:solidFill>
                <a:latin typeface="Arial"/>
                <a:ea typeface="+mn-ea"/>
                <a:cs typeface="+mn-cs"/>
              </a:rPr>
              <a:t> 0/0.</a:t>
            </a:r>
          </a:p>
          <a:p>
            <a:pPr marL="342900" indent="-342900" algn="l">
              <a:buFont typeface="Wingdings"/>
              <a:buChar char="§"/>
            </a:pPr>
            <a:r>
              <a:rPr lang="fr-BE" sz="1500" b="0" i="0" dirty="0">
                <a:solidFill>
                  <a:schemeClr val="tx1"/>
                </a:solidFill>
                <a:latin typeface="Arial"/>
                <a:ea typeface="+mn-ea"/>
                <a:cs typeface="+mn-cs"/>
              </a:rPr>
              <a:t>Reçoit les dernières informations envoyées par R2 sur le réseau 10. 1. 0. 0 avec une métrique égale à 2.</a:t>
            </a:r>
          </a:p>
          <a:p>
            <a:pPr marL="342900" indent="-342900" algn="l">
              <a:buFont typeface="Wingdings"/>
              <a:buChar char="§"/>
            </a:pPr>
            <a:r>
              <a:rPr lang="fr-BE" sz="1500" b="0" i="0" dirty="0">
                <a:solidFill>
                  <a:schemeClr val="tx1"/>
                </a:solidFill>
                <a:latin typeface="Arial"/>
                <a:ea typeface="+mn-ea"/>
                <a:cs typeface="+mn-cs"/>
              </a:rPr>
              <a:t>Stocke le réseau 10. 1. 0. 0 dans la table de routage avec une métrique égale à 2.</a:t>
            </a:r>
          </a:p>
          <a:p>
            <a:pPr marL="342900" indent="-342900" algn="l">
              <a:buFont typeface="Wingdings"/>
              <a:buChar char="§"/>
            </a:pPr>
            <a:r>
              <a:rPr lang="fr-BE" sz="1500" b="0" i="0" dirty="0">
                <a:solidFill>
                  <a:schemeClr val="tx1"/>
                </a:solidFill>
                <a:latin typeface="Arial"/>
                <a:ea typeface="+mn-ea"/>
                <a:cs typeface="+mn-cs"/>
              </a:rPr>
              <a:t>Une mise à jour identique depuis R2 contient des informations sur le réseau 10. 2. 0. 0 avec une métrique égale à 1. Aucune modification n'est intervenue ; par conséquent, les informations de routage restent les mêmes.</a:t>
            </a:r>
          </a:p>
        </p:txBody>
      </p:sp>
      <p:sp>
        <p:nvSpPr>
          <p:cNvPr id="4" name="TextBox 3"/>
          <p:cNvSpPr txBox="1"/>
          <p:nvPr/>
        </p:nvSpPr>
        <p:spPr>
          <a:xfrm>
            <a:off x="1229972" y="5504731"/>
            <a:ext cx="3802743"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mn-ea"/>
                <a:cs typeface="+mn-cs"/>
              </a:rPr>
              <a:t>Routeurs exécutant le protocole RIPv2</a:t>
            </a:r>
            <a:endParaRPr lang="en-US" dirty="0"/>
          </a:p>
        </p:txBody>
      </p:sp>
    </p:spTree>
    <p:extLst>
      <p:ext uri="{BB962C8B-B14F-4D97-AF65-F5344CB8AC3E}">
        <p14:creationId xmlns:p14="http://schemas.microsoft.com/office/powerpoint/2010/main" val="90010212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Principes fondamentaux des protocoles de routage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Assurer la convergence</a:t>
            </a:r>
            <a:endParaRPr lang="fr-FR" sz="2800" smtClean="0">
              <a:solidFill>
                <a:schemeClr val="accent5">
                  <a:lumMod val="75000"/>
                </a:schemeClr>
              </a:solidFill>
              <a:cs typeface="Arial" pitchFamily="34" charset="0"/>
            </a:endParaRPr>
          </a:p>
        </p:txBody>
      </p:sp>
      <p:sp>
        <p:nvSpPr>
          <p:cNvPr id="3" name="Rectangle 2"/>
          <p:cNvSpPr/>
          <p:nvPr/>
        </p:nvSpPr>
        <p:spPr>
          <a:xfrm>
            <a:off x="377371" y="1519553"/>
            <a:ext cx="8360229" cy="5078313"/>
          </a:xfrm>
          <a:prstGeom prst="rect">
            <a:avLst/>
          </a:prstGeom>
        </p:spPr>
        <p:txBody>
          <a:bodyPr wrap="square">
            <a:spAutoFit/>
          </a:bodyPr>
          <a:lstStyle/>
          <a:p>
            <a:pPr marL="342900" indent="-342900" algn="l">
              <a:buFont typeface="Wingdings"/>
              <a:buChar char="§"/>
            </a:pPr>
            <a:r>
              <a:rPr lang="fr-BE" sz="2000" b="0" i="0" dirty="0">
                <a:solidFill>
                  <a:schemeClr val="tx1"/>
                </a:solidFill>
                <a:latin typeface="Arial"/>
                <a:ea typeface="+mn-ea"/>
                <a:cs typeface="+mn-cs"/>
              </a:rPr>
              <a:t>Le réseau est convergent lorsque tous les routeurs disposent d'informations complètes et précises à son sujet.</a:t>
            </a:r>
          </a:p>
          <a:p>
            <a:pPr marL="342900" indent="-342900" algn="l">
              <a:buFont typeface="Wingdings"/>
              <a:buChar char="§"/>
            </a:pPr>
            <a:endParaRPr lang="en-CA" sz="2000" dirty="0"/>
          </a:p>
          <a:p>
            <a:pPr marL="342900" indent="-342900" algn="l">
              <a:buFont typeface="Wingdings"/>
              <a:buChar char="§"/>
            </a:pPr>
            <a:r>
              <a:rPr lang="fr-BE" sz="2000" b="0" i="0" dirty="0">
                <a:solidFill>
                  <a:schemeClr val="tx1"/>
                </a:solidFill>
                <a:latin typeface="Arial"/>
                <a:ea typeface="+mn-ea"/>
                <a:cs typeface="+mn-cs"/>
              </a:rPr>
              <a:t>Le temps de convergence est le temps nécessaire aux routeurs pour partager des informations, calculer les meilleurs chemins et mettre à jour leurs tables de routage.</a:t>
            </a:r>
          </a:p>
          <a:p>
            <a:pPr marL="342900" indent="-342900" algn="l">
              <a:buFont typeface="Wingdings"/>
              <a:buChar char="§"/>
            </a:pPr>
            <a:endParaRPr lang="en-CA" sz="2000" dirty="0"/>
          </a:p>
          <a:p>
            <a:pPr marL="342900" indent="-342900" algn="l">
              <a:buFont typeface="Wingdings"/>
              <a:buChar char="§"/>
            </a:pPr>
            <a:r>
              <a:rPr lang="fr-BE" sz="2000" b="0" i="0" dirty="0">
                <a:solidFill>
                  <a:schemeClr val="tx1"/>
                </a:solidFill>
                <a:latin typeface="Arial"/>
                <a:ea typeface="+mn-ea"/>
                <a:cs typeface="+mn-cs"/>
              </a:rPr>
              <a:t>Un réseau n'est pas complètement opérationnel tant qu'il n'est pas convergent.</a:t>
            </a:r>
            <a:endParaRPr lang="en-US" sz="2000" dirty="0"/>
          </a:p>
          <a:p>
            <a:pPr algn="l">
              <a:buNone/>
            </a:pPr>
            <a:r>
              <a:rPr lang="fr-BE" sz="2000" b="0" i="0" dirty="0">
                <a:solidFill>
                  <a:schemeClr val="tx1"/>
                </a:solidFill>
                <a:latin typeface="Arial"/>
                <a:ea typeface="+mn-ea"/>
                <a:cs typeface="+mn-cs"/>
              </a:rPr>
              <a:t> </a:t>
            </a:r>
            <a:endParaRPr lang="en-US" sz="2000" dirty="0"/>
          </a:p>
          <a:p>
            <a:pPr marL="342900" indent="-342900" algn="l">
              <a:buFont typeface="Wingdings"/>
              <a:buChar char="§"/>
            </a:pPr>
            <a:r>
              <a:rPr lang="fr-BE" sz="2000" b="0" i="0" dirty="0">
                <a:solidFill>
                  <a:schemeClr val="tx1"/>
                </a:solidFill>
                <a:latin typeface="Arial"/>
                <a:ea typeface="+mn-ea"/>
                <a:cs typeface="+mn-cs"/>
              </a:rPr>
              <a:t>Les propriétés de convergence incluent la vitesse de propagation des informations de routage et le calcul des chemins optimaux. La vitesse de propagation désigne le temps nécessaire aux routeurs du réseau pour transférer les informations de routage.  </a:t>
            </a:r>
            <a:endParaRPr lang="en-US" sz="2000" dirty="0"/>
          </a:p>
          <a:p>
            <a:pPr marL="342900" indent="-342900" algn="l">
              <a:buFont typeface="Wingdings"/>
              <a:buChar char="§"/>
            </a:pPr>
            <a:endParaRPr lang="en-CA" sz="2000" dirty="0" smtClean="0"/>
          </a:p>
          <a:p>
            <a:pPr marL="342900" indent="-342900" algn="l">
              <a:buFont typeface="Wingdings"/>
              <a:buChar char="§"/>
            </a:pPr>
            <a:r>
              <a:rPr lang="fr-BE" sz="2000" b="0" i="0" dirty="0">
                <a:solidFill>
                  <a:schemeClr val="tx1"/>
                </a:solidFill>
                <a:latin typeface="Arial"/>
                <a:ea typeface="+mn-ea"/>
                <a:cs typeface="+mn-cs"/>
              </a:rPr>
              <a:t>En général, les protocoles plus anciens, tels que le protocole RIP, convergent lentement, tandis que les protocoles modernes, tels que les protocoles EIGRP et OSPF, convergent plus rapidement.  </a:t>
            </a:r>
            <a:endParaRPr lang="en-US" sz="2000" dirty="0"/>
          </a:p>
          <a:p>
            <a:pPr algn="l">
              <a:buNone/>
            </a:pPr>
            <a:r>
              <a:rPr lang="fr-BE" sz="2000" b="0" i="0" dirty="0">
                <a:solidFill>
                  <a:schemeClr val="tx1"/>
                </a:solidFill>
                <a:latin typeface="Arial"/>
                <a:ea typeface="+mn-ea"/>
                <a:cs typeface="+mn-cs"/>
              </a:rPr>
              <a:t> </a:t>
            </a:r>
            <a:endParaRPr lang="en-US" sz="2000" dirty="0"/>
          </a:p>
        </p:txBody>
      </p:sp>
    </p:spTree>
    <p:extLst>
      <p:ext uri="{BB962C8B-B14F-4D97-AF65-F5344CB8AC3E}">
        <p14:creationId xmlns:p14="http://schemas.microsoft.com/office/powerpoint/2010/main" val="269837892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Types de protocoles de routage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Classification des protocoles de routage</a:t>
            </a:r>
            <a:endParaRPr lang="fr-FR" sz="280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srcRect b="3096"/>
          <a:stretch>
            <a:fillRect/>
          </a:stretch>
        </p:blipFill>
        <p:spPr bwMode="auto">
          <a:xfrm>
            <a:off x="1315144" y="1436234"/>
            <a:ext cx="5860570" cy="500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19962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Protocoles de routage IGP et EGP</a:t>
            </a:r>
            <a:endParaRPr lang="fr-FR" sz="2800" b="1" i="0">
              <a:solidFill>
                <a:srgbClr val="708CA1"/>
              </a:solidFill>
              <a:latin typeface="Arial"/>
              <a:ea typeface="+mj-ea"/>
              <a:cs typeface="+mj-cs"/>
            </a:endParaRPr>
          </a:p>
        </p:txBody>
      </p:sp>
      <p:pic>
        <p:nvPicPr>
          <p:cNvPr id="13314" name="Picture 2"/>
          <p:cNvPicPr>
            <a:picLocks noChangeAspect="1" noChangeArrowheads="1"/>
          </p:cNvPicPr>
          <p:nvPr/>
        </p:nvPicPr>
        <p:blipFill>
          <a:blip r:embed="rId3"/>
          <a:stretch>
            <a:fillRect/>
          </a:stretch>
        </p:blipFill>
        <p:spPr bwMode="auto">
          <a:xfrm>
            <a:off x="0" y="1845245"/>
            <a:ext cx="6404132" cy="4231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37943" y="1241882"/>
            <a:ext cx="2873828" cy="5632311"/>
          </a:xfrm>
          <a:prstGeom prst="rect">
            <a:avLst/>
          </a:prstGeom>
          <a:noFill/>
        </p:spPr>
        <p:txBody>
          <a:bodyPr wrap="square" rtlCol="0">
            <a:spAutoFit/>
          </a:bodyPr>
          <a:lstStyle/>
          <a:p>
            <a:pPr algn="l">
              <a:lnSpc>
                <a:spcPct val="100000"/>
              </a:lnSpc>
              <a:buNone/>
            </a:pPr>
            <a:r>
              <a:rPr lang="fr-FR" sz="2000" b="1" i="0" smtClean="0">
                <a:solidFill>
                  <a:schemeClr val="tx1"/>
                </a:solidFill>
                <a:latin typeface="Arial"/>
                <a:ea typeface="+mn-ea"/>
                <a:cs typeface="+mn-cs"/>
              </a:rPr>
              <a:t>Protocoles IGP (Interior Gateway Protocol) :</a:t>
            </a:r>
            <a:r>
              <a:rPr lang="fr-FR" sz="2000" b="0" i="0" smtClean="0">
                <a:solidFill>
                  <a:schemeClr val="tx1"/>
                </a:solidFill>
                <a:latin typeface="Arial"/>
                <a:ea typeface="+mn-ea"/>
                <a:cs typeface="+mn-cs"/>
              </a:rPr>
              <a:t> </a:t>
            </a:r>
            <a:endParaRPr lang="fr-FR" sz="2000" smtClean="0"/>
          </a:p>
          <a:p>
            <a:pPr marL="342900" indent="-342900" algn="l">
              <a:lnSpc>
                <a:spcPct val="100000"/>
              </a:lnSpc>
              <a:buFont typeface="Wingdings"/>
              <a:buChar char="§"/>
            </a:pPr>
            <a:r>
              <a:rPr lang="fr-FR" sz="2000" b="0" i="0" smtClean="0">
                <a:solidFill>
                  <a:schemeClr val="tx1"/>
                </a:solidFill>
                <a:latin typeface="Arial"/>
                <a:ea typeface="+mn-ea"/>
                <a:cs typeface="+mn-cs"/>
              </a:rPr>
              <a:t>Utilisés pour le routage à l'intérieur d'un AS</a:t>
            </a:r>
          </a:p>
          <a:p>
            <a:pPr marL="342900" indent="-342900" algn="l">
              <a:lnSpc>
                <a:spcPct val="100000"/>
              </a:lnSpc>
              <a:buFont typeface="Wingdings"/>
              <a:buChar char="§"/>
            </a:pPr>
            <a:r>
              <a:rPr lang="fr-FR" sz="2000" b="0" i="0" smtClean="0">
                <a:solidFill>
                  <a:schemeClr val="tx1"/>
                </a:solidFill>
                <a:latin typeface="Arial"/>
                <a:ea typeface="+mn-ea"/>
                <a:cs typeface="+mn-cs"/>
              </a:rPr>
              <a:t>Sont notamment RIP, EIGRP, OSPF et IS-IS</a:t>
            </a:r>
            <a:endParaRPr lang="fr-FR" sz="2000" smtClean="0"/>
          </a:p>
          <a:p>
            <a:pPr algn="l">
              <a:lnSpc>
                <a:spcPct val="100000"/>
              </a:lnSpc>
              <a:buNone/>
            </a:pPr>
            <a:r>
              <a:rPr lang="fr-FR" sz="2000" b="1" i="0" smtClean="0">
                <a:solidFill>
                  <a:schemeClr val="tx1"/>
                </a:solidFill>
                <a:latin typeface="Arial"/>
                <a:ea typeface="+mn-ea"/>
                <a:cs typeface="+mn-cs"/>
              </a:rPr>
              <a:t>Protocoles EGP (Exterior Gateway Protocols) :</a:t>
            </a:r>
            <a:r>
              <a:rPr lang="fr-FR" sz="2000" b="0" i="0" smtClean="0">
                <a:solidFill>
                  <a:schemeClr val="tx1"/>
                </a:solidFill>
                <a:latin typeface="Arial"/>
                <a:ea typeface="+mn-ea"/>
                <a:cs typeface="+mn-cs"/>
              </a:rPr>
              <a:t> </a:t>
            </a:r>
            <a:endParaRPr lang="fr-FR" sz="2000" smtClean="0"/>
          </a:p>
          <a:p>
            <a:pPr marL="342900" indent="-342900" algn="l">
              <a:lnSpc>
                <a:spcPct val="100000"/>
              </a:lnSpc>
              <a:buFont typeface="Wingdings"/>
              <a:buChar char="§"/>
            </a:pPr>
            <a:r>
              <a:rPr lang="fr-FR" sz="2000" b="0" i="0" smtClean="0">
                <a:solidFill>
                  <a:schemeClr val="tx1"/>
                </a:solidFill>
                <a:latin typeface="Arial"/>
                <a:ea typeface="+mn-ea"/>
                <a:cs typeface="+mn-cs"/>
              </a:rPr>
              <a:t>Utilisés pour le routage entre AS</a:t>
            </a:r>
          </a:p>
          <a:p>
            <a:pPr marL="342900" indent="-342900" algn="l">
              <a:lnSpc>
                <a:spcPct val="100000"/>
              </a:lnSpc>
              <a:buFont typeface="Wingdings"/>
              <a:buChar char="§"/>
            </a:pPr>
            <a:r>
              <a:rPr lang="fr-FR" sz="2000" b="0" i="0" smtClean="0">
                <a:solidFill>
                  <a:schemeClr val="tx1"/>
                </a:solidFill>
                <a:latin typeface="Arial"/>
                <a:ea typeface="+mn-ea"/>
                <a:cs typeface="+mn-cs"/>
              </a:rPr>
              <a:t>Protocole de routage officiel utilisé par Internet</a:t>
            </a:r>
            <a:endParaRPr lang="fr-FR" sz="2000" smtClean="0"/>
          </a:p>
          <a:p>
            <a:pPr algn="l">
              <a:lnSpc>
                <a:spcPct val="100000"/>
              </a:lnSpc>
              <a:buNone/>
            </a:pPr>
            <a:endParaRPr lang="fr-FR" sz="2000"/>
          </a:p>
        </p:txBody>
      </p:sp>
    </p:spTree>
    <p:extLst>
      <p:ext uri="{BB962C8B-B14F-4D97-AF65-F5344CB8AC3E}">
        <p14:creationId xmlns:p14="http://schemas.microsoft.com/office/powerpoint/2010/main" val="15507193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tretch>
            <a:fillRect/>
          </a:stretch>
        </p:blipFill>
        <p:spPr bwMode="auto">
          <a:xfrm>
            <a:off x="203683" y="1756227"/>
            <a:ext cx="5593961" cy="3280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Protocoles de routage à vecteur de distance</a:t>
            </a:r>
            <a:endParaRPr lang="fr-FR" sz="2800"/>
          </a:p>
        </p:txBody>
      </p:sp>
      <p:sp>
        <p:nvSpPr>
          <p:cNvPr id="2" name="TextBox 1"/>
          <p:cNvSpPr txBox="1"/>
          <p:nvPr/>
        </p:nvSpPr>
        <p:spPr>
          <a:xfrm>
            <a:off x="5660571" y="1640113"/>
            <a:ext cx="3251200" cy="5078313"/>
          </a:xfrm>
          <a:prstGeom prst="rect">
            <a:avLst/>
          </a:prstGeom>
          <a:noFill/>
        </p:spPr>
        <p:txBody>
          <a:bodyPr wrap="square" rtlCol="0">
            <a:spAutoFit/>
          </a:bodyPr>
          <a:lstStyle/>
          <a:p>
            <a:pPr algn="l">
              <a:buNone/>
            </a:pPr>
            <a:r>
              <a:rPr lang="fr-BE" sz="2200" b="0" i="0" dirty="0">
                <a:solidFill>
                  <a:schemeClr val="tx1"/>
                </a:solidFill>
                <a:latin typeface="Arial"/>
                <a:ea typeface="+mn-ea"/>
                <a:cs typeface="+mn-cs"/>
              </a:rPr>
              <a:t>Protocoles IGP à vecteur de distance IPv4 :</a:t>
            </a:r>
          </a:p>
          <a:p>
            <a:pPr marL="342900" indent="-342900" algn="l">
              <a:buFont typeface="Wingdings"/>
              <a:buChar char="§"/>
            </a:pPr>
            <a:r>
              <a:rPr lang="fr-BE" sz="2200" b="1" i="0" dirty="0">
                <a:solidFill>
                  <a:schemeClr val="tx1"/>
                </a:solidFill>
                <a:latin typeface="Arial"/>
                <a:ea typeface="+mn-ea"/>
                <a:cs typeface="+mn-cs"/>
              </a:rPr>
              <a:t>RIPv1 : </a:t>
            </a:r>
            <a:r>
              <a:rPr lang="fr-BE" sz="2200" b="0" i="0" dirty="0">
                <a:solidFill>
                  <a:schemeClr val="tx1"/>
                </a:solidFill>
                <a:latin typeface="Arial"/>
                <a:ea typeface="+mn-ea"/>
                <a:cs typeface="+mn-cs"/>
              </a:rPr>
              <a:t>ancien protocole de première génération</a:t>
            </a:r>
          </a:p>
          <a:p>
            <a:pPr marL="342900" indent="-342900" algn="l">
              <a:buFont typeface="Wingdings"/>
              <a:buChar char="§"/>
            </a:pPr>
            <a:r>
              <a:rPr lang="fr-BE" sz="2200" b="1" i="0" dirty="0">
                <a:solidFill>
                  <a:schemeClr val="tx1"/>
                </a:solidFill>
                <a:latin typeface="Arial"/>
                <a:ea typeface="+mn-ea"/>
                <a:cs typeface="+mn-cs"/>
              </a:rPr>
              <a:t>RIPv2 :</a:t>
            </a:r>
            <a:r>
              <a:rPr lang="fr-BE" sz="2200" b="0" i="0" dirty="0">
                <a:solidFill>
                  <a:schemeClr val="tx1"/>
                </a:solidFill>
                <a:latin typeface="Arial"/>
                <a:ea typeface="+mn-ea"/>
                <a:cs typeface="+mn-cs"/>
              </a:rPr>
              <a:t> protocole simple de routage à vecteur de distance</a:t>
            </a:r>
          </a:p>
          <a:p>
            <a:pPr marL="342900" indent="-342900" algn="l">
              <a:buFont typeface="Wingdings"/>
              <a:buChar char="§"/>
            </a:pPr>
            <a:r>
              <a:rPr lang="fr-BE" sz="2200" b="1" i="0" dirty="0">
                <a:solidFill>
                  <a:schemeClr val="tx1"/>
                </a:solidFill>
                <a:latin typeface="Arial"/>
                <a:ea typeface="+mn-ea"/>
                <a:cs typeface="+mn-cs"/>
              </a:rPr>
              <a:t>IGRP :</a:t>
            </a:r>
            <a:r>
              <a:rPr lang="fr-BE" sz="2200" b="0" i="0" dirty="0">
                <a:solidFill>
                  <a:schemeClr val="tx1"/>
                </a:solidFill>
                <a:latin typeface="Arial"/>
                <a:ea typeface="+mn-ea"/>
                <a:cs typeface="+mn-cs"/>
              </a:rPr>
              <a:t> protocole propriétaire de Cisco de première génération (obsolète)</a:t>
            </a:r>
          </a:p>
          <a:p>
            <a:pPr marL="342900" indent="-342900" algn="l">
              <a:buFont typeface="Wingdings"/>
              <a:buChar char="§"/>
            </a:pPr>
            <a:r>
              <a:rPr lang="fr-BE" sz="2200" b="1" i="0" dirty="0">
                <a:solidFill>
                  <a:schemeClr val="tx1"/>
                </a:solidFill>
                <a:latin typeface="Arial"/>
                <a:ea typeface="+mn-ea"/>
                <a:cs typeface="+mn-cs"/>
              </a:rPr>
              <a:t>EIGRP : </a:t>
            </a:r>
            <a:r>
              <a:rPr lang="fr-BE" sz="2200" b="0" i="0" dirty="0">
                <a:solidFill>
                  <a:schemeClr val="tx1"/>
                </a:solidFill>
                <a:latin typeface="Arial"/>
                <a:ea typeface="+mn-ea"/>
                <a:cs typeface="+mn-cs"/>
              </a:rPr>
              <a:t>version avancée du routage à vecteur de distance</a:t>
            </a:r>
            <a:endParaRPr lang="en-US" sz="2200" dirty="0"/>
          </a:p>
        </p:txBody>
      </p:sp>
      <p:sp>
        <p:nvSpPr>
          <p:cNvPr id="3" name="TextBox 2"/>
          <p:cNvSpPr txBox="1"/>
          <p:nvPr/>
        </p:nvSpPr>
        <p:spPr>
          <a:xfrm>
            <a:off x="638629" y="5384798"/>
            <a:ext cx="4383314" cy="1089529"/>
          </a:xfrm>
          <a:prstGeom prst="rect">
            <a:avLst/>
          </a:prstGeom>
          <a:noFill/>
        </p:spPr>
        <p:txBody>
          <a:bodyPr wrap="square" rtlCol="0">
            <a:spAutoFit/>
          </a:bodyPr>
          <a:lstStyle/>
          <a:p>
            <a:pPr algn="ctr">
              <a:lnSpc>
                <a:spcPct val="90000"/>
              </a:lnSpc>
              <a:buNone/>
            </a:pPr>
            <a:r>
              <a:rPr lang="fr-BE" sz="2400" b="0" i="0" dirty="0">
                <a:solidFill>
                  <a:schemeClr val="tx1"/>
                </a:solidFill>
                <a:latin typeface="Arial"/>
                <a:ea typeface="+mn-ea"/>
                <a:cs typeface="+mn-cs"/>
              </a:rPr>
              <a:t>Pour R1, 172.16.3.0/24 est à un tronçon (distance) et peut être atteint via R2 (vecteur).</a:t>
            </a:r>
            <a:endParaRPr lang="en-US" dirty="0"/>
          </a:p>
        </p:txBody>
      </p:sp>
    </p:spTree>
    <p:extLst>
      <p:ext uri="{BB962C8B-B14F-4D97-AF65-F5344CB8AC3E}">
        <p14:creationId xmlns:p14="http://schemas.microsoft.com/office/powerpoint/2010/main" val="232102648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66293"/>
            <a:ext cx="8456613" cy="871538"/>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Types de protocoles de routage</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Protocoles de routage à état de liens ou à vecteur de distance</a:t>
            </a:r>
            <a:endParaRPr lang="fr-FR" sz="2800" dirty="0"/>
          </a:p>
        </p:txBody>
      </p:sp>
      <p:sp>
        <p:nvSpPr>
          <p:cNvPr id="4" name="Rectangle 3"/>
          <p:cNvSpPr/>
          <p:nvPr/>
        </p:nvSpPr>
        <p:spPr>
          <a:xfrm>
            <a:off x="1973943" y="1872343"/>
            <a:ext cx="4884057" cy="1311128"/>
          </a:xfrm>
          <a:prstGeom prst="rect">
            <a:avLst/>
          </a:prstGeom>
          <a:ln w="12700">
            <a:solidFill>
              <a:schemeClr val="tx1"/>
            </a:solidFill>
          </a:ln>
        </p:spPr>
        <p:txBody>
          <a:bodyPr wrap="square">
            <a:spAutoFit/>
          </a:bodyPr>
          <a:lstStyle/>
          <a:p>
            <a:pPr algn="ctr">
              <a:lnSpc>
                <a:spcPct val="90000"/>
              </a:lnSpc>
              <a:buNone/>
            </a:pPr>
            <a:r>
              <a:rPr lang="fr-BE" sz="2200" b="0" i="0" dirty="0" smtClean="0">
                <a:solidFill>
                  <a:schemeClr val="tx1"/>
                </a:solidFill>
                <a:latin typeface="Arial"/>
                <a:ea typeface="+mn-ea"/>
                <a:cs typeface="+mn-cs"/>
              </a:rPr>
              <a:t>Les protocoles à vecteur de distance utilisent les routeurs comme poteaux indicateurs le long du chemin, et ceci jusqu'à la destination finale.</a:t>
            </a:r>
            <a:endParaRPr lang="fr-BE" sz="2200" b="0" i="0" dirty="0">
              <a:solidFill>
                <a:schemeClr val="tx1"/>
              </a:solidFill>
              <a:latin typeface="Arial"/>
              <a:ea typeface="+mn-ea"/>
              <a:cs typeface="+mn-cs"/>
            </a:endParaRPr>
          </a:p>
        </p:txBody>
      </p:sp>
      <p:sp>
        <p:nvSpPr>
          <p:cNvPr id="5" name="Rectangle 4"/>
          <p:cNvSpPr/>
          <p:nvPr/>
        </p:nvSpPr>
        <p:spPr>
          <a:xfrm>
            <a:off x="928914" y="3441679"/>
            <a:ext cx="7358743" cy="2529923"/>
          </a:xfrm>
          <a:prstGeom prst="rect">
            <a:avLst/>
          </a:prstGeom>
          <a:ln w="12700">
            <a:solidFill>
              <a:schemeClr val="tx1"/>
            </a:solidFill>
          </a:ln>
        </p:spPr>
        <p:txBody>
          <a:bodyPr wrap="square">
            <a:spAutoFit/>
          </a:bodyPr>
          <a:lstStyle/>
          <a:p>
            <a:pPr algn="l">
              <a:buNone/>
            </a:pPr>
            <a:r>
              <a:rPr lang="fr-BE" sz="2200" b="0" i="0" dirty="0">
                <a:solidFill>
                  <a:schemeClr val="tx1"/>
                </a:solidFill>
                <a:latin typeface="Arial"/>
                <a:ea typeface="+mn-ea"/>
                <a:cs typeface="+mn-cs"/>
              </a:rPr>
              <a:t>Un protocole de routage à état de liens est comme une carte complète de la topologie du réseau. Les poteaux indicateurs le long du chemin entre la source et la destination ne sont pas nécessaires, car tous les routeurs à état de liens utilisent une carte du réseau identique.  Un routeur à état de liens utilise les informations d'état de liens pour créer une topologie et sélectionner le meilleur chemin vers tous les réseaux de destination.   </a:t>
            </a:r>
            <a:endParaRPr lang="en-US" sz="2200" dirty="0"/>
          </a:p>
        </p:txBody>
      </p:sp>
    </p:spTree>
    <p:extLst>
      <p:ext uri="{BB962C8B-B14F-4D97-AF65-F5344CB8AC3E}">
        <p14:creationId xmlns:p14="http://schemas.microsoft.com/office/powerpoint/2010/main" val="320188936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tretch>
            <a:fillRect/>
          </a:stretch>
        </p:blipFill>
        <p:spPr bwMode="auto">
          <a:xfrm>
            <a:off x="158951" y="1895065"/>
            <a:ext cx="6183792" cy="4340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Protocoles de routage à état de liens</a:t>
            </a:r>
            <a:endParaRPr lang="fr-FR" sz="2800"/>
          </a:p>
        </p:txBody>
      </p:sp>
      <p:sp>
        <p:nvSpPr>
          <p:cNvPr id="2" name="TextBox 1"/>
          <p:cNvSpPr txBox="1"/>
          <p:nvPr/>
        </p:nvSpPr>
        <p:spPr>
          <a:xfrm>
            <a:off x="5863765" y="2191656"/>
            <a:ext cx="3251200" cy="3139321"/>
          </a:xfrm>
          <a:prstGeom prst="rect">
            <a:avLst/>
          </a:prstGeom>
          <a:noFill/>
        </p:spPr>
        <p:txBody>
          <a:bodyPr wrap="square" rtlCol="0">
            <a:spAutoFit/>
          </a:bodyPr>
          <a:lstStyle/>
          <a:p>
            <a:pPr algn="l">
              <a:lnSpc>
                <a:spcPct val="100000"/>
              </a:lnSpc>
              <a:buNone/>
            </a:pPr>
            <a:r>
              <a:rPr lang="fr-BE" sz="2200" b="0" i="0" dirty="0">
                <a:solidFill>
                  <a:schemeClr val="tx1"/>
                </a:solidFill>
                <a:latin typeface="Arial"/>
                <a:ea typeface="+mn-ea"/>
                <a:cs typeface="+mn-cs"/>
              </a:rPr>
              <a:t>Protocoles IGP à état de liens IPv4 :</a:t>
            </a:r>
            <a:endParaRPr lang="en-US" sz="2200" dirty="0"/>
          </a:p>
          <a:p>
            <a:pPr marL="342900" indent="-342900" algn="l">
              <a:lnSpc>
                <a:spcPct val="100000"/>
              </a:lnSpc>
              <a:buFont typeface="Wingdings"/>
              <a:buChar char="§"/>
            </a:pPr>
            <a:r>
              <a:rPr lang="fr-BE" sz="2200" b="1" i="0" dirty="0">
                <a:solidFill>
                  <a:schemeClr val="tx1"/>
                </a:solidFill>
                <a:latin typeface="Arial"/>
                <a:ea typeface="+mn-ea"/>
                <a:cs typeface="+mn-cs"/>
              </a:rPr>
              <a:t>OSPF :</a:t>
            </a:r>
            <a:r>
              <a:rPr lang="fr-BE" sz="2200" b="0" i="0" dirty="0">
                <a:solidFill>
                  <a:schemeClr val="tx1"/>
                </a:solidFill>
                <a:latin typeface="Arial"/>
                <a:ea typeface="+mn-ea"/>
                <a:cs typeface="+mn-cs"/>
              </a:rPr>
              <a:t> protocole de routage courant basé sur des normes</a:t>
            </a:r>
            <a:endParaRPr lang="en-US" sz="2200" dirty="0"/>
          </a:p>
          <a:p>
            <a:pPr marL="342900" indent="-342900" algn="l">
              <a:lnSpc>
                <a:spcPct val="100000"/>
              </a:lnSpc>
              <a:buFont typeface="Wingdings"/>
              <a:buChar char="§"/>
            </a:pPr>
            <a:r>
              <a:rPr lang="fr-BE" sz="2200" b="1" i="0" dirty="0">
                <a:solidFill>
                  <a:schemeClr val="tx1"/>
                </a:solidFill>
                <a:latin typeface="Arial"/>
                <a:ea typeface="+mn-ea"/>
                <a:cs typeface="+mn-cs"/>
              </a:rPr>
              <a:t>IS-IS : </a:t>
            </a:r>
            <a:r>
              <a:rPr lang="fr-BE" sz="2200" b="0" i="0" dirty="0">
                <a:solidFill>
                  <a:schemeClr val="tx1"/>
                </a:solidFill>
                <a:latin typeface="Arial"/>
                <a:ea typeface="+mn-ea"/>
                <a:cs typeface="+mn-cs"/>
              </a:rPr>
              <a:t>courant dans les réseaux des fournisseurs de services. </a:t>
            </a:r>
            <a:endParaRPr lang="en-US" sz="2200" dirty="0"/>
          </a:p>
        </p:txBody>
      </p:sp>
    </p:spTree>
    <p:extLst>
      <p:ext uri="{BB962C8B-B14F-4D97-AF65-F5344CB8AC3E}">
        <p14:creationId xmlns:p14="http://schemas.microsoft.com/office/powerpoint/2010/main" val="398517365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n-US" sz="1800" b="1" i="0">
                <a:solidFill>
                  <a:srgbClr val="708CA1"/>
                </a:solidFill>
                <a:latin typeface="Arial"/>
                <a:ea typeface="+mj-ea"/>
                <a:cs typeface="+mj-cs"/>
              </a:rPr>
              <a:t>Types de protocoles de routage </a:t>
            </a:r>
            <a:br>
              <a:rPr lang="en-US" sz="1800" b="1" i="0">
                <a:solidFill>
                  <a:srgbClr val="708CA1"/>
                </a:solidFill>
                <a:latin typeface="Arial"/>
                <a:ea typeface="+mj-ea"/>
                <a:cs typeface="+mj-cs"/>
              </a:rPr>
            </a:br>
            <a:r>
              <a:rPr lang="en-US" sz="2800" b="1" i="0">
                <a:solidFill>
                  <a:srgbClr val="708CA1"/>
                </a:solidFill>
                <a:latin typeface="Arial"/>
                <a:ea typeface="+mj-ea"/>
                <a:cs typeface="+mj-cs"/>
              </a:rPr>
              <a:t>Protocoles de routage par classe</a:t>
            </a:r>
            <a:endParaRPr lang="en-US" sz="2800" dirty="0"/>
          </a:p>
        </p:txBody>
      </p:sp>
      <p:sp>
        <p:nvSpPr>
          <p:cNvPr id="2" name="TextBox 1"/>
          <p:cNvSpPr txBox="1"/>
          <p:nvPr/>
        </p:nvSpPr>
        <p:spPr>
          <a:xfrm>
            <a:off x="478971" y="1843316"/>
            <a:ext cx="8331200" cy="4233634"/>
          </a:xfrm>
          <a:prstGeom prst="rect">
            <a:avLst/>
          </a:prstGeom>
          <a:noFill/>
        </p:spPr>
        <p:txBody>
          <a:bodyPr wrap="square" rtlCol="0">
            <a:spAutoFit/>
          </a:bodyPr>
          <a:lstStyle/>
          <a:p>
            <a:pPr marL="342900" indent="-342900" algn="l">
              <a:buFont typeface="Wingdings"/>
              <a:buChar char="§"/>
            </a:pPr>
            <a:r>
              <a:rPr lang="fr-BE" sz="2400" b="0" i="0" dirty="0">
                <a:solidFill>
                  <a:schemeClr val="tx1"/>
                </a:solidFill>
                <a:latin typeface="Arial"/>
                <a:ea typeface="+mn-ea"/>
                <a:cs typeface="+mn-cs"/>
              </a:rPr>
              <a:t>Les protocoles de routage par classe n'envoient pas les informations de masque de sous-réseau dans les mises à jour de routage. </a:t>
            </a:r>
          </a:p>
          <a:p>
            <a:pPr marL="800100" lvl="1" indent="-342900" algn="l">
              <a:buFont typeface="Arial"/>
              <a:buChar char="•"/>
            </a:pPr>
            <a:r>
              <a:rPr lang="fr-BE" sz="2400" b="0" i="0" dirty="0">
                <a:solidFill>
                  <a:schemeClr val="tx1"/>
                </a:solidFill>
                <a:latin typeface="Arial"/>
                <a:ea typeface="+mn-ea"/>
                <a:cs typeface="+mn-cs"/>
              </a:rPr>
              <a:t>Seuls RIPv1 et IGRP sont des protocoles de routage par classe.</a:t>
            </a:r>
            <a:endParaRPr lang="en-US" dirty="0" smtClean="0"/>
          </a:p>
          <a:p>
            <a:pPr marL="800100" lvl="1" indent="-342900" algn="l">
              <a:buFont typeface="Arial"/>
              <a:buChar char="•"/>
            </a:pPr>
            <a:r>
              <a:rPr lang="fr-BE" sz="2400" b="0" i="0" dirty="0">
                <a:solidFill>
                  <a:schemeClr val="tx1"/>
                </a:solidFill>
                <a:latin typeface="Arial"/>
                <a:ea typeface="+mn-ea"/>
                <a:cs typeface="+mn-cs"/>
              </a:rPr>
              <a:t>Ils ont été créés lorsque les adresses réseau étaient attribuées en fonction des classes (A, B ou C).</a:t>
            </a:r>
            <a:endParaRPr lang="en-CA" dirty="0"/>
          </a:p>
          <a:p>
            <a:pPr marL="800100" lvl="1" indent="-342900" algn="l">
              <a:buFont typeface="Arial"/>
              <a:buChar char="•"/>
            </a:pPr>
            <a:r>
              <a:rPr lang="fr-BE" sz="2400" b="0" i="0" dirty="0">
                <a:solidFill>
                  <a:schemeClr val="tx1"/>
                </a:solidFill>
                <a:latin typeface="Arial"/>
                <a:ea typeface="+mn-ea"/>
                <a:cs typeface="+mn-cs"/>
              </a:rPr>
              <a:t>Ils ne peuvent pas fournir des masques de sous-réseau de longueur variable (VLSM) ni le routage </a:t>
            </a:r>
            <a:r>
              <a:rPr lang="fr-BE" sz="2400" b="0" i="0" dirty="0" err="1">
                <a:solidFill>
                  <a:schemeClr val="tx1"/>
                </a:solidFill>
                <a:latin typeface="Arial"/>
                <a:ea typeface="+mn-ea"/>
                <a:cs typeface="+mn-cs"/>
              </a:rPr>
              <a:t>interdomaine</a:t>
            </a:r>
            <a:r>
              <a:rPr lang="fr-BE" sz="2400" b="0" i="0" dirty="0">
                <a:solidFill>
                  <a:schemeClr val="tx1"/>
                </a:solidFill>
                <a:latin typeface="Arial"/>
                <a:ea typeface="+mn-ea"/>
                <a:cs typeface="+mn-cs"/>
              </a:rPr>
              <a:t> sans classe (CIDR).</a:t>
            </a:r>
          </a:p>
          <a:p>
            <a:pPr lvl="1" algn="l"/>
            <a:endParaRPr lang="fr-BE" sz="2400" b="0" i="0" dirty="0">
              <a:solidFill>
                <a:schemeClr val="tx1"/>
              </a:solidFill>
              <a:latin typeface="Arial"/>
              <a:ea typeface="+mn-ea"/>
              <a:cs typeface="+mn-cs"/>
            </a:endParaRPr>
          </a:p>
          <a:p>
            <a:pPr lvl="1" algn="l">
              <a:buNone/>
            </a:pPr>
            <a:endParaRPr lang="en-US" dirty="0" smtClean="0"/>
          </a:p>
        </p:txBody>
      </p:sp>
    </p:spTree>
    <p:extLst>
      <p:ext uri="{BB962C8B-B14F-4D97-AF65-F5344CB8AC3E}">
        <p14:creationId xmlns:p14="http://schemas.microsoft.com/office/powerpoint/2010/main" val="164876778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fr-FR" sz="3200" b="1" i="0" smtClean="0">
                <a:solidFill>
                  <a:srgbClr val="708CA1"/>
                </a:solidFill>
                <a:latin typeface="Arial"/>
                <a:ea typeface="+mj-ea"/>
                <a:cs typeface="+mj-cs"/>
              </a:rPr>
              <a:t>Chapitre 7 : objectifs</a:t>
            </a:r>
            <a:endParaRPr lang="fr-FR" sz="3200" b="1" i="0">
              <a:solidFill>
                <a:srgbClr val="708CA1"/>
              </a:solidFill>
              <a:latin typeface="Arial"/>
              <a:ea typeface="+mj-ea"/>
              <a:cs typeface="+mj-cs"/>
            </a:endParaRPr>
          </a:p>
        </p:txBody>
      </p:sp>
      <p:sp>
        <p:nvSpPr>
          <p:cNvPr id="7171" name="Content Placeholder 2"/>
          <p:cNvSpPr>
            <a:spLocks noGrp="1"/>
          </p:cNvSpPr>
          <p:nvPr>
            <p:ph idx="1"/>
          </p:nvPr>
        </p:nvSpPr>
        <p:spPr>
          <a:xfrm>
            <a:off x="684667" y="1477509"/>
            <a:ext cx="8197850" cy="5380491"/>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Expliquer le fonctionnement de base des protocoles de routage dynamique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Comparer le routage dynamique et le routage statique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Déterminer quels réseaux sont disponibles pendant une première phase de détection</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Définir les différentes catégories de protocoles de routage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Expliquer comment les protocoles de routage à vecteur de distance obtiennent des informations sur d'autres réseaux</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Identifier les types de protocoles de routage à vecteur de distance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Configurer le protocole de routage RIP</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Configurer le protocole de routage </a:t>
            </a:r>
            <a:r>
              <a:rPr lang="fr-BE" sz="2000" b="0" i="0" dirty="0" err="1">
                <a:solidFill>
                  <a:srgbClr val="000000"/>
                </a:solidFill>
                <a:latin typeface="Arial"/>
                <a:ea typeface="+mn-ea"/>
                <a:cs typeface="+mn-cs"/>
              </a:rPr>
              <a:t>RIPng</a:t>
            </a:r>
            <a:endParaRPr lang="fr-BE" sz="2000" b="0" i="0" dirty="0">
              <a:solidFill>
                <a:srgbClr val="000000"/>
              </a:solidFill>
              <a:latin typeface="Arial"/>
              <a:ea typeface="+mn-ea"/>
              <a:cs typeface="+mn-cs"/>
            </a:endParaRP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Expliquer comment les protocoles de routage à état de liens obtiennent des informations sur d'autres réseaux</a:t>
            </a:r>
          </a:p>
          <a:p>
            <a:pPr marL="236555" indent="-236555" algn="l" defTabSz="814365">
              <a:lnSpc>
                <a:spcPct val="95000"/>
              </a:lnSpc>
              <a:spcBef>
                <a:spcPct val="50000"/>
              </a:spcBef>
              <a:spcAft>
                <a:spcPct val="0"/>
              </a:spcAft>
              <a:buClr>
                <a:srgbClr val="708CA1"/>
              </a:buClr>
              <a:buFont typeface="Wingdings"/>
              <a:buChar char="§"/>
            </a:pPr>
            <a:endParaRPr lang="en-CA"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Protocoles de routage sans classe</a:t>
            </a:r>
            <a:endParaRPr lang="fr-FR" sz="2800"/>
          </a:p>
        </p:txBody>
      </p:sp>
      <p:sp>
        <p:nvSpPr>
          <p:cNvPr id="2" name="TextBox 1"/>
          <p:cNvSpPr txBox="1"/>
          <p:nvPr/>
        </p:nvSpPr>
        <p:spPr>
          <a:xfrm>
            <a:off x="478971" y="1843316"/>
            <a:ext cx="8331200" cy="2086725"/>
          </a:xfrm>
          <a:prstGeom prst="rect">
            <a:avLst/>
          </a:prstGeom>
          <a:noFill/>
        </p:spPr>
        <p:txBody>
          <a:bodyPr wrap="square" rtlCol="0">
            <a:spAutoFit/>
          </a:bodyPr>
          <a:lstStyle/>
          <a:p>
            <a:pPr marL="342900" indent="-342900" algn="l">
              <a:buFont typeface="Wingdings"/>
              <a:buChar char="§"/>
            </a:pPr>
            <a:r>
              <a:rPr lang="fr-BE" sz="2400" b="0" i="0" dirty="0">
                <a:solidFill>
                  <a:schemeClr val="tx1"/>
                </a:solidFill>
                <a:latin typeface="Arial"/>
                <a:ea typeface="+mn-ea"/>
                <a:cs typeface="+mn-cs"/>
              </a:rPr>
              <a:t>Les protocoles de routage sans classe incluent les informations de masque de sous-réseau dans les mises à jour de routage.</a:t>
            </a:r>
          </a:p>
          <a:p>
            <a:pPr marL="800100" lvl="1" indent="-342900" algn="l">
              <a:buFont typeface="Arial"/>
              <a:buChar char="•"/>
            </a:pPr>
            <a:r>
              <a:rPr lang="fr-BE" sz="2400" b="0" i="0" dirty="0">
                <a:solidFill>
                  <a:schemeClr val="tx1"/>
                </a:solidFill>
                <a:latin typeface="Arial"/>
                <a:ea typeface="+mn-ea"/>
                <a:cs typeface="+mn-cs"/>
              </a:rPr>
              <a:t>RIPv2, EIGRP, OSPF et IS_IS</a:t>
            </a:r>
          </a:p>
          <a:p>
            <a:pPr marL="800100" lvl="1" indent="-342900" algn="l">
              <a:buFont typeface="Arial"/>
              <a:buChar char="•"/>
            </a:pPr>
            <a:r>
              <a:rPr lang="fr-BE" sz="2400" b="0" i="0" dirty="0">
                <a:solidFill>
                  <a:schemeClr val="tx1"/>
                </a:solidFill>
                <a:latin typeface="Arial"/>
                <a:ea typeface="+mn-ea"/>
                <a:cs typeface="+mn-cs"/>
              </a:rPr>
              <a:t>Prise en charge de la technique VLSM et de CIDR</a:t>
            </a:r>
          </a:p>
          <a:p>
            <a:pPr marL="800100" lvl="1" indent="-342900" algn="l">
              <a:buFont typeface="Arial"/>
              <a:buChar char="•"/>
            </a:pPr>
            <a:r>
              <a:rPr lang="fr-BE" sz="2400" b="0" i="0" dirty="0">
                <a:solidFill>
                  <a:schemeClr val="tx1"/>
                </a:solidFill>
                <a:latin typeface="Arial"/>
                <a:ea typeface="+mn-ea"/>
                <a:cs typeface="+mn-cs"/>
              </a:rPr>
              <a:t>Protocoles de routage IPv6</a:t>
            </a:r>
          </a:p>
        </p:txBody>
      </p:sp>
    </p:spTree>
    <p:extLst>
      <p:ext uri="{BB962C8B-B14F-4D97-AF65-F5344CB8AC3E}">
        <p14:creationId xmlns:p14="http://schemas.microsoft.com/office/powerpoint/2010/main" val="9326607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Caractéristiques des protocoles de routage</a:t>
            </a:r>
            <a:endParaRPr lang="fr-FR" sz="2800"/>
          </a:p>
        </p:txBody>
      </p:sp>
      <p:pic>
        <p:nvPicPr>
          <p:cNvPr id="16386" name="Picture 2"/>
          <p:cNvPicPr>
            <a:picLocks noChangeAspect="1" noChangeArrowheads="1"/>
          </p:cNvPicPr>
          <p:nvPr/>
        </p:nvPicPr>
        <p:blipFill>
          <a:blip r:embed="rId3"/>
          <a:stretch>
            <a:fillRect/>
          </a:stretch>
        </p:blipFill>
        <p:spPr bwMode="auto">
          <a:xfrm>
            <a:off x="348344" y="1794673"/>
            <a:ext cx="8389256" cy="3644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73251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Métriques des protocoles de routage</a:t>
            </a:r>
            <a:endParaRPr lang="fr-FR" sz="2800"/>
          </a:p>
        </p:txBody>
      </p:sp>
      <p:sp>
        <p:nvSpPr>
          <p:cNvPr id="2" name="Rectangle 1"/>
          <p:cNvSpPr/>
          <p:nvPr/>
        </p:nvSpPr>
        <p:spPr>
          <a:xfrm>
            <a:off x="638628" y="1828800"/>
            <a:ext cx="7605485" cy="2751522"/>
          </a:xfrm>
          <a:prstGeom prst="rect">
            <a:avLst/>
          </a:prstGeom>
        </p:spPr>
        <p:txBody>
          <a:bodyPr wrap="square">
            <a:spAutoFit/>
          </a:bodyPr>
          <a:lstStyle/>
          <a:p>
            <a:pPr algn="l">
              <a:buNone/>
            </a:pPr>
            <a:r>
              <a:rPr lang="fr-BE" sz="2400" b="0" i="0" dirty="0">
                <a:solidFill>
                  <a:schemeClr val="tx1"/>
                </a:solidFill>
                <a:latin typeface="Arial"/>
                <a:ea typeface="+mn-ea"/>
                <a:cs typeface="+mn-cs"/>
              </a:rPr>
              <a:t>Une métrique est une valeur mesurable attribuée par le protocole de routage aux différentes routes selon leur utilité.</a:t>
            </a:r>
          </a:p>
          <a:p>
            <a:pPr marL="342900" indent="-342900" algn="l">
              <a:buFont typeface="Wingdings"/>
              <a:buChar char="§"/>
            </a:pPr>
            <a:r>
              <a:rPr lang="en-CA" sz="2400" b="0" i="0" dirty="0">
                <a:solidFill>
                  <a:schemeClr val="tx1"/>
                </a:solidFill>
                <a:latin typeface="Arial"/>
                <a:ea typeface="+mn-ea"/>
                <a:cs typeface="+mn-cs"/>
              </a:rPr>
              <a:t>Elle </a:t>
            </a:r>
            <a:r>
              <a:rPr lang="en-CA" sz="2400" b="0" i="0" dirty="0" err="1">
                <a:solidFill>
                  <a:schemeClr val="tx1"/>
                </a:solidFill>
                <a:latin typeface="Arial"/>
                <a:ea typeface="+mn-ea"/>
                <a:cs typeface="+mn-cs"/>
              </a:rPr>
              <a:t>sert</a:t>
            </a:r>
            <a:r>
              <a:rPr lang="en-CA" sz="2400" b="0" i="0" dirty="0">
                <a:solidFill>
                  <a:schemeClr val="tx1"/>
                </a:solidFill>
                <a:latin typeface="Arial"/>
                <a:ea typeface="+mn-ea"/>
                <a:cs typeface="+mn-cs"/>
              </a:rPr>
              <a:t> à </a:t>
            </a:r>
            <a:r>
              <a:rPr lang="en-CA" sz="2400" b="0" i="0" dirty="0" err="1">
                <a:solidFill>
                  <a:schemeClr val="tx1"/>
                </a:solidFill>
                <a:latin typeface="Arial"/>
                <a:ea typeface="+mn-ea"/>
                <a:cs typeface="+mn-cs"/>
              </a:rPr>
              <a:t>déterminer</a:t>
            </a:r>
            <a:r>
              <a:rPr lang="en-CA" sz="2400" b="0" i="0" dirty="0">
                <a:solidFill>
                  <a:schemeClr val="tx1"/>
                </a:solidFill>
                <a:latin typeface="Arial"/>
                <a:ea typeface="+mn-ea"/>
                <a:cs typeface="+mn-cs"/>
              </a:rPr>
              <a:t> le « </a:t>
            </a:r>
            <a:r>
              <a:rPr lang="en-CA" sz="2400" b="0" i="0" dirty="0" err="1">
                <a:solidFill>
                  <a:schemeClr val="tx1"/>
                </a:solidFill>
                <a:latin typeface="Arial"/>
                <a:ea typeface="+mn-ea"/>
                <a:cs typeface="+mn-cs"/>
              </a:rPr>
              <a:t>coût</a:t>
            </a:r>
            <a:r>
              <a:rPr lang="en-CA" sz="2400" b="0" i="0" dirty="0">
                <a:solidFill>
                  <a:schemeClr val="tx1"/>
                </a:solidFill>
                <a:latin typeface="Arial"/>
                <a:ea typeface="+mn-ea"/>
                <a:cs typeface="+mn-cs"/>
              </a:rPr>
              <a:t> » global</a:t>
            </a:r>
            <a:r>
              <a:rPr lang="en-US" sz="2400" b="0" i="0" dirty="0">
                <a:solidFill>
                  <a:schemeClr val="tx1"/>
                </a:solidFill>
                <a:latin typeface="Arial"/>
                <a:ea typeface="+mn-ea"/>
                <a:cs typeface="+mn-cs"/>
              </a:rPr>
              <a:t> </a:t>
            </a:r>
            <a:r>
              <a:rPr lang="en-CA" sz="2400" b="0" i="0" dirty="0">
                <a:solidFill>
                  <a:schemeClr val="tx1"/>
                </a:solidFill>
                <a:latin typeface="Arial"/>
                <a:ea typeface="+mn-ea"/>
                <a:cs typeface="+mn-cs"/>
              </a:rPr>
              <a:t>d'un </a:t>
            </a:r>
            <a:r>
              <a:rPr lang="en-CA" sz="2400" b="0" i="0" dirty="0" err="1">
                <a:solidFill>
                  <a:schemeClr val="tx1"/>
                </a:solidFill>
                <a:latin typeface="Arial"/>
                <a:ea typeface="+mn-ea"/>
                <a:cs typeface="+mn-cs"/>
              </a:rPr>
              <a:t>chemin</a:t>
            </a:r>
            <a:r>
              <a:rPr lang="en-CA" sz="2400" b="0" i="0" dirty="0">
                <a:solidFill>
                  <a:schemeClr val="tx1"/>
                </a:solidFill>
                <a:latin typeface="Arial"/>
                <a:ea typeface="+mn-ea"/>
                <a:cs typeface="+mn-cs"/>
              </a:rPr>
              <a:t> entre la source et la destination.</a:t>
            </a:r>
          </a:p>
          <a:p>
            <a:pPr marL="342900" indent="-342900" algn="l">
              <a:buFont typeface="Wingdings"/>
              <a:buChar char="§"/>
            </a:pPr>
            <a:r>
              <a:rPr lang="fr-BE" sz="2400" b="0" i="0" dirty="0">
                <a:solidFill>
                  <a:schemeClr val="tx1"/>
                </a:solidFill>
                <a:latin typeface="Arial"/>
                <a:ea typeface="+mn-ea"/>
                <a:cs typeface="+mn-cs"/>
              </a:rPr>
              <a:t>Les protocoles de routage déterminent le meilleur chemin en fonction de la route dont la métrique est la plus faible. </a:t>
            </a:r>
            <a:endParaRPr lang="en-US" dirty="0"/>
          </a:p>
          <a:p>
            <a:pPr algn="ctr">
              <a:lnSpc>
                <a:spcPct val="90000"/>
              </a:lnSpc>
              <a:buNone/>
            </a:pPr>
            <a:r>
              <a:rPr lang="fr-BE" sz="2400" b="0" i="0" dirty="0">
                <a:solidFill>
                  <a:schemeClr val="tx1"/>
                </a:solidFill>
                <a:latin typeface="Arial"/>
                <a:ea typeface="+mn-ea"/>
                <a:cs typeface="+mn-cs"/>
              </a:rPr>
              <a:t> </a:t>
            </a:r>
          </a:p>
        </p:txBody>
      </p:sp>
    </p:spTree>
    <p:extLst>
      <p:ext uri="{BB962C8B-B14F-4D97-AF65-F5344CB8AC3E}">
        <p14:creationId xmlns:p14="http://schemas.microsoft.com/office/powerpoint/2010/main" val="43026405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Routage dynamique à vecteur de distance</a:t>
            </a:r>
            <a:endParaRPr lang="fr-FR" sz="2800"/>
          </a:p>
        </p:txBody>
      </p:sp>
    </p:spTree>
    <p:extLst>
      <p:ext uri="{BB962C8B-B14F-4D97-AF65-F5344CB8AC3E}">
        <p14:creationId xmlns:p14="http://schemas.microsoft.com/office/powerpoint/2010/main" val="395496936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stretch>
            <a:fillRect/>
          </a:stretch>
        </p:blipFill>
        <p:spPr bwMode="auto">
          <a:xfrm>
            <a:off x="5832493" y="2162628"/>
            <a:ext cx="3141728" cy="372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Fonctionnement des protocoles de routage à vecteur de distance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Technologies liées au vecteur de distance</a:t>
            </a:r>
            <a:endParaRPr lang="fr-FR" sz="2800"/>
          </a:p>
        </p:txBody>
      </p:sp>
      <p:sp>
        <p:nvSpPr>
          <p:cNvPr id="2" name="Rectangle 1"/>
          <p:cNvSpPr/>
          <p:nvPr/>
        </p:nvSpPr>
        <p:spPr>
          <a:xfrm>
            <a:off x="281779" y="1544728"/>
            <a:ext cx="5604671" cy="4708981"/>
          </a:xfrm>
          <a:prstGeom prst="rect">
            <a:avLst/>
          </a:prstGeom>
        </p:spPr>
        <p:txBody>
          <a:bodyPr wrap="square">
            <a:spAutoFit/>
          </a:bodyPr>
          <a:lstStyle/>
          <a:p>
            <a:pPr algn="l">
              <a:lnSpc>
                <a:spcPct val="100000"/>
              </a:lnSpc>
              <a:buNone/>
            </a:pPr>
            <a:r>
              <a:rPr lang="fr-FR" sz="2000" b="1" i="0" dirty="0" smtClean="0">
                <a:solidFill>
                  <a:schemeClr val="tx1"/>
                </a:solidFill>
                <a:latin typeface="Arial"/>
                <a:ea typeface="+mn-ea"/>
                <a:cs typeface="+mn-cs"/>
              </a:rPr>
              <a:t>Les protocoles de routage à vecteur de distance </a:t>
            </a:r>
            <a:endParaRPr lang="fr-FR" sz="2000" b="1" dirty="0" smtClean="0"/>
          </a:p>
          <a:p>
            <a:pPr marL="342900" indent="-342900" algn="l">
              <a:lnSpc>
                <a:spcPct val="100000"/>
              </a:lnSpc>
              <a:buFont typeface="Wingdings"/>
              <a:buChar char="§"/>
            </a:pPr>
            <a:r>
              <a:rPr lang="fr-FR" sz="2000" b="0" i="0" dirty="0" smtClean="0">
                <a:solidFill>
                  <a:schemeClr val="tx1"/>
                </a:solidFill>
                <a:latin typeface="Arial"/>
                <a:ea typeface="+mn-ea"/>
                <a:cs typeface="+mn-cs"/>
              </a:rPr>
              <a:t>Partagent les mises à jour entre voisins.</a:t>
            </a:r>
          </a:p>
          <a:p>
            <a:pPr marL="342900" indent="-342900" algn="l">
              <a:lnSpc>
                <a:spcPct val="100000"/>
              </a:lnSpc>
              <a:buFont typeface="Wingdings"/>
              <a:buChar char="§"/>
            </a:pPr>
            <a:r>
              <a:rPr lang="fr-FR" sz="2000" b="0" i="0" dirty="0" smtClean="0">
                <a:solidFill>
                  <a:schemeClr val="tx1"/>
                </a:solidFill>
                <a:latin typeface="Arial"/>
                <a:ea typeface="+mn-ea"/>
                <a:cs typeface="+mn-cs"/>
              </a:rPr>
              <a:t>Ne connaissent pas la topologie du réseau.</a:t>
            </a:r>
          </a:p>
          <a:p>
            <a:pPr marL="342900" indent="-342900" algn="l">
              <a:lnSpc>
                <a:spcPct val="100000"/>
              </a:lnSpc>
              <a:buFont typeface="Wingdings"/>
              <a:buChar char="§"/>
            </a:pPr>
            <a:r>
              <a:rPr lang="fr-FR" sz="2000" b="0" i="0" dirty="0" smtClean="0">
                <a:solidFill>
                  <a:schemeClr val="tx1"/>
                </a:solidFill>
                <a:latin typeface="Arial"/>
                <a:ea typeface="+mn-ea"/>
                <a:cs typeface="+mn-cs"/>
              </a:rPr>
              <a:t>Certains envoient des mises à jour régulières pour diffuser l'adresse IP 255.255.255.255 même si la topologie n'a pas changé. </a:t>
            </a:r>
          </a:p>
          <a:p>
            <a:pPr marL="342900" indent="-342900" algn="l">
              <a:lnSpc>
                <a:spcPct val="100000"/>
              </a:lnSpc>
              <a:buFont typeface="Wingdings"/>
              <a:buChar char="§"/>
            </a:pPr>
            <a:r>
              <a:rPr lang="fr-FR" sz="2000" b="0" i="0" dirty="0" smtClean="0">
                <a:solidFill>
                  <a:schemeClr val="tx1"/>
                </a:solidFill>
                <a:latin typeface="Arial"/>
                <a:ea typeface="+mn-ea"/>
                <a:cs typeface="+mn-cs"/>
              </a:rPr>
              <a:t>Les mises à jour consomment de la bande passante et les ressources processeur des périphériques réseau.</a:t>
            </a:r>
          </a:p>
          <a:p>
            <a:pPr marL="342900" indent="-342900" algn="l">
              <a:lnSpc>
                <a:spcPct val="100000"/>
              </a:lnSpc>
              <a:buFont typeface="Wingdings"/>
              <a:buChar char="§"/>
            </a:pPr>
            <a:r>
              <a:rPr lang="fr-FR" sz="2000" b="0" i="0" dirty="0" smtClean="0">
                <a:solidFill>
                  <a:schemeClr val="tx1"/>
                </a:solidFill>
                <a:latin typeface="Arial"/>
                <a:ea typeface="+mn-ea"/>
                <a:cs typeface="+mn-cs"/>
              </a:rPr>
              <a:t>RIPv2 et EIGRP utilisent des adresses de multidiffusion.</a:t>
            </a:r>
          </a:p>
          <a:p>
            <a:pPr marL="342900" indent="-342900" algn="l">
              <a:lnSpc>
                <a:spcPct val="100000"/>
              </a:lnSpc>
              <a:buFont typeface="Wingdings"/>
              <a:buChar char="§"/>
            </a:pPr>
            <a:r>
              <a:rPr lang="fr-FR" sz="2000" b="0" i="0" dirty="0" smtClean="0">
                <a:solidFill>
                  <a:schemeClr val="tx1"/>
                </a:solidFill>
                <a:latin typeface="Arial"/>
                <a:ea typeface="+mn-ea"/>
                <a:cs typeface="+mn-cs"/>
              </a:rPr>
              <a:t>EIGRP envoie une mise à jour uniquement lorsque la topologie a changé.</a:t>
            </a:r>
            <a:endParaRPr lang="fr-FR" sz="2000" dirty="0"/>
          </a:p>
        </p:txBody>
      </p:sp>
    </p:spTree>
    <p:extLst>
      <p:ext uri="{BB962C8B-B14F-4D97-AF65-F5344CB8AC3E}">
        <p14:creationId xmlns:p14="http://schemas.microsoft.com/office/powerpoint/2010/main" val="234539198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Fonctionnement des protocoles de routage à vecteur de distance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Algorithme du vecteur de distance</a:t>
            </a:r>
            <a:endParaRPr lang="fr-FR" sz="2800"/>
          </a:p>
        </p:txBody>
      </p:sp>
      <p:sp>
        <p:nvSpPr>
          <p:cNvPr id="2" name="Rectangle 1"/>
          <p:cNvSpPr/>
          <p:nvPr/>
        </p:nvSpPr>
        <p:spPr>
          <a:xfrm>
            <a:off x="551543" y="4462346"/>
            <a:ext cx="8069943" cy="1754326"/>
          </a:xfrm>
          <a:prstGeom prst="rect">
            <a:avLst/>
          </a:prstGeom>
        </p:spPr>
        <p:txBody>
          <a:bodyPr wrap="square">
            <a:spAutoFit/>
          </a:bodyPr>
          <a:lstStyle/>
          <a:p>
            <a:pPr algn="l">
              <a:buNone/>
            </a:pPr>
            <a:r>
              <a:rPr lang="fr-BE" sz="2400" b="0" i="0" dirty="0">
                <a:solidFill>
                  <a:schemeClr val="tx1"/>
                </a:solidFill>
                <a:latin typeface="Arial"/>
                <a:ea typeface="+mn-ea"/>
                <a:cs typeface="+mn-cs"/>
              </a:rPr>
              <a:t>Le protocole RIP utilise l'algorithme de Bellman-Ford comme algorithme de routage.</a:t>
            </a:r>
          </a:p>
          <a:p>
            <a:pPr algn="l">
              <a:buNone/>
            </a:pPr>
            <a:endParaRPr lang="en-US" dirty="0"/>
          </a:p>
          <a:p>
            <a:pPr algn="l">
              <a:buNone/>
            </a:pPr>
            <a:r>
              <a:rPr lang="fr-BE" sz="2400" b="0" i="0" dirty="0">
                <a:solidFill>
                  <a:schemeClr val="tx1"/>
                </a:solidFill>
                <a:latin typeface="Arial"/>
                <a:ea typeface="+mn-ea"/>
                <a:cs typeface="+mn-cs"/>
              </a:rPr>
              <a:t>IGRP et EIGRP utilisent l'algorithme de routage DUAL (</a:t>
            </a:r>
            <a:r>
              <a:rPr lang="fr-BE" sz="2400" b="0" i="0" dirty="0" err="1">
                <a:solidFill>
                  <a:schemeClr val="tx1"/>
                </a:solidFill>
                <a:latin typeface="Arial"/>
                <a:ea typeface="+mn-ea"/>
                <a:cs typeface="+mn-cs"/>
              </a:rPr>
              <a:t>Diffusing</a:t>
            </a:r>
            <a:r>
              <a:rPr lang="fr-BE" sz="2400" b="0" i="0" dirty="0">
                <a:solidFill>
                  <a:schemeClr val="tx1"/>
                </a:solidFill>
                <a:latin typeface="Arial"/>
                <a:ea typeface="+mn-ea"/>
                <a:cs typeface="+mn-cs"/>
              </a:rPr>
              <a:t> Update </a:t>
            </a:r>
            <a:r>
              <a:rPr lang="fr-BE" sz="2400" b="0" i="0" dirty="0" err="1">
                <a:solidFill>
                  <a:schemeClr val="tx1"/>
                </a:solidFill>
                <a:latin typeface="Arial"/>
                <a:ea typeface="+mn-ea"/>
                <a:cs typeface="+mn-cs"/>
              </a:rPr>
              <a:t>Algorithm</a:t>
            </a:r>
            <a:r>
              <a:rPr lang="fr-BE" sz="2400" b="0" i="0" dirty="0">
                <a:solidFill>
                  <a:schemeClr val="tx1"/>
                </a:solidFill>
                <a:latin typeface="Arial"/>
                <a:ea typeface="+mn-ea"/>
                <a:cs typeface="+mn-cs"/>
              </a:rPr>
              <a:t>) développé par Cisco.</a:t>
            </a:r>
            <a:endParaRPr lang="en-US" dirty="0"/>
          </a:p>
        </p:txBody>
      </p:sp>
      <p:pic>
        <p:nvPicPr>
          <p:cNvPr id="18434" name="Picture 2"/>
          <p:cNvPicPr>
            <a:picLocks noChangeAspect="1" noChangeArrowheads="1"/>
          </p:cNvPicPr>
          <p:nvPr/>
        </p:nvPicPr>
        <p:blipFill>
          <a:blip r:embed="rId3"/>
          <a:stretch>
            <a:fillRect/>
          </a:stretch>
        </p:blipFill>
        <p:spPr bwMode="auto">
          <a:xfrm>
            <a:off x="1265775" y="1565609"/>
            <a:ext cx="5646344" cy="269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82173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 à vecteur de distance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Protocole RIP (Routing Information Protocol)</a:t>
            </a:r>
            <a:endParaRPr lang="fr-FR" sz="2800"/>
          </a:p>
        </p:txBody>
      </p:sp>
      <p:pic>
        <p:nvPicPr>
          <p:cNvPr id="19458" name="Picture 2"/>
          <p:cNvPicPr>
            <a:picLocks noChangeAspect="1" noChangeArrowheads="1"/>
          </p:cNvPicPr>
          <p:nvPr/>
        </p:nvPicPr>
        <p:blipFill>
          <a:blip r:embed="rId3"/>
          <a:stretch>
            <a:fillRect/>
          </a:stretch>
        </p:blipFill>
        <p:spPr bwMode="auto">
          <a:xfrm>
            <a:off x="1640114" y="1390181"/>
            <a:ext cx="6197598" cy="458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341664" y="5954476"/>
            <a:ext cx="6894283" cy="646331"/>
          </a:xfrm>
          <a:prstGeom prst="rect">
            <a:avLst/>
          </a:prstGeom>
        </p:spPr>
        <p:txBody>
          <a:bodyPr wrap="square">
            <a:spAutoFit/>
          </a:bodyPr>
          <a:lstStyle/>
          <a:p>
            <a:pPr algn="ctr">
              <a:lnSpc>
                <a:spcPct val="90000"/>
              </a:lnSpc>
              <a:buNone/>
            </a:pPr>
            <a:r>
              <a:rPr lang="fr-BE" sz="2000" b="0" i="0" dirty="0" err="1">
                <a:solidFill>
                  <a:schemeClr val="tx1"/>
                </a:solidFill>
                <a:latin typeface="Arial"/>
                <a:ea typeface="+mn-ea"/>
                <a:cs typeface="+mn-cs"/>
              </a:rPr>
              <a:t>RIPng</a:t>
            </a:r>
            <a:r>
              <a:rPr lang="fr-BE" sz="2000" b="0" i="0" dirty="0">
                <a:solidFill>
                  <a:schemeClr val="tx1"/>
                </a:solidFill>
                <a:latin typeface="Arial"/>
                <a:ea typeface="+mn-ea"/>
                <a:cs typeface="+mn-cs"/>
              </a:rPr>
              <a:t> est basé sur RIPv2 avec une limitation à 15 sauts et une distance administrative égale à 120.</a:t>
            </a:r>
            <a:endParaRPr lang="en-US" sz="2000" dirty="0"/>
          </a:p>
        </p:txBody>
      </p:sp>
      <p:sp>
        <p:nvSpPr>
          <p:cNvPr id="5" name="TextBox 4"/>
          <p:cNvSpPr txBox="1"/>
          <p:nvPr/>
        </p:nvSpPr>
        <p:spPr>
          <a:xfrm>
            <a:off x="7707994" y="2974601"/>
            <a:ext cx="1378856" cy="1338828"/>
          </a:xfrm>
          <a:prstGeom prst="rect">
            <a:avLst/>
          </a:prstGeom>
          <a:noFill/>
        </p:spPr>
        <p:txBody>
          <a:bodyPr wrap="square" rtlCol="0">
            <a:spAutoFit/>
          </a:bodyPr>
          <a:lstStyle/>
          <a:p>
            <a:pPr algn="ctr">
              <a:lnSpc>
                <a:spcPct val="90000"/>
              </a:lnSpc>
              <a:buNone/>
            </a:pPr>
            <a:r>
              <a:rPr lang="fr-BE" sz="1800" b="0" i="0" dirty="0">
                <a:solidFill>
                  <a:schemeClr val="tx1"/>
                </a:solidFill>
                <a:latin typeface="Arial"/>
                <a:ea typeface="+mn-ea"/>
                <a:cs typeface="+mn-cs"/>
              </a:rPr>
              <a:t>Les mises à jour utilisent le port UDP 520.</a:t>
            </a:r>
            <a:endParaRPr lang="en-US" sz="1800" dirty="0"/>
          </a:p>
        </p:txBody>
      </p:sp>
      <p:sp>
        <p:nvSpPr>
          <p:cNvPr id="6" name="Rectangle 5"/>
          <p:cNvSpPr/>
          <p:nvPr/>
        </p:nvSpPr>
        <p:spPr>
          <a:xfrm>
            <a:off x="88899" y="2974601"/>
            <a:ext cx="1549401" cy="1588127"/>
          </a:xfrm>
          <a:prstGeom prst="rect">
            <a:avLst/>
          </a:prstGeom>
        </p:spPr>
        <p:txBody>
          <a:bodyPr wrap="square">
            <a:spAutoFit/>
          </a:bodyPr>
          <a:lstStyle/>
          <a:p>
            <a:pPr algn="ctr">
              <a:lnSpc>
                <a:spcPct val="90000"/>
              </a:lnSpc>
              <a:buNone/>
            </a:pPr>
            <a:r>
              <a:rPr lang="fr-BE" sz="1800" b="0" i="0" dirty="0">
                <a:solidFill>
                  <a:schemeClr val="tx1"/>
                </a:solidFill>
                <a:latin typeface="Arial"/>
                <a:ea typeface="+mn-ea"/>
                <a:cs typeface="+mn-cs"/>
              </a:rPr>
              <a:t>Les mises à jour de routage sont diffusées toutes les 30 secondes.</a:t>
            </a:r>
          </a:p>
        </p:txBody>
      </p:sp>
    </p:spTree>
    <p:extLst>
      <p:ext uri="{BB962C8B-B14F-4D97-AF65-F5344CB8AC3E}">
        <p14:creationId xmlns:p14="http://schemas.microsoft.com/office/powerpoint/2010/main" val="29173829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95321"/>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Types de protocoles de routage à vecteur de distance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Protocole EIGRP (Enhanced Interior-Gateway Routing Protocol)</a:t>
            </a:r>
            <a:endParaRPr lang="fr-FR" sz="2800"/>
          </a:p>
        </p:txBody>
      </p:sp>
      <p:pic>
        <p:nvPicPr>
          <p:cNvPr id="20482" name="Picture 2"/>
          <p:cNvPicPr>
            <a:picLocks noChangeAspect="1" noChangeArrowheads="1"/>
          </p:cNvPicPr>
          <p:nvPr/>
        </p:nvPicPr>
        <p:blipFill>
          <a:blip r:embed="rId3"/>
          <a:stretch>
            <a:fillRect/>
          </a:stretch>
        </p:blipFill>
        <p:spPr bwMode="auto">
          <a:xfrm>
            <a:off x="304385" y="1734969"/>
            <a:ext cx="5970613" cy="4686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299199" y="2152672"/>
            <a:ext cx="2612571" cy="4438627"/>
          </a:xfrm>
          <a:prstGeom prst="rect">
            <a:avLst/>
          </a:prstGeom>
          <a:noFill/>
        </p:spPr>
        <p:txBody>
          <a:bodyPr wrap="square" rtlCol="0">
            <a:spAutoFit/>
          </a:bodyPr>
          <a:lstStyle/>
          <a:p>
            <a:pPr algn="l">
              <a:buNone/>
            </a:pPr>
            <a:r>
              <a:rPr lang="fr-BE" sz="2400" b="0" i="0" dirty="0">
                <a:solidFill>
                  <a:schemeClr val="tx1"/>
                </a:solidFill>
                <a:latin typeface="Arial"/>
                <a:ea typeface="+mn-ea"/>
                <a:cs typeface="+mn-cs"/>
              </a:rPr>
              <a:t>EIGRP</a:t>
            </a:r>
          </a:p>
          <a:p>
            <a:pPr marL="342900" indent="-342900" algn="l">
              <a:buFont typeface="Wingdings"/>
              <a:buChar char="§"/>
            </a:pPr>
            <a:r>
              <a:rPr lang="fr-BE" sz="2000" b="0" i="0" dirty="0">
                <a:solidFill>
                  <a:schemeClr val="tx1"/>
                </a:solidFill>
                <a:latin typeface="Arial"/>
                <a:ea typeface="+mn-ea"/>
                <a:cs typeface="+mn-cs"/>
              </a:rPr>
              <a:t>Mises à jour déclenchées associées</a:t>
            </a:r>
          </a:p>
          <a:p>
            <a:pPr marL="342900" indent="-342900" algn="l">
              <a:buFont typeface="Wingdings"/>
              <a:buChar char="§"/>
            </a:pPr>
            <a:r>
              <a:rPr lang="fr-BE" sz="2000" b="0" i="0" dirty="0">
                <a:solidFill>
                  <a:schemeClr val="tx1"/>
                </a:solidFill>
                <a:latin typeface="Arial"/>
                <a:ea typeface="+mn-ea"/>
                <a:cs typeface="+mn-cs"/>
              </a:rPr>
              <a:t>Mécanisme de maintien de connexion (Hello)</a:t>
            </a:r>
          </a:p>
          <a:p>
            <a:pPr marL="342900" indent="-342900" algn="l">
              <a:buFont typeface="Wingdings"/>
              <a:buChar char="§"/>
            </a:pPr>
            <a:r>
              <a:rPr lang="fr-BE" sz="2000" b="0" i="0" dirty="0">
                <a:solidFill>
                  <a:schemeClr val="tx1"/>
                </a:solidFill>
                <a:latin typeface="Arial"/>
                <a:ea typeface="+mn-ea"/>
                <a:cs typeface="+mn-cs"/>
              </a:rPr>
              <a:t>Gestion d'une table topologique</a:t>
            </a:r>
          </a:p>
          <a:p>
            <a:pPr marL="342900" indent="-342900" algn="l">
              <a:buFont typeface="Wingdings"/>
              <a:buChar char="§"/>
            </a:pPr>
            <a:r>
              <a:rPr lang="fr-BE" sz="2000" b="0" i="0" dirty="0">
                <a:solidFill>
                  <a:schemeClr val="tx1"/>
                </a:solidFill>
                <a:latin typeface="Arial"/>
                <a:ea typeface="+mn-ea"/>
                <a:cs typeface="+mn-cs"/>
              </a:rPr>
              <a:t>Convergence rapide</a:t>
            </a:r>
          </a:p>
          <a:p>
            <a:pPr marL="342900" indent="-342900" algn="l">
              <a:buFont typeface="Wingdings"/>
              <a:buChar char="§"/>
            </a:pPr>
            <a:r>
              <a:rPr lang="fr-BE" sz="2000" b="0" i="0" dirty="0">
                <a:solidFill>
                  <a:schemeClr val="tx1"/>
                </a:solidFill>
                <a:latin typeface="Arial"/>
                <a:ea typeface="+mn-ea"/>
                <a:cs typeface="+mn-cs"/>
              </a:rPr>
              <a:t>Prise en charge de plusieurs protocoles de couche réseau</a:t>
            </a:r>
            <a:endParaRPr lang="en-US" sz="2000" dirty="0"/>
          </a:p>
        </p:txBody>
      </p:sp>
    </p:spTree>
    <p:extLst>
      <p:ext uri="{BB962C8B-B14F-4D97-AF65-F5344CB8AC3E}">
        <p14:creationId xmlns:p14="http://schemas.microsoft.com/office/powerpoint/2010/main" val="100892525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Routage RIP et </a:t>
            </a:r>
            <a:r>
              <a:rPr lang="fr-FR" sz="2800" b="1" i="0" dirty="0" err="1" smtClean="0">
                <a:solidFill>
                  <a:srgbClr val="708CA1"/>
                </a:solidFill>
                <a:latin typeface="Arial"/>
                <a:ea typeface="+mj-ea"/>
                <a:cs typeface="+mj-cs"/>
              </a:rPr>
              <a:t>RIPng</a:t>
            </a:r>
            <a:endParaRPr lang="fr-FR" sz="2800" dirty="0"/>
          </a:p>
        </p:txBody>
      </p:sp>
    </p:spTree>
    <p:extLst>
      <p:ext uri="{BB962C8B-B14F-4D97-AF65-F5344CB8AC3E}">
        <p14:creationId xmlns:p14="http://schemas.microsoft.com/office/powerpoint/2010/main" val="184631823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1838" y="624114"/>
            <a:ext cx="8456613" cy="1113514"/>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Mode de configuration RIP du routeur</a:t>
            </a:r>
            <a:br>
              <a:rPr lang="fr-FR" sz="2800" b="1" i="0" smtClean="0">
                <a:solidFill>
                  <a:srgbClr val="708CA1"/>
                </a:solidFill>
                <a:latin typeface="Arial"/>
                <a:ea typeface="+mj-ea"/>
                <a:cs typeface="+mj-cs"/>
              </a:rPr>
            </a:br>
            <a:r>
              <a:rPr lang="fr-FR" sz="2800" b="1" i="0" smtClean="0">
                <a:solidFill>
                  <a:srgbClr val="708CA1"/>
                </a:solidFill>
                <a:latin typeface="Arial"/>
                <a:ea typeface="+mj-ea"/>
                <a:cs typeface="+mj-cs"/>
              </a:rPr>
              <a:t>Annonce aux réseaux</a:t>
            </a:r>
            <a:endParaRPr lang="fr-FR" sz="280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773" y="1969856"/>
            <a:ext cx="5561200" cy="1424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stretch>
            <a:fillRect/>
          </a:stretch>
        </p:blipFill>
        <p:spPr bwMode="auto">
          <a:xfrm>
            <a:off x="1695450" y="3407755"/>
            <a:ext cx="5219700" cy="312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22258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fr-FR" sz="3200" b="1" i="0" smtClean="0">
                <a:solidFill>
                  <a:srgbClr val="708CA1"/>
                </a:solidFill>
                <a:latin typeface="Arial"/>
                <a:ea typeface="+mj-ea"/>
                <a:cs typeface="+mj-cs"/>
              </a:rPr>
              <a:t>Chapitre 7 : objectifs (suite)</a:t>
            </a:r>
            <a:endParaRPr lang="fr-FR" sz="3200" b="1" i="0">
              <a:solidFill>
                <a:srgbClr val="708CA1"/>
              </a:solidFill>
              <a:latin typeface="Arial"/>
              <a:ea typeface="+mj-ea"/>
              <a:cs typeface="+mj-cs"/>
            </a:endParaRPr>
          </a:p>
        </p:txBody>
      </p:sp>
      <p:sp>
        <p:nvSpPr>
          <p:cNvPr id="7171" name="Content Placeholder 2"/>
          <p:cNvSpPr>
            <a:spLocks noGrp="1"/>
          </p:cNvSpPr>
          <p:nvPr>
            <p:ph idx="1"/>
          </p:nvPr>
        </p:nvSpPr>
        <p:spPr>
          <a:xfrm>
            <a:off x="684666" y="1477509"/>
            <a:ext cx="8197850" cy="5380491"/>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Décrire les informations envoyées dans une mise à jour d'états de liens</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Décrire les avantages et les inconvénients des protocoles de routage à état de liens</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Identifier les protocoles qui utilisent le routage à état de liens (OSPF, IS-IS)</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Déterminer l'origine de la route, la distance administrative et la métrique d'une route donnée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Expliquer le concept de la relation parent/enfant dans une table de routage créée de manière dynamique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Comparer le processus de recherche de route sans classe IPv4 et le processus de recherche IPv6</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Analyser une table de routage pour déterminer quelle route sera utilisée pour transférer un paquet</a:t>
            </a:r>
          </a:p>
        </p:txBody>
      </p:sp>
    </p:spTree>
    <p:extLst>
      <p:ext uri="{BB962C8B-B14F-4D97-AF65-F5344CB8AC3E}">
        <p14:creationId xmlns:p14="http://schemas.microsoft.com/office/powerpoint/2010/main" val="3448491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Examen des paramètres RIP par défaut</a:t>
            </a:r>
            <a:endParaRPr lang="fr-FR" sz="2800"/>
          </a:p>
        </p:txBody>
      </p:sp>
      <p:pic>
        <p:nvPicPr>
          <p:cNvPr id="22530" name="Picture 2"/>
          <p:cNvPicPr>
            <a:picLocks noChangeAspect="1" noChangeArrowheads="1"/>
          </p:cNvPicPr>
          <p:nvPr/>
        </p:nvPicPr>
        <p:blipFill>
          <a:blip r:embed="rId3"/>
          <a:stretch>
            <a:fillRect/>
          </a:stretch>
        </p:blipFill>
        <p:spPr bwMode="auto">
          <a:xfrm>
            <a:off x="304799" y="2250650"/>
            <a:ext cx="4095750" cy="4008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stretch>
            <a:fillRect/>
          </a:stretch>
        </p:blipFill>
        <p:spPr bwMode="auto">
          <a:xfrm>
            <a:off x="4632778" y="3039529"/>
            <a:ext cx="4171950" cy="196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47830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Activation de RIPv2</a:t>
            </a:r>
            <a:endParaRPr lang="fr-FR" sz="2800"/>
          </a:p>
        </p:txBody>
      </p:sp>
      <p:pic>
        <p:nvPicPr>
          <p:cNvPr id="23554" name="Picture 2"/>
          <p:cNvPicPr>
            <a:picLocks noChangeAspect="1" noChangeArrowheads="1"/>
          </p:cNvPicPr>
          <p:nvPr/>
        </p:nvPicPr>
        <p:blipFill>
          <a:blip r:embed="rId3"/>
          <a:stretch>
            <a:fillRect/>
          </a:stretch>
        </p:blipFill>
        <p:spPr bwMode="auto">
          <a:xfrm>
            <a:off x="4760684" y="2377050"/>
            <a:ext cx="4181475" cy="3670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stretch>
            <a:fillRect/>
          </a:stretch>
        </p:blipFill>
        <p:spPr bwMode="auto">
          <a:xfrm>
            <a:off x="212272" y="2127375"/>
            <a:ext cx="4229100" cy="3706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166822"/>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p:cNvPicPr>
            <a:picLocks noChangeAspect="1" noChangeArrowheads="1"/>
          </p:cNvPicPr>
          <p:nvPr/>
        </p:nvPicPr>
        <p:blipFill>
          <a:blip r:embed="rId3"/>
          <a:stretch>
            <a:fillRect/>
          </a:stretch>
        </p:blipFill>
        <p:spPr bwMode="auto">
          <a:xfrm>
            <a:off x="475831" y="1724700"/>
            <a:ext cx="4815271" cy="195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 Configuration des interfaces passives</a:t>
            </a:r>
            <a:endParaRPr lang="fr-FR" sz="2800"/>
          </a:p>
        </p:txBody>
      </p:sp>
      <p:pic>
        <p:nvPicPr>
          <p:cNvPr id="24581" name="Picture 5"/>
          <p:cNvPicPr>
            <a:picLocks noChangeAspect="1" noChangeArrowheads="1"/>
          </p:cNvPicPr>
          <p:nvPr/>
        </p:nvPicPr>
        <p:blipFill>
          <a:blip r:embed="rId4"/>
          <a:stretch>
            <a:fillRect/>
          </a:stretch>
        </p:blipFill>
        <p:spPr bwMode="auto">
          <a:xfrm>
            <a:off x="4330020" y="3361583"/>
            <a:ext cx="4257675" cy="3259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648" y="3904343"/>
            <a:ext cx="3710895" cy="2554545"/>
          </a:xfrm>
          <a:prstGeom prst="rect">
            <a:avLst/>
          </a:prstGeom>
          <a:noFill/>
        </p:spPr>
        <p:txBody>
          <a:bodyPr wrap="square" rtlCol="0">
            <a:spAutoFit/>
          </a:bodyPr>
          <a:lstStyle/>
          <a:p>
            <a:pPr algn="l">
              <a:lnSpc>
                <a:spcPct val="100000"/>
              </a:lnSpc>
              <a:buNone/>
            </a:pPr>
            <a:r>
              <a:rPr lang="fr-FR" sz="2000" b="0" i="0" dirty="0" smtClean="0">
                <a:solidFill>
                  <a:schemeClr val="tx1"/>
                </a:solidFill>
                <a:latin typeface="Arial"/>
                <a:ea typeface="+mn-ea"/>
                <a:cs typeface="+mn-cs"/>
              </a:rPr>
              <a:t>L'envoi de mises à jour inutiles sur un LAN a trois effets néfastes sur le réseau :</a:t>
            </a:r>
          </a:p>
          <a:p>
            <a:pPr marL="342900" indent="-342900" algn="l">
              <a:lnSpc>
                <a:spcPct val="100000"/>
              </a:lnSpc>
              <a:buFont typeface="Wingdings"/>
              <a:buChar char="§"/>
            </a:pPr>
            <a:r>
              <a:rPr lang="fr-FR" sz="2000" b="1" i="0" dirty="0" smtClean="0">
                <a:solidFill>
                  <a:schemeClr val="tx1"/>
                </a:solidFill>
                <a:latin typeface="Arial"/>
                <a:ea typeface="+mn-ea"/>
                <a:cs typeface="+mn-cs"/>
              </a:rPr>
              <a:t>Gaspillage de la bande passante </a:t>
            </a:r>
            <a:endParaRPr lang="fr-FR" sz="2000" dirty="0" smtClean="0"/>
          </a:p>
          <a:p>
            <a:pPr marL="342900" indent="-342900" algn="l">
              <a:lnSpc>
                <a:spcPct val="100000"/>
              </a:lnSpc>
              <a:buFont typeface="Wingdings"/>
              <a:buChar char="§"/>
            </a:pPr>
            <a:r>
              <a:rPr lang="fr-FR" sz="2000" b="1" i="0" dirty="0" smtClean="0">
                <a:solidFill>
                  <a:schemeClr val="tx1"/>
                </a:solidFill>
                <a:latin typeface="Arial"/>
                <a:ea typeface="+mn-ea"/>
                <a:cs typeface="+mn-cs"/>
              </a:rPr>
              <a:t>Gaspillage des ressources</a:t>
            </a:r>
          </a:p>
          <a:p>
            <a:pPr marL="342900" indent="-342900" algn="l">
              <a:lnSpc>
                <a:spcPct val="100000"/>
              </a:lnSpc>
              <a:buFont typeface="Wingdings"/>
              <a:buChar char="§"/>
            </a:pPr>
            <a:r>
              <a:rPr lang="fr-FR" sz="2000" b="1" i="0" dirty="0" smtClean="0">
                <a:solidFill>
                  <a:schemeClr val="tx1"/>
                </a:solidFill>
                <a:latin typeface="Arial"/>
                <a:ea typeface="+mn-ea"/>
                <a:cs typeface="+mn-cs"/>
              </a:rPr>
              <a:t>Risque pour la sécurité </a:t>
            </a:r>
            <a:endParaRPr lang="fr-FR" sz="2000" dirty="0"/>
          </a:p>
        </p:txBody>
      </p:sp>
    </p:spTree>
    <p:extLst>
      <p:ext uri="{BB962C8B-B14F-4D97-AF65-F5344CB8AC3E}">
        <p14:creationId xmlns:p14="http://schemas.microsoft.com/office/powerpoint/2010/main" val="97676697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Propagation d'une route par défaut</a:t>
            </a:r>
            <a:endParaRPr lang="fr-FR" sz="2800"/>
          </a:p>
        </p:txBody>
      </p:sp>
      <p:pic>
        <p:nvPicPr>
          <p:cNvPr id="25602" name="Picture 2"/>
          <p:cNvPicPr>
            <a:picLocks noChangeAspect="1" noChangeArrowheads="1"/>
          </p:cNvPicPr>
          <p:nvPr/>
        </p:nvPicPr>
        <p:blipFill>
          <a:blip r:embed="rId3"/>
          <a:stretch>
            <a:fillRect/>
          </a:stretch>
        </p:blipFill>
        <p:spPr bwMode="auto">
          <a:xfrm>
            <a:off x="342901" y="1535113"/>
            <a:ext cx="4936512" cy="2145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stretch>
            <a:fillRect/>
          </a:stretch>
        </p:blipFill>
        <p:spPr bwMode="auto">
          <a:xfrm>
            <a:off x="4381555" y="3260759"/>
            <a:ext cx="4222639" cy="345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30575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RIPng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Annonce aux réseaux IPv6 </a:t>
            </a:r>
            <a:endParaRPr lang="fr-FR" sz="2800"/>
          </a:p>
        </p:txBody>
      </p:sp>
      <p:pic>
        <p:nvPicPr>
          <p:cNvPr id="26626" name="Picture 2"/>
          <p:cNvPicPr>
            <a:picLocks noChangeAspect="1" noChangeArrowheads="1"/>
          </p:cNvPicPr>
          <p:nvPr/>
        </p:nvPicPr>
        <p:blipFill>
          <a:blip r:embed="rId3"/>
          <a:stretch>
            <a:fillRect/>
          </a:stretch>
        </p:blipFill>
        <p:spPr bwMode="auto">
          <a:xfrm>
            <a:off x="1788792" y="1609094"/>
            <a:ext cx="5729608" cy="5007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804060"/>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RIPng</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Examen de la configuration du protocole RIPng</a:t>
            </a:r>
            <a:endParaRPr lang="fr-FR" sz="2800"/>
          </a:p>
        </p:txBody>
      </p:sp>
      <p:pic>
        <p:nvPicPr>
          <p:cNvPr id="27650" name="Picture 2"/>
          <p:cNvPicPr>
            <a:picLocks noChangeAspect="1" noChangeArrowheads="1"/>
          </p:cNvPicPr>
          <p:nvPr/>
        </p:nvPicPr>
        <p:blipFill>
          <a:blip r:embed="rId3"/>
          <a:stretch>
            <a:fillRect/>
          </a:stretch>
        </p:blipFill>
        <p:spPr bwMode="auto">
          <a:xfrm>
            <a:off x="261899" y="2185986"/>
            <a:ext cx="4077275" cy="236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stretch>
            <a:fillRect/>
          </a:stretch>
        </p:blipFill>
        <p:spPr bwMode="auto">
          <a:xfrm>
            <a:off x="4423123" y="1599519"/>
            <a:ext cx="4280472" cy="3905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130831"/>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Configuration du protocole RIPng</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Examen de la configuration du protocole RIPng</a:t>
            </a:r>
            <a:endParaRPr lang="fr-FR" sz="2800"/>
          </a:p>
        </p:txBody>
      </p:sp>
      <p:pic>
        <p:nvPicPr>
          <p:cNvPr id="28674" name="Picture 2"/>
          <p:cNvPicPr>
            <a:picLocks noChangeAspect="1" noChangeArrowheads="1"/>
          </p:cNvPicPr>
          <p:nvPr/>
        </p:nvPicPr>
        <p:blipFill>
          <a:blip r:embed="rId3"/>
          <a:stretch>
            <a:fillRect/>
          </a:stretch>
        </p:blipFill>
        <p:spPr bwMode="auto">
          <a:xfrm>
            <a:off x="1803986" y="1861230"/>
            <a:ext cx="5666656" cy="461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80131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Routage dynamique à état de liens</a:t>
            </a:r>
            <a:endParaRPr lang="fr-FR" sz="2800"/>
          </a:p>
        </p:txBody>
      </p:sp>
    </p:spTree>
    <p:extLst>
      <p:ext uri="{BB962C8B-B14F-4D97-AF65-F5344CB8AC3E}">
        <p14:creationId xmlns:p14="http://schemas.microsoft.com/office/powerpoint/2010/main" val="269850029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Fonctionnement du protocole de routage à état de liens</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Protocoles du plus court chemin</a:t>
            </a:r>
            <a:endParaRPr lang="fr-FR" sz="2800"/>
          </a:p>
        </p:txBody>
      </p:sp>
      <p:pic>
        <p:nvPicPr>
          <p:cNvPr id="29698" name="Picture 2"/>
          <p:cNvPicPr>
            <a:picLocks noChangeAspect="1" noChangeArrowheads="1"/>
          </p:cNvPicPr>
          <p:nvPr/>
        </p:nvPicPr>
        <p:blipFill>
          <a:blip r:embed="rId3"/>
          <a:srcRect r="1367"/>
          <a:stretch>
            <a:fillRect/>
          </a:stretch>
        </p:blipFill>
        <p:spPr bwMode="auto">
          <a:xfrm>
            <a:off x="2171701" y="1612310"/>
            <a:ext cx="5048250" cy="484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348199"/>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Fonctionnement du protocole de routage à état de liens</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Algorithme de Dijkstra</a:t>
            </a:r>
            <a:endParaRPr lang="fr-FR" sz="2800"/>
          </a:p>
        </p:txBody>
      </p:sp>
      <p:pic>
        <p:nvPicPr>
          <p:cNvPr id="30722" name="Picture 2"/>
          <p:cNvPicPr>
            <a:picLocks noChangeAspect="1" noChangeArrowheads="1"/>
          </p:cNvPicPr>
          <p:nvPr/>
        </p:nvPicPr>
        <p:blipFill>
          <a:blip r:embed="rId3"/>
          <a:stretch>
            <a:fillRect/>
          </a:stretch>
        </p:blipFill>
        <p:spPr bwMode="auto">
          <a:xfrm>
            <a:off x="1627378" y="1571545"/>
            <a:ext cx="5978108" cy="4845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8999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6182" y="854982"/>
            <a:ext cx="8456613" cy="871538"/>
          </a:xfrm>
        </p:spPr>
        <p:txBody>
          <a:bodyPr/>
          <a:lstStyle/>
          <a:p>
            <a:pPr algn="l" defTabSz="814365">
              <a:spcBef>
                <a:spcPct val="0"/>
              </a:spcBef>
              <a:spcAft>
                <a:spcPct val="0"/>
              </a:spcAft>
              <a:buNone/>
            </a:pPr>
            <a:r>
              <a:rPr lang="fr-FR" sz="3200" b="1" i="0" smtClean="0">
                <a:solidFill>
                  <a:srgbClr val="708CA1"/>
                </a:solidFill>
                <a:latin typeface="Arial"/>
                <a:ea typeface="+mj-ea"/>
                <a:cs typeface="+mj-cs"/>
              </a:rPr>
              <a:t>Protocoles de routage dynamique</a:t>
            </a:r>
            <a:endParaRPr lang="fr-FR"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358478241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liens</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Processus de routage à état de liens</a:t>
            </a:r>
            <a:endParaRPr lang="fr-FR" sz="2800"/>
          </a:p>
        </p:txBody>
      </p:sp>
      <p:pic>
        <p:nvPicPr>
          <p:cNvPr id="31746" name="Picture 2"/>
          <p:cNvPicPr>
            <a:picLocks noChangeAspect="1" noChangeArrowheads="1"/>
          </p:cNvPicPr>
          <p:nvPr/>
        </p:nvPicPr>
        <p:blipFill>
          <a:blip r:embed="rId3"/>
          <a:stretch>
            <a:fillRect/>
          </a:stretch>
        </p:blipFill>
        <p:spPr bwMode="auto">
          <a:xfrm>
            <a:off x="699609" y="2066158"/>
            <a:ext cx="7863820" cy="3623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874961"/>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liens</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Lien et état de liens</a:t>
            </a:r>
            <a:endParaRPr lang="fr-FR" sz="2800"/>
          </a:p>
        </p:txBody>
      </p:sp>
      <p:pic>
        <p:nvPicPr>
          <p:cNvPr id="32770" name="Picture 2"/>
          <p:cNvPicPr>
            <a:picLocks noChangeAspect="1" noChangeArrowheads="1"/>
          </p:cNvPicPr>
          <p:nvPr/>
        </p:nvPicPr>
        <p:blipFill>
          <a:blip r:embed="rId3"/>
          <a:stretch>
            <a:fillRect/>
          </a:stretch>
        </p:blipFill>
        <p:spPr bwMode="auto">
          <a:xfrm>
            <a:off x="518885" y="2658834"/>
            <a:ext cx="37338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stretch>
            <a:fillRect/>
          </a:stretch>
        </p:blipFill>
        <p:spPr bwMode="auto">
          <a:xfrm>
            <a:off x="4864639" y="2663370"/>
            <a:ext cx="3667408"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80456" y="1402446"/>
            <a:ext cx="6125029" cy="923330"/>
          </a:xfrm>
          <a:prstGeom prst="rect">
            <a:avLst/>
          </a:prstGeom>
        </p:spPr>
        <p:txBody>
          <a:bodyPr wrap="square">
            <a:spAutoFit/>
          </a:bodyPr>
          <a:lstStyle/>
          <a:p>
            <a:pPr algn="l">
              <a:buNone/>
            </a:pPr>
            <a:r>
              <a:rPr lang="fr-BE" sz="2000" b="0" i="0" dirty="0">
                <a:solidFill>
                  <a:schemeClr val="tx1"/>
                </a:solidFill>
                <a:latin typeface="Arial"/>
                <a:ea typeface="+mn-ea"/>
                <a:cs typeface="+mn-cs"/>
              </a:rPr>
              <a:t>La première étape du processus de routage à état de liens consiste à faire en sorte que chaque routeur prenne connaissance de ses propres liens et de ses propres réseaux connectés directement. </a:t>
            </a:r>
          </a:p>
        </p:txBody>
      </p:sp>
    </p:spTree>
    <p:extLst>
      <p:ext uri="{BB962C8B-B14F-4D97-AF65-F5344CB8AC3E}">
        <p14:creationId xmlns:p14="http://schemas.microsoft.com/office/powerpoint/2010/main" val="165208993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liens</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Dites Hello</a:t>
            </a:r>
            <a:endParaRPr lang="fr-FR" sz="2800"/>
          </a:p>
        </p:txBody>
      </p:sp>
      <p:pic>
        <p:nvPicPr>
          <p:cNvPr id="33794" name="Picture 2"/>
          <p:cNvPicPr>
            <a:picLocks noChangeAspect="1" noChangeArrowheads="1"/>
          </p:cNvPicPr>
          <p:nvPr/>
        </p:nvPicPr>
        <p:blipFill>
          <a:blip r:embed="rId3"/>
          <a:stretch>
            <a:fillRect/>
          </a:stretch>
        </p:blipFill>
        <p:spPr bwMode="auto">
          <a:xfrm>
            <a:off x="543419" y="2859995"/>
            <a:ext cx="4109276"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stretch>
            <a:fillRect/>
          </a:stretch>
        </p:blipFill>
        <p:spPr bwMode="auto">
          <a:xfrm>
            <a:off x="4591050" y="2798030"/>
            <a:ext cx="4218413" cy="350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3086" y="1567541"/>
            <a:ext cx="6850744" cy="923330"/>
          </a:xfrm>
          <a:prstGeom prst="rect">
            <a:avLst/>
          </a:prstGeom>
          <a:noFill/>
        </p:spPr>
        <p:txBody>
          <a:bodyPr wrap="square" rtlCol="0">
            <a:spAutoFit/>
          </a:bodyPr>
          <a:lstStyle/>
          <a:p>
            <a:pPr algn="l">
              <a:buNone/>
            </a:pPr>
            <a:r>
              <a:rPr lang="fr-BE" sz="2000" b="0" i="0">
                <a:solidFill>
                  <a:schemeClr val="tx1"/>
                </a:solidFill>
                <a:latin typeface="Arial"/>
                <a:ea typeface="+mn-ea"/>
                <a:cs typeface="+mn-cs"/>
              </a:rPr>
              <a:t>La deuxième étape du processus de routage à état de liens consiste à faire en sorte que chaque routeur se charge de répondre à ses voisins sur les réseaux connectés directement.</a:t>
            </a:r>
          </a:p>
        </p:txBody>
      </p:sp>
    </p:spTree>
    <p:extLst>
      <p:ext uri="{BB962C8B-B14F-4D97-AF65-F5344CB8AC3E}">
        <p14:creationId xmlns:p14="http://schemas.microsoft.com/office/powerpoint/2010/main" val="83063720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liens</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Dites Hello</a:t>
            </a:r>
            <a:endParaRPr lang="fr-FR" sz="2800"/>
          </a:p>
        </p:txBody>
      </p:sp>
      <p:sp>
        <p:nvSpPr>
          <p:cNvPr id="3" name="TextBox 2"/>
          <p:cNvSpPr txBox="1"/>
          <p:nvPr/>
        </p:nvSpPr>
        <p:spPr>
          <a:xfrm>
            <a:off x="493127" y="1567541"/>
            <a:ext cx="8200929" cy="923330"/>
          </a:xfrm>
          <a:prstGeom prst="rect">
            <a:avLst/>
          </a:prstGeom>
          <a:noFill/>
        </p:spPr>
        <p:txBody>
          <a:bodyPr wrap="square" rtlCol="0">
            <a:spAutoFit/>
          </a:bodyPr>
          <a:lstStyle/>
          <a:p>
            <a:pPr algn="l">
              <a:buNone/>
            </a:pPr>
            <a:r>
              <a:rPr lang="fr-FR" sz="2000" b="0" i="0" dirty="0" smtClean="0">
                <a:solidFill>
                  <a:schemeClr val="tx1"/>
                </a:solidFill>
                <a:latin typeface="Arial"/>
                <a:ea typeface="+mn-ea"/>
                <a:cs typeface="+mn-cs"/>
              </a:rPr>
              <a:t>La troisième étape du processus de routage à état de liens consiste à faire en sorte que chaque routeur construise un LSP (Link-State </a:t>
            </a:r>
            <a:r>
              <a:rPr lang="fr-FR" sz="2000" b="0" i="0" dirty="0" err="1" smtClean="0">
                <a:solidFill>
                  <a:schemeClr val="tx1"/>
                </a:solidFill>
                <a:latin typeface="Arial"/>
                <a:ea typeface="+mn-ea"/>
                <a:cs typeface="+mn-cs"/>
              </a:rPr>
              <a:t>Packet</a:t>
            </a:r>
            <a:r>
              <a:rPr lang="fr-FR" sz="2000" b="0" i="0" dirty="0" smtClean="0">
                <a:solidFill>
                  <a:schemeClr val="tx1"/>
                </a:solidFill>
                <a:latin typeface="Arial"/>
                <a:ea typeface="+mn-ea"/>
                <a:cs typeface="+mn-cs"/>
              </a:rPr>
              <a:t>) contenant l'état de chaque lien connecté directement.</a:t>
            </a:r>
            <a:endParaRPr lang="fr-FR" sz="2000" b="0" i="0" dirty="0">
              <a:solidFill>
                <a:schemeClr val="tx1"/>
              </a:solidFill>
              <a:latin typeface="Arial"/>
              <a:ea typeface="+mn-ea"/>
              <a:cs typeface="+mn-cs"/>
            </a:endParaRPr>
          </a:p>
        </p:txBody>
      </p:sp>
      <p:pic>
        <p:nvPicPr>
          <p:cNvPr id="34818" name="Picture 2"/>
          <p:cNvPicPr>
            <a:picLocks noChangeAspect="1" noChangeArrowheads="1"/>
          </p:cNvPicPr>
          <p:nvPr/>
        </p:nvPicPr>
        <p:blipFill>
          <a:blip r:embed="rId3"/>
          <a:stretch>
            <a:fillRect/>
          </a:stretch>
        </p:blipFill>
        <p:spPr bwMode="auto">
          <a:xfrm>
            <a:off x="218024" y="2743200"/>
            <a:ext cx="4992843" cy="378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10627" y="2917371"/>
            <a:ext cx="3483429" cy="3139321"/>
          </a:xfrm>
          <a:prstGeom prst="rect">
            <a:avLst/>
          </a:prstGeom>
        </p:spPr>
        <p:txBody>
          <a:bodyPr wrap="square">
            <a:spAutoFit/>
          </a:bodyPr>
          <a:lstStyle/>
          <a:p>
            <a:pPr marL="457200" indent="-457200" algn="l">
              <a:buFont typeface="Arial"/>
              <a:buAutoNum type="arabicPeriod"/>
            </a:pPr>
            <a:r>
              <a:rPr lang="fr-FR" sz="2000" b="0" i="0" dirty="0" smtClean="0">
                <a:solidFill>
                  <a:schemeClr val="tx1"/>
                </a:solidFill>
                <a:latin typeface="Arial"/>
                <a:ea typeface="+mn-ea"/>
                <a:cs typeface="+mn-cs"/>
              </a:rPr>
              <a:t>R1 ; réseau Ethernet ; 10.1.0.0/16 ; coût 2</a:t>
            </a:r>
          </a:p>
          <a:p>
            <a:pPr marL="457200" indent="-457200" algn="l">
              <a:buFont typeface="Arial"/>
              <a:buAutoNum type="arabicPeriod"/>
            </a:pPr>
            <a:r>
              <a:rPr lang="fr-FR" sz="2000" b="0" i="0" dirty="0" smtClean="0">
                <a:solidFill>
                  <a:schemeClr val="tx1"/>
                </a:solidFill>
                <a:latin typeface="Arial"/>
                <a:ea typeface="+mn-ea"/>
                <a:cs typeface="+mn-cs"/>
              </a:rPr>
              <a:t>R1 -&gt; R2 ; réseau série point à point ; 10.2.0.0/16 ; coût 20 </a:t>
            </a:r>
          </a:p>
          <a:p>
            <a:pPr marL="457200" indent="-457200" algn="l">
              <a:buFont typeface="Arial"/>
              <a:buAutoNum type="arabicPeriod"/>
            </a:pPr>
            <a:r>
              <a:rPr lang="fr-FR" sz="2000" b="0" i="0" dirty="0" smtClean="0">
                <a:solidFill>
                  <a:schemeClr val="tx1"/>
                </a:solidFill>
                <a:latin typeface="Arial"/>
                <a:ea typeface="+mn-ea"/>
                <a:cs typeface="+mn-cs"/>
              </a:rPr>
              <a:t>R1 -&gt; R3 ; réseau série point à point ; 10.7.0.0/16 ; coût 5</a:t>
            </a:r>
          </a:p>
          <a:p>
            <a:pPr marL="457200" indent="-457200" algn="l">
              <a:buFont typeface="Arial"/>
              <a:buAutoNum type="arabicPeriod"/>
            </a:pPr>
            <a:r>
              <a:rPr lang="fr-FR" sz="2000" b="0" i="0" dirty="0" smtClean="0">
                <a:solidFill>
                  <a:schemeClr val="tx1"/>
                </a:solidFill>
                <a:latin typeface="Arial"/>
                <a:ea typeface="+mn-ea"/>
                <a:cs typeface="+mn-cs"/>
              </a:rPr>
              <a:t>R1 -&gt; R4 ; réseau série point à point ; 10.4.0.0/16 ; coût 20</a:t>
            </a:r>
            <a:endParaRPr lang="fr-FR" sz="2000" b="0" i="0" dirty="0">
              <a:solidFill>
                <a:schemeClr val="tx1"/>
              </a:solidFill>
              <a:latin typeface="Arial"/>
              <a:ea typeface="+mn-ea"/>
              <a:cs typeface="+mn-cs"/>
            </a:endParaRPr>
          </a:p>
        </p:txBody>
      </p:sp>
    </p:spTree>
    <p:extLst>
      <p:ext uri="{BB962C8B-B14F-4D97-AF65-F5344CB8AC3E}">
        <p14:creationId xmlns:p14="http://schemas.microsoft.com/office/powerpoint/2010/main" val="2586376976"/>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liens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Inondation de LSP</a:t>
            </a:r>
            <a:endParaRPr lang="fr-FR" sz="2800"/>
          </a:p>
        </p:txBody>
      </p:sp>
      <p:sp>
        <p:nvSpPr>
          <p:cNvPr id="3" name="TextBox 2"/>
          <p:cNvSpPr txBox="1"/>
          <p:nvPr/>
        </p:nvSpPr>
        <p:spPr>
          <a:xfrm>
            <a:off x="493127" y="1553023"/>
            <a:ext cx="8200929" cy="923330"/>
          </a:xfrm>
          <a:prstGeom prst="rect">
            <a:avLst/>
          </a:prstGeom>
          <a:noFill/>
        </p:spPr>
        <p:txBody>
          <a:bodyPr wrap="square" rtlCol="0">
            <a:spAutoFit/>
          </a:bodyPr>
          <a:lstStyle/>
          <a:p>
            <a:pPr algn="l">
              <a:buNone/>
            </a:pPr>
            <a:r>
              <a:rPr lang="fr-BE" sz="2000" b="0" i="0">
                <a:solidFill>
                  <a:schemeClr val="tx1"/>
                </a:solidFill>
                <a:latin typeface="Arial"/>
                <a:ea typeface="+mn-ea"/>
                <a:cs typeface="+mn-cs"/>
              </a:rPr>
              <a:t>La quatrième étape du processus de routage à état de liens consiste à faire en sorte que chaque routeur diffuse le LSP à tous ses voisins, qui vont alors stocker l'ensemble des LSP reçus dans une base de données.</a:t>
            </a:r>
          </a:p>
        </p:txBody>
      </p:sp>
      <p:pic>
        <p:nvPicPr>
          <p:cNvPr id="35842" name="Picture 2"/>
          <p:cNvPicPr>
            <a:picLocks noChangeAspect="1" noChangeArrowheads="1"/>
          </p:cNvPicPr>
          <p:nvPr/>
        </p:nvPicPr>
        <p:blipFill>
          <a:blip r:embed="rId3"/>
          <a:stretch>
            <a:fillRect/>
          </a:stretch>
        </p:blipFill>
        <p:spPr bwMode="auto">
          <a:xfrm>
            <a:off x="2071006" y="2691128"/>
            <a:ext cx="5336721" cy="3833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8755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stretch>
            <a:fillRect/>
          </a:stretch>
        </p:blipFill>
        <p:spPr bwMode="auto">
          <a:xfrm>
            <a:off x="1897199" y="2668588"/>
            <a:ext cx="5128258" cy="4010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liens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Création de la base de données d'états de liens</a:t>
            </a:r>
            <a:endParaRPr lang="fr-FR" sz="2800"/>
          </a:p>
        </p:txBody>
      </p:sp>
      <p:sp>
        <p:nvSpPr>
          <p:cNvPr id="3" name="TextBox 2"/>
          <p:cNvSpPr txBox="1"/>
          <p:nvPr/>
        </p:nvSpPr>
        <p:spPr>
          <a:xfrm>
            <a:off x="493126" y="1553023"/>
            <a:ext cx="8200929" cy="923330"/>
          </a:xfrm>
          <a:prstGeom prst="rect">
            <a:avLst/>
          </a:prstGeom>
          <a:noFill/>
        </p:spPr>
        <p:txBody>
          <a:bodyPr wrap="square" rtlCol="0">
            <a:spAutoFit/>
          </a:bodyPr>
          <a:lstStyle/>
          <a:p>
            <a:pPr algn="l">
              <a:buNone/>
            </a:pPr>
            <a:r>
              <a:rPr lang="fr-BE" sz="2000" b="0" i="0">
                <a:solidFill>
                  <a:schemeClr val="tx1"/>
                </a:solidFill>
                <a:latin typeface="Arial"/>
                <a:ea typeface="+mn-ea"/>
                <a:cs typeface="+mn-cs"/>
              </a:rPr>
              <a:t>L'étape finale du processus de routage d'état de liens est la suivante : chaque routeur utilise la base de données pour créer une carte topologique complète et calcule le meilleur chemin vers chaque réseau de destination.</a:t>
            </a:r>
          </a:p>
        </p:txBody>
      </p:sp>
    </p:spTree>
    <p:extLst>
      <p:ext uri="{BB962C8B-B14F-4D97-AF65-F5344CB8AC3E}">
        <p14:creationId xmlns:p14="http://schemas.microsoft.com/office/powerpoint/2010/main" val="107695056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Création de l'arborescence SPF</a:t>
            </a:r>
            <a:endParaRPr lang="fr-FR" sz="2800"/>
          </a:p>
        </p:txBody>
      </p:sp>
      <p:pic>
        <p:nvPicPr>
          <p:cNvPr id="1027" name="Picture 3"/>
          <p:cNvPicPr>
            <a:picLocks noChangeAspect="1" noChangeArrowheads="1"/>
          </p:cNvPicPr>
          <p:nvPr/>
        </p:nvPicPr>
        <p:blipFill>
          <a:blip r:embed="rId3"/>
          <a:stretch>
            <a:fillRect/>
          </a:stretch>
        </p:blipFill>
        <p:spPr bwMode="auto">
          <a:xfrm>
            <a:off x="1200151" y="1467383"/>
            <a:ext cx="6903874" cy="5031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29912"/>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Création de l'arborescence SPF</a:t>
            </a:r>
            <a:endParaRPr lang="fr-FR" sz="2800"/>
          </a:p>
        </p:txBody>
      </p:sp>
      <p:pic>
        <p:nvPicPr>
          <p:cNvPr id="1026" name="Picture 2"/>
          <p:cNvPicPr>
            <a:picLocks noChangeAspect="1" noChangeArrowheads="1"/>
          </p:cNvPicPr>
          <p:nvPr/>
        </p:nvPicPr>
        <p:blipFill>
          <a:blip r:embed="rId3"/>
          <a:stretch>
            <a:fillRect/>
          </a:stretch>
        </p:blipFill>
        <p:spPr bwMode="auto">
          <a:xfrm>
            <a:off x="1203880" y="1625600"/>
            <a:ext cx="6754264" cy="486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81778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Mises à jour d'état de lien</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Ajout des routes OSPF dans la table de routage</a:t>
            </a:r>
            <a:endParaRPr lang="fr-FR" sz="2800"/>
          </a:p>
        </p:txBody>
      </p:sp>
      <p:pic>
        <p:nvPicPr>
          <p:cNvPr id="2050" name="Picture 2"/>
          <p:cNvPicPr>
            <a:picLocks noChangeAspect="1" noChangeArrowheads="1"/>
          </p:cNvPicPr>
          <p:nvPr/>
        </p:nvPicPr>
        <p:blipFill>
          <a:blip r:embed="rId3"/>
          <a:stretch>
            <a:fillRect/>
          </a:stretch>
        </p:blipFill>
        <p:spPr bwMode="auto">
          <a:xfrm>
            <a:off x="906022" y="1452563"/>
            <a:ext cx="6790952" cy="513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97576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smtClean="0">
                <a:solidFill>
                  <a:srgbClr val="708CA1"/>
                </a:solidFill>
                <a:latin typeface="Arial"/>
                <a:ea typeface="+mj-ea"/>
                <a:cs typeface="+mj-cs"/>
              </a:rPr>
              <a:t>Pourquoi utiliser des protocoles de routage à état de liens </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Pourquoi utiliser des protocoles à état de liens ?</a:t>
            </a:r>
            <a:endParaRPr lang="fr-FR" sz="2800"/>
          </a:p>
        </p:txBody>
      </p:sp>
      <p:pic>
        <p:nvPicPr>
          <p:cNvPr id="3074" name="Picture 2"/>
          <p:cNvPicPr>
            <a:picLocks noChangeAspect="1" noChangeArrowheads="1"/>
          </p:cNvPicPr>
          <p:nvPr/>
        </p:nvPicPr>
        <p:blipFill>
          <a:blip r:embed="rId3"/>
          <a:stretch>
            <a:fillRect/>
          </a:stretch>
        </p:blipFill>
        <p:spPr bwMode="auto">
          <a:xfrm>
            <a:off x="1251208" y="1497693"/>
            <a:ext cx="6313397" cy="301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15456" y="4688115"/>
            <a:ext cx="6545943" cy="1754326"/>
          </a:xfrm>
          <a:prstGeom prst="rect">
            <a:avLst/>
          </a:prstGeom>
          <a:noFill/>
          <a:ln w="28575">
            <a:solidFill>
              <a:schemeClr val="bg1">
                <a:lumMod val="65000"/>
              </a:schemeClr>
            </a:solidFill>
          </a:ln>
        </p:spPr>
        <p:txBody>
          <a:bodyPr wrap="square" rtlCol="0">
            <a:spAutoFit/>
          </a:bodyPr>
          <a:lstStyle/>
          <a:p>
            <a:pPr algn="l">
              <a:buNone/>
            </a:pPr>
            <a:r>
              <a:rPr lang="en-US" sz="2400" b="1" i="0" dirty="0" err="1">
                <a:solidFill>
                  <a:schemeClr val="tx1"/>
                </a:solidFill>
                <a:latin typeface="Arial"/>
                <a:ea typeface="+mn-ea"/>
                <a:cs typeface="+mn-cs"/>
              </a:rPr>
              <a:t>Inconvénients</a:t>
            </a:r>
            <a:r>
              <a:rPr lang="en-US" sz="2400" b="1" i="0" dirty="0">
                <a:solidFill>
                  <a:schemeClr val="tx1"/>
                </a:solidFill>
                <a:latin typeface="Arial"/>
                <a:ea typeface="+mn-ea"/>
                <a:cs typeface="+mn-cs"/>
              </a:rPr>
              <a:t> par rapport aux </a:t>
            </a:r>
            <a:r>
              <a:rPr lang="en-US" sz="2400" b="1" i="0" dirty="0" err="1">
                <a:solidFill>
                  <a:schemeClr val="tx1"/>
                </a:solidFill>
                <a:latin typeface="Arial"/>
                <a:ea typeface="+mn-ea"/>
                <a:cs typeface="+mn-cs"/>
              </a:rPr>
              <a:t>protocoles</a:t>
            </a:r>
            <a:r>
              <a:rPr lang="en-US" sz="2400" b="1" i="0" dirty="0">
                <a:solidFill>
                  <a:schemeClr val="tx1"/>
                </a:solidFill>
                <a:latin typeface="Arial"/>
                <a:ea typeface="+mn-ea"/>
                <a:cs typeface="+mn-cs"/>
              </a:rPr>
              <a:t> de </a:t>
            </a:r>
            <a:r>
              <a:rPr lang="en-US" sz="2400" b="1" i="0" dirty="0" err="1">
                <a:solidFill>
                  <a:schemeClr val="tx1"/>
                </a:solidFill>
                <a:latin typeface="Arial"/>
                <a:ea typeface="+mn-ea"/>
                <a:cs typeface="+mn-cs"/>
              </a:rPr>
              <a:t>routage</a:t>
            </a:r>
            <a:r>
              <a:rPr lang="en-US" sz="2400" b="1" i="0" dirty="0">
                <a:solidFill>
                  <a:schemeClr val="tx1"/>
                </a:solidFill>
                <a:latin typeface="Arial"/>
                <a:ea typeface="+mn-ea"/>
                <a:cs typeface="+mn-cs"/>
              </a:rPr>
              <a:t> à </a:t>
            </a:r>
            <a:r>
              <a:rPr lang="en-US" sz="2400" b="1" i="0" dirty="0" err="1">
                <a:solidFill>
                  <a:schemeClr val="tx1"/>
                </a:solidFill>
                <a:latin typeface="Arial"/>
                <a:ea typeface="+mn-ea"/>
                <a:cs typeface="+mn-cs"/>
              </a:rPr>
              <a:t>vecteur</a:t>
            </a:r>
            <a:r>
              <a:rPr lang="en-US" sz="2400" b="1" i="0" dirty="0">
                <a:solidFill>
                  <a:schemeClr val="tx1"/>
                </a:solidFill>
                <a:latin typeface="Arial"/>
                <a:ea typeface="+mn-ea"/>
                <a:cs typeface="+mn-cs"/>
              </a:rPr>
              <a:t> de distance :</a:t>
            </a:r>
          </a:p>
          <a:p>
            <a:pPr marL="342900" indent="-342900" algn="l">
              <a:buFont typeface="Arial"/>
              <a:buChar char="•"/>
            </a:pPr>
            <a:r>
              <a:rPr lang="fr-BE" sz="2400" b="0" i="0" dirty="0">
                <a:solidFill>
                  <a:schemeClr val="tx1"/>
                </a:solidFill>
                <a:latin typeface="Arial"/>
                <a:ea typeface="+mn-ea"/>
                <a:cs typeface="+mn-cs"/>
              </a:rPr>
              <a:t>Mémoire requise </a:t>
            </a:r>
            <a:endParaRPr lang="en-US" dirty="0" smtClean="0"/>
          </a:p>
          <a:p>
            <a:pPr marL="342900" indent="-342900" algn="l">
              <a:buFont typeface="Arial"/>
              <a:buChar char="•"/>
            </a:pPr>
            <a:r>
              <a:rPr lang="fr-BE" sz="2400" b="0" i="0" dirty="0">
                <a:solidFill>
                  <a:schemeClr val="tx1"/>
                </a:solidFill>
                <a:latin typeface="Arial"/>
                <a:ea typeface="+mn-ea"/>
                <a:cs typeface="+mn-cs"/>
              </a:rPr>
              <a:t>Temps processeur requis </a:t>
            </a:r>
            <a:endParaRPr lang="en-US" dirty="0" smtClean="0"/>
          </a:p>
          <a:p>
            <a:pPr marL="342900" indent="-342900" algn="l">
              <a:buFont typeface="Arial"/>
              <a:buChar char="•"/>
            </a:pPr>
            <a:r>
              <a:rPr lang="fr-BE" sz="2400" b="0" i="0" dirty="0">
                <a:solidFill>
                  <a:schemeClr val="tx1"/>
                </a:solidFill>
                <a:latin typeface="Arial"/>
                <a:ea typeface="+mn-ea"/>
                <a:cs typeface="+mn-cs"/>
              </a:rPr>
              <a:t>Bande passante requise</a:t>
            </a:r>
            <a:endParaRPr lang="en-US" dirty="0"/>
          </a:p>
        </p:txBody>
      </p:sp>
    </p:spTree>
    <p:extLst>
      <p:ext uri="{BB962C8B-B14F-4D97-AF65-F5344CB8AC3E}">
        <p14:creationId xmlns:p14="http://schemas.microsoft.com/office/powerpoint/2010/main" val="3156526395"/>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50181"/>
            <a:ext cx="8456613" cy="871538"/>
          </a:xfrm>
        </p:spPr>
        <p:txBody>
          <a:bodyPr/>
          <a:lstStyle/>
          <a:p>
            <a:pPr algn="l" defTabSz="814365">
              <a:spcBef>
                <a:spcPct val="0"/>
              </a:spcBef>
              <a:spcAft>
                <a:spcPct val="0"/>
              </a:spcAft>
              <a:buNone/>
            </a:pPr>
            <a:r>
              <a:rPr lang="fr-FR" sz="1500" b="1" i="0" dirty="0" smtClean="0">
                <a:solidFill>
                  <a:srgbClr val="708CA1"/>
                </a:solidFill>
                <a:latin typeface="Arial"/>
                <a:ea typeface="+mj-ea"/>
                <a:cs typeface="+mj-cs"/>
              </a:rPr>
              <a:t>Fonctionnement des protocoles de routage dynamique </a:t>
            </a:r>
            <a:r>
              <a:rPr lang="fr-FR" sz="1800" b="1" i="0" dirty="0" smtClean="0">
                <a:solidFill>
                  <a:srgbClr val="708CA1"/>
                </a:solidFill>
                <a:latin typeface="Arial"/>
                <a:ea typeface="+mj-ea"/>
                <a:cs typeface="+mj-cs"/>
              </a:rPr>
              <a:t/>
            </a:r>
            <a:br>
              <a:rPr lang="fr-FR" sz="18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L'évolution des protocoles de routage dynamique</a:t>
            </a:r>
            <a:endParaRPr lang="fr-FR"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99771"/>
            <a:ext cx="7940675" cy="4151767"/>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protocoles de routage dynamique utilisés dans les réseaux depuis la fin des années 1980</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versions plus récentes prennent en charge les communications IPv6 </a:t>
            </a:r>
            <a:endParaRPr lang="en-US" dirty="0"/>
          </a:p>
        </p:txBody>
      </p:sp>
      <p:pic>
        <p:nvPicPr>
          <p:cNvPr id="5" name="Picture 2"/>
          <p:cNvPicPr>
            <a:picLocks noChangeAspect="1" noChangeArrowheads="1"/>
          </p:cNvPicPr>
          <p:nvPr/>
        </p:nvPicPr>
        <p:blipFill>
          <a:blip r:embed="rId3"/>
          <a:srcRect t="40752" b="11597"/>
          <a:stretch>
            <a:fillRect/>
          </a:stretch>
        </p:blipFill>
        <p:spPr bwMode="auto">
          <a:xfrm>
            <a:off x="488697" y="4114800"/>
            <a:ext cx="8414423"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70857" y="3568982"/>
            <a:ext cx="7445829" cy="424732"/>
          </a:xfrm>
          <a:prstGeom prst="rect">
            <a:avLst/>
          </a:prstGeom>
          <a:noFill/>
        </p:spPr>
        <p:txBody>
          <a:bodyPr wrap="square" rtlCol="0">
            <a:spAutoFit/>
          </a:bodyPr>
          <a:lstStyle/>
          <a:p>
            <a:pPr algn="ctr">
              <a:lnSpc>
                <a:spcPct val="90000"/>
              </a:lnSpc>
              <a:buNone/>
            </a:pPr>
            <a:r>
              <a:rPr lang="fr-BE" sz="2400" b="0" i="0" dirty="0">
                <a:solidFill>
                  <a:schemeClr val="tx1"/>
                </a:solidFill>
                <a:latin typeface="Arial"/>
                <a:ea typeface="+mn-ea"/>
                <a:cs typeface="+mn-cs"/>
              </a:rPr>
              <a:t>Classification des protocoles de routage</a:t>
            </a:r>
            <a:endParaRPr lang="en-US"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Pourquoi utiliser des protocoles de routage à état de liens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Inconvénients des protocoles à état de liens</a:t>
            </a:r>
            <a:endParaRPr lang="fr-FR" sz="2800" dirty="0"/>
          </a:p>
        </p:txBody>
      </p:sp>
      <p:pic>
        <p:nvPicPr>
          <p:cNvPr id="4098" name="Picture 2"/>
          <p:cNvPicPr>
            <a:picLocks noChangeAspect="1" noChangeArrowheads="1"/>
          </p:cNvPicPr>
          <p:nvPr/>
        </p:nvPicPr>
        <p:blipFill>
          <a:blip r:embed="rId3"/>
          <a:stretch>
            <a:fillRect/>
          </a:stretch>
        </p:blipFill>
        <p:spPr bwMode="auto">
          <a:xfrm>
            <a:off x="1429815" y="1702028"/>
            <a:ext cx="6532485"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471056"/>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Pourquoi utiliser des protocoles de routage à état de liens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Protocoles utilisant l'état de liens</a:t>
            </a:r>
            <a:endParaRPr lang="fr-FR" sz="2800" dirty="0"/>
          </a:p>
        </p:txBody>
      </p:sp>
      <p:sp>
        <p:nvSpPr>
          <p:cNvPr id="3" name="TextBox 2"/>
          <p:cNvSpPr txBox="1"/>
          <p:nvPr/>
        </p:nvSpPr>
        <p:spPr>
          <a:xfrm>
            <a:off x="406398" y="2032000"/>
            <a:ext cx="8273143" cy="3416320"/>
          </a:xfrm>
          <a:prstGeom prst="rect">
            <a:avLst/>
          </a:prstGeom>
          <a:noFill/>
        </p:spPr>
        <p:txBody>
          <a:bodyPr wrap="square" rtlCol="0">
            <a:spAutoFit/>
          </a:bodyPr>
          <a:lstStyle/>
          <a:p>
            <a:pPr algn="l">
              <a:buNone/>
            </a:pPr>
            <a:r>
              <a:rPr lang="fr-BE" sz="2400" b="0" i="0" dirty="0">
                <a:solidFill>
                  <a:schemeClr val="tx1"/>
                </a:solidFill>
                <a:latin typeface="Arial"/>
                <a:ea typeface="+mn-ea"/>
                <a:cs typeface="+mn-cs"/>
              </a:rPr>
              <a:t>Seulement deux protocoles de routage à état de liens :</a:t>
            </a:r>
          </a:p>
          <a:p>
            <a:pPr algn="l">
              <a:buNone/>
            </a:pPr>
            <a:endParaRPr lang="en-US" dirty="0" smtClean="0"/>
          </a:p>
          <a:p>
            <a:pPr marL="342900" indent="-342900" algn="l">
              <a:buFont typeface="Wingdings"/>
              <a:buChar char="§"/>
            </a:pPr>
            <a:r>
              <a:rPr lang="fr-BE" sz="2400" b="0" i="0" dirty="0">
                <a:solidFill>
                  <a:schemeClr val="tx1"/>
                </a:solidFill>
                <a:latin typeface="Arial"/>
                <a:ea typeface="+mn-ea"/>
                <a:cs typeface="+mn-cs"/>
              </a:rPr>
              <a:t>OSPF (Open </a:t>
            </a:r>
            <a:r>
              <a:rPr lang="fr-BE" sz="2400" b="0" i="0" dirty="0" err="1">
                <a:solidFill>
                  <a:schemeClr val="tx1"/>
                </a:solidFill>
                <a:latin typeface="Arial"/>
                <a:ea typeface="+mn-ea"/>
                <a:cs typeface="+mn-cs"/>
              </a:rPr>
              <a:t>Shortest</a:t>
            </a:r>
            <a:r>
              <a:rPr lang="fr-BE" sz="2400" b="0" i="0" dirty="0">
                <a:solidFill>
                  <a:schemeClr val="tx1"/>
                </a:solidFill>
                <a:latin typeface="Arial"/>
                <a:ea typeface="+mn-ea"/>
                <a:cs typeface="+mn-cs"/>
              </a:rPr>
              <a:t> </a:t>
            </a:r>
            <a:r>
              <a:rPr lang="fr-BE" sz="2400" b="0" i="0" dirty="0" err="1">
                <a:solidFill>
                  <a:schemeClr val="tx1"/>
                </a:solidFill>
                <a:latin typeface="Arial"/>
                <a:ea typeface="+mn-ea"/>
                <a:cs typeface="+mn-cs"/>
              </a:rPr>
              <a:t>Path</a:t>
            </a:r>
            <a:r>
              <a:rPr lang="fr-BE" sz="2400" b="0" i="0" dirty="0">
                <a:solidFill>
                  <a:schemeClr val="tx1"/>
                </a:solidFill>
                <a:latin typeface="Arial"/>
                <a:ea typeface="+mn-ea"/>
                <a:cs typeface="+mn-cs"/>
              </a:rPr>
              <a:t> First), le plus répandu </a:t>
            </a:r>
            <a:endParaRPr lang="en-US" dirty="0" smtClean="0"/>
          </a:p>
          <a:p>
            <a:pPr marL="800100" lvl="1" indent="-342900" algn="l">
              <a:buFont typeface="Arial"/>
              <a:buChar char="•"/>
            </a:pPr>
            <a:r>
              <a:rPr lang="fr-BE" sz="2400" b="0" i="0" dirty="0">
                <a:solidFill>
                  <a:schemeClr val="tx1"/>
                </a:solidFill>
                <a:latin typeface="Arial"/>
                <a:ea typeface="+mn-ea"/>
                <a:cs typeface="+mn-cs"/>
              </a:rPr>
              <a:t>Début du travail en 1987 </a:t>
            </a:r>
            <a:endParaRPr lang="en-US" dirty="0" smtClean="0"/>
          </a:p>
          <a:p>
            <a:pPr marL="800100" lvl="1" indent="-342900" algn="l">
              <a:buFont typeface="Arial"/>
              <a:buChar char="•"/>
            </a:pPr>
            <a:r>
              <a:rPr lang="fr-BE" sz="2400" b="0" i="0" dirty="0">
                <a:solidFill>
                  <a:schemeClr val="tx1"/>
                </a:solidFill>
                <a:latin typeface="Arial"/>
                <a:ea typeface="+mn-ea"/>
                <a:cs typeface="+mn-cs"/>
              </a:rPr>
              <a:t>Deux versions actuelles</a:t>
            </a:r>
            <a:endParaRPr lang="en-US" dirty="0"/>
          </a:p>
          <a:p>
            <a:pPr marL="800100" lvl="1" indent="-342900" algn="l">
              <a:buFont typeface="Arial"/>
              <a:buChar char="•"/>
            </a:pPr>
            <a:r>
              <a:rPr lang="fr-BE" sz="2400" b="0" i="0" dirty="0">
                <a:solidFill>
                  <a:schemeClr val="tx1"/>
                </a:solidFill>
                <a:latin typeface="Arial"/>
                <a:ea typeface="+mn-ea"/>
                <a:cs typeface="+mn-cs"/>
              </a:rPr>
              <a:t>OSPFv2 : OSPF pour les réseaux IPv4</a:t>
            </a:r>
            <a:endParaRPr lang="en-US" dirty="0"/>
          </a:p>
          <a:p>
            <a:pPr marL="800100" lvl="1" indent="-342900" algn="l">
              <a:buFont typeface="Arial"/>
              <a:buChar char="•"/>
            </a:pPr>
            <a:r>
              <a:rPr lang="fr-BE" sz="2400" b="0" i="0" dirty="0">
                <a:solidFill>
                  <a:schemeClr val="tx1"/>
                </a:solidFill>
                <a:latin typeface="Arial"/>
                <a:ea typeface="+mn-ea"/>
                <a:cs typeface="+mn-cs"/>
              </a:rPr>
              <a:t>OSPFv3 : OSPF pour les réseaux IPv6 </a:t>
            </a:r>
            <a:endParaRPr lang="en-US" dirty="0" smtClean="0"/>
          </a:p>
          <a:p>
            <a:pPr marL="342900" indent="-342900" algn="l">
              <a:buFont typeface="Arial"/>
              <a:buChar char="•"/>
            </a:pPr>
            <a:endParaRPr lang="en-US" dirty="0"/>
          </a:p>
          <a:p>
            <a:pPr marL="342900" indent="-342900" algn="l">
              <a:buFont typeface="Wingdings"/>
              <a:buChar char="§"/>
            </a:pPr>
            <a:r>
              <a:rPr lang="fr-BE" sz="2400" b="0" i="0" dirty="0">
                <a:solidFill>
                  <a:schemeClr val="tx1"/>
                </a:solidFill>
                <a:latin typeface="Arial"/>
                <a:ea typeface="+mn-ea"/>
                <a:cs typeface="+mn-cs"/>
              </a:rPr>
              <a:t>IS-IS a été conçu par l'organisation internationale de normalisation (ISO)</a:t>
            </a:r>
            <a:endParaRPr lang="en-US" dirty="0"/>
          </a:p>
        </p:txBody>
      </p:sp>
    </p:spTree>
    <p:extLst>
      <p:ext uri="{BB962C8B-B14F-4D97-AF65-F5344CB8AC3E}">
        <p14:creationId xmlns:p14="http://schemas.microsoft.com/office/powerpoint/2010/main" val="168123788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La table de routage</a:t>
            </a:r>
            <a:endParaRPr lang="fr-FR" sz="2800" dirty="0"/>
          </a:p>
        </p:txBody>
      </p:sp>
    </p:spTree>
    <p:extLst>
      <p:ext uri="{BB962C8B-B14F-4D97-AF65-F5344CB8AC3E}">
        <p14:creationId xmlns:p14="http://schemas.microsoft.com/office/powerpoint/2010/main" val="1755848092"/>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Parties d'une entrée de route IPv4</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Entrées de table de routage</a:t>
            </a:r>
            <a:endParaRPr lang="fr-FR" sz="2800" dirty="0"/>
          </a:p>
        </p:txBody>
      </p:sp>
      <p:pic>
        <p:nvPicPr>
          <p:cNvPr id="5122" name="Picture 2"/>
          <p:cNvPicPr>
            <a:picLocks noChangeAspect="1" noChangeArrowheads="1"/>
          </p:cNvPicPr>
          <p:nvPr/>
        </p:nvPicPr>
        <p:blipFill>
          <a:blip r:embed="rId3"/>
          <a:stretch>
            <a:fillRect/>
          </a:stretch>
        </p:blipFill>
        <p:spPr bwMode="auto">
          <a:xfrm>
            <a:off x="1510418" y="1768215"/>
            <a:ext cx="5790268" cy="4500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479600"/>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841821"/>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Parties d'une entrée de route IPv4</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Entrées pour des interfaces connectées directement</a:t>
            </a:r>
            <a:endParaRPr lang="fr-FR" sz="2800" dirty="0"/>
          </a:p>
        </p:txBody>
      </p:sp>
      <p:pic>
        <p:nvPicPr>
          <p:cNvPr id="6146" name="Picture 2"/>
          <p:cNvPicPr>
            <a:picLocks noChangeAspect="1" noChangeArrowheads="1"/>
          </p:cNvPicPr>
          <p:nvPr/>
        </p:nvPicPr>
        <p:blipFill>
          <a:blip r:embed="rId3"/>
          <a:stretch>
            <a:fillRect/>
          </a:stretch>
        </p:blipFill>
        <p:spPr bwMode="auto">
          <a:xfrm>
            <a:off x="1687953" y="1722891"/>
            <a:ext cx="5300572" cy="472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02869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Parties d'une entrée de route IPv4</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Entrée pour un réseau distant</a:t>
            </a:r>
            <a:endParaRPr lang="fr-FR" sz="2800" dirty="0"/>
          </a:p>
        </p:txBody>
      </p:sp>
      <p:pic>
        <p:nvPicPr>
          <p:cNvPr id="7170" name="Picture 2"/>
          <p:cNvPicPr>
            <a:picLocks noChangeAspect="1" noChangeArrowheads="1"/>
          </p:cNvPicPr>
          <p:nvPr/>
        </p:nvPicPr>
        <p:blipFill>
          <a:blip r:embed="rId3"/>
          <a:stretch>
            <a:fillRect/>
          </a:stretch>
        </p:blipFill>
        <p:spPr bwMode="auto">
          <a:xfrm>
            <a:off x="979489" y="1669143"/>
            <a:ext cx="6815541" cy="4093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107321"/>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tretch>
            <a:fillRect/>
          </a:stretch>
        </p:blipFill>
        <p:spPr bwMode="auto">
          <a:xfrm>
            <a:off x="1380248" y="1495423"/>
            <a:ext cx="5942746" cy="485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Routes IPv4 apprises dynamiquement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Termes associés aux tables de routage</a:t>
            </a:r>
            <a:endParaRPr lang="fr-FR" sz="2800" dirty="0"/>
          </a:p>
        </p:txBody>
      </p:sp>
      <p:sp>
        <p:nvSpPr>
          <p:cNvPr id="2" name="Rectangle 1"/>
          <p:cNvSpPr/>
          <p:nvPr/>
        </p:nvSpPr>
        <p:spPr>
          <a:xfrm>
            <a:off x="1916848" y="3048256"/>
            <a:ext cx="4869543" cy="1920526"/>
          </a:xfrm>
          <a:prstGeom prst="rect">
            <a:avLst/>
          </a:prstGeom>
          <a:solidFill>
            <a:srgbClr val="FFFFFF"/>
          </a:solidFill>
        </p:spPr>
        <p:txBody>
          <a:bodyPr wrap="square">
            <a:spAutoFit/>
          </a:bodyPr>
          <a:lstStyle/>
          <a:p>
            <a:pPr algn="l">
              <a:buNone/>
            </a:pPr>
            <a:r>
              <a:rPr lang="fr-BE" sz="2200" b="0" i="0" dirty="0">
                <a:solidFill>
                  <a:schemeClr val="tx1"/>
                </a:solidFill>
                <a:latin typeface="Arial"/>
                <a:ea typeface="+mn-ea"/>
                <a:cs typeface="+mn-cs"/>
              </a:rPr>
              <a:t>Les routes sont décrites selon les termes suivants :</a:t>
            </a:r>
          </a:p>
          <a:p>
            <a:pPr marL="342900" indent="-342900" algn="l">
              <a:buFont typeface="Wingdings"/>
              <a:buChar char="§"/>
            </a:pPr>
            <a:r>
              <a:rPr lang="fr-BE" sz="2200" b="0" i="0" dirty="0">
                <a:solidFill>
                  <a:schemeClr val="tx1"/>
                </a:solidFill>
                <a:latin typeface="Arial"/>
                <a:ea typeface="+mn-ea"/>
                <a:cs typeface="+mn-cs"/>
              </a:rPr>
              <a:t>Meilleure route</a:t>
            </a:r>
          </a:p>
          <a:p>
            <a:pPr marL="342900" indent="-342900" algn="l">
              <a:buFont typeface="Wingdings"/>
              <a:buChar char="§"/>
            </a:pPr>
            <a:r>
              <a:rPr lang="fr-BE" sz="2200" b="0" i="0" dirty="0">
                <a:solidFill>
                  <a:schemeClr val="tx1"/>
                </a:solidFill>
                <a:latin typeface="Arial"/>
                <a:ea typeface="+mn-ea"/>
                <a:cs typeface="+mn-cs"/>
              </a:rPr>
              <a:t>Route de niveau 1</a:t>
            </a:r>
          </a:p>
          <a:p>
            <a:pPr marL="342900" indent="-342900" algn="l">
              <a:buFont typeface="Wingdings"/>
              <a:buChar char="§"/>
            </a:pPr>
            <a:r>
              <a:rPr lang="fr-BE" sz="2200" b="0" i="0" dirty="0">
                <a:solidFill>
                  <a:schemeClr val="tx1"/>
                </a:solidFill>
                <a:latin typeface="Arial"/>
                <a:ea typeface="+mn-ea"/>
                <a:cs typeface="+mn-cs"/>
              </a:rPr>
              <a:t>Route parent de niveau 1</a:t>
            </a:r>
          </a:p>
          <a:p>
            <a:pPr marL="342900" indent="-342900" algn="l">
              <a:buFont typeface="Wingdings"/>
              <a:buChar char="§"/>
            </a:pPr>
            <a:r>
              <a:rPr lang="fr-BE" sz="2200" b="0" i="0" dirty="0">
                <a:solidFill>
                  <a:schemeClr val="tx1"/>
                </a:solidFill>
                <a:latin typeface="Arial"/>
                <a:ea typeface="+mn-ea"/>
                <a:cs typeface="+mn-cs"/>
              </a:rPr>
              <a:t>Routes enfant de niveau 2</a:t>
            </a:r>
          </a:p>
        </p:txBody>
      </p:sp>
    </p:spTree>
    <p:extLst>
      <p:ext uri="{BB962C8B-B14F-4D97-AF65-F5344CB8AC3E}">
        <p14:creationId xmlns:p14="http://schemas.microsoft.com/office/powerpoint/2010/main" val="3424677280"/>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Routes IPv4 apprises dynamiquement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Meilleure route</a:t>
            </a:r>
            <a:endParaRPr lang="fr-FR" sz="2800" dirty="0"/>
          </a:p>
        </p:txBody>
      </p:sp>
      <p:pic>
        <p:nvPicPr>
          <p:cNvPr id="9218" name="Picture 2"/>
          <p:cNvPicPr>
            <a:picLocks noChangeAspect="1" noChangeArrowheads="1"/>
          </p:cNvPicPr>
          <p:nvPr/>
        </p:nvPicPr>
        <p:blipFill>
          <a:blip r:embed="rId3"/>
          <a:stretch>
            <a:fillRect/>
          </a:stretch>
        </p:blipFill>
        <p:spPr bwMode="auto">
          <a:xfrm>
            <a:off x="1364344" y="1510071"/>
            <a:ext cx="5908520" cy="5095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351314" y="2989942"/>
            <a:ext cx="4177668" cy="2834622"/>
          </a:xfrm>
          <a:prstGeom prst="rect">
            <a:avLst/>
          </a:prstGeom>
          <a:solidFill>
            <a:schemeClr val="bg1"/>
          </a:solidFill>
        </p:spPr>
        <p:txBody>
          <a:bodyPr wrap="square">
            <a:spAutoFit/>
          </a:bodyPr>
          <a:lstStyle/>
          <a:p>
            <a:pPr algn="l">
              <a:buNone/>
            </a:pPr>
            <a:r>
              <a:rPr lang="fr-BE" sz="2200" b="0" i="0" dirty="0">
                <a:solidFill>
                  <a:schemeClr val="tx1"/>
                </a:solidFill>
                <a:latin typeface="Arial"/>
                <a:ea typeface="+mn-ea"/>
                <a:cs typeface="+mn-cs"/>
              </a:rPr>
              <a:t>Une meilleure route est une entrée de table de routage qui contient soit une adresse IP de tronçon suivant, soit une interface de sortie. Les routes </a:t>
            </a:r>
            <a:r>
              <a:rPr lang="fr-BE" sz="2200" b="0" i="0" dirty="0" err="1">
                <a:solidFill>
                  <a:schemeClr val="tx1"/>
                </a:solidFill>
                <a:latin typeface="Arial"/>
                <a:ea typeface="+mn-ea"/>
                <a:cs typeface="+mn-cs"/>
              </a:rPr>
              <a:t>link</a:t>
            </a:r>
            <a:r>
              <a:rPr lang="fr-BE" sz="2200" b="0" i="0" dirty="0">
                <a:solidFill>
                  <a:schemeClr val="tx1"/>
                </a:solidFill>
                <a:latin typeface="Arial"/>
                <a:ea typeface="+mn-ea"/>
                <a:cs typeface="+mn-cs"/>
              </a:rPr>
              <a:t>-local, connectées directement et apprises dynamiquement sont des meilleures routes.</a:t>
            </a:r>
          </a:p>
        </p:txBody>
      </p:sp>
    </p:spTree>
    <p:extLst>
      <p:ext uri="{BB962C8B-B14F-4D97-AF65-F5344CB8AC3E}">
        <p14:creationId xmlns:p14="http://schemas.microsoft.com/office/powerpoint/2010/main" val="2253267057"/>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Routes IPv4 apprises dynamiquement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Route de niveau 1</a:t>
            </a:r>
            <a:endParaRPr lang="fr-FR" sz="2800" dirty="0"/>
          </a:p>
        </p:txBody>
      </p:sp>
      <p:pic>
        <p:nvPicPr>
          <p:cNvPr id="10242" name="Picture 2"/>
          <p:cNvPicPr>
            <a:picLocks noChangeAspect="1" noChangeArrowheads="1"/>
          </p:cNvPicPr>
          <p:nvPr/>
        </p:nvPicPr>
        <p:blipFill>
          <a:blip r:embed="rId3"/>
          <a:stretch>
            <a:fillRect/>
          </a:stretch>
        </p:blipFill>
        <p:spPr bwMode="auto">
          <a:xfrm>
            <a:off x="773479" y="1987329"/>
            <a:ext cx="7335626" cy="361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4080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Routes IPv4 apprises dynamiquement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Route parent de niveau 1</a:t>
            </a:r>
            <a:endParaRPr lang="fr-FR" sz="2800" dirty="0"/>
          </a:p>
        </p:txBody>
      </p:sp>
      <p:pic>
        <p:nvPicPr>
          <p:cNvPr id="11266" name="Picture 2"/>
          <p:cNvPicPr>
            <a:picLocks noChangeAspect="1" noChangeArrowheads="1"/>
          </p:cNvPicPr>
          <p:nvPr/>
        </p:nvPicPr>
        <p:blipFill>
          <a:blip r:embed="rId3"/>
          <a:stretch>
            <a:fillRect/>
          </a:stretch>
        </p:blipFill>
        <p:spPr bwMode="auto">
          <a:xfrm>
            <a:off x="1684177" y="1471613"/>
            <a:ext cx="5227597" cy="478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89761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Fonctionnement des protocoles de routage dynamique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Fonction des protocoles de routage dynamique</a:t>
            </a:r>
            <a:endParaRPr lang="fr-FR" sz="28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5010" y="1698171"/>
            <a:ext cx="7940675" cy="4542972"/>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Protocoles de routage </a:t>
            </a:r>
          </a:p>
          <a:p>
            <a:pPr marL="682600" lvl="1" indent="-334945" algn="l" defTabSz="682600">
              <a:spcBef>
                <a:spcPct val="35000"/>
              </a:spcBef>
              <a:spcAft>
                <a:spcPct val="0"/>
              </a:spcAft>
              <a:buClr>
                <a:srgbClr val="708CA1"/>
              </a:buClr>
              <a:buFont typeface="Arial"/>
              <a:buChar char="•"/>
            </a:pPr>
            <a:r>
              <a:rPr lang="fr-BE" sz="2000" b="0" i="0" dirty="0">
                <a:solidFill>
                  <a:srgbClr val="000000"/>
                </a:solidFill>
                <a:latin typeface="Arial"/>
                <a:ea typeface="+mn-ea"/>
                <a:cs typeface="+mn-cs"/>
              </a:rPr>
              <a:t>Utilisés pour faciliter l'échange d'informations de routage entre les routeurs</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protocoles de routage dynamique ont plusieurs fonctions, dont :</a:t>
            </a:r>
            <a:endParaRPr lang="en-US" dirty="0" smtClean="0"/>
          </a:p>
          <a:p>
            <a:pPr marL="681045"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mn-ea"/>
                <a:cs typeface="+mn-cs"/>
              </a:rPr>
              <a:t>La détection des réseaux distants</a:t>
            </a:r>
            <a:endParaRPr lang="en-US" dirty="0" smtClean="0"/>
          </a:p>
          <a:p>
            <a:pPr marL="681045"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mn-ea"/>
                <a:cs typeface="+mn-cs"/>
              </a:rPr>
              <a:t>L'actualisation des informations de routage</a:t>
            </a:r>
            <a:endParaRPr lang="en-US" dirty="0" smtClean="0"/>
          </a:p>
          <a:p>
            <a:pPr marL="681045"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mn-ea"/>
                <a:cs typeface="+mn-cs"/>
              </a:rPr>
              <a:t>Le choix du meilleur chemin vers des réseaux de destination</a:t>
            </a:r>
            <a:endParaRPr lang="en-US" dirty="0" smtClean="0"/>
          </a:p>
          <a:p>
            <a:pPr marL="681045"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mn-ea"/>
                <a:cs typeface="+mn-cs"/>
              </a:rPr>
              <a:t>La capacité à trouver un nouveau meilleur chemin si le chemin actuel n'est plus disponible</a:t>
            </a:r>
            <a:endParaRPr lang="en-US" dirty="0" smtClean="0"/>
          </a:p>
        </p:txBody>
      </p:sp>
    </p:spTree>
    <p:extLst>
      <p:ext uri="{BB962C8B-B14F-4D97-AF65-F5344CB8AC3E}">
        <p14:creationId xmlns:p14="http://schemas.microsoft.com/office/powerpoint/2010/main" val="23095675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Routes IPv4 apprises dynamiquement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Route enfant de niveau 2</a:t>
            </a:r>
            <a:endParaRPr lang="fr-FR" sz="2800" dirty="0"/>
          </a:p>
        </p:txBody>
      </p:sp>
      <p:pic>
        <p:nvPicPr>
          <p:cNvPr id="12290" name="Picture 2"/>
          <p:cNvPicPr>
            <a:picLocks noChangeAspect="1" noChangeArrowheads="1"/>
          </p:cNvPicPr>
          <p:nvPr/>
        </p:nvPicPr>
        <p:blipFill>
          <a:blip r:embed="rId3"/>
          <a:stretch>
            <a:fillRect/>
          </a:stretch>
        </p:blipFill>
        <p:spPr bwMode="auto">
          <a:xfrm>
            <a:off x="1546955" y="1457324"/>
            <a:ext cx="5176964" cy="472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166235"/>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Le Processus de recherche de route IPv4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Meilleure route = correspondance la plus longue</a:t>
            </a:r>
            <a:endParaRPr lang="fr-FR" sz="2800" dirty="0"/>
          </a:p>
        </p:txBody>
      </p:sp>
      <p:pic>
        <p:nvPicPr>
          <p:cNvPr id="14338" name="Picture 2"/>
          <p:cNvPicPr>
            <a:picLocks noChangeAspect="1" noChangeArrowheads="1"/>
          </p:cNvPicPr>
          <p:nvPr/>
        </p:nvPicPr>
        <p:blipFill>
          <a:blip r:embed="rId3"/>
          <a:stretch>
            <a:fillRect/>
          </a:stretch>
        </p:blipFill>
        <p:spPr bwMode="auto">
          <a:xfrm>
            <a:off x="1907390" y="1557338"/>
            <a:ext cx="5998234" cy="487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1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Analyse d'une table de routage IPv6</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Entrées pour les routes connectées directement</a:t>
            </a:r>
            <a:endParaRPr lang="fr-FR" sz="2800" dirty="0"/>
          </a:p>
        </p:txBody>
      </p:sp>
      <p:pic>
        <p:nvPicPr>
          <p:cNvPr id="15362" name="Picture 2"/>
          <p:cNvPicPr>
            <a:picLocks noChangeAspect="1" noChangeArrowheads="1"/>
          </p:cNvPicPr>
          <p:nvPr/>
        </p:nvPicPr>
        <p:blipFill>
          <a:blip r:embed="rId3"/>
          <a:stretch>
            <a:fillRect/>
          </a:stretch>
        </p:blipFill>
        <p:spPr bwMode="auto">
          <a:xfrm>
            <a:off x="303440" y="1629306"/>
            <a:ext cx="5182960" cy="467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stretch>
            <a:fillRect/>
          </a:stretch>
        </p:blipFill>
        <p:spPr bwMode="auto">
          <a:xfrm>
            <a:off x="4362450" y="1617543"/>
            <a:ext cx="4700815" cy="4108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79901"/>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fr-FR" sz="1800" b="1" i="0" dirty="0" smtClean="0">
                <a:solidFill>
                  <a:srgbClr val="708CA1"/>
                </a:solidFill>
                <a:latin typeface="Arial"/>
                <a:ea typeface="+mj-ea"/>
                <a:cs typeface="+mj-cs"/>
              </a:rPr>
              <a:t>Analyse d'une table de routage IPv6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Entrées pour un réseau IPv6 distant</a:t>
            </a:r>
            <a:endParaRPr lang="fr-FR" sz="2800" dirty="0"/>
          </a:p>
        </p:txBody>
      </p:sp>
      <p:pic>
        <p:nvPicPr>
          <p:cNvPr id="16386" name="Picture 2"/>
          <p:cNvPicPr>
            <a:picLocks noChangeAspect="1" noChangeArrowheads="1"/>
          </p:cNvPicPr>
          <p:nvPr/>
        </p:nvPicPr>
        <p:blipFill>
          <a:blip r:embed="rId3"/>
          <a:stretch>
            <a:fillRect/>
          </a:stretch>
        </p:blipFill>
        <p:spPr bwMode="auto">
          <a:xfrm>
            <a:off x="293920" y="1623248"/>
            <a:ext cx="5077662" cy="4682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stretch>
            <a:fillRect/>
          </a:stretch>
        </p:blipFill>
        <p:spPr bwMode="auto">
          <a:xfrm>
            <a:off x="4286250" y="1627784"/>
            <a:ext cx="4756510" cy="4449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324848"/>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Chapitre 7 : résumé</a:t>
            </a:r>
            <a:endParaRPr lang="fr-FR" sz="3200" b="1" i="0" dirty="0">
              <a:solidFill>
                <a:srgbClr val="708CA1"/>
              </a:solidFill>
              <a:latin typeface="Arial"/>
              <a:ea typeface="+mj-ea"/>
              <a:cs typeface="+mj-cs"/>
            </a:endParaRPr>
          </a:p>
        </p:txBody>
      </p:sp>
      <p:sp>
        <p:nvSpPr>
          <p:cNvPr id="52227" name="Content Placeholder 2"/>
          <p:cNvSpPr>
            <a:spLocks noGrp="1"/>
          </p:cNvSpPr>
          <p:nvPr>
            <p:ph idx="1"/>
          </p:nvPr>
        </p:nvSpPr>
        <p:spPr>
          <a:xfrm>
            <a:off x="582386" y="1317625"/>
            <a:ext cx="8082643" cy="5417004"/>
          </a:xfrm>
        </p:spPr>
        <p:txBody>
          <a:bodyPr/>
          <a:lstStyle/>
          <a:p>
            <a:pPr marL="0" indent="0" algn="l" defTabSz="814365">
              <a:spcBef>
                <a:spcPct val="50000"/>
              </a:spcBef>
              <a:spcAft>
                <a:spcPct val="0"/>
              </a:spcAft>
              <a:buNone/>
            </a:pPr>
            <a:r>
              <a:rPr lang="fr-BE" sz="2000" b="0" i="0">
                <a:solidFill>
                  <a:srgbClr val="000000"/>
                </a:solidFill>
                <a:latin typeface="Arial"/>
                <a:ea typeface="+mn-ea"/>
                <a:cs typeface="+mn-cs"/>
              </a:rPr>
              <a:t>Les protocoles de routage dynamiques : </a:t>
            </a:r>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Sont utilisés par les routeurs pour détecter automatiquement les réseaux distants à partir des autres routeurs.</a:t>
            </a:r>
            <a:endParaRPr lang="en-US" sz="2000" dirty="0"/>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Leur rôle : détection des réseaux distants, actualisation des informations de routage, choix du meilleur chemin vers les réseaux de destination et capacité à trouver un autre meilleur chemin si l'actuel n'est plus disponible.</a:t>
            </a:r>
            <a:endParaRPr lang="en-US" sz="2000" dirty="0"/>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C'est le choix idéal pour les grands réseaux, mais le routage statique est mieux adapté aux réseaux d'extrémité.</a:t>
            </a:r>
            <a:endParaRPr lang="en-US" sz="2000" dirty="0"/>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Ils sont conçus pour informer les autres routeurs sur les modifications.  </a:t>
            </a:r>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Ils peuvent être de différentes sortes : par classe ou sans classe, à vecteur de distance ou à état de liens, et protocole EGP.</a:t>
            </a:r>
            <a:endParaRPr lang="en-US" sz="2000" dirty="0"/>
          </a:p>
          <a:p>
            <a:pPr marL="0" indent="0" algn="l" defTabSz="814365">
              <a:spcBef>
                <a:spcPct val="50000"/>
              </a:spcBef>
              <a:spcAft>
                <a:spcPct val="0"/>
              </a:spcAft>
              <a:buNone/>
            </a:pPr>
            <a:endParaRPr 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Chapitre 7 : résumé</a:t>
            </a:r>
            <a:endParaRPr lang="fr-FR" sz="3200" b="1" i="0" dirty="0">
              <a:solidFill>
                <a:srgbClr val="708CA1"/>
              </a:solidFill>
              <a:latin typeface="Arial"/>
              <a:ea typeface="+mj-ea"/>
              <a:cs typeface="+mj-cs"/>
            </a:endParaRPr>
          </a:p>
        </p:txBody>
      </p:sp>
      <p:sp>
        <p:nvSpPr>
          <p:cNvPr id="52227" name="Content Placeholder 2"/>
          <p:cNvSpPr>
            <a:spLocks noGrp="1"/>
          </p:cNvSpPr>
          <p:nvPr>
            <p:ph idx="1"/>
          </p:nvPr>
        </p:nvSpPr>
        <p:spPr>
          <a:xfrm>
            <a:off x="582386" y="1317625"/>
            <a:ext cx="8184243" cy="5540375"/>
          </a:xfrm>
        </p:spPr>
        <p:txBody>
          <a:bodyPr/>
          <a:lstStyle/>
          <a:p>
            <a:pPr marL="0" indent="0" algn="l" defTabSz="814365">
              <a:spcBef>
                <a:spcPct val="50000"/>
              </a:spcBef>
              <a:spcAft>
                <a:spcPct val="0"/>
              </a:spcAft>
              <a:buNone/>
            </a:pPr>
            <a:r>
              <a:rPr lang="fr-BE" sz="2000" b="0" i="0">
                <a:solidFill>
                  <a:srgbClr val="000000"/>
                </a:solidFill>
                <a:latin typeface="Arial"/>
                <a:ea typeface="+mn-ea"/>
                <a:cs typeface="+mn-cs"/>
              </a:rPr>
              <a:t>Protocoles de routage dynamique (suite) : </a:t>
            </a:r>
            <a:endParaRPr lang="en-CA" sz="2000" dirty="0" smtClean="0"/>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Un protocole de routage à état de liens peut créer une vue ou une topologie complète du réseau en recueillant des informations à partir de tous les autres routeurs.</a:t>
            </a:r>
            <a:endParaRPr lang="en-US" sz="2000" dirty="0"/>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Les métriques sont utilisées pour déterminer le meilleur chemin ou le chemin le plus court pour atteindre un réseau de destination.</a:t>
            </a:r>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Selon le protocole de routage, les éléments suivants peuvent être différents : sauts, bande passante, délai, fiabilité, charge.</a:t>
            </a:r>
            <a:endParaRPr lang="en-US" sz="2000" dirty="0" smtClean="0"/>
          </a:p>
          <a:p>
            <a:pPr marL="236555" indent="-236555" algn="l" defTabSz="814365">
              <a:lnSpc>
                <a:spcPct val="95000"/>
              </a:lnSpc>
              <a:spcBef>
                <a:spcPct val="50000"/>
              </a:spcBef>
              <a:spcAft>
                <a:spcPct val="0"/>
              </a:spcAft>
              <a:buClr>
                <a:srgbClr val="708CA1"/>
              </a:buClr>
              <a:buFont typeface="Wingdings"/>
              <a:buChar char="§"/>
            </a:pPr>
            <a:r>
              <a:rPr lang="fr-BE" sz="2000" b="0" i="0">
                <a:solidFill>
                  <a:srgbClr val="000000"/>
                </a:solidFill>
                <a:latin typeface="Arial"/>
                <a:ea typeface="+mn-ea"/>
                <a:cs typeface="+mn-cs"/>
              </a:rPr>
              <a:t>La commande</a:t>
            </a:r>
            <a:r>
              <a:rPr lang="fr-BE" sz="2000" b="1" i="0">
                <a:solidFill>
                  <a:srgbClr val="000000"/>
                </a:solidFill>
                <a:latin typeface="Arial"/>
                <a:ea typeface="+mn-ea"/>
                <a:cs typeface="+mn-cs"/>
              </a:rPr>
              <a:t> show ip protocols </a:t>
            </a:r>
            <a:r>
              <a:rPr lang="fr-BE" sz="2000" b="0" i="0">
                <a:solidFill>
                  <a:srgbClr val="000000"/>
                </a:solidFill>
                <a:latin typeface="Arial"/>
                <a:ea typeface="+mn-ea"/>
                <a:cs typeface="+mn-cs"/>
              </a:rPr>
              <a:t>affiche les paramètres du protocole de routage IPv4 en vigueur sur le routeur. Pour IPv6, utilisez la commande show ipv6 protocols.</a:t>
            </a:r>
            <a:endParaRPr lang="en-US" sz="2000" dirty="0"/>
          </a:p>
          <a:p>
            <a:pPr marL="0" indent="0" algn="l" defTabSz="814365">
              <a:spcBef>
                <a:spcPct val="50000"/>
              </a:spcBef>
              <a:spcAft>
                <a:spcPct val="0"/>
              </a:spcAft>
              <a:buNone/>
            </a:pPr>
            <a:endParaRPr lang="en-US" sz="2000" dirty="0"/>
          </a:p>
        </p:txBody>
      </p:sp>
    </p:spTree>
    <p:extLst>
      <p:ext uri="{BB962C8B-B14F-4D97-AF65-F5344CB8AC3E}">
        <p14:creationId xmlns:p14="http://schemas.microsoft.com/office/powerpoint/2010/main" val="20888595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Chapitre 7 : résumé</a:t>
            </a:r>
            <a:endParaRPr lang="fr-FR" sz="3200" b="1" i="0" dirty="0">
              <a:solidFill>
                <a:srgbClr val="708CA1"/>
              </a:solidFill>
              <a:latin typeface="Arial"/>
              <a:ea typeface="+mj-ea"/>
              <a:cs typeface="+mj-cs"/>
            </a:endParaRPr>
          </a:p>
        </p:txBody>
      </p:sp>
      <p:sp>
        <p:nvSpPr>
          <p:cNvPr id="52227" name="Content Placeholder 2"/>
          <p:cNvSpPr>
            <a:spLocks noGrp="1"/>
          </p:cNvSpPr>
          <p:nvPr>
            <p:ph idx="1"/>
          </p:nvPr>
        </p:nvSpPr>
        <p:spPr>
          <a:xfrm>
            <a:off x="582386" y="1230541"/>
            <a:ext cx="8184243" cy="5540375"/>
          </a:xfrm>
        </p:spPr>
        <p:txBody>
          <a:bodyPr/>
          <a:lstStyle/>
          <a:p>
            <a:pPr marL="0" indent="0" algn="l" defTabSz="814365">
              <a:spcBef>
                <a:spcPct val="50000"/>
              </a:spcBef>
              <a:spcAft>
                <a:spcPct val="0"/>
              </a:spcAft>
              <a:buNone/>
            </a:pPr>
            <a:r>
              <a:rPr lang="fr-BE" sz="2000" b="0" i="0" dirty="0">
                <a:solidFill>
                  <a:srgbClr val="000000"/>
                </a:solidFill>
                <a:latin typeface="Arial"/>
                <a:ea typeface="+mn-ea"/>
                <a:cs typeface="+mn-cs"/>
              </a:rPr>
              <a:t>Protocoles de routage dynamique (suite) : </a:t>
            </a:r>
            <a:endParaRPr lang="en-US" sz="2000" dirty="0" smtClean="0"/>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Les routeurs Cisco utilisent la valeur de la distance administrative pour déterminer quelle source de routage utiliser.</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Chaque protocole de routage dynamique possède une valeur de distance administrative unique. Il en va de même pour les routes statiques et les réseaux connectés directement. La route préférée est celle qui a la valeur la plus faible.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Les réseaux connectés directement sont la source privilégiée. Viennent ensuite les routes statiques, puis divers protocoles de routage dynamique.</a:t>
            </a:r>
            <a:endParaRPr lang="en-US" sz="2000" dirty="0"/>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Un lien OSPF est une interface sur un routeur. Des informations sont fournies sur l'état des liens.</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Les protocoles de routage à état de liens appliquent l'algorithme de </a:t>
            </a:r>
            <a:r>
              <a:rPr lang="fr-BE" sz="2000" b="0" i="0" dirty="0" err="1">
                <a:solidFill>
                  <a:srgbClr val="000000"/>
                </a:solidFill>
                <a:latin typeface="Arial"/>
                <a:ea typeface="+mn-ea"/>
                <a:cs typeface="+mn-cs"/>
              </a:rPr>
              <a:t>Dijkstra</a:t>
            </a:r>
            <a:r>
              <a:rPr lang="fr-BE" sz="2000" b="0" i="0" dirty="0">
                <a:solidFill>
                  <a:srgbClr val="000000"/>
                </a:solidFill>
                <a:latin typeface="Arial"/>
                <a:ea typeface="+mn-ea"/>
                <a:cs typeface="+mn-cs"/>
              </a:rPr>
              <a:t> pour calculer la meilleure route (cumul des coûts le long de chaque chemin, de la source à la destination, afin de déterminer le coût total d'une route).</a:t>
            </a:r>
            <a:endParaRPr lang="en-US" sz="2000" dirty="0"/>
          </a:p>
          <a:p>
            <a:pPr marL="0" indent="0" algn="l" defTabSz="814365">
              <a:spcBef>
                <a:spcPct val="50000"/>
              </a:spcBef>
              <a:spcAft>
                <a:spcPct val="0"/>
              </a:spcAft>
              <a:buNone/>
            </a:pPr>
            <a:endParaRPr lang="en-US" sz="2000" dirty="0"/>
          </a:p>
        </p:txBody>
      </p:sp>
    </p:spTree>
    <p:extLst>
      <p:ext uri="{BB962C8B-B14F-4D97-AF65-F5344CB8AC3E}">
        <p14:creationId xmlns:p14="http://schemas.microsoft.com/office/powerpoint/2010/main" val="8366699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Fonctionnement des protocoles de routage dynamique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Fonction des protocoles de routage dynamique</a:t>
            </a:r>
            <a:endParaRPr lang="fr-FR" sz="28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683657"/>
            <a:ext cx="7940675" cy="4731657"/>
          </a:xfrm>
        </p:spPr>
        <p:txBody>
          <a:bodyPr>
            <a:noAutofit/>
          </a:bodyPr>
          <a:lstStyle/>
          <a:p>
            <a:pPr marL="0" indent="0" algn="l" defTabSz="814365">
              <a:spcBef>
                <a:spcPct val="50000"/>
              </a:spcBef>
              <a:spcAft>
                <a:spcPct val="0"/>
              </a:spcAft>
              <a:buNone/>
            </a:pPr>
            <a:r>
              <a:rPr lang="fr-BE" sz="2000" b="0" i="0" dirty="0">
                <a:solidFill>
                  <a:srgbClr val="000000"/>
                </a:solidFill>
                <a:latin typeface="Arial"/>
                <a:ea typeface="+mn-ea"/>
                <a:cs typeface="+mn-cs"/>
              </a:rPr>
              <a:t>Les protocoles de routage dynamique se composent principalement des éléments suivants :</a:t>
            </a:r>
            <a:endParaRPr lang="en-US" sz="2000" dirty="0"/>
          </a:p>
          <a:p>
            <a:pPr marL="236555" indent="-236555" algn="l" defTabSz="814365">
              <a:spcBef>
                <a:spcPct val="50000"/>
              </a:spcBef>
              <a:spcAft>
                <a:spcPct val="0"/>
              </a:spcAft>
              <a:buClr>
                <a:srgbClr val="708CA1"/>
              </a:buClr>
              <a:buFont typeface="Wingdings"/>
              <a:buChar char="§"/>
            </a:pPr>
            <a:r>
              <a:rPr lang="fr-BE" sz="2000" b="1" i="0" dirty="0">
                <a:solidFill>
                  <a:srgbClr val="000000"/>
                </a:solidFill>
                <a:latin typeface="Arial"/>
                <a:ea typeface="+mn-ea"/>
                <a:cs typeface="+mn-cs"/>
              </a:rPr>
              <a:t>Structures de données</a:t>
            </a:r>
            <a:r>
              <a:rPr lang="fr-BE" sz="2000" b="0" i="0" dirty="0">
                <a:solidFill>
                  <a:srgbClr val="000000"/>
                </a:solidFill>
                <a:latin typeface="Arial"/>
                <a:ea typeface="+mn-ea"/>
                <a:cs typeface="+mn-cs"/>
              </a:rPr>
              <a:t> : pour fonctionner, les protocoles de routage utilisent généralement des tables ou des bases de données. Ces informations sont conservées dans la mémoire vive.  </a:t>
            </a:r>
            <a:endParaRPr lang="en-US" sz="2000" dirty="0"/>
          </a:p>
          <a:p>
            <a:pPr marL="236555" indent="-236555" algn="l" defTabSz="814365">
              <a:spcBef>
                <a:spcPct val="50000"/>
              </a:spcBef>
              <a:spcAft>
                <a:spcPct val="0"/>
              </a:spcAft>
              <a:buClr>
                <a:srgbClr val="708CA1"/>
              </a:buClr>
              <a:buFont typeface="Wingdings"/>
              <a:buChar char="§"/>
            </a:pPr>
            <a:r>
              <a:rPr lang="fr-BE" sz="2000" b="1" i="0" dirty="0">
                <a:solidFill>
                  <a:srgbClr val="000000"/>
                </a:solidFill>
                <a:latin typeface="Arial"/>
                <a:ea typeface="+mn-ea"/>
                <a:cs typeface="+mn-cs"/>
              </a:rPr>
              <a:t>Messages de protocoles de routage</a:t>
            </a:r>
            <a:r>
              <a:rPr lang="fr-BE" sz="2000" b="0" i="0" dirty="0">
                <a:solidFill>
                  <a:srgbClr val="000000"/>
                </a:solidFill>
                <a:latin typeface="Arial"/>
                <a:ea typeface="+mn-ea"/>
                <a:cs typeface="+mn-cs"/>
              </a:rPr>
              <a:t> : les protocoles de routage utilisent différents types de messages pour découvrir les routeurs voisins, échanger des informations de routage et effectuer d'autres tâches afin d'obtenir et de gérer des informations précises relatives au réseau. </a:t>
            </a:r>
            <a:endParaRPr lang="en-US" sz="2000" dirty="0"/>
          </a:p>
          <a:p>
            <a:pPr marL="236555" indent="-236555" algn="l" defTabSz="814365">
              <a:spcBef>
                <a:spcPct val="50000"/>
              </a:spcBef>
              <a:spcAft>
                <a:spcPct val="0"/>
              </a:spcAft>
              <a:buClr>
                <a:srgbClr val="708CA1"/>
              </a:buClr>
              <a:buFont typeface="Wingdings"/>
              <a:buChar char="§"/>
            </a:pPr>
            <a:r>
              <a:rPr lang="fr-BE" sz="2000" b="1" i="0" dirty="0">
                <a:solidFill>
                  <a:srgbClr val="000000"/>
                </a:solidFill>
                <a:latin typeface="Arial"/>
                <a:ea typeface="+mn-ea"/>
                <a:cs typeface="+mn-cs"/>
              </a:rPr>
              <a:t>Algorithme :</a:t>
            </a:r>
            <a:r>
              <a:rPr lang="fr-BE" sz="2000" b="0" i="0" dirty="0">
                <a:solidFill>
                  <a:srgbClr val="000000"/>
                </a:solidFill>
                <a:latin typeface="Arial"/>
                <a:ea typeface="+mn-ea"/>
                <a:cs typeface="+mn-cs"/>
              </a:rPr>
              <a:t> les protocoles de routage utilisent des algorithmes pour faciliter l'échange d'informations de routage et déterminer le meilleur chemin d'accès.  </a:t>
            </a:r>
            <a:endParaRPr lang="en-US" sz="2000" dirty="0"/>
          </a:p>
        </p:txBody>
      </p:sp>
    </p:spTree>
    <p:extLst>
      <p:ext uri="{BB962C8B-B14F-4D97-AF65-F5344CB8AC3E}">
        <p14:creationId xmlns:p14="http://schemas.microsoft.com/office/powerpoint/2010/main" val="26076444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Fonctionnement des protocoles de routage dynamique</a:t>
            </a:r>
            <a:br>
              <a:rPr lang="fr-FR" sz="1800" b="1" i="0" smtClean="0">
                <a:solidFill>
                  <a:srgbClr val="708CA1"/>
                </a:solidFill>
                <a:latin typeface="Arial"/>
                <a:ea typeface="+mj-ea"/>
                <a:cs typeface="+mj-cs"/>
              </a:rPr>
            </a:br>
            <a:r>
              <a:rPr lang="fr-FR" sz="2800" b="1" i="0" smtClean="0">
                <a:solidFill>
                  <a:srgbClr val="708CA1"/>
                </a:solidFill>
                <a:latin typeface="Arial"/>
                <a:ea typeface="+mj-ea"/>
                <a:cs typeface="+mj-cs"/>
              </a:rPr>
              <a:t>Fonction des protocoles de routage dynamique</a:t>
            </a:r>
            <a:endParaRPr lang="fr-FR" sz="280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srcRect b="3479"/>
          <a:stretch>
            <a:fillRect/>
          </a:stretch>
        </p:blipFill>
        <p:spPr bwMode="auto">
          <a:xfrm>
            <a:off x="1007415" y="1388045"/>
            <a:ext cx="6364935" cy="5228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34995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15761</TotalTime>
  <Pages>28</Pages>
  <Words>1781</Words>
  <Application>Microsoft Office PowerPoint</Application>
  <PresentationFormat>Affichage à l'écran (4:3)</PresentationFormat>
  <Paragraphs>431</Paragraphs>
  <Slides>77</Slides>
  <Notes>74</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77</vt:i4>
      </vt:variant>
    </vt:vector>
  </HeadingPairs>
  <TitlesOfParts>
    <vt:vector size="83" baseType="lpstr">
      <vt:lpstr>ＭＳ Ｐゴシック</vt:lpstr>
      <vt:lpstr>Arial</vt:lpstr>
      <vt:lpstr>Courier New</vt:lpstr>
      <vt:lpstr>Wingdings</vt:lpstr>
      <vt:lpstr>PPT-TMPLT-WHT_C</vt:lpstr>
      <vt:lpstr>NetAcad-4F_PPT-WHT_060408</vt:lpstr>
      <vt:lpstr>Chapitre 7 : routage dynamique</vt:lpstr>
      <vt:lpstr>Chapitre 7</vt:lpstr>
      <vt:lpstr>Chapitre 7 : objectifs</vt:lpstr>
      <vt:lpstr>Chapitre 7 : objectifs (suite)</vt:lpstr>
      <vt:lpstr>Protocoles de routage dynamique</vt:lpstr>
      <vt:lpstr>Fonctionnement des protocoles de routage dynamique  L'évolution des protocoles de routage dynamique</vt:lpstr>
      <vt:lpstr>Fonctionnement des protocoles de routage dynamique Fonction des protocoles de routage dynamique</vt:lpstr>
      <vt:lpstr>Fonctionnement des protocoles de routage dynamique Fonction des protocoles de routage dynamique</vt:lpstr>
      <vt:lpstr>Fonctionnement des protocoles de routage dynamique Fonction des protocoles de routage dynamique</vt:lpstr>
      <vt:lpstr>Fonctionnement des protocoles de routage dynamique  Le rôle des protocoles de routage dynamique</vt:lpstr>
      <vt:lpstr>Comparaison des routages dynamique et statique Utilisation du routage statique</vt:lpstr>
      <vt:lpstr>Comparaison des routages dynamique et statique Utilisation du routage statique</vt:lpstr>
      <vt:lpstr>Comparaison des routages dynamique et statique Résultats du routage statique</vt:lpstr>
      <vt:lpstr>Comparaison des routages dynamique et statique Résultats du routage dynamique</vt:lpstr>
      <vt:lpstr>Principes fondamentaux des protocoles de routage Fonctionnement des protocoles de routage dynamique</vt:lpstr>
      <vt:lpstr>Principes fondamentaux des protocoles de routage Démarrage à froid</vt:lpstr>
      <vt:lpstr>Principes fondamentaux des protocoles de routage Détection de réseau</vt:lpstr>
      <vt:lpstr>Principes fondamentaux des protocoles de routage Détection de réseau</vt:lpstr>
      <vt:lpstr>Principes fondamentaux des protocoles de routage Détection de réseau</vt:lpstr>
      <vt:lpstr>Principes fondamentaux des protocoles de routage Échange des informations de routage</vt:lpstr>
      <vt:lpstr>Principes fondamentaux des protocoles de routage Échange des informations de routage</vt:lpstr>
      <vt:lpstr>Principes fondamentaux des protocoles de routage Échange des informations de routage</vt:lpstr>
      <vt:lpstr>Principes fondamentaux des protocoles de routage Assurer la convergence</vt:lpstr>
      <vt:lpstr>Types de protocoles de routage Classification des protocoles de routage</vt:lpstr>
      <vt:lpstr>Types de protocoles de routage Protocoles de routage IGP et EGP</vt:lpstr>
      <vt:lpstr>Types de protocoles de routage Protocoles de routage à vecteur de distance</vt:lpstr>
      <vt:lpstr>Types de protocoles de routage Protocoles de routage à état de liens ou à vecteur de distance</vt:lpstr>
      <vt:lpstr>Types de protocoles de routage  Protocoles de routage à état de liens</vt:lpstr>
      <vt:lpstr>Types de protocoles de routage  Protocoles de routage par classe</vt:lpstr>
      <vt:lpstr>Types de protocoles de routage Protocoles de routage sans classe</vt:lpstr>
      <vt:lpstr>Types de protocoles de routage  Caractéristiques des protocoles de routage</vt:lpstr>
      <vt:lpstr>Types de protocoles de routage  Métriques des protocoles de routage</vt:lpstr>
      <vt:lpstr> Routage dynamique à vecteur de distance</vt:lpstr>
      <vt:lpstr>Fonctionnement des protocoles de routage à vecteur de distance  Technologies liées au vecteur de distance</vt:lpstr>
      <vt:lpstr>Fonctionnement des protocoles de routage à vecteur de distance  Algorithme du vecteur de distance</vt:lpstr>
      <vt:lpstr>Types de protocoles de routage à vecteur de distance  Protocole RIP (Routing Information Protocol)</vt:lpstr>
      <vt:lpstr>Types de protocoles de routage à vecteur de distance  Protocole EIGRP (Enhanced Interior-Gateway Routing Protocol)</vt:lpstr>
      <vt:lpstr> Routage RIP et RIPng</vt:lpstr>
      <vt:lpstr>Configuration du protocole RIP Mode de configuration RIP du routeur Annonce aux réseaux</vt:lpstr>
      <vt:lpstr>Configuration du protocole RIP Examen des paramètres RIP par défaut</vt:lpstr>
      <vt:lpstr>Configuration du protocole RIP Activation de RIPv2</vt:lpstr>
      <vt:lpstr>Configuration du protocole RIP  Configuration des interfaces passives</vt:lpstr>
      <vt:lpstr>Configuration du protocole RIP Propagation d'une route par défaut</vt:lpstr>
      <vt:lpstr>Configuration du protocole RIPng  Annonce aux réseaux IPv6 </vt:lpstr>
      <vt:lpstr>Configuration du protocole RIPng Examen de la configuration du protocole RIPng</vt:lpstr>
      <vt:lpstr>Configuration du protocole RIPng Examen de la configuration du protocole RIPng</vt:lpstr>
      <vt:lpstr> Routage dynamique à état de liens</vt:lpstr>
      <vt:lpstr>Fonctionnement du protocole de routage à état de liens Protocoles du plus court chemin</vt:lpstr>
      <vt:lpstr>Fonctionnement du protocole de routage à état de liens Algorithme de Dijkstra</vt:lpstr>
      <vt:lpstr>Mises à jour d'état de liens Processus de routage à état de liens</vt:lpstr>
      <vt:lpstr>Mises à jour d'état de liens Lien et état de liens</vt:lpstr>
      <vt:lpstr>Mises à jour d'état de liens Dites Hello</vt:lpstr>
      <vt:lpstr>Mises à jour d'état de liens Dites Hello</vt:lpstr>
      <vt:lpstr>Mises à jour d'état de liens  Inondation de LSP</vt:lpstr>
      <vt:lpstr>Mises à jour d'état de liens  Création de la base de données d'états de liens</vt:lpstr>
      <vt:lpstr>Mises à jour d'état de lien Création de l'arborescence SPF</vt:lpstr>
      <vt:lpstr>Mises à jour d'état de lien Création de l'arborescence SPF</vt:lpstr>
      <vt:lpstr>Mises à jour d'état de lien Ajout des routes OSPF dans la table de routage</vt:lpstr>
      <vt:lpstr>Pourquoi utiliser des protocoles de routage à état de liens  Pourquoi utiliser des protocoles à état de liens ?</vt:lpstr>
      <vt:lpstr>Pourquoi utiliser des protocoles de routage à état de liens  Inconvénients des protocoles à état de liens</vt:lpstr>
      <vt:lpstr>Pourquoi utiliser des protocoles de routage à état de liens  Protocoles utilisant l'état de liens</vt:lpstr>
      <vt:lpstr> La table de routage</vt:lpstr>
      <vt:lpstr>Parties d'une entrée de route IPv4 Entrées de table de routage</vt:lpstr>
      <vt:lpstr>Parties d'une entrée de route IPv4 Entrées pour des interfaces connectées directement</vt:lpstr>
      <vt:lpstr>Parties d'une entrée de route IPv4 Entrée pour un réseau distant</vt:lpstr>
      <vt:lpstr>Routes IPv4 apprises dynamiquement  Termes associés aux tables de routage</vt:lpstr>
      <vt:lpstr>Routes IPv4 apprises dynamiquement  Meilleure route</vt:lpstr>
      <vt:lpstr>Routes IPv4 apprises dynamiquement  Route de niveau 1</vt:lpstr>
      <vt:lpstr>Routes IPv4 apprises dynamiquement  Route parent de niveau 1</vt:lpstr>
      <vt:lpstr>Routes IPv4 apprises dynamiquement  Route enfant de niveau 2</vt:lpstr>
      <vt:lpstr>Le Processus de recherche de route IPv4  Meilleure route = correspondance la plus longue</vt:lpstr>
      <vt:lpstr>Analyse d'une table de routage IPv6 Entrées pour les routes connectées directement</vt:lpstr>
      <vt:lpstr>Analyse d'une table de routage IPv6  Entrées pour un réseau IPv6 distant</vt:lpstr>
      <vt:lpstr>Chapitre 7 : résumé</vt:lpstr>
      <vt:lpstr>Chapitre 7 : résumé</vt:lpstr>
      <vt:lpstr>Chapitre 7 : résumé</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Mohamed ISSAKHI</cp:lastModifiedBy>
  <cp:revision>1052</cp:revision>
  <cp:lastPrinted>1999-01-27T00:54:54Z</cp:lastPrinted>
  <dcterms:created xsi:type="dcterms:W3CDTF">2006-10-23T15:07:30Z</dcterms:created>
  <dcterms:modified xsi:type="dcterms:W3CDTF">2017-03-23T09:00:38Z</dcterms:modified>
</cp:coreProperties>
</file>