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2"/>
  </p:notesMasterIdLst>
  <p:handoutMasterIdLst>
    <p:handoutMasterId r:id="rId53"/>
  </p:handoutMasterIdLst>
  <p:sldIdLst>
    <p:sldId id="500" r:id="rId3"/>
    <p:sldId id="541" r:id="rId4"/>
    <p:sldId id="782" r:id="rId5"/>
    <p:sldId id="838" r:id="rId6"/>
    <p:sldId id="843" r:id="rId7"/>
    <p:sldId id="844" r:id="rId8"/>
    <p:sldId id="839" r:id="rId9"/>
    <p:sldId id="837" r:id="rId10"/>
    <p:sldId id="846" r:id="rId11"/>
    <p:sldId id="790" r:id="rId12"/>
    <p:sldId id="791" r:id="rId13"/>
    <p:sldId id="835" r:id="rId14"/>
    <p:sldId id="836" r:id="rId15"/>
    <p:sldId id="802" r:id="rId16"/>
    <p:sldId id="803" r:id="rId17"/>
    <p:sldId id="805" r:id="rId18"/>
    <p:sldId id="804" r:id="rId19"/>
    <p:sldId id="792" r:id="rId20"/>
    <p:sldId id="793" r:id="rId21"/>
    <p:sldId id="794" r:id="rId22"/>
    <p:sldId id="795" r:id="rId23"/>
    <p:sldId id="797" r:id="rId24"/>
    <p:sldId id="806" r:id="rId25"/>
    <p:sldId id="807" r:id="rId26"/>
    <p:sldId id="808" r:id="rId27"/>
    <p:sldId id="809" r:id="rId28"/>
    <p:sldId id="811" r:id="rId29"/>
    <p:sldId id="810" r:id="rId30"/>
    <p:sldId id="812" r:id="rId31"/>
    <p:sldId id="813" r:id="rId32"/>
    <p:sldId id="814" r:id="rId33"/>
    <p:sldId id="815" r:id="rId34"/>
    <p:sldId id="819" r:id="rId35"/>
    <p:sldId id="820" r:id="rId36"/>
    <p:sldId id="821" r:id="rId37"/>
    <p:sldId id="840" r:id="rId38"/>
    <p:sldId id="822" r:id="rId39"/>
    <p:sldId id="841" r:id="rId40"/>
    <p:sldId id="825" r:id="rId41"/>
    <p:sldId id="823" r:id="rId42"/>
    <p:sldId id="842" r:id="rId43"/>
    <p:sldId id="824" r:id="rId44"/>
    <p:sldId id="847" r:id="rId45"/>
    <p:sldId id="826" r:id="rId46"/>
    <p:sldId id="828" r:id="rId47"/>
    <p:sldId id="829" r:id="rId48"/>
    <p:sldId id="830" r:id="rId49"/>
    <p:sldId id="831" r:id="rId50"/>
    <p:sldId id="681" r:id="rId5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 varScale="1">
        <p:scale>
          <a:sx n="73" d="100"/>
          <a:sy n="73" d="100"/>
        </p:scale>
        <p:origin x="202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BCC1ECAD-6CE1-4897-9CEF-F2ECC9BEA19E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034988-36DD-4D34-B1CE-37AB851117A5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Programme Cisco Networking Academy</a:t>
            </a:r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Routage et commutation</a:t>
            </a:r>
          </a:p>
          <a:p>
            <a:pPr marL="112746" indent="-112746" algn="l" defTabSz="1020745">
              <a:buNone/>
            </a:pPr>
            <a:r>
              <a:rPr lang="en-US" sz="13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2 : présentation des réseaux commutés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292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215414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403978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328392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3682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Accès à distance sécurisé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Fonctionnement de SSH</a:t>
            </a:r>
          </a:p>
        </p:txBody>
      </p:sp>
    </p:spTree>
    <p:extLst>
      <p:ext uri="{BB962C8B-B14F-4D97-AF65-F5344CB8AC3E}">
        <p14:creationId xmlns:p14="http://schemas.microsoft.com/office/powerpoint/2010/main" val="2894779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Accès à distance sécurisé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2.2.1.2 Configuration de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SSH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12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Accès à distance sécurisé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Fonctionnement de SSH</a:t>
            </a:r>
          </a:p>
        </p:txBody>
      </p:sp>
    </p:spTree>
    <p:extLst>
      <p:ext uri="{BB962C8B-B14F-4D97-AF65-F5344CB8AC3E}">
        <p14:creationId xmlns:p14="http://schemas.microsoft.com/office/powerpoint/2010/main" val="1962608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Accès à distance sécurisé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2.2.1.2 Vérification de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SSH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4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des ports de commutateur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Communication bidirectionnelle</a:t>
            </a:r>
          </a:p>
        </p:txBody>
      </p:sp>
    </p:spTree>
    <p:extLst>
      <p:ext uri="{BB962C8B-B14F-4D97-AF65-F5344CB8AC3E}">
        <p14:creationId xmlns:p14="http://schemas.microsoft.com/office/powerpoint/2010/main" val="252753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des ports de commutateur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2.1.2.2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Configuration des ports de commutateur au niveau de la couche physique</a:t>
            </a:r>
          </a:p>
        </p:txBody>
      </p:sp>
    </p:spTree>
    <p:extLst>
      <p:ext uri="{BB962C8B-B14F-4D97-AF65-F5344CB8AC3E}">
        <p14:creationId xmlns:p14="http://schemas.microsoft.com/office/powerpoint/2010/main" val="197310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70EE284-7961-42D5-9E4B-29540E276A7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566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des ports de commutateur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2.1.2.3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Fonction auto-MDIX</a:t>
            </a:r>
          </a:p>
        </p:txBody>
      </p:sp>
    </p:spTree>
    <p:extLst>
      <p:ext uri="{BB962C8B-B14F-4D97-AF65-F5344CB8AC3E}">
        <p14:creationId xmlns:p14="http://schemas.microsoft.com/office/powerpoint/2010/main" val="1912252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des ports de commutateur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2.1.2.3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Fonction auto-MDIX</a:t>
            </a:r>
          </a:p>
        </p:txBody>
      </p:sp>
    </p:spTree>
    <p:extLst>
      <p:ext uri="{BB962C8B-B14F-4D97-AF65-F5344CB8AC3E}">
        <p14:creationId xmlns:p14="http://schemas.microsoft.com/office/powerpoint/2010/main" val="129215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des ports de commutateur</a:t>
            </a:r>
          </a:p>
          <a:p>
            <a:pPr marL="0" marR="0" indent="0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2.1.2.4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Vérification de la configuration du port de commutateur</a:t>
            </a:r>
          </a:p>
        </p:txBody>
      </p:sp>
    </p:spTree>
    <p:extLst>
      <p:ext uri="{BB962C8B-B14F-4D97-AF65-F5344CB8AC3E}">
        <p14:creationId xmlns:p14="http://schemas.microsoft.com/office/powerpoint/2010/main" val="2424502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Attaques de sécurité courantes : inondation d'adresses MAC</a:t>
            </a:r>
          </a:p>
        </p:txBody>
      </p:sp>
    </p:spTree>
    <p:extLst>
      <p:ext uri="{BB962C8B-B14F-4D97-AF65-F5344CB8AC3E}">
        <p14:creationId xmlns:p14="http://schemas.microsoft.com/office/powerpoint/2010/main" val="236635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Attaques de sécurité courantes : inondation d'adresses MAC</a:t>
            </a:r>
          </a:p>
        </p:txBody>
      </p:sp>
    </p:spTree>
    <p:extLst>
      <p:ext uri="{BB962C8B-B14F-4D97-AF65-F5344CB8AC3E}">
        <p14:creationId xmlns:p14="http://schemas.microsoft.com/office/powerpoint/2010/main" val="4226552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Attaques de sécurité courantes : inondation d'adresses MAC</a:t>
            </a:r>
          </a:p>
        </p:txBody>
      </p:sp>
    </p:spTree>
    <p:extLst>
      <p:ext uri="{BB962C8B-B14F-4D97-AF65-F5344CB8AC3E}">
        <p14:creationId xmlns:p14="http://schemas.microsoft.com/office/powerpoint/2010/main" val="2960819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2.2.2.1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Attaques de sécurité courantes : inondation d'adresses MAC</a:t>
            </a:r>
          </a:p>
        </p:txBody>
      </p:sp>
    </p:spTree>
    <p:extLst>
      <p:ext uri="{BB962C8B-B14F-4D97-AF65-F5344CB8AC3E}">
        <p14:creationId xmlns:p14="http://schemas.microsoft.com/office/powerpoint/2010/main" val="1065630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Attaques de sécurité courantes :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usurpation DHCP</a:t>
            </a:r>
          </a:p>
        </p:txBody>
      </p:sp>
    </p:spTree>
    <p:extLst>
      <p:ext uri="{BB962C8B-B14F-4D97-AF65-F5344CB8AC3E}">
        <p14:creationId xmlns:p14="http://schemas.microsoft.com/office/powerpoint/2010/main" val="568245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Attaques de sécurité courantes :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usurpation DHCP</a:t>
            </a:r>
          </a:p>
        </p:txBody>
      </p:sp>
    </p:spTree>
    <p:extLst>
      <p:ext uri="{BB962C8B-B14F-4D97-AF65-F5344CB8AC3E}">
        <p14:creationId xmlns:p14="http://schemas.microsoft.com/office/powerpoint/2010/main" val="3188498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2.2.2.3</a:t>
            </a:r>
            <a:r>
              <a:rPr lang="en-US" sz="1200" b="1" i="0" kern="1200" baseline="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Attaques de sécurité courantes : utilisation du protocole CDP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3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637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Attaques de sécurité courantes : utilisation de Telnet</a:t>
            </a:r>
          </a:p>
        </p:txBody>
      </p:sp>
    </p:spTree>
    <p:extLst>
      <p:ext uri="{BB962C8B-B14F-4D97-AF65-F5344CB8AC3E}">
        <p14:creationId xmlns:p14="http://schemas.microsoft.com/office/powerpoint/2010/main" val="113468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Problèmes de sécurité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dans les LAN</a:t>
            </a:r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Attaques de sécurité courantes : utilisation de Telnet</a:t>
            </a:r>
          </a:p>
        </p:txBody>
      </p:sp>
    </p:spTree>
    <p:extLst>
      <p:ext uri="{BB962C8B-B14F-4D97-AF65-F5344CB8AC3E}">
        <p14:creationId xmlns:p14="http://schemas.microsoft.com/office/powerpoint/2010/main" val="1051148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Meilleures pratiques pour la sécurité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2.2.3.1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Les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10 meilleures pratiques</a:t>
            </a:r>
          </a:p>
        </p:txBody>
      </p:sp>
    </p:spTree>
    <p:extLst>
      <p:ext uri="{BB962C8B-B14F-4D97-AF65-F5344CB8AC3E}">
        <p14:creationId xmlns:p14="http://schemas.microsoft.com/office/powerpoint/2010/main" val="567935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Sécurisation des ports inutilisés</a:t>
            </a:r>
          </a:p>
        </p:txBody>
      </p:sp>
    </p:spTree>
    <p:extLst>
      <p:ext uri="{BB962C8B-B14F-4D97-AF65-F5344CB8AC3E}">
        <p14:creationId xmlns:p14="http://schemas.microsoft.com/office/powerpoint/2010/main" val="376243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Surveillance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3598527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fonctionnement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49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fonctionnement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30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modes de violation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348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modes de violation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426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2.2.4.5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configuration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47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1038581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2.2.4.5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configuration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303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2.2.4.5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configuration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005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2.2.4.5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configuration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518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2.2.4.5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configuration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519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2.2.4.6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vérification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90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2.2.4.6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 : vérification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0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2.24.7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Ports en état Error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Disabled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5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2.24.7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Ports en état Error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Disabled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45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 Sécurité du commutateur :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gestion et implémentation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2.2.4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Sécurité des ports de commutateur</a:t>
            </a:r>
            <a:endParaRPr lang="en-US" b="1" baseline="0" dirty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2.24.7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Ports en état Error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Disabled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3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280890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159381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184543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364019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 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Configuration de commutateur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 base</a:t>
            </a:r>
            <a:endParaRPr lang="en-US" b="1" dirty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 Configuration d'un commutateur avec les paramètres d'origine</a:t>
            </a:r>
            <a:endParaRPr lang="en-US" b="1" dirty="0"/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2.1.1.4</a:t>
            </a:r>
            <a:r>
              <a:rPr lang="en-US" sz="1200" b="1" i="0" kern="1200">
                <a:solidFill>
                  <a:srgbClr val="000000"/>
                </a:solidFill>
                <a:effectLst/>
                <a:latin typeface="Arial"/>
                <a:ea typeface="+mn-ea"/>
                <a:cs typeface="+mn-cs"/>
              </a:rPr>
              <a:t> Préparation à la gestion de commutateur de base</a:t>
            </a:r>
          </a:p>
        </p:txBody>
      </p:sp>
    </p:spTree>
    <p:extLst>
      <p:ext uri="{BB962C8B-B14F-4D97-AF65-F5344CB8AC3E}">
        <p14:creationId xmlns:p14="http://schemas.microsoft.com/office/powerpoint/2010/main" val="287105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31C4615-7F19-455B-A5C4-EA1B3B194C81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13754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 dirty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ACFA795C-7F0A-48D8-9FC3-F2BA5F8EB736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8EC189E-ADD4-420E-B89E-1E32C54438D7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85C5E045-6C48-46C0-92AE-30A8710B0BBD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13754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 dirty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Tous droits réservés.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fr-BE" sz="2800" b="0" i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Chapitre </a:t>
            </a:r>
            <a:r>
              <a:rPr lang="fr-BE" sz="2800" dirty="0">
                <a:latin typeface="Arial"/>
              </a:rPr>
              <a:t>2</a:t>
            </a:r>
            <a:r>
              <a:rPr lang="fr-BE" sz="2800" b="0" i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: Configuration de base et sécurité d’un commutateur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dirty="0">
                <a:solidFill>
                  <a:srgbClr val="000000"/>
                </a:solidFill>
              </a:rPr>
              <a:t>Routage et commutation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9"/>
            <a:ext cx="914400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Préparation à la gestion de commutateur de base</a:t>
            </a:r>
            <a:endParaRPr lang="fr-FR" sz="2900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5111965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gestion à distance du commutateur Cisco implique que celui-ci a été configuré pour accéder au réseau.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Une adresse IP et un masque de sous-réseau doivent être configurés.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Si la gestion du commutateur s'effectue à partir d'un réseau distant, il faut également configurer une passerelle par défaut. (default </a:t>
            </a:r>
            <a:r>
              <a:rPr lang="fr-BE" sz="22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gateway</a:t>
            </a: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informations IP (adresse, masque de sous-réseau, passerelle) doivent être attribuées à une interface virtuelle (SVI) du commutateur.</a:t>
            </a:r>
          </a:p>
        </p:txBody>
      </p:sp>
    </p:spTree>
    <p:extLst>
      <p:ext uri="{BB962C8B-B14F-4D97-AF65-F5344CB8AC3E}">
        <p14:creationId xmlns:p14="http://schemas.microsoft.com/office/powerpoint/2010/main" val="409717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464685"/>
            <a:ext cx="860810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Préparation à la gestion de commutateur de base</a:t>
            </a:r>
            <a:endParaRPr lang="fr-FR" sz="2800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2680" t="4140" b="7682"/>
          <a:stretch>
            <a:fillRect/>
          </a:stretch>
        </p:blipFill>
        <p:spPr>
          <a:xfrm>
            <a:off x="304800" y="1352550"/>
            <a:ext cx="6400800" cy="3242976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rcRect t="3482"/>
          <a:stretch>
            <a:fillRect/>
          </a:stretch>
        </p:blipFill>
        <p:spPr>
          <a:xfrm>
            <a:off x="2704810" y="4572000"/>
            <a:ext cx="5447796" cy="2078264"/>
          </a:xfrm>
        </p:spPr>
      </p:pic>
    </p:spTree>
    <p:extLst>
      <p:ext uri="{BB962C8B-B14F-4D97-AF65-F5344CB8AC3E}">
        <p14:creationId xmlns:p14="http://schemas.microsoft.com/office/powerpoint/2010/main" val="302798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464685"/>
            <a:ext cx="860810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Accès via Telnet</a:t>
            </a:r>
            <a:endParaRPr lang="fr-FR" sz="2800" dirty="0">
              <a:ea typeface="ＭＳ Ｐゴシック" pitchFamily="3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7" y="1835467"/>
            <a:ext cx="8488772" cy="1898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289151" y="4266382"/>
            <a:ext cx="9129169" cy="357187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Remarque : </a:t>
            </a:r>
          </a:p>
          <a:p>
            <a:r>
              <a:rPr lang="fr-FR" dirty="0"/>
              <a:t>L’utilisation de </a:t>
            </a:r>
            <a:r>
              <a:rPr lang="fr-FR" dirty="0" err="1"/>
              <a:t>telnet</a:t>
            </a:r>
            <a:r>
              <a:rPr lang="fr-FR" dirty="0"/>
              <a:t> n’est pas sécurisé car les informations passent en clair sur le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4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464685"/>
            <a:ext cx="860810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Tester l’accès via </a:t>
            </a:r>
            <a:r>
              <a:rPr lang="fr-FR" sz="2800" b="1" i="0" dirty="0" err="1">
                <a:solidFill>
                  <a:srgbClr val="708CA1"/>
                </a:solidFill>
                <a:latin typeface="Arial"/>
                <a:ea typeface="+mj-ea"/>
                <a:cs typeface="+mj-cs"/>
              </a:rPr>
              <a:t>telnet</a:t>
            </a:r>
            <a:endParaRPr lang="fr-FR" sz="2800" dirty="0">
              <a:ea typeface="ＭＳ Ｐゴシック" pitchFamily="3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6" y="1868804"/>
            <a:ext cx="8860713" cy="392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656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Accès à distance sécurisé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Fonctionnement de SSH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8195354" cy="4879748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1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Secure Shell (SSH) est un protocole qui permet de se connecter de manière sécurisée (connexion chiffrée) à un périphérique distant via une ligne de commande.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1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SSH est généralement utilisé dans les systèmes basés sur UNIX.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1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Cisco IOS prend également en charge SSH.</a:t>
            </a:r>
            <a:endParaRPr lang="en-US" sz="2100" dirty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1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 raison de la fiabilité de ses fonctions de chiffrement, SSH devrait remplacer Telnet pour les connexions servant à la gestion.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1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SSH utilise le port TCP 22 par défaut et  Telnet utilise le port TCP 23.</a:t>
            </a:r>
          </a:p>
        </p:txBody>
      </p:sp>
    </p:spTree>
    <p:extLst>
      <p:ext uri="{BB962C8B-B14F-4D97-AF65-F5344CB8AC3E}">
        <p14:creationId xmlns:p14="http://schemas.microsoft.com/office/powerpoint/2010/main" val="213601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Accès à distance sécurisé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 SSH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57" y="1351516"/>
            <a:ext cx="6434084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Accès à distance sécurisé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Fonctionnement de SSH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2024062"/>
            <a:ext cx="7449249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Accès à distance sécurisé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Vérification de SSH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00" y="1351516"/>
            <a:ext cx="6359598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Communication bidirectionnelle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513" y="1674996"/>
            <a:ext cx="6720840" cy="4369052"/>
          </a:xfrm>
        </p:spPr>
      </p:pic>
    </p:spTree>
    <p:extLst>
      <p:ext uri="{BB962C8B-B14F-4D97-AF65-F5344CB8AC3E}">
        <p14:creationId xmlns:p14="http://schemas.microsoft.com/office/powerpoint/2010/main" val="421931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74045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des ports de commutateur au niveau de la couche physique</a:t>
            </a:r>
            <a:endParaRPr lang="fr-FR" sz="2800" dirty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b="2251"/>
          <a:stretch>
            <a:fillRect/>
          </a:stretch>
        </p:blipFill>
        <p:spPr>
          <a:xfrm>
            <a:off x="1121491" y="2025283"/>
            <a:ext cx="5888909" cy="5023876"/>
          </a:xfr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201" y="3722174"/>
            <a:ext cx="2790825" cy="9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 2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2.0  Introduction</a:t>
            </a:r>
            <a:endParaRPr lang="en-US" dirty="0">
              <a:cs typeface="Arial" charset="0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2.1 Configuration de commutateur de base</a:t>
            </a:r>
            <a:endParaRPr lang="en-US" dirty="0">
              <a:cs typeface="Arial" charset="0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2.2 Sécurité du commutateur : gestion et implémentation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Fonction auto-MDIX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Certains types de câble (droit ou croisé) étaient nécessaires pour la connexion des périphériques.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La fonction auto-MDIX (</a:t>
            </a:r>
            <a:r>
              <a:rPr lang="fr-BE" sz="24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Automatic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Medium-</a:t>
            </a:r>
            <a:r>
              <a:rPr lang="fr-BE" sz="24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Dependent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Interface </a:t>
            </a:r>
            <a:r>
              <a:rPr lang="fr-BE" sz="24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Crossover</a:t>
            </a: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élimine ce problème.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Lorsque la fonction auto-MDIX est activée, l'interface détecte automatiquement la connexion et la configure de manière appropriée.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Lorsque la fonction auto-MDIX est utilisée sur une interface, la vitesse et le mode bidirectionnel de celle-ci doivent être réglés sur </a:t>
            </a:r>
            <a:r>
              <a:rPr lang="fr-BE" sz="24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auto.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Fonction auto-MDIX</a:t>
            </a:r>
            <a:endParaRPr lang="fr-FR" dirty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b="7847"/>
          <a:stretch>
            <a:fillRect/>
          </a:stretch>
        </p:blipFill>
        <p:spPr>
          <a:xfrm>
            <a:off x="1162050" y="1340077"/>
            <a:ext cx="6572249" cy="5291057"/>
          </a:xfrm>
        </p:spPr>
      </p:pic>
    </p:spTree>
    <p:extLst>
      <p:ext uri="{BB962C8B-B14F-4D97-AF65-F5344CB8AC3E}">
        <p14:creationId xmlns:p14="http://schemas.microsoft.com/office/powerpoint/2010/main" val="59026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698" y="1327318"/>
            <a:ext cx="7360202" cy="5165412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66788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Configuration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Vérification de la configuration du port de commutateur</a:t>
            </a:r>
            <a:endParaRPr lang="fr-FR" sz="2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79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Inondation d'adresses MAC 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8633504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470254"/>
            <a:ext cx="8100104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Les commutateurs remplissent automatiquement leurs tables MAC en observant le trafic arrivant sur leurs ports.</a:t>
            </a:r>
          </a:p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Ils renvoient ensuite ce trafic sur tous les ports s'ils ne trouvent pas l'adresse MAC de destination dans leur table MAC.</a:t>
            </a:r>
          </a:p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Dans ce cas, le commutateur fait office de concentrateur. Le trafic de monodiffusion est visible par tous les périphériques connectés au commutateur.</a:t>
            </a:r>
          </a:p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Un pirate peut en profiter pour accéder au trafic normalement contrôlé par le commutateur en utilisant un PC pour envoyer un flot d'adresses MAC.</a:t>
            </a:r>
            <a:endParaRPr lang="en-US" dirty="0"/>
          </a:p>
          <a:p>
            <a:pPr algn="ctr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4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Inondation d'adresses MAC 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50793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 peut s'agir d'un programme conçu pour générer et envoyer sur le port du commutateur des trames avec des adresses MAC source fictives.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Lorsque ces trames parviennent au commutateur, celui-ci ajoute les adresses MAC fictives dans sa table MAC en spécifiant le port sur lequel elles sont arrivées.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La table MAC finit par être totalement surchargée.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Celle-ci n'a donc plus de place pour les périphériques légitimes du réseau. Il devient alors impossible de trouver leurs adresses MAC dans cette table.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Toutes les trames sont désormais envoyées à tous les ports, ce qui permet au pirate d'accéder au trafic destiné aux autres hôtes.</a:t>
            </a:r>
          </a:p>
        </p:txBody>
      </p:sp>
    </p:spTree>
    <p:extLst>
      <p:ext uri="{BB962C8B-B14F-4D97-AF65-F5344CB8AC3E}">
        <p14:creationId xmlns:p14="http://schemas.microsoft.com/office/powerpoint/2010/main" val="54577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Inondation d'adresses MAC 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Un pirate inonde la table MAC d'entrées fictives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18" y="1872584"/>
            <a:ext cx="5854363" cy="46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Inondation d'adresses MAC 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 commutateur fait maintenant office de concentrateur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18" y="1867225"/>
            <a:ext cx="5854363" cy="46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06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Usurpation DHCP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644422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DHCP est un protocole réseau utilisé pour attribuer automatiquement les informations IP.</a:t>
            </a:r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 existe deux types d'attaques ciblant DHCP :</a:t>
            </a:r>
          </a:p>
          <a:p>
            <a:pPr marL="723900" lvl="1" indent="-266700">
              <a:buFont typeface="Arial"/>
              <a:buChar char="•"/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Usurpation DHCP (ou </a:t>
            </a: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spoofing</a:t>
            </a: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)</a:t>
            </a:r>
          </a:p>
          <a:p>
            <a:pPr marL="723900" lvl="1" indent="-266700">
              <a:buFont typeface="Arial"/>
              <a:buChar char="•"/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Insuffisance de ressources DHCP</a:t>
            </a:r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Dans une usurpation DHCP, un faux serveur DHCP est placé dans le réseau pour envoyer des adresses DHCP aux clients.</a:t>
            </a:r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L'attaque qui consiste à saturer un serveur DHCP par épuisement des ressources (« </a:t>
            </a: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starvation</a:t>
            </a: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 » en anglais) est souvent utilisée avant l'usurpation pour empêcher le serveur DHCP légitime d'accéder au service.</a:t>
            </a:r>
          </a:p>
        </p:txBody>
      </p:sp>
    </p:spTree>
    <p:extLst>
      <p:ext uri="{BB962C8B-B14F-4D97-AF65-F5344CB8AC3E}">
        <p14:creationId xmlns:p14="http://schemas.microsoft.com/office/powerpoint/2010/main" val="131480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6766" b="4534"/>
          <a:stretch>
            <a:fillRect/>
          </a:stretch>
        </p:blipFill>
        <p:spPr>
          <a:xfrm>
            <a:off x="1349964" y="1828799"/>
            <a:ext cx="5965236" cy="4730909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Usurpation DHCP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Attaque par usurpation DHCP</a:t>
            </a:r>
          </a:p>
        </p:txBody>
      </p:sp>
    </p:spTree>
    <p:extLst>
      <p:ext uri="{BB962C8B-B14F-4D97-AF65-F5344CB8AC3E}">
        <p14:creationId xmlns:p14="http://schemas.microsoft.com/office/powerpoint/2010/main" val="387341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Utilisation du protocole CDP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CDP est un protocole propriétaire de couche 2 développé par Cisco. Il sert à détecter les autres périphériques Cisco qui sont connectés directement.</a:t>
            </a:r>
          </a:p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 est conçu pour permettre aux équipements de configurer automatiquement leurs connexions.</a:t>
            </a:r>
          </a:p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Si un pirate écoute les messages CDP, il peut apprendre des informations importantes telles que le modèle de périphérique et la version du logiciel exécuté.</a:t>
            </a:r>
          </a:p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Cisco recommande de désactiver le protocole CDP quand il n'est pas utilisé.</a:t>
            </a:r>
          </a:p>
          <a:p>
            <a:pPr algn="ctr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 2 : objectifs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Configurer les paramètres de base sur un commutateur Cisco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Configurer l'interface virtuelle de gestion du commutateur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Décrire les attaques de sécurité de base dans un environnement commuté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Décrire les meilleures pratiques en matière de sécurité dans un environnement commuté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0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Configurer la fonction de sécurité des ports pour restreindre l'accès au réseau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Utilisation de Telnet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Comme nous l'avons mentionné, le protocole Telnet n'est pas fiable et devrait être remplacé par SSH.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Cependant, un pirate peut utiliser Telnet dans d'autres attaques,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par exemple la récupération en force des mots de passe et l'attaque </a:t>
            </a:r>
            <a:r>
              <a:rPr lang="fr-BE" sz="24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DoS</a:t>
            </a: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Telnet.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S'ils ne parviennent pas à se procurer les mots de passe, les pirates tentent autant de combinaisons de caractères que possible. C'est ce qu'on appelle la récupération en force des mots de passe.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Telnet peut être utilisé pour tester sur le système le mot de passe deviné.</a:t>
            </a:r>
          </a:p>
          <a:p>
            <a:pPr marL="800100" lvl="1" indent="-342900" algn="ctr">
              <a:buFont typeface="Arial"/>
              <a:buChar char="•"/>
            </a:pPr>
            <a:endParaRPr lang="en-US" dirty="0"/>
          </a:p>
          <a:p>
            <a:pPr algn="ctr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97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Problèmes de sécurité dans les LAN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Utilisation de Telnet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59584"/>
            <a:ext cx="7940675" cy="54603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Dans une attaque </a:t>
            </a: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DoS</a:t>
            </a: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Telnet, le pirate exploite une faille d'un logiciel serveur Telnet exécuté sur le commutateur qui rend le service Telnet indisponible.</a:t>
            </a:r>
          </a:p>
          <a:p>
            <a:pPr>
              <a:lnSpc>
                <a:spcPct val="10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Ce type d'attaque empêche l'administrateur d'accéder à distance aux fonctions de gestion du commutateur.</a:t>
            </a:r>
          </a:p>
          <a:p>
            <a:pPr>
              <a:lnSpc>
                <a:spcPct val="10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Ce type d'attaque peut être combiné avec d'autres attaques directes sur le réseau dans le cadre d'une tentative coordonnée pour empêcher l'administrateur réseau d'accéder à des périphériques principaux pendant une faille de sécurité.</a:t>
            </a:r>
          </a:p>
          <a:p>
            <a:pPr>
              <a:lnSpc>
                <a:spcPct val="10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Les vulnérabilités du service Telnet qui autorisent les attaques </a:t>
            </a: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DoS</a:t>
            </a: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sont généralement traitées au moyen de correctifs de sécurité inclus dans les nouvelles versions révisées du logiciel Cisco IOS.</a:t>
            </a:r>
          </a:p>
          <a:p>
            <a:pPr algn="ctr">
              <a:lnSpc>
                <a:spcPct val="90000"/>
              </a:lnSpc>
              <a:buNone/>
            </a:pPr>
            <a:endParaRPr lang="en-US" sz="2200" dirty="0"/>
          </a:p>
          <a:p>
            <a:pPr algn="ctr">
              <a:lnSpc>
                <a:spcPct val="9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8110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Meilleures pratiques pour la sécurité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Les meilleures pratiques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06400" y="1397684"/>
            <a:ext cx="8563429" cy="52317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Arrêtez les services et les ports qui ne sont pas utilisés.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Utilisez des mots de passe forts et modifiez-les souvent.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Contrôlez l'accès physique aux périphériques.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Utilisez HTTPS plutôt que HTTP.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Effectuez régulièrement des sauvegardes.</a:t>
            </a:r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Chiffrez les données sensibles et protégez-les avec un mot de passe.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Mettez des pare-feu en place.</a:t>
            </a:r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Faites en sorte que les logiciels soient toujours à jour.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2837" t="3051" r="6130" b="9534"/>
          <a:stretch>
            <a:fillRect/>
          </a:stretch>
        </p:blipFill>
        <p:spPr>
          <a:xfrm>
            <a:off x="1809750" y="1905000"/>
            <a:ext cx="6153150" cy="451497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Sécurisation des ports inutilisés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0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La désactivation des ports non utilisés est une mesure de sécurité simple mais efficace.</a:t>
            </a:r>
          </a:p>
        </p:txBody>
      </p:sp>
    </p:spTree>
    <p:extLst>
      <p:ext uri="{BB962C8B-B14F-4D97-AF65-F5344CB8AC3E}">
        <p14:creationId xmlns:p14="http://schemas.microsoft.com/office/powerpoint/2010/main" val="115205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b="3585"/>
          <a:stretch>
            <a:fillRect/>
          </a:stretch>
        </p:blipFill>
        <p:spPr>
          <a:xfrm>
            <a:off x="2758560" y="2014186"/>
            <a:ext cx="5736859" cy="474856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Surveillance DHCP 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1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La surveillance DHCP indique quels ports de commutateur sont en mesure de répondre aux requêtes DHCP.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3" y="4725473"/>
            <a:ext cx="3818659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9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fonctionnement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La sécurité des ports restreint le nombre d'adresses MAC valides autorisées sur un port.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Les adresses MAC des périphériques légitimes peuvent y accéder, mais les autres sont refusées.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Toute tentative supplémentaire pour se connecter avec des adresses MAC inconnues constitue une violation des règles de sécurité.</a:t>
            </a:r>
          </a:p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Les adresses MAC fiables peuvent être configurées de différentes manières :</a:t>
            </a:r>
          </a:p>
          <a:p>
            <a:pPr marL="800100" lvl="1" indent="-342900">
              <a:buFont typeface="Arial"/>
              <a:buChar char="•"/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Adresses MAC sécurisées statiques : </a:t>
            </a:r>
          </a:p>
          <a:p>
            <a:pPr marL="800100" lvl="1" indent="-342900">
              <a:buFont typeface="Arial"/>
              <a:buChar char="•"/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Adresses MAC sécurisées dynamiques</a:t>
            </a:r>
          </a:p>
          <a:p>
            <a:pPr marL="800100" lvl="1" indent="-342900">
              <a:buFont typeface="Arial"/>
              <a:buChar char="•"/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Adresses MAC sécurisées rémanentes</a:t>
            </a:r>
          </a:p>
        </p:txBody>
      </p:sp>
    </p:spTree>
    <p:extLst>
      <p:ext uri="{BB962C8B-B14F-4D97-AF65-F5344CB8AC3E}">
        <p14:creationId xmlns:p14="http://schemas.microsoft.com/office/powerpoint/2010/main" val="1761768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fonctionnement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dirty="0"/>
              <a:t>Adresses MAC sécurisées statiques 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dirty="0"/>
              <a:t>Ajouter manuellement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dirty="0"/>
              <a:t>Enregistrer dans la table mac et configuration en cours</a:t>
            </a:r>
          </a:p>
          <a:p>
            <a:pPr>
              <a:lnSpc>
                <a:spcPct val="90000"/>
              </a:lnSpc>
            </a:pPr>
            <a:r>
              <a:rPr lang="fr-FR" dirty="0"/>
              <a:t>Adresses MAC sécurisées dynamiques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dirty="0"/>
              <a:t>Apprise dynamiquement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dirty="0"/>
              <a:t>Enregistrer dans la table mac seulement (</a:t>
            </a:r>
            <a:r>
              <a:rPr lang="fr-FR" dirty="0"/>
              <a:t>sont supprimées au redémarrage du commutateur)</a:t>
            </a:r>
          </a:p>
          <a:p>
            <a:pPr>
              <a:lnSpc>
                <a:spcPct val="90000"/>
              </a:lnSpc>
            </a:pPr>
            <a:r>
              <a:rPr lang="fr-FR" dirty="0"/>
              <a:t>Adresses MAC sécurisées rémanentes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dirty="0"/>
              <a:t>Ajouter dynamiquement (ou statique)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dirty="0"/>
              <a:t>Enregistrer dans la table mac et configuration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90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modes de violation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04800" y="1397684"/>
            <a:ext cx="8743950" cy="4888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IOS détecte une violation des règles de sécurité dans les deux cas suivants :</a:t>
            </a:r>
          </a:p>
          <a:p>
            <a:pPr>
              <a:lnSpc>
                <a:spcPct val="90000"/>
              </a:lnSpc>
            </a:pP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fr-BE" sz="2200" dirty="0">
              <a:latin typeface="Arial"/>
            </a:endParaRPr>
          </a:p>
          <a:p>
            <a:pPr>
              <a:lnSpc>
                <a:spcPct val="90000"/>
              </a:lnSpc>
            </a:pP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 existe trois actions possibles à entreprendre en cas de violation :</a:t>
            </a:r>
          </a:p>
          <a:p>
            <a:pPr marL="800100" lvl="1" indent="-342900">
              <a:buFont typeface="Arial"/>
              <a:buChar char="•"/>
            </a:pP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Protect</a:t>
            </a: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800100" lvl="1" indent="-342900">
              <a:buFont typeface="Arial"/>
              <a:buChar char="•"/>
            </a:pP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Restrict</a:t>
            </a: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800100" lvl="1" indent="-342900">
              <a:buFont typeface="Arial"/>
              <a:buChar char="•"/>
            </a:pP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Shutdown</a:t>
            </a:r>
            <a:endParaRPr lang="en-US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00" y="2263679"/>
            <a:ext cx="6989959" cy="14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48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modes de violation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04800" y="1397684"/>
            <a:ext cx="8743950" cy="4888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2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 existe trois actions possibles à entreprendre en cas de violation :</a:t>
            </a:r>
          </a:p>
          <a:p>
            <a:pPr marL="800100" lvl="1" indent="-342900">
              <a:buFont typeface="Arial"/>
              <a:buChar char="•"/>
            </a:pP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Protect</a:t>
            </a: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800100" lvl="1" indent="-342900">
              <a:buFont typeface="Arial"/>
              <a:buChar char="•"/>
            </a:pP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Restrict</a:t>
            </a:r>
            <a:endParaRPr lang="fr-BE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800100" lvl="1" indent="-342900">
              <a:buFont typeface="Arial"/>
              <a:buChar char="•"/>
            </a:pPr>
            <a:r>
              <a:rPr lang="fr-BE" sz="22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Shutdown</a:t>
            </a:r>
            <a:endParaRPr lang="en-US" sz="2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5" y="3329057"/>
            <a:ext cx="7398675" cy="31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9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configuration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Failles dans la sécurité dynamique des ports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" y="2106949"/>
            <a:ext cx="8131039" cy="31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8"/>
            <a:ext cx="9144000" cy="940265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Configurer les paramètres de base d’un commutateur</a:t>
            </a:r>
            <a:endParaRPr lang="fr-FR" sz="2900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4198" y="1419463"/>
            <a:ext cx="7940675" cy="5111965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Nom de commutateur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1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Une bannière de message du jours 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mot de passe du mode </a:t>
            </a:r>
            <a:r>
              <a:rPr lang="fr-BE" sz="22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privéligié</a:t>
            </a: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(clair ou sécurisé)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8" y="1861145"/>
            <a:ext cx="4731922" cy="5812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1" y="3183282"/>
            <a:ext cx="8017215" cy="3987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1" y="4522309"/>
            <a:ext cx="7210569" cy="7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8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configuration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10496" y="1356179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Configuration de la sécurité des ports statique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1" y="2651579"/>
            <a:ext cx="7541304" cy="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87" y="1710574"/>
            <a:ext cx="7333826" cy="4968076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configuration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Configuration de la sécurité des ports dynamiques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11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5747"/>
          <a:stretch>
            <a:fillRect/>
          </a:stretch>
        </p:blipFill>
        <p:spPr>
          <a:xfrm>
            <a:off x="1157545" y="1499941"/>
            <a:ext cx="6191068" cy="4919909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configuration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281573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Configuration de la sécurité des ports rémanents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configuration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10496" y="1199038"/>
            <a:ext cx="7940675" cy="947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Configuration de la violation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96" y="2352200"/>
            <a:ext cx="8218652" cy="1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5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"/>
          <a:stretch>
            <a:fillRect/>
          </a:stretch>
        </p:blipFill>
        <p:spPr>
          <a:xfrm>
            <a:off x="1290464" y="1496226"/>
            <a:ext cx="6989468" cy="516653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vérification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267059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Vérification de la sécurité des ports rémanents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1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1" y="1874945"/>
            <a:ext cx="6743774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 : vérification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Vérification des adresses MAC sécurisées dans la sécurité des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7" y="3752952"/>
            <a:ext cx="7418151" cy="286334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Ports en état </a:t>
            </a:r>
            <a:r>
              <a:rPr lang="fr-FR" sz="3200" b="1" i="0" dirty="0" err="1">
                <a:solidFill>
                  <a:srgbClr val="708CA1"/>
                </a:solidFill>
                <a:latin typeface="Arial"/>
                <a:ea typeface="+mj-ea"/>
                <a:cs typeface="+mj-cs"/>
              </a:rPr>
              <a:t>Error</a:t>
            </a: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 </a:t>
            </a:r>
            <a:r>
              <a:rPr lang="fr-FR" sz="3200" b="1" i="0" dirty="0" err="1">
                <a:solidFill>
                  <a:srgbClr val="708CA1"/>
                </a:solidFill>
                <a:latin typeface="Arial"/>
                <a:ea typeface="+mj-ea"/>
                <a:cs typeface="+mj-cs"/>
              </a:rPr>
              <a:t>Disabled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8023904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BE" sz="23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Une violation des règles de sécurité des ports peut provoquer une erreur du commutateur et engendrer l'état « désactivé ».</a:t>
            </a:r>
          </a:p>
          <a:p>
            <a:pPr>
              <a:lnSpc>
                <a:spcPct val="90000"/>
              </a:lnSpc>
            </a:pPr>
            <a:r>
              <a:rPr lang="fr-BE" sz="23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Un port dans cet état est effectivement arrêté.</a:t>
            </a:r>
          </a:p>
          <a:p>
            <a:pPr>
              <a:lnSpc>
                <a:spcPct val="90000"/>
              </a:lnSpc>
            </a:pPr>
            <a:r>
              <a:rPr lang="fr-BE" sz="23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 commutateur communiquera ces événements via les messages de console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3122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" y="2110567"/>
            <a:ext cx="7651570" cy="461143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Ports en état </a:t>
            </a:r>
            <a:r>
              <a:rPr lang="fr-FR" sz="3200" b="1" i="0" dirty="0" err="1">
                <a:solidFill>
                  <a:srgbClr val="708CA1"/>
                </a:solidFill>
                <a:latin typeface="Arial"/>
                <a:ea typeface="+mj-ea"/>
                <a:cs typeface="+mj-cs"/>
              </a:rPr>
              <a:t>Error</a:t>
            </a:r>
            <a:r>
              <a:rPr lang="fr-FR" sz="32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 </a:t>
            </a:r>
            <a:r>
              <a:rPr lang="fr-FR" sz="3200" b="1" i="0" dirty="0" err="1">
                <a:solidFill>
                  <a:srgbClr val="708CA1"/>
                </a:solidFill>
                <a:latin typeface="Arial"/>
                <a:ea typeface="+mj-ea"/>
                <a:cs typeface="+mj-cs"/>
              </a:rPr>
              <a:t>Disabled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2833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fr-BE" sz="24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La commande show interface permet également de détecter un port de commutateur désactivé.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07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" y="2676887"/>
            <a:ext cx="8416727" cy="325564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Sécurité des ports de commutateur</a:t>
            </a:r>
            <a:br>
              <a:rPr lang="fr-FR" sz="1800" b="1" i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3200" b="1" i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Ports en état Error Disabled</a:t>
            </a:r>
            <a:endParaRPr lang="fr-FR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BE" sz="24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4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 faut utiliser la commande d'interface shutdown/no shutdown réactiver le port.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56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8"/>
            <a:ext cx="9144000" cy="940265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Configurer les paramètres de base d’un commutateur</a:t>
            </a:r>
            <a:endParaRPr lang="fr-FR" sz="2900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4198" y="1419463"/>
            <a:ext cx="7940675" cy="5111965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Désactiver la recherche DNS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Problème :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dirty="0">
              <a:solidFill>
                <a:srgbClr val="000000"/>
              </a:solidFill>
              <a:latin typeface="Arial"/>
            </a:endParaRP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r>
              <a:rPr lang="fr-BE" sz="2200" dirty="0">
                <a:solidFill>
                  <a:srgbClr val="000000"/>
                </a:solidFill>
                <a:latin typeface="Arial"/>
              </a:rPr>
              <a:t>Solution : 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1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8" y="2359728"/>
            <a:ext cx="7666945" cy="561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8" y="3975445"/>
            <a:ext cx="7381802" cy="4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8"/>
            <a:ext cx="9144000" cy="940265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Configurer les paramètres de base d’un commutateur</a:t>
            </a:r>
            <a:endParaRPr lang="fr-FR" sz="2900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4198" y="1419463"/>
            <a:ext cx="7940675" cy="5111965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Enregistrer la configuration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dirty="0">
              <a:solidFill>
                <a:srgbClr val="000000"/>
              </a:solidFill>
              <a:latin typeface="Arial"/>
            </a:endParaRP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31" y="2242950"/>
            <a:ext cx="8222479" cy="11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8"/>
            <a:ext cx="9144000" cy="940265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Configurer les paramètres de base d’un commutateur</a:t>
            </a:r>
            <a:endParaRPr lang="fr-FR" sz="2900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4198" y="1419463"/>
            <a:ext cx="7940675" cy="5111965"/>
          </a:xfrm>
        </p:spPr>
        <p:txBody>
          <a:bodyPr>
            <a:noAutofit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mots de passes des lignes consoles et VTY</a:t>
            </a: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dirty="0">
              <a:solidFill>
                <a:srgbClr val="000000"/>
              </a:solidFill>
              <a:latin typeface="Arial"/>
            </a:endParaRPr>
          </a:p>
          <a:p>
            <a:pPr marL="0" indent="0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None/>
            </a:pP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2200" dirty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2200" dirty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BE" sz="2200" dirty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BE" sz="2200" dirty="0">
                <a:solidFill>
                  <a:srgbClr val="000000"/>
                </a:solidFill>
                <a:latin typeface="Arial"/>
              </a:rPr>
              <a:t>Activer le chiffrement des mots de passes</a:t>
            </a:r>
            <a:endParaRPr lang="fr-BE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76" y="1978691"/>
            <a:ext cx="6267449" cy="27044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98" y="5446939"/>
            <a:ext cx="6058903" cy="5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7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9"/>
            <a:ext cx="914400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Gestion de commutateur : locale (console)</a:t>
            </a:r>
            <a:endParaRPr lang="fr-FR" sz="2900" dirty="0">
              <a:ea typeface="ＭＳ Ｐゴシック" pitchFamily="3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2" y="1400886"/>
            <a:ext cx="7106907" cy="45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" y="479199"/>
            <a:ext cx="914400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6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Configuration de commutateur de base</a:t>
            </a:r>
            <a:br>
              <a:rPr lang="fr-FR" sz="1800" b="1" i="0" dirty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</a:br>
            <a:r>
              <a:rPr lang="fr-FR" sz="2900" b="1" i="0" dirty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Gestion de commutateur : Distance (VTY)</a:t>
            </a:r>
            <a:endParaRPr lang="fr-FR" sz="2900" dirty="0">
              <a:ea typeface="ＭＳ Ｐゴシック" pitchFamily="34" charset="-12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1634423"/>
            <a:ext cx="5972175" cy="45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7494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25969</TotalTime>
  <Pages>28</Pages>
  <Words>2887</Words>
  <Application>Microsoft Office PowerPoint</Application>
  <PresentationFormat>On-screen Show (4:3)</PresentationFormat>
  <Paragraphs>390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Wingdings</vt:lpstr>
      <vt:lpstr>PPT-TMPLT-WHT_C</vt:lpstr>
      <vt:lpstr>NetAcad-4F_PPT-WHT_060408</vt:lpstr>
      <vt:lpstr>Chapitre 2: Configuration de base et sécurité d’un commutateur</vt:lpstr>
      <vt:lpstr>Chapitre 2</vt:lpstr>
      <vt:lpstr>Chapitre 2 : objectifs</vt:lpstr>
      <vt:lpstr>Configuration de commutateur de base Configurer les paramètres de base d’un commutateur</vt:lpstr>
      <vt:lpstr>Configuration de commutateur de base Configurer les paramètres de base d’un commutateur</vt:lpstr>
      <vt:lpstr>Configuration de commutateur de base Configurer les paramètres de base d’un commutateur</vt:lpstr>
      <vt:lpstr>Configuration de commutateur de base Configurer les paramètres de base d’un commutateur</vt:lpstr>
      <vt:lpstr>Configuration de commutateur de base Gestion de commutateur : locale (console)</vt:lpstr>
      <vt:lpstr>Configuration de commutateur de base Gestion de commutateur : Distance (VTY)</vt:lpstr>
      <vt:lpstr>Configuration de commutateur de base Préparation à la gestion de commutateur de base</vt:lpstr>
      <vt:lpstr>Configuration de commutateur de base Préparation à la gestion de commutateur de base</vt:lpstr>
      <vt:lpstr>Configuration de commutateur de base Accès via Telnet</vt:lpstr>
      <vt:lpstr>Configuration de commutateur de base Tester l’accès via telnet</vt:lpstr>
      <vt:lpstr>Accès à distance sécurisé Fonctionnement de SSH</vt:lpstr>
      <vt:lpstr>Accès à distance sécurisé Configuration de SSH</vt:lpstr>
      <vt:lpstr>Accès à distance sécurisé Fonctionnement de SSH</vt:lpstr>
      <vt:lpstr>Accès à distance sécurisé Vérification de SSH</vt:lpstr>
      <vt:lpstr>Configuration des ports de commutateur Communication bidirectionnelle</vt:lpstr>
      <vt:lpstr>Configuration des ports de commutateur Configuration des ports de commutateur au niveau de la couche physique</vt:lpstr>
      <vt:lpstr>Configuration des ports de commutateur Fonction auto-MDIX</vt:lpstr>
      <vt:lpstr>Configuration des ports de commutateur Fonction auto-MDIX</vt:lpstr>
      <vt:lpstr>Configuration des ports de commutateur Vérification de la configuration du port de commutateur</vt:lpstr>
      <vt:lpstr>Problèmes de sécurité dans les LAN Inondation d'adresses MAC </vt:lpstr>
      <vt:lpstr>Problèmes de sécurité dans les LAN Inondation d'adresses MAC </vt:lpstr>
      <vt:lpstr>Problèmes de sécurité dans les LAN Inondation d'adresses MAC </vt:lpstr>
      <vt:lpstr>Problèmes de sécurité dans les LAN Inondation d'adresses MAC </vt:lpstr>
      <vt:lpstr>Problèmes de sécurité dans les LAN Usurpation DHCP</vt:lpstr>
      <vt:lpstr>Problèmes de sécurité dans les LAN Usurpation DHCP</vt:lpstr>
      <vt:lpstr>Problèmes de sécurité dans les LAN Utilisation du protocole CDP</vt:lpstr>
      <vt:lpstr>Problèmes de sécurité dans les LAN Utilisation de Telnet</vt:lpstr>
      <vt:lpstr>Problèmes de sécurité dans les LAN Utilisation de Telnet</vt:lpstr>
      <vt:lpstr>Meilleures pratiques pour la sécurité Les meilleures pratiques</vt:lpstr>
      <vt:lpstr>Sécurité des ports de commutateur Sécurisation des ports inutilisés</vt:lpstr>
      <vt:lpstr>Sécurité des ports de commutateur Surveillance DHCP </vt:lpstr>
      <vt:lpstr>Sécurité des ports de commutateur Sécurité des ports : fonctionnement</vt:lpstr>
      <vt:lpstr>Sécurité des ports de commutateur Sécurité des ports : fonctionnement</vt:lpstr>
      <vt:lpstr>Sécurité des ports de commutateur Sécurité des ports : modes de violation</vt:lpstr>
      <vt:lpstr>Sécurité des ports de commutateur Sécurité des ports : modes de violation</vt:lpstr>
      <vt:lpstr>Sécurité des ports de commutateur Sécurité des ports : configuration</vt:lpstr>
      <vt:lpstr>Sécurité des ports de commutateur Sécurité des ports : configuration</vt:lpstr>
      <vt:lpstr>Sécurité des ports de commutateur Sécurité des ports : configuration</vt:lpstr>
      <vt:lpstr>Sécurité des ports de commutateur Sécurité des ports : configuration</vt:lpstr>
      <vt:lpstr>Sécurité des ports de commutateur Sécurité des ports : configuration</vt:lpstr>
      <vt:lpstr>Sécurité des ports de commutateur Sécurité des ports : vérification</vt:lpstr>
      <vt:lpstr>Sécurité des ports de commutateur Sécurité des ports : vérification</vt:lpstr>
      <vt:lpstr>Sécurité des ports de commutateur Ports en état Error Disabled</vt:lpstr>
      <vt:lpstr>Sécurité des ports de commutateur Ports en état Error Disabled</vt:lpstr>
      <vt:lpstr>Sécurité des ports de commutateur Ports en état Error Disabled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MOHAMED ISSAKHI</cp:lastModifiedBy>
  <cp:revision>1212</cp:revision>
  <cp:lastPrinted>1999-01-27T00:54:54Z</cp:lastPrinted>
  <dcterms:created xsi:type="dcterms:W3CDTF">2006-10-23T15:07:30Z</dcterms:created>
  <dcterms:modified xsi:type="dcterms:W3CDTF">2021-01-15T13:29:39Z</dcterms:modified>
</cp:coreProperties>
</file>