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1"/>
  </p:notesMasterIdLst>
  <p:handoutMasterIdLst>
    <p:handoutMasterId r:id="rId22"/>
  </p:handoutMasterIdLst>
  <p:sldIdLst>
    <p:sldId id="500" r:id="rId3"/>
    <p:sldId id="541" r:id="rId4"/>
    <p:sldId id="824" r:id="rId5"/>
    <p:sldId id="785" r:id="rId6"/>
    <p:sldId id="826" r:id="rId7"/>
    <p:sldId id="816" r:id="rId8"/>
    <p:sldId id="817" r:id="rId9"/>
    <p:sldId id="828" r:id="rId10"/>
    <p:sldId id="829" r:id="rId11"/>
    <p:sldId id="832" r:id="rId12"/>
    <p:sldId id="830" r:id="rId13"/>
    <p:sldId id="831" r:id="rId14"/>
    <p:sldId id="833" r:id="rId15"/>
    <p:sldId id="836" r:id="rId16"/>
    <p:sldId id="835" r:id="rId17"/>
    <p:sldId id="837" r:id="rId18"/>
    <p:sldId id="822" r:id="rId19"/>
    <p:sldId id="823" r:id="rId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1" autoAdjust="0"/>
    <p:restoredTop sz="95667" autoAdjust="0"/>
  </p:normalViewPr>
  <p:slideViewPr>
    <p:cSldViewPr snapToGrid="0">
      <p:cViewPr varScale="1">
        <p:scale>
          <a:sx n="81" d="100"/>
          <a:sy n="81" d="100"/>
        </p:scale>
        <p:origin x="18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/>
              <a:t>Scaling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0" dirty="0"/>
              <a:t>Chapter 3:</a:t>
            </a:r>
            <a:r>
              <a:rPr lang="en-US" sz="1400" b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 Aggregation</a:t>
            </a:r>
          </a:p>
          <a:p>
            <a:pPr>
              <a:buFontTx/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56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710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9949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7013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3227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322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6480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3.2.2.1 Verifying EtherChannel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88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3.2.2.2 Troubleshooting EtherChannel</a:t>
            </a:r>
          </a:p>
          <a:p>
            <a:pPr>
              <a:buFontTx/>
              <a:buNone/>
            </a:pPr>
            <a:r>
              <a:rPr lang="en-US" b="1" dirty="0"/>
              <a:t>Modes Compatibles:</a:t>
            </a:r>
            <a:r>
              <a:rPr lang="en-US" b="1" baseline="0" dirty="0"/>
              <a:t>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b="0" baseline="0" dirty="0" err="1"/>
              <a:t>Actif</a:t>
            </a:r>
            <a:r>
              <a:rPr lang="en-US" b="0" baseline="0" dirty="0"/>
              <a:t> – </a:t>
            </a:r>
            <a:r>
              <a:rPr lang="en-US" b="0" baseline="0" dirty="0" err="1"/>
              <a:t>Actif</a:t>
            </a:r>
            <a:endParaRPr lang="en-US" b="0" baseline="0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b="0" baseline="0" dirty="0" err="1"/>
              <a:t>Actif</a:t>
            </a:r>
            <a:r>
              <a:rPr lang="en-US" b="0" baseline="0" dirty="0"/>
              <a:t> – </a:t>
            </a:r>
            <a:r>
              <a:rPr lang="en-US" b="0" baseline="0" dirty="0" err="1"/>
              <a:t>Passif</a:t>
            </a:r>
            <a:endParaRPr lang="en-US" b="0" baseline="0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b="0" baseline="0" dirty="0"/>
              <a:t>Desirable – Desirable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err="1"/>
              <a:t>Une</a:t>
            </a:r>
            <a:r>
              <a:rPr lang="en-US" b="0" baseline="0" dirty="0"/>
              <a:t> </a:t>
            </a:r>
            <a:r>
              <a:rPr lang="en-US" b="0" baseline="0" dirty="0" err="1"/>
              <a:t>fois</a:t>
            </a:r>
            <a:r>
              <a:rPr lang="en-US" b="0" baseline="0" dirty="0"/>
              <a:t> </a:t>
            </a:r>
            <a:r>
              <a:rPr lang="en-US" b="0" baseline="0" dirty="0" err="1"/>
              <a:t>programmé</a:t>
            </a:r>
            <a:r>
              <a:rPr lang="en-US" b="0" baseline="0" dirty="0"/>
              <a:t>, </a:t>
            </a:r>
            <a:r>
              <a:rPr lang="en-US" b="0" baseline="0" dirty="0" err="1"/>
              <a:t>Vérifier</a:t>
            </a:r>
            <a:r>
              <a:rPr lang="en-US" b="0" baseline="0" dirty="0"/>
              <a:t> les points </a:t>
            </a:r>
            <a:r>
              <a:rPr lang="en-US" b="0" baseline="0" dirty="0" err="1"/>
              <a:t>suivants</a:t>
            </a:r>
            <a:r>
              <a:rPr lang="en-US" b="0" baseline="0" dirty="0"/>
              <a:t> </a:t>
            </a:r>
            <a:r>
              <a:rPr lang="en-US" b="0" baseline="0" dirty="0" err="1"/>
              <a:t>sur</a:t>
            </a:r>
            <a:r>
              <a:rPr lang="en-US" b="0" baseline="0" dirty="0"/>
              <a:t> </a:t>
            </a:r>
            <a:r>
              <a:rPr lang="en-US" b="0" baseline="0" dirty="0" err="1"/>
              <a:t>chaque</a:t>
            </a:r>
            <a:r>
              <a:rPr lang="en-US" b="0" baseline="0" dirty="0"/>
              <a:t> </a:t>
            </a:r>
            <a:r>
              <a:rPr lang="en-US" b="0" baseline="0" dirty="0" err="1"/>
              <a:t>commutateurs</a:t>
            </a:r>
            <a:r>
              <a:rPr lang="en-US" b="0" baseline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/>
              <a:t>	</a:t>
            </a:r>
            <a:r>
              <a:rPr lang="en-US" b="0" baseline="0" dirty="0" err="1"/>
              <a:t>Commande</a:t>
            </a:r>
            <a:r>
              <a:rPr lang="en-US" b="0" baseline="0" dirty="0"/>
              <a:t> show run  (</a:t>
            </a:r>
            <a:r>
              <a:rPr lang="en-US" b="0" baseline="0" dirty="0" err="1"/>
              <a:t>vérifier</a:t>
            </a:r>
            <a:r>
              <a:rPr lang="en-US" b="0" baseline="0" dirty="0"/>
              <a:t> </a:t>
            </a:r>
            <a:r>
              <a:rPr lang="en-US" b="0" baseline="0" dirty="0" err="1"/>
              <a:t>si</a:t>
            </a:r>
            <a:r>
              <a:rPr lang="en-US" b="0" baseline="0" dirty="0"/>
              <a:t> ports trunk ,  </a:t>
            </a:r>
            <a:r>
              <a:rPr lang="en-US" b="0" baseline="0" dirty="0" err="1"/>
              <a:t>vérifier</a:t>
            </a:r>
            <a:r>
              <a:rPr lang="en-US" b="0" baseline="0" dirty="0"/>
              <a:t> </a:t>
            </a:r>
            <a:r>
              <a:rPr lang="en-US" b="0" baseline="0" dirty="0" err="1"/>
              <a:t>si</a:t>
            </a:r>
            <a:r>
              <a:rPr lang="en-US" b="0" baseline="0" dirty="0"/>
              <a:t> modes compatibles </a:t>
            </a:r>
            <a:r>
              <a:rPr lang="en-US" b="0" baseline="0" dirty="0" err="1"/>
              <a:t>dans</a:t>
            </a:r>
            <a:r>
              <a:rPr lang="en-US" b="0" baseline="0" dirty="0"/>
              <a:t> un canal, verifier </a:t>
            </a:r>
            <a:r>
              <a:rPr lang="en-US" b="0" baseline="0" dirty="0" err="1"/>
              <a:t>si</a:t>
            </a:r>
            <a:r>
              <a:rPr lang="en-US" b="0" baseline="0" dirty="0"/>
              <a:t> </a:t>
            </a:r>
            <a:r>
              <a:rPr lang="en-US" b="0" baseline="0" dirty="0" err="1"/>
              <a:t>canaux</a:t>
            </a:r>
            <a:r>
              <a:rPr lang="en-US" b="0" baseline="0" dirty="0"/>
              <a:t> no shutdown)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/>
              <a:t>	</a:t>
            </a:r>
            <a:r>
              <a:rPr lang="en-US" b="0" baseline="0" dirty="0" err="1"/>
              <a:t>Commande</a:t>
            </a:r>
            <a:r>
              <a:rPr lang="en-US" b="0" baseline="0" dirty="0"/>
              <a:t> show </a:t>
            </a:r>
            <a:r>
              <a:rPr lang="en-US" b="0" baseline="0" dirty="0" err="1"/>
              <a:t>etherchanel</a:t>
            </a:r>
            <a:r>
              <a:rPr lang="en-US" b="0" baseline="0" dirty="0"/>
              <a:t> summary  (</a:t>
            </a:r>
            <a:r>
              <a:rPr lang="en-US" b="0" baseline="0" dirty="0" err="1"/>
              <a:t>Vérifier</a:t>
            </a:r>
            <a:r>
              <a:rPr lang="en-US" b="0" baseline="0" dirty="0"/>
              <a:t> les </a:t>
            </a:r>
            <a:r>
              <a:rPr lang="en-US" b="0" baseline="0" dirty="0" err="1"/>
              <a:t>numéro</a:t>
            </a:r>
            <a:r>
              <a:rPr lang="en-US" b="0" baseline="0" dirty="0"/>
              <a:t> de </a:t>
            </a:r>
            <a:r>
              <a:rPr lang="en-US" b="0" baseline="0" dirty="0" err="1"/>
              <a:t>canaux</a:t>
            </a:r>
            <a:r>
              <a:rPr lang="en-US" b="0" baseline="0" dirty="0"/>
              <a:t> , le </a:t>
            </a:r>
            <a:r>
              <a:rPr lang="en-US" b="0" baseline="0" dirty="0" err="1"/>
              <a:t>protocole</a:t>
            </a:r>
            <a:r>
              <a:rPr lang="en-US" b="0" baseline="0" dirty="0"/>
              <a:t> des </a:t>
            </a:r>
            <a:r>
              <a:rPr lang="en-US" b="0" baseline="0" dirty="0" err="1"/>
              <a:t>canaux</a:t>
            </a:r>
            <a:r>
              <a:rPr lang="en-US" b="0" baseline="0" dirty="0"/>
              <a:t>, </a:t>
            </a:r>
            <a:r>
              <a:rPr lang="en-US" b="0" baseline="0" dirty="0" err="1"/>
              <a:t>l’état</a:t>
            </a:r>
            <a:r>
              <a:rPr lang="en-US" b="0" baseline="0" dirty="0"/>
              <a:t> des </a:t>
            </a:r>
            <a:r>
              <a:rPr lang="en-US" b="0" baseline="0" dirty="0" err="1"/>
              <a:t>canaux</a:t>
            </a:r>
            <a:r>
              <a:rPr lang="en-US" b="0" baseline="0" dirty="0"/>
              <a:t> </a:t>
            </a:r>
            <a:r>
              <a:rPr lang="en-US" b="0" baseline="0" dirty="0" err="1"/>
              <a:t>soit</a:t>
            </a:r>
            <a:r>
              <a:rPr lang="en-US" b="0" baseline="0"/>
              <a:t> </a:t>
            </a:r>
            <a:r>
              <a:rPr lang="en-US" b="1" baseline="0"/>
              <a:t>P</a:t>
            </a:r>
            <a:r>
              <a:rPr lang="en-US" b="0" baseline="0"/>
              <a:t> et non  </a:t>
            </a:r>
            <a:r>
              <a:rPr lang="en-US" b="0" baseline="0" dirty="0"/>
              <a:t>I, D )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/>
              <a:t>Scaling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0" dirty="0"/>
              <a:t>Chapter 3:</a:t>
            </a:r>
            <a:r>
              <a:rPr lang="en-US" sz="1400" b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 Aggregation</a:t>
            </a:r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751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3.1.1.2 Advantages of EtherChannel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3.1.2.1 Implementation  Restrictions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17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274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4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/>
              <a:t>Chapter 3: Les Liens </a:t>
            </a:r>
            <a:r>
              <a:rPr lang="en-US" sz="2800" dirty="0" err="1"/>
              <a:t>d’aggrégation</a:t>
            </a:r>
            <a:r>
              <a:rPr lang="en-US" sz="2800" dirty="0"/>
              <a:t> (ETHER-CHANNEL)</a:t>
            </a:r>
            <a:br>
              <a:rPr lang="en-US" sz="2800" dirty="0"/>
            </a:b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/>
              <a:t>Scaling Networks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Protocol Aggregation Port (</a:t>
            </a:r>
            <a:r>
              <a:rPr lang="en-US" dirty="0" err="1"/>
              <a:t>PAgP</a:t>
            </a:r>
            <a:r>
              <a:rPr lang="en-US" dirty="0"/>
              <a:t>) CISCO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602046"/>
          </a:xfrm>
        </p:spPr>
        <p:txBody>
          <a:bodyPr/>
          <a:lstStyle/>
          <a:p>
            <a:endParaRPr lang="fr-FR" sz="2000" dirty="0"/>
          </a:p>
          <a:p>
            <a:pPr marL="0" indent="0">
              <a:buNone/>
            </a:pPr>
            <a:r>
              <a:rPr lang="fr-FR" sz="1800" b="1" u="sng" dirty="0"/>
              <a:t> </a:t>
            </a:r>
            <a:r>
              <a:rPr lang="fr-FR" b="1" u="sng" dirty="0">
                <a:solidFill>
                  <a:srgbClr val="FF0000"/>
                </a:solidFill>
              </a:rPr>
              <a:t>Résumé :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2650463"/>
            <a:ext cx="7886700" cy="28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5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Configuration de </a:t>
            </a:r>
            <a:r>
              <a:rPr lang="en-US" dirty="0" err="1">
                <a:ea typeface="ＭＳ Ｐゴシック" pitchFamily="34" charset="-128"/>
              </a:rPr>
              <a:t>PAgP</a:t>
            </a:r>
            <a:r>
              <a:rPr lang="en-US" dirty="0">
                <a:ea typeface="ＭＳ Ｐゴシック" pitchFamily="34" charset="-128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887322"/>
          </a:xfrm>
        </p:spPr>
        <p:txBody>
          <a:bodyPr/>
          <a:lstStyle/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On configure </a:t>
            </a:r>
            <a:r>
              <a:rPr lang="fr-FR" sz="2000" dirty="0" err="1"/>
              <a:t>SwitchA</a:t>
            </a:r>
            <a:r>
              <a:rPr lang="fr-FR" sz="2000" dirty="0"/>
              <a:t> en mode </a:t>
            </a:r>
            <a:r>
              <a:rPr lang="fr-FR" sz="2000" dirty="0" err="1"/>
              <a:t>desirable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1200" dirty="0"/>
          </a:p>
          <a:p>
            <a:r>
              <a:rPr lang="fr-FR" sz="2000" dirty="0"/>
              <a:t>On configure </a:t>
            </a:r>
            <a:r>
              <a:rPr lang="fr-FR" sz="2000" dirty="0" err="1"/>
              <a:t>SwitchB</a:t>
            </a:r>
            <a:r>
              <a:rPr lang="fr-FR" sz="2000" dirty="0"/>
              <a:t> a utiliser le </a:t>
            </a:r>
            <a:r>
              <a:rPr lang="fr-FR" sz="2000" dirty="0" err="1"/>
              <a:t>PAgP</a:t>
            </a:r>
            <a:r>
              <a:rPr lang="fr-FR" sz="2000" dirty="0"/>
              <a:t> mode auto, il répondra aux demandes pour devenir un </a:t>
            </a:r>
            <a:r>
              <a:rPr lang="fr-FR" sz="2000" dirty="0" err="1"/>
              <a:t>etherchannel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1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1433978"/>
            <a:ext cx="5619750" cy="15811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758" y="3643313"/>
            <a:ext cx="5810250" cy="10302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758" y="5641975"/>
            <a:ext cx="5810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9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Configuration de </a:t>
            </a:r>
            <a:r>
              <a:rPr lang="en-US" dirty="0" err="1">
                <a:ea typeface="ＭＳ Ｐゴシック" pitchFamily="34" charset="-128"/>
              </a:rPr>
              <a:t>PAgP</a:t>
            </a:r>
            <a:r>
              <a:rPr lang="en-US" dirty="0">
                <a:ea typeface="ＭＳ Ｐゴシック" pitchFamily="34" charset="-128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887322"/>
          </a:xfrm>
        </p:spPr>
        <p:txBody>
          <a:bodyPr/>
          <a:lstStyle/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L'interface port-</a:t>
            </a:r>
            <a:r>
              <a:rPr lang="fr-FR" sz="2000" dirty="0" err="1"/>
              <a:t>channel</a:t>
            </a:r>
            <a:r>
              <a:rPr lang="fr-FR" sz="2000" dirty="0"/>
              <a:t> configurée en mode </a:t>
            </a:r>
            <a:r>
              <a:rPr lang="fr-FR" sz="2000" dirty="0" err="1"/>
              <a:t>trunk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1200" dirty="0"/>
          </a:p>
          <a:p>
            <a:endParaRPr lang="fr-FR" sz="2000" dirty="0"/>
          </a:p>
          <a:p>
            <a:pPr marL="0" indent="0">
              <a:buNone/>
            </a:pPr>
            <a:endParaRPr lang="fr-FR" sz="1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1433978"/>
            <a:ext cx="5619750" cy="15811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82" y="4006289"/>
            <a:ext cx="7154553" cy="6610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58" y="5093407"/>
            <a:ext cx="7164077" cy="6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1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1" y="522741"/>
            <a:ext cx="8156349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Link Aggregation Control </a:t>
            </a:r>
            <a:r>
              <a:rPr lang="en-US" dirty="0" err="1">
                <a:ea typeface="ＭＳ Ｐゴシック" pitchFamily="34" charset="-128"/>
              </a:rPr>
              <a:t>Proctocol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sz="3600" dirty="0">
                <a:ea typeface="ＭＳ Ｐゴシック" pitchFamily="34" charset="-128"/>
              </a:rPr>
              <a:t>(</a:t>
            </a:r>
            <a:r>
              <a:rPr lang="en-US" sz="3600" dirty="0"/>
              <a:t>LACP)  Non Cisco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602046"/>
          </a:xfrm>
        </p:spPr>
        <p:txBody>
          <a:bodyPr/>
          <a:lstStyle/>
          <a:p>
            <a:r>
              <a:rPr lang="fr-FR" sz="2000" dirty="0"/>
              <a:t>LACP est un protocole standard (802.3ad) très similaire à </a:t>
            </a:r>
            <a:r>
              <a:rPr lang="fr-FR" sz="2000" dirty="0" err="1"/>
              <a:t>PAgP</a:t>
            </a:r>
            <a:r>
              <a:rPr lang="fr-FR" sz="2000" dirty="0"/>
              <a:t>. La seule différence est le nom des modes de port. Nous retrouvons donc deux modes de ports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/>
              <a:t>Passive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/>
              <a:t>Active</a:t>
            </a:r>
          </a:p>
          <a:p>
            <a:r>
              <a:rPr lang="fr-FR" sz="2000" b="1" dirty="0">
                <a:solidFill>
                  <a:srgbClr val="FF0000"/>
                </a:solidFill>
              </a:rPr>
              <a:t>Passive</a:t>
            </a:r>
            <a:r>
              <a:rPr lang="fr-FR" sz="2000" dirty="0"/>
              <a:t> correspond au mode </a:t>
            </a:r>
            <a:r>
              <a:rPr lang="fr-FR" sz="2000" b="1" dirty="0">
                <a:solidFill>
                  <a:srgbClr val="FF0000"/>
                </a:solidFill>
              </a:rPr>
              <a:t>Auto</a:t>
            </a:r>
            <a:r>
              <a:rPr lang="fr-FR" sz="2000" dirty="0"/>
              <a:t> de </a:t>
            </a:r>
            <a:r>
              <a:rPr lang="fr-FR" sz="2000" dirty="0" err="1"/>
              <a:t>PAgP</a:t>
            </a:r>
            <a:r>
              <a:rPr lang="fr-FR" sz="2000" dirty="0"/>
              <a:t> : création d’une agrégation si le port en face est en </a:t>
            </a:r>
            <a:r>
              <a:rPr lang="fr-FR" sz="2000" b="1" dirty="0">
                <a:solidFill>
                  <a:srgbClr val="FF0000"/>
                </a:solidFill>
              </a:rPr>
              <a:t>Active</a:t>
            </a:r>
            <a:r>
              <a:rPr lang="fr-FR" sz="2000" dirty="0"/>
              <a:t>.</a:t>
            </a:r>
          </a:p>
          <a:p>
            <a:r>
              <a:rPr lang="fr-FR" sz="2000" b="1" dirty="0">
                <a:solidFill>
                  <a:srgbClr val="FF0000"/>
                </a:solidFill>
              </a:rPr>
              <a:t>Active</a:t>
            </a:r>
            <a:r>
              <a:rPr lang="fr-FR" sz="2000" dirty="0"/>
              <a:t> correspond au mode </a:t>
            </a:r>
            <a:r>
              <a:rPr lang="fr-FR" sz="2000" b="1" dirty="0" err="1">
                <a:solidFill>
                  <a:srgbClr val="FF0000"/>
                </a:solidFill>
              </a:rPr>
              <a:t>Desirable</a:t>
            </a:r>
            <a:r>
              <a:rPr lang="fr-FR" sz="2000" dirty="0"/>
              <a:t> de </a:t>
            </a:r>
            <a:r>
              <a:rPr lang="fr-FR" sz="2000" dirty="0" err="1"/>
              <a:t>PAgP</a:t>
            </a:r>
            <a:r>
              <a:rPr lang="fr-FR" sz="2000" dirty="0"/>
              <a:t> : création d’une agrégation si le port d’en face est en </a:t>
            </a:r>
            <a:r>
              <a:rPr lang="fr-FR" sz="2000" b="1" dirty="0">
                <a:solidFill>
                  <a:srgbClr val="FF0000"/>
                </a:solidFill>
              </a:rPr>
              <a:t>Passive</a:t>
            </a:r>
            <a:r>
              <a:rPr lang="fr-FR" sz="2000" dirty="0"/>
              <a:t> ou </a:t>
            </a:r>
            <a:r>
              <a:rPr lang="fr-FR" sz="2000" b="1" dirty="0">
                <a:solidFill>
                  <a:srgbClr val="FF0000"/>
                </a:solidFill>
              </a:rPr>
              <a:t>Active</a:t>
            </a:r>
            <a:r>
              <a:rPr lang="fr-FR" sz="2000" dirty="0"/>
              <a:t>.</a:t>
            </a:r>
          </a:p>
          <a:p>
            <a:r>
              <a:rPr lang="fr-FR" sz="2000" dirty="0"/>
              <a:t>Il conviendra donc de choisir un protocole de négociation (de préférence LACP car il est standard) puis de choisir le mode des ports. Par sécurité, le mieux est d’utiliser le mode </a:t>
            </a:r>
            <a:r>
              <a:rPr lang="fr-FR" sz="2000" b="1" dirty="0" err="1">
                <a:solidFill>
                  <a:srgbClr val="FF0000"/>
                </a:solidFill>
              </a:rPr>
              <a:t>Desirable</a:t>
            </a:r>
            <a:r>
              <a:rPr lang="fr-FR" sz="2000" dirty="0"/>
              <a:t> (ou </a:t>
            </a:r>
            <a:r>
              <a:rPr lang="fr-FR" sz="2000" b="1" dirty="0">
                <a:solidFill>
                  <a:srgbClr val="FF0000"/>
                </a:solidFill>
              </a:rPr>
              <a:t>Active</a:t>
            </a:r>
            <a:r>
              <a:rPr lang="fr-FR" sz="2000" dirty="0"/>
              <a:t>) des deux côtés. </a:t>
            </a:r>
          </a:p>
          <a:p>
            <a:r>
              <a:rPr lang="fr-FR" sz="2000" b="1" i="1" u="sng" dirty="0">
                <a:solidFill>
                  <a:srgbClr val="FF0000"/>
                </a:solidFill>
              </a:rPr>
              <a:t>Attention</a:t>
            </a:r>
            <a:r>
              <a:rPr lang="fr-FR" sz="2000" dirty="0"/>
              <a:t>, en cas de mauvaise configuration, cela peut parfois mener à des boucles réseau. Le mode ON est donc à utiliser avec précaution.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58395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86523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Link Aggregation Control </a:t>
            </a:r>
            <a:r>
              <a:rPr lang="en-US" dirty="0" err="1">
                <a:ea typeface="ＭＳ Ｐゴシック" pitchFamily="34" charset="-128"/>
              </a:rPr>
              <a:t>Proctocol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sz="3600" dirty="0">
                <a:ea typeface="ＭＳ Ｐゴシック" pitchFamily="34" charset="-128"/>
              </a:rPr>
              <a:t>(</a:t>
            </a:r>
            <a:r>
              <a:rPr lang="en-US" sz="3600" dirty="0"/>
              <a:t>LACP)  Non Cisco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602046"/>
          </a:xfrm>
        </p:spPr>
        <p:txBody>
          <a:bodyPr/>
          <a:lstStyle/>
          <a:p>
            <a:endParaRPr lang="fr-FR" sz="2000" dirty="0"/>
          </a:p>
          <a:p>
            <a:pPr marL="0" indent="0">
              <a:buNone/>
            </a:pPr>
            <a:r>
              <a:rPr lang="fr-FR" sz="1800" b="1" u="sng" dirty="0"/>
              <a:t> </a:t>
            </a:r>
            <a:r>
              <a:rPr lang="fr-FR" b="1" u="sng" dirty="0">
                <a:solidFill>
                  <a:srgbClr val="FF0000"/>
                </a:solidFill>
              </a:rPr>
              <a:t>Résumé :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2751836"/>
            <a:ext cx="8724900" cy="28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0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Configuration de LACP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887322"/>
          </a:xfrm>
        </p:spPr>
        <p:txBody>
          <a:bodyPr/>
          <a:lstStyle/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On va configurer </a:t>
            </a:r>
            <a:r>
              <a:rPr lang="fr-FR" sz="2000" dirty="0" err="1"/>
              <a:t>SwitchA</a:t>
            </a:r>
            <a:r>
              <a:rPr lang="fr-FR" sz="2000" dirty="0"/>
              <a:t> pour utiliser le mode actif LACP et </a:t>
            </a:r>
            <a:r>
              <a:rPr lang="fr-FR" sz="2000" dirty="0" err="1"/>
              <a:t>SwitchB</a:t>
            </a:r>
            <a:r>
              <a:rPr lang="fr-FR" sz="2000" dirty="0"/>
              <a:t> avec le mode passif.</a:t>
            </a:r>
          </a:p>
          <a:p>
            <a:endParaRPr lang="fr-FR" sz="1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1433978"/>
            <a:ext cx="5619750" cy="15811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" y="3988826"/>
            <a:ext cx="5686425" cy="1095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0" y="5190098"/>
            <a:ext cx="5657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Configuration de LACP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887322"/>
          </a:xfrm>
        </p:spPr>
        <p:txBody>
          <a:bodyPr/>
          <a:lstStyle/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L'interface port-</a:t>
            </a:r>
            <a:r>
              <a:rPr lang="fr-FR" sz="2000" dirty="0" err="1"/>
              <a:t>channel</a:t>
            </a:r>
            <a:r>
              <a:rPr lang="fr-FR" sz="2000" dirty="0"/>
              <a:t> configurée en mode </a:t>
            </a:r>
            <a:r>
              <a:rPr lang="fr-FR" sz="2000" dirty="0" err="1"/>
              <a:t>trunk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1200" dirty="0"/>
          </a:p>
          <a:p>
            <a:endParaRPr lang="fr-FR" sz="2000" dirty="0"/>
          </a:p>
          <a:p>
            <a:pPr marL="0" indent="0">
              <a:buNone/>
            </a:pPr>
            <a:endParaRPr lang="fr-FR" sz="1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1433978"/>
            <a:ext cx="5619750" cy="15811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82" y="4006289"/>
            <a:ext cx="7154553" cy="6610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58" y="5093407"/>
            <a:ext cx="7164077" cy="6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5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Vérification</a:t>
            </a:r>
            <a:r>
              <a:rPr lang="en-US" sz="1800" dirty="0">
                <a:ea typeface="ＭＳ Ｐゴシック" pitchFamily="34" charset="-128"/>
              </a:rPr>
              <a:t> et </a:t>
            </a:r>
            <a:r>
              <a:rPr lang="en-US" sz="1800" dirty="0" err="1">
                <a:ea typeface="ＭＳ Ｐゴシック" pitchFamily="34" charset="-128"/>
              </a:rPr>
              <a:t>dépannage</a:t>
            </a:r>
            <a:r>
              <a:rPr lang="en-US" sz="1800" dirty="0">
                <a:ea typeface="ＭＳ Ｐゴシック" pitchFamily="34" charset="-128"/>
              </a:rPr>
              <a:t> de </a:t>
            </a:r>
            <a:r>
              <a:rPr lang="en-US" sz="1800" dirty="0" err="1">
                <a:ea typeface="ＭＳ Ｐゴシック" pitchFamily="34" charset="-128"/>
              </a:rPr>
              <a:t>EtherChannel</a:t>
            </a:r>
            <a:r>
              <a:rPr lang="en-US" sz="1800" dirty="0">
                <a:ea typeface="ＭＳ Ｐゴシック" pitchFamily="34" charset="-128"/>
              </a:rPr>
              <a:t> 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Verification de </a:t>
            </a:r>
            <a:r>
              <a:rPr lang="en-US" dirty="0" err="1">
                <a:ea typeface="ＭＳ Ｐゴシック" pitchFamily="34" charset="-128"/>
              </a:rPr>
              <a:t>EtherChannel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6"/>
            <a:ext cx="4642071" cy="3660538"/>
          </a:xfrm>
        </p:spPr>
        <p:txBody>
          <a:bodyPr/>
          <a:lstStyle/>
          <a:p>
            <a:r>
              <a:rPr lang="en-US" sz="1800" b="1" dirty="0">
                <a:latin typeface="Courier New"/>
                <a:cs typeface="Courier New"/>
              </a:rPr>
              <a:t>show etherchannel summary </a:t>
            </a:r>
            <a:r>
              <a:rPr lang="en-US" sz="1800" dirty="0"/>
              <a:t>– </a:t>
            </a:r>
            <a:r>
              <a:rPr lang="fr-CA" sz="1800" dirty="0"/>
              <a:t>pour afficher une ligne d'informations unique par canal de port</a:t>
            </a:r>
            <a:r>
              <a:rPr lang="en-US" sz="1800" dirty="0"/>
              <a:t>.</a:t>
            </a:r>
          </a:p>
          <a:p>
            <a:r>
              <a:rPr lang="en-US" sz="1800" b="1" dirty="0">
                <a:latin typeface="Courier New"/>
                <a:cs typeface="Courier New"/>
              </a:rPr>
              <a:t>show </a:t>
            </a:r>
            <a:r>
              <a:rPr lang="en-US" sz="1800" b="1" dirty="0" err="1">
                <a:latin typeface="Courier New"/>
                <a:cs typeface="Courier New"/>
              </a:rPr>
              <a:t>etherchannel</a:t>
            </a:r>
            <a:r>
              <a:rPr lang="en-US" sz="1800" b="1" dirty="0">
                <a:latin typeface="Courier New"/>
                <a:cs typeface="Courier New"/>
              </a:rPr>
              <a:t> port-channel</a:t>
            </a:r>
            <a:r>
              <a:rPr lang="en-US" sz="1800" dirty="0"/>
              <a:t> – </a:t>
            </a:r>
            <a:r>
              <a:rPr lang="fr-CA" sz="1800" dirty="0"/>
              <a:t>pour afficher des informations concernant une interface port-</a:t>
            </a:r>
            <a:r>
              <a:rPr lang="fr-CA" sz="1800" dirty="0" err="1"/>
              <a:t>channel</a:t>
            </a:r>
            <a:r>
              <a:rPr lang="fr-CA" sz="1800" dirty="0"/>
              <a:t> spécifique</a:t>
            </a:r>
            <a:r>
              <a:rPr lang="en-US" sz="1800" dirty="0"/>
              <a:t>.</a:t>
            </a:r>
          </a:p>
          <a:p>
            <a:r>
              <a:rPr lang="en-US" sz="1800" b="1" dirty="0">
                <a:latin typeface="Courier New"/>
                <a:cs typeface="Courier New"/>
              </a:rPr>
              <a:t>show interfaces </a:t>
            </a:r>
            <a:r>
              <a:rPr lang="en-US" sz="1800" b="1" dirty="0" err="1">
                <a:latin typeface="Courier New"/>
                <a:cs typeface="Courier New"/>
              </a:rPr>
              <a:t>etherchannel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dirty="0"/>
              <a:t>– </a:t>
            </a:r>
            <a:r>
              <a:rPr lang="fr-CA" sz="1800" dirty="0"/>
              <a:t>peut fournir des informations sur le rôle de l'interface dans l'</a:t>
            </a:r>
            <a:r>
              <a:rPr lang="fr-CA" sz="1800" dirty="0" err="1"/>
              <a:t>EtherChannel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82" y="3716680"/>
            <a:ext cx="4375418" cy="29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Vérification</a:t>
            </a:r>
            <a:r>
              <a:rPr lang="en-US" sz="1800" dirty="0">
                <a:ea typeface="ＭＳ Ｐゴシック" pitchFamily="34" charset="-128"/>
              </a:rPr>
              <a:t> et </a:t>
            </a:r>
            <a:r>
              <a:rPr lang="en-US" sz="1800" dirty="0" err="1">
                <a:ea typeface="ＭＳ Ｐゴシック" pitchFamily="34" charset="-128"/>
              </a:rPr>
              <a:t>dépannage</a:t>
            </a:r>
            <a:r>
              <a:rPr lang="en-US" sz="1800" dirty="0">
                <a:ea typeface="ＭＳ Ｐゴシック" pitchFamily="34" charset="-128"/>
              </a:rPr>
              <a:t> de </a:t>
            </a:r>
            <a:r>
              <a:rPr lang="en-US" sz="1800" dirty="0" err="1">
                <a:ea typeface="ＭＳ Ｐゴシック" pitchFamily="34" charset="-128"/>
              </a:rPr>
              <a:t>EtherChannel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Dépannage</a:t>
            </a:r>
            <a:r>
              <a:rPr lang="en-US" dirty="0">
                <a:ea typeface="ＭＳ Ｐゴシック" pitchFamily="34" charset="-128"/>
              </a:rPr>
              <a:t> EtherChannel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47769" t="34871" r="18431" b="13938"/>
          <a:stretch>
            <a:fillRect/>
          </a:stretch>
        </p:blipFill>
        <p:spPr bwMode="auto">
          <a:xfrm>
            <a:off x="4660097" y="1393371"/>
            <a:ext cx="4348695" cy="370284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0063"/>
            <a:ext cx="3788229" cy="32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3849716"/>
            <a:ext cx="3643086" cy="249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6342723"/>
            <a:ext cx="3643086" cy="4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178595" y="5206050"/>
            <a:ext cx="414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/>
              <a:t>Interfaces d’un même groupe (canal) dans le même mode obligatoire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/>
              <a:t>Interfaces entre deux commutateurs dans un mode compatible l’un de l’autre</a:t>
            </a:r>
          </a:p>
          <a:p>
            <a:endParaRPr lang="fr-CA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Chapter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3.1 Concepts des liens </a:t>
            </a:r>
            <a:r>
              <a:rPr lang="en-US" sz="2000" dirty="0" err="1">
                <a:cs typeface="Arial" charset="0"/>
              </a:rPr>
              <a:t>d’agrégation</a:t>
            </a:r>
            <a:endParaRPr lang="en-US" sz="2000" dirty="0"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3.2 Configuration des liens </a:t>
            </a:r>
            <a:r>
              <a:rPr lang="en-US" sz="2000" dirty="0" err="1">
                <a:cs typeface="Arial" charset="0"/>
              </a:rPr>
              <a:t>d’agrégation</a:t>
            </a:r>
            <a:endParaRPr lang="en-US" sz="2000" dirty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3.3 Résumé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83" y="2263775"/>
            <a:ext cx="4444532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3.1 </a:t>
            </a:r>
            <a:r>
              <a:rPr lang="en-US" sz="2400" dirty="0">
                <a:cs typeface="Arial" charset="0"/>
              </a:rPr>
              <a:t>Concepts des liens </a:t>
            </a:r>
            <a:r>
              <a:rPr lang="en-US" sz="2400" dirty="0" err="1">
                <a:cs typeface="Arial" charset="0"/>
              </a:rPr>
              <a:t>d’agrégation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584692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fr-CA" dirty="0"/>
              <a:t>Introduction à l'agrégation de liaisons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4732328"/>
          </a:xfrm>
        </p:spPr>
        <p:txBody>
          <a:bodyPr/>
          <a:lstStyle/>
          <a:p>
            <a:r>
              <a:rPr lang="fr-FR" sz="2000" dirty="0" err="1"/>
              <a:t>EtherChannel</a:t>
            </a:r>
            <a:r>
              <a:rPr lang="fr-FR" sz="2000" dirty="0"/>
              <a:t> est une technique permettant l’agrégation de lien. Il est souvent utilisé pour augmenter la bande passante entre deux </a:t>
            </a:r>
            <a:r>
              <a:rPr lang="fr-FR" sz="2000" dirty="0" err="1"/>
              <a:t>switchs</a:t>
            </a:r>
            <a:r>
              <a:rPr lang="fr-FR" sz="2000" dirty="0"/>
              <a:t>.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Les ordinateurs sont connectés avec des interfaces de 1000 Mbit et le lien entre les </a:t>
            </a:r>
            <a:r>
              <a:rPr lang="fr-FR" sz="2000" dirty="0" err="1"/>
              <a:t>switchs</a:t>
            </a:r>
            <a:r>
              <a:rPr lang="fr-FR" sz="2000" dirty="0"/>
              <a:t> est seulement de 100 Mbit. Si l'un des ordinateurs envoie un trafic qui dépasse 100 Mbit, nous aurons une congestion et le trafic sera rejeté. Il y a deux solutions à cette problème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/>
              <a:t>Remplacer le lien entre les commutateurs avec un lien plus rapide, 1000 Mbit ou même 10 Gigabit.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/>
              <a:t>Ajouter des liens multiples et les regrouper en </a:t>
            </a:r>
            <a:r>
              <a:rPr lang="fr-FR" sz="1600" dirty="0" err="1"/>
              <a:t>etherchannel</a:t>
            </a:r>
            <a:r>
              <a:rPr lang="fr-FR" sz="1600" dirty="0"/>
              <a:t>.</a:t>
            </a:r>
            <a:endParaRPr lang="en-US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5" y="2402333"/>
            <a:ext cx="7629168" cy="1469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fr-CA" dirty="0"/>
              <a:t>Introduction à l'agrégation de liaisons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602046"/>
          </a:xfrm>
        </p:spPr>
        <p:txBody>
          <a:bodyPr/>
          <a:lstStyle/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1000" dirty="0"/>
          </a:p>
          <a:p>
            <a:r>
              <a:rPr lang="fr-FR" sz="2000" dirty="0"/>
              <a:t>On a ajouté des liens supplémentaires. Le problème avec cette configuration est que nous avons une boucle! </a:t>
            </a:r>
            <a:r>
              <a:rPr lang="fr-FR" sz="2000" dirty="0" err="1"/>
              <a:t>Spanning-Tree</a:t>
            </a:r>
            <a:r>
              <a:rPr lang="fr-FR" sz="2000" dirty="0"/>
              <a:t> va bloquer 3 liens.</a:t>
            </a:r>
          </a:p>
          <a:p>
            <a:r>
              <a:rPr lang="fr-FR" sz="2000" dirty="0" err="1"/>
              <a:t>EtherChannel</a:t>
            </a:r>
            <a:r>
              <a:rPr lang="fr-FR" sz="2000" dirty="0"/>
              <a:t> va regrouper tous les liens physiques en un seul lien logique. </a:t>
            </a:r>
            <a:r>
              <a:rPr lang="fr-FR" sz="2000" dirty="0" err="1"/>
              <a:t>Spanning-Tree</a:t>
            </a:r>
            <a:r>
              <a:rPr lang="fr-FR" sz="2000" dirty="0"/>
              <a:t> voit ce lien comme une seule liaison logique donc il n'y a pas de boucles.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8" y="1433978"/>
            <a:ext cx="8379726" cy="1384219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5" y="1760922"/>
            <a:ext cx="381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5" y="2113347"/>
            <a:ext cx="381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5" y="2465772"/>
            <a:ext cx="381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28" y="5036024"/>
            <a:ext cx="8475260" cy="14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Avantages</a:t>
            </a:r>
            <a:r>
              <a:rPr lang="en-US" dirty="0">
                <a:ea typeface="ＭＳ Ｐゴシック" pitchFamily="34" charset="-128"/>
              </a:rPr>
              <a:t> de EtherChannel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8336716" cy="4299165"/>
          </a:xfrm>
        </p:spPr>
        <p:txBody>
          <a:bodyPr/>
          <a:lstStyle/>
          <a:p>
            <a:r>
              <a:rPr lang="fr-CA" sz="2000" dirty="0"/>
              <a:t>Augmenter la bande passante</a:t>
            </a:r>
          </a:p>
          <a:p>
            <a:r>
              <a:rPr lang="fr-FR" sz="2000" dirty="0"/>
              <a:t>Autre avantage de l’agrégation de lien, la redondance. Si l’un des liens tombe en panne, les autres seront toujours là pour assurer la connectivité. La bande passante sera simplement </a:t>
            </a:r>
            <a:r>
              <a:rPr lang="fr-FR" sz="2000" dirty="0" err="1"/>
              <a:t>éduite</a:t>
            </a:r>
            <a:r>
              <a:rPr lang="fr-FR" sz="2000" dirty="0"/>
              <a:t>.</a:t>
            </a:r>
          </a:p>
          <a:p>
            <a:r>
              <a:rPr lang="fr-CA" sz="2000" dirty="0"/>
              <a:t>L'</a:t>
            </a:r>
            <a:r>
              <a:rPr lang="fr-CA" sz="2000" dirty="0" err="1"/>
              <a:t>EtherChannel</a:t>
            </a:r>
            <a:r>
              <a:rPr lang="fr-CA" sz="2000" dirty="0"/>
              <a:t> offre une bande passante bidirectionnelle simultanée jusqu'à 800 Mb/s (</a:t>
            </a:r>
            <a:r>
              <a:rPr lang="fr-CA" sz="2000" dirty="0" err="1"/>
              <a:t>Fast</a:t>
            </a:r>
            <a:r>
              <a:rPr lang="fr-CA" sz="2000" dirty="0"/>
              <a:t> </a:t>
            </a:r>
            <a:r>
              <a:rPr lang="fr-CA" sz="2000" dirty="0" err="1"/>
              <a:t>EtherChannel</a:t>
            </a:r>
            <a:r>
              <a:rPr lang="fr-CA" sz="2000" dirty="0"/>
              <a:t>) ou 8 Gb/s (Gigabit </a:t>
            </a:r>
            <a:r>
              <a:rPr lang="fr-CA" sz="2000" dirty="0" err="1"/>
              <a:t>EtherChannel</a:t>
            </a:r>
            <a:r>
              <a:rPr lang="fr-CA" sz="20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pitchFamily="34" charset="-128"/>
              </a:rPr>
              <a:t>Fonctionnement</a:t>
            </a:r>
            <a:r>
              <a:rPr lang="en-US" sz="1800" dirty="0">
                <a:ea typeface="ＭＳ Ｐゴシック" pitchFamily="34" charset="-128"/>
              </a:rPr>
              <a:t> de </a:t>
            </a:r>
            <a:r>
              <a:rPr lang="en-US" sz="1800" dirty="0" err="1">
                <a:ea typeface="ＭＳ Ｐゴシック" pitchFamily="34" charset="-128"/>
              </a:rPr>
              <a:t>EtherChannel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Restrictions </a:t>
            </a:r>
            <a:r>
              <a:rPr lang="en-US" dirty="0" err="1">
                <a:ea typeface="ＭＳ Ｐゴシック" pitchFamily="34" charset="-128"/>
              </a:rPr>
              <a:t>d’implémentation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474" y="1380562"/>
            <a:ext cx="4908152" cy="5082937"/>
          </a:xfrm>
        </p:spPr>
        <p:txBody>
          <a:bodyPr/>
          <a:lstStyle/>
          <a:p>
            <a:pPr algn="just"/>
            <a:r>
              <a:rPr lang="fr-CA" sz="2000" dirty="0" err="1"/>
              <a:t>EtherChannel</a:t>
            </a:r>
            <a:r>
              <a:rPr lang="fr-CA" sz="2000" dirty="0"/>
              <a:t> peut se regrouper jusqu'à 8 ports Ethernet compatible-configurés.</a:t>
            </a:r>
            <a:endParaRPr lang="en-US" sz="2000" dirty="0"/>
          </a:p>
          <a:p>
            <a:pPr algn="just"/>
            <a:r>
              <a:rPr lang="fr-CA" sz="2000" dirty="0"/>
              <a:t>Le commutateur Cisco IOS peut actuellement prendre en charge 6 </a:t>
            </a:r>
            <a:r>
              <a:rPr lang="fr-CA" sz="2000" dirty="0" err="1"/>
              <a:t>EtherChannel</a:t>
            </a:r>
            <a:r>
              <a:rPr lang="fr-CA" sz="2000" dirty="0"/>
              <a:t>.</a:t>
            </a:r>
          </a:p>
          <a:p>
            <a:pPr algn="just"/>
            <a:r>
              <a:rPr lang="fr-FR" sz="2000" dirty="0"/>
              <a:t>les ports utilisées de même type</a:t>
            </a:r>
            <a:endParaRPr lang="en-US" sz="2000" dirty="0"/>
          </a:p>
          <a:p>
            <a:pPr algn="just"/>
            <a:r>
              <a:rPr lang="fr-FR" sz="2000" dirty="0"/>
              <a:t>Si vous voulez créer un </a:t>
            </a:r>
            <a:r>
              <a:rPr lang="fr-FR" sz="2000" dirty="0" err="1"/>
              <a:t>etherchannel</a:t>
            </a:r>
            <a:r>
              <a:rPr lang="fr-FR" sz="2000" dirty="0"/>
              <a:t> vous devez assurer que tous les ports ont la même configuration :</a:t>
            </a:r>
          </a:p>
          <a:p>
            <a:pPr algn="just"/>
            <a:r>
              <a:rPr lang="fr-FR" sz="2000" dirty="0"/>
              <a:t>Duplex doit être le même.</a:t>
            </a:r>
          </a:p>
          <a:p>
            <a:pPr algn="just"/>
            <a:r>
              <a:rPr lang="fr-FR" sz="2000" dirty="0"/>
              <a:t>Vitesse doit être la même.</a:t>
            </a:r>
          </a:p>
          <a:p>
            <a:pPr algn="just"/>
            <a:r>
              <a:rPr lang="fr-FR" sz="2000" dirty="0"/>
              <a:t>Même VLAN natif.</a:t>
            </a:r>
          </a:p>
          <a:p>
            <a:pPr algn="just"/>
            <a:r>
              <a:rPr lang="fr-FR" sz="2000" dirty="0"/>
              <a:t>Même mode </a:t>
            </a:r>
            <a:r>
              <a:rPr lang="fr-FR" sz="2000" dirty="0" err="1"/>
              <a:t>switchport</a:t>
            </a:r>
            <a:r>
              <a:rPr lang="fr-FR" sz="2000" dirty="0"/>
              <a:t> (</a:t>
            </a:r>
            <a:r>
              <a:rPr lang="fr-FR" sz="2000" dirty="0" err="1"/>
              <a:t>trunk</a:t>
            </a:r>
            <a:r>
              <a:rPr lang="fr-FR" sz="2000" dirty="0"/>
              <a:t>).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26" y="2306322"/>
            <a:ext cx="3821374" cy="334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err="1">
                <a:ea typeface="ＭＳ Ｐゴシック" pitchFamily="34" charset="-128"/>
              </a:rPr>
              <a:t>Négociation</a:t>
            </a:r>
            <a:r>
              <a:rPr lang="en-US" dirty="0">
                <a:ea typeface="ＭＳ Ｐゴシック" pitchFamily="34" charset="-128"/>
              </a:rPr>
              <a:t> de </a:t>
            </a:r>
            <a:r>
              <a:rPr lang="en-US" dirty="0" err="1">
                <a:ea typeface="ＭＳ Ｐゴシック" pitchFamily="34" charset="-128"/>
              </a:rPr>
              <a:t>l’agrégation</a:t>
            </a:r>
            <a:r>
              <a:rPr lang="en-US" dirty="0">
                <a:ea typeface="ＭＳ Ｐゴシック" pitchFamily="34" charset="-128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5310" y="1638695"/>
            <a:ext cx="8323974" cy="3602046"/>
          </a:xfrm>
        </p:spPr>
        <p:txBody>
          <a:bodyPr/>
          <a:lstStyle/>
          <a:p>
            <a:r>
              <a:rPr lang="fr-FR" dirty="0"/>
              <a:t>Il existe deux manières de créer une agrégation de lien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800" dirty="0"/>
              <a:t>En forçant l’agrégation.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800" dirty="0"/>
              <a:t>En utilisant un protocole de négociation.</a:t>
            </a:r>
          </a:p>
          <a:p>
            <a:r>
              <a:rPr lang="fr-FR" dirty="0"/>
              <a:t>Pour la négociation de l’agrégation, il existe deux protocoles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800" dirty="0" err="1"/>
              <a:t>PAgP</a:t>
            </a:r>
            <a:r>
              <a:rPr lang="fr-FR" sz="1800" dirty="0"/>
              <a:t> (Port </a:t>
            </a:r>
            <a:r>
              <a:rPr lang="fr-FR" sz="1800" dirty="0" err="1"/>
              <a:t>Aggregation</a:t>
            </a:r>
            <a:r>
              <a:rPr lang="fr-FR" sz="1800" dirty="0"/>
              <a:t> Protocol)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800" dirty="0"/>
              <a:t>LACP (Link </a:t>
            </a:r>
            <a:r>
              <a:rPr lang="fr-FR" sz="1800" dirty="0" err="1"/>
              <a:t>Aggregation</a:t>
            </a:r>
            <a:r>
              <a:rPr lang="fr-FR" sz="1800" dirty="0"/>
              <a:t> Control Protocol)</a:t>
            </a:r>
            <a:endParaRPr lang="fr-CA" sz="1800" dirty="0"/>
          </a:p>
          <a:p>
            <a:endParaRPr lang="fr-FR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98186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cs typeface="Arial" charset="0"/>
              </a:rPr>
              <a:t>Liens </a:t>
            </a:r>
            <a:r>
              <a:rPr lang="en-US" sz="1800" dirty="0" err="1">
                <a:cs typeface="Arial" charset="0"/>
              </a:rPr>
              <a:t>d’agrégation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Port Aggregation Protocol(</a:t>
            </a:r>
            <a:r>
              <a:rPr lang="en-US" dirty="0" err="1"/>
              <a:t>PAgP</a:t>
            </a:r>
            <a:r>
              <a:rPr lang="en-US" dirty="0"/>
              <a:t>) CISCO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62" y="1433978"/>
            <a:ext cx="7940675" cy="3602046"/>
          </a:xfrm>
        </p:spPr>
        <p:txBody>
          <a:bodyPr/>
          <a:lstStyle/>
          <a:p>
            <a:r>
              <a:rPr lang="fr-FR" sz="2000" dirty="0" err="1"/>
              <a:t>PAgP</a:t>
            </a:r>
            <a:r>
              <a:rPr lang="fr-FR" sz="2000" dirty="0"/>
              <a:t> est le protocole de négociation propriétaire </a:t>
            </a:r>
            <a:r>
              <a:rPr lang="fr-FR" sz="2000" b="1" dirty="0">
                <a:solidFill>
                  <a:srgbClr val="FF0000"/>
                </a:solidFill>
              </a:rPr>
              <a:t>Cisco</a:t>
            </a:r>
            <a:r>
              <a:rPr lang="fr-FR" sz="2000" dirty="0"/>
              <a:t>. En choisissant ce protocole, il est possible de configurer les ports dans 2 modes différents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/>
              <a:t>Auto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600" dirty="0" err="1"/>
              <a:t>Desirable</a:t>
            </a:r>
            <a:endParaRPr lang="fr-FR" sz="1600" dirty="0"/>
          </a:p>
          <a:p>
            <a:r>
              <a:rPr lang="fr-FR" sz="2000" dirty="0"/>
              <a:t>A noter que si nous ne voulons pas utiliser de protocole de négociation, le port devra être mis en mode ON, pour forcer l’agrégation de lien.</a:t>
            </a:r>
          </a:p>
          <a:p>
            <a:r>
              <a:rPr lang="fr-FR" sz="2000" dirty="0"/>
              <a:t>Avec </a:t>
            </a:r>
            <a:r>
              <a:rPr lang="fr-FR" sz="2000" dirty="0" err="1"/>
              <a:t>PAgP</a:t>
            </a:r>
            <a:r>
              <a:rPr lang="fr-FR" sz="2000" dirty="0"/>
              <a:t>, si le port est en mode </a:t>
            </a:r>
            <a:r>
              <a:rPr lang="fr-FR" sz="2000" b="1" dirty="0">
                <a:solidFill>
                  <a:srgbClr val="FF0000"/>
                </a:solidFill>
              </a:rPr>
              <a:t>Auto</a:t>
            </a:r>
            <a:r>
              <a:rPr lang="fr-FR" sz="2000" dirty="0"/>
              <a:t>, une agrégation de lien sera créée si le port d’en face est en mode </a:t>
            </a:r>
            <a:r>
              <a:rPr lang="fr-FR" sz="2000" b="1" dirty="0" err="1">
                <a:solidFill>
                  <a:srgbClr val="FF0000"/>
                </a:solidFill>
              </a:rPr>
              <a:t>Desirable</a:t>
            </a:r>
            <a:r>
              <a:rPr lang="fr-FR" sz="2000" dirty="0"/>
              <a:t>. </a:t>
            </a:r>
          </a:p>
          <a:p>
            <a:r>
              <a:rPr lang="fr-FR" sz="2000" dirty="0"/>
              <a:t>Si le port est configuré en mode </a:t>
            </a:r>
            <a:r>
              <a:rPr lang="fr-FR" sz="2000" b="1" dirty="0" err="1">
                <a:solidFill>
                  <a:srgbClr val="FF0000"/>
                </a:solidFill>
              </a:rPr>
              <a:t>Desirable</a:t>
            </a:r>
            <a:r>
              <a:rPr lang="fr-FR" sz="2000" dirty="0"/>
              <a:t>, une agrégation sera créée à condition que le port d’en face soit en mode </a:t>
            </a:r>
            <a:r>
              <a:rPr lang="fr-FR" sz="2000" b="1" dirty="0">
                <a:solidFill>
                  <a:srgbClr val="FF0000"/>
                </a:solidFill>
              </a:rPr>
              <a:t>Auto</a:t>
            </a:r>
            <a:r>
              <a:rPr lang="fr-FR" sz="2000" dirty="0"/>
              <a:t> ou </a:t>
            </a:r>
            <a:r>
              <a:rPr lang="fr-FR" sz="2000" b="1" dirty="0" err="1">
                <a:solidFill>
                  <a:srgbClr val="FF0000"/>
                </a:solidFill>
              </a:rPr>
              <a:t>Desirable</a:t>
            </a:r>
            <a:r>
              <a:rPr lang="fr-FR" sz="2000" dirty="0"/>
              <a:t>.</a:t>
            </a:r>
          </a:p>
          <a:p>
            <a:r>
              <a:rPr lang="fr-FR" sz="2000" b="1" i="1" u="sng" dirty="0">
                <a:solidFill>
                  <a:srgbClr val="FF0000"/>
                </a:solidFill>
              </a:rPr>
              <a:t>Attention</a:t>
            </a:r>
            <a:r>
              <a:rPr lang="fr-FR" sz="2000" dirty="0"/>
              <a:t>, il n’est pas possible d’avoir un port en mode </a:t>
            </a:r>
            <a:r>
              <a:rPr lang="fr-FR" sz="2000" b="1" dirty="0">
                <a:solidFill>
                  <a:srgbClr val="FF0000"/>
                </a:solidFill>
              </a:rPr>
              <a:t>ON</a:t>
            </a:r>
            <a:r>
              <a:rPr lang="fr-FR" sz="2000" dirty="0"/>
              <a:t> d’un côté, et d’utiliser un protocole de négociation (</a:t>
            </a:r>
            <a:r>
              <a:rPr lang="fr-FR" sz="2000" dirty="0" err="1"/>
              <a:t>PAgP</a:t>
            </a:r>
            <a:r>
              <a:rPr lang="fr-FR" sz="2000" dirty="0"/>
              <a:t> ou LACP) de l’autre côté d’une agrégation.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90348961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21499</TotalTime>
  <Pages>28</Pages>
  <Words>1091</Words>
  <Application>Microsoft Office PowerPoint</Application>
  <PresentationFormat>On-screen Show (4:3)</PresentationFormat>
  <Paragraphs>164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Wingdings</vt:lpstr>
      <vt:lpstr>PPT-TMPLT-WHT_C</vt:lpstr>
      <vt:lpstr>NetAcad-4F_PPT-WHT_060408</vt:lpstr>
      <vt:lpstr>Chapter 3: Les Liens d’aggrégation (ETHER-CHANNEL) </vt:lpstr>
      <vt:lpstr>Chapter 3</vt:lpstr>
      <vt:lpstr>3.1 Concepts des liens d’agrégation</vt:lpstr>
      <vt:lpstr>Liens d’agrégation Introduction à l'agrégation de liaisons</vt:lpstr>
      <vt:lpstr>Liens d’agrégation Introduction à l'agrégation de liaisons</vt:lpstr>
      <vt:lpstr>Liens d’agrégation Avantages de EtherChannel</vt:lpstr>
      <vt:lpstr>Fonctionnement de EtherChannel Restrictions d’implémentation</vt:lpstr>
      <vt:lpstr>Liens d’agrégation Négociation de l’agrégation </vt:lpstr>
      <vt:lpstr>Liens d’agrégation Port Aggregation Protocol(PAgP) CISCO</vt:lpstr>
      <vt:lpstr>Liens d’agrégation Protocol Aggregation Port (PAgP) CISCO</vt:lpstr>
      <vt:lpstr>Liens d’agrégation Configuration de PAgP </vt:lpstr>
      <vt:lpstr>Liens d’agrégation Configuration de PAgP </vt:lpstr>
      <vt:lpstr>Liens d’agrégation Link Aggregation Control Proctocol (LACP)  Non Cisco</vt:lpstr>
      <vt:lpstr>Liens d’agrégation Link Aggregation Control Proctocol (LACP)  Non Cisco</vt:lpstr>
      <vt:lpstr>Liens d’agrégation Configuration de LACP</vt:lpstr>
      <vt:lpstr>Liens d’agrégation Configuration de LACP</vt:lpstr>
      <vt:lpstr>Vérification et dépannage de EtherChannel  Verification de EtherChannel</vt:lpstr>
      <vt:lpstr>Vérification et dépannage de EtherChannel Dépannage EtherChannel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MOHAMED ISSAKHI</cp:lastModifiedBy>
  <cp:revision>1316</cp:revision>
  <cp:lastPrinted>1999-01-27T00:54:54Z</cp:lastPrinted>
  <dcterms:created xsi:type="dcterms:W3CDTF">2006-10-23T15:07:30Z</dcterms:created>
  <dcterms:modified xsi:type="dcterms:W3CDTF">2021-11-30T08:44:17Z</dcterms:modified>
</cp:coreProperties>
</file>