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4" r:id="rId5"/>
    <p:sldId id="260" r:id="rId6"/>
    <p:sldId id="261" r:id="rId7"/>
    <p:sldId id="263" r:id="rId8"/>
    <p:sldId id="267" r:id="rId9"/>
    <p:sldId id="279" r:id="rId10"/>
    <p:sldId id="278" r:id="rId11"/>
    <p:sldId id="268" r:id="rId12"/>
    <p:sldId id="269" r:id="rId13"/>
    <p:sldId id="270" r:id="rId14"/>
    <p:sldId id="271" r:id="rId15"/>
    <p:sldId id="274" r:id="rId16"/>
    <p:sldId id="276" r:id="rId17"/>
    <p:sldId id="277" r:id="rId18"/>
    <p:sldId id="27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CC13A2C-0280-47D6-885D-F25697F89449}">
          <p14:sldIdLst/>
        </p14:section>
        <p14:section name="Section sans titre" id="{58C27B4F-A288-4F22-B35A-1BA4E0223C04}">
          <p14:sldIdLst>
            <p14:sldId id="264"/>
            <p14:sldId id="260"/>
            <p14:sldId id="261"/>
            <p14:sldId id="263"/>
            <p14:sldId id="267"/>
            <p14:sldId id="279"/>
            <p14:sldId id="278"/>
            <p14:sldId id="268"/>
            <p14:sldId id="269"/>
            <p14:sldId id="270"/>
            <p14:sldId id="271"/>
            <p14:sldId id="274"/>
            <p14:sldId id="276"/>
            <p14:sldId id="277"/>
            <p14:sldId id="275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es Louiza" initials="YL" lastIdx="4" clrIdx="0">
    <p:extLst>
      <p:ext uri="{19B8F6BF-5375-455C-9EA6-DF929625EA0E}">
        <p15:presenceInfo xmlns:p15="http://schemas.microsoft.com/office/powerpoint/2012/main" userId="f2dbddcd431eb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040" autoAdjust="0"/>
  </p:normalViewPr>
  <p:slideViewPr>
    <p:cSldViewPr>
      <p:cViewPr varScale="1">
        <p:scale>
          <a:sx n="63" d="100"/>
          <a:sy n="63" d="100"/>
        </p:scale>
        <p:origin x="9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9D61A-AD75-4D60-9354-75DB5B186C08}" type="datetimeFigureOut">
              <a:rPr lang="fr-FR" smtClean="0"/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C146-EF4E-405B-A60E-0653708B9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C146-EF4E-405B-A60E-0653708B94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94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05/04/2021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D9915A2-EED2-481C-BF6C-66127291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7200"/>
            <a:ext cx="4239718" cy="58674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5400" dirty="0">
                <a:solidFill>
                  <a:schemeClr val="bg1">
                    <a:alpha val="80000"/>
                  </a:schemeClr>
                </a:solidFill>
              </a:rPr>
              <a:t>RAPPORT DES EXERCICES DE “PYTHON”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48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LE STAGIARE :YOUNESS LOUIZA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TDI 101 SG2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LE FORMATEUR :NAJAT MOUBAH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48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21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BB2D1D-3A3B-4ACC-85EE-4C0E40A91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8" r="-1" b="-1"/>
          <a:stretch/>
        </p:blipFill>
        <p:spPr>
          <a:xfrm>
            <a:off x="4191000" y="838200"/>
            <a:ext cx="4495799" cy="5181599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2000" y="4138312"/>
            <a:ext cx="3945731" cy="1410656"/>
            <a:chOff x="6096000" y="4138312"/>
            <a:chExt cx="5260975" cy="141065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544C1D9-EDA6-4248-8937-B34BD2762C3C}"/>
              </a:ext>
            </a:extLst>
          </p:cNvPr>
          <p:cNvCxnSpPr>
            <a:cxnSpLocks/>
          </p:cNvCxnSpPr>
          <p:nvPr/>
        </p:nvCxnSpPr>
        <p:spPr>
          <a:xfrm>
            <a:off x="166140" y="3390900"/>
            <a:ext cx="387246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87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A7EE735-F694-46AC-BA05-D74188F1F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381000"/>
            <a:ext cx="845820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"entrer un nombre :"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n&gt;=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n%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"vous avez entré la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valeur"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"qui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est positive et paire"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"vous avez entré la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valeur"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"qui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est positive et impaire"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n%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"vous avez entre la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valeur"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"qui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est négative et impaire"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"vous avez entré la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valeur"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"qui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est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negative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et impaire"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2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64C77-D596-40D9-ABA6-50E445B2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7"/>
          </a:xfrm>
        </p:spPr>
        <p:txBody>
          <a:bodyPr>
            <a:norm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_________Exercice 6: __________</a:t>
            </a:r>
            <a:r>
              <a:rPr lang="fr-FR" dirty="0"/>
              <a:t>   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4EA75-E483-4AB9-956F-709A1B5A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808037"/>
            <a:ext cx="8229600" cy="2849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800" dirty="0"/>
              <a:t>Ecrire un programme qui demande a l’utilisateur</a:t>
            </a:r>
          </a:p>
          <a:p>
            <a:pPr marL="0" indent="0">
              <a:buNone/>
            </a:pPr>
            <a:r>
              <a:rPr lang="fr-FR" sz="3800" dirty="0"/>
              <a:t>De saisir un entier a puis qui affiche « error »</a:t>
            </a:r>
          </a:p>
          <a:p>
            <a:pPr marL="0" indent="0">
              <a:buNone/>
            </a:pPr>
            <a:r>
              <a:rPr lang="fr-FR" sz="3800" dirty="0"/>
              <a:t>Si A n ’est pas un nombre impaire compris entre 83 et 101 bornes incluses . Dans le cas contraire,</a:t>
            </a:r>
          </a:p>
          <a:p>
            <a:pPr marL="0" indent="0">
              <a:buNone/>
            </a:pPr>
            <a:r>
              <a:rPr lang="fr-FR" sz="3800" dirty="0"/>
              <a:t>On affiche « pas d’erreur ».</a:t>
            </a:r>
          </a:p>
          <a:p>
            <a:pPr marL="0" indent="0">
              <a:buNone/>
            </a:pPr>
            <a:r>
              <a:rPr lang="fr-FR" sz="3800" dirty="0">
                <a:highlight>
                  <a:srgbClr val="C0C0C0"/>
                </a:highlight>
              </a:rPr>
              <a:t>_____________LA SOLUTION_______________</a:t>
            </a:r>
            <a:endParaRPr lang="fr-FR" sz="3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643E62-5F54-4852-AB17-79AEF4AB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861186"/>
            <a:ext cx="8572500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"entrer un nombre :"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a%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83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&lt;=a&lt;=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101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 d'erreur "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"erreur"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"erreur"</a:t>
            </a: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9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64E3F-3D11-4826-8665-9D17788E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999"/>
            <a:ext cx="8229600" cy="5943601"/>
          </a:xfrm>
        </p:spPr>
        <p:txBody>
          <a:bodyPr/>
          <a:lstStyle/>
          <a:p>
            <a:pPr marL="0" indent="0">
              <a:buNone/>
            </a:pPr>
            <a:r>
              <a:rPr lang="fr-FR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---------------------Exercice 7:------------------------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Écrire un programme en Python pour calculer savoir: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a) Si un nombre est divisible par 6.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b) Si un nombre est pair ou impair.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_______________Solution_________________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highlight>
                <a:srgbClr val="C0C0C0"/>
              </a:highlight>
              <a:latin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85BA3E-424D-4093-9643-C0CEFE95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762000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« introduire un nombre :"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n%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divisible sur 6"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n%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lang="fr-FR" altLang="fr-FR" sz="2400" dirty="0">
                <a:solidFill>
                  <a:srgbClr val="6A8759"/>
                </a:solidFill>
                <a:latin typeface="JetBrains Mono"/>
              </a:rPr>
              <a:t> ’’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nombre un pair"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«  nombre impaire »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9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3651C-A7DA-483C-A376-A350A62E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153400" cy="5638800"/>
          </a:xfrm>
        </p:spPr>
        <p:txBody>
          <a:bodyPr/>
          <a:lstStyle/>
          <a:p>
            <a:pPr marL="0" indent="0">
              <a:buNone/>
            </a:pPr>
            <a:r>
              <a:rPr lang="fr-FR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______________Exercice 8:_______________</a:t>
            </a:r>
            <a:br>
              <a:rPr lang="fr-FR" dirty="0"/>
            </a:br>
            <a:r>
              <a:rPr lang="fr-FR" dirty="0"/>
              <a:t>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Écrire un programme en Python pour trouver      tous les diviseurs positifs d'un entier naturel non nul.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-----------------------</a:t>
            </a:r>
            <a:r>
              <a:rPr lang="fr-FR" b="1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Solution</a:t>
            </a:r>
            <a:r>
              <a:rPr lang="fr-FR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-------------------------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27FE5-53ED-4B9B-B242-816496DD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581400"/>
            <a:ext cx="76962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"donner un nombre positif"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num+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% i ==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FE444-B74B-4F60-B90F-7933F2BA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b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fr-FR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E2EE5-8665-4CFF-93D5-C573858C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73144"/>
            <a:ext cx="7848600" cy="5775256"/>
          </a:xfrm>
        </p:spPr>
        <p:txBody>
          <a:bodyPr/>
          <a:lstStyle/>
          <a:p>
            <a:pPr marL="0" indent="0">
              <a:buNone/>
            </a:pPr>
            <a:r>
              <a:rPr lang="fr-FR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______________Exercice9:_____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_________</a:t>
            </a:r>
            <a:br>
              <a:rPr lang="fr-FR" dirty="0"/>
            </a:br>
            <a:r>
              <a:rPr lang="fr-FR" dirty="0"/>
              <a:t>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Écrire un programme en Python pour calculer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 moyenne d'une liste de nombres.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______________Solution_______________</a:t>
            </a:r>
            <a:endParaRPr lang="fr-FR" b="1" dirty="0">
              <a:highlight>
                <a:srgbClr val="C0C0C0"/>
              </a:highligh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BCFDCB-FB2C-4428-8721-5B13819E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662940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ls=[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(ls)):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s+ls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(ls))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2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88442-0874-4EF5-8775-01239CD9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fr-FR" dirty="0">
                <a:highlight>
                  <a:srgbClr val="C0C0C0"/>
                </a:highlight>
              </a:rPr>
              <a:t>-----------------Exercice12------------------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301EA-BF10-4E90-B290-C042CCE5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74516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Ecrire un programme qui permet de résoudre</a:t>
            </a:r>
          </a:p>
          <a:p>
            <a:pPr marL="0" indent="0">
              <a:buNone/>
            </a:pPr>
            <a:r>
              <a:rPr lang="fr-FR" sz="2400" dirty="0"/>
              <a:t>Une équation de second degré qui se présent</a:t>
            </a:r>
          </a:p>
          <a:p>
            <a:pPr marL="0" indent="0">
              <a:buNone/>
            </a:pPr>
            <a:r>
              <a:rPr lang="fr-FR" sz="2400" dirty="0"/>
              <a:t>Sous la forme de: ax^2+bx+c=0</a:t>
            </a:r>
          </a:p>
          <a:p>
            <a:pPr marL="0" indent="0">
              <a:buNone/>
            </a:pPr>
            <a:r>
              <a:rPr lang="fr-FR" dirty="0">
                <a:highlight>
                  <a:srgbClr val="C0C0C0"/>
                </a:highlight>
              </a:rPr>
              <a:t>_______________Solution:________________</a:t>
            </a:r>
          </a:p>
          <a:p>
            <a:pPr marL="0" indent="0">
              <a:buNone/>
            </a:pP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9853E0-7DBB-4EA3-BBEA-9359BDA1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7918"/>
            <a:ext cx="77724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"entrer un premier nombre 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"entrer un deuxième nombre:"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"entrer un troisième nombre:"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d=(b**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*a*c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"n'est pas solution"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d==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x=-b/(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*a)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 solution est:"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x1=(-b+(d**(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)))/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*a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x2=(-b-(d**(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)))/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*a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"le solution est:"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x2)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FDAD3-8F32-404A-9FE6-55FBD2F0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i="0" dirty="0">
                <a:solidFill>
                  <a:srgbClr val="0975C3"/>
                </a:solidFill>
                <a:effectLst/>
                <a:latin typeface="Oswald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4003C-172E-463C-8483-AD8AF43B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4638"/>
            <a:ext cx="8229600" cy="6308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highlight>
                  <a:srgbClr val="C0C0C0"/>
                </a:highlight>
              </a:rPr>
              <a:t>_____________Exercice 13:___________</a:t>
            </a:r>
          </a:p>
          <a:p>
            <a:r>
              <a:rPr lang="fr-FR" dirty="0"/>
              <a:t>Nous considérons les trois dictionnaires Pythons qui incluent tous les matériels informatiques: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dicPC </a:t>
            </a:r>
            <a:r>
              <a:rPr lang="fr-FR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"HP"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"Acer"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"Lenovo"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"Del"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dicPhone </a:t>
            </a:r>
            <a:r>
              <a:rPr lang="fr-FR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"Sumsung"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"Iphone"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dicTablet </a:t>
            </a:r>
            <a:r>
              <a:rPr lang="fr-FR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"Sumsung"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dirty="0"/>
              <a:t>Écrivez un programme Python qui combine en concaténant ces trois dictionnaires en un seul.</a:t>
            </a:r>
          </a:p>
        </p:txBody>
      </p:sp>
    </p:spTree>
    <p:extLst>
      <p:ext uri="{BB962C8B-B14F-4D97-AF65-F5344CB8AC3E}">
        <p14:creationId xmlns:p14="http://schemas.microsoft.com/office/powerpoint/2010/main" val="362832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47995-8B40-4F29-BD0E-D41EC32E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fr-FR" dirty="0">
                <a:highlight>
                  <a:srgbClr val="C0C0C0"/>
                </a:highlight>
              </a:rPr>
              <a:t>-------------------Solution:-------------------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B1C23C-3632-4AC0-B31C-0383DEE40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987573"/>
            <a:ext cx="7848600" cy="53860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dicPC = 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"Acer"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"Lenovo"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17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"Del"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dicPhone = 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"Sumsung"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"Iphone"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"Other"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dicTablet = 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"Sumsung"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"Other"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dicTotal = {}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[dicPC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dicTablet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dicPhone]: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dicTotal.update (d)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(dicTotal)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2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20A88-90D2-455F-A54E-90D97335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fr-FR" dirty="0">
                <a:highlight>
                  <a:srgbClr val="C0C0C0"/>
                </a:highlight>
              </a:rPr>
              <a:t>-------------------Exercice14 -----------------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5DCEA3-A07B-4737-8802-9BFCB71A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89038"/>
            <a:ext cx="8001000" cy="566896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Écrire une procédure qui accepte le nom d’un tableau et le nombre d’éléments de cette tableau en paramètre, et qui remplit ce tableau avec des éléments entrés par l’utilisateur: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BBE7C2-9F1F-4054-93D5-8D954345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28707"/>
            <a:ext cx="7863840" cy="29546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remplissage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m=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"entrer un élément:"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t.append(m)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l=[]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remplissage(l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(l)</a:t>
            </a: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5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88979-7EDC-4FA8-AF34-A2E9611C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fr-FR" dirty="0">
                <a:highlight>
                  <a:srgbClr val="C0C0C0"/>
                </a:highlight>
              </a:rPr>
              <a:t>___________Exercice15:___________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59A4F-206A-4C0D-9BF9-E034CE4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r>
              <a:rPr lang="fr-FR" b="0" i="0" dirty="0">
                <a:solidFill>
                  <a:srgbClr val="555555"/>
                </a:solidFill>
                <a:effectLst/>
                <a:latin typeface="Lato"/>
              </a:rPr>
              <a:t>Soit une chaine de caractères, écrire un algorithme récursif permettant de déterminer sa longueur :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4F1BAC-5144-41B6-89E0-F206A1F6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7696200" cy="3803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longueur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+longueur(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:])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"Allez-y doucement"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(longueur(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1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9D6D6CA-329E-40BF-9EAB-3E2D12708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777135"/>
              </p:ext>
            </p:extLst>
          </p:nvPr>
        </p:nvGraphicFramePr>
        <p:xfrm>
          <a:off x="457200" y="152400"/>
          <a:ext cx="8229600" cy="64008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730820295"/>
                    </a:ext>
                  </a:extLst>
                </a:gridCol>
              </a:tblGrid>
              <a:tr h="64008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fr-FR" b="1" i="1" dirty="0">
                          <a:effectLst/>
                        </a:rPr>
                        <a:t>Exercice 1</a:t>
                      </a:r>
                      <a:r>
                        <a:rPr lang="fr-FR" b="1" dirty="0">
                          <a:effectLst/>
                        </a:rPr>
                        <a:t>: Triangle équilatéral - isocèle - condition IF ELSE ELIF AND OR</a:t>
                      </a:r>
                      <a:br>
                        <a:rPr lang="fr-FR" dirty="0">
                          <a:effectLst/>
                        </a:rPr>
                      </a:br>
                      <a:r>
                        <a:rPr lang="fr-FR" dirty="0">
                          <a:effectLst/>
                        </a:rPr>
                        <a:t>1.Écrire un programme en Python qui demande à l'utilisateur les longueurs des côtés d'un triangle (ces longueurs étant entières) et qui indique si ce triangle est équilatéral ou pas.</a:t>
                      </a:r>
                    </a:p>
                    <a:p>
                      <a:pPr marL="0" indent="0">
                        <a:buFont typeface="+mj-lt"/>
                        <a:buAutoNum type="arabicPeriod"/>
                      </a:pPr>
                      <a:r>
                        <a:rPr lang="fr-FR" dirty="0">
                          <a:effectLst/>
                        </a:rPr>
                        <a:t>Modifier votre programme </a:t>
                      </a:r>
                      <a:r>
                        <a:rPr lang="fr-FR" sz="2000" dirty="0">
                          <a:effectLst/>
                        </a:rPr>
                        <a:t>pour</a:t>
                      </a:r>
                      <a:r>
                        <a:rPr lang="fr-FR" dirty="0">
                          <a:effectLst/>
                        </a:rPr>
                        <a:t> qu'il indique si le triangle est isocèle ou pas.</a:t>
                      </a:r>
                    </a:p>
                    <a:p>
                      <a:pPr marL="0" indent="0">
                        <a:buFont typeface="+mj-lt"/>
                        <a:buAutoNum type="arabicPeriod"/>
                      </a:pPr>
                      <a:r>
                        <a:rPr lang="fr-FR" dirty="0">
                          <a:effectLst/>
                        </a:rPr>
                        <a:t>Modifier votre programme pour qu'il indique si le triangle est équilatéral et s'il ne l'est pas s'il est isocèle ou pas.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fr-FR" dirty="0">
                        <a:effectLst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fr-FR" dirty="0">
                          <a:effectLst/>
                        </a:rPr>
                        <a:t>La solution: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fr-FR" dirty="0">
                        <a:effectLst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fr-FR" dirty="0"/>
                        <a:t>a=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int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input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6A8759"/>
                          </a:solidFill>
                          <a:effectLst/>
                        </a:rPr>
                        <a:t>"longueur cote 1: "</a:t>
                      </a:r>
                      <a:r>
                        <a:rPr lang="fr-FR" dirty="0"/>
                        <a:t>))</a:t>
                      </a:r>
                      <a:br>
                        <a:rPr lang="fr-FR" dirty="0"/>
                      </a:br>
                      <a:r>
                        <a:rPr lang="fr-FR" dirty="0"/>
                        <a:t>b=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int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input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6A8759"/>
                          </a:solidFill>
                          <a:effectLst/>
                        </a:rPr>
                        <a:t>"longueur cote 2: "</a:t>
                      </a:r>
                      <a:r>
                        <a:rPr lang="fr-FR" dirty="0"/>
                        <a:t>))</a:t>
                      </a:r>
                      <a:br>
                        <a:rPr lang="fr-FR" dirty="0"/>
                      </a:br>
                      <a:r>
                        <a:rPr lang="fr-FR" dirty="0"/>
                        <a:t>c=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int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input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6A8759"/>
                          </a:solidFill>
                          <a:effectLst/>
                        </a:rPr>
                        <a:t>"longueur cote 3: "</a:t>
                      </a:r>
                      <a:r>
                        <a:rPr lang="fr-FR" dirty="0"/>
                        <a:t>))</a:t>
                      </a:r>
                      <a:br>
                        <a:rPr lang="fr-FR" dirty="0"/>
                      </a:br>
                      <a:r>
                        <a:rPr lang="fr-FR" dirty="0">
                          <a:solidFill>
                            <a:srgbClr val="CC7832"/>
                          </a:solidFill>
                          <a:effectLst/>
                        </a:rPr>
                        <a:t>if </a:t>
                      </a:r>
                      <a:r>
                        <a:rPr lang="fr-FR" dirty="0"/>
                        <a:t>a==b </a:t>
                      </a:r>
                      <a:r>
                        <a:rPr lang="fr-FR" dirty="0">
                          <a:solidFill>
                            <a:srgbClr val="CC7832"/>
                          </a:solidFill>
                          <a:effectLst/>
                        </a:rPr>
                        <a:t>and </a:t>
                      </a:r>
                      <a:r>
                        <a:rPr lang="fr-FR" dirty="0"/>
                        <a:t>b==c:</a:t>
                      </a:r>
                      <a:br>
                        <a:rPr lang="fr-FR" dirty="0"/>
                      </a:br>
                      <a:r>
                        <a:rPr lang="fr-FR" dirty="0"/>
                        <a:t>    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6A8759"/>
                          </a:solidFill>
                          <a:effectLst/>
                        </a:rPr>
                        <a:t>"&gt;&gt;&gt;&gt;équilatéral "</a:t>
                      </a:r>
                      <a:r>
                        <a:rPr lang="fr-FR" dirty="0"/>
                        <a:t>)</a:t>
                      </a:r>
                      <a:br>
                        <a:rPr lang="fr-FR" dirty="0"/>
                      </a:br>
                      <a:r>
                        <a:rPr lang="fr-FR" dirty="0">
                          <a:solidFill>
                            <a:srgbClr val="CC7832"/>
                          </a:solidFill>
                          <a:effectLst/>
                        </a:rPr>
                        <a:t>elif </a:t>
                      </a:r>
                      <a:r>
                        <a:rPr lang="fr-FR" dirty="0"/>
                        <a:t>a==b </a:t>
                      </a:r>
                      <a:r>
                        <a:rPr lang="fr-FR" dirty="0">
                          <a:solidFill>
                            <a:srgbClr val="CC7832"/>
                          </a:solidFill>
                          <a:effectLst/>
                        </a:rPr>
                        <a:t>or </a:t>
                      </a:r>
                      <a:r>
                        <a:rPr lang="fr-FR" dirty="0"/>
                        <a:t>a==c </a:t>
                      </a:r>
                      <a:r>
                        <a:rPr lang="fr-FR" dirty="0">
                          <a:solidFill>
                            <a:srgbClr val="CC7832"/>
                          </a:solidFill>
                          <a:effectLst/>
                        </a:rPr>
                        <a:t>or </a:t>
                      </a:r>
                      <a:r>
                        <a:rPr lang="fr-FR" dirty="0"/>
                        <a:t>b==c:</a:t>
                      </a:r>
                      <a:br>
                        <a:rPr lang="fr-FR" dirty="0"/>
                      </a:br>
                      <a:r>
                        <a:rPr lang="fr-FR" dirty="0"/>
                        <a:t>    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6A8759"/>
                          </a:solidFill>
                          <a:effectLst/>
                        </a:rPr>
                        <a:t>"&gt;&gt;&gt;&gt;isocèle "</a:t>
                      </a:r>
                      <a:r>
                        <a:rPr lang="fr-FR" dirty="0"/>
                        <a:t>)</a:t>
                      </a:r>
                      <a:br>
                        <a:rPr lang="fr-FR" dirty="0"/>
                      </a:br>
                      <a:r>
                        <a:rPr lang="fr-FR" dirty="0">
                          <a:solidFill>
                            <a:srgbClr val="CC7832"/>
                          </a:solidFill>
                          <a:effectLst/>
                        </a:rPr>
                        <a:t>else</a:t>
                      </a:r>
                      <a:r>
                        <a:rPr lang="fr-FR" dirty="0"/>
                        <a:t>:</a:t>
                      </a:r>
                      <a:br>
                        <a:rPr lang="fr-FR" dirty="0"/>
                      </a:br>
                      <a:r>
                        <a:rPr lang="fr-FR" dirty="0"/>
                        <a:t>    </a:t>
                      </a:r>
                      <a:r>
                        <a:rPr lang="fr-FR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fr-FR" dirty="0"/>
                        <a:t>(</a:t>
                      </a:r>
                      <a:r>
                        <a:rPr lang="fr-FR" dirty="0">
                          <a:solidFill>
                            <a:srgbClr val="6A8759"/>
                          </a:solidFill>
                          <a:effectLst/>
                        </a:rPr>
                        <a:t>"&gt;&gt;&gt;&gt;pas isocèle"</a:t>
                      </a:r>
                      <a:r>
                        <a:rPr lang="fr-FR" dirty="0"/>
                        <a:t>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fr-FR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1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1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D28C7-D113-4A77-8E75-0DD34C7B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fr-FR" b="0" i="0" dirty="0">
                <a:solidFill>
                  <a:srgbClr val="555555"/>
                </a:solidFill>
                <a:effectLst/>
                <a:highlight>
                  <a:srgbClr val="C0C0C0"/>
                </a:highlight>
                <a:latin typeface="Lato"/>
              </a:rPr>
              <a:t>_____________</a:t>
            </a:r>
            <a:r>
              <a:rPr lang="fr-FR" b="1" i="0" dirty="0">
                <a:solidFill>
                  <a:srgbClr val="555555"/>
                </a:solidFill>
                <a:effectLst/>
                <a:highlight>
                  <a:srgbClr val="C0C0C0"/>
                </a:highlight>
                <a:latin typeface="Lato"/>
              </a:rPr>
              <a:t>Exercice 16:___________</a:t>
            </a:r>
            <a:br>
              <a:rPr lang="fr-FR" b="0" i="0" dirty="0">
                <a:solidFill>
                  <a:srgbClr val="555555"/>
                </a:solidFill>
                <a:effectLst/>
                <a:latin typeface="Lato"/>
              </a:rPr>
            </a:br>
            <a:r>
              <a:rPr lang="fr-FR" b="0" i="0" dirty="0">
                <a:solidFill>
                  <a:srgbClr val="555555"/>
                </a:solidFill>
                <a:effectLst/>
                <a:latin typeface="Lato"/>
              </a:rPr>
              <a:t> Ecrire un programme qui permet de saisir un nombre puis déterminer s’il appartient à un intervalle donné, sachant que les extrémités de l’intervalle sont fixées par l’utilisateur.</a:t>
            </a:r>
            <a:br>
              <a:rPr lang="fr-FR" b="0" i="0" dirty="0">
                <a:solidFill>
                  <a:srgbClr val="555555"/>
                </a:solidFill>
                <a:effectLst/>
                <a:latin typeface="Lato"/>
              </a:rPr>
            </a:br>
            <a:br>
              <a:rPr lang="fr-FR" b="0" i="0" dirty="0">
                <a:solidFill>
                  <a:srgbClr val="555555"/>
                </a:solidFill>
                <a:effectLst/>
                <a:latin typeface="Lato"/>
              </a:rPr>
            </a:br>
            <a:r>
              <a:rPr lang="fr-FR" dirty="0">
                <a:solidFill>
                  <a:srgbClr val="555555"/>
                </a:solidFill>
                <a:highlight>
                  <a:srgbClr val="C0C0C0"/>
                </a:highlight>
                <a:latin typeface="Lato"/>
              </a:rPr>
              <a:t>---------------</a:t>
            </a:r>
            <a:r>
              <a:rPr lang="fr-FR" b="0" i="0" dirty="0">
                <a:solidFill>
                  <a:srgbClr val="555555"/>
                </a:solidFill>
                <a:effectLst/>
                <a:highlight>
                  <a:srgbClr val="C0C0C0"/>
                </a:highlight>
                <a:latin typeface="Lato"/>
              </a:rPr>
              <a:t>Solution:--------------</a:t>
            </a:r>
            <a:br>
              <a:rPr lang="fr-FR" b="0" i="0" dirty="0">
                <a:solidFill>
                  <a:srgbClr val="555555"/>
                </a:solidFill>
                <a:effectLst/>
                <a:highlight>
                  <a:srgbClr val="C0C0C0"/>
                </a:highlight>
                <a:latin typeface="Lato"/>
              </a:rPr>
            </a:br>
            <a:endParaRPr lang="fr-FR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593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13545E-EE00-407C-8DDB-89C2F452E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685800"/>
            <a:ext cx="8153400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"saisir [a 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"saisir b]:"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"saisir une valeur :"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&lt;= val &lt;= b: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"appartient a l'intervalle ["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"n'appartient pas a l'intervalle ["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", 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"]"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0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F4E13-09B9-42FF-ABA3-7C7AB278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----------------Exercice17:----------------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3B722-9A76-4D03-AA65-EF2A53DF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fr-FR" sz="3600" dirty="0">
                <a:effectLst/>
              </a:rPr>
              <a:t>Ecrire une fonction </a:t>
            </a:r>
            <a:r>
              <a:rPr lang="fr-FR" sz="3600" b="1" dirty="0" err="1">
                <a:effectLst/>
              </a:rPr>
              <a:t>val_app</a:t>
            </a:r>
            <a:r>
              <a:rPr lang="fr-FR" sz="3600" b="1" dirty="0">
                <a:effectLst/>
              </a:rPr>
              <a:t>(epsilon)</a:t>
            </a:r>
            <a:r>
              <a:rPr lang="fr-FR" sz="3600" dirty="0">
                <a:effectLst/>
              </a:rPr>
              <a:t> qui permet de retourner une valeur approchée de la constante </a:t>
            </a:r>
            <a:r>
              <a:rPr lang="fr-FR" sz="3600" b="1" dirty="0">
                <a:effectLst/>
              </a:rPr>
              <a:t>K</a:t>
            </a:r>
            <a:r>
              <a:rPr lang="fr-FR" sz="3600" dirty="0">
                <a:effectLst/>
              </a:rPr>
              <a:t> en utilisant la formule ci-dessus et en s’arrêtant dès que la valeur absolue de la différence entre deux somme successives devienne inférieure ou égale à une erreur epsilon donnée en paramètre.</a:t>
            </a:r>
          </a:p>
          <a:p>
            <a:r>
              <a:rPr lang="fr-FR" sz="3600" dirty="0">
                <a:highlight>
                  <a:srgbClr val="C0C0C0"/>
                </a:highlight>
              </a:rPr>
              <a:t>_____________Solution:_____________</a:t>
            </a:r>
            <a:endParaRPr lang="fr-FR" sz="3600" dirty="0">
              <a:effectLst/>
              <a:highlight>
                <a:srgbClr val="C0C0C0"/>
              </a:highlight>
            </a:endParaRPr>
          </a:p>
          <a:p>
            <a:br>
              <a:rPr lang="fr-FR" sz="3600" dirty="0">
                <a:solidFill>
                  <a:srgbClr val="E5E5E5"/>
                </a:solidFill>
                <a:effectLst/>
              </a:rPr>
            </a:br>
            <a:r>
              <a:rPr lang="fr-FR" sz="3600" dirty="0">
                <a:solidFill>
                  <a:srgbClr val="E5E5E5"/>
                </a:solidFill>
                <a:effectLst/>
              </a:rPr>
              <a:t>__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6209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7675F8-5575-455C-878D-60DBDD0EA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8561"/>
            <a:ext cx="8229600" cy="61247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val_app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(epsilon):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elm1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elm2 = elm1 -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**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signe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abs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(elm2 - elm1) &gt; epsilon: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elm1 = elm2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elm2 = elm1 + signe * 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(val **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val +=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signe *= (-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elm2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tester la fonction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(val_app(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0.05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5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3C94C-12BD-4FAA-A61A-98032E37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2819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F55469E-3671-40CF-92C0-8625A4B8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84203"/>
              </p:ext>
            </p:extLst>
          </p:nvPr>
        </p:nvGraphicFramePr>
        <p:xfrm>
          <a:off x="304800" y="228600"/>
          <a:ext cx="8534400" cy="5405116"/>
        </p:xfrm>
        <a:graphic>
          <a:graphicData uri="http://schemas.openxmlformats.org/drawingml/2006/table">
            <a:tbl>
              <a:tblPr/>
              <a:tblGrid>
                <a:gridCol w="8274338">
                  <a:extLst>
                    <a:ext uri="{9D8B030D-6E8A-4147-A177-3AD203B41FA5}">
                      <a16:colId xmlns:a16="http://schemas.microsoft.com/office/drawing/2014/main" val="267696632"/>
                    </a:ext>
                  </a:extLst>
                </a:gridCol>
                <a:gridCol w="260062">
                  <a:extLst>
                    <a:ext uri="{9D8B030D-6E8A-4147-A177-3AD203B41FA5}">
                      <a16:colId xmlns:a16="http://schemas.microsoft.com/office/drawing/2014/main" val="80459436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fr-FR" sz="20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Exercice 2: Triangle rectangle</a:t>
                      </a:r>
                      <a:br>
                        <a:rPr lang="fr-FR" sz="2000" dirty="0"/>
                      </a:br>
                      <a:r>
                        <a:rPr lang="fr-FR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L'objectif de cet exercice est d'écrire un programme en Python qui demande à l'utilisateur les longueurs des côtés d'un triangle (ces longueurs étant entières) et qui indique si ce triangle est rectangle ou pas. 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fr-FR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Ecrire un programme lorsque l'utilisateur rentre les longueurs par ordre croissant.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fr-FR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Modifier votre programme pour que l'utilisateur puisse rentrer les longueurs dans un ordre quelconque.</a:t>
                      </a:r>
                    </a:p>
                    <a:p>
                      <a:pPr algn="l">
                        <a:buFont typeface="+mj-lt"/>
                        <a:buNone/>
                      </a:pPr>
                      <a:r>
                        <a:rPr lang="fr-FR" sz="2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Solution:</a:t>
                      </a:r>
                    </a:p>
                    <a:p>
                      <a:pPr algn="l">
                        <a:buFont typeface="+mj-lt"/>
                        <a:buNone/>
                      </a:pPr>
                      <a:r>
                        <a:rPr lang="fr-FR" sz="2000" dirty="0"/>
                        <a:t>a=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int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input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6A8759"/>
                          </a:solidFill>
                          <a:effectLst/>
                        </a:rPr>
                        <a:t>"coté1"</a:t>
                      </a:r>
                      <a:r>
                        <a:rPr lang="fr-FR" sz="2000" dirty="0"/>
                        <a:t>))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b=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int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input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6A8759"/>
                          </a:solidFill>
                          <a:effectLst/>
                        </a:rPr>
                        <a:t>"cote2"</a:t>
                      </a:r>
                      <a:r>
                        <a:rPr lang="fr-FR" sz="2000" dirty="0"/>
                        <a:t>))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c=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int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input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6A8759"/>
                          </a:solidFill>
                          <a:effectLst/>
                        </a:rPr>
                        <a:t>"coté3"</a:t>
                      </a:r>
                      <a:r>
                        <a:rPr lang="fr-FR" sz="2000" dirty="0"/>
                        <a:t>))</a:t>
                      </a:r>
                      <a:br>
                        <a:rPr lang="fr-FR" sz="2000" dirty="0"/>
                      </a:br>
                      <a:r>
                        <a:rPr lang="fr-FR" sz="2000" dirty="0">
                          <a:solidFill>
                            <a:srgbClr val="CC7832"/>
                          </a:solidFill>
                          <a:effectLst/>
                        </a:rPr>
                        <a:t>if </a:t>
                      </a:r>
                      <a:r>
                        <a:rPr lang="fr-FR" sz="2000" dirty="0"/>
                        <a:t>a*</a:t>
                      </a:r>
                      <a:r>
                        <a:rPr lang="fr-FR" sz="2000" dirty="0" err="1"/>
                        <a:t>a+b</a:t>
                      </a:r>
                      <a:r>
                        <a:rPr lang="fr-FR" sz="2000" dirty="0"/>
                        <a:t>*b==c*c </a:t>
                      </a:r>
                      <a:r>
                        <a:rPr lang="fr-FR" sz="2000" dirty="0">
                          <a:solidFill>
                            <a:srgbClr val="CC7832"/>
                          </a:solidFill>
                          <a:effectLst/>
                        </a:rPr>
                        <a:t>or </a:t>
                      </a:r>
                      <a:r>
                        <a:rPr lang="fr-FR" sz="2000" dirty="0"/>
                        <a:t>a*</a:t>
                      </a:r>
                      <a:r>
                        <a:rPr lang="fr-FR" sz="2000" dirty="0" err="1"/>
                        <a:t>a+c</a:t>
                      </a:r>
                      <a:r>
                        <a:rPr lang="fr-FR" sz="2000" dirty="0"/>
                        <a:t>*c==b*b </a:t>
                      </a:r>
                      <a:r>
                        <a:rPr lang="fr-FR" sz="2000" dirty="0">
                          <a:solidFill>
                            <a:srgbClr val="CC7832"/>
                          </a:solidFill>
                          <a:effectLst/>
                        </a:rPr>
                        <a:t>or </a:t>
                      </a:r>
                      <a:r>
                        <a:rPr lang="fr-FR" sz="2000" dirty="0"/>
                        <a:t>c*</a:t>
                      </a:r>
                      <a:r>
                        <a:rPr lang="fr-FR" sz="2000" dirty="0" err="1"/>
                        <a:t>c+b</a:t>
                      </a:r>
                      <a:r>
                        <a:rPr lang="fr-FR" sz="2000" dirty="0"/>
                        <a:t>*b==a*a: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    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6A8759"/>
                          </a:solidFill>
                          <a:effectLst/>
                        </a:rPr>
                        <a:t>"rectangle"</a:t>
                      </a:r>
                      <a:r>
                        <a:rPr lang="fr-FR" sz="2000" dirty="0"/>
                        <a:t>)</a:t>
                      </a:r>
                      <a:br>
                        <a:rPr lang="fr-FR" sz="2000" dirty="0"/>
                      </a:br>
                      <a:r>
                        <a:rPr lang="fr-FR" sz="2000" dirty="0">
                          <a:solidFill>
                            <a:srgbClr val="CC7832"/>
                          </a:solidFill>
                          <a:effectLst/>
                        </a:rPr>
                        <a:t>else</a:t>
                      </a:r>
                      <a:r>
                        <a:rPr lang="fr-FR" sz="2000" dirty="0"/>
                        <a:t>: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    </a:t>
                      </a:r>
                      <a:r>
                        <a:rPr lang="fr-FR" sz="2000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fr-FR" sz="2000" dirty="0"/>
                        <a:t>(</a:t>
                      </a:r>
                      <a:r>
                        <a:rPr lang="fr-FR" sz="2000" dirty="0">
                          <a:solidFill>
                            <a:srgbClr val="6A8759"/>
                          </a:solidFill>
                          <a:effectLst/>
                        </a:rPr>
                        <a:t>"pas rectangle"</a:t>
                      </a:r>
                      <a:r>
                        <a:rPr lang="fr-FR" sz="2000" dirty="0"/>
                        <a:t>)</a:t>
                      </a:r>
                      <a:br>
                        <a:rPr lang="fr-FR" sz="2000" dirty="0"/>
                      </a:br>
                      <a:endParaRPr lang="fr-FR" sz="2000" b="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>
                        <a:buFont typeface="+mj-lt"/>
                        <a:buNone/>
                      </a:pPr>
                      <a:endParaRPr lang="fr-FR" sz="1100" dirty="0">
                        <a:effectLst/>
                      </a:endParaRPr>
                    </a:p>
                  </a:txBody>
                  <a:tcPr marL="55876" marR="55876" marT="27938" marB="27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effectLst/>
                      </a:endParaRPr>
                    </a:p>
                  </a:txBody>
                  <a:tcPr marL="55876" marR="55876" marT="27938" marB="27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0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4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D13A499-C727-44FE-A40D-7821F6E33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309" y="1243783"/>
            <a:ext cx="8638692" cy="4370427"/>
          </a:xfrm>
          <a:prstGeom prst="rect">
            <a:avLst/>
          </a:prstGeom>
          <a:solidFill>
            <a:srgbClr val="D9E0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Exercice 3: Conditions d'existence d'un triangle - Inégalité triangulaire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Écrire un programme en Python qui demande à l'utilisateur les longueurs (entières) de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3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 segments et qui indique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 on peut construire un triangle avec ces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3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 segments.</a:t>
            </a: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5BF91A-EA0A-4D15-B966-7FDCB40E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769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9D1621D-D8A3-4473-940C-47137B4D9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603154"/>
              </p:ext>
            </p:extLst>
          </p:nvPr>
        </p:nvGraphicFramePr>
        <p:xfrm>
          <a:off x="457200" y="228600"/>
          <a:ext cx="8229600" cy="59436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3000715909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r>
                        <a:rPr lang="fr-FR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Exercice 4: Calculer des sommes</a:t>
                      </a:r>
                      <a:r>
                        <a:rPr lang="fr-FR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:</a:t>
                      </a:r>
                      <a:br>
                        <a:rPr lang="fr-FR" sz="2400" dirty="0"/>
                      </a:br>
                      <a:r>
                        <a:rPr lang="fr-FR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Écrire un programme en Python pour calculer:</a:t>
                      </a:r>
                      <a:br>
                        <a:rPr lang="fr-FR" sz="2400" dirty="0"/>
                      </a:br>
                      <a:r>
                        <a:rPr lang="fr-FR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a) </a:t>
                      </a: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athJax_Main"/>
                        </a:rPr>
                        <a:t>1+2+3+....+100</a:t>
                      </a:r>
                      <a:br>
                        <a:rPr lang="fr-FR" sz="2400" dirty="0"/>
                      </a:br>
                      <a:r>
                        <a:rPr lang="fr-FR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b) </a:t>
                      </a: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athJax_Main"/>
                        </a:rPr>
                        <a:t>1+3+5+....+99</a:t>
                      </a:r>
                      <a:br>
                        <a:rPr lang="fr-FR" sz="2400" dirty="0"/>
                      </a:br>
                      <a:r>
                        <a:rPr lang="fr-FR" sz="2400" dirty="0"/>
                        <a:t> LA SOLUTION:</a:t>
                      </a:r>
                    </a:p>
                    <a:p>
                      <a:r>
                        <a:rPr lang="fr-FR" sz="2400" dirty="0"/>
                        <a:t>a):</a:t>
                      </a:r>
                    </a:p>
                    <a:p>
                      <a:r>
                        <a:rPr lang="en-US" sz="2400" dirty="0"/>
                        <a:t>s=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0</a:t>
                      </a:r>
                      <a:b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for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in </a:t>
                      </a:r>
                      <a:r>
                        <a:rPr lang="en-US" sz="2400" dirty="0">
                          <a:solidFill>
                            <a:srgbClr val="8888C6"/>
                          </a:solidFill>
                          <a:effectLst/>
                        </a:rPr>
                        <a:t>range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,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101</a:t>
                      </a:r>
                      <a:r>
                        <a:rPr lang="en-US" sz="2400" dirty="0"/>
                        <a:t>):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    s=s+i</a:t>
                      </a:r>
                      <a:br>
                        <a:rPr lang="en-US" sz="2400" dirty="0"/>
                      </a:br>
                      <a:r>
                        <a:rPr lang="en-US" sz="2400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sz="2400" dirty="0"/>
                        <a:t>(s)</a:t>
                      </a:r>
                    </a:p>
                    <a:p>
                      <a:r>
                        <a:rPr lang="fr-FR" sz="2400" dirty="0"/>
                        <a:t>b):</a:t>
                      </a:r>
                    </a:p>
                    <a:p>
                      <a:r>
                        <a:rPr lang="en-US" sz="2400" dirty="0"/>
                        <a:t>s=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0</a:t>
                      </a:r>
                      <a:b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for 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in </a:t>
                      </a:r>
                      <a:r>
                        <a:rPr lang="en-US" sz="2400" dirty="0">
                          <a:solidFill>
                            <a:srgbClr val="8888C6"/>
                          </a:solidFill>
                          <a:effectLst/>
                        </a:rPr>
                        <a:t>range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1</a:t>
                      </a: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,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100</a:t>
                      </a:r>
                      <a:r>
                        <a:rPr lang="en-US" sz="2400" dirty="0">
                          <a:solidFill>
                            <a:srgbClr val="CC7832"/>
                          </a:solidFill>
                          <a:effectLst/>
                        </a:rPr>
                        <a:t>,</a:t>
                      </a:r>
                      <a:r>
                        <a:rPr lang="en-US" sz="2400" dirty="0">
                          <a:solidFill>
                            <a:srgbClr val="6897BB"/>
                          </a:solidFill>
                          <a:effectLst/>
                        </a:rPr>
                        <a:t>2</a:t>
                      </a:r>
                      <a:r>
                        <a:rPr lang="en-US" sz="2400" dirty="0"/>
                        <a:t>):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    s=s+i</a:t>
                      </a:r>
                      <a:br>
                        <a:rPr lang="en-US" sz="2400" dirty="0"/>
                      </a:br>
                      <a:r>
                        <a:rPr lang="en-US" sz="2400" dirty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sz="2400" dirty="0"/>
                        <a:t>(s)</a:t>
                      </a:r>
                      <a:br>
                        <a:rPr lang="en-US" sz="2400" dirty="0"/>
                      </a:br>
                      <a:endParaRPr lang="fr-FR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6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9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D5FC81-7043-47D8-8FCD-B9EC9E1C3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04800"/>
            <a:ext cx="8362950" cy="3091428"/>
          </a:xfrm>
          <a:prstGeom prst="rect">
            <a:avLst/>
          </a:prstGeom>
          <a:solidFill>
            <a:srgbClr val="EA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Exercice 11: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Créer une liste de nombres qui correspondent aux notes des élèves d'une classe. Puis écrire un programme en Python qui à partir de cette liste, crée une nouvelle liste qui contient uniquement les notes supérieures ou égales à 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imes New Roman" panose="02020603050405020304" pitchFamily="18" charset="0"/>
              </a:rPr>
              <a:t>10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i="1" dirty="0"/>
              <a:t>___________________La solution:____________________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303609-E122-4BDC-BB9F-B1A825E1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83629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6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543B9-FD14-4158-BE0D-7877D538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8077200" cy="6096000"/>
          </a:xfrm>
        </p:spPr>
        <p:txBody>
          <a:bodyPr/>
          <a:lstStyle/>
          <a:p>
            <a:pPr marL="0" indent="0">
              <a:buNone/>
            </a:pPr>
            <a:r>
              <a:rPr lang="fr-FR" b="1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</a:rPr>
              <a:t>______________Exercice 10:_____________</a:t>
            </a:r>
            <a:br>
              <a:rPr lang="fr-FR" dirty="0"/>
            </a:br>
            <a:r>
              <a:rPr lang="fr-FR" dirty="0"/>
              <a:t> 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Écrire un programme en python trouver le      maximum d'une liste de nombres puis le   minimum et l'étendue.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---------------------Solution----------------------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B5796B-B714-48F8-86B3-3670B09B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48000"/>
            <a:ext cx="7315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70C6D-D813-48B6-9D77-90B31F05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716963"/>
          </a:xfrm>
        </p:spPr>
        <p:txBody>
          <a:bodyPr/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Exercice 5: Un résultat surprenant!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 dispose d'une feuille de papier d'épaisseur 0,1 mm . Combien de fois doit-on la plier au minimum pour que l'épaisseur dépasse la hauteur de la tour Eiffel 324 m . Écrire un programme en Python pour résoudre 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ce </a:t>
            </a: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problème.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-----------------</a:t>
            </a:r>
            <a:r>
              <a:rPr lang="fr-FR" dirty="0">
                <a:solidFill>
                  <a:srgbClr val="000000"/>
                </a:solidFill>
                <a:highlight>
                  <a:srgbClr val="C0C0C0"/>
                </a:highlight>
                <a:latin typeface="Times New Roman" panose="02020603050405020304" pitchFamily="18" charset="0"/>
              </a:rPr>
              <a:t>LA SOLUTION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----------------------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CC512-E0F6-42A3-8147-C7AE7160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8600"/>
            <a:ext cx="5524500" cy="252376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0.1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324000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p=p+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DCDB9-AEB9-4AAE-962D-B4832592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900" b="1" dirty="0">
                <a:highlight>
                  <a:srgbClr val="C0C0C0"/>
                </a:highlight>
              </a:rPr>
              <a:t>EXERCICE 6:</a:t>
            </a:r>
          </a:p>
          <a:p>
            <a:pPr marL="0" indent="0">
              <a:buNone/>
            </a:pPr>
            <a:r>
              <a:rPr lang="fr-FR" sz="4200" dirty="0"/>
              <a:t>Écrire un programme qui détermine le signe et la parité d’un entier saisi au clavier une exécution de ce programme donner à l’écran ce qui suit entière : -1</a:t>
            </a:r>
          </a:p>
          <a:p>
            <a:pPr marL="0" indent="0">
              <a:buNone/>
            </a:pPr>
            <a:r>
              <a:rPr lang="fr-FR" sz="4200" dirty="0"/>
              <a:t>Vous avez entré la valeur -1 qui est négative et</a:t>
            </a:r>
          </a:p>
          <a:p>
            <a:pPr marL="0" indent="0">
              <a:buNone/>
            </a:pPr>
            <a:r>
              <a:rPr lang="fr-FR" sz="4200" dirty="0"/>
              <a:t>Impaire.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_______________</a:t>
            </a:r>
            <a:r>
              <a:rPr lang="fr-FR" b="1" dirty="0">
                <a:highlight>
                  <a:srgbClr val="C0C0C0"/>
                </a:highlight>
              </a:rPr>
              <a:t>La solution</a:t>
            </a:r>
            <a:r>
              <a:rPr lang="fr-FR" b="1" dirty="0"/>
              <a:t>_______________</a:t>
            </a:r>
          </a:p>
          <a:p>
            <a:pPr marL="0" indent="0">
              <a:buNone/>
            </a:pPr>
            <a:r>
              <a:rPr lang="fr-FR" dirty="0"/>
              <a:t>    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701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TP030007261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2010-04-16T13:46:06+00:00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327630</Value>
      <Value>503299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design - Internet numérique vert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design - Internet numérique vert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+yPiWMScB4uYBABTVoP4SjHMFSw=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170150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1F289BE8-C668-44D3-953D-CEC22FDA6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6E0E35-FF41-4627-AFBA-2EE0F7192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E41AAA-5B70-4CED-862B-AC937403DD78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1939</Words>
  <Application>Microsoft Office PowerPoint</Application>
  <PresentationFormat>Affichage à l'écran (4:3)</PresentationFormat>
  <Paragraphs>102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JetBrains Mono</vt:lpstr>
      <vt:lpstr>Lato</vt:lpstr>
      <vt:lpstr>MathJax_Main</vt:lpstr>
      <vt:lpstr>Oswald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_________Exercice 6: __________      </vt:lpstr>
      <vt:lpstr>Présentation PowerPoint</vt:lpstr>
      <vt:lpstr>Présentation PowerPoint</vt:lpstr>
      <vt:lpstr> </vt:lpstr>
      <vt:lpstr>-----------------Exercice12------------------</vt:lpstr>
      <vt:lpstr> </vt:lpstr>
      <vt:lpstr>-------------------Solution:-------------------</vt:lpstr>
      <vt:lpstr>-------------------Exercice14 -----------------</vt:lpstr>
      <vt:lpstr>___________Exercice15:___________ </vt:lpstr>
      <vt:lpstr>_____________Exercice 16:___________  Ecrire un programme qui permet de saisir un nombre puis déterminer s’il appartient à un intervalle donné, sachant que les extrémités de l’intervalle sont fixées par l’utilisateur.  ---------------Solution:-------------- </vt:lpstr>
      <vt:lpstr>Présentation PowerPoint</vt:lpstr>
      <vt:lpstr>----------------Exercice17:----------------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DES EXERCICE DE PYTHON</dc:title>
  <dc:creator>Younes Louiza</dc:creator>
  <cp:lastModifiedBy>Younes Louiza</cp:lastModifiedBy>
  <cp:revision>75</cp:revision>
  <dcterms:created xsi:type="dcterms:W3CDTF">2021-04-03T16:40:19Z</dcterms:created>
  <dcterms:modified xsi:type="dcterms:W3CDTF">2021-04-05T23:23:03Z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8544500</vt:r8>
  </property>
  <property fmtid="{D5CDD505-2E9C-101B-9397-08002B2CF9AE}" pid="5" name="APTrustLevel">
    <vt:r8>3</vt:r8>
  </property>
</Properties>
</file>