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80" r:id="rId9"/>
    <p:sldId id="263" r:id="rId10"/>
    <p:sldId id="279" r:id="rId11"/>
    <p:sldId id="264" r:id="rId12"/>
    <p:sldId id="265" r:id="rId13"/>
    <p:sldId id="266" r:id="rId14"/>
    <p:sldId id="273" r:id="rId15"/>
    <p:sldId id="274" r:id="rId16"/>
    <p:sldId id="267" r:id="rId17"/>
    <p:sldId id="286" r:id="rId18"/>
    <p:sldId id="268" r:id="rId19"/>
    <p:sldId id="269" r:id="rId20"/>
    <p:sldId id="270" r:id="rId21"/>
    <p:sldId id="271" r:id="rId22"/>
    <p:sldId id="272" r:id="rId23"/>
    <p:sldId id="275" r:id="rId24"/>
    <p:sldId id="284" r:id="rId25"/>
    <p:sldId id="285" r:id="rId26"/>
    <p:sldId id="276" r:id="rId27"/>
    <p:sldId id="277" r:id="rId28"/>
    <p:sldId id="278" r:id="rId29"/>
    <p:sldId id="282" r:id="rId30"/>
    <p:sldId id="281"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Windows server 2012:</a:t>
            </a:r>
            <a:endParaRPr lang="fr-FR" dirty="0"/>
          </a:p>
        </p:txBody>
      </p:sp>
      <p:sp>
        <p:nvSpPr>
          <p:cNvPr id="3" name="Sous-titre 2"/>
          <p:cNvSpPr>
            <a:spLocks noGrp="1"/>
          </p:cNvSpPr>
          <p:nvPr>
            <p:ph type="subTitle" idx="1"/>
          </p:nvPr>
        </p:nvSpPr>
        <p:spPr/>
        <p:txBody>
          <a:bodyPr>
            <a:normAutofit/>
          </a:bodyPr>
          <a:lstStyle/>
          <a:p>
            <a:pPr algn="ctr"/>
            <a:r>
              <a:rPr lang="fr-FR" sz="3200" dirty="0" smtClean="0">
                <a:solidFill>
                  <a:schemeClr val="tx1"/>
                </a:solidFill>
              </a:rPr>
              <a:t>Introduction</a:t>
            </a:r>
            <a:endParaRPr lang="fr-FR" sz="3200" dirty="0">
              <a:solidFill>
                <a:schemeClr val="tx1"/>
              </a:solidFill>
            </a:endParaRPr>
          </a:p>
        </p:txBody>
      </p:sp>
    </p:spTree>
    <p:extLst>
      <p:ext uri="{BB962C8B-B14F-4D97-AF65-F5344CB8AC3E}">
        <p14:creationId xmlns:p14="http://schemas.microsoft.com/office/powerpoint/2010/main" val="1500418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728172"/>
          </a:xfrm>
        </p:spPr>
        <p:txBody>
          <a:bodyPr>
            <a:normAutofit fontScale="90000"/>
          </a:bodyPr>
          <a:lstStyle/>
          <a:p>
            <a:r>
              <a:rPr lang="fr-FR" b="1" dirty="0" err="1"/>
              <a:t>Clouds</a:t>
            </a:r>
            <a:r>
              <a:rPr lang="fr-FR" b="1" dirty="0"/>
              <a:t> hybrides</a:t>
            </a:r>
            <a:br>
              <a:rPr lang="fr-FR" b="1" dirty="0"/>
            </a:br>
            <a:endParaRPr lang="fr-FR" dirty="0"/>
          </a:p>
        </p:txBody>
      </p:sp>
      <p:sp>
        <p:nvSpPr>
          <p:cNvPr id="3" name="Espace réservé du contenu 2"/>
          <p:cNvSpPr>
            <a:spLocks noGrp="1"/>
          </p:cNvSpPr>
          <p:nvPr>
            <p:ph idx="1"/>
          </p:nvPr>
        </p:nvSpPr>
        <p:spPr>
          <a:xfrm>
            <a:off x="2486181" y="1352282"/>
            <a:ext cx="8915400" cy="3777622"/>
          </a:xfrm>
        </p:spPr>
        <p:txBody>
          <a:bodyPr>
            <a:normAutofit lnSpcReduction="10000"/>
          </a:bodyPr>
          <a:lstStyle/>
          <a:p>
            <a:r>
              <a:rPr lang="fr-FR" dirty="0" smtClean="0"/>
              <a:t>Un </a:t>
            </a:r>
            <a:r>
              <a:rPr lang="fr-FR" b="1" dirty="0" smtClean="0"/>
              <a:t>cloud hybride </a:t>
            </a:r>
            <a:r>
              <a:rPr lang="fr-FR" dirty="0" smtClean="0"/>
              <a:t>fonctionne </a:t>
            </a:r>
            <a:r>
              <a:rPr lang="fr-FR" dirty="0"/>
              <a:t>comme un environnement informatique unique créé à partir de plusieurs environnements connectés via des réseaux locaux (LAN), des réseaux étendus (WAN), des réseaux privés virtuels (VPN) et/ou des API.</a:t>
            </a:r>
          </a:p>
          <a:p>
            <a:r>
              <a:rPr lang="fr-FR" dirty="0"/>
              <a:t>Les caractéristiques des </a:t>
            </a:r>
            <a:r>
              <a:rPr lang="fr-FR" dirty="0" err="1"/>
              <a:t>clouds</a:t>
            </a:r>
            <a:r>
              <a:rPr lang="fr-FR" dirty="0"/>
              <a:t> hybrides sont complexes et les exigences associées peuvent varier selon l'utilisateur qui les définit. Par exemple, un cloud hybride peut inclure :</a:t>
            </a:r>
          </a:p>
          <a:p>
            <a:r>
              <a:rPr lang="fr-FR" dirty="0"/>
              <a:t>Au moins un cloud privé et au moins un cloud public</a:t>
            </a:r>
          </a:p>
          <a:p>
            <a:r>
              <a:rPr lang="fr-FR" dirty="0"/>
              <a:t>Au moins deux </a:t>
            </a:r>
            <a:r>
              <a:rPr lang="fr-FR" dirty="0" err="1"/>
              <a:t>clouds</a:t>
            </a:r>
            <a:r>
              <a:rPr lang="fr-FR" dirty="0"/>
              <a:t> privés</a:t>
            </a:r>
          </a:p>
          <a:p>
            <a:r>
              <a:rPr lang="fr-FR" dirty="0"/>
              <a:t>Au moins deux </a:t>
            </a:r>
            <a:r>
              <a:rPr lang="fr-FR" dirty="0" err="1"/>
              <a:t>clouds</a:t>
            </a:r>
            <a:r>
              <a:rPr lang="fr-FR" dirty="0"/>
              <a:t> publics</a:t>
            </a:r>
          </a:p>
          <a:p>
            <a:r>
              <a:rPr lang="fr-FR" dirty="0"/>
              <a:t>Un environnement nu ou virtuel connecté à au moins un cloud privé ou public</a:t>
            </a:r>
          </a:p>
          <a:p>
            <a:endParaRPr lang="fr-FR" dirty="0"/>
          </a:p>
        </p:txBody>
      </p:sp>
    </p:spTree>
    <p:extLst>
      <p:ext uri="{BB962C8B-B14F-4D97-AF65-F5344CB8AC3E}">
        <p14:creationId xmlns:p14="http://schemas.microsoft.com/office/powerpoint/2010/main" val="3275372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rotWithShape="1">
          <a:blip r:embed="rId2"/>
          <a:srcRect l="26786" t="20291" r="23280" b="19721"/>
          <a:stretch/>
        </p:blipFill>
        <p:spPr bwMode="auto">
          <a:xfrm>
            <a:off x="2073499" y="270456"/>
            <a:ext cx="9903853" cy="6400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8720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4136" y="237744"/>
            <a:ext cx="8911687" cy="599383"/>
          </a:xfrm>
        </p:spPr>
        <p:txBody>
          <a:bodyPr>
            <a:normAutofit/>
          </a:bodyPr>
          <a:lstStyle/>
          <a:p>
            <a:r>
              <a:rPr lang="fr-FR" sz="2800" b="1" dirty="0" smtClean="0"/>
              <a:t>Les différentes éditions de Windows Server 2012</a:t>
            </a:r>
            <a:endParaRPr lang="fr-FR" sz="2800" b="1" dirty="0"/>
          </a:p>
        </p:txBody>
      </p:sp>
      <p:sp>
        <p:nvSpPr>
          <p:cNvPr id="3" name="Espace réservé du contenu 2"/>
          <p:cNvSpPr>
            <a:spLocks noGrp="1"/>
          </p:cNvSpPr>
          <p:nvPr>
            <p:ph idx="1"/>
          </p:nvPr>
        </p:nvSpPr>
        <p:spPr>
          <a:xfrm>
            <a:off x="2589212" y="1223493"/>
            <a:ext cx="8915400" cy="5422006"/>
          </a:xfrm>
        </p:spPr>
        <p:txBody>
          <a:bodyPr>
            <a:normAutofit lnSpcReduction="10000"/>
          </a:bodyPr>
          <a:lstStyle/>
          <a:p>
            <a:pPr marL="0" indent="0">
              <a:buNone/>
            </a:pPr>
            <a:r>
              <a:rPr lang="fr-FR" b="1" dirty="0"/>
              <a:t>Système d'exploitation Windows Server 2012 Standard </a:t>
            </a:r>
            <a:endParaRPr lang="fr-FR" dirty="0"/>
          </a:p>
          <a:p>
            <a:pPr marL="0" indent="0">
              <a:buNone/>
            </a:pPr>
            <a:r>
              <a:rPr lang="fr-FR" dirty="0" smtClean="0"/>
              <a:t>Prend </a:t>
            </a:r>
            <a:r>
              <a:rPr lang="fr-FR" dirty="0"/>
              <a:t>en charge jusqu'à 64 sockets et jusqu'à 4 téraoctets (To) de mémoire vive (RAM). Inclut deux licences d'ordinateur </a:t>
            </a:r>
            <a:r>
              <a:rPr lang="fr-FR" dirty="0" smtClean="0"/>
              <a:t>virtuel</a:t>
            </a:r>
          </a:p>
          <a:p>
            <a:r>
              <a:rPr lang="fr-FR" b="1" dirty="0"/>
              <a:t>Système d'exploitation Windows Server 2012 Datacenter </a:t>
            </a:r>
            <a:endParaRPr lang="fr-FR" dirty="0"/>
          </a:p>
          <a:p>
            <a:pPr marL="0" indent="0">
              <a:buNone/>
            </a:pPr>
            <a:r>
              <a:rPr lang="fr-FR" dirty="0" smtClean="0"/>
              <a:t>Inclut </a:t>
            </a:r>
            <a:r>
              <a:rPr lang="fr-FR" dirty="0"/>
              <a:t>des licences d'ordinateur virtuel illimitées pour les ordinateurs virtuels qui sont exécutés sur le même matériel. Prend en charge 64 sockets, jusqu'à 640 cœurs de processeur et jusqu'à 4 To de RAM. </a:t>
            </a:r>
            <a:endParaRPr lang="fr-FR" dirty="0" smtClean="0"/>
          </a:p>
          <a:p>
            <a:r>
              <a:rPr lang="fr-FR" b="1" dirty="0"/>
              <a:t>Système d'exploitation Windows Server 2012 </a:t>
            </a:r>
            <a:r>
              <a:rPr lang="fr-FR" b="1" dirty="0" err="1"/>
              <a:t>Foundation</a:t>
            </a:r>
            <a:r>
              <a:rPr lang="fr-FR" b="1" dirty="0"/>
              <a:t> </a:t>
            </a:r>
            <a:endParaRPr lang="fr-FR" dirty="0"/>
          </a:p>
          <a:p>
            <a:r>
              <a:rPr lang="fr-FR" dirty="0"/>
              <a:t>Conçu pour les gérants de PME, prend en charge seulement 15 utilisateurs, ne peut pas être joint à un domaine et inclut des rôles serveur limités. Prend en charge un cœur de processeur et jusqu'à 32 </a:t>
            </a:r>
            <a:r>
              <a:rPr lang="fr-FR" dirty="0" err="1"/>
              <a:t>gigaoctets</a:t>
            </a:r>
            <a:r>
              <a:rPr lang="fr-FR" dirty="0"/>
              <a:t> (Go) de RAM. </a:t>
            </a:r>
          </a:p>
          <a:p>
            <a:endParaRPr lang="fr-FR" dirty="0" smtClean="0"/>
          </a:p>
          <a:p>
            <a:r>
              <a:rPr lang="fr-FR" b="1" dirty="0"/>
              <a:t>Système d'exploitation Windows Server 2012 Essentials </a:t>
            </a:r>
            <a:endParaRPr lang="fr-FR" dirty="0"/>
          </a:p>
          <a:p>
            <a:pPr marL="0" indent="0">
              <a:buNone/>
            </a:pPr>
            <a:r>
              <a:rPr lang="fr-FR" dirty="0"/>
              <a:t>Édition suivante de Small Business Server. Doit être le serveur racine du domaine. </a:t>
            </a:r>
            <a:r>
              <a:rPr lang="fr-FR" dirty="0" smtClean="0"/>
              <a:t>Il </a:t>
            </a:r>
            <a:r>
              <a:rPr lang="fr-FR" dirty="0"/>
              <a:t>présente des limites pour 25 utilisateurs et 50 périphériques. Prend en charge deux cœurs de processeur et 64 Go de RAM. </a:t>
            </a:r>
          </a:p>
          <a:p>
            <a:endParaRPr lang="fr-FR" dirty="0"/>
          </a:p>
          <a:p>
            <a:endParaRPr lang="fr-FR" dirty="0"/>
          </a:p>
        </p:txBody>
      </p:sp>
    </p:spTree>
    <p:extLst>
      <p:ext uri="{BB962C8B-B14F-4D97-AF65-F5344CB8AC3E}">
        <p14:creationId xmlns:p14="http://schemas.microsoft.com/office/powerpoint/2010/main" val="4120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244699"/>
            <a:ext cx="8915400" cy="6613301"/>
          </a:xfrm>
        </p:spPr>
        <p:txBody>
          <a:bodyPr>
            <a:normAutofit fontScale="92500" lnSpcReduction="10000"/>
          </a:bodyPr>
          <a:lstStyle/>
          <a:p>
            <a:r>
              <a:rPr lang="fr-FR" b="1" dirty="0"/>
              <a:t>Microsoft Hyper-V Server 2012 </a:t>
            </a:r>
            <a:endParaRPr lang="fr-FR" dirty="0"/>
          </a:p>
          <a:p>
            <a:pPr marL="0" indent="0">
              <a:buNone/>
            </a:pPr>
            <a:r>
              <a:rPr lang="fr-FR" dirty="0"/>
              <a:t>Plateforme Hyper-V autonome pour ordinateurs virtuels sans interface utilisateur. Aucun coût de licence </a:t>
            </a:r>
            <a:r>
              <a:rPr lang="fr-FR" b="1" dirty="0"/>
              <a:t>(gratuit) </a:t>
            </a:r>
            <a:r>
              <a:rPr lang="fr-FR" dirty="0"/>
              <a:t>pour le système d'exploitation hôte, mais les ordinateurs virtuels font l'objet de licences standard. Prend en charge 64 sockets et 4 To de RAM. Prend en charge la jonction de domaine. </a:t>
            </a:r>
            <a:endParaRPr lang="fr-FR" dirty="0" smtClean="0"/>
          </a:p>
          <a:p>
            <a:r>
              <a:rPr lang="fr-FR" b="1" dirty="0"/>
              <a:t>Système d'exploitation Windows Storage Server°2012 </a:t>
            </a:r>
            <a:r>
              <a:rPr lang="fr-FR" b="1" dirty="0" err="1"/>
              <a:t>Workgroup</a:t>
            </a:r>
            <a:r>
              <a:rPr lang="fr-FR" b="1" dirty="0"/>
              <a:t> </a:t>
            </a:r>
            <a:endParaRPr lang="fr-FR" dirty="0"/>
          </a:p>
          <a:p>
            <a:pPr marL="0" indent="0">
              <a:buNone/>
            </a:pPr>
            <a:r>
              <a:rPr lang="fr-FR" dirty="0"/>
              <a:t>Périphérique de stockage unifié au niveau des entrées. Limité à 50 utilisateurs, à un cœur de processeur et à 32 Go de RAM. Prend en charge la jonction de domaine. </a:t>
            </a:r>
          </a:p>
          <a:p>
            <a:r>
              <a:rPr lang="fr-FR" b="1" dirty="0"/>
              <a:t>Système d'exploitation Windows Storage Server 2012 Standard </a:t>
            </a:r>
            <a:endParaRPr lang="fr-FR" dirty="0"/>
          </a:p>
          <a:p>
            <a:pPr marL="0" indent="0">
              <a:buNone/>
            </a:pPr>
            <a:r>
              <a:rPr lang="fr-FR" dirty="0"/>
              <a:t>Prend en charge 64 sockets, mais fait l'objet d'une licence sur la base d'une incrémentation à deux sockets. Prend en charge 4 To de RAM. Inclut deux licences d'ordinateur virtuel. Prend en charge la jonction de domaine</a:t>
            </a:r>
            <a:r>
              <a:rPr lang="fr-FR" dirty="0" smtClean="0"/>
              <a:t>.</a:t>
            </a:r>
          </a:p>
          <a:p>
            <a:r>
              <a:rPr lang="fr-FR" b="1" dirty="0"/>
              <a:t>Système d'exploitation Windows </a:t>
            </a:r>
            <a:r>
              <a:rPr lang="fr-FR" b="1" dirty="0" err="1"/>
              <a:t>MultiPoint</a:t>
            </a:r>
            <a:r>
              <a:rPr lang="fr-FR" b="1" dirty="0"/>
              <a:t> Server 2012 Standard </a:t>
            </a:r>
            <a:endParaRPr lang="fr-FR" dirty="0"/>
          </a:p>
          <a:p>
            <a:pPr marL="0" indent="0">
              <a:buNone/>
            </a:pPr>
            <a:r>
              <a:rPr lang="fr-FR" dirty="0"/>
              <a:t>Prend en charge plusieurs utilisateurs accédant directement au même ordinateur hôte en utilisant une souris, un clavier et des moniteurs distincts. Limité à un socket, à 32 Go de RAM et à un maximum de 12 sessions</a:t>
            </a:r>
            <a:r>
              <a:rPr lang="fr-FR" dirty="0" smtClean="0"/>
              <a:t>.</a:t>
            </a:r>
          </a:p>
          <a:p>
            <a:r>
              <a:rPr lang="fr-FR" b="1" dirty="0"/>
              <a:t>Système d'exploitation Windows </a:t>
            </a:r>
            <a:r>
              <a:rPr lang="fr-FR" b="1" dirty="0" err="1"/>
              <a:t>MultiPoint</a:t>
            </a:r>
            <a:r>
              <a:rPr lang="fr-FR" b="1" dirty="0"/>
              <a:t> Server 2012 Premium </a:t>
            </a:r>
            <a:endParaRPr lang="fr-FR" dirty="0"/>
          </a:p>
          <a:p>
            <a:pPr marL="0" indent="0">
              <a:buNone/>
            </a:pPr>
            <a:r>
              <a:rPr lang="fr-FR" dirty="0"/>
              <a:t>Prend en charge plusieurs utilisateurs accédant directement au même ordinateur hôte en utilisant une souris, un clavier et des moniteurs distincts. Limité à deux sockets, à 4 To de RAM et à un maximum de 22 sessions. Prend en charge la jonction de domaine. </a:t>
            </a:r>
          </a:p>
          <a:p>
            <a:pPr marL="0" indent="0">
              <a:buNone/>
            </a:pPr>
            <a:endParaRPr lang="fr-FR" dirty="0"/>
          </a:p>
          <a:p>
            <a:endParaRPr lang="fr-FR" dirty="0"/>
          </a:p>
        </p:txBody>
      </p:sp>
    </p:spTree>
    <p:extLst>
      <p:ext uri="{BB962C8B-B14F-4D97-AF65-F5344CB8AC3E}">
        <p14:creationId xmlns:p14="http://schemas.microsoft.com/office/powerpoint/2010/main" val="546849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1295400"/>
            <a:ext cx="8915400" cy="5270500"/>
          </a:xfrm>
        </p:spPr>
        <p:txBody>
          <a:bodyPr/>
          <a:lstStyle/>
          <a:p>
            <a:r>
              <a:rPr lang="fr-FR" b="1" dirty="0" smtClean="0"/>
              <a:t>Supports </a:t>
            </a:r>
            <a:r>
              <a:rPr lang="fr-FR" b="1" dirty="0"/>
              <a:t>optiques</a:t>
            </a:r>
            <a:r>
              <a:rPr lang="fr-FR" dirty="0"/>
              <a:t>  (avec DVD-ROM Windows server 2012)</a:t>
            </a:r>
          </a:p>
          <a:p>
            <a:pPr>
              <a:buFont typeface="Wingdings" panose="05000000000000000000" pitchFamily="2" charset="2"/>
              <a:buChar char="Ø"/>
            </a:pPr>
            <a:r>
              <a:rPr lang="fr-FR" b="1" dirty="0" smtClean="0"/>
              <a:t> </a:t>
            </a:r>
            <a:r>
              <a:rPr lang="fr-FR" b="1" dirty="0"/>
              <a:t>Avantage</a:t>
            </a:r>
            <a:r>
              <a:rPr lang="fr-FR" dirty="0"/>
              <a:t>s :  Méthode traditionnelle de déploiement  </a:t>
            </a:r>
          </a:p>
          <a:p>
            <a:pPr>
              <a:buFont typeface="Wingdings" panose="05000000000000000000" pitchFamily="2" charset="2"/>
              <a:buChar char="Ø"/>
            </a:pPr>
            <a:r>
              <a:rPr lang="fr-FR" dirty="0"/>
              <a:t> </a:t>
            </a:r>
            <a:r>
              <a:rPr lang="fr-FR" b="1" dirty="0"/>
              <a:t>Inconvénients</a:t>
            </a:r>
            <a:r>
              <a:rPr lang="fr-FR" dirty="0"/>
              <a:t> :  </a:t>
            </a:r>
          </a:p>
          <a:p>
            <a:pPr lvl="0">
              <a:buFont typeface="Wingdings" panose="05000000000000000000" pitchFamily="2" charset="2"/>
              <a:buChar char="Ø"/>
            </a:pPr>
            <a:r>
              <a:rPr lang="fr-FR" dirty="0"/>
              <a:t>Exige que l'ordinateur ait accès à un lecteur de DVD-ROM. </a:t>
            </a:r>
          </a:p>
          <a:p>
            <a:pPr lvl="0">
              <a:buFont typeface="Wingdings" panose="05000000000000000000" pitchFamily="2" charset="2"/>
              <a:buChar char="Ø"/>
            </a:pPr>
            <a:r>
              <a:rPr lang="fr-FR" dirty="0"/>
              <a:t>Généralement plus lent qu'un média USB. </a:t>
            </a:r>
            <a:endParaRPr lang="fr-FR" dirty="0" smtClean="0"/>
          </a:p>
          <a:p>
            <a:pPr lvl="0">
              <a:buFont typeface="Wingdings" panose="05000000000000000000" pitchFamily="2" charset="2"/>
              <a:buChar char="Ø"/>
            </a:pPr>
            <a:r>
              <a:rPr lang="fr-FR" dirty="0" smtClean="0"/>
              <a:t> </a:t>
            </a:r>
            <a:r>
              <a:rPr lang="fr-FR" dirty="0"/>
              <a:t>Vous ne pouvez pas mettre à jour l'image d'installation sans remplacer le média.  </a:t>
            </a:r>
          </a:p>
          <a:p>
            <a:pPr lvl="0">
              <a:buFont typeface="Wingdings" panose="05000000000000000000" pitchFamily="2" charset="2"/>
              <a:buChar char="Ø"/>
            </a:pPr>
            <a:r>
              <a:rPr lang="fr-FR" dirty="0"/>
              <a:t>Vous pouvez effectuer une seule installation par DVD-ROM à la fois.</a:t>
            </a:r>
          </a:p>
          <a:p>
            <a:r>
              <a:rPr lang="fr-FR" dirty="0" smtClean="0"/>
              <a:t>Support USB</a:t>
            </a:r>
          </a:p>
          <a:p>
            <a:r>
              <a:rPr lang="fr-FR" dirty="0" smtClean="0"/>
              <a:t>Image iso montée</a:t>
            </a:r>
          </a:p>
          <a:p>
            <a:r>
              <a:rPr lang="fr-FR" dirty="0" smtClean="0"/>
              <a:t>Partage réseau</a:t>
            </a:r>
          </a:p>
          <a:p>
            <a:r>
              <a:rPr lang="fr-FR" dirty="0" smtClean="0"/>
              <a:t>Déploiement sur réseau</a:t>
            </a:r>
            <a:endParaRPr lang="fr-FR" dirty="0"/>
          </a:p>
          <a:p>
            <a:pPr marL="0" indent="0">
              <a:buNone/>
            </a:pPr>
            <a:endParaRPr lang="fr-FR" b="1" dirty="0" smtClean="0"/>
          </a:p>
          <a:p>
            <a:pPr lvl="0">
              <a:buFont typeface="Wingdings" panose="05000000000000000000" pitchFamily="2" charset="2"/>
              <a:buChar char="Ø"/>
            </a:pPr>
            <a:endParaRPr lang="fr-FR" dirty="0"/>
          </a:p>
          <a:p>
            <a:endParaRPr lang="fr-FR" dirty="0"/>
          </a:p>
        </p:txBody>
      </p:sp>
      <p:sp>
        <p:nvSpPr>
          <p:cNvPr id="5" name="Titre 4"/>
          <p:cNvSpPr>
            <a:spLocks noGrp="1"/>
          </p:cNvSpPr>
          <p:nvPr>
            <p:ph type="title"/>
          </p:nvPr>
        </p:nvSpPr>
        <p:spPr>
          <a:xfrm>
            <a:off x="2589212" y="192310"/>
            <a:ext cx="8911687" cy="569690"/>
          </a:xfrm>
        </p:spPr>
        <p:txBody>
          <a:bodyPr>
            <a:normAutofit fontScale="90000"/>
          </a:bodyPr>
          <a:lstStyle/>
          <a:p>
            <a:r>
              <a:rPr lang="fr-FR" dirty="0" smtClean="0"/>
              <a:t>Installation de Windows server 2012</a:t>
            </a:r>
            <a:endParaRPr lang="fr-FR" dirty="0"/>
          </a:p>
        </p:txBody>
      </p:sp>
    </p:spTree>
    <p:extLst>
      <p:ext uri="{BB962C8B-B14F-4D97-AF65-F5344CB8AC3E}">
        <p14:creationId xmlns:p14="http://schemas.microsoft.com/office/powerpoint/2010/main" val="676310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Déploiement de Windows Server 2012</a:t>
            </a:r>
            <a:endParaRPr lang="fr-FR" dirty="0"/>
          </a:p>
        </p:txBody>
      </p:sp>
      <p:sp>
        <p:nvSpPr>
          <p:cNvPr id="3" name="Espace réservé du contenu 2"/>
          <p:cNvSpPr>
            <a:spLocks noGrp="1"/>
          </p:cNvSpPr>
          <p:nvPr>
            <p:ph idx="1"/>
          </p:nvPr>
        </p:nvSpPr>
        <p:spPr>
          <a:xfrm>
            <a:off x="2589212" y="1371600"/>
            <a:ext cx="8915400" cy="5270500"/>
          </a:xfrm>
        </p:spPr>
        <p:txBody>
          <a:bodyPr>
            <a:normAutofit fontScale="77500" lnSpcReduction="20000"/>
          </a:bodyPr>
          <a:lstStyle/>
          <a:p>
            <a:r>
              <a:rPr lang="fr-FR" b="1" dirty="0"/>
              <a:t>• </a:t>
            </a:r>
            <a:r>
              <a:rPr lang="fr-FR" sz="2100" b="1" dirty="0"/>
              <a:t>Services de déploiement </a:t>
            </a:r>
            <a:r>
              <a:rPr lang="fr-FR" sz="2100" b="1" dirty="0" smtClean="0"/>
              <a:t>Windows WDS: Windows </a:t>
            </a:r>
            <a:r>
              <a:rPr lang="fr-FR" sz="2100" b="1" dirty="0" err="1" smtClean="0"/>
              <a:t>Deployement</a:t>
            </a:r>
            <a:r>
              <a:rPr lang="fr-FR" sz="2100" b="1" dirty="0" smtClean="0"/>
              <a:t> Services </a:t>
            </a:r>
            <a:endParaRPr lang="fr-FR" dirty="0"/>
          </a:p>
          <a:p>
            <a:r>
              <a:rPr lang="fr-FR" b="1" dirty="0" smtClean="0"/>
              <a:t>Avantage</a:t>
            </a:r>
            <a:r>
              <a:rPr lang="fr-FR" dirty="0" smtClean="0"/>
              <a:t>s </a:t>
            </a:r>
            <a:r>
              <a:rPr lang="fr-FR" dirty="0"/>
              <a:t>: </a:t>
            </a:r>
          </a:p>
          <a:p>
            <a:pPr marL="0" lvl="0" indent="0">
              <a:buNone/>
            </a:pPr>
            <a:r>
              <a:rPr lang="fr-FR" dirty="0"/>
              <a:t>Vous pouvez déployer Windows Server 2012 à partir de fichiers image .</a:t>
            </a:r>
            <a:r>
              <a:rPr lang="fr-FR" dirty="0" err="1"/>
              <a:t>wim</a:t>
            </a:r>
            <a:r>
              <a:rPr lang="fr-FR" dirty="0"/>
              <a:t> ou de fichiers VHD spécialement préparés. </a:t>
            </a:r>
          </a:p>
          <a:p>
            <a:pPr lvl="0"/>
            <a:r>
              <a:rPr lang="fr-FR" dirty="0"/>
              <a:t>Vous pouvez utiliser le </a:t>
            </a:r>
            <a:r>
              <a:rPr lang="fr-FR" b="1" dirty="0"/>
              <a:t>Kit d'installation automatisée (</a:t>
            </a:r>
            <a:r>
              <a:rPr lang="fr-FR" b="1" dirty="0" smtClean="0"/>
              <a:t>AIK: </a:t>
            </a:r>
            <a:r>
              <a:rPr lang="fr-FR" b="1" dirty="0" err="1" smtClean="0"/>
              <a:t>Automatic</a:t>
            </a:r>
            <a:r>
              <a:rPr lang="fr-FR" b="1" dirty="0" smtClean="0"/>
              <a:t> Installation Kit)</a:t>
            </a:r>
            <a:r>
              <a:rPr lang="fr-FR" dirty="0" smtClean="0"/>
              <a:t> </a:t>
            </a:r>
            <a:r>
              <a:rPr lang="fr-FR" dirty="0"/>
              <a:t>pour configurer un déploiement de type </a:t>
            </a:r>
            <a:r>
              <a:rPr lang="fr-FR" b="1" dirty="0"/>
              <a:t>Lite </a:t>
            </a:r>
            <a:r>
              <a:rPr lang="fr-FR" b="1" dirty="0" err="1"/>
              <a:t>Touch</a:t>
            </a:r>
            <a:r>
              <a:rPr lang="fr-FR" b="1" dirty="0"/>
              <a:t>.</a:t>
            </a:r>
            <a:r>
              <a:rPr lang="fr-FR" dirty="0"/>
              <a:t>  </a:t>
            </a:r>
          </a:p>
          <a:p>
            <a:pPr marL="0" lvl="0" indent="0">
              <a:buNone/>
            </a:pPr>
            <a:r>
              <a:rPr lang="fr-FR" dirty="0"/>
              <a:t>Les </a:t>
            </a:r>
            <a:r>
              <a:rPr lang="fr-FR" b="1" dirty="0"/>
              <a:t>clients</a:t>
            </a:r>
            <a:r>
              <a:rPr lang="fr-FR" dirty="0"/>
              <a:t> exécutent </a:t>
            </a:r>
            <a:r>
              <a:rPr lang="fr-FR" b="1" dirty="0"/>
              <a:t>un démarrage PXE</a:t>
            </a:r>
            <a:r>
              <a:rPr lang="fr-FR" dirty="0"/>
              <a:t> (</a:t>
            </a:r>
            <a:r>
              <a:rPr lang="fr-FR" dirty="0" err="1"/>
              <a:t>Preboot</a:t>
            </a:r>
            <a:r>
              <a:rPr lang="fr-FR" dirty="0"/>
              <a:t> </a:t>
            </a:r>
            <a:r>
              <a:rPr lang="fr-FR" dirty="0" err="1"/>
              <a:t>eXecution</a:t>
            </a:r>
            <a:r>
              <a:rPr lang="fr-FR" dirty="0"/>
              <a:t> </a:t>
            </a:r>
            <a:r>
              <a:rPr lang="fr-FR" dirty="0" err="1"/>
              <a:t>Environment</a:t>
            </a:r>
            <a:r>
              <a:rPr lang="fr-FR" dirty="0"/>
              <a:t>) pour contacter le serveur Windows DS et l'image du système d'exploitation est transmise au serveur via le réseau. </a:t>
            </a:r>
          </a:p>
          <a:p>
            <a:pPr marL="0" lvl="0" indent="0">
              <a:buNone/>
            </a:pPr>
            <a:r>
              <a:rPr lang="fr-FR" dirty="0"/>
              <a:t>Les services de déploiement Windows permettent </a:t>
            </a:r>
            <a:r>
              <a:rPr lang="fr-FR" b="1" dirty="0"/>
              <a:t>plusieurs installations simultanées</a:t>
            </a:r>
            <a:r>
              <a:rPr lang="fr-FR" dirty="0"/>
              <a:t> de Windows Server 2012 en utilisant des transmissions de réseau de multidiffusion.</a:t>
            </a:r>
          </a:p>
          <a:p>
            <a:r>
              <a:rPr lang="fr-FR" dirty="0"/>
              <a:t> </a:t>
            </a:r>
            <a:r>
              <a:rPr lang="fr-FR" b="1" dirty="0"/>
              <a:t>• </a:t>
            </a:r>
            <a:r>
              <a:rPr lang="fr-FR" sz="2100" b="1" dirty="0"/>
              <a:t>System Center Configuration Manager </a:t>
            </a:r>
          </a:p>
          <a:p>
            <a:r>
              <a:rPr lang="fr-FR" dirty="0" smtClean="0"/>
              <a:t> </a:t>
            </a:r>
            <a:r>
              <a:rPr lang="fr-FR" b="1" dirty="0"/>
              <a:t>Avantages </a:t>
            </a:r>
            <a:r>
              <a:rPr lang="fr-FR" dirty="0"/>
              <a:t>: </a:t>
            </a:r>
          </a:p>
          <a:p>
            <a:pPr marL="0" lvl="0" indent="0">
              <a:buNone/>
            </a:pPr>
            <a:r>
              <a:rPr lang="fr-FR" dirty="0"/>
              <a:t>Le Gestionnaire de configuration vous permet d'automatiser entièrement le déploiement de Windows Server 2012 sur de nouveaux serveurs qui ne sont pas dotés d'un système d'exploitation. Ce processus est appelé </a:t>
            </a:r>
            <a:r>
              <a:rPr lang="fr-FR" b="1" dirty="0"/>
              <a:t>Déploiement </a:t>
            </a:r>
            <a:r>
              <a:rPr lang="fr-FR" b="1" dirty="0" err="1"/>
              <a:t>Zero</a:t>
            </a:r>
            <a:r>
              <a:rPr lang="fr-FR" b="1" dirty="0"/>
              <a:t> </a:t>
            </a:r>
            <a:r>
              <a:rPr lang="fr-FR" b="1" dirty="0" err="1"/>
              <a:t>Touch</a:t>
            </a:r>
            <a:r>
              <a:rPr lang="fr-FR" b="1" dirty="0"/>
              <a:t>.  </a:t>
            </a:r>
            <a:endParaRPr lang="fr-FR" dirty="0"/>
          </a:p>
          <a:p>
            <a:r>
              <a:rPr lang="fr-FR" sz="2100" b="1" dirty="0" smtClean="0"/>
              <a:t>• Modèles Virtual Machine Manager </a:t>
            </a:r>
          </a:p>
          <a:p>
            <a:r>
              <a:rPr lang="fr-FR" dirty="0" smtClean="0"/>
              <a:t>Avantages : </a:t>
            </a:r>
          </a:p>
          <a:p>
            <a:pPr marL="0" lvl="0" indent="0">
              <a:buNone/>
            </a:pPr>
            <a:r>
              <a:rPr lang="fr-FR" dirty="0" smtClean="0"/>
              <a:t>Windows </a:t>
            </a:r>
            <a:r>
              <a:rPr lang="fr-FR" dirty="0"/>
              <a:t>Server 2012 est généralement déployé dans des scénarios </a:t>
            </a:r>
            <a:r>
              <a:rPr lang="fr-FR" b="1" dirty="0"/>
              <a:t>de nuage privé </a:t>
            </a:r>
            <a:r>
              <a:rPr lang="fr-FR" dirty="0"/>
              <a:t>à partir de </a:t>
            </a:r>
            <a:r>
              <a:rPr lang="fr-FR" b="1" dirty="0"/>
              <a:t>modèles préconfigurés d'ordinateur virtuel</a:t>
            </a:r>
            <a:r>
              <a:rPr lang="fr-FR" dirty="0"/>
              <a:t>. Vous pouvez configurer plusieurs composants de la suite </a:t>
            </a:r>
            <a:r>
              <a:rPr lang="fr-FR" b="1" dirty="0"/>
              <a:t>System Center</a:t>
            </a:r>
            <a:r>
              <a:rPr lang="fr-FR" dirty="0"/>
              <a:t> pour permettre le déploiement en libre service des ordinateurs virtuels Windows Server 2012.</a:t>
            </a:r>
          </a:p>
          <a:p>
            <a:endParaRPr lang="fr-FR" dirty="0"/>
          </a:p>
        </p:txBody>
      </p:sp>
    </p:spTree>
    <p:extLst>
      <p:ext uri="{BB962C8B-B14F-4D97-AF65-F5344CB8AC3E}">
        <p14:creationId xmlns:p14="http://schemas.microsoft.com/office/powerpoint/2010/main" val="3140855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rotWithShape="1">
          <a:blip r:embed="rId2"/>
          <a:srcRect l="26620" t="20291" r="25265" b="20898"/>
          <a:stretch/>
        </p:blipFill>
        <p:spPr bwMode="auto">
          <a:xfrm>
            <a:off x="1739900" y="368300"/>
            <a:ext cx="9677399" cy="6172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97031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Configuration minimale pour installer Wi Server 2012:</a:t>
            </a:r>
          </a:p>
          <a:p>
            <a:r>
              <a:rPr lang="fr-FR" dirty="0" smtClean="0"/>
              <a:t>Architecture Processeur x64</a:t>
            </a:r>
          </a:p>
          <a:p>
            <a:r>
              <a:rPr lang="fr-FR" dirty="0" smtClean="0"/>
              <a:t>Vitesse </a:t>
            </a:r>
            <a:r>
              <a:rPr lang="fr-FR" dirty="0" err="1" smtClean="0"/>
              <a:t>prcess</a:t>
            </a:r>
            <a:r>
              <a:rPr lang="fr-FR" dirty="0" smtClean="0"/>
              <a:t> 1,4 GHZ</a:t>
            </a:r>
          </a:p>
          <a:p>
            <a:r>
              <a:rPr lang="fr-FR" dirty="0" smtClean="0"/>
              <a:t>RAM 512 </a:t>
            </a:r>
            <a:r>
              <a:rPr lang="fr-FR" dirty="0" err="1" smtClean="0"/>
              <a:t>M.o</a:t>
            </a:r>
            <a:endParaRPr lang="fr-FR" dirty="0" smtClean="0"/>
          </a:p>
          <a:p>
            <a:r>
              <a:rPr lang="fr-FR" dirty="0" smtClean="0"/>
              <a:t>Espace disque libre: 32 </a:t>
            </a:r>
            <a:r>
              <a:rPr lang="fr-FR" dirty="0" err="1" smtClean="0"/>
              <a:t>G.o</a:t>
            </a:r>
            <a:endParaRPr lang="fr-FR" dirty="0"/>
          </a:p>
        </p:txBody>
      </p:sp>
    </p:spTree>
    <p:extLst>
      <p:ext uri="{BB962C8B-B14F-4D97-AF65-F5344CB8AC3E}">
        <p14:creationId xmlns:p14="http://schemas.microsoft.com/office/powerpoint/2010/main" val="2078419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139700"/>
            <a:ext cx="8911687" cy="1028700"/>
          </a:xfrm>
        </p:spPr>
        <p:txBody>
          <a:bodyPr>
            <a:normAutofit fontScale="90000"/>
          </a:bodyPr>
          <a:lstStyle/>
          <a:p>
            <a:r>
              <a:rPr lang="fr-FR" dirty="0" smtClean="0"/>
              <a:t>Outils pour gérer les </a:t>
            </a:r>
            <a:r>
              <a:rPr lang="fr-FR" dirty="0" err="1" smtClean="0"/>
              <a:t>déploiments</a:t>
            </a:r>
            <a:r>
              <a:rPr lang="fr-FR" dirty="0" smtClean="0"/>
              <a:t> avec Windows server 2012 Server </a:t>
            </a:r>
            <a:r>
              <a:rPr lang="fr-FR" dirty="0" err="1" smtClean="0"/>
              <a:t>core</a:t>
            </a:r>
            <a:endParaRPr lang="fr-FR" dirty="0"/>
          </a:p>
        </p:txBody>
      </p:sp>
      <p:sp>
        <p:nvSpPr>
          <p:cNvPr id="3" name="Espace réservé du contenu 2"/>
          <p:cNvSpPr>
            <a:spLocks noGrp="1"/>
          </p:cNvSpPr>
          <p:nvPr>
            <p:ph idx="1"/>
          </p:nvPr>
        </p:nvSpPr>
        <p:spPr>
          <a:xfrm>
            <a:off x="2589212" y="1168400"/>
            <a:ext cx="8915400" cy="5588000"/>
          </a:xfrm>
        </p:spPr>
        <p:txBody>
          <a:bodyPr>
            <a:normAutofit fontScale="77500" lnSpcReduction="20000"/>
          </a:bodyPr>
          <a:lstStyle/>
          <a:p>
            <a:r>
              <a:rPr lang="fr-FR" b="1" dirty="0"/>
              <a:t>Cmd.exe</a:t>
            </a:r>
            <a:endParaRPr lang="fr-FR" dirty="0"/>
          </a:p>
          <a:p>
            <a:r>
              <a:rPr lang="fr-FR" dirty="0"/>
              <a:t> Vous permet d'exécuter des outils en ligne de commande traditionnels tels que ping.exe, ipconfig.exe et netsh.exe. </a:t>
            </a:r>
          </a:p>
          <a:p>
            <a:r>
              <a:rPr lang="fr-FR" b="1" dirty="0"/>
              <a:t>PowerShell.exe</a:t>
            </a:r>
            <a:endParaRPr lang="fr-FR" dirty="0"/>
          </a:p>
          <a:p>
            <a:r>
              <a:rPr lang="fr-FR" dirty="0"/>
              <a:t> Lance une session Windows PowerShell sur le déploiement avec installation minimale. Vous pouvez alors effectuer les tâches Windows PowerShell normalement. </a:t>
            </a:r>
          </a:p>
          <a:p>
            <a:r>
              <a:rPr lang="fr-FR" b="1" dirty="0"/>
              <a:t>Sconfig.cmd </a:t>
            </a:r>
            <a:endParaRPr lang="fr-FR" dirty="0"/>
          </a:p>
          <a:p>
            <a:r>
              <a:rPr lang="fr-FR" dirty="0"/>
              <a:t>Outil d'administration en ligne de commande piloté par menus qui permet d'effectuer les tâches d'administration de serveur les plus courantes. </a:t>
            </a:r>
          </a:p>
          <a:p>
            <a:r>
              <a:rPr lang="fr-FR" b="1" dirty="0"/>
              <a:t>Notepad.exe </a:t>
            </a:r>
            <a:endParaRPr lang="fr-FR" dirty="0"/>
          </a:p>
          <a:p>
            <a:r>
              <a:rPr lang="fr-FR" dirty="0"/>
              <a:t>Permet d'utiliser l'éditeur de texte Notepad.exe dans l'environnement avec installation minimale. </a:t>
            </a:r>
          </a:p>
          <a:p>
            <a:r>
              <a:rPr lang="fr-FR" b="1" dirty="0"/>
              <a:t>Regedt32.exe</a:t>
            </a:r>
            <a:endParaRPr lang="fr-FR" dirty="0"/>
          </a:p>
          <a:p>
            <a:r>
              <a:rPr lang="fr-FR" dirty="0"/>
              <a:t> Fournit l'accès au Registre dans l'environnement avec installation minimale. </a:t>
            </a:r>
          </a:p>
          <a:p>
            <a:r>
              <a:rPr lang="fr-FR" b="1" dirty="0"/>
              <a:t>Msinfo32.exe </a:t>
            </a:r>
            <a:endParaRPr lang="fr-FR" dirty="0"/>
          </a:p>
          <a:p>
            <a:r>
              <a:rPr lang="fr-FR" dirty="0"/>
              <a:t>Permet d'afficher les informations système sur le déploiement avec installation minimale. </a:t>
            </a:r>
          </a:p>
          <a:p>
            <a:r>
              <a:rPr lang="fr-FR" b="1" dirty="0"/>
              <a:t>Taskmgr.exe </a:t>
            </a:r>
            <a:endParaRPr lang="fr-FR" dirty="0"/>
          </a:p>
          <a:p>
            <a:r>
              <a:rPr lang="fr-FR" dirty="0"/>
              <a:t>Lance le Gestionnaire des tâches. </a:t>
            </a:r>
          </a:p>
          <a:p>
            <a:r>
              <a:rPr lang="fr-FR" b="1" dirty="0"/>
              <a:t>SCregEdit.wsf </a:t>
            </a:r>
            <a:endParaRPr lang="fr-FR" dirty="0"/>
          </a:p>
          <a:p>
            <a:r>
              <a:rPr lang="fr-FR" dirty="0"/>
              <a:t>Permet d'activer le Bureau à distance sur le déploiement avec installation minimale. </a:t>
            </a:r>
          </a:p>
          <a:p>
            <a:endParaRPr lang="fr-FR" dirty="0"/>
          </a:p>
        </p:txBody>
      </p:sp>
    </p:spTree>
    <p:extLst>
      <p:ext uri="{BB962C8B-B14F-4D97-AF65-F5344CB8AC3E}">
        <p14:creationId xmlns:p14="http://schemas.microsoft.com/office/powerpoint/2010/main" val="3876400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Rôle et Fonctions</a:t>
            </a:r>
            <a:endParaRPr lang="fr-FR" dirty="0"/>
          </a:p>
        </p:txBody>
      </p:sp>
      <p:sp>
        <p:nvSpPr>
          <p:cNvPr id="3" name="Espace réservé du contenu 2"/>
          <p:cNvSpPr>
            <a:spLocks noGrp="1"/>
          </p:cNvSpPr>
          <p:nvPr>
            <p:ph idx="1"/>
          </p:nvPr>
        </p:nvSpPr>
        <p:spPr>
          <a:xfrm>
            <a:off x="2589212" y="1308100"/>
            <a:ext cx="8915400" cy="5295900"/>
          </a:xfrm>
        </p:spPr>
        <p:txBody>
          <a:bodyPr/>
          <a:lstStyle/>
          <a:p>
            <a:r>
              <a:rPr lang="fr-FR" sz="2800" b="1" dirty="0" smtClean="0"/>
              <a:t>Rôles</a:t>
            </a:r>
          </a:p>
          <a:p>
            <a:r>
              <a:rPr lang="fr-FR" dirty="0" smtClean="0"/>
              <a:t>Serveur </a:t>
            </a:r>
            <a:r>
              <a:rPr lang="fr-FR" dirty="0" err="1"/>
              <a:t>DNSServeur</a:t>
            </a:r>
            <a:r>
              <a:rPr lang="fr-FR" dirty="0"/>
              <a:t> DHCP</a:t>
            </a:r>
          </a:p>
          <a:p>
            <a:endParaRPr lang="fr-FR" dirty="0" smtClean="0"/>
          </a:p>
          <a:p>
            <a:r>
              <a:rPr lang="fr-FR" dirty="0" smtClean="0"/>
              <a:t>Serveur Web</a:t>
            </a:r>
          </a:p>
          <a:p>
            <a:r>
              <a:rPr lang="fr-FR" dirty="0" smtClean="0"/>
              <a:t>…</a:t>
            </a:r>
            <a:r>
              <a:rPr lang="fr-FR" dirty="0" err="1" smtClean="0"/>
              <a:t>etc</a:t>
            </a:r>
            <a:endParaRPr lang="fr-FR" dirty="0" smtClean="0"/>
          </a:p>
          <a:p>
            <a:r>
              <a:rPr lang="fr-FR" sz="2800" b="1" dirty="0" smtClean="0"/>
              <a:t>Fonctions</a:t>
            </a:r>
          </a:p>
          <a:p>
            <a:pPr marL="0" indent="0">
              <a:buNone/>
            </a:pPr>
            <a:r>
              <a:rPr lang="fr-FR" sz="2000" dirty="0" smtClean="0"/>
              <a:t>Se composent des composants de services de rôle qui fournissent des fonctions supplémentaires associées au rôle.</a:t>
            </a:r>
          </a:p>
          <a:p>
            <a:pPr marL="0" indent="0">
              <a:buNone/>
            </a:pPr>
            <a:r>
              <a:rPr lang="fr-FR" sz="2000" dirty="0" smtClean="0"/>
              <a:t>Le déploiement des rôles comprend également la configuration des dépendance entre les fonctionnalités et le rôle   </a:t>
            </a:r>
            <a:endParaRPr lang="fr-FR" sz="2000" dirty="0"/>
          </a:p>
        </p:txBody>
      </p:sp>
    </p:spTree>
    <p:extLst>
      <p:ext uri="{BB962C8B-B14F-4D97-AF65-F5344CB8AC3E}">
        <p14:creationId xmlns:p14="http://schemas.microsoft.com/office/powerpoint/2010/main" val="4256080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Sommaire</a:t>
            </a:r>
            <a:r>
              <a:rPr lang="fr-FR" dirty="0"/>
              <a:t/>
            </a:r>
            <a:br>
              <a:rPr lang="fr-FR" dirty="0"/>
            </a:br>
            <a:endParaRPr lang="fr-FR" dirty="0"/>
          </a:p>
        </p:txBody>
      </p:sp>
      <p:sp>
        <p:nvSpPr>
          <p:cNvPr id="3" name="Espace réservé du contenu 2"/>
          <p:cNvSpPr>
            <a:spLocks noGrp="1"/>
          </p:cNvSpPr>
          <p:nvPr>
            <p:ph idx="1"/>
          </p:nvPr>
        </p:nvSpPr>
        <p:spPr/>
        <p:txBody>
          <a:bodyPr/>
          <a:lstStyle/>
          <a:p>
            <a:pPr lvl="0"/>
            <a:r>
              <a:rPr lang="fr-FR" b="1" dirty="0" smtClean="0"/>
              <a:t>Serveurs </a:t>
            </a:r>
            <a:r>
              <a:rPr lang="fr-FR" b="1" dirty="0"/>
              <a:t>locaux</a:t>
            </a:r>
            <a:endParaRPr lang="fr-FR" dirty="0"/>
          </a:p>
          <a:p>
            <a:pPr lvl="0"/>
            <a:r>
              <a:rPr lang="fr-FR" b="1" dirty="0"/>
              <a:t>Qu'est-ce que le Cloud </a:t>
            </a:r>
            <a:r>
              <a:rPr lang="fr-FR" b="1" dirty="0" err="1"/>
              <a:t>Computing</a:t>
            </a:r>
            <a:r>
              <a:rPr lang="fr-FR" b="1" dirty="0"/>
              <a:t> ?</a:t>
            </a:r>
            <a:endParaRPr lang="fr-FR" dirty="0"/>
          </a:p>
          <a:p>
            <a:pPr lvl="0"/>
            <a:r>
              <a:rPr lang="fr-FR" b="1" dirty="0"/>
              <a:t>Éditions de Windows Server 2012</a:t>
            </a:r>
            <a:endParaRPr lang="fr-FR" dirty="0"/>
          </a:p>
          <a:p>
            <a:pPr lvl="0"/>
            <a:r>
              <a:rPr lang="fr-FR" b="1" dirty="0"/>
              <a:t>Qu'est-ce que l'installation minimale ?</a:t>
            </a:r>
            <a:endParaRPr lang="fr-FR" dirty="0"/>
          </a:p>
          <a:p>
            <a:pPr lvl="0"/>
            <a:r>
              <a:rPr lang="fr-FR" b="1" dirty="0"/>
              <a:t>Rôles de Windows Server 2012</a:t>
            </a:r>
            <a:endParaRPr lang="fr-FR" dirty="0"/>
          </a:p>
          <a:p>
            <a:pPr lvl="0"/>
            <a:r>
              <a:rPr lang="fr-FR" b="1" dirty="0"/>
              <a:t>Quelles sont les fonctionnalités de Windows Server 2012 </a:t>
            </a:r>
            <a:r>
              <a:rPr lang="fr-FR" b="1" dirty="0" smtClean="0"/>
              <a:t>?</a:t>
            </a:r>
          </a:p>
          <a:p>
            <a:pPr lvl="0"/>
            <a:r>
              <a:rPr lang="fr-FR" b="1" dirty="0" smtClean="0"/>
              <a:t>Installation de Windows Server 2012</a:t>
            </a:r>
            <a:endParaRPr lang="fr-FR" dirty="0"/>
          </a:p>
          <a:p>
            <a:endParaRPr lang="fr-FR" dirty="0"/>
          </a:p>
        </p:txBody>
      </p:sp>
    </p:spTree>
    <p:extLst>
      <p:ext uri="{BB962C8B-B14F-4D97-AF65-F5344CB8AC3E}">
        <p14:creationId xmlns:p14="http://schemas.microsoft.com/office/powerpoint/2010/main" val="367559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27825" y="90710"/>
            <a:ext cx="8911687" cy="442690"/>
          </a:xfrm>
        </p:spPr>
        <p:txBody>
          <a:bodyPr>
            <a:normAutofit fontScale="90000"/>
          </a:bodyPr>
          <a:lstStyle/>
          <a:p>
            <a:r>
              <a:rPr lang="fr-FR" dirty="0" smtClean="0"/>
              <a:t>Exemples de rôles</a:t>
            </a:r>
            <a:endParaRPr lang="fr-FR" dirty="0"/>
          </a:p>
        </p:txBody>
      </p:sp>
      <p:sp>
        <p:nvSpPr>
          <p:cNvPr id="3" name="Espace réservé du contenu 2"/>
          <p:cNvSpPr>
            <a:spLocks noGrp="1"/>
          </p:cNvSpPr>
          <p:nvPr>
            <p:ph idx="1"/>
          </p:nvPr>
        </p:nvSpPr>
        <p:spPr>
          <a:xfrm>
            <a:off x="2589212" y="736600"/>
            <a:ext cx="8915400" cy="5174622"/>
          </a:xfrm>
        </p:spPr>
        <p:txBody>
          <a:bodyPr>
            <a:normAutofit fontScale="55000" lnSpcReduction="20000"/>
          </a:bodyPr>
          <a:lstStyle/>
          <a:p>
            <a:r>
              <a:rPr lang="fr-FR" sz="2200" b="1" dirty="0"/>
              <a:t>AD CS </a:t>
            </a:r>
            <a:endParaRPr lang="fr-FR" sz="2200" dirty="0"/>
          </a:p>
          <a:p>
            <a:r>
              <a:rPr lang="fr-FR" sz="2200" dirty="0"/>
              <a:t>Permet de déployer des autorités de certification et les services de rôle associés.</a:t>
            </a:r>
          </a:p>
          <a:p>
            <a:r>
              <a:rPr lang="fr-FR" sz="2200" b="1" dirty="0"/>
              <a:t> AD DS </a:t>
            </a:r>
            <a:endParaRPr lang="fr-FR" sz="2200" dirty="0"/>
          </a:p>
          <a:p>
            <a:r>
              <a:rPr lang="fr-FR" sz="2200" dirty="0"/>
              <a:t>Banque centralisée d'informations sur les objets réseau, y compris les comptes d'utilisateur et d'ordinateur. Utilisé pour l'authentification et l'autorisation. </a:t>
            </a:r>
          </a:p>
          <a:p>
            <a:r>
              <a:rPr lang="fr-FR" sz="2200" b="1" dirty="0"/>
              <a:t>ADFS </a:t>
            </a:r>
            <a:endParaRPr lang="fr-FR" sz="2200" dirty="0"/>
          </a:p>
          <a:p>
            <a:r>
              <a:rPr lang="fr-FR" sz="2200" dirty="0"/>
              <a:t>Fournit la prise en charge de l'authentification unique (SSO) via le Web et de la fédération des identités sécurisée. </a:t>
            </a:r>
          </a:p>
          <a:p>
            <a:r>
              <a:rPr lang="fr-FR" sz="2200" b="1" dirty="0"/>
              <a:t>Active Directory </a:t>
            </a:r>
            <a:r>
              <a:rPr lang="fr-FR" sz="2200" b="1" dirty="0" err="1"/>
              <a:t>Lightweight</a:t>
            </a:r>
            <a:r>
              <a:rPr lang="fr-FR" sz="2200" b="1" dirty="0"/>
              <a:t> Directory Services (AD LDS) </a:t>
            </a:r>
            <a:endParaRPr lang="fr-FR" sz="2200" dirty="0"/>
          </a:p>
          <a:p>
            <a:r>
              <a:rPr lang="fr-FR" sz="2200" dirty="0"/>
              <a:t>Prend en charge le stockage des données spécifiques aux applications pour les applications orientées annuaire qui ne requièrent pas l'infrastructure complète des services de domaine Active Directory. </a:t>
            </a:r>
          </a:p>
          <a:p>
            <a:r>
              <a:rPr lang="fr-FR" sz="2200" b="1" dirty="0"/>
              <a:t>Rôle Fonction Active Directory </a:t>
            </a:r>
            <a:r>
              <a:rPr lang="fr-FR" sz="2200" b="1" dirty="0" err="1"/>
              <a:t>Rights</a:t>
            </a:r>
            <a:r>
              <a:rPr lang="fr-FR" sz="2200" b="1" dirty="0"/>
              <a:t> Management Services (AD RMS) </a:t>
            </a:r>
            <a:endParaRPr lang="fr-FR" sz="2200" dirty="0"/>
          </a:p>
          <a:p>
            <a:r>
              <a:rPr lang="fr-FR" sz="2200" dirty="0"/>
              <a:t>Permet d'appliquer des stratégies de gestion des droits pour empêcher tout accès non autorisé à des documents sensibles. </a:t>
            </a:r>
          </a:p>
          <a:p>
            <a:r>
              <a:rPr lang="fr-FR" sz="2200" b="1" dirty="0"/>
              <a:t>Serveur d'applications </a:t>
            </a:r>
            <a:endParaRPr lang="fr-FR" sz="2200" dirty="0"/>
          </a:p>
          <a:p>
            <a:r>
              <a:rPr lang="fr-FR" sz="2200" dirty="0"/>
              <a:t>Prend en charge la gestion et l'hébergement centralisés d'applications métier distribuées à hautes performances, telles que celles créées à l'aide de Microsoft .NET Framework 4.5.  </a:t>
            </a:r>
          </a:p>
          <a:p>
            <a:r>
              <a:rPr lang="fr-FR" sz="2200" b="1" dirty="0"/>
              <a:t>Serveur DHCP </a:t>
            </a:r>
            <a:endParaRPr lang="fr-FR" sz="2200" dirty="0"/>
          </a:p>
          <a:p>
            <a:r>
              <a:rPr lang="fr-FR" sz="2200" dirty="0"/>
              <a:t>Configure les ordinateurs clients dans le réseau avec les adresses IP temporaires. </a:t>
            </a:r>
          </a:p>
          <a:p>
            <a:r>
              <a:rPr lang="fr-FR" sz="2200" b="1" dirty="0"/>
              <a:t>Serveur DNS </a:t>
            </a:r>
            <a:endParaRPr lang="fr-FR" sz="2200" dirty="0"/>
          </a:p>
          <a:p>
            <a:r>
              <a:rPr lang="fr-FR" sz="2200" dirty="0"/>
              <a:t>Fournit la résolution des noms pour les réseaux TCP/IP. </a:t>
            </a:r>
          </a:p>
          <a:p>
            <a:endParaRPr lang="fr-FR" dirty="0"/>
          </a:p>
        </p:txBody>
      </p:sp>
    </p:spTree>
    <p:extLst>
      <p:ext uri="{BB962C8B-B14F-4D97-AF65-F5344CB8AC3E}">
        <p14:creationId xmlns:p14="http://schemas.microsoft.com/office/powerpoint/2010/main" val="3711204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rotWithShape="1">
          <a:blip r:embed="rId2"/>
          <a:srcRect l="26621" t="20879" r="23611" b="14135"/>
          <a:stretch/>
        </p:blipFill>
        <p:spPr bwMode="auto">
          <a:xfrm>
            <a:off x="1727200" y="228600"/>
            <a:ext cx="9728200" cy="5683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2249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607790"/>
          </a:xfrm>
        </p:spPr>
        <p:txBody>
          <a:bodyPr>
            <a:normAutofit fontScale="90000"/>
          </a:bodyPr>
          <a:lstStyle/>
          <a:p>
            <a:r>
              <a:rPr lang="fr-FR" dirty="0" smtClean="0"/>
              <a:t>Exemples de Fonctionnalités</a:t>
            </a:r>
            <a:endParaRPr lang="fr-FR" dirty="0"/>
          </a:p>
        </p:txBody>
      </p:sp>
      <p:sp>
        <p:nvSpPr>
          <p:cNvPr id="3" name="Espace réservé du contenu 2"/>
          <p:cNvSpPr>
            <a:spLocks noGrp="1"/>
          </p:cNvSpPr>
          <p:nvPr>
            <p:ph idx="1"/>
          </p:nvPr>
        </p:nvSpPr>
        <p:spPr>
          <a:xfrm>
            <a:off x="2589212" y="1320800"/>
            <a:ext cx="8915400" cy="5334000"/>
          </a:xfrm>
        </p:spPr>
        <p:txBody>
          <a:bodyPr>
            <a:normAutofit fontScale="85000" lnSpcReduction="20000"/>
          </a:bodyPr>
          <a:lstStyle/>
          <a:p>
            <a:r>
              <a:rPr lang="fr-FR" b="1" dirty="0"/>
              <a:t>Fonctionnalités .NET Framework 3.5 </a:t>
            </a:r>
            <a:endParaRPr lang="fr-FR" dirty="0"/>
          </a:p>
          <a:p>
            <a:r>
              <a:rPr lang="fr-FR" b="1" dirty="0"/>
              <a:t>Installe les technologies .NET Framework 3.5.</a:t>
            </a:r>
            <a:endParaRPr lang="fr-FR" dirty="0"/>
          </a:p>
          <a:p>
            <a:r>
              <a:rPr lang="fr-FR" b="1" dirty="0"/>
              <a:t> Fonctionnalités .NET Framework 4.5</a:t>
            </a:r>
            <a:endParaRPr lang="fr-FR" dirty="0"/>
          </a:p>
          <a:p>
            <a:r>
              <a:rPr lang="fr-FR" b="1" dirty="0"/>
              <a:t> Installe les technologies .NET Framework 4.5. Cette fonctionnalité est installée par défaut. </a:t>
            </a:r>
            <a:endParaRPr lang="fr-FR" dirty="0"/>
          </a:p>
          <a:p>
            <a:r>
              <a:rPr lang="fr-FR" b="1" dirty="0"/>
              <a:t>Service de transfert intelligent en arrière-plan (BITS) </a:t>
            </a:r>
            <a:endParaRPr lang="fr-FR" dirty="0"/>
          </a:p>
          <a:p>
            <a:r>
              <a:rPr lang="fr-FR" dirty="0"/>
              <a:t>Permet le transfert asynchrone des fichiers pour garantir que d'autres applications réseau ne sont pas affectées défavorablement.  </a:t>
            </a:r>
          </a:p>
          <a:p>
            <a:r>
              <a:rPr lang="fr-FR" b="1" dirty="0"/>
              <a:t>Chiffrement de lecteur </a:t>
            </a:r>
            <a:r>
              <a:rPr lang="fr-FR" b="1" dirty="0" err="1"/>
              <a:t>BitLocker</a:t>
            </a:r>
            <a:r>
              <a:rPr lang="fr-FR" dirty="0"/>
              <a:t>® </a:t>
            </a:r>
          </a:p>
          <a:p>
            <a:r>
              <a:rPr lang="fr-FR" dirty="0"/>
              <a:t>Windows Prend en charge le chiffrement de disque complet et de volume complet, ainsi que la protection d'environnement de démarrage. </a:t>
            </a:r>
          </a:p>
          <a:p>
            <a:r>
              <a:rPr lang="fr-FR" b="1" dirty="0"/>
              <a:t>Déverrouillage réseau </a:t>
            </a:r>
            <a:r>
              <a:rPr lang="fr-FR" b="1" dirty="0" err="1"/>
              <a:t>BitLocker</a:t>
            </a:r>
            <a:r>
              <a:rPr lang="fr-FR" b="1" dirty="0"/>
              <a:t> </a:t>
            </a:r>
            <a:endParaRPr lang="fr-FR" dirty="0"/>
          </a:p>
          <a:p>
            <a:r>
              <a:rPr lang="fr-FR" dirty="0"/>
              <a:t>Fournit un protecteur de clé basé sur le réseau qui peut déverrouiller les systèmes d'exploitation verrouillés, joints au domaine et protégés par </a:t>
            </a:r>
            <a:r>
              <a:rPr lang="fr-FR" dirty="0" err="1"/>
              <a:t>BitLocker</a:t>
            </a:r>
            <a:r>
              <a:rPr lang="fr-FR" dirty="0"/>
              <a:t>. </a:t>
            </a:r>
          </a:p>
          <a:p>
            <a:r>
              <a:rPr lang="fr-FR" b="1" dirty="0"/>
              <a:t>Windows </a:t>
            </a:r>
            <a:r>
              <a:rPr lang="fr-FR" b="1" dirty="0" err="1"/>
              <a:t>BranchCache</a:t>
            </a:r>
            <a:r>
              <a:rPr lang="fr-FR" b="1" dirty="0"/>
              <a:t>® </a:t>
            </a:r>
            <a:endParaRPr lang="fr-FR" dirty="0"/>
          </a:p>
          <a:p>
            <a:r>
              <a:rPr lang="fr-FR" dirty="0"/>
              <a:t>Permet au serveur de fonctionner en tant que serveur de cache hébergé ou serveur de contenu </a:t>
            </a:r>
            <a:r>
              <a:rPr lang="fr-FR" dirty="0" err="1"/>
              <a:t>BranchCache</a:t>
            </a:r>
            <a:r>
              <a:rPr lang="fr-FR" dirty="0"/>
              <a:t> pour les clients </a:t>
            </a:r>
            <a:r>
              <a:rPr lang="fr-FR" dirty="0" err="1"/>
              <a:t>BranchCache</a:t>
            </a:r>
            <a:r>
              <a:rPr lang="fr-FR" dirty="0"/>
              <a:t>. </a:t>
            </a:r>
          </a:p>
          <a:p>
            <a:r>
              <a:rPr lang="fr-FR" b="1" dirty="0"/>
              <a:t>Client pour NFS </a:t>
            </a:r>
            <a:endParaRPr lang="fr-FR" dirty="0"/>
          </a:p>
          <a:p>
            <a:r>
              <a:rPr lang="fr-FR" dirty="0"/>
              <a:t>Fournit un accès aux fichiers stockés sur les serveurs NFS (Network File System).</a:t>
            </a:r>
          </a:p>
          <a:p>
            <a:endParaRPr lang="fr-FR" dirty="0"/>
          </a:p>
        </p:txBody>
      </p:sp>
    </p:spTree>
    <p:extLst>
      <p:ext uri="{BB962C8B-B14F-4D97-AF65-F5344CB8AC3E}">
        <p14:creationId xmlns:p14="http://schemas.microsoft.com/office/powerpoint/2010/main" val="1010719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620490"/>
          </a:xfrm>
        </p:spPr>
        <p:txBody>
          <a:bodyPr>
            <a:normAutofit fontScale="90000"/>
          </a:bodyPr>
          <a:lstStyle/>
          <a:p>
            <a:r>
              <a:rPr lang="fr-FR" sz="2700" b="1" dirty="0"/>
              <a:t>Configuration post-installation de Windows Server 2012</a:t>
            </a:r>
            <a:r>
              <a:rPr lang="fr-FR" dirty="0"/>
              <a:t/>
            </a:r>
            <a:br>
              <a:rPr lang="fr-FR" dirty="0"/>
            </a:br>
            <a:endParaRPr lang="fr-FR" dirty="0"/>
          </a:p>
        </p:txBody>
      </p:sp>
      <p:sp>
        <p:nvSpPr>
          <p:cNvPr id="3" name="Espace réservé du contenu 2"/>
          <p:cNvSpPr>
            <a:spLocks noGrp="1"/>
          </p:cNvSpPr>
          <p:nvPr>
            <p:ph idx="1"/>
          </p:nvPr>
        </p:nvSpPr>
        <p:spPr>
          <a:xfrm>
            <a:off x="2589212" y="1244600"/>
            <a:ext cx="8915400" cy="4666622"/>
          </a:xfrm>
        </p:spPr>
        <p:txBody>
          <a:bodyPr>
            <a:normAutofit lnSpcReduction="10000"/>
          </a:bodyPr>
          <a:lstStyle/>
          <a:p>
            <a:r>
              <a:rPr lang="fr-FR" dirty="0"/>
              <a:t>Par exemple, pour configurer la carte nommée </a:t>
            </a:r>
            <a:r>
              <a:rPr lang="fr-FR" b="1" dirty="0"/>
              <a:t>Connexion au réseau local </a:t>
            </a:r>
            <a:r>
              <a:rPr lang="fr-FR" dirty="0"/>
              <a:t>avec l'adresse IPv4 10.10.10.10 et le masque de sous-réseau 255.255.255.0, tapez les commandes suivantes : </a:t>
            </a:r>
          </a:p>
          <a:p>
            <a:r>
              <a:rPr lang="fr-FR" b="1" dirty="0" err="1"/>
              <a:t>Netsh</a:t>
            </a:r>
            <a:r>
              <a:rPr lang="fr-FR" b="1" dirty="0"/>
              <a:t> interface ipv4 set </a:t>
            </a:r>
            <a:r>
              <a:rPr lang="fr-FR" b="1" dirty="0" err="1"/>
              <a:t>address</a:t>
            </a:r>
            <a:r>
              <a:rPr lang="fr-FR" b="1" dirty="0"/>
              <a:t> “Connexion au réseau local” </a:t>
            </a:r>
            <a:r>
              <a:rPr lang="fr-FR" b="1" dirty="0" err="1"/>
              <a:t>static</a:t>
            </a:r>
            <a:r>
              <a:rPr lang="fr-FR" b="1" dirty="0"/>
              <a:t> 10.10.10.10 255.255.255.0 </a:t>
            </a:r>
            <a:endParaRPr lang="fr-FR" b="1" dirty="0" smtClean="0"/>
          </a:p>
          <a:p>
            <a:r>
              <a:rPr lang="fr-FR" b="1" dirty="0" smtClean="0"/>
              <a:t>New-</a:t>
            </a:r>
            <a:r>
              <a:rPr lang="fr-FR" b="1" dirty="0" err="1" smtClean="0"/>
              <a:t>NetIPAddress</a:t>
            </a:r>
            <a:r>
              <a:rPr lang="fr-FR" b="1" dirty="0" smtClean="0"/>
              <a:t> </a:t>
            </a:r>
            <a:r>
              <a:rPr lang="fr-FR" b="1" dirty="0"/>
              <a:t>–</a:t>
            </a:r>
            <a:r>
              <a:rPr lang="fr-FR" b="1" dirty="0" err="1"/>
              <a:t>InterfaceIndex</a:t>
            </a:r>
            <a:r>
              <a:rPr lang="fr-FR" b="1" dirty="0"/>
              <a:t> 12 –</a:t>
            </a:r>
            <a:r>
              <a:rPr lang="fr-FR" b="1" dirty="0" err="1"/>
              <a:t>IPAddress</a:t>
            </a:r>
            <a:r>
              <a:rPr lang="fr-FR" b="1" dirty="0"/>
              <a:t> 10.10.10.10 –</a:t>
            </a:r>
            <a:r>
              <a:rPr lang="fr-FR" b="1" dirty="0" err="1"/>
              <a:t>PrefixLength</a:t>
            </a:r>
            <a:r>
              <a:rPr lang="fr-FR" b="1" dirty="0"/>
              <a:t> 24 </a:t>
            </a:r>
            <a:endParaRPr lang="fr-FR" dirty="0"/>
          </a:p>
          <a:p>
            <a:r>
              <a:rPr lang="fr-FR" dirty="0"/>
              <a:t>Vous pouvez utiliser le même contexte de la commande netsh.exe pour configurer la configuration DNS.  Par exemple, pour configurer la carte nommée Connexion au réseau local pour qu'elle utilise le serveur DNS à l'adresse IP 10.10.10.5 en tant que serveur DNS principal, tapez la commande suivante : </a:t>
            </a:r>
          </a:p>
          <a:p>
            <a:r>
              <a:rPr lang="fr-FR" b="1" dirty="0" err="1"/>
              <a:t>Netsh</a:t>
            </a:r>
            <a:r>
              <a:rPr lang="fr-FR" b="1" dirty="0"/>
              <a:t> interface ipv4 set </a:t>
            </a:r>
            <a:r>
              <a:rPr lang="fr-FR" b="1" dirty="0" err="1"/>
              <a:t>dnsservers</a:t>
            </a:r>
            <a:r>
              <a:rPr lang="fr-FR" b="1" dirty="0"/>
              <a:t> “Connexion au réseau local” </a:t>
            </a:r>
            <a:r>
              <a:rPr lang="fr-FR" b="1" dirty="0" err="1"/>
              <a:t>static</a:t>
            </a:r>
            <a:r>
              <a:rPr lang="fr-FR" b="1" dirty="0"/>
              <a:t> 10.10.10.5 </a:t>
            </a:r>
            <a:r>
              <a:rPr lang="fr-FR" b="1" dirty="0" err="1"/>
              <a:t>primary</a:t>
            </a:r>
            <a:r>
              <a:rPr lang="fr-FR" b="1" dirty="0"/>
              <a:t>  </a:t>
            </a:r>
            <a:endParaRPr lang="fr-FR" b="1" dirty="0" smtClean="0"/>
          </a:p>
          <a:p>
            <a:r>
              <a:rPr lang="fr-FR" b="1" dirty="0" smtClean="0"/>
              <a:t>Set-</a:t>
            </a:r>
            <a:r>
              <a:rPr lang="fr-FR" b="1" dirty="0" err="1" smtClean="0"/>
              <a:t>DNSClientServerAddress</a:t>
            </a:r>
            <a:r>
              <a:rPr lang="fr-FR" b="1" dirty="0" smtClean="0"/>
              <a:t> </a:t>
            </a:r>
            <a:r>
              <a:rPr lang="fr-FR" b="1" dirty="0"/>
              <a:t>–</a:t>
            </a:r>
            <a:r>
              <a:rPr lang="fr-FR" b="1" dirty="0" err="1"/>
              <a:t>InterfaceIndex</a:t>
            </a:r>
            <a:r>
              <a:rPr lang="fr-FR" b="1" dirty="0"/>
              <a:t> 12 –</a:t>
            </a:r>
            <a:r>
              <a:rPr lang="fr-FR" b="1" dirty="0" err="1"/>
              <a:t>ServerAddresses</a:t>
            </a:r>
            <a:r>
              <a:rPr lang="fr-FR" b="1" dirty="0"/>
              <a:t> 10.10.10.5 </a:t>
            </a:r>
            <a:endParaRPr lang="fr-FR" dirty="0"/>
          </a:p>
          <a:p>
            <a:endParaRPr lang="fr-FR" dirty="0"/>
          </a:p>
        </p:txBody>
      </p:sp>
    </p:spTree>
    <p:extLst>
      <p:ext uri="{BB962C8B-B14F-4D97-AF65-F5344CB8AC3E}">
        <p14:creationId xmlns:p14="http://schemas.microsoft.com/office/powerpoint/2010/main" val="1721405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Procédure de jonction d’un ordinateur à un domaine</a:t>
            </a:r>
            <a:endParaRPr lang="fr-FR" dirty="0"/>
          </a:p>
        </p:txBody>
      </p:sp>
      <p:pic>
        <p:nvPicPr>
          <p:cNvPr id="4" name="Espace réservé du contenu 3"/>
          <p:cNvPicPr>
            <a:picLocks noGrp="1" noChangeAspect="1"/>
          </p:cNvPicPr>
          <p:nvPr>
            <p:ph idx="1"/>
          </p:nvPr>
        </p:nvPicPr>
        <p:blipFill rotWithShape="1">
          <a:blip r:embed="rId2"/>
          <a:srcRect l="53293" t="23368" r="12590" b="30169"/>
          <a:stretch/>
        </p:blipFill>
        <p:spPr>
          <a:xfrm>
            <a:off x="1936377" y="1734671"/>
            <a:ext cx="8861612" cy="5123329"/>
          </a:xfrm>
          <a:prstGeom prst="rect">
            <a:avLst/>
          </a:prstGeom>
        </p:spPr>
      </p:pic>
    </p:spTree>
    <p:extLst>
      <p:ext uri="{BB962C8B-B14F-4D97-AF65-F5344CB8AC3E}">
        <p14:creationId xmlns:p14="http://schemas.microsoft.com/office/powerpoint/2010/main" val="3792396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Installer un rôle ou une fonctionnalité avec PowerShell</a:t>
            </a:r>
            <a:endParaRPr lang="fr-FR" dirty="0"/>
          </a:p>
        </p:txBody>
      </p:sp>
      <p:sp>
        <p:nvSpPr>
          <p:cNvPr id="3" name="Espace réservé du contenu 2"/>
          <p:cNvSpPr>
            <a:spLocks noGrp="1"/>
          </p:cNvSpPr>
          <p:nvPr>
            <p:ph idx="1"/>
          </p:nvPr>
        </p:nvSpPr>
        <p:spPr>
          <a:xfrm>
            <a:off x="2589212" y="2133599"/>
            <a:ext cx="8915400" cy="4132729"/>
          </a:xfrm>
        </p:spPr>
        <p:txBody>
          <a:bodyPr>
            <a:normAutofit lnSpcReduction="10000"/>
          </a:bodyPr>
          <a:lstStyle/>
          <a:p>
            <a:r>
              <a:rPr lang="fr-FR" dirty="0" smtClean="0"/>
              <a:t>Pour afficher la liste des rôles installés localement sur le serveur taper:</a:t>
            </a:r>
          </a:p>
          <a:p>
            <a:r>
              <a:rPr lang="fr-FR" sz="2000" b="1" dirty="0" err="1" smtClean="0"/>
              <a:t>Get-WindowsFeature</a:t>
            </a:r>
            <a:endParaRPr lang="fr-FR" sz="2000" b="1" dirty="0" smtClean="0"/>
          </a:p>
          <a:p>
            <a:r>
              <a:rPr lang="fr-FR" dirty="0" smtClean="0"/>
              <a:t>Pour installer un rôle ou une fonctionnalité taper:</a:t>
            </a:r>
          </a:p>
          <a:p>
            <a:r>
              <a:rPr lang="fr-FR" sz="2000" b="1" dirty="0" smtClean="0"/>
              <a:t>Install-</a:t>
            </a:r>
            <a:r>
              <a:rPr lang="fr-FR" sz="2000" b="1" dirty="0" err="1" smtClean="0"/>
              <a:t>WindowsFeature</a:t>
            </a:r>
            <a:r>
              <a:rPr lang="fr-FR" sz="2000" b="1" dirty="0" smtClean="0"/>
              <a:t> –Name</a:t>
            </a:r>
            <a:r>
              <a:rPr lang="fr-FR" dirty="0" smtClean="0"/>
              <a:t>  &lt;le nom du rôle&gt;</a:t>
            </a:r>
          </a:p>
          <a:p>
            <a:r>
              <a:rPr lang="fr-FR" sz="2000" b="1" dirty="0" smtClean="0"/>
              <a:t>Exemples :</a:t>
            </a:r>
          </a:p>
          <a:p>
            <a:r>
              <a:rPr lang="fr-FR" sz="2000" b="1" dirty="0" smtClean="0"/>
              <a:t>Install-</a:t>
            </a:r>
            <a:r>
              <a:rPr lang="fr-FR" sz="2000" b="1" dirty="0" err="1" smtClean="0"/>
              <a:t>WindowsFeature</a:t>
            </a:r>
            <a:r>
              <a:rPr lang="fr-FR" sz="2000" b="1" dirty="0" smtClean="0"/>
              <a:t> –Name DHCP</a:t>
            </a:r>
            <a:endParaRPr lang="fr-FR" sz="2000" b="1" dirty="0"/>
          </a:p>
          <a:p>
            <a:r>
              <a:rPr lang="fr-FR" sz="2000" dirty="0" smtClean="0"/>
              <a:t>Pour désinstaller un rôle taper:</a:t>
            </a:r>
          </a:p>
          <a:p>
            <a:r>
              <a:rPr lang="fr-FR" sz="2000" dirty="0" err="1" smtClean="0"/>
              <a:t>Uninstall-WindowsFeature</a:t>
            </a:r>
            <a:r>
              <a:rPr lang="fr-FR" sz="2000" dirty="0" smtClean="0"/>
              <a:t> –Name </a:t>
            </a:r>
            <a:r>
              <a:rPr lang="fr-FR" dirty="0"/>
              <a:t>&lt;le nom du rôle</a:t>
            </a:r>
            <a:r>
              <a:rPr lang="fr-FR" dirty="0" smtClean="0"/>
              <a:t>&gt;</a:t>
            </a:r>
          </a:p>
          <a:p>
            <a:r>
              <a:rPr lang="fr-FR" b="1" dirty="0"/>
              <a:t>Exemples :</a:t>
            </a:r>
          </a:p>
          <a:p>
            <a:r>
              <a:rPr lang="fr-FR" b="1" dirty="0" err="1" smtClean="0"/>
              <a:t>Uninstall-WindowsFeature</a:t>
            </a:r>
            <a:r>
              <a:rPr lang="fr-FR" b="1" dirty="0" smtClean="0"/>
              <a:t> </a:t>
            </a:r>
            <a:r>
              <a:rPr lang="fr-FR" b="1" dirty="0"/>
              <a:t>–Name </a:t>
            </a:r>
            <a:r>
              <a:rPr lang="fr-FR" b="1" dirty="0" smtClean="0"/>
              <a:t>ADRMS</a:t>
            </a:r>
            <a:endParaRPr lang="fr-FR" b="1" dirty="0"/>
          </a:p>
          <a:p>
            <a:endParaRPr lang="fr-FR" dirty="0"/>
          </a:p>
          <a:p>
            <a:endParaRPr lang="fr-FR" dirty="0" smtClean="0"/>
          </a:p>
          <a:p>
            <a:endParaRPr lang="fr-FR" dirty="0"/>
          </a:p>
        </p:txBody>
      </p:sp>
    </p:spTree>
    <p:extLst>
      <p:ext uri="{BB962C8B-B14F-4D97-AF65-F5344CB8AC3E}">
        <p14:creationId xmlns:p14="http://schemas.microsoft.com/office/powerpoint/2010/main" val="953521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785590"/>
          </a:xfrm>
        </p:spPr>
        <p:txBody>
          <a:bodyPr>
            <a:normAutofit/>
          </a:bodyPr>
          <a:lstStyle/>
          <a:p>
            <a:r>
              <a:rPr lang="fr-FR" sz="3200" b="1" dirty="0" smtClean="0"/>
              <a:t>Jonction d’un ordinateur à un domaine</a:t>
            </a:r>
            <a:endParaRPr lang="fr-FR" sz="3200" b="1" dirty="0"/>
          </a:p>
        </p:txBody>
      </p:sp>
      <p:pic>
        <p:nvPicPr>
          <p:cNvPr id="4" name="Espace réservé du contenu 3"/>
          <p:cNvPicPr>
            <a:picLocks noGrp="1"/>
          </p:cNvPicPr>
          <p:nvPr>
            <p:ph idx="1"/>
          </p:nvPr>
        </p:nvPicPr>
        <p:blipFill rotWithShape="1">
          <a:blip r:embed="rId2"/>
          <a:srcRect l="1654" t="20291" r="52876" b="25014"/>
          <a:stretch/>
        </p:blipFill>
        <p:spPr bwMode="auto">
          <a:xfrm>
            <a:off x="2349501" y="1409700"/>
            <a:ext cx="8610600" cy="5283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2869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114300"/>
            <a:ext cx="8915400" cy="5796922"/>
          </a:xfrm>
        </p:spPr>
        <p:txBody>
          <a:bodyPr>
            <a:normAutofit lnSpcReduction="10000"/>
          </a:bodyPr>
          <a:lstStyle/>
          <a:p>
            <a:r>
              <a:rPr lang="fr-FR" dirty="0"/>
              <a:t>1. Connectez-vous au contrôleur de domaine avec un compte d'utilisateur doté des droits appropriés pour joindre d'autres ordinateurs au domaine. </a:t>
            </a:r>
          </a:p>
          <a:p>
            <a:r>
              <a:rPr lang="fr-FR" dirty="0"/>
              <a:t>2. Ouvrez une invite de commandes avec élévation de privilèges et utilisez la commande </a:t>
            </a:r>
            <a:r>
              <a:rPr lang="fr-FR" b="1" dirty="0"/>
              <a:t>djoin.exe</a:t>
            </a:r>
            <a:r>
              <a:rPr lang="fr-FR" dirty="0"/>
              <a:t> avec l'option </a:t>
            </a:r>
            <a:r>
              <a:rPr lang="fr-FR" b="1" dirty="0"/>
              <a:t>/provision</a:t>
            </a:r>
            <a:r>
              <a:rPr lang="fr-FR" dirty="0"/>
              <a:t>. Vous devez également spécifier le domaine auquel vous souhaitez joindre l'ordinateur, le nom de l'ordinateur à joindre au domaine et le nom du fichier </a:t>
            </a:r>
            <a:r>
              <a:rPr lang="fr-FR" b="1" dirty="0" err="1"/>
              <a:t>savefile</a:t>
            </a:r>
            <a:r>
              <a:rPr lang="fr-FR" dirty="0"/>
              <a:t> que vous allez transférer à la cible de la jonction de domaine hors connexion.  Par exemple, pour joindre l'ordinateur Canberra au domaine adatum.com en utilisant le fichier </a:t>
            </a:r>
            <a:r>
              <a:rPr lang="fr-FR" b="1" dirty="0" err="1"/>
              <a:t>savefile</a:t>
            </a:r>
            <a:r>
              <a:rPr lang="fr-FR" b="1" dirty="0"/>
              <a:t> Canberra-join.txt</a:t>
            </a:r>
            <a:r>
              <a:rPr lang="fr-FR" dirty="0"/>
              <a:t>, tapez la commande suivante : </a:t>
            </a:r>
          </a:p>
          <a:p>
            <a:r>
              <a:rPr lang="fr-FR" dirty="0"/>
              <a:t>d</a:t>
            </a:r>
            <a:r>
              <a:rPr lang="fr-FR" b="1" dirty="0"/>
              <a:t>join.exe /provision /</a:t>
            </a:r>
            <a:r>
              <a:rPr lang="fr-FR" b="1" dirty="0" err="1"/>
              <a:t>domain</a:t>
            </a:r>
            <a:r>
              <a:rPr lang="fr-FR" b="1" dirty="0"/>
              <a:t> adatum.com /machine </a:t>
            </a:r>
            <a:r>
              <a:rPr lang="fr-FR" b="1" dirty="0" err="1"/>
              <a:t>canberra</a:t>
            </a:r>
            <a:r>
              <a:rPr lang="fr-FR" b="1" dirty="0"/>
              <a:t> /</a:t>
            </a:r>
            <a:r>
              <a:rPr lang="fr-FR" b="1" dirty="0" err="1"/>
              <a:t>savefile</a:t>
            </a:r>
            <a:r>
              <a:rPr lang="fr-FR" b="1" dirty="0"/>
              <a:t> c:\canberra- join.txt  </a:t>
            </a:r>
            <a:endParaRPr lang="fr-FR" dirty="0"/>
          </a:p>
          <a:p>
            <a:r>
              <a:rPr lang="fr-FR" dirty="0"/>
              <a:t>Transférez le fichier </a:t>
            </a:r>
            <a:r>
              <a:rPr lang="fr-FR" dirty="0" err="1"/>
              <a:t>savefile</a:t>
            </a:r>
            <a:r>
              <a:rPr lang="fr-FR" dirty="0"/>
              <a:t> généré sur le nouvel ordinateur, puis exécutez la commande djoin.exe avec l'option /</a:t>
            </a:r>
            <a:r>
              <a:rPr lang="fr-FR" dirty="0" err="1"/>
              <a:t>requestODJ</a:t>
            </a:r>
            <a:r>
              <a:rPr lang="fr-FR" dirty="0"/>
              <a:t>.  Par exemple, pour effectuer la jonction de domaine hors connexion, après le transfert du fichier </a:t>
            </a:r>
            <a:r>
              <a:rPr lang="fr-FR" dirty="0" err="1"/>
              <a:t>savefile</a:t>
            </a:r>
            <a:r>
              <a:rPr lang="fr-FR" dirty="0"/>
              <a:t> Canberra-join.txt sur l'ordinateur Canberra, vous pouvez exécuter la commande suivante à partir d'une invite de commandes avec élévation de privilèges sur Canberra : </a:t>
            </a:r>
          </a:p>
          <a:p>
            <a:r>
              <a:rPr lang="fr-FR" b="1" dirty="0"/>
              <a:t>djoin.exe /</a:t>
            </a:r>
            <a:r>
              <a:rPr lang="fr-FR" b="1" dirty="0" err="1"/>
              <a:t>requestODJ</a:t>
            </a:r>
            <a:r>
              <a:rPr lang="fr-FR" b="1" dirty="0"/>
              <a:t> /</a:t>
            </a:r>
            <a:r>
              <a:rPr lang="fr-FR" b="1" dirty="0" err="1"/>
              <a:t>loadfile</a:t>
            </a:r>
            <a:r>
              <a:rPr lang="fr-FR" b="1" dirty="0"/>
              <a:t> canberra-join.txt /</a:t>
            </a:r>
            <a:r>
              <a:rPr lang="fr-FR" b="1" dirty="0" err="1"/>
              <a:t>windowspath</a:t>
            </a:r>
            <a:r>
              <a:rPr lang="fr-FR" b="1" dirty="0"/>
              <a:t> %</a:t>
            </a:r>
            <a:r>
              <a:rPr lang="fr-FR" b="1" dirty="0" err="1"/>
              <a:t>systemroot</a:t>
            </a:r>
            <a:r>
              <a:rPr lang="fr-FR" b="1" dirty="0"/>
              <a:t>% /</a:t>
            </a:r>
            <a:r>
              <a:rPr lang="fr-FR" b="1" dirty="0" err="1"/>
              <a:t>localos</a:t>
            </a:r>
            <a:r>
              <a:rPr lang="fr-FR" b="1"/>
              <a:t> </a:t>
            </a:r>
            <a:r>
              <a:rPr lang="fr-FR" b="1" smtClean="0"/>
              <a:t> </a:t>
            </a:r>
            <a:endParaRPr lang="fr-FR" dirty="0"/>
          </a:p>
          <a:p>
            <a:r>
              <a:rPr lang="fr-FR" dirty="0"/>
              <a:t>Redémarrez l'ordinateur pour terminer l'opération de jonction de domaine.</a:t>
            </a:r>
          </a:p>
          <a:p>
            <a:endParaRPr lang="fr-FR" dirty="0"/>
          </a:p>
        </p:txBody>
      </p:sp>
    </p:spTree>
    <p:extLst>
      <p:ext uri="{BB962C8B-B14F-4D97-AF65-F5344CB8AC3E}">
        <p14:creationId xmlns:p14="http://schemas.microsoft.com/office/powerpoint/2010/main" val="631156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192310"/>
            <a:ext cx="8911687" cy="633190"/>
          </a:xfrm>
        </p:spPr>
        <p:txBody>
          <a:bodyPr>
            <a:normAutofit fontScale="90000"/>
          </a:bodyPr>
          <a:lstStyle/>
          <a:p>
            <a:r>
              <a:rPr lang="fr-FR" dirty="0" smtClean="0"/>
              <a:t>Jonction avec la commande </a:t>
            </a:r>
            <a:r>
              <a:rPr lang="fr-FR" dirty="0" err="1" smtClean="0"/>
              <a:t>netdom</a:t>
            </a:r>
            <a:endParaRPr lang="fr-FR" dirty="0"/>
          </a:p>
        </p:txBody>
      </p:sp>
      <p:sp>
        <p:nvSpPr>
          <p:cNvPr id="3" name="Espace réservé du contenu 2"/>
          <p:cNvSpPr>
            <a:spLocks noGrp="1"/>
          </p:cNvSpPr>
          <p:nvPr>
            <p:ph idx="1"/>
          </p:nvPr>
        </p:nvSpPr>
        <p:spPr>
          <a:xfrm>
            <a:off x="2589212" y="825500"/>
            <a:ext cx="8915400" cy="5085722"/>
          </a:xfrm>
        </p:spPr>
        <p:txBody>
          <a:bodyPr/>
          <a:lstStyle/>
          <a:p>
            <a:r>
              <a:rPr lang="fr-FR" dirty="0"/>
              <a:t>Vous pouvez modifier le nom d'un serveur en utilisant la commande </a:t>
            </a:r>
            <a:r>
              <a:rPr lang="fr-FR" b="1" dirty="0" err="1"/>
              <a:t>netdom</a:t>
            </a:r>
            <a:r>
              <a:rPr lang="fr-FR" dirty="0"/>
              <a:t> avec l'option </a:t>
            </a:r>
            <a:r>
              <a:rPr lang="fr-FR" dirty="0" err="1"/>
              <a:t>renamecomputer</a:t>
            </a:r>
            <a:r>
              <a:rPr lang="fr-FR" dirty="0"/>
              <a:t>.  Par exemple, pour renommer un ordinateur Melbourne, tapez la commande suivante : </a:t>
            </a:r>
          </a:p>
          <a:p>
            <a:r>
              <a:rPr lang="fr-FR" b="1" dirty="0" err="1"/>
              <a:t>Netdom</a:t>
            </a:r>
            <a:r>
              <a:rPr lang="fr-FR" b="1" dirty="0"/>
              <a:t> </a:t>
            </a:r>
            <a:r>
              <a:rPr lang="fr-FR" b="1" dirty="0" err="1"/>
              <a:t>renamecomputer</a:t>
            </a:r>
            <a:r>
              <a:rPr lang="fr-FR" b="1" dirty="0"/>
              <a:t> %</a:t>
            </a:r>
            <a:r>
              <a:rPr lang="fr-FR" b="1" dirty="0" err="1"/>
              <a:t>nom_ordinateur</a:t>
            </a:r>
            <a:r>
              <a:rPr lang="fr-FR" b="1" dirty="0"/>
              <a:t>% /</a:t>
            </a:r>
            <a:r>
              <a:rPr lang="fr-FR" b="1" dirty="0" err="1"/>
              <a:t>newname:Melbourne</a:t>
            </a:r>
            <a:endParaRPr lang="fr-FR" dirty="0"/>
          </a:p>
          <a:p>
            <a:r>
              <a:rPr lang="fr-FR" b="1" dirty="0"/>
              <a:t>Jonction à un domaine</a:t>
            </a:r>
            <a:endParaRPr lang="fr-FR" dirty="0"/>
          </a:p>
          <a:p>
            <a:r>
              <a:rPr lang="fr-FR" dirty="0"/>
              <a:t> Vous pouvez joindre un ordinateur avec installation minimale à un domaine à l'aide de la commande </a:t>
            </a:r>
            <a:r>
              <a:rPr lang="fr-FR" b="1" dirty="0" err="1"/>
              <a:t>netdom</a:t>
            </a:r>
            <a:r>
              <a:rPr lang="fr-FR" b="1" dirty="0"/>
              <a:t> </a:t>
            </a:r>
            <a:r>
              <a:rPr lang="fr-FR" dirty="0"/>
              <a:t>avec l'option </a:t>
            </a:r>
            <a:r>
              <a:rPr lang="fr-FR" dirty="0" err="1"/>
              <a:t>join</a:t>
            </a:r>
            <a:r>
              <a:rPr lang="fr-FR" dirty="0"/>
              <a:t>.  Par exemple, pour joindre le domaine adatum.com en utilisant le compte Administrateur et être invité à entrer un mot de passe, tapez la commande suivante </a:t>
            </a:r>
            <a:r>
              <a:rPr lang="fr-FR" dirty="0" smtClean="0"/>
              <a:t>:</a:t>
            </a:r>
          </a:p>
          <a:p>
            <a:r>
              <a:rPr lang="fr-FR" dirty="0" smtClean="0"/>
              <a:t> </a:t>
            </a:r>
            <a:r>
              <a:rPr lang="fr-FR" b="1" dirty="0" err="1"/>
              <a:t>Netdom</a:t>
            </a:r>
            <a:r>
              <a:rPr lang="fr-FR" b="1" dirty="0"/>
              <a:t> </a:t>
            </a:r>
            <a:r>
              <a:rPr lang="fr-FR" b="1" dirty="0" err="1"/>
              <a:t>join</a:t>
            </a:r>
            <a:r>
              <a:rPr lang="fr-FR" b="1" dirty="0"/>
              <a:t> %</a:t>
            </a:r>
            <a:r>
              <a:rPr lang="fr-FR" b="1" dirty="0" err="1"/>
              <a:t>nom_ordinateur</a:t>
            </a:r>
            <a:r>
              <a:rPr lang="fr-FR" b="1" dirty="0"/>
              <a:t>% /</a:t>
            </a:r>
            <a:r>
              <a:rPr lang="fr-FR" b="1" dirty="0" err="1"/>
              <a:t>domain</a:t>
            </a:r>
            <a:r>
              <a:rPr lang="fr-FR" b="1" dirty="0"/>
              <a:t>: adatum.com </a:t>
            </a:r>
            <a:r>
              <a:rPr lang="fr-FR" b="1" dirty="0" err="1" smtClean="0"/>
              <a:t>UserD:Administrateur</a:t>
            </a:r>
            <a:r>
              <a:rPr lang="fr-FR" b="1" dirty="0" smtClean="0"/>
              <a:t> </a:t>
            </a:r>
            <a:r>
              <a:rPr lang="fr-FR" b="1" dirty="0"/>
              <a:t>/</a:t>
            </a:r>
            <a:r>
              <a:rPr lang="fr-FR" b="1" dirty="0" err="1"/>
              <a:t>PasswordD</a:t>
            </a:r>
            <a:r>
              <a:rPr lang="fr-FR" b="1" dirty="0" smtClean="0"/>
              <a:t>:*</a:t>
            </a:r>
          </a:p>
          <a:p>
            <a:endParaRPr lang="fr-FR" b="1" dirty="0"/>
          </a:p>
          <a:p>
            <a:r>
              <a:rPr lang="fr-FR" dirty="0"/>
              <a:t> </a:t>
            </a:r>
            <a:r>
              <a:rPr lang="fr-FR" b="1" dirty="0"/>
              <a:t>Remarque</a:t>
            </a:r>
            <a:r>
              <a:rPr lang="fr-FR" dirty="0"/>
              <a:t> : Avant de joindre le domaine, vérifiez que vous êtes en mesure d'effectuer un test </a:t>
            </a:r>
            <a:r>
              <a:rPr lang="fr-FR" dirty="0" err="1"/>
              <a:t>ping</a:t>
            </a:r>
            <a:r>
              <a:rPr lang="fr-FR" dirty="0"/>
              <a:t> du serveur DNS à l'aide du nom d'hôte.</a:t>
            </a:r>
          </a:p>
        </p:txBody>
      </p:sp>
    </p:spTree>
    <p:extLst>
      <p:ext uri="{BB962C8B-B14F-4D97-AF65-F5344CB8AC3E}">
        <p14:creationId xmlns:p14="http://schemas.microsoft.com/office/powerpoint/2010/main" val="2231893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728172"/>
          </a:xfrm>
        </p:spPr>
        <p:txBody>
          <a:bodyPr>
            <a:normAutofit/>
          </a:bodyPr>
          <a:lstStyle/>
          <a:p>
            <a:r>
              <a:rPr lang="fr-FR" sz="3200" dirty="0" smtClean="0"/>
              <a:t>Présentation du Gestionnaire de Serveur</a:t>
            </a:r>
            <a:endParaRPr lang="fr-FR" sz="3200" dirty="0"/>
          </a:p>
        </p:txBody>
      </p:sp>
      <p:pic>
        <p:nvPicPr>
          <p:cNvPr id="4" name="Espace réservé du contenu 3"/>
          <p:cNvPicPr>
            <a:picLocks noGrp="1" noChangeAspect="1"/>
          </p:cNvPicPr>
          <p:nvPr>
            <p:ph idx="1"/>
          </p:nvPr>
        </p:nvPicPr>
        <p:blipFill rotWithShape="1">
          <a:blip r:embed="rId2"/>
          <a:srcRect l="-662" t="3101" r="4363" b="7070"/>
          <a:stretch/>
        </p:blipFill>
        <p:spPr>
          <a:xfrm>
            <a:off x="3026535" y="1519706"/>
            <a:ext cx="7727323" cy="4095483"/>
          </a:xfrm>
          <a:prstGeom prst="rect">
            <a:avLst/>
          </a:prstGeom>
        </p:spPr>
      </p:pic>
      <p:sp>
        <p:nvSpPr>
          <p:cNvPr id="5" name="ZoneTexte 4"/>
          <p:cNvSpPr txBox="1"/>
          <p:nvPr/>
        </p:nvSpPr>
        <p:spPr>
          <a:xfrm>
            <a:off x="798490" y="1352282"/>
            <a:ext cx="2099256" cy="584775"/>
          </a:xfrm>
          <a:prstGeom prst="rect">
            <a:avLst/>
          </a:prstGeom>
          <a:noFill/>
        </p:spPr>
        <p:txBody>
          <a:bodyPr wrap="square" rtlCol="0">
            <a:spAutoFit/>
          </a:bodyPr>
          <a:lstStyle/>
          <a:p>
            <a:r>
              <a:rPr lang="fr-FR" sz="1600" dirty="0" smtClean="0"/>
              <a:t>Configuration du serveur Local</a:t>
            </a:r>
            <a:endParaRPr lang="fr-FR" sz="1600" dirty="0"/>
          </a:p>
        </p:txBody>
      </p:sp>
      <p:cxnSp>
        <p:nvCxnSpPr>
          <p:cNvPr id="7" name="Connecteur droit avec flèche 6"/>
          <p:cNvCxnSpPr/>
          <p:nvPr/>
        </p:nvCxnSpPr>
        <p:spPr>
          <a:xfrm>
            <a:off x="1983346" y="1937057"/>
            <a:ext cx="1223493" cy="52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978794" y="3554569"/>
            <a:ext cx="2047741" cy="369332"/>
          </a:xfrm>
          <a:prstGeom prst="rect">
            <a:avLst/>
          </a:prstGeom>
          <a:noFill/>
        </p:spPr>
        <p:txBody>
          <a:bodyPr wrap="square" rtlCol="0">
            <a:spAutoFit/>
          </a:bodyPr>
          <a:lstStyle/>
          <a:p>
            <a:r>
              <a:rPr lang="fr-FR" dirty="0" smtClean="0"/>
              <a:t>Les rôles installés</a:t>
            </a:r>
            <a:endParaRPr lang="fr-FR" dirty="0"/>
          </a:p>
        </p:txBody>
      </p:sp>
      <p:cxnSp>
        <p:nvCxnSpPr>
          <p:cNvPr id="10" name="Connecteur droit avec flèche 9"/>
          <p:cNvCxnSpPr/>
          <p:nvPr/>
        </p:nvCxnSpPr>
        <p:spPr>
          <a:xfrm flipV="1">
            <a:off x="2266682" y="3056655"/>
            <a:ext cx="888642" cy="682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9865217" y="2136699"/>
            <a:ext cx="3528811" cy="646331"/>
          </a:xfrm>
          <a:prstGeom prst="rect">
            <a:avLst/>
          </a:prstGeom>
          <a:noFill/>
        </p:spPr>
        <p:txBody>
          <a:bodyPr wrap="square" rtlCol="0">
            <a:spAutoFit/>
          </a:bodyPr>
          <a:lstStyle/>
          <a:p>
            <a:r>
              <a:rPr lang="fr-FR" dirty="0" smtClean="0"/>
              <a:t>Ajouter un rôle ou une fonctionnalité ici</a:t>
            </a:r>
            <a:endParaRPr lang="fr-FR" dirty="0"/>
          </a:p>
        </p:txBody>
      </p:sp>
      <p:cxnSp>
        <p:nvCxnSpPr>
          <p:cNvPr id="13" name="Connecteur droit avec flèche 12"/>
          <p:cNvCxnSpPr/>
          <p:nvPr/>
        </p:nvCxnSpPr>
        <p:spPr>
          <a:xfrm flipH="1">
            <a:off x="9002331" y="2612026"/>
            <a:ext cx="862886" cy="20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9002331" y="3857819"/>
            <a:ext cx="3889421" cy="369332"/>
          </a:xfrm>
          <a:prstGeom prst="rect">
            <a:avLst/>
          </a:prstGeom>
          <a:noFill/>
        </p:spPr>
        <p:txBody>
          <a:bodyPr wrap="square" rtlCol="0">
            <a:spAutoFit/>
          </a:bodyPr>
          <a:lstStyle/>
          <a:p>
            <a:r>
              <a:rPr lang="fr-FR" dirty="0" smtClean="0"/>
              <a:t>Etats des serveurs ( rôles)installés</a:t>
            </a:r>
            <a:endParaRPr lang="fr-FR" dirty="0"/>
          </a:p>
        </p:txBody>
      </p:sp>
      <p:cxnSp>
        <p:nvCxnSpPr>
          <p:cNvPr id="17" name="Connecteur droit avec flèche 16"/>
          <p:cNvCxnSpPr>
            <a:stCxn id="15" idx="1"/>
          </p:cNvCxnSpPr>
          <p:nvPr/>
        </p:nvCxnSpPr>
        <p:spPr>
          <a:xfrm flipH="1">
            <a:off x="7946265" y="4042485"/>
            <a:ext cx="1056066"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786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Serveurs locaux </a:t>
            </a:r>
            <a:endParaRPr lang="fr-FR" dirty="0"/>
          </a:p>
        </p:txBody>
      </p:sp>
      <p:pic>
        <p:nvPicPr>
          <p:cNvPr id="4" name="Espace réservé du contenu 3"/>
          <p:cNvPicPr>
            <a:picLocks noGrp="1"/>
          </p:cNvPicPr>
          <p:nvPr>
            <p:ph idx="1"/>
          </p:nvPr>
        </p:nvPicPr>
        <p:blipFill rotWithShape="1">
          <a:blip r:embed="rId2"/>
          <a:srcRect l="26124" t="20584" r="21792" b="15016"/>
          <a:stretch/>
        </p:blipFill>
        <p:spPr bwMode="auto">
          <a:xfrm>
            <a:off x="2434106" y="2133600"/>
            <a:ext cx="9070505" cy="44732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9840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 n° 1</a:t>
            </a:r>
            <a:endParaRPr lang="fr-FR" dirty="0"/>
          </a:p>
        </p:txBody>
      </p:sp>
      <p:sp>
        <p:nvSpPr>
          <p:cNvPr id="3" name="Espace réservé du contenu 2"/>
          <p:cNvSpPr>
            <a:spLocks noGrp="1"/>
          </p:cNvSpPr>
          <p:nvPr>
            <p:ph idx="1"/>
          </p:nvPr>
        </p:nvSpPr>
        <p:spPr>
          <a:xfrm>
            <a:off x="2589212" y="1223493"/>
            <a:ext cx="9297988" cy="5486400"/>
          </a:xfrm>
        </p:spPr>
        <p:txBody>
          <a:bodyPr>
            <a:normAutofit fontScale="92500" lnSpcReduction="20000"/>
          </a:bodyPr>
          <a:lstStyle/>
          <a:p>
            <a:r>
              <a:rPr lang="fr-FR" dirty="0" smtClean="0"/>
              <a:t>1 Démarrer le Serveur Windows Server 2012 </a:t>
            </a:r>
          </a:p>
          <a:p>
            <a:r>
              <a:rPr lang="fr-FR" dirty="0" smtClean="0"/>
              <a:t>2 configurer le serveur (Serveur Local):</a:t>
            </a:r>
          </a:p>
          <a:p>
            <a:pPr>
              <a:buFont typeface="Wingdings" panose="05000000000000000000" pitchFamily="2" charset="2"/>
              <a:buChar char="Ø"/>
            </a:pPr>
            <a:r>
              <a:rPr lang="fr-FR" dirty="0" smtClean="0"/>
              <a:t>Vérifier le nom du serveur (server1)</a:t>
            </a:r>
          </a:p>
          <a:p>
            <a:pPr>
              <a:buFont typeface="Wingdings" panose="05000000000000000000" pitchFamily="2" charset="2"/>
              <a:buChar char="Ø"/>
            </a:pPr>
            <a:r>
              <a:rPr lang="fr-FR" dirty="0" smtClean="0"/>
              <a:t>Adresse </a:t>
            </a:r>
            <a:r>
              <a:rPr lang="fr-FR" dirty="0" err="1" smtClean="0"/>
              <a:t>ip</a:t>
            </a:r>
            <a:r>
              <a:rPr lang="fr-FR" dirty="0" smtClean="0"/>
              <a:t> statique 192.168.1.1/24</a:t>
            </a:r>
          </a:p>
          <a:p>
            <a:pPr>
              <a:buFont typeface="Wingdings" panose="05000000000000000000" pitchFamily="2" charset="2"/>
              <a:buChar char="Ø"/>
            </a:pPr>
            <a:r>
              <a:rPr lang="fr-FR" dirty="0" err="1" smtClean="0"/>
              <a:t>Adr</a:t>
            </a:r>
            <a:r>
              <a:rPr lang="fr-FR" dirty="0" smtClean="0"/>
              <a:t> serveur DNS  </a:t>
            </a:r>
            <a:r>
              <a:rPr lang="fr-FR" dirty="0"/>
              <a:t>192.168.1.1/24</a:t>
            </a:r>
          </a:p>
          <a:p>
            <a:pPr>
              <a:buFont typeface="Wingdings" panose="05000000000000000000" pitchFamily="2" charset="2"/>
              <a:buChar char="Ø"/>
            </a:pPr>
            <a:r>
              <a:rPr lang="fr-FR" dirty="0" smtClean="0"/>
              <a:t>Vérifier le mot de passe de l’administrateur (menu outils et cliquer sur Gestion de l’ordinateur)</a:t>
            </a:r>
          </a:p>
          <a:p>
            <a:r>
              <a:rPr lang="fr-FR" dirty="0" smtClean="0"/>
              <a:t>3 Installer le rôle AD DS à partir du Gestionnaire de serveur </a:t>
            </a:r>
          </a:p>
          <a:p>
            <a:r>
              <a:rPr lang="fr-FR" dirty="0" smtClean="0"/>
              <a:t>4 Finaliser l’installation à partir du Gestionnaire de serveur:</a:t>
            </a:r>
          </a:p>
          <a:p>
            <a:pPr>
              <a:buFont typeface="Wingdings" panose="05000000000000000000" pitchFamily="2" charset="2"/>
              <a:buChar char="Ø"/>
            </a:pPr>
            <a:r>
              <a:rPr lang="fr-FR" dirty="0" smtClean="0"/>
              <a:t>Promouvoir le serveur en contrôleur de domaine</a:t>
            </a:r>
          </a:p>
          <a:p>
            <a:pPr>
              <a:buFont typeface="Wingdings" panose="05000000000000000000" pitchFamily="2" charset="2"/>
              <a:buChar char="Ø"/>
            </a:pPr>
            <a:r>
              <a:rPr lang="fr-FR" dirty="0" smtClean="0"/>
              <a:t>Nom de domaine: </a:t>
            </a:r>
            <a:r>
              <a:rPr lang="fr-FR" dirty="0" err="1" smtClean="0"/>
              <a:t>istahh.local</a:t>
            </a:r>
            <a:endParaRPr lang="fr-FR" dirty="0" smtClean="0"/>
          </a:p>
          <a:p>
            <a:r>
              <a:rPr lang="fr-FR" dirty="0" smtClean="0"/>
              <a:t>5 Lancer L’outil Utilisateurs et ordinateurs Active Directory</a:t>
            </a:r>
          </a:p>
          <a:p>
            <a:r>
              <a:rPr lang="fr-FR" dirty="0" smtClean="0"/>
              <a:t>6 Créer 5 utilisateurs et 3 groupes </a:t>
            </a:r>
            <a:r>
              <a:rPr lang="fr-FR" dirty="0" err="1" smtClean="0"/>
              <a:t>grlobaux</a:t>
            </a:r>
            <a:r>
              <a:rPr lang="fr-FR" dirty="0" smtClean="0"/>
              <a:t>:</a:t>
            </a:r>
          </a:p>
          <a:p>
            <a:r>
              <a:rPr lang="fr-FR" dirty="0" smtClean="0"/>
              <a:t>Nasser, Karim, Samira, Fatiha, </a:t>
            </a:r>
            <a:r>
              <a:rPr lang="fr-FR" dirty="0" err="1" smtClean="0"/>
              <a:t>Said</a:t>
            </a:r>
            <a:r>
              <a:rPr lang="fr-FR" dirty="0" smtClean="0"/>
              <a:t> et Najat avec le même </a:t>
            </a:r>
            <a:r>
              <a:rPr lang="fr-FR" dirty="0" err="1" smtClean="0"/>
              <a:t>passwd</a:t>
            </a:r>
            <a:r>
              <a:rPr lang="fr-FR" dirty="0" smtClean="0"/>
              <a:t>: </a:t>
            </a:r>
            <a:r>
              <a:rPr lang="fr-FR" dirty="0" err="1" smtClean="0"/>
              <a:t>P@ssword</a:t>
            </a:r>
            <a:endParaRPr lang="fr-FR" dirty="0" smtClean="0"/>
          </a:p>
          <a:p>
            <a:r>
              <a:rPr lang="fr-FR" dirty="0" smtClean="0"/>
              <a:t>Personnel NTIC, Gestionnaires et Secrétaires</a:t>
            </a:r>
          </a:p>
          <a:p>
            <a:r>
              <a:rPr lang="fr-FR" dirty="0" smtClean="0"/>
              <a:t>7 Ajouter les membres aux groupes (2 membres par groupe)</a:t>
            </a:r>
          </a:p>
          <a:p>
            <a:endParaRPr lang="fr-FR" dirty="0" smtClean="0"/>
          </a:p>
          <a:p>
            <a:endParaRPr lang="fr-FR" dirty="0"/>
          </a:p>
        </p:txBody>
      </p:sp>
    </p:spTree>
    <p:extLst>
      <p:ext uri="{BB962C8B-B14F-4D97-AF65-F5344CB8AC3E}">
        <p14:creationId xmlns:p14="http://schemas.microsoft.com/office/powerpoint/2010/main" val="2569888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0"/>
            <a:ext cx="8911687" cy="676656"/>
          </a:xfrm>
        </p:spPr>
        <p:txBody>
          <a:bodyPr/>
          <a:lstStyle/>
          <a:p>
            <a:r>
              <a:rPr lang="fr-FR" dirty="0" smtClean="0"/>
              <a:t>TP n° 2</a:t>
            </a:r>
            <a:endParaRPr lang="fr-FR" dirty="0"/>
          </a:p>
        </p:txBody>
      </p:sp>
      <p:sp>
        <p:nvSpPr>
          <p:cNvPr id="3" name="Espace réservé du contenu 2"/>
          <p:cNvSpPr>
            <a:spLocks noGrp="1"/>
          </p:cNvSpPr>
          <p:nvPr>
            <p:ph idx="1"/>
          </p:nvPr>
        </p:nvSpPr>
        <p:spPr>
          <a:xfrm>
            <a:off x="2589212" y="566670"/>
            <a:ext cx="8915400" cy="5344552"/>
          </a:xfrm>
        </p:spPr>
        <p:txBody>
          <a:bodyPr/>
          <a:lstStyle/>
          <a:p>
            <a:r>
              <a:rPr lang="fr-FR" dirty="0" smtClean="0"/>
              <a:t>1 Démarrer le Serveur contrôleur de domaine</a:t>
            </a:r>
          </a:p>
          <a:p>
            <a:r>
              <a:rPr lang="fr-FR" dirty="0" smtClean="0"/>
              <a:t>2 Démarrer les postes Win7 et Win XP</a:t>
            </a:r>
          </a:p>
          <a:p>
            <a:r>
              <a:rPr lang="fr-FR" dirty="0" smtClean="0"/>
              <a:t>3Configurer les deux postes:</a:t>
            </a:r>
          </a:p>
          <a:p>
            <a:pPr>
              <a:buFont typeface="Wingdings" panose="05000000000000000000" pitchFamily="2" charset="2"/>
              <a:buChar char="Ø"/>
            </a:pPr>
            <a:r>
              <a:rPr lang="fr-FR" dirty="0" smtClean="0"/>
              <a:t>Noms: Poste1 et Poste2</a:t>
            </a:r>
          </a:p>
          <a:p>
            <a:pPr>
              <a:buFont typeface="Wingdings" panose="05000000000000000000" pitchFamily="2" charset="2"/>
              <a:buChar char="Ø"/>
            </a:pPr>
            <a:r>
              <a:rPr lang="fr-FR" dirty="0" err="1" smtClean="0"/>
              <a:t>Adr</a:t>
            </a:r>
            <a:r>
              <a:rPr lang="fr-FR" dirty="0" smtClean="0"/>
              <a:t> IP: 192.168.1.10 et 192.168.1.12</a:t>
            </a:r>
          </a:p>
          <a:p>
            <a:r>
              <a:rPr lang="fr-FR" dirty="0" smtClean="0"/>
              <a:t>4 Vérifier leur connexion au serveur server1 (</a:t>
            </a:r>
            <a:r>
              <a:rPr lang="fr-FR" dirty="0" err="1" smtClean="0"/>
              <a:t>ping</a:t>
            </a:r>
            <a:r>
              <a:rPr lang="fr-FR" dirty="0" smtClean="0"/>
              <a:t>)</a:t>
            </a:r>
          </a:p>
          <a:p>
            <a:r>
              <a:rPr lang="fr-FR" dirty="0" smtClean="0"/>
              <a:t>5 Ajouter les 2 postes au domaine istahh.ma</a:t>
            </a:r>
          </a:p>
          <a:p>
            <a:r>
              <a:rPr lang="fr-FR" dirty="0" smtClean="0"/>
              <a:t>6 Redémarrer les postes</a:t>
            </a:r>
          </a:p>
          <a:p>
            <a:r>
              <a:rPr lang="fr-FR" dirty="0" smtClean="0"/>
              <a:t>7 Vérifier les connexions aux domaine en utilisant les comptes utilisateurs créés </a:t>
            </a:r>
            <a:r>
              <a:rPr lang="fr-FR" dirty="0" err="1" smtClean="0"/>
              <a:t>précédement</a:t>
            </a:r>
            <a:r>
              <a:rPr lang="fr-FR" dirty="0" smtClean="0"/>
              <a:t>  (voir TPn°1)</a:t>
            </a:r>
          </a:p>
          <a:p>
            <a:endParaRPr lang="fr-FR" dirty="0"/>
          </a:p>
        </p:txBody>
      </p:sp>
    </p:spTree>
    <p:extLst>
      <p:ext uri="{BB962C8B-B14F-4D97-AF65-F5344CB8AC3E}">
        <p14:creationId xmlns:p14="http://schemas.microsoft.com/office/powerpoint/2010/main" val="1846153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r>
            <a:br>
              <a:rPr lang="fr-FR" dirty="0" smtClean="0"/>
            </a:br>
            <a:r>
              <a:rPr lang="fr-FR" dirty="0" smtClean="0"/>
              <a:t>Serveurs locaux ou cloud ?</a:t>
            </a:r>
            <a:endParaRPr lang="fr-FR" dirty="0"/>
          </a:p>
        </p:txBody>
      </p:sp>
      <p:sp>
        <p:nvSpPr>
          <p:cNvPr id="3" name="Espace réservé du contenu 2"/>
          <p:cNvSpPr>
            <a:spLocks noGrp="1"/>
          </p:cNvSpPr>
          <p:nvPr>
            <p:ph idx="1"/>
          </p:nvPr>
        </p:nvSpPr>
        <p:spPr/>
        <p:txBody>
          <a:bodyPr/>
          <a:lstStyle/>
          <a:p>
            <a:r>
              <a:rPr lang="fr-FR" dirty="0"/>
              <a:t>Vous avez peut-être entendu que des logiciels et des services sont déplacés vers un </a:t>
            </a:r>
            <a:r>
              <a:rPr lang="fr-FR" sz="2000" b="1" dirty="0">
                <a:solidFill>
                  <a:schemeClr val="tx1"/>
                </a:solidFill>
              </a:rPr>
              <a:t>cloud</a:t>
            </a:r>
            <a:r>
              <a:rPr lang="fr-FR" dirty="0"/>
              <a:t> </a:t>
            </a:r>
            <a:r>
              <a:rPr lang="fr-FR" sz="2000" b="1" dirty="0">
                <a:solidFill>
                  <a:schemeClr val="tx1"/>
                </a:solidFill>
              </a:rPr>
              <a:t>public</a:t>
            </a:r>
            <a:r>
              <a:rPr lang="fr-FR" dirty="0"/>
              <a:t> ou </a:t>
            </a:r>
            <a:r>
              <a:rPr lang="fr-FR" sz="2000" b="1" dirty="0">
                <a:solidFill>
                  <a:schemeClr val="tx1"/>
                </a:solidFill>
              </a:rPr>
              <a:t>privé</a:t>
            </a:r>
            <a:r>
              <a:rPr lang="fr-FR" dirty="0"/>
              <a:t> parce que les prévisions indiquent que le cloud constituera un aspect important de l'avenir de l'informatique </a:t>
            </a:r>
            <a:r>
              <a:rPr lang="fr-FR" dirty="0" smtClean="0"/>
              <a:t>d'entreprise.</a:t>
            </a:r>
          </a:p>
          <a:p>
            <a:r>
              <a:rPr lang="fr-FR" dirty="0" smtClean="0"/>
              <a:t>Vous </a:t>
            </a:r>
            <a:r>
              <a:rPr lang="fr-FR" dirty="0"/>
              <a:t>pouvez raisonnablement vous poser la question suivante: si tout évolue vers le cloud </a:t>
            </a:r>
            <a:r>
              <a:rPr lang="fr-FR" dirty="0" err="1"/>
              <a:t>computing</a:t>
            </a:r>
            <a:r>
              <a:rPr lang="fr-FR" dirty="0"/>
              <a:t>, </a:t>
            </a:r>
            <a:r>
              <a:rPr lang="fr-FR" b="1" dirty="0"/>
              <a:t>est-il nécessaire d'apprendre à déployer Windows Server 2012 localement ? </a:t>
            </a:r>
            <a:endParaRPr lang="fr-FR" b="1" dirty="0" smtClean="0"/>
          </a:p>
          <a:p>
            <a:r>
              <a:rPr lang="fr-FR" dirty="0"/>
              <a:t>En réalité, le fait est que tous les services et les applications qui sont utilisés </a:t>
            </a:r>
            <a:r>
              <a:rPr lang="fr-FR" dirty="0" smtClean="0"/>
              <a:t>quotidiennement </a:t>
            </a:r>
            <a:r>
              <a:rPr lang="fr-FR" b="1" dirty="0" smtClean="0"/>
              <a:t>ne doivent pas être hébergés via un cloud </a:t>
            </a:r>
            <a:r>
              <a:rPr lang="fr-FR" b="1" dirty="0" err="1" smtClean="0"/>
              <a:t>computing</a:t>
            </a:r>
            <a:r>
              <a:rPr lang="fr-FR" dirty="0" smtClean="0"/>
              <a:t>. </a:t>
            </a:r>
            <a:r>
              <a:rPr lang="fr-FR" b="1" dirty="0"/>
              <a:t>Les serveurs déployés </a:t>
            </a:r>
            <a:r>
              <a:rPr lang="fr-FR" b="1" dirty="0" smtClean="0"/>
              <a:t>localement </a:t>
            </a:r>
            <a:r>
              <a:rPr lang="fr-FR" dirty="0"/>
              <a:t>forment la colonne vertébrale d'un réseau organisationnel et fournissent les ressources suivantes aux clients</a:t>
            </a:r>
            <a:endParaRPr lang="fr-FR" b="1" dirty="0"/>
          </a:p>
          <a:p>
            <a:endParaRPr lang="fr-FR" dirty="0"/>
          </a:p>
        </p:txBody>
      </p:sp>
    </p:spTree>
    <p:extLst>
      <p:ext uri="{BB962C8B-B14F-4D97-AF65-F5344CB8AC3E}">
        <p14:creationId xmlns:p14="http://schemas.microsoft.com/office/powerpoint/2010/main" val="3806735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serveurs locaux</a:t>
            </a:r>
            <a:endParaRPr lang="fr-FR" dirty="0"/>
          </a:p>
        </p:txBody>
      </p:sp>
      <p:sp>
        <p:nvSpPr>
          <p:cNvPr id="3" name="Espace réservé du contenu 2"/>
          <p:cNvSpPr>
            <a:spLocks noGrp="1"/>
          </p:cNvSpPr>
          <p:nvPr>
            <p:ph idx="1"/>
          </p:nvPr>
        </p:nvSpPr>
        <p:spPr/>
        <p:txBody>
          <a:bodyPr/>
          <a:lstStyle/>
          <a:p>
            <a:r>
              <a:rPr lang="fr-FR" dirty="0"/>
              <a:t>• Services </a:t>
            </a:r>
            <a:r>
              <a:rPr lang="fr-FR" dirty="0" smtClean="0"/>
              <a:t>d'infrastructure: les serveurs </a:t>
            </a:r>
            <a:r>
              <a:rPr lang="fr-FR" b="1" dirty="0" smtClean="0"/>
              <a:t>DHCP</a:t>
            </a:r>
            <a:r>
              <a:rPr lang="fr-FR" dirty="0" smtClean="0"/>
              <a:t> et les serveurs </a:t>
            </a:r>
            <a:r>
              <a:rPr lang="fr-FR" b="1" dirty="0" smtClean="0"/>
              <a:t>DNS</a:t>
            </a:r>
            <a:r>
              <a:rPr lang="fr-FR" dirty="0" smtClean="0"/>
              <a:t> </a:t>
            </a:r>
          </a:p>
          <a:p>
            <a:r>
              <a:rPr lang="fr-FR" dirty="0"/>
              <a:t>Fichiers et imprimantes </a:t>
            </a:r>
            <a:r>
              <a:rPr lang="fr-FR" dirty="0" smtClean="0"/>
              <a:t>partagés: serveurs de stockage de données utilisateurs, serveurs FTP et </a:t>
            </a:r>
            <a:r>
              <a:rPr lang="fr-FR" dirty="0" err="1" smtClean="0"/>
              <a:t>seveurs</a:t>
            </a:r>
            <a:r>
              <a:rPr lang="fr-FR" dirty="0" smtClean="0"/>
              <a:t> d’impression</a:t>
            </a:r>
          </a:p>
          <a:p>
            <a:r>
              <a:rPr lang="fr-FR" dirty="0"/>
              <a:t>Applications </a:t>
            </a:r>
            <a:r>
              <a:rPr lang="fr-FR" dirty="0" smtClean="0"/>
              <a:t>hébergées: </a:t>
            </a:r>
            <a:r>
              <a:rPr lang="fr-FR" dirty="0"/>
              <a:t>Les serveurs hébergent des applications telles que Microsoft® Exchange Server, Microsoft SQL Server®, Microsoft Dynamics® et Microsoft System Center</a:t>
            </a:r>
            <a:endParaRPr lang="fr-FR" dirty="0" smtClean="0"/>
          </a:p>
          <a:p>
            <a:r>
              <a:rPr lang="fr-FR" dirty="0"/>
              <a:t>Accès au </a:t>
            </a:r>
            <a:r>
              <a:rPr lang="fr-FR" dirty="0" smtClean="0"/>
              <a:t>réseau: Les </a:t>
            </a:r>
            <a:r>
              <a:rPr lang="fr-FR" dirty="0"/>
              <a:t>serveurs </a:t>
            </a:r>
            <a:r>
              <a:rPr lang="fr-FR" dirty="0" smtClean="0"/>
              <a:t>d'authentification </a:t>
            </a:r>
            <a:r>
              <a:rPr lang="fr-FR" dirty="0"/>
              <a:t>et </a:t>
            </a:r>
            <a:r>
              <a:rPr lang="fr-FR" dirty="0" smtClean="0"/>
              <a:t>de certification</a:t>
            </a:r>
          </a:p>
          <a:p>
            <a:r>
              <a:rPr lang="fr-FR" dirty="0" smtClean="0"/>
              <a:t>Déploiement </a:t>
            </a:r>
            <a:r>
              <a:rPr lang="fr-FR" dirty="0"/>
              <a:t>d'applications, de mises à jour et de systèmes d'exploitation</a:t>
            </a:r>
          </a:p>
        </p:txBody>
      </p:sp>
    </p:spTree>
    <p:extLst>
      <p:ext uri="{BB962C8B-B14F-4D97-AF65-F5344CB8AC3E}">
        <p14:creationId xmlns:p14="http://schemas.microsoft.com/office/powerpoint/2010/main" val="1540229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Qu'est-ce que le cloud </a:t>
            </a:r>
            <a:r>
              <a:rPr lang="fr-FR" dirty="0" err="1"/>
              <a:t>computing</a:t>
            </a:r>
            <a:r>
              <a:rPr lang="fr-FR" dirty="0"/>
              <a:t> ? </a:t>
            </a:r>
            <a:br>
              <a:rPr lang="fr-FR" dirty="0"/>
            </a:br>
            <a:endParaRPr lang="fr-FR" dirty="0"/>
          </a:p>
        </p:txBody>
      </p:sp>
      <p:pic>
        <p:nvPicPr>
          <p:cNvPr id="4" name="Espace réservé du contenu 3"/>
          <p:cNvPicPr>
            <a:picLocks noGrp="1"/>
          </p:cNvPicPr>
          <p:nvPr>
            <p:ph idx="1"/>
          </p:nvPr>
        </p:nvPicPr>
        <p:blipFill rotWithShape="1">
          <a:blip r:embed="rId2"/>
          <a:srcRect l="26951" t="20291" r="31052" b="14134"/>
          <a:stretch/>
        </p:blipFill>
        <p:spPr bwMode="auto">
          <a:xfrm>
            <a:off x="2592924" y="2133599"/>
            <a:ext cx="9410185" cy="46020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2415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296213"/>
            <a:ext cx="8915400" cy="5847009"/>
          </a:xfrm>
        </p:spPr>
        <p:txBody>
          <a:bodyPr>
            <a:normAutofit lnSpcReduction="10000"/>
          </a:bodyPr>
          <a:lstStyle/>
          <a:p>
            <a:pPr marL="0" indent="0">
              <a:buNone/>
            </a:pPr>
            <a:r>
              <a:rPr lang="fr-FR" sz="2400" b="1" dirty="0" smtClean="0"/>
              <a:t>Les  services de cloud </a:t>
            </a:r>
            <a:r>
              <a:rPr lang="fr-FR" sz="2400" b="1" dirty="0" err="1" smtClean="0"/>
              <a:t>computing</a:t>
            </a:r>
            <a:r>
              <a:rPr lang="fr-FR" sz="2400" b="1" dirty="0" smtClean="0"/>
              <a:t> sont</a:t>
            </a:r>
            <a:r>
              <a:rPr lang="fr-FR" dirty="0" smtClean="0"/>
              <a:t>:</a:t>
            </a:r>
          </a:p>
          <a:p>
            <a:r>
              <a:rPr lang="fr-FR" dirty="0" smtClean="0"/>
              <a:t>Infrastructure </a:t>
            </a:r>
            <a:r>
              <a:rPr lang="fr-FR" dirty="0"/>
              <a:t>en tant que service </a:t>
            </a:r>
            <a:r>
              <a:rPr lang="fr-FR" b="1" dirty="0"/>
              <a:t>(</a:t>
            </a:r>
            <a:r>
              <a:rPr lang="fr-FR" b="1" dirty="0" err="1" smtClean="0"/>
              <a:t>IaaS</a:t>
            </a:r>
            <a:r>
              <a:rPr lang="fr-FR" b="1" dirty="0" smtClean="0"/>
              <a:t>: Infrastructure-as-a-service</a:t>
            </a:r>
            <a:r>
              <a:rPr lang="fr-FR" dirty="0" smtClean="0"/>
              <a:t>):</a:t>
            </a:r>
          </a:p>
          <a:p>
            <a:pPr marL="0" indent="0">
              <a:buNone/>
            </a:pPr>
            <a:r>
              <a:rPr lang="fr-FR" dirty="0" smtClean="0"/>
              <a:t> 	Avec </a:t>
            </a:r>
            <a:r>
              <a:rPr lang="fr-FR" dirty="0"/>
              <a:t>cette forme de cloud </a:t>
            </a:r>
            <a:r>
              <a:rPr lang="fr-FR" dirty="0" err="1"/>
              <a:t>computing</a:t>
            </a:r>
            <a:r>
              <a:rPr lang="fr-FR" dirty="0"/>
              <a:t>, vous exécutez un ordinateur </a:t>
            </a:r>
            <a:r>
              <a:rPr lang="fr-FR" dirty="0" smtClean="0"/>
              <a:t>	virtuel </a:t>
            </a:r>
            <a:r>
              <a:rPr lang="fr-FR" dirty="0"/>
              <a:t>complet dans le </a:t>
            </a:r>
            <a:r>
              <a:rPr lang="fr-FR" dirty="0" smtClean="0"/>
              <a:t>cloud.</a:t>
            </a:r>
            <a:r>
              <a:rPr lang="fr-FR" dirty="0"/>
              <a:t> </a:t>
            </a:r>
            <a:r>
              <a:rPr lang="fr-FR" b="1" dirty="0"/>
              <a:t>Le fournisseur </a:t>
            </a:r>
            <a:r>
              <a:rPr lang="fr-FR" dirty="0"/>
              <a:t>d'hébergement du cloud </a:t>
            </a:r>
            <a:r>
              <a:rPr lang="fr-FR" dirty="0" smtClean="0"/>
              <a:t>	</a:t>
            </a:r>
            <a:r>
              <a:rPr lang="fr-FR" b="1" dirty="0" smtClean="0"/>
              <a:t>gère </a:t>
            </a:r>
            <a:r>
              <a:rPr lang="fr-FR" b="1" dirty="0"/>
              <a:t>la plateforme de l'hyperviseu</a:t>
            </a:r>
            <a:r>
              <a:rPr lang="fr-FR" dirty="0"/>
              <a:t>r et </a:t>
            </a:r>
            <a:r>
              <a:rPr lang="fr-FR" b="1" dirty="0"/>
              <a:t>vous gérez l'ordinateur virtuel </a:t>
            </a:r>
            <a:r>
              <a:rPr lang="fr-FR" dirty="0"/>
              <a:t>qui </a:t>
            </a:r>
            <a:r>
              <a:rPr lang="fr-FR" dirty="0" smtClean="0"/>
              <a:t>	fonctionne </a:t>
            </a:r>
            <a:r>
              <a:rPr lang="fr-FR" dirty="0"/>
              <a:t>dans l'infrastructure du </a:t>
            </a:r>
            <a:r>
              <a:rPr lang="fr-FR" dirty="0" smtClean="0"/>
              <a:t>fournisseur </a:t>
            </a:r>
            <a:r>
              <a:rPr lang="fr-FR" dirty="0"/>
              <a:t>du </a:t>
            </a:r>
            <a:r>
              <a:rPr lang="fr-FR" dirty="0" smtClean="0"/>
              <a:t>cloud.</a:t>
            </a:r>
          </a:p>
          <a:p>
            <a:pPr marL="0" indent="0">
              <a:buNone/>
            </a:pPr>
            <a:r>
              <a:rPr lang="fr-FR" dirty="0" smtClean="0"/>
              <a:t>Exemple </a:t>
            </a:r>
            <a:r>
              <a:rPr lang="fr-FR" dirty="0"/>
              <a:t>:</a:t>
            </a:r>
            <a:r>
              <a:rPr lang="fr-FR" b="1" dirty="0" smtClean="0"/>
              <a:t>Windows </a:t>
            </a:r>
            <a:r>
              <a:rPr lang="fr-FR" b="1" dirty="0"/>
              <a:t>Azure™ </a:t>
            </a:r>
            <a:r>
              <a:rPr lang="fr-FR" b="1" dirty="0" err="1"/>
              <a:t>Compute</a:t>
            </a:r>
            <a:r>
              <a:rPr lang="fr-FR" b="1" dirty="0"/>
              <a:t> </a:t>
            </a:r>
            <a:endParaRPr lang="fr-FR" b="1" dirty="0" smtClean="0"/>
          </a:p>
          <a:p>
            <a:r>
              <a:rPr lang="fr-FR" dirty="0"/>
              <a:t>Plateforme en tant que service </a:t>
            </a:r>
            <a:r>
              <a:rPr lang="fr-FR" b="1" dirty="0"/>
              <a:t>(</a:t>
            </a:r>
            <a:r>
              <a:rPr lang="fr-FR" b="1" dirty="0" err="1" smtClean="0"/>
              <a:t>PaaS</a:t>
            </a:r>
            <a:r>
              <a:rPr lang="fr-FR" b="1" dirty="0" smtClean="0"/>
              <a:t>: </a:t>
            </a:r>
            <a:r>
              <a:rPr lang="fr-FR" b="1" dirty="0" err="1" smtClean="0"/>
              <a:t>Plateform</a:t>
            </a:r>
            <a:r>
              <a:rPr lang="fr-FR" b="1" dirty="0" smtClean="0"/>
              <a:t>-as-a-service). </a:t>
            </a:r>
          </a:p>
          <a:p>
            <a:pPr marL="0" indent="0">
              <a:buNone/>
            </a:pPr>
            <a:r>
              <a:rPr lang="fr-FR" b="1" dirty="0"/>
              <a:t>	</a:t>
            </a:r>
            <a:r>
              <a:rPr lang="fr-FR" dirty="0" smtClean="0"/>
              <a:t>Avec </a:t>
            </a:r>
            <a:r>
              <a:rPr lang="fr-FR" dirty="0" err="1"/>
              <a:t>PaaS</a:t>
            </a:r>
            <a:r>
              <a:rPr lang="fr-FR" dirty="0"/>
              <a:t>, le fournisseur d'hébergement du cloud vous fournit une </a:t>
            </a:r>
            <a:r>
              <a:rPr lang="fr-FR" dirty="0" smtClean="0"/>
              <a:t>	plateforme </a:t>
            </a:r>
            <a:r>
              <a:rPr lang="fr-FR" dirty="0"/>
              <a:t>particulière. Par exemple, un fournisseur peut vous permettre </a:t>
            </a:r>
            <a:r>
              <a:rPr lang="fr-FR" dirty="0" smtClean="0"/>
              <a:t>	d'héberger </a:t>
            </a:r>
            <a:r>
              <a:rPr lang="fr-FR" dirty="0"/>
              <a:t>des bases de </a:t>
            </a:r>
            <a:r>
              <a:rPr lang="fr-FR" dirty="0" smtClean="0"/>
              <a:t>données.</a:t>
            </a:r>
          </a:p>
          <a:p>
            <a:pPr marL="0" indent="0">
              <a:buNone/>
            </a:pPr>
            <a:r>
              <a:rPr lang="fr-FR" b="1" dirty="0"/>
              <a:t>SQL Azure™ </a:t>
            </a:r>
            <a:r>
              <a:rPr lang="fr-FR" dirty="0"/>
              <a:t>est un exemple de plateforme en tant que service. </a:t>
            </a:r>
          </a:p>
          <a:p>
            <a:r>
              <a:rPr lang="fr-FR" dirty="0"/>
              <a:t>Logiciel en tant que service </a:t>
            </a:r>
            <a:r>
              <a:rPr lang="fr-FR" b="1" dirty="0"/>
              <a:t>(</a:t>
            </a:r>
            <a:r>
              <a:rPr lang="fr-FR" b="1" dirty="0" err="1" smtClean="0"/>
              <a:t>SaaS</a:t>
            </a:r>
            <a:r>
              <a:rPr lang="fr-FR" b="1" dirty="0" smtClean="0"/>
              <a:t>: Software-as-a-service). </a:t>
            </a:r>
          </a:p>
          <a:p>
            <a:pPr marL="0" indent="0">
              <a:buNone/>
            </a:pPr>
            <a:r>
              <a:rPr lang="fr-FR" dirty="0"/>
              <a:t>	</a:t>
            </a:r>
            <a:r>
              <a:rPr lang="fr-FR" dirty="0" smtClean="0"/>
              <a:t>Le </a:t>
            </a:r>
            <a:r>
              <a:rPr lang="fr-FR" dirty="0"/>
              <a:t>fournisseur d'hébergement du cloud héberge votre application et </a:t>
            </a:r>
            <a:r>
              <a:rPr lang="fr-FR" dirty="0" smtClean="0"/>
              <a:t>	l'infrastructure </a:t>
            </a:r>
            <a:r>
              <a:rPr lang="fr-FR" dirty="0"/>
              <a:t>entière qui prend en charge cette application. Vous </a:t>
            </a:r>
            <a:r>
              <a:rPr lang="fr-FR" dirty="0" smtClean="0"/>
              <a:t>	achetez </a:t>
            </a:r>
            <a:r>
              <a:rPr lang="fr-FR" dirty="0"/>
              <a:t>et exécutez une application logicielle à partir d'un fournisseur </a:t>
            </a:r>
            <a:r>
              <a:rPr lang="fr-FR" dirty="0" smtClean="0"/>
              <a:t>	d'hébergement </a:t>
            </a:r>
            <a:r>
              <a:rPr lang="fr-FR" dirty="0"/>
              <a:t>de </a:t>
            </a:r>
            <a:r>
              <a:rPr lang="fr-FR" dirty="0" smtClean="0"/>
              <a:t>cloud via un navigateur Web.</a:t>
            </a:r>
          </a:p>
          <a:p>
            <a:pPr marL="0" indent="0">
              <a:buNone/>
            </a:pPr>
            <a:r>
              <a:rPr lang="fr-FR" b="1" dirty="0"/>
              <a:t>Windows </a:t>
            </a:r>
            <a:r>
              <a:rPr lang="fr-FR" b="1" dirty="0" err="1"/>
              <a:t>InTune</a:t>
            </a:r>
            <a:r>
              <a:rPr lang="fr-FR" b="1" dirty="0"/>
              <a:t>™ </a:t>
            </a:r>
            <a:r>
              <a:rPr lang="fr-FR" dirty="0"/>
              <a:t>et </a:t>
            </a:r>
            <a:r>
              <a:rPr lang="fr-FR" b="1" dirty="0"/>
              <a:t>Microsoft Office 365 </a:t>
            </a:r>
            <a:r>
              <a:rPr lang="fr-FR" dirty="0"/>
              <a:t>sont des exemples de </a:t>
            </a:r>
            <a:r>
              <a:rPr lang="fr-FR" dirty="0" err="1"/>
              <a:t>SaaS</a:t>
            </a:r>
            <a:endParaRPr lang="fr-FR" dirty="0"/>
          </a:p>
        </p:txBody>
      </p:sp>
    </p:spTree>
    <p:extLst>
      <p:ext uri="{BB962C8B-B14F-4D97-AF65-F5344CB8AC3E}">
        <p14:creationId xmlns:p14="http://schemas.microsoft.com/office/powerpoint/2010/main" val="1377118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61376" y="302138"/>
            <a:ext cx="8911687" cy="805445"/>
          </a:xfrm>
        </p:spPr>
        <p:txBody>
          <a:bodyPr>
            <a:normAutofit fontScale="90000"/>
          </a:bodyPr>
          <a:lstStyle/>
          <a:p>
            <a:r>
              <a:rPr lang="fr-FR" b="1" dirty="0"/>
              <a:t>Comparaison entre l'</a:t>
            </a:r>
            <a:r>
              <a:rPr lang="fr-FR" b="1" dirty="0" err="1"/>
              <a:t>IaaS</a:t>
            </a:r>
            <a:r>
              <a:rPr lang="fr-FR" b="1" dirty="0"/>
              <a:t>, le </a:t>
            </a:r>
            <a:r>
              <a:rPr lang="fr-FR" b="1" dirty="0" err="1"/>
              <a:t>PaaS</a:t>
            </a:r>
            <a:r>
              <a:rPr lang="fr-FR" b="1" dirty="0"/>
              <a:t> et le </a:t>
            </a:r>
            <a:r>
              <a:rPr lang="fr-FR" b="1" dirty="0" err="1"/>
              <a:t>SaaS</a:t>
            </a:r>
            <a:r>
              <a:rPr lang="fr-FR" b="1" dirty="0"/>
              <a:t/>
            </a:r>
            <a:br>
              <a:rPr lang="fr-FR" b="1" dirty="0"/>
            </a:b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768" y="1210614"/>
            <a:ext cx="10122794" cy="4881093"/>
          </a:xfrm>
        </p:spPr>
      </p:pic>
    </p:spTree>
    <p:extLst>
      <p:ext uri="{BB962C8B-B14F-4D97-AF65-F5344CB8AC3E}">
        <p14:creationId xmlns:p14="http://schemas.microsoft.com/office/powerpoint/2010/main" val="291522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Clouds</a:t>
            </a:r>
            <a:r>
              <a:rPr lang="fr-FR" dirty="0"/>
              <a:t> publics et privés </a:t>
            </a:r>
            <a:br>
              <a:rPr lang="fr-FR" dirty="0"/>
            </a:br>
            <a:endParaRPr lang="fr-FR" dirty="0"/>
          </a:p>
        </p:txBody>
      </p:sp>
      <p:sp>
        <p:nvSpPr>
          <p:cNvPr id="3" name="Espace réservé du contenu 2"/>
          <p:cNvSpPr>
            <a:spLocks noGrp="1"/>
          </p:cNvSpPr>
          <p:nvPr>
            <p:ph idx="1"/>
          </p:nvPr>
        </p:nvSpPr>
        <p:spPr>
          <a:xfrm>
            <a:off x="2589212" y="1468191"/>
            <a:ext cx="8915400" cy="4971245"/>
          </a:xfrm>
        </p:spPr>
        <p:txBody>
          <a:bodyPr>
            <a:normAutofit lnSpcReduction="10000"/>
          </a:bodyPr>
          <a:lstStyle/>
          <a:p>
            <a:r>
              <a:rPr lang="fr-FR" b="1" dirty="0" smtClean="0"/>
              <a:t>Un cloud public </a:t>
            </a:r>
            <a:r>
              <a:rPr lang="fr-FR" dirty="0" smtClean="0"/>
              <a:t>est un service de cloud </a:t>
            </a:r>
            <a:r>
              <a:rPr lang="fr-FR" dirty="0" err="1" smtClean="0"/>
              <a:t>computing</a:t>
            </a:r>
            <a:r>
              <a:rPr lang="fr-FR" dirty="0" smtClean="0"/>
              <a:t> qui est hébergé par un fournisseur de services de cloud </a:t>
            </a:r>
            <a:r>
              <a:rPr lang="fr-FR" dirty="0" err="1" smtClean="0"/>
              <a:t>computing</a:t>
            </a:r>
            <a:r>
              <a:rPr lang="fr-FR" dirty="0" smtClean="0"/>
              <a:t> et </a:t>
            </a:r>
            <a:r>
              <a:rPr lang="fr-FR" b="1" dirty="0" smtClean="0"/>
              <a:t>mis à disposition pour un usage public.</a:t>
            </a:r>
            <a:r>
              <a:rPr lang="fr-FR" dirty="0" smtClean="0"/>
              <a:t> Un cloud public peut héberger un locataire unique ou il peut héberger des locataires issus </a:t>
            </a:r>
            <a:r>
              <a:rPr lang="fr-FR" b="1" dirty="0" smtClean="0"/>
              <a:t>de plusieurs organisations</a:t>
            </a:r>
            <a:r>
              <a:rPr lang="fr-FR" dirty="0" smtClean="0"/>
              <a:t>. En tant que tel, la </a:t>
            </a:r>
            <a:r>
              <a:rPr lang="fr-FR" b="1" dirty="0" smtClean="0"/>
              <a:t>sécurité </a:t>
            </a:r>
            <a:r>
              <a:rPr lang="fr-FR" dirty="0" smtClean="0"/>
              <a:t>d'un cloud public n'est pas aussi forte que celle d'un cloud privé; mais l’hébergement est moins coûteux.</a:t>
            </a:r>
          </a:p>
          <a:p>
            <a:r>
              <a:rPr lang="fr-FR" dirty="0" err="1"/>
              <a:t>Alibaba</a:t>
            </a:r>
            <a:r>
              <a:rPr lang="fr-FR" dirty="0"/>
              <a:t> Cloud, Microsoft Azure, Google Cloud, Amazon Web Services (AWS) et IBM Cloud sont les principaux fournisseurs de cloud public.</a:t>
            </a:r>
            <a:endParaRPr lang="fr-FR" dirty="0" smtClean="0"/>
          </a:p>
          <a:p>
            <a:endParaRPr lang="fr-FR" b="1" dirty="0"/>
          </a:p>
          <a:p>
            <a:r>
              <a:rPr lang="fr-FR" b="1" dirty="0"/>
              <a:t>Les </a:t>
            </a:r>
            <a:r>
              <a:rPr lang="fr-FR" b="1" dirty="0" err="1"/>
              <a:t>clouds</a:t>
            </a:r>
            <a:r>
              <a:rPr lang="fr-FR" b="1" dirty="0"/>
              <a:t> privés </a:t>
            </a:r>
            <a:r>
              <a:rPr lang="fr-FR" dirty="0"/>
              <a:t>peuvent être hébergés par l'organisation elle-même ou peuvent être hébergés par un fournisseur de services de cloud </a:t>
            </a:r>
            <a:r>
              <a:rPr lang="fr-FR" dirty="0" err="1"/>
              <a:t>computing</a:t>
            </a:r>
            <a:r>
              <a:rPr lang="fr-FR" dirty="0"/>
              <a:t> qui garantit que les </a:t>
            </a:r>
            <a:r>
              <a:rPr lang="fr-FR" b="1" dirty="0"/>
              <a:t>services</a:t>
            </a:r>
            <a:r>
              <a:rPr lang="fr-FR" dirty="0"/>
              <a:t> de cloud </a:t>
            </a:r>
            <a:r>
              <a:rPr lang="fr-FR" dirty="0" err="1"/>
              <a:t>computing</a:t>
            </a:r>
            <a:r>
              <a:rPr lang="fr-FR" dirty="0"/>
              <a:t> </a:t>
            </a:r>
            <a:r>
              <a:rPr lang="fr-FR" b="1" dirty="0"/>
              <a:t>ne sont partagés avec aucune autre </a:t>
            </a:r>
            <a:r>
              <a:rPr lang="fr-FR" b="1" dirty="0" smtClean="0"/>
              <a:t>organisation. </a:t>
            </a:r>
          </a:p>
          <a:p>
            <a:pPr marL="0" indent="0">
              <a:buNone/>
            </a:pPr>
            <a:r>
              <a:rPr lang="fr-FR" dirty="0" smtClean="0"/>
              <a:t>Dans un cloud </a:t>
            </a:r>
            <a:r>
              <a:rPr lang="fr-FR" dirty="0"/>
              <a:t>privé, les utilisateurs pourraient utiliser un portail en libre-service pour demander des applications multicouches comprenant le serveur Web, le serveur de base de données et les composants de </a:t>
            </a:r>
            <a:r>
              <a:rPr lang="fr-FR" dirty="0" smtClean="0"/>
              <a:t>stockage.</a:t>
            </a:r>
            <a:endParaRPr lang="fr-FR" b="1" dirty="0"/>
          </a:p>
        </p:txBody>
      </p:sp>
    </p:spTree>
    <p:extLst>
      <p:ext uri="{BB962C8B-B14F-4D97-AF65-F5344CB8AC3E}">
        <p14:creationId xmlns:p14="http://schemas.microsoft.com/office/powerpoint/2010/main" val="3954271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BBD2EAA4A41847945BD0265586F8BB" ma:contentTypeVersion="6" ma:contentTypeDescription="Crée un document." ma:contentTypeScope="" ma:versionID="7b39f977786b8235124ccf6342fdd996">
  <xsd:schema xmlns:xsd="http://www.w3.org/2001/XMLSchema" xmlns:xs="http://www.w3.org/2001/XMLSchema" xmlns:p="http://schemas.microsoft.com/office/2006/metadata/properties" xmlns:ns2="356bb18e-df3b-4c4f-addd-a01135ca2f46" targetNamespace="http://schemas.microsoft.com/office/2006/metadata/properties" ma:root="true" ma:fieldsID="c5fea81a837606943ce00ad16491bf27" ns2:_="">
    <xsd:import namespace="356bb18e-df3b-4c4f-addd-a01135ca2f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bb18e-df3b-4c4f-addd-a01135ca2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225F26-65C1-455C-B547-5DFED48A1040}"/>
</file>

<file path=customXml/itemProps2.xml><?xml version="1.0" encoding="utf-8"?>
<ds:datastoreItem xmlns:ds="http://schemas.openxmlformats.org/officeDocument/2006/customXml" ds:itemID="{D20A6317-5BD3-48B3-9DF4-C8FAF022138C}"/>
</file>

<file path=customXml/itemProps3.xml><?xml version="1.0" encoding="utf-8"?>
<ds:datastoreItem xmlns:ds="http://schemas.openxmlformats.org/officeDocument/2006/customXml" ds:itemID="{04E6278F-D5BB-44FA-9E51-D83C1EC56BF3}"/>
</file>

<file path=docProps/app.xml><?xml version="1.0" encoding="utf-8"?>
<Properties xmlns="http://schemas.openxmlformats.org/officeDocument/2006/extended-properties" xmlns:vt="http://schemas.openxmlformats.org/officeDocument/2006/docPropsVTypes">
  <Template>Wisp</Template>
  <TotalTime>1303</TotalTime>
  <Words>2464</Words>
  <Application>Microsoft Office PowerPoint</Application>
  <PresentationFormat>Grand écran</PresentationFormat>
  <Paragraphs>221</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Century Gothic</vt:lpstr>
      <vt:lpstr>Wingdings</vt:lpstr>
      <vt:lpstr>Wingdings 3</vt:lpstr>
      <vt:lpstr>Brin</vt:lpstr>
      <vt:lpstr>Windows server 2012:</vt:lpstr>
      <vt:lpstr>Sommaire </vt:lpstr>
      <vt:lpstr>Serveurs locaux </vt:lpstr>
      <vt:lpstr> Serveurs locaux ou cloud ?</vt:lpstr>
      <vt:lpstr>Exemples de serveurs locaux</vt:lpstr>
      <vt:lpstr>Qu'est-ce que le cloud computing ?  </vt:lpstr>
      <vt:lpstr>Présentation PowerPoint</vt:lpstr>
      <vt:lpstr>Comparaison entre l'IaaS, le PaaS et le SaaS </vt:lpstr>
      <vt:lpstr>Clouds publics et privés  </vt:lpstr>
      <vt:lpstr>Clouds hybrides </vt:lpstr>
      <vt:lpstr>Présentation PowerPoint</vt:lpstr>
      <vt:lpstr>Les différentes éditions de Windows Server 2012</vt:lpstr>
      <vt:lpstr>Présentation PowerPoint</vt:lpstr>
      <vt:lpstr>Installation de Windows server 2012</vt:lpstr>
      <vt:lpstr>Déploiement de Windows Server 2012</vt:lpstr>
      <vt:lpstr>Présentation PowerPoint</vt:lpstr>
      <vt:lpstr>Présentation PowerPoint</vt:lpstr>
      <vt:lpstr>Outils pour gérer les déploiments avec Windows server 2012 Server core</vt:lpstr>
      <vt:lpstr>Rôle et Fonctions</vt:lpstr>
      <vt:lpstr>Exemples de rôles</vt:lpstr>
      <vt:lpstr>Présentation PowerPoint</vt:lpstr>
      <vt:lpstr>Exemples de Fonctionnalités</vt:lpstr>
      <vt:lpstr>Configuration post-installation de Windows Server 2012 </vt:lpstr>
      <vt:lpstr>Procédure de jonction d’un ordinateur à un domaine</vt:lpstr>
      <vt:lpstr>Installer un rôle ou une fonctionnalité avec PowerShell</vt:lpstr>
      <vt:lpstr>Jonction d’un ordinateur à un domaine</vt:lpstr>
      <vt:lpstr>Présentation PowerPoint</vt:lpstr>
      <vt:lpstr>Jonction avec la commande netdom</vt:lpstr>
      <vt:lpstr>Présentation du Gestionnaire de Serveur</vt:lpstr>
      <vt:lpstr>TP n° 1</vt:lpstr>
      <vt:lpstr>TP n° 2</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2012:</dc:title>
  <dc:creator>Hassan ouadi</dc:creator>
  <cp:lastModifiedBy>Hassan ouadi</cp:lastModifiedBy>
  <cp:revision>42</cp:revision>
  <dcterms:created xsi:type="dcterms:W3CDTF">2020-07-06T06:19:20Z</dcterms:created>
  <dcterms:modified xsi:type="dcterms:W3CDTF">2020-11-25T16:53:32Z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0x010100B8BBD2EAA4A41847945BD0265586F8BB</vt:lpwstr>
  </property>
</Properties>
</file>