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ink/ink2.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5" r:id="rId5"/>
    <p:sldMasterId id="2147483678" r:id="rId6"/>
    <p:sldMasterId id="2147483691" r:id="rId7"/>
    <p:sldMasterId id="2147483704" r:id="rId8"/>
    <p:sldMasterId id="2147483717" r:id="rId9"/>
    <p:sldMasterId id="2147483730" r:id="rId10"/>
  </p:sldMasterIdLst>
  <p:notesMasterIdLst>
    <p:notesMasterId r:id="rId83"/>
  </p:notesMasterIdLst>
  <p:sldIdLst>
    <p:sldId id="256" r:id="rId11"/>
    <p:sldId id="276" r:id="rId12"/>
    <p:sldId id="277" r:id="rId13"/>
    <p:sldId id="278" r:id="rId14"/>
    <p:sldId id="279" r:id="rId15"/>
    <p:sldId id="304" r:id="rId16"/>
    <p:sldId id="280" r:id="rId17"/>
    <p:sldId id="258" r:id="rId18"/>
    <p:sldId id="259" r:id="rId19"/>
    <p:sldId id="281" r:id="rId20"/>
    <p:sldId id="295" r:id="rId21"/>
    <p:sldId id="296" r:id="rId22"/>
    <p:sldId id="282" r:id="rId23"/>
    <p:sldId id="283" r:id="rId24"/>
    <p:sldId id="260" r:id="rId25"/>
    <p:sldId id="261" r:id="rId26"/>
    <p:sldId id="308" r:id="rId27"/>
    <p:sldId id="263" r:id="rId28"/>
    <p:sldId id="262" r:id="rId29"/>
    <p:sldId id="306" r:id="rId30"/>
    <p:sldId id="264" r:id="rId31"/>
    <p:sldId id="309" r:id="rId32"/>
    <p:sldId id="310" r:id="rId33"/>
    <p:sldId id="307" r:id="rId34"/>
    <p:sldId id="305" r:id="rId35"/>
    <p:sldId id="311" r:id="rId36"/>
    <p:sldId id="273" r:id="rId37"/>
    <p:sldId id="272" r:id="rId38"/>
    <p:sldId id="312" r:id="rId39"/>
    <p:sldId id="316" r:id="rId40"/>
    <p:sldId id="313" r:id="rId41"/>
    <p:sldId id="284" r:id="rId42"/>
    <p:sldId id="288" r:id="rId43"/>
    <p:sldId id="286" r:id="rId44"/>
    <p:sldId id="289" r:id="rId45"/>
    <p:sldId id="291" r:id="rId46"/>
    <p:sldId id="314" r:id="rId47"/>
    <p:sldId id="290" r:id="rId48"/>
    <p:sldId id="322" r:id="rId49"/>
    <p:sldId id="274" r:id="rId50"/>
    <p:sldId id="319" r:id="rId51"/>
    <p:sldId id="323" r:id="rId52"/>
    <p:sldId id="320" r:id="rId53"/>
    <p:sldId id="321" r:id="rId54"/>
    <p:sldId id="275" r:id="rId55"/>
    <p:sldId id="292" r:id="rId56"/>
    <p:sldId id="293" r:id="rId57"/>
    <p:sldId id="294" r:id="rId58"/>
    <p:sldId id="318" r:id="rId59"/>
    <p:sldId id="315" r:id="rId60"/>
    <p:sldId id="271" r:id="rId61"/>
    <p:sldId id="270" r:id="rId62"/>
    <p:sldId id="269" r:id="rId63"/>
    <p:sldId id="268" r:id="rId64"/>
    <p:sldId id="297" r:id="rId65"/>
    <p:sldId id="298" r:id="rId66"/>
    <p:sldId id="299" r:id="rId67"/>
    <p:sldId id="267" r:id="rId68"/>
    <p:sldId id="266" r:id="rId69"/>
    <p:sldId id="265" r:id="rId70"/>
    <p:sldId id="325" r:id="rId71"/>
    <p:sldId id="324" r:id="rId72"/>
    <p:sldId id="329" r:id="rId73"/>
    <p:sldId id="331" r:id="rId74"/>
    <p:sldId id="332" r:id="rId75"/>
    <p:sldId id="300" r:id="rId76"/>
    <p:sldId id="326" r:id="rId77"/>
    <p:sldId id="327" r:id="rId78"/>
    <p:sldId id="328" r:id="rId79"/>
    <p:sldId id="301" r:id="rId80"/>
    <p:sldId id="302" r:id="rId81"/>
    <p:sldId id="303"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presProps" Target="presProps.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2.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slide" Target="slides/slide67.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7" Type="http://schemas.openxmlformats.org/officeDocument/2006/relationships/slideMaster" Target="slideMasters/slideMaster4.xml"/><Relationship Id="rId71" Type="http://schemas.openxmlformats.org/officeDocument/2006/relationships/slide" Target="slides/slide61.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tableStyles" Target="tableStyles.xml"/><Relationship Id="rId61" Type="http://schemas.openxmlformats.org/officeDocument/2006/relationships/slide" Target="slides/slide51.xml"/><Relationship Id="rId82" Type="http://schemas.openxmlformats.org/officeDocument/2006/relationships/slide" Target="slides/slide7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1-18T12:56:51.658"/>
    </inkml:context>
    <inkml:brush xml:id="br0">
      <inkml:brushProperty name="width" value="0.05292" units="cm"/>
      <inkml:brushProperty name="height" value="0.05292" units="cm"/>
      <inkml:brushProperty name="color" value="#FF0000"/>
    </inkml:brush>
  </inkml:definitions>
  <inkml:trace contextRef="#ctx0" brushRef="#br0">8434 13444 0,'0'0'0,"49"0"125,-24 0-109,25 0-16,-26 0 15,1 0 1,0 0 15,0 0 1,0 0-17,-1 0 1,26 0-1,-25 0 1,24 0 0,1 0-1,0 0-15,-1 0 16,-24 0 0,0 0-1,0 0-15,0 0 16,24 0-1,1 0 1,49 0 0,50 0-16,-50 0 15,-25 0 1,1 0 0,-26 0-1,1 0-15,0 0 16,24 0-1,25 0 1,50 0 0,-50 0-16,1 0 15,-51 0 1,1 0 0,-1 0-16,-24 0 15,0 0 1,0 0-1,0 0 1,-1 0-16,1 25 16,0-25 15,0 0 110,74 0-95,-25 0-30,1 0-16,-1 0 16,1 0-1,24 0 1,75 0-16,24 0 16,-74 0-1,-25 0 1,-49 0-1,24 0-15,1 0 16,24 0 0,75 0-1,-1 0 1,-74 0-16,-24 0 16,-26 0-1,1 0 1,0 0-1,-1 0-15,1 0 16,24 0 0,1 0-1,24 0-15,0 0 16,0 0 0,-24 0-1,-26 0 1,26 0-16,-26 0 15,26 0 1,-1 0 0,25-25-1,25 25-15,25 0 16,-50 0 0,-49 0-1,0-25 1,-1 25-16,1 0 15,-25 0 1,0 0 0,-1 0-1,51 0-15,-26 0 16,1 0 0,24 0-1,26-24-15,-51 24 16,26-25-1,-26 25 1,1 0 0,-1 0-1,-24-25-15,0 25 16,49 0 0,-24 0-1,24 0-15,26-25 16,-1 25-1,0 0 1,-24 0 0,-26 0-16,1-25 15,24 1 1,-49 24 0,25 0-1,-1 0-15,1 0 16,24-25-1,1 25 1,-1 0 0,-24 0 281,49 0-282,75 0 1,-75 0-1,-25 25-15,-24-25 16,-25 24 0,24-24-1,-24 0 1,25 25 0,-26-25-1,1 0 1,25 0-1,24 0-15,1 25 16,-1-25 0,0 0-1,-24 0 1,0 25-16,-1-25 16,-24 0-1,25 0 1,-25 0-1,24 0 1,26 0 0,-1 0-1,0 0-15,1 0 16,-1 0 0,-49 0-1,25 0 1,-26 0-16,1 0 15,0 0 1,0 0 0,0 0-1,-1 0 1,1 0 0,0 0-1,0 0 1,0 0 765,24 0-765,1 0-1,-1 0 1,-24 0 0,-25-25 530,0-25-530,0 26 0,0-1 15,25 25 188</inkml:trace>
  <inkml:trace contextRef="#ctx0" brushRef="#br0" timeOffset="2983.76">18752 12328 0,'-49'25'203,"-26"0"-187,1 24-16,-1-49 16,26 25-1,-1 0 1,25-25 0,25 49 124,-24 51-124,24-1-1,-25 25-15,25-50 16,0 1 0,0-26-1,0-24 1,0 25 0,0-26-1,0 1 1,0 25-16,25-25 15,-1 0 1,-24 24 0,50-24-1,-25 25-15,0 24 16,24 50 0,1-50-1,0 26 1,-26-51-16,26 1 15,-25-1 1,24-24 0,-24 0-1,0 0-15,0-25 16,24 25 0,-24-25-1,50 24 1,-26-24-16,26 0 15,-51 0 1,26 0 0,0 0-16,-26 0 15,1 0 1,25 0 0,-25-49-1,-1 24 1,26 0-16,-25-49 15,0 49 1,-25 0 0,0-24-16,0-1 15,0-24 1,0-1 0,0-49-1,0 50-15,0-25 16,0 24-1,0 25 1,0 1 0,0-1-16,-25 1 15,-25-51 1,50 51 0,-25-1-16,-24 1 15,49-26 1,-75 26-1,51 24 1,-1-25 0,0 50-16,0 0 15,25-25 17,-25 25-17,-24 0 16,-1 0-15,25 0-16,-24-24 16,24 24-1,0 0 32,0 0 16,1 0-48,-26 0 126,25 0-141,-24 0 16,24 0 15,25-25-16,-25 25-15,0 0 16</inkml:trace>
  <inkml:trace contextRef="#ctx0" brushRef="#br0" timeOffset="7141.23">21158 13345 0,'50'0'93,"0"0"-77,-1 0 0,1 0-1,-25 0 1,24 0-16,-24 0 16,25 0-1,-1 0 1,100 0-16,25 0 15,-25 0 1,-50 0 0,-50 0-1,26 0-15,24 0 16,99 0 0,-24 0-1,-25 0 1,-25 0-16,-50 0 15,1 0 1,-1 0 0,1 0-1,49 0-15,24 0 16,1 0 0,-50-25-1,-49 25 1,0 0-16,-1 0 15,-24 0 17,25 0-17,-1 0 1,1 0 0,24 0-1,75 0-15,-25 0 16,-49 0-1,-1 0 1,0 0 0,-49 0-16,0 0 15,0 0 1,0 0 0,-1 0-1,1 0-15,25 0 16,-25 0-1,0 0 1,-1 0 0,1 0 93,0 0-93,0 0-1,24 0 423,1 0-423,0 0-15,-26 0 16,1 0 0,0 0-1,0 0 1,0 0 0,-1 0 77,26 0-93,-25 0 16,0 0 0,24 0-1,26 0 1,-26 0-16,-24 0 15,25 0 1,-26 0 0,1 0-1,0 0-15,0 0 16,0 0 31</inkml:trace>
  <inkml:trace contextRef="#ctx0" brushRef="#br0" timeOffset="12438.32">29592 12278 0,'-25'0'62,"0"-24"-46,-49 24-1,24 0 1,-49 0 0,0-25-1,25 25-15,-1 0 16,50 0 0,-24 0-1,-1 0 1,0 0-16,1 0 15,-26 0 1,-24 0 0,0 0-1,0 0-15,24 0 16,26 0 0,-1 0-1,-24 0-15,-1 0 16,1 0-1,-50 0 1,-25 0 0,25 0-16,50 0 15,24 0 1,0 0 0,1 0-1,-1 25-15,1-25 16,-1 24-1,-24 1 1,-1-25 0,-24 0-16,0 25 15,24 0 1,26 0 0,-1-25-16,25 24 15,0 1 1,1 25 78,-1-25-79,25 24 1,-25 1 46,0-50-46,25 25 0,-49-1 15,-26 1-16,1 0 1,-25 0-16,49-25 16,25 25-1,0-1 1,1-24 0,-1 0-16,25 25 15,-25-25 1,25 25-1,-25-25-15,25 25 16,0 24 109,0 1-109,0-25-1,0 24 1,0 1-16,0-25 16,0 0-1,0 24 1,0-24-1,25-25 1,0 25 0,0-25-1,-1 25 1,1-25 0,0 25-1,0-25 1,0 0-16,-1 0 15,1 0 1,0 0 0,0 0-1,0 0 17,-1 0-17,1 0 1,0 0-1,0 0 1,0 0 0,-1 24-16,1-24 15,0 0 17,0 0-17,0 0-15,24 25 16,1-25-1,24 25 1,-49-25 0,0 25-16,0-25 15,-1 25 1,1-25 0,25 0-1,-25 0-15,49 24 16,25-24-1,1 0 1,-26 0 0,0 0-16,1 0 15,-1 0 251,100 0-250,24 25-16,-49 25 15,0 24 1,-75 1-1,50-1 1,-24 0-16,24-49 16,-25 0-1,25 0 1,-25-25-16,-49 0 16,-1 0-1,1 0 1,-25 0-1,0 0-15,-1 0 16,1 0 0,0 0-1,25 0 1,24 0-16,25 0 16,0 0-1,1 0 1,-26 0-1,0 0-15,-49-25 16,0 0 0,25 25-1,-26-74 1,26 49-16,-25-25 16,24 1-1,1 24 1,-25 0-16,0 0 15,0 25 17,24-24-1,-24-1-15,25-25-1,-26 25 1,-24-24-1,25-1 1,-25 1 0,0-26-1,25 25-15,-25-24 16,0 24 0,0 1-1,25-26 1,-25 26-16,0 24 15,0 0 1,-25-49 93,-25 49-93,26-25 0,-51 26-16,50-1 15,1 25 1,-51-50 0,50 25-1,0 25-15,-24-49 16,-1 49-1,25-50 1,-49 25 0,24 1-16,1-1 15,-1 25 1,25 0 0,-24 0-1,24 0-15,-25 0 16,26 0-1,-1 0 1,0 0-16,0 0 16,0 0-1,1 0 1,-1 25 0,0-25-1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1-01-18T12:53:57.277"/>
    </inkml:context>
    <inkml:brush xml:id="br0">
      <inkml:brushProperty name="width" value="0.05292" units="cm"/>
      <inkml:brushProperty name="height" value="0.05292" units="cm"/>
      <inkml:brushProperty name="color" value="#FF0000"/>
    </inkml:brush>
  </inkml:definitions>
  <inkml:trace contextRef="#ctx0" brushRef="#br0">13940 9575 0,'0'0'0,"-25"0"47,1 0-31,-1 0 78,-25 0-16,1-25-78,-1 25 15,-24 0 1,-50 0 0,0-25-1,49-25-15,1 26 16,24 24-1,-24-50 1,-1 0 0,1 26-16,-100-1 15,1 0 1,49 0 0,0 0-1,49 25-15,1-24 16,24 24-1,0 0 1,-24 0 0,0 0-16,-1 0 15,-49 0 1,25 0 0,0 24-16,24 1 15,26 0 1,-1 25-1,1-1 1,24 1-16,-25-1 16,25-24-1,1 0 1,24 0 31,-75 0-16,50-1-31,0-24 16,-74 75 15,50-75-15,24 25-16,0-25 46,0 74 1,0-24-31,1 24-16,-1-24 16,25-26-1,0 1 48,-25 25-32,25 24-31,0-49 16,0 25-1,0-1 1,0 1-1,0-25-15,0 0 16,0-1 0,25 26-1,-25-25 1,0 24-16,25-24 16,-1 25-1,26-25 1,0-1-16,-26-24 15,51 0 1,-26 0 0,-24 0-1,25 0-15,-25 0 16,24 0 0,1 0-1,-25 0 1,0 0-16,24 0 15,26 0 1,24 0 0,0 0-1,-49 0-15,24-24 16,-49 24 0,24-25-1,1 25-15,0-25 16,-1 25-1,1-25 1,24 25 0,26-25-16,-26 25 15,0 0 1,26-24 0,-26-1-1,-49 0-15,24 25 16,1-25-1,0 25 1,-26-49 0,26 49-16,24 0 15,26 0 1,-1-25 0,-74 0-1,24 25-15,-24 0 16,25 0 31,-1 0-32,-24 0 1,25 0 0,-25 0-16,-1 0 15,1 0 1,0 0-1,0 0 1,49 0-16,25-25 16,-24 25-1,-26-25 1,1 1 0,-25 24-16,24 0 15,-49-25 1,25 25-1,-25-25 48,50 0-47,-25-49-1,-1 49 1,1 0-1,-25 0-15,0-49 125,0 49-125,0-25 16,0 1 0,0 24 15,-25 25-31,25-25 16,-24 0 15,24 1-16,0-1 1,0 0 0,-25-25-1,25 1-15,0 24 16,-25 25 15</inkml:trace>
  <inkml:trace contextRef="#ctx0" brushRef="#br0" timeOffset="10225.88">21853 10170 0,'25'0'62,"0"0"1,24 0-1,1 0-46,-25 0 0,-1 0-1,1 0 32,0 0 16,0 0-48,0 0 1,24 0 78,-24 0-79,0 0 1,0 0-1,49 0 64,-24 0-64,-26 0 16,1 0-15,0 0 47,0 0-32,0 0 0,-1 0 32,1 0-32,0 0 47,25 0-47,24 0-15,-24 0-1,-25 0-15,-1 0 16,1 0 0,0 0-1,0 0 32,0 0 47,-1 0-16,26 0-47,0 0-15,-1 0 0,1 0-1,24 0 1,-49 0-16,0 0 15,0 0 17,-1 0 46,1 0-47,0 0 47,0 0-62,0 0 15,-1 0-15,1 0-1,50 0 63,-51 0-62,26 0 0,-25 0 15,0 0 16,-1 0-16,1 0-31,0 0 31,25 0 63,-1 0-94,-24 0 16,0 0 15,0 0 0</inkml:trace>
  <inkml:trace contextRef="#ctx0" brushRef="#br0" timeOffset="22115.19">24061 9575 0,'0'49'110,"0"-24"-95,0 0-15,0 24 16,0-24 15,0 0-15,0 0 0,0 0-1,0 49 1,24 0-1,-24 1-15,25-50 16,-25 0 0,0-1 31,25-24 46,0 25-77,-25 25 0,25-50-1,-1 49 1,-24-24-1,25-25 1,-25 25 0,-25-25 640,1 0-640,-1 0 15,0-25-16,0-24 64,-24-75-64,49 49 1,-25 25-1,0 1-15,25-1 16,0 1 0,0 24-1,-25 25 1,0-50-16,25 25 16,0 1-1,0-26 1,0 25-16,-24 0 15,24 1 1,0-1 62,24 25 532,1 0-485,0 0-125,0 0 15,24 0 1,-49 25 124</inkml:trace>
  <inkml:trace contextRef="#ctx0" brushRef="#br0" timeOffset="25593.76">21406 9723 0,'0'50'157,"0"-25"-126,0 0-15,0 24-16,0 1 15,0 24 1,0-49-1,0 25 1,0-25-16,0-1 16,0 1-1,25-25 1,-25 25-16,0 0 16,0 0-1,0-1 313,0 1-296,0 0-1,25-50 203,-25 0-218,0 1-16,25-1 15,-25 0 17,0 0-32,0 0 15,0-24 1,0 24 0,0-50-1,0 26 1,0-1-16,0 25 15,0 1 1,0-1 0,0 0 77,0 0-77,0 0 47</inkml:trace>
  <inkml:trace contextRef="#ctx0" brushRef="#br0" timeOffset="36150.66">14635 10220 0,'0'49'94,"0"-24"-79,0 0 1,0 24-16,25-24 15,-25 25 64,0-1-64,0-24-15,0 0 16,0 25-1,0-26 17,24 1 30,-24 50-62,0-26 16,25 26-1,-25-51 1,0 1 0,0 0-16,25-25 140,-25 25-108,0 0-1,0-50 156,0 0-171,0 0 0,0 0 15,0-74-16,0 50 1,0 24 0,0-25-1,0 25 48,0-24-48,0-26 1,0-24 0,0 25-1,0 24 1,0 25-16,0 1 16,0-1-1,0 0 16,-25-25 16,0 26-31,25-26-16,-24 25 47,-1 25 140,25 50-187,0-25 16,0-1 0,0 26-1,0 0 1,0-1-16,0 1 15,0-25 1,0-1 0,0 1-16,0 0 234,0 0-218,0-50 156,0 0-47,25-49-125,-25 49 15,0 0 1,24 0 156,1 25-141,-25-24-31</inkml:trace>
  <inkml:trace contextRef="#ctx0" brushRef="#br0" timeOffset="41213.21">26318 10319 0,'0'25'94,"0"-1"-94,0 26 16,0-25 15,0 0-31,0-1 62,0 76-30,0-51-17,0-24 1,0-75 156,0-49-172,0 25 15,0 24 1,0 1 0,0 73 155,0 26-155,0 24 0,0 1-16,0-50 15,0-1 1,0 26 0,0-25-1,-25-25-15,25 49 16,0-24 15,-25 25-15,25-25-1,0-50 142,0-25-142,0-24 1,25-1-1,0 1-15,-25 24 16,0 26 31,0-1-16,0-25-15,0 1-1,0 24-15,0 0 32,25 25 61,-1 0-93,-24 25 32,25 74-17,0 0 1,-25-24-16,0-26 16,0 1-1,0-25 32,0-1 0,0 1-47,0-50 234,0-24-234,0 24 16,0 0 0,0 0-1,0-24 1,0 24-1,0 0 17,0 0-17,0 100 95,0-1-95,0 1 1,0-51 0,0 26-16,0-25 31,0 0 63,0-1-79,0 1 1,-25-25 109,0 0-110,25-25 1,-24 1 15,24-1 1,0-50 46,0 1-63,0 0 1,24-1-16,-24 50 16,25-24-1</inkml:trace>
  <inkml:trace contextRef="#ctx0" brushRef="#br0" timeOffset="43194.15">26665 10220 0,'0'24'125,"25"26"-109,0-50-1,-1 25 1,1-25 15</inkml:trace>
  <inkml:trace contextRef="#ctx0" brushRef="#br0" timeOffset="44852.59">26764 10120 0,'-25'0'31,"50"50"79,25 0-95,-25-26 1,-1 1-16,1-25 203,-25 25-187</inkml:trace>
  <inkml:trace contextRef="#ctx0" brushRef="#br0" timeOffset="46349.24">27236 10393 0,'-25'0'0,"0"0"15,0 0 1,25 25 78,-25 0-94,25 0 15,0 24 1,-24 26-1,-1-75-15,25 24 16,0 1 31,0 25 0,0-25-32,0-1-15,0 1 16,0 0 31,0 0 15,25 0-30,-1-25-17,1 0 17,0 0-1,25 0-31,-1 0 15,-24 0 1,25 0 0,-26 0-1</inkml:trace>
  <inkml:trace contextRef="#ctx0" brushRef="#br0" timeOffset="48268.31">27459 10492 0,'0'25'94,"25"25"-32,-25-25-46,24 24-16,1 26 15,-25-51 1,25 26 0,-25-25 62,25-75 94,0 1-157,-1-1 1,1 0 0,-25 26-1,25 24 48,0 0-1,0 0 48,-1 0-79,1 24 47,-25 1-62,0 0-1,0 25 16,0-1-15,25-24-16,-25 0 47,25-25-31</inkml:trace>
  <inkml:trace contextRef="#ctx0" brushRef="#br0" timeOffset="49394.25">28054 10616 0,'124'0'125,"-25"0"-125,-24 0 16,-26 0-1,-24 0 1,25 0-16,-25 0 31,-1 0-15,1-24 0,0 24-16,-50 0 187,0 0-187,-24 49 16,-1-49-1,1 25 1</inkml:trace>
  <inkml:trace contextRef="#ctx0" brushRef="#br0" timeOffset="49988.38">28327 10716 0,'25'0'15,"0"0"48,-1 0-63,1 0 15</inkml:trace>
  <inkml:trace contextRef="#ctx0" brushRef="#br0" timeOffset="51683.93">32296 9872 0,'0'25'0,"0"0"15,0 24 1,0 1 0,0-25-1,0 0-15</inkml:trace>
  <inkml:trace contextRef="#ctx0" brushRef="#br0" timeOffset="52587.53">32445 9823 0,'0'49'78,"0"1"-62,0-1-16,0-24 31,0 0 47,0 25-78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EC8FE-CBD9-4CC5-99D3-F2DAE64396AF}" type="datetimeFigureOut">
              <a:rPr lang="fr-FR" smtClean="0"/>
              <a:t>27/03/2021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8B8F4-D7B3-41AC-827C-028471EB6196}" type="slidenum">
              <a:rPr lang="fr-FR" smtClean="0"/>
              <a:t>‹N°›</a:t>
            </a:fld>
            <a:endParaRPr lang="fr-FR"/>
          </a:p>
        </p:txBody>
      </p:sp>
    </p:spTree>
    <p:extLst>
      <p:ext uri="{BB962C8B-B14F-4D97-AF65-F5344CB8AC3E}">
        <p14:creationId xmlns:p14="http://schemas.microsoft.com/office/powerpoint/2010/main" val="253294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Arial"/>
              </a:rPr>
              <a:t>Parcourez</a:t>
            </a:r>
            <a:r>
              <a:rPr lang="en-US" sz="1000" dirty="0">
                <a:latin typeface="Arial"/>
                <a:ea typeface="SimSun"/>
                <a:cs typeface="Arial"/>
              </a:rPr>
              <a:t> la </a:t>
            </a:r>
            <a:r>
              <a:rPr lang="en-US" sz="1000" dirty="0" err="1">
                <a:latin typeface="Arial"/>
                <a:ea typeface="SimSun"/>
                <a:cs typeface="Arial"/>
              </a:rPr>
              <a:t>liste</a:t>
            </a:r>
            <a:r>
              <a:rPr lang="en-US" sz="1000" dirty="0">
                <a:latin typeface="Arial"/>
                <a:ea typeface="SimSun"/>
                <a:cs typeface="Arial"/>
              </a:rPr>
              <a:t> des </a:t>
            </a:r>
            <a:r>
              <a:rPr lang="en-US" sz="1000" dirty="0" err="1">
                <a:latin typeface="Arial"/>
                <a:ea typeface="SimSun"/>
                <a:cs typeface="Arial"/>
              </a:rPr>
              <a:t>composants</a:t>
            </a:r>
            <a:r>
              <a:rPr lang="en-US" sz="1000" dirty="0">
                <a:latin typeface="Arial"/>
                <a:ea typeface="SimSun"/>
                <a:cs typeface="Arial"/>
              </a:rPr>
              <a:t> physiques et </a:t>
            </a:r>
            <a:r>
              <a:rPr lang="en-US" sz="1000" dirty="0" err="1">
                <a:latin typeface="Arial"/>
                <a:ea typeface="SimSun"/>
                <a:cs typeface="Arial"/>
              </a:rPr>
              <a:t>logiques</a:t>
            </a:r>
            <a:r>
              <a:rPr lang="en-US" sz="1000" dirty="0">
                <a:latin typeface="Arial"/>
                <a:ea typeface="SimSun"/>
                <a:cs typeface="Arial"/>
              </a:rPr>
              <a:t>. </a:t>
            </a:r>
            <a:r>
              <a:rPr lang="en-US" sz="1000" dirty="0" err="1">
                <a:latin typeface="Arial"/>
                <a:ea typeface="SimSun"/>
                <a:cs typeface="Arial"/>
              </a:rPr>
              <a:t>Proposez</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brève</a:t>
            </a:r>
            <a:r>
              <a:rPr lang="en-US" sz="1000" dirty="0">
                <a:latin typeface="Arial"/>
                <a:ea typeface="SimSun"/>
                <a:cs typeface="Arial"/>
              </a:rPr>
              <a:t> description de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composant</a:t>
            </a:r>
            <a:r>
              <a:rPr lang="en-US" sz="1000" dirty="0">
                <a:latin typeface="Arial"/>
                <a:ea typeface="SimSun"/>
                <a:cs typeface="Arial"/>
              </a:rPr>
              <a:t>.</a:t>
            </a:r>
          </a:p>
          <a:p>
            <a:pPr>
              <a:lnSpc>
                <a:spcPct val="115000"/>
              </a:lnSpc>
              <a:spcBef>
                <a:spcPts val="900"/>
              </a:spcBef>
              <a:spcAft>
                <a:spcPts val="300"/>
              </a:spcAft>
            </a:pPr>
            <a:r>
              <a:rPr lang="en-US" sz="1000" b="1" dirty="0" err="1">
                <a:latin typeface="Arial"/>
                <a:ea typeface="SimSun"/>
                <a:cs typeface="Arial"/>
              </a:rPr>
              <a:t>Composants</a:t>
            </a:r>
            <a:r>
              <a:rPr lang="en-US" sz="1000" b="1" dirty="0">
                <a:latin typeface="Arial"/>
                <a:ea typeface="SimSun"/>
                <a:cs typeface="Arial"/>
              </a:rPr>
              <a:t> physiques</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Magasin</a:t>
            </a:r>
            <a:r>
              <a:rPr lang="en-US" sz="1000" dirty="0">
                <a:effectLst/>
                <a:latin typeface="Arial"/>
                <a:ea typeface="Times New Roman"/>
                <a:cs typeface="Times New Roman"/>
              </a:rPr>
              <a:t> de </a:t>
            </a:r>
            <a:r>
              <a:rPr lang="en-US" sz="1000" dirty="0" err="1">
                <a:effectLst/>
                <a:latin typeface="Arial"/>
                <a:ea typeface="Times New Roman"/>
                <a:cs typeface="Times New Roman"/>
              </a:rPr>
              <a:t>données</a:t>
            </a:r>
            <a:r>
              <a:rPr lang="en-US" sz="1000" dirty="0">
                <a:effectLst/>
                <a:latin typeface="Arial"/>
                <a:ea typeface="Times New Roman"/>
                <a:cs typeface="Times New Roman"/>
              </a:rPr>
              <a:t>. </a:t>
            </a:r>
            <a:r>
              <a:rPr lang="en-US" sz="1000" dirty="0" err="1">
                <a:effectLst/>
                <a:latin typeface="Arial"/>
                <a:ea typeface="Times New Roman"/>
                <a:cs typeface="Times New Roman"/>
              </a:rPr>
              <a:t>Stocke</a:t>
            </a:r>
            <a:r>
              <a:rPr lang="en-US" sz="1000" dirty="0">
                <a:effectLst/>
                <a:latin typeface="Arial"/>
                <a:ea typeface="Times New Roman"/>
                <a:cs typeface="Times New Roman"/>
              </a:rPr>
              <a:t> les </a:t>
            </a:r>
            <a:r>
              <a:rPr lang="en-US" sz="1000" dirty="0" err="1">
                <a:effectLst/>
                <a:latin typeface="Arial"/>
                <a:ea typeface="Times New Roman"/>
                <a:cs typeface="Times New Roman"/>
              </a:rPr>
              <a:t>informations</a:t>
            </a:r>
            <a:r>
              <a:rPr lang="en-US" sz="1000" dirty="0">
                <a:effectLst/>
                <a:latin typeface="Arial"/>
                <a:ea typeface="Times New Roman"/>
                <a:cs typeface="Times New Roman"/>
              </a:rPr>
              <a:t> AD DS. Il </a:t>
            </a:r>
            <a:r>
              <a:rPr lang="en-US" sz="1000" dirty="0" err="1">
                <a:effectLst/>
                <a:latin typeface="Arial"/>
                <a:ea typeface="Times New Roman"/>
                <a:cs typeface="Times New Roman"/>
              </a:rPr>
              <a:t>s'agit</a:t>
            </a:r>
            <a:r>
              <a:rPr lang="en-US" sz="1000" dirty="0">
                <a:effectLst/>
                <a:latin typeface="Arial"/>
                <a:ea typeface="Times New Roman"/>
                <a:cs typeface="Times New Roman"/>
              </a:rPr>
              <a:t> d'un </a:t>
            </a:r>
            <a:r>
              <a:rPr lang="en-US" sz="1000" dirty="0" err="1">
                <a:effectLst/>
                <a:latin typeface="Arial"/>
                <a:ea typeface="Times New Roman"/>
                <a:cs typeface="Times New Roman"/>
              </a:rPr>
              <a:t>fichier</a:t>
            </a:r>
            <a:r>
              <a:rPr lang="en-US" sz="1000" dirty="0">
                <a:effectLst/>
                <a:latin typeface="Arial"/>
                <a:ea typeface="Times New Roman"/>
                <a:cs typeface="Times New Roman"/>
              </a:rPr>
              <a:t> qui se </a:t>
            </a:r>
            <a:r>
              <a:rPr lang="en-US" sz="1000" dirty="0" err="1">
                <a:effectLst/>
                <a:latin typeface="Arial"/>
                <a:ea typeface="Times New Roman"/>
                <a:cs typeface="Times New Roman"/>
              </a:rPr>
              <a:t>trouve</a:t>
            </a:r>
            <a:r>
              <a:rPr lang="en-US" sz="1000" dirty="0">
                <a:effectLst/>
                <a:latin typeface="Arial"/>
                <a:ea typeface="Times New Roman"/>
                <a:cs typeface="Times New Roman"/>
              </a:rPr>
              <a:t> </a:t>
            </a:r>
            <a:r>
              <a:rPr lang="en-US" sz="1000" dirty="0" err="1">
                <a:effectLst/>
                <a:latin typeface="Arial"/>
                <a:ea typeface="Times New Roman"/>
                <a:cs typeface="Times New Roman"/>
              </a:rPr>
              <a:t>sur</a:t>
            </a:r>
            <a:r>
              <a:rPr lang="en-US" sz="1000" dirty="0">
                <a:effectLst/>
                <a:latin typeface="Arial"/>
                <a:ea typeface="Times New Roman"/>
                <a:cs typeface="Times New Roman"/>
              </a:rPr>
              <a:t> </a:t>
            </a:r>
            <a:r>
              <a:rPr lang="en-US" sz="1000" dirty="0" err="1">
                <a:effectLst/>
                <a:latin typeface="Arial"/>
                <a:ea typeface="Times New Roman"/>
                <a:cs typeface="Times New Roman"/>
              </a:rPr>
              <a:t>chaque</a:t>
            </a:r>
            <a:r>
              <a:rPr lang="en-US" sz="1000" dirty="0">
                <a:effectLst/>
                <a:latin typeface="Arial"/>
                <a:ea typeface="Times New Roman"/>
                <a:cs typeface="Times New Roman"/>
              </a:rPr>
              <a:t> </a:t>
            </a:r>
            <a:r>
              <a:rPr lang="en-US" sz="1000" dirty="0" err="1">
                <a:effectLst/>
                <a:latin typeface="Arial"/>
                <a:ea typeface="Times New Roman"/>
                <a:cs typeface="Times New Roman"/>
              </a:rPr>
              <a:t>contrôleur</a:t>
            </a:r>
            <a:r>
              <a:rPr lang="en-US" sz="1000" dirty="0">
                <a:effectLst/>
                <a:latin typeface="Arial"/>
                <a:ea typeface="Times New Roman"/>
                <a:cs typeface="Times New Roman"/>
              </a:rPr>
              <a:t> de </a:t>
            </a:r>
            <a:r>
              <a:rPr lang="en-US" sz="1000" dirty="0" err="1">
                <a:effectLst/>
                <a:latin typeface="Arial"/>
                <a:ea typeface="Times New Roman"/>
                <a:cs typeface="Times New Roman"/>
              </a:rPr>
              <a:t>domaine</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Contrôleurs</a:t>
            </a:r>
            <a:r>
              <a:rPr lang="en-US" sz="1000" dirty="0">
                <a:effectLst/>
                <a:latin typeface="Arial"/>
                <a:ea typeface="Times New Roman"/>
                <a:cs typeface="Times New Roman"/>
              </a:rPr>
              <a:t> de </a:t>
            </a:r>
            <a:r>
              <a:rPr lang="en-US" sz="1000" dirty="0" err="1">
                <a:effectLst/>
                <a:latin typeface="Arial"/>
                <a:ea typeface="Times New Roman"/>
                <a:cs typeface="Times New Roman"/>
              </a:rPr>
              <a:t>domaine</a:t>
            </a:r>
            <a:r>
              <a:rPr lang="en-US" sz="1000" dirty="0">
                <a:effectLst/>
                <a:latin typeface="Arial"/>
                <a:ea typeface="Times New Roman"/>
                <a:cs typeface="Times New Roman"/>
              </a:rPr>
              <a:t>. </a:t>
            </a:r>
            <a:r>
              <a:rPr lang="en-US" sz="1000" dirty="0" err="1">
                <a:effectLst/>
                <a:latin typeface="Arial"/>
                <a:ea typeface="Times New Roman"/>
                <a:cs typeface="Times New Roman"/>
              </a:rPr>
              <a:t>Contiennent</a:t>
            </a:r>
            <a:r>
              <a:rPr lang="en-US" sz="1000" dirty="0">
                <a:effectLst/>
                <a:latin typeface="Arial"/>
                <a:ea typeface="Times New Roman"/>
                <a:cs typeface="Times New Roman"/>
              </a:rPr>
              <a:t> </a:t>
            </a:r>
            <a:r>
              <a:rPr lang="en-US" sz="1000" dirty="0" err="1">
                <a:effectLst/>
                <a:latin typeface="Arial"/>
                <a:ea typeface="Times New Roman"/>
                <a:cs typeface="Times New Roman"/>
              </a:rPr>
              <a:t>une</a:t>
            </a:r>
            <a:r>
              <a:rPr lang="en-US" sz="1000" dirty="0">
                <a:effectLst/>
                <a:latin typeface="Arial"/>
                <a:ea typeface="Times New Roman"/>
                <a:cs typeface="Times New Roman"/>
              </a:rPr>
              <a:t> </a:t>
            </a:r>
            <a:r>
              <a:rPr lang="en-US" sz="1000" dirty="0" err="1">
                <a:effectLst/>
                <a:latin typeface="Arial"/>
                <a:ea typeface="Times New Roman"/>
                <a:cs typeface="Times New Roman"/>
              </a:rPr>
              <a:t>copie</a:t>
            </a:r>
            <a:r>
              <a:rPr lang="en-US" sz="1000" dirty="0">
                <a:effectLst/>
                <a:latin typeface="Arial"/>
                <a:ea typeface="Times New Roman"/>
                <a:cs typeface="Times New Roman"/>
              </a:rPr>
              <a:t> de la base de </a:t>
            </a:r>
            <a:r>
              <a:rPr lang="en-US" sz="1000" dirty="0" err="1">
                <a:effectLst/>
                <a:latin typeface="Arial"/>
                <a:ea typeface="Times New Roman"/>
                <a:cs typeface="Times New Roman"/>
              </a:rPr>
              <a:t>données</a:t>
            </a:r>
            <a:r>
              <a:rPr lang="en-US" sz="1000" dirty="0">
                <a:effectLst/>
                <a:latin typeface="Arial"/>
                <a:ea typeface="Times New Roman"/>
                <a:cs typeface="Times New Roman"/>
              </a:rPr>
              <a:t> AD DS. </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Serveurs</a:t>
            </a:r>
            <a:r>
              <a:rPr lang="en-US" sz="1000" dirty="0">
                <a:effectLst/>
                <a:latin typeface="Arial"/>
                <a:ea typeface="Times New Roman"/>
                <a:cs typeface="Times New Roman"/>
              </a:rPr>
              <a:t> de catalogue global. </a:t>
            </a:r>
            <a:r>
              <a:rPr lang="en-US" sz="1000" dirty="0" err="1">
                <a:effectLst/>
                <a:latin typeface="Arial"/>
                <a:ea typeface="Times New Roman"/>
                <a:cs typeface="Times New Roman"/>
              </a:rPr>
              <a:t>hébergent</a:t>
            </a:r>
            <a:r>
              <a:rPr lang="en-US" sz="1000" dirty="0">
                <a:effectLst/>
                <a:latin typeface="Arial"/>
                <a:ea typeface="Times New Roman"/>
                <a:cs typeface="Times New Roman"/>
              </a:rPr>
              <a:t> le catalogue global, </a:t>
            </a:r>
            <a:r>
              <a:rPr lang="en-US" sz="1000" dirty="0" err="1">
                <a:effectLst/>
                <a:latin typeface="Arial"/>
                <a:ea typeface="Times New Roman"/>
                <a:cs typeface="Times New Roman"/>
              </a:rPr>
              <a:t>lequel</a:t>
            </a:r>
            <a:r>
              <a:rPr lang="en-US" sz="1000" dirty="0">
                <a:effectLst/>
                <a:latin typeface="Arial"/>
                <a:ea typeface="Times New Roman"/>
                <a:cs typeface="Times New Roman"/>
              </a:rPr>
              <a:t> </a:t>
            </a:r>
            <a:r>
              <a:rPr lang="en-US" sz="1000" dirty="0" err="1">
                <a:effectLst/>
                <a:latin typeface="Arial"/>
                <a:ea typeface="Times New Roman"/>
                <a:cs typeface="Times New Roman"/>
              </a:rPr>
              <a:t>est</a:t>
            </a:r>
            <a:r>
              <a:rPr lang="en-US" sz="1000" dirty="0">
                <a:effectLst/>
                <a:latin typeface="Arial"/>
                <a:ea typeface="Times New Roman"/>
                <a:cs typeface="Times New Roman"/>
              </a:rPr>
              <a:t> </a:t>
            </a:r>
            <a:r>
              <a:rPr lang="en-US" sz="1000" dirty="0" err="1">
                <a:effectLst/>
                <a:latin typeface="Arial"/>
                <a:ea typeface="Times New Roman"/>
                <a:cs typeface="Times New Roman"/>
              </a:rPr>
              <a:t>une</a:t>
            </a:r>
            <a:r>
              <a:rPr lang="en-US" sz="1000" dirty="0">
                <a:effectLst/>
                <a:latin typeface="Arial"/>
                <a:ea typeface="Times New Roman"/>
                <a:cs typeface="Times New Roman"/>
              </a:rPr>
              <a:t> </a:t>
            </a:r>
            <a:r>
              <a:rPr lang="en-US" sz="1000" dirty="0" err="1">
                <a:effectLst/>
                <a:latin typeface="Arial"/>
                <a:ea typeface="Times New Roman"/>
                <a:cs typeface="Times New Roman"/>
              </a:rPr>
              <a:t>copie</a:t>
            </a:r>
            <a:r>
              <a:rPr lang="en-US" sz="1000" dirty="0">
                <a:effectLst/>
                <a:latin typeface="Arial"/>
                <a:ea typeface="Times New Roman"/>
                <a:cs typeface="Times New Roman"/>
              </a:rPr>
              <a:t> </a:t>
            </a:r>
            <a:r>
              <a:rPr lang="en-US" sz="1000" dirty="0" err="1">
                <a:effectLst/>
                <a:latin typeface="Arial"/>
                <a:ea typeface="Times New Roman"/>
                <a:cs typeface="Times New Roman"/>
              </a:rPr>
              <a:t>partielle</a:t>
            </a:r>
            <a:r>
              <a:rPr lang="en-US" sz="1000" dirty="0">
                <a:effectLst/>
                <a:latin typeface="Arial"/>
                <a:ea typeface="Times New Roman"/>
                <a:cs typeface="Times New Roman"/>
              </a:rPr>
              <a:t>, en lecture </a:t>
            </a:r>
            <a:r>
              <a:rPr lang="en-US" sz="1000" dirty="0" err="1">
                <a:effectLst/>
                <a:latin typeface="Arial"/>
                <a:ea typeface="Times New Roman"/>
                <a:cs typeface="Times New Roman"/>
              </a:rPr>
              <a:t>seule</a:t>
            </a:r>
            <a:r>
              <a:rPr lang="en-US" sz="1000" dirty="0">
                <a:effectLst/>
                <a:latin typeface="Arial"/>
                <a:ea typeface="Times New Roman"/>
                <a:cs typeface="Times New Roman"/>
              </a:rPr>
              <a:t>, de </a:t>
            </a:r>
            <a:r>
              <a:rPr lang="en-US" sz="1000" dirty="0" err="1">
                <a:effectLst/>
                <a:latin typeface="Arial"/>
                <a:ea typeface="Times New Roman"/>
                <a:cs typeface="Times New Roman"/>
              </a:rPr>
              <a:t>tous</a:t>
            </a:r>
            <a:r>
              <a:rPr lang="en-US" sz="1000" dirty="0">
                <a:effectLst/>
                <a:latin typeface="Arial"/>
                <a:ea typeface="Times New Roman"/>
                <a:cs typeface="Times New Roman"/>
              </a:rPr>
              <a:t> les </a:t>
            </a:r>
            <a:r>
              <a:rPr lang="en-US" sz="1000" dirty="0" err="1">
                <a:effectLst/>
                <a:latin typeface="Arial"/>
                <a:ea typeface="Times New Roman"/>
                <a:cs typeface="Times New Roman"/>
              </a:rPr>
              <a:t>contextes</a:t>
            </a:r>
            <a:r>
              <a:rPr lang="en-US" sz="1000" dirty="0">
                <a:effectLst/>
                <a:latin typeface="Arial"/>
                <a:ea typeface="Times New Roman"/>
                <a:cs typeface="Times New Roman"/>
              </a:rPr>
              <a:t> </a:t>
            </a:r>
            <a:r>
              <a:rPr lang="en-US" sz="1000" dirty="0" err="1">
                <a:effectLst/>
                <a:latin typeface="Arial"/>
                <a:ea typeface="Times New Roman"/>
                <a:cs typeface="Times New Roman"/>
              </a:rPr>
              <a:t>d'appellation</a:t>
            </a:r>
            <a:r>
              <a:rPr lang="en-US" sz="1000" dirty="0">
                <a:effectLst/>
                <a:latin typeface="Arial"/>
                <a:ea typeface="Times New Roman"/>
                <a:cs typeface="Times New Roman"/>
              </a:rPr>
              <a:t> de </a:t>
            </a:r>
            <a:r>
              <a:rPr lang="en-US" sz="1000" dirty="0" err="1">
                <a:effectLst/>
                <a:latin typeface="Arial"/>
                <a:ea typeface="Times New Roman"/>
                <a:cs typeface="Times New Roman"/>
              </a:rPr>
              <a:t>domaine</a:t>
            </a:r>
            <a:r>
              <a:rPr lang="en-US" sz="1000" dirty="0">
                <a:effectLst/>
                <a:latin typeface="Arial"/>
                <a:ea typeface="Times New Roman"/>
                <a:cs typeface="Times New Roman"/>
              </a:rPr>
              <a:t> </a:t>
            </a:r>
            <a:r>
              <a:rPr lang="en-US" sz="1000" dirty="0" err="1">
                <a:effectLst/>
                <a:latin typeface="Arial"/>
                <a:ea typeface="Times New Roman"/>
                <a:cs typeface="Times New Roman"/>
              </a:rPr>
              <a:t>dans</a:t>
            </a:r>
            <a:r>
              <a:rPr lang="en-US" sz="1000" dirty="0">
                <a:effectLst/>
                <a:latin typeface="Arial"/>
                <a:ea typeface="Times New Roman"/>
                <a:cs typeface="Times New Roman"/>
              </a:rPr>
              <a:t> la </a:t>
            </a:r>
            <a:r>
              <a:rPr lang="en-US" sz="1000" dirty="0" err="1">
                <a:effectLst/>
                <a:latin typeface="Arial"/>
                <a:ea typeface="Times New Roman"/>
                <a:cs typeface="Times New Roman"/>
              </a:rPr>
              <a:t>forêt</a:t>
            </a:r>
            <a:r>
              <a:rPr lang="en-US" sz="1000" dirty="0">
                <a:effectLst/>
                <a:latin typeface="Arial"/>
                <a:ea typeface="Times New Roman"/>
                <a:cs typeface="Times New Roman"/>
              </a:rPr>
              <a:t>. Un catalogue global </a:t>
            </a:r>
            <a:r>
              <a:rPr lang="en-US" sz="1000" dirty="0" err="1">
                <a:effectLst/>
                <a:latin typeface="Arial"/>
                <a:ea typeface="Times New Roman"/>
                <a:cs typeface="Times New Roman"/>
              </a:rPr>
              <a:t>accélère</a:t>
            </a:r>
            <a:r>
              <a:rPr lang="en-US" sz="1000" dirty="0">
                <a:effectLst/>
                <a:latin typeface="Arial"/>
                <a:ea typeface="Times New Roman"/>
                <a:cs typeface="Times New Roman"/>
              </a:rPr>
              <a:t> les </a:t>
            </a:r>
            <a:r>
              <a:rPr lang="en-US" sz="1000" dirty="0" err="1">
                <a:effectLst/>
                <a:latin typeface="Arial"/>
                <a:ea typeface="Times New Roman"/>
                <a:cs typeface="Times New Roman"/>
              </a:rPr>
              <a:t>recherches</a:t>
            </a:r>
            <a:r>
              <a:rPr lang="en-US" sz="1000" dirty="0">
                <a:effectLst/>
                <a:latin typeface="Arial"/>
                <a:ea typeface="Times New Roman"/>
                <a:cs typeface="Times New Roman"/>
              </a:rPr>
              <a:t> </a:t>
            </a:r>
            <a:r>
              <a:rPr lang="en-US" sz="1000" dirty="0" err="1">
                <a:effectLst/>
                <a:latin typeface="Arial"/>
                <a:ea typeface="Times New Roman"/>
                <a:cs typeface="Times New Roman"/>
              </a:rPr>
              <a:t>d'objets</a:t>
            </a:r>
            <a:r>
              <a:rPr lang="en-US" sz="1000" dirty="0">
                <a:effectLst/>
                <a:latin typeface="Arial"/>
                <a:ea typeface="Times New Roman"/>
                <a:cs typeface="Times New Roman"/>
              </a:rPr>
              <a:t> </a:t>
            </a:r>
            <a:r>
              <a:rPr lang="en-US" sz="1000" dirty="0" err="1">
                <a:effectLst/>
                <a:latin typeface="Arial"/>
                <a:ea typeface="Times New Roman"/>
                <a:cs typeface="Times New Roman"/>
              </a:rPr>
              <a:t>susceptibles</a:t>
            </a:r>
            <a:r>
              <a:rPr lang="en-US" sz="1000" dirty="0">
                <a:effectLst/>
                <a:latin typeface="Arial"/>
                <a:ea typeface="Times New Roman"/>
                <a:cs typeface="Times New Roman"/>
              </a:rPr>
              <a:t> d'être </a:t>
            </a:r>
            <a:r>
              <a:rPr lang="en-US" sz="1000" dirty="0" err="1">
                <a:effectLst/>
                <a:latin typeface="Arial"/>
                <a:ea typeface="Times New Roman"/>
                <a:cs typeface="Times New Roman"/>
              </a:rPr>
              <a:t>liés</a:t>
            </a:r>
            <a:r>
              <a:rPr lang="en-US" sz="1000" dirty="0">
                <a:effectLst/>
                <a:latin typeface="Arial"/>
                <a:ea typeface="Times New Roman"/>
                <a:cs typeface="Times New Roman"/>
              </a:rPr>
              <a:t> à </a:t>
            </a:r>
            <a:r>
              <a:rPr lang="en-US" sz="1000" dirty="0" err="1">
                <a:effectLst/>
                <a:latin typeface="Arial"/>
                <a:ea typeface="Times New Roman"/>
                <a:cs typeface="Times New Roman"/>
              </a:rPr>
              <a:t>d'autres</a:t>
            </a:r>
            <a:r>
              <a:rPr lang="en-US" sz="1000" dirty="0">
                <a:effectLst/>
                <a:latin typeface="Arial"/>
                <a:ea typeface="Times New Roman"/>
                <a:cs typeface="Times New Roman"/>
              </a:rPr>
              <a:t> </a:t>
            </a:r>
            <a:r>
              <a:rPr lang="en-US" sz="1000" dirty="0" err="1">
                <a:effectLst/>
                <a:latin typeface="Arial"/>
                <a:ea typeface="Times New Roman"/>
                <a:cs typeface="Times New Roman"/>
              </a:rPr>
              <a:t>contrôleurs</a:t>
            </a:r>
            <a:r>
              <a:rPr lang="en-US" sz="1000" dirty="0">
                <a:effectLst/>
                <a:latin typeface="Arial"/>
                <a:ea typeface="Times New Roman"/>
                <a:cs typeface="Times New Roman"/>
              </a:rPr>
              <a:t> de </a:t>
            </a:r>
            <a:r>
              <a:rPr lang="en-US" sz="1000" dirty="0" err="1">
                <a:effectLst/>
                <a:latin typeface="Arial"/>
                <a:ea typeface="Times New Roman"/>
                <a:cs typeface="Times New Roman"/>
              </a:rPr>
              <a:t>domaine</a:t>
            </a:r>
            <a:r>
              <a:rPr lang="en-US" sz="1000" dirty="0">
                <a:effectLst/>
                <a:latin typeface="Arial"/>
                <a:ea typeface="Times New Roman"/>
                <a:cs typeface="Times New Roman"/>
              </a:rPr>
              <a:t> de la </a:t>
            </a:r>
            <a:r>
              <a:rPr lang="en-US" sz="1000" dirty="0" err="1">
                <a:effectLst/>
                <a:latin typeface="Arial"/>
                <a:ea typeface="Times New Roman"/>
                <a:cs typeface="Times New Roman"/>
              </a:rPr>
              <a:t>forêt</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Contrôleurs</a:t>
            </a:r>
            <a:r>
              <a:rPr lang="en-US" sz="1000" dirty="0">
                <a:effectLst/>
                <a:latin typeface="Arial"/>
                <a:ea typeface="Times New Roman"/>
                <a:cs typeface="Times New Roman"/>
              </a:rPr>
              <a:t> de </a:t>
            </a:r>
            <a:r>
              <a:rPr lang="en-US" sz="1000" dirty="0" err="1">
                <a:effectLst/>
                <a:latin typeface="Arial"/>
                <a:ea typeface="Times New Roman"/>
                <a:cs typeface="Times New Roman"/>
              </a:rPr>
              <a:t>domaine</a:t>
            </a:r>
            <a:r>
              <a:rPr lang="en-US" sz="1000" dirty="0">
                <a:effectLst/>
                <a:latin typeface="Arial"/>
                <a:ea typeface="Times New Roman"/>
                <a:cs typeface="Times New Roman"/>
              </a:rPr>
              <a:t> en lecture </a:t>
            </a:r>
            <a:r>
              <a:rPr lang="en-US" sz="1000" dirty="0" err="1">
                <a:effectLst/>
                <a:latin typeface="Arial"/>
                <a:ea typeface="Times New Roman"/>
                <a:cs typeface="Times New Roman"/>
              </a:rPr>
              <a:t>seule</a:t>
            </a:r>
            <a:r>
              <a:rPr lang="en-US" sz="1000" dirty="0">
                <a:effectLst/>
                <a:latin typeface="Arial"/>
                <a:ea typeface="Times New Roman"/>
                <a:cs typeface="Times New Roman"/>
              </a:rPr>
              <a:t> (RODC). Installation </a:t>
            </a:r>
            <a:r>
              <a:rPr lang="en-US" sz="1000" dirty="0" err="1">
                <a:effectLst/>
                <a:latin typeface="Arial"/>
                <a:ea typeface="Times New Roman"/>
                <a:cs typeface="Times New Roman"/>
              </a:rPr>
              <a:t>spéciale</a:t>
            </a:r>
            <a:r>
              <a:rPr lang="en-US" sz="1000" dirty="0">
                <a:effectLst/>
                <a:latin typeface="Arial"/>
                <a:ea typeface="Times New Roman"/>
                <a:cs typeface="Times New Roman"/>
              </a:rPr>
              <a:t> </a:t>
            </a:r>
            <a:r>
              <a:rPr lang="en-US" sz="1000" dirty="0" err="1">
                <a:effectLst/>
                <a:latin typeface="Arial"/>
                <a:ea typeface="Times New Roman"/>
                <a:cs typeface="Times New Roman"/>
              </a:rPr>
              <a:t>d'AD</a:t>
            </a:r>
            <a:r>
              <a:rPr lang="en-US" sz="1000" dirty="0">
                <a:effectLst/>
                <a:latin typeface="Arial"/>
                <a:ea typeface="Times New Roman"/>
                <a:cs typeface="Times New Roman"/>
              </a:rPr>
              <a:t> DS </a:t>
            </a:r>
            <a:r>
              <a:rPr lang="en-US" sz="1000" dirty="0" err="1">
                <a:effectLst/>
                <a:latin typeface="Arial"/>
                <a:ea typeface="Times New Roman"/>
                <a:cs typeface="Times New Roman"/>
              </a:rPr>
              <a:t>dans</a:t>
            </a:r>
            <a:r>
              <a:rPr lang="en-US" sz="1000" dirty="0">
                <a:effectLst/>
                <a:latin typeface="Arial"/>
                <a:ea typeface="Times New Roman"/>
                <a:cs typeface="Times New Roman"/>
              </a:rPr>
              <a:t> </a:t>
            </a:r>
            <a:r>
              <a:rPr lang="en-US" sz="1000" dirty="0" err="1">
                <a:effectLst/>
                <a:latin typeface="Arial"/>
                <a:ea typeface="Times New Roman"/>
                <a:cs typeface="Times New Roman"/>
              </a:rPr>
              <a:t>une</a:t>
            </a:r>
            <a:r>
              <a:rPr lang="en-US" sz="1000" dirty="0">
                <a:effectLst/>
                <a:latin typeface="Arial"/>
                <a:ea typeface="Times New Roman"/>
                <a:cs typeface="Times New Roman"/>
              </a:rPr>
              <a:t> </a:t>
            </a:r>
            <a:r>
              <a:rPr lang="en-US" sz="1000" dirty="0" err="1">
                <a:effectLst/>
                <a:latin typeface="Arial"/>
                <a:ea typeface="Times New Roman"/>
                <a:cs typeface="Times New Roman"/>
              </a:rPr>
              <a:t>forme</a:t>
            </a:r>
            <a:r>
              <a:rPr lang="en-US" sz="1000" dirty="0">
                <a:effectLst/>
                <a:latin typeface="Arial"/>
                <a:ea typeface="Times New Roman"/>
                <a:cs typeface="Times New Roman"/>
              </a:rPr>
              <a:t> en lecture </a:t>
            </a:r>
            <a:r>
              <a:rPr lang="en-US" sz="1000" dirty="0" err="1">
                <a:effectLst/>
                <a:latin typeface="Arial"/>
                <a:ea typeface="Times New Roman"/>
                <a:cs typeface="Times New Roman"/>
              </a:rPr>
              <a:t>seule</a:t>
            </a:r>
            <a:r>
              <a:rPr lang="en-US" sz="1000" dirty="0">
                <a:effectLst/>
                <a:latin typeface="Arial"/>
                <a:ea typeface="Times New Roman"/>
                <a:cs typeface="Times New Roman"/>
              </a:rPr>
              <a:t>. Elle </a:t>
            </a:r>
            <a:r>
              <a:rPr lang="en-US" sz="1000" dirty="0" err="1">
                <a:effectLst/>
                <a:latin typeface="Arial"/>
                <a:ea typeface="Times New Roman"/>
                <a:cs typeface="Times New Roman"/>
              </a:rPr>
              <a:t>est</a:t>
            </a:r>
            <a:r>
              <a:rPr lang="en-US" sz="1000" dirty="0">
                <a:effectLst/>
                <a:latin typeface="Arial"/>
                <a:ea typeface="Times New Roman"/>
                <a:cs typeface="Times New Roman"/>
              </a:rPr>
              <a:t> </a:t>
            </a:r>
            <a:r>
              <a:rPr lang="en-US" sz="1000" dirty="0" err="1">
                <a:effectLst/>
                <a:latin typeface="Arial"/>
                <a:ea typeface="Times New Roman"/>
                <a:cs typeface="Times New Roman"/>
              </a:rPr>
              <a:t>souvent</a:t>
            </a:r>
            <a:r>
              <a:rPr lang="en-US" sz="1000" dirty="0">
                <a:effectLst/>
                <a:latin typeface="Arial"/>
                <a:ea typeface="Times New Roman"/>
                <a:cs typeface="Times New Roman"/>
              </a:rPr>
              <a:t> </a:t>
            </a:r>
            <a:r>
              <a:rPr lang="en-US" sz="1000" dirty="0" err="1">
                <a:effectLst/>
                <a:latin typeface="Arial"/>
                <a:ea typeface="Times New Roman"/>
                <a:cs typeface="Times New Roman"/>
              </a:rPr>
              <a:t>utilisée</a:t>
            </a:r>
            <a:r>
              <a:rPr lang="en-US" sz="1000" dirty="0">
                <a:effectLst/>
                <a:latin typeface="Arial"/>
                <a:ea typeface="Times New Roman"/>
                <a:cs typeface="Times New Roman"/>
              </a:rPr>
              <a:t> </a:t>
            </a:r>
            <a:r>
              <a:rPr lang="en-US" sz="1000" dirty="0" err="1">
                <a:effectLst/>
                <a:latin typeface="Arial"/>
                <a:ea typeface="Times New Roman"/>
                <a:cs typeface="Times New Roman"/>
              </a:rPr>
              <a:t>dans</a:t>
            </a:r>
            <a:r>
              <a:rPr lang="en-US" sz="1000" dirty="0">
                <a:effectLst/>
                <a:latin typeface="Arial"/>
                <a:ea typeface="Times New Roman"/>
                <a:cs typeface="Times New Roman"/>
              </a:rPr>
              <a:t> les </a:t>
            </a:r>
            <a:r>
              <a:rPr lang="en-US" sz="1000" dirty="0" err="1">
                <a:effectLst/>
                <a:latin typeface="Arial"/>
                <a:ea typeface="Times New Roman"/>
                <a:cs typeface="Times New Roman"/>
              </a:rPr>
              <a:t>filiales</a:t>
            </a:r>
            <a:r>
              <a:rPr lang="en-US" sz="1000" dirty="0">
                <a:effectLst/>
                <a:latin typeface="Arial"/>
                <a:ea typeface="Times New Roman"/>
                <a:cs typeface="Times New Roman"/>
              </a:rPr>
              <a:t> </a:t>
            </a:r>
            <a:r>
              <a:rPr lang="en-US" sz="1000" dirty="0" err="1">
                <a:effectLst/>
                <a:latin typeface="Arial"/>
                <a:ea typeface="Times New Roman"/>
                <a:cs typeface="Times New Roman"/>
              </a:rPr>
              <a:t>où</a:t>
            </a:r>
            <a:r>
              <a:rPr lang="en-US" sz="1000" dirty="0">
                <a:effectLst/>
                <a:latin typeface="Arial"/>
                <a:ea typeface="Times New Roman"/>
                <a:cs typeface="Times New Roman"/>
              </a:rPr>
              <a:t> la </a:t>
            </a:r>
            <a:r>
              <a:rPr lang="en-US" sz="1000" dirty="0" err="1">
                <a:effectLst/>
                <a:latin typeface="Arial"/>
                <a:ea typeface="Times New Roman"/>
                <a:cs typeface="Times New Roman"/>
              </a:rPr>
              <a:t>sécurité</a:t>
            </a:r>
            <a:r>
              <a:rPr lang="en-US" sz="1000" dirty="0">
                <a:effectLst/>
                <a:latin typeface="Arial"/>
                <a:ea typeface="Times New Roman"/>
                <a:cs typeface="Times New Roman"/>
              </a:rPr>
              <a:t> et </a:t>
            </a:r>
            <a:r>
              <a:rPr lang="en-US" sz="1000" dirty="0" err="1">
                <a:effectLst/>
                <a:latin typeface="Arial"/>
                <a:ea typeface="Times New Roman"/>
                <a:cs typeface="Times New Roman"/>
              </a:rPr>
              <a:t>l'assistance</a:t>
            </a:r>
            <a:r>
              <a:rPr lang="en-US" sz="1000" dirty="0">
                <a:effectLst/>
                <a:latin typeface="Arial"/>
                <a:ea typeface="Times New Roman"/>
                <a:cs typeface="Times New Roman"/>
              </a:rPr>
              <a:t> </a:t>
            </a:r>
            <a:r>
              <a:rPr lang="en-US" sz="1000" dirty="0" err="1">
                <a:effectLst/>
                <a:latin typeface="Arial"/>
                <a:ea typeface="Times New Roman"/>
                <a:cs typeface="Times New Roman"/>
              </a:rPr>
              <a:t>informatique</a:t>
            </a:r>
            <a:r>
              <a:rPr lang="en-US" sz="1000" dirty="0">
                <a:effectLst/>
                <a:latin typeface="Arial"/>
                <a:ea typeface="Times New Roman"/>
                <a:cs typeface="Times New Roman"/>
              </a:rPr>
              <a:t> </a:t>
            </a:r>
            <a:r>
              <a:rPr lang="en-US" sz="1000" dirty="0" err="1">
                <a:effectLst/>
                <a:latin typeface="Arial"/>
                <a:ea typeface="Times New Roman"/>
                <a:cs typeface="Times New Roman"/>
              </a:rPr>
              <a:t>sont</a:t>
            </a:r>
            <a:r>
              <a:rPr lang="en-US" sz="1000" dirty="0">
                <a:effectLst/>
                <a:latin typeface="Arial"/>
                <a:ea typeface="Times New Roman"/>
                <a:cs typeface="Times New Roman"/>
              </a:rPr>
              <a:t> </a:t>
            </a:r>
            <a:r>
              <a:rPr lang="en-US" sz="1000" dirty="0" err="1">
                <a:effectLst/>
                <a:latin typeface="Arial"/>
                <a:ea typeface="Times New Roman"/>
                <a:cs typeface="Times New Roman"/>
              </a:rPr>
              <a:t>souvent</a:t>
            </a:r>
            <a:r>
              <a:rPr lang="en-US" sz="1000" dirty="0">
                <a:effectLst/>
                <a:latin typeface="Arial"/>
                <a:ea typeface="Times New Roman"/>
                <a:cs typeface="Times New Roman"/>
              </a:rPr>
              <a:t> </a:t>
            </a:r>
            <a:r>
              <a:rPr lang="en-US" sz="1000" dirty="0" err="1">
                <a:effectLst/>
                <a:latin typeface="Arial"/>
                <a:ea typeface="Times New Roman"/>
                <a:cs typeface="Times New Roman"/>
              </a:rPr>
              <a:t>moins</a:t>
            </a:r>
            <a:r>
              <a:rPr lang="en-US" sz="1000" dirty="0">
                <a:effectLst/>
                <a:latin typeface="Arial"/>
                <a:ea typeface="Times New Roman"/>
                <a:cs typeface="Times New Roman"/>
              </a:rPr>
              <a:t> </a:t>
            </a:r>
            <a:r>
              <a:rPr lang="en-US" sz="1000" dirty="0" err="1">
                <a:effectLst/>
                <a:latin typeface="Arial"/>
                <a:ea typeface="Times New Roman"/>
                <a:cs typeface="Times New Roman"/>
              </a:rPr>
              <a:t>avancées</a:t>
            </a:r>
            <a:r>
              <a:rPr lang="en-US" sz="1000" dirty="0">
                <a:effectLst/>
                <a:latin typeface="Arial"/>
                <a:ea typeface="Times New Roman"/>
                <a:cs typeface="Times New Roman"/>
              </a:rPr>
              <a:t> </a:t>
            </a:r>
            <a:r>
              <a:rPr lang="en-US" sz="1000" dirty="0" err="1">
                <a:effectLst/>
                <a:latin typeface="Arial"/>
                <a:ea typeface="Times New Roman"/>
                <a:cs typeface="Times New Roman"/>
              </a:rPr>
              <a:t>que</a:t>
            </a:r>
            <a:r>
              <a:rPr lang="en-US" sz="1000" dirty="0">
                <a:effectLst/>
                <a:latin typeface="Arial"/>
                <a:ea typeface="Times New Roman"/>
                <a:cs typeface="Times New Roman"/>
              </a:rPr>
              <a:t> </a:t>
            </a:r>
            <a:r>
              <a:rPr lang="en-US" sz="1000" dirty="0" err="1">
                <a:effectLst/>
                <a:latin typeface="Arial"/>
                <a:ea typeface="Times New Roman"/>
                <a:cs typeface="Times New Roman"/>
              </a:rPr>
              <a:t>dans</a:t>
            </a:r>
            <a:r>
              <a:rPr lang="en-US" sz="1000" dirty="0">
                <a:effectLst/>
                <a:latin typeface="Arial"/>
                <a:ea typeface="Times New Roman"/>
                <a:cs typeface="Times New Roman"/>
              </a:rPr>
              <a:t> les </a:t>
            </a:r>
            <a:r>
              <a:rPr lang="en-US" sz="1000" dirty="0" err="1">
                <a:effectLst/>
                <a:latin typeface="Arial"/>
                <a:ea typeface="Times New Roman"/>
                <a:cs typeface="Times New Roman"/>
              </a:rPr>
              <a:t>centres</a:t>
            </a:r>
            <a:r>
              <a:rPr lang="en-US" sz="1000" dirty="0">
                <a:effectLst/>
                <a:latin typeface="Arial"/>
                <a:ea typeface="Times New Roman"/>
                <a:cs typeface="Times New Roman"/>
              </a:rPr>
              <a:t> </a:t>
            </a:r>
            <a:r>
              <a:rPr lang="en-US" sz="1000" dirty="0" err="1">
                <a:effectLst/>
                <a:latin typeface="Arial"/>
                <a:ea typeface="Times New Roman"/>
                <a:cs typeface="Times New Roman"/>
              </a:rPr>
              <a:t>d'affaires</a:t>
            </a:r>
            <a:r>
              <a:rPr lang="en-US" sz="1000" dirty="0">
                <a:effectLst/>
                <a:latin typeface="Arial"/>
                <a:ea typeface="Times New Roman"/>
                <a:cs typeface="Times New Roman"/>
              </a:rPr>
              <a:t> </a:t>
            </a:r>
            <a:r>
              <a:rPr lang="en-US" sz="1000" dirty="0" err="1">
                <a:effectLst/>
                <a:latin typeface="Arial"/>
                <a:ea typeface="Times New Roman"/>
                <a:cs typeface="Times New Roman"/>
              </a:rPr>
              <a:t>principaux</a:t>
            </a:r>
            <a:r>
              <a:rPr lang="en-US" sz="1000" dirty="0">
                <a:effectLst/>
                <a:latin typeface="Arial"/>
                <a:ea typeface="Times New Roman"/>
                <a:cs typeface="Times New Roman"/>
              </a:rPr>
              <a:t>. Des </a:t>
            </a:r>
            <a:r>
              <a:rPr lang="en-US" sz="1000" dirty="0" err="1">
                <a:effectLst/>
                <a:latin typeface="Arial"/>
                <a:ea typeface="Times New Roman"/>
                <a:cs typeface="Times New Roman"/>
              </a:rPr>
              <a:t>contrôleurs</a:t>
            </a:r>
            <a:r>
              <a:rPr lang="en-US" sz="1000" dirty="0">
                <a:effectLst/>
                <a:latin typeface="Arial"/>
                <a:ea typeface="Times New Roman"/>
                <a:cs typeface="Times New Roman"/>
              </a:rPr>
              <a:t> de </a:t>
            </a:r>
            <a:r>
              <a:rPr lang="en-US" sz="1000" dirty="0" err="1">
                <a:effectLst/>
                <a:latin typeface="Arial"/>
                <a:ea typeface="Times New Roman"/>
                <a:cs typeface="Times New Roman"/>
              </a:rPr>
              <a:t>domaine</a:t>
            </a:r>
            <a:r>
              <a:rPr lang="en-US" sz="1000" dirty="0">
                <a:effectLst/>
                <a:latin typeface="Arial"/>
                <a:ea typeface="Times New Roman"/>
                <a:cs typeface="Times New Roman"/>
              </a:rPr>
              <a:t> en lecture </a:t>
            </a:r>
            <a:r>
              <a:rPr lang="en-US" sz="1000" dirty="0" err="1">
                <a:effectLst/>
                <a:latin typeface="Arial"/>
                <a:ea typeface="Times New Roman"/>
                <a:cs typeface="Times New Roman"/>
              </a:rPr>
              <a:t>seule</a:t>
            </a:r>
            <a:r>
              <a:rPr lang="en-US" sz="1000" dirty="0">
                <a:effectLst/>
                <a:latin typeface="Arial"/>
                <a:ea typeface="Times New Roman"/>
                <a:cs typeface="Times New Roman"/>
              </a:rPr>
              <a:t> </a:t>
            </a:r>
            <a:r>
              <a:rPr lang="en-US" sz="1000" dirty="0" err="1">
                <a:effectLst/>
                <a:latin typeface="Arial"/>
                <a:ea typeface="Times New Roman"/>
                <a:cs typeface="Times New Roman"/>
              </a:rPr>
              <a:t>sont</a:t>
            </a:r>
            <a:r>
              <a:rPr lang="en-US" sz="1000" dirty="0">
                <a:effectLst/>
                <a:latin typeface="Arial"/>
                <a:ea typeface="Times New Roman"/>
                <a:cs typeface="Times New Roman"/>
              </a:rPr>
              <a:t> </a:t>
            </a:r>
            <a:r>
              <a:rPr lang="en-US" sz="1000" dirty="0" err="1">
                <a:effectLst/>
                <a:latin typeface="Arial"/>
                <a:ea typeface="Times New Roman"/>
                <a:cs typeface="Times New Roman"/>
              </a:rPr>
              <a:t>parfois</a:t>
            </a:r>
            <a:r>
              <a:rPr lang="en-US" sz="1000" dirty="0">
                <a:effectLst/>
                <a:latin typeface="Arial"/>
                <a:ea typeface="Times New Roman"/>
                <a:cs typeface="Times New Roman"/>
              </a:rPr>
              <a:t> </a:t>
            </a:r>
            <a:r>
              <a:rPr lang="en-US" sz="1000" dirty="0" err="1">
                <a:effectLst/>
                <a:latin typeface="Arial"/>
                <a:ea typeface="Times New Roman"/>
                <a:cs typeface="Times New Roman"/>
              </a:rPr>
              <a:t>installés</a:t>
            </a:r>
            <a:r>
              <a:rPr lang="en-US" sz="1000" dirty="0">
                <a:effectLst/>
                <a:latin typeface="Arial"/>
                <a:ea typeface="Times New Roman"/>
                <a:cs typeface="Times New Roman"/>
              </a:rPr>
              <a:t> </a:t>
            </a:r>
            <a:r>
              <a:rPr lang="en-US" sz="1000" dirty="0" err="1">
                <a:effectLst/>
                <a:latin typeface="Arial"/>
                <a:ea typeface="Times New Roman"/>
                <a:cs typeface="Times New Roman"/>
              </a:rPr>
              <a:t>dans</a:t>
            </a:r>
            <a:r>
              <a:rPr lang="en-US" sz="1000" dirty="0">
                <a:effectLst/>
                <a:latin typeface="Arial"/>
                <a:ea typeface="Times New Roman"/>
                <a:cs typeface="Times New Roman"/>
              </a:rPr>
              <a:t> le cadre des installations </a:t>
            </a:r>
            <a:r>
              <a:rPr lang="en-US" sz="1000" dirty="0" err="1">
                <a:effectLst/>
                <a:latin typeface="Arial"/>
                <a:ea typeface="Times New Roman"/>
                <a:cs typeface="Times New Roman"/>
              </a:rPr>
              <a:t>minimales</a:t>
            </a:r>
            <a:r>
              <a:rPr lang="en-US" sz="1000" dirty="0">
                <a:effectLst/>
                <a:latin typeface="Arial"/>
                <a:ea typeface="Times New Roman"/>
                <a:cs typeface="Times New Roman"/>
              </a:rPr>
              <a:t> et </a:t>
            </a:r>
            <a:r>
              <a:rPr lang="en-US" sz="1000" dirty="0" err="1">
                <a:effectLst/>
                <a:latin typeface="Arial"/>
                <a:ea typeface="Times New Roman"/>
                <a:cs typeface="Times New Roman"/>
              </a:rPr>
              <a:t>peuvent</a:t>
            </a:r>
            <a:r>
              <a:rPr lang="en-US" sz="1000" dirty="0">
                <a:effectLst/>
                <a:latin typeface="Arial"/>
                <a:ea typeface="Times New Roman"/>
                <a:cs typeface="Times New Roman"/>
              </a:rPr>
              <a:t> </a:t>
            </a:r>
            <a:r>
              <a:rPr lang="en-US" sz="1000" dirty="0" err="1">
                <a:effectLst/>
                <a:latin typeface="Arial"/>
                <a:ea typeface="Times New Roman"/>
                <a:cs typeface="Times New Roman"/>
              </a:rPr>
              <a:t>être</a:t>
            </a:r>
            <a:r>
              <a:rPr lang="en-US" sz="1000" dirty="0">
                <a:effectLst/>
                <a:latin typeface="Arial"/>
                <a:ea typeface="Times New Roman"/>
                <a:cs typeface="Times New Roman"/>
              </a:rPr>
              <a:t> </a:t>
            </a:r>
            <a:r>
              <a:rPr lang="en-US" sz="1000" dirty="0" err="1">
                <a:effectLst/>
                <a:latin typeface="Arial"/>
                <a:ea typeface="Times New Roman"/>
                <a:cs typeface="Times New Roman"/>
              </a:rPr>
              <a:t>sécurisés</a:t>
            </a:r>
            <a:r>
              <a:rPr lang="en-US" sz="1000" dirty="0">
                <a:effectLst/>
                <a:latin typeface="Arial"/>
                <a:ea typeface="Times New Roman"/>
                <a:cs typeface="Times New Roman"/>
              </a:rPr>
              <a:t> à </a:t>
            </a:r>
            <a:r>
              <a:rPr lang="en-US" sz="1000" dirty="0" err="1">
                <a:effectLst/>
                <a:latin typeface="Arial"/>
                <a:ea typeface="Times New Roman"/>
                <a:cs typeface="Times New Roman"/>
              </a:rPr>
              <a:t>l'aide</a:t>
            </a:r>
            <a:r>
              <a:rPr lang="en-US" sz="1000" dirty="0">
                <a:effectLst/>
                <a:latin typeface="Arial"/>
                <a:ea typeface="Times New Roman"/>
                <a:cs typeface="Times New Roman"/>
              </a:rPr>
              <a:t> du </a:t>
            </a:r>
            <a:r>
              <a:rPr lang="en-US" sz="1000" dirty="0" err="1">
                <a:effectLst/>
                <a:latin typeface="Arial"/>
                <a:ea typeface="Times New Roman"/>
                <a:cs typeface="Times New Roman"/>
              </a:rPr>
              <a:t>chiffrement</a:t>
            </a:r>
            <a:r>
              <a:rPr lang="en-US" sz="1000" dirty="0">
                <a:effectLst/>
                <a:latin typeface="Arial"/>
                <a:ea typeface="Times New Roman"/>
                <a:cs typeface="Times New Roman"/>
              </a:rPr>
              <a:t> de </a:t>
            </a:r>
            <a:r>
              <a:rPr lang="en-US" sz="1000" dirty="0" err="1">
                <a:effectLst/>
                <a:latin typeface="Arial"/>
                <a:ea typeface="Times New Roman"/>
                <a:cs typeface="Times New Roman"/>
              </a:rPr>
              <a:t>lecteur</a:t>
            </a:r>
            <a:r>
              <a:rPr lang="en-US" sz="1000" dirty="0">
                <a:effectLst/>
                <a:latin typeface="Arial"/>
                <a:ea typeface="Times New Roman"/>
                <a:cs typeface="Times New Roman"/>
              </a:rPr>
              <a:t> </a:t>
            </a:r>
            <a:r>
              <a:rPr lang="en-US" sz="1000" dirty="0" err="1">
                <a:effectLst/>
                <a:latin typeface="Arial"/>
                <a:ea typeface="Times New Roman"/>
                <a:cs typeface="Times New Roman"/>
              </a:rPr>
              <a:t>BitLocker</a:t>
            </a:r>
            <a:r>
              <a:rPr lang="en-US" sz="1000" dirty="0">
                <a:effectLst/>
                <a:latin typeface="Arial"/>
                <a:ea typeface="Times New Roman"/>
                <a:cs typeface="Times New Roman"/>
              </a:rPr>
              <a:t> Windows</a:t>
            </a:r>
            <a:r>
              <a:rPr lang="en-US" sz="1000" baseline="30000" dirty="0">
                <a:effectLst/>
                <a:latin typeface="Arial"/>
                <a:ea typeface="Times New Roman"/>
                <a:cs typeface="Times New Roman"/>
              </a:rPr>
              <a:t>®</a:t>
            </a:r>
            <a:r>
              <a:rPr lang="en-US" sz="1000" dirty="0">
                <a:effectLst/>
                <a:latin typeface="Arial"/>
                <a:ea typeface="Times New Roman"/>
                <a:cs typeface="Times New Roman"/>
              </a:rPr>
              <a:t>.</a:t>
            </a:r>
          </a:p>
          <a:p>
            <a:pPr>
              <a:lnSpc>
                <a:spcPct val="115000"/>
              </a:lnSpc>
              <a:spcBef>
                <a:spcPts val="900"/>
              </a:spcBef>
              <a:spcAft>
                <a:spcPts val="300"/>
              </a:spcAft>
            </a:pPr>
            <a:r>
              <a:rPr lang="en-US" sz="1000" b="1" dirty="0" err="1">
                <a:latin typeface="Arial"/>
                <a:ea typeface="SimSun"/>
                <a:cs typeface="Arial"/>
              </a:rPr>
              <a:t>Composants</a:t>
            </a:r>
            <a:r>
              <a:rPr lang="en-US" sz="1000" b="1" dirty="0">
                <a:latin typeface="Arial"/>
                <a:ea typeface="SimSun"/>
                <a:cs typeface="Arial"/>
              </a:rPr>
              <a:t> </a:t>
            </a:r>
            <a:r>
              <a:rPr lang="en-US" sz="1000" b="1" dirty="0" err="1">
                <a:latin typeface="Arial"/>
                <a:ea typeface="SimSun"/>
                <a:cs typeface="Arial"/>
              </a:rPr>
              <a:t>logiques</a:t>
            </a:r>
            <a:r>
              <a:rPr lang="en-US" sz="1000" b="1" dirty="0">
                <a:latin typeface="Arial"/>
                <a:ea typeface="SimSun"/>
                <a:cs typeface="Arial"/>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Partitions. Partitions qui existent </a:t>
            </a:r>
            <a:r>
              <a:rPr lang="en-US" sz="1000" dirty="0" err="1">
                <a:effectLst/>
                <a:latin typeface="Arial"/>
                <a:ea typeface="Times New Roman"/>
                <a:cs typeface="Times New Roman"/>
              </a:rPr>
              <a:t>dans</a:t>
            </a:r>
            <a:r>
              <a:rPr lang="en-US" sz="1000" dirty="0">
                <a:effectLst/>
                <a:latin typeface="Arial"/>
                <a:ea typeface="Times New Roman"/>
                <a:cs typeface="Times New Roman"/>
              </a:rPr>
              <a:t> AD DS, à savoir : partition de </a:t>
            </a:r>
            <a:r>
              <a:rPr lang="en-US" sz="1000" dirty="0" err="1">
                <a:effectLst/>
                <a:latin typeface="Arial"/>
                <a:ea typeface="Times New Roman"/>
                <a:cs typeface="Times New Roman"/>
              </a:rPr>
              <a:t>domaine</a:t>
            </a:r>
            <a:r>
              <a:rPr lang="en-US" sz="1000" dirty="0">
                <a:effectLst/>
                <a:latin typeface="Arial"/>
                <a:ea typeface="Times New Roman"/>
                <a:cs typeface="Times New Roman"/>
              </a:rPr>
              <a:t>, partition de configuration, partition de </a:t>
            </a:r>
            <a:r>
              <a:rPr lang="en-US" sz="1000" dirty="0" err="1">
                <a:effectLst/>
                <a:latin typeface="Arial"/>
                <a:ea typeface="Times New Roman"/>
                <a:cs typeface="Times New Roman"/>
              </a:rPr>
              <a:t>schéma</a:t>
            </a:r>
            <a:r>
              <a:rPr lang="en-US" sz="1000" dirty="0">
                <a:effectLst/>
                <a:latin typeface="Arial"/>
                <a:ea typeface="Times New Roman"/>
                <a:cs typeface="Times New Roman"/>
              </a:rPr>
              <a:t>, catalogue global et partitions </a:t>
            </a:r>
            <a:r>
              <a:rPr lang="en-US" sz="1000" dirty="0" err="1">
                <a:effectLst/>
                <a:latin typeface="Arial"/>
                <a:ea typeface="Times New Roman"/>
                <a:cs typeface="Times New Roman"/>
              </a:rPr>
              <a:t>d'application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Schéma</a:t>
            </a:r>
            <a:r>
              <a:rPr lang="en-US" sz="1000" dirty="0">
                <a:effectLst/>
                <a:latin typeface="Arial"/>
                <a:ea typeface="Times New Roman"/>
                <a:cs typeface="Times New Roman"/>
              </a:rPr>
              <a:t>. </a:t>
            </a:r>
            <a:r>
              <a:rPr lang="en-US" sz="1000" dirty="0" err="1">
                <a:effectLst/>
                <a:latin typeface="Arial"/>
                <a:ea typeface="Times New Roman"/>
                <a:cs typeface="Times New Roman"/>
              </a:rPr>
              <a:t>Définit</a:t>
            </a:r>
            <a:r>
              <a:rPr lang="en-US" sz="1000" dirty="0">
                <a:effectLst/>
                <a:latin typeface="Arial"/>
                <a:ea typeface="Times New Roman"/>
                <a:cs typeface="Times New Roman"/>
              </a:rPr>
              <a:t> la </a:t>
            </a:r>
            <a:r>
              <a:rPr lang="en-US" sz="1000" dirty="0" err="1">
                <a:effectLst/>
                <a:latin typeface="Arial"/>
                <a:ea typeface="Times New Roman"/>
                <a:cs typeface="Times New Roman"/>
              </a:rPr>
              <a:t>liste</a:t>
            </a:r>
            <a:r>
              <a:rPr lang="en-US" sz="1000" dirty="0">
                <a:effectLst/>
                <a:latin typeface="Arial"/>
                <a:ea typeface="Times New Roman"/>
                <a:cs typeface="Times New Roman"/>
              </a:rPr>
              <a:t> des </a:t>
            </a:r>
            <a:r>
              <a:rPr lang="en-US" sz="1000" dirty="0" err="1">
                <a:effectLst/>
                <a:latin typeface="Arial"/>
                <a:ea typeface="Times New Roman"/>
                <a:cs typeface="Times New Roman"/>
              </a:rPr>
              <a:t>attributs</a:t>
            </a:r>
            <a:r>
              <a:rPr lang="en-US" sz="1000" dirty="0">
                <a:effectLst/>
                <a:latin typeface="Arial"/>
                <a:ea typeface="Times New Roman"/>
                <a:cs typeface="Times New Roman"/>
              </a:rPr>
              <a:t> </a:t>
            </a:r>
            <a:r>
              <a:rPr lang="en-US" sz="1000" dirty="0" err="1">
                <a:effectLst/>
                <a:latin typeface="Arial"/>
                <a:ea typeface="Times New Roman"/>
                <a:cs typeface="Times New Roman"/>
              </a:rPr>
              <a:t>que</a:t>
            </a:r>
            <a:r>
              <a:rPr lang="en-US" sz="1000" dirty="0">
                <a:effectLst/>
                <a:latin typeface="Arial"/>
                <a:ea typeface="Times New Roman"/>
                <a:cs typeface="Times New Roman"/>
              </a:rPr>
              <a:t> </a:t>
            </a:r>
            <a:r>
              <a:rPr lang="en-US" sz="1000" dirty="0" err="1">
                <a:effectLst/>
                <a:latin typeface="Arial"/>
                <a:ea typeface="Times New Roman"/>
                <a:cs typeface="Times New Roman"/>
              </a:rPr>
              <a:t>tous</a:t>
            </a:r>
            <a:r>
              <a:rPr lang="en-US" sz="1000" dirty="0">
                <a:effectLst/>
                <a:latin typeface="Arial"/>
                <a:ea typeface="Times New Roman"/>
                <a:cs typeface="Times New Roman"/>
              </a:rPr>
              <a:t> les </a:t>
            </a:r>
            <a:r>
              <a:rPr lang="en-US" sz="1000" dirty="0" err="1">
                <a:effectLst/>
                <a:latin typeface="Arial"/>
                <a:ea typeface="Times New Roman"/>
                <a:cs typeface="Times New Roman"/>
              </a:rPr>
              <a:t>objets</a:t>
            </a:r>
            <a:r>
              <a:rPr lang="en-US" sz="1000" dirty="0">
                <a:effectLst/>
                <a:latin typeface="Arial"/>
                <a:ea typeface="Times New Roman"/>
                <a:cs typeface="Times New Roman"/>
              </a:rPr>
              <a:t> </a:t>
            </a:r>
            <a:r>
              <a:rPr lang="en-US" sz="1000" dirty="0" err="1">
                <a:effectLst/>
                <a:latin typeface="Arial"/>
                <a:ea typeface="Times New Roman"/>
                <a:cs typeface="Times New Roman"/>
              </a:rPr>
              <a:t>peuvent</a:t>
            </a:r>
            <a:r>
              <a:rPr lang="en-US" sz="1000" dirty="0">
                <a:effectLst/>
                <a:latin typeface="Arial"/>
                <a:ea typeface="Times New Roman"/>
                <a:cs typeface="Times New Roman"/>
              </a:rPr>
              <a:t> </a:t>
            </a:r>
            <a:r>
              <a:rPr lang="en-US" sz="1000" dirty="0" err="1">
                <a:effectLst/>
                <a:latin typeface="Arial"/>
                <a:ea typeface="Times New Roman"/>
                <a:cs typeface="Times New Roman"/>
              </a:rPr>
              <a:t>avoir</a:t>
            </a:r>
            <a:r>
              <a:rPr lang="en-US" sz="1000" dirty="0">
                <a:effectLst/>
                <a:latin typeface="Arial"/>
                <a:ea typeface="Times New Roman"/>
                <a:cs typeface="Times New Roman"/>
              </a:rPr>
              <a:t> </a:t>
            </a:r>
            <a:r>
              <a:rPr lang="en-US" sz="1000" dirty="0" err="1">
                <a:effectLst/>
                <a:latin typeface="Arial"/>
                <a:ea typeface="Times New Roman"/>
                <a:cs typeface="Times New Roman"/>
              </a:rPr>
              <a:t>dans</a:t>
            </a:r>
            <a:r>
              <a:rPr lang="en-US" sz="1000" dirty="0">
                <a:effectLst/>
                <a:latin typeface="Arial"/>
                <a:ea typeface="Times New Roman"/>
                <a:cs typeface="Times New Roman"/>
              </a:rPr>
              <a:t> AD DS.</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Domaines</a:t>
            </a:r>
            <a:r>
              <a:rPr lang="en-US" sz="1000" dirty="0">
                <a:effectLst/>
                <a:latin typeface="Arial"/>
                <a:ea typeface="Times New Roman"/>
                <a:cs typeface="Times New Roman"/>
              </a:rPr>
              <a:t>. </a:t>
            </a:r>
            <a:r>
              <a:rPr lang="en-US" sz="1000" dirty="0" err="1">
                <a:effectLst/>
                <a:latin typeface="Arial"/>
                <a:ea typeface="Times New Roman"/>
                <a:cs typeface="Times New Roman"/>
              </a:rPr>
              <a:t>Limites</a:t>
            </a:r>
            <a:r>
              <a:rPr lang="en-US" sz="1000" dirty="0">
                <a:effectLst/>
                <a:latin typeface="Arial"/>
                <a:ea typeface="Times New Roman"/>
                <a:cs typeface="Times New Roman"/>
              </a:rPr>
              <a:t> </a:t>
            </a:r>
            <a:r>
              <a:rPr lang="en-US" sz="1000" dirty="0" err="1">
                <a:effectLst/>
                <a:latin typeface="Arial"/>
                <a:ea typeface="Times New Roman"/>
                <a:cs typeface="Times New Roman"/>
              </a:rPr>
              <a:t>d'administration</a:t>
            </a:r>
            <a:r>
              <a:rPr lang="en-US" sz="1000" dirty="0">
                <a:effectLst/>
                <a:latin typeface="Arial"/>
                <a:ea typeface="Times New Roman"/>
                <a:cs typeface="Times New Roman"/>
              </a:rPr>
              <a:t> </a:t>
            </a:r>
            <a:r>
              <a:rPr lang="en-US" sz="1000" dirty="0" err="1">
                <a:effectLst/>
                <a:latin typeface="Arial"/>
                <a:ea typeface="Times New Roman"/>
                <a:cs typeface="Times New Roman"/>
              </a:rPr>
              <a:t>logiques</a:t>
            </a:r>
            <a:r>
              <a:rPr lang="en-US" sz="1000" dirty="0">
                <a:effectLst/>
                <a:latin typeface="Arial"/>
                <a:ea typeface="Times New Roman"/>
                <a:cs typeface="Times New Roman"/>
              </a:rPr>
              <a:t> pour les </a:t>
            </a:r>
            <a:r>
              <a:rPr lang="en-US" sz="1000" dirty="0" err="1">
                <a:effectLst/>
                <a:latin typeface="Arial"/>
                <a:ea typeface="Times New Roman"/>
                <a:cs typeface="Times New Roman"/>
              </a:rPr>
              <a:t>utilisateurs</a:t>
            </a:r>
            <a:r>
              <a:rPr lang="en-US" sz="1000" dirty="0">
                <a:effectLst/>
                <a:latin typeface="Arial"/>
                <a:ea typeface="Times New Roman"/>
                <a:cs typeface="Times New Roman"/>
              </a:rPr>
              <a:t> et les </a:t>
            </a:r>
            <a:r>
              <a:rPr lang="en-US" sz="1000" dirty="0" err="1">
                <a:effectLst/>
                <a:latin typeface="Arial"/>
                <a:ea typeface="Times New Roman"/>
                <a:cs typeface="Times New Roman"/>
              </a:rPr>
              <a:t>ordinateurs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Arborescences</a:t>
            </a:r>
            <a:r>
              <a:rPr lang="en-US" sz="1000" dirty="0">
                <a:effectLst/>
                <a:latin typeface="Arial"/>
                <a:ea typeface="Times New Roman"/>
                <a:cs typeface="Times New Roman"/>
              </a:rPr>
              <a:t> de </a:t>
            </a:r>
            <a:r>
              <a:rPr lang="en-US" sz="1000" dirty="0" err="1">
                <a:effectLst/>
                <a:latin typeface="Arial"/>
                <a:ea typeface="Times New Roman"/>
                <a:cs typeface="Times New Roman"/>
              </a:rPr>
              <a:t>domaines</a:t>
            </a:r>
            <a:r>
              <a:rPr lang="en-US" sz="1000" dirty="0">
                <a:effectLst/>
                <a:latin typeface="Arial"/>
                <a:ea typeface="Times New Roman"/>
                <a:cs typeface="Times New Roman"/>
              </a:rPr>
              <a:t>. Collection des </a:t>
            </a:r>
            <a:r>
              <a:rPr lang="en-US" sz="1000" dirty="0" err="1">
                <a:effectLst/>
                <a:latin typeface="Arial"/>
                <a:ea typeface="Times New Roman"/>
                <a:cs typeface="Times New Roman"/>
              </a:rPr>
              <a:t>contrôleurs</a:t>
            </a:r>
            <a:r>
              <a:rPr lang="en-US" sz="1000" dirty="0">
                <a:effectLst/>
                <a:latin typeface="Arial"/>
                <a:ea typeface="Times New Roman"/>
                <a:cs typeface="Times New Roman"/>
              </a:rPr>
              <a:t> de </a:t>
            </a:r>
            <a:r>
              <a:rPr lang="en-US" sz="1000" dirty="0" err="1">
                <a:effectLst/>
                <a:latin typeface="Arial"/>
                <a:ea typeface="Times New Roman"/>
                <a:cs typeface="Times New Roman"/>
              </a:rPr>
              <a:t>domaine</a:t>
            </a:r>
            <a:r>
              <a:rPr lang="en-US" sz="1000" dirty="0">
                <a:effectLst/>
                <a:latin typeface="Arial"/>
                <a:ea typeface="Times New Roman"/>
                <a:cs typeface="Times New Roman"/>
              </a:rPr>
              <a:t> qui </a:t>
            </a:r>
            <a:r>
              <a:rPr lang="en-US" sz="1000" dirty="0" err="1">
                <a:effectLst/>
                <a:latin typeface="Arial"/>
                <a:ea typeface="Times New Roman"/>
                <a:cs typeface="Times New Roman"/>
              </a:rPr>
              <a:t>partagent</a:t>
            </a:r>
            <a:r>
              <a:rPr lang="en-US" sz="1000" dirty="0">
                <a:effectLst/>
                <a:latin typeface="Arial"/>
                <a:ea typeface="Times New Roman"/>
                <a:cs typeface="Times New Roman"/>
              </a:rPr>
              <a:t> un </a:t>
            </a:r>
            <a:r>
              <a:rPr lang="en-US" sz="1000" dirty="0" err="1">
                <a:effectLst/>
                <a:latin typeface="Arial"/>
                <a:ea typeface="Times New Roman"/>
                <a:cs typeface="Times New Roman"/>
              </a:rPr>
              <a:t>domaine</a:t>
            </a:r>
            <a:r>
              <a:rPr lang="en-US" sz="1000" dirty="0">
                <a:effectLst/>
                <a:latin typeface="Arial"/>
                <a:ea typeface="Times New Roman"/>
                <a:cs typeface="Times New Roman"/>
              </a:rPr>
              <a:t> </a:t>
            </a:r>
            <a:r>
              <a:rPr lang="en-US" sz="1000" dirty="0" err="1">
                <a:effectLst/>
                <a:latin typeface="Arial"/>
                <a:ea typeface="Times New Roman"/>
                <a:cs typeface="Times New Roman"/>
              </a:rPr>
              <a:t>racine</a:t>
            </a:r>
            <a:r>
              <a:rPr lang="en-US" sz="1000" dirty="0">
                <a:effectLst/>
                <a:latin typeface="Arial"/>
                <a:ea typeface="Times New Roman"/>
                <a:cs typeface="Times New Roman"/>
              </a:rPr>
              <a:t> </a:t>
            </a:r>
            <a:r>
              <a:rPr lang="en-US" sz="1000" dirty="0" err="1">
                <a:effectLst/>
                <a:latin typeface="Arial"/>
                <a:ea typeface="Times New Roman"/>
                <a:cs typeface="Times New Roman"/>
              </a:rPr>
              <a:t>commun</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Times New Roman"/>
              </a:rPr>
              <a:t>Forêts</a:t>
            </a:r>
            <a:r>
              <a:rPr lang="en-US" sz="1000" dirty="0">
                <a:effectLst/>
                <a:latin typeface="Arial"/>
                <a:ea typeface="Times New Roman"/>
                <a:cs typeface="Times New Roman"/>
              </a:rPr>
              <a:t>. Collections des </a:t>
            </a:r>
            <a:r>
              <a:rPr lang="en-US" sz="1000" dirty="0" err="1">
                <a:effectLst/>
                <a:latin typeface="Arial"/>
                <a:ea typeface="Times New Roman"/>
                <a:cs typeface="Times New Roman"/>
              </a:rPr>
              <a:t>domaines</a:t>
            </a:r>
            <a:r>
              <a:rPr lang="en-US" sz="1000" dirty="0">
                <a:effectLst/>
                <a:latin typeface="Arial"/>
                <a:ea typeface="Times New Roman"/>
                <a:cs typeface="Times New Roman"/>
              </a:rPr>
              <a:t> qui </a:t>
            </a:r>
            <a:r>
              <a:rPr lang="en-US" sz="1000" dirty="0" err="1">
                <a:effectLst/>
                <a:latin typeface="Arial"/>
                <a:ea typeface="Times New Roman"/>
                <a:cs typeface="Times New Roman"/>
              </a:rPr>
              <a:t>partagent</a:t>
            </a:r>
            <a:r>
              <a:rPr lang="en-US" sz="1000" dirty="0">
                <a:effectLst/>
                <a:latin typeface="Arial"/>
                <a:ea typeface="Times New Roman"/>
                <a:cs typeface="Times New Roman"/>
              </a:rPr>
              <a:t> un service AD DS </a:t>
            </a:r>
            <a:r>
              <a:rPr lang="en-US" sz="1000" dirty="0" err="1">
                <a:effectLst/>
                <a:latin typeface="Arial"/>
                <a:ea typeface="Times New Roman"/>
                <a:cs typeface="Times New Roman"/>
              </a:rPr>
              <a:t>commun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Sites. Collections </a:t>
            </a:r>
            <a:r>
              <a:rPr lang="en-US" sz="1000" dirty="0" err="1">
                <a:effectLst/>
                <a:latin typeface="Arial"/>
                <a:ea typeface="Times New Roman"/>
                <a:cs typeface="Times New Roman"/>
              </a:rPr>
              <a:t>d'utilisateurs</a:t>
            </a:r>
            <a:r>
              <a:rPr lang="en-US" sz="1000" dirty="0">
                <a:effectLst/>
                <a:latin typeface="Arial"/>
                <a:ea typeface="Times New Roman"/>
                <a:cs typeface="Times New Roman"/>
              </a:rPr>
              <a:t>, de </a:t>
            </a:r>
            <a:r>
              <a:rPr lang="en-US" sz="1000" dirty="0" err="1">
                <a:effectLst/>
                <a:latin typeface="Arial"/>
                <a:ea typeface="Times New Roman"/>
                <a:cs typeface="Times New Roman"/>
              </a:rPr>
              <a:t>groupes</a:t>
            </a:r>
            <a:r>
              <a:rPr lang="en-US" sz="1000" dirty="0">
                <a:effectLst/>
                <a:latin typeface="Arial"/>
                <a:ea typeface="Times New Roman"/>
                <a:cs typeface="Times New Roman"/>
              </a:rPr>
              <a:t> et </a:t>
            </a:r>
            <a:r>
              <a:rPr lang="en-US" sz="1000" dirty="0" err="1">
                <a:effectLst/>
                <a:latin typeface="Arial"/>
                <a:ea typeface="Times New Roman"/>
                <a:cs typeface="Times New Roman"/>
              </a:rPr>
              <a:t>d'ordinateurs</a:t>
            </a:r>
            <a:r>
              <a:rPr lang="en-US" sz="1000" dirty="0">
                <a:effectLst/>
                <a:latin typeface="Arial"/>
                <a:ea typeface="Times New Roman"/>
                <a:cs typeface="Times New Roman"/>
              </a:rPr>
              <a:t>, </a:t>
            </a:r>
            <a:r>
              <a:rPr lang="en-US" sz="1000" dirty="0" err="1">
                <a:effectLst/>
                <a:latin typeface="Arial"/>
                <a:ea typeface="Times New Roman"/>
                <a:cs typeface="Times New Roman"/>
              </a:rPr>
              <a:t>tels</a:t>
            </a:r>
            <a:r>
              <a:rPr lang="en-US" sz="1000" dirty="0">
                <a:effectLst/>
                <a:latin typeface="Arial"/>
                <a:ea typeface="Times New Roman"/>
                <a:cs typeface="Times New Roman"/>
              </a:rPr>
              <a:t> </a:t>
            </a:r>
            <a:r>
              <a:rPr lang="en-US" sz="1000" dirty="0" err="1">
                <a:effectLst/>
                <a:latin typeface="Arial"/>
                <a:ea typeface="Times New Roman"/>
                <a:cs typeface="Times New Roman"/>
              </a:rPr>
              <a:t>qu'ils</a:t>
            </a:r>
            <a:r>
              <a:rPr lang="en-US" sz="1000" dirty="0">
                <a:effectLst/>
                <a:latin typeface="Arial"/>
                <a:ea typeface="Times New Roman"/>
                <a:cs typeface="Times New Roman"/>
              </a:rPr>
              <a:t> </a:t>
            </a:r>
            <a:r>
              <a:rPr lang="en-US" sz="1000" dirty="0" err="1">
                <a:effectLst/>
                <a:latin typeface="Arial"/>
                <a:ea typeface="Times New Roman"/>
                <a:cs typeface="Times New Roman"/>
              </a:rPr>
              <a:t>sont</a:t>
            </a:r>
            <a:r>
              <a:rPr lang="en-US" sz="1000" dirty="0">
                <a:effectLst/>
                <a:latin typeface="Arial"/>
                <a:ea typeface="Times New Roman"/>
                <a:cs typeface="Times New Roman"/>
              </a:rPr>
              <a:t> </a:t>
            </a:r>
            <a:r>
              <a:rPr lang="en-US" sz="1000" dirty="0" err="1">
                <a:effectLst/>
                <a:latin typeface="Arial"/>
                <a:ea typeface="Times New Roman"/>
                <a:cs typeface="Times New Roman"/>
              </a:rPr>
              <a:t>définis</a:t>
            </a:r>
            <a:r>
              <a:rPr lang="en-US" sz="1000" dirty="0">
                <a:effectLst/>
                <a:latin typeface="Arial"/>
                <a:ea typeface="Times New Roman"/>
                <a:cs typeface="Times New Roman"/>
              </a:rPr>
              <a:t> par </a:t>
            </a:r>
            <a:r>
              <a:rPr lang="en-US" sz="1000" dirty="0" err="1">
                <a:effectLst/>
                <a:latin typeface="Arial"/>
                <a:ea typeface="Times New Roman"/>
                <a:cs typeface="Times New Roman"/>
              </a:rPr>
              <a:t>leurs</a:t>
            </a:r>
            <a:r>
              <a:rPr lang="en-US" sz="1000" dirty="0">
                <a:effectLst/>
                <a:latin typeface="Arial"/>
                <a:ea typeface="Times New Roman"/>
                <a:cs typeface="Times New Roman"/>
              </a:rPr>
              <a:t> emplacements physiques. </a:t>
            </a:r>
            <a:r>
              <a:rPr lang="en-US" sz="1000" dirty="0" err="1">
                <a:effectLst/>
                <a:latin typeface="Arial"/>
                <a:ea typeface="Times New Roman"/>
                <a:cs typeface="Times New Roman"/>
              </a:rPr>
              <a:t>Utiles</a:t>
            </a:r>
            <a:r>
              <a:rPr lang="en-US" sz="1000" dirty="0">
                <a:effectLst/>
                <a:latin typeface="Arial"/>
                <a:ea typeface="Times New Roman"/>
                <a:cs typeface="Times New Roman"/>
              </a:rPr>
              <a:t> </a:t>
            </a:r>
            <a:r>
              <a:rPr lang="en-US" sz="1000" dirty="0" err="1">
                <a:effectLst/>
                <a:latin typeface="Arial"/>
                <a:ea typeface="Times New Roman"/>
                <a:cs typeface="Times New Roman"/>
              </a:rPr>
              <a:t>lorsque</a:t>
            </a:r>
            <a:r>
              <a:rPr lang="en-US" sz="1000" dirty="0">
                <a:effectLst/>
                <a:latin typeface="Arial"/>
                <a:ea typeface="Times New Roman"/>
                <a:cs typeface="Times New Roman"/>
              </a:rPr>
              <a:t> </a:t>
            </a:r>
            <a:r>
              <a:rPr lang="en-US" sz="1000" dirty="0" err="1">
                <a:effectLst/>
                <a:latin typeface="Arial"/>
                <a:ea typeface="Times New Roman"/>
                <a:cs typeface="Times New Roman"/>
              </a:rPr>
              <a:t>vous</a:t>
            </a:r>
            <a:r>
              <a:rPr lang="en-US" sz="1000" dirty="0">
                <a:effectLst/>
                <a:latin typeface="Arial"/>
                <a:ea typeface="Times New Roman"/>
                <a:cs typeface="Times New Roman"/>
              </a:rPr>
              <a:t> </a:t>
            </a:r>
            <a:r>
              <a:rPr lang="en-US" sz="1000" dirty="0" err="1">
                <a:effectLst/>
                <a:latin typeface="Arial"/>
                <a:ea typeface="Times New Roman"/>
                <a:cs typeface="Times New Roman"/>
              </a:rPr>
              <a:t>planifiez</a:t>
            </a:r>
            <a:r>
              <a:rPr lang="en-US" sz="1000" dirty="0">
                <a:effectLst/>
                <a:latin typeface="Arial"/>
                <a:ea typeface="Times New Roman"/>
                <a:cs typeface="Times New Roman"/>
              </a:rPr>
              <a:t> des </a:t>
            </a:r>
            <a:r>
              <a:rPr lang="en-US" sz="1000" dirty="0" err="1">
                <a:effectLst/>
                <a:latin typeface="Arial"/>
                <a:ea typeface="Times New Roman"/>
                <a:cs typeface="Times New Roman"/>
              </a:rPr>
              <a:t>tâches</a:t>
            </a:r>
            <a:r>
              <a:rPr lang="en-US" sz="1000" dirty="0">
                <a:effectLst/>
                <a:latin typeface="Arial"/>
                <a:ea typeface="Times New Roman"/>
                <a:cs typeface="Times New Roman"/>
              </a:rPr>
              <a:t> </a:t>
            </a:r>
            <a:r>
              <a:rPr lang="en-US" sz="1000" dirty="0" err="1">
                <a:effectLst/>
                <a:latin typeface="Arial"/>
                <a:ea typeface="Times New Roman"/>
                <a:cs typeface="Times New Roman"/>
              </a:rPr>
              <a:t>d'administration</a:t>
            </a:r>
            <a:r>
              <a:rPr lang="en-US" sz="1000" dirty="0">
                <a:effectLst/>
                <a:latin typeface="Arial"/>
                <a:ea typeface="Times New Roman"/>
                <a:cs typeface="Times New Roman"/>
              </a:rPr>
              <a:t> </a:t>
            </a:r>
            <a:r>
              <a:rPr lang="en-US" sz="1000" dirty="0" err="1">
                <a:effectLst/>
                <a:latin typeface="Arial"/>
                <a:ea typeface="Times New Roman"/>
                <a:cs typeface="Times New Roman"/>
              </a:rPr>
              <a:t>telles</a:t>
            </a:r>
            <a:r>
              <a:rPr lang="en-US" sz="1000" dirty="0">
                <a:effectLst/>
                <a:latin typeface="Arial"/>
                <a:ea typeface="Times New Roman"/>
                <a:cs typeface="Times New Roman"/>
              </a:rPr>
              <a:t> </a:t>
            </a:r>
            <a:r>
              <a:rPr lang="en-US" sz="1000" dirty="0" err="1">
                <a:effectLst/>
                <a:latin typeface="Arial"/>
                <a:ea typeface="Times New Roman"/>
                <a:cs typeface="Times New Roman"/>
              </a:rPr>
              <a:t>que</a:t>
            </a:r>
            <a:r>
              <a:rPr lang="en-US" sz="1000" dirty="0">
                <a:effectLst/>
                <a:latin typeface="Arial"/>
                <a:ea typeface="Times New Roman"/>
                <a:cs typeface="Times New Roman"/>
              </a:rPr>
              <a:t> la </a:t>
            </a:r>
            <a:r>
              <a:rPr lang="en-US" sz="1000" dirty="0" err="1">
                <a:effectLst/>
                <a:latin typeface="Arial"/>
                <a:ea typeface="Times New Roman"/>
                <a:cs typeface="Times New Roman"/>
              </a:rPr>
              <a:t>réplication</a:t>
            </a:r>
            <a:r>
              <a:rPr lang="en-US" sz="1000" dirty="0">
                <a:effectLst/>
                <a:latin typeface="Arial"/>
                <a:ea typeface="Times New Roman"/>
                <a:cs typeface="Times New Roman"/>
              </a:rPr>
              <a:t> du service AD DS.</a:t>
            </a:r>
          </a:p>
          <a:p>
            <a:pPr marL="342900" marR="0" lvl="0" indent="-342900">
              <a:lnSpc>
                <a:spcPct val="115000"/>
              </a:lnSpc>
              <a:spcBef>
                <a:spcPts val="0"/>
              </a:spcBef>
              <a:spcAft>
                <a:spcPts val="995"/>
              </a:spcAft>
              <a:buFont typeface="Symbol"/>
              <a:buChar char=""/>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solidFill>
                  <a:prstClr val="black"/>
                </a:solidFill>
              </a:rPr>
              <a:pPr/>
              <a:t>2</a:t>
            </a:fld>
            <a:endParaRPr lang="en-US">
              <a:solidFill>
                <a:prstClr val="black"/>
              </a:solidFill>
            </a:endParaRPr>
          </a:p>
        </p:txBody>
      </p:sp>
      <p:sp>
        <p:nvSpPr>
          <p:cNvPr id="7" name="TextBox 6"/>
          <p:cNvSpPr txBox="1"/>
          <p:nvPr/>
        </p:nvSpPr>
        <p:spPr>
          <a:xfrm>
            <a:off x="0" y="8890000"/>
            <a:ext cx="184731" cy="246221"/>
          </a:xfrm>
          <a:prstGeom prst="rect">
            <a:avLst/>
          </a:prstGeom>
          <a:noFill/>
        </p:spPr>
        <p:txBody>
          <a:bodyPr vert="horz" wrap="none" rtlCol="0">
            <a:spAutoFit/>
          </a:bodyPr>
          <a:lstStyle/>
          <a:p>
            <a:pPr defTabSz="914400"/>
            <a:endParaRPr lang="en-US" sz="1000">
              <a:solidFill>
                <a:prstClr val="black"/>
              </a:solidFill>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pPr defTabSz="914400"/>
            <a:r>
              <a:rPr lang="en-CA" sz="1000">
                <a:solidFill>
                  <a:prstClr val="black"/>
                </a:solidFill>
                <a:latin typeface="Arial"/>
              </a:rPr>
              <a:t>(</a:t>
            </a:r>
            <a:r>
              <a:rPr lang="fr-FR" sz="1000">
                <a:solidFill>
                  <a:prstClr val="black"/>
                </a:solidFill>
                <a:latin typeface="Arial"/>
              </a:rPr>
              <a:t>Autres remarques figurent sur la diapositive suivante.</a:t>
            </a:r>
            <a:r>
              <a:rPr lang="en-CA" sz="1000">
                <a:solidFill>
                  <a:prstClr val="black"/>
                </a:solidFill>
                <a:latin typeface="Arial"/>
              </a:rPr>
              <a:t>)</a:t>
            </a:r>
            <a:endParaRPr lang="en-CA" sz="1000" dirty="0">
              <a:solidFill>
                <a:prstClr val="black"/>
              </a:solidFill>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200" b="1">
                <a:solidFill>
                  <a:srgbClr val="000000"/>
                </a:solidFill>
                <a:latin typeface="Arial"/>
              </a:rPr>
              <a:t>22410B</a:t>
            </a:r>
          </a:p>
        </p:txBody>
      </p:sp>
      <p:sp>
        <p:nvSpPr>
          <p:cNvPr id="10"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fr-FR" sz="1200" b="1">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4269189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Pensez à effectuer une démonstration de création d'un compte d'utilisateur, à l'aide des étapes fournies dans le manuel du stagiaire. </a:t>
            </a:r>
            <a:endParaRPr lang="en-US" sz="1000">
              <a:latin typeface="Arial"/>
              <a:ea typeface="SimSun"/>
              <a:cs typeface="Arial"/>
            </a:endParaRPr>
          </a:p>
          <a:p>
            <a:pPr>
              <a:lnSpc>
                <a:spcPts val="1300"/>
              </a:lnSpc>
              <a:spcBef>
                <a:spcPts val="900"/>
              </a:spcBef>
              <a:spcAft>
                <a:spcPts val="300"/>
              </a:spcAft>
            </a:pPr>
            <a:r>
              <a:rPr lang="en-US" sz="1000" b="1">
                <a:effectLst/>
                <a:latin typeface="Arial"/>
                <a:ea typeface="SimSun"/>
                <a:cs typeface="Segoe UI"/>
              </a:rPr>
              <a:t>Invite de discussion</a:t>
            </a:r>
          </a:p>
          <a:p>
            <a:pPr>
              <a:lnSpc>
                <a:spcPct val="115000"/>
              </a:lnSpc>
              <a:spcAft>
                <a:spcPts val="1000"/>
              </a:spcAft>
            </a:pPr>
            <a:r>
              <a:rPr lang="en-US" sz="1000">
                <a:latin typeface="Arial"/>
                <a:ea typeface="SimSun"/>
                <a:cs typeface="Segoe UI"/>
              </a:rPr>
              <a:t>Interrogez vos stagiaires sur leurs stratégies d'attribution de nom de compte d'utilisateur. </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rgbClr val="336699"/>
                </a:solidFill>
                <a:latin typeface="Arial"/>
              </a:rPr>
              <a:t>3 : </a:t>
            </a:r>
            <a:r>
              <a:rPr lang="fr-FR" sz="1200" b="1" dirty="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338463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des </a:t>
            </a:r>
            <a:r>
              <a:rPr lang="en-US" sz="1000" dirty="0" err="1">
                <a:latin typeface="Arial"/>
                <a:ea typeface="SimSun"/>
                <a:cs typeface="Segoe UI"/>
              </a:rPr>
              <a:t>groupes</a:t>
            </a:r>
            <a:r>
              <a:rPr lang="en-US" sz="1000" dirty="0">
                <a:latin typeface="Arial"/>
                <a:ea typeface="SimSun"/>
                <a:cs typeface="Segoe UI"/>
              </a:rPr>
              <a:t> de distribution pour </a:t>
            </a:r>
            <a:r>
              <a:rPr lang="en-US" sz="1000" dirty="0" err="1">
                <a:latin typeface="Arial"/>
                <a:ea typeface="SimSun"/>
                <a:cs typeface="Segoe UI"/>
              </a:rPr>
              <a:t>envoyer</a:t>
            </a:r>
            <a:r>
              <a:rPr lang="en-US" sz="1000" dirty="0">
                <a:latin typeface="Arial"/>
                <a:ea typeface="SimSun"/>
                <a:cs typeface="Segoe UI"/>
              </a:rPr>
              <a:t> des messages à des ensembles </a:t>
            </a:r>
            <a:r>
              <a:rPr lang="en-US" sz="1000" dirty="0" err="1">
                <a:latin typeface="Arial"/>
                <a:ea typeface="SimSun"/>
                <a:cs typeface="Segoe UI"/>
              </a:rPr>
              <a:t>d'utilisateurs</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uniquement</a:t>
            </a:r>
            <a:r>
              <a:rPr lang="en-US" sz="1000" dirty="0">
                <a:latin typeface="Arial"/>
                <a:ea typeface="SimSun"/>
                <a:cs typeface="Segoe UI"/>
              </a:rPr>
              <a:t> avec des applications de </a:t>
            </a:r>
            <a:r>
              <a:rPr lang="en-US" sz="1000" dirty="0" err="1">
                <a:latin typeface="Arial"/>
                <a:ea typeface="SimSun"/>
                <a:cs typeface="Segoe UI"/>
              </a:rPr>
              <a:t>messagerie</a:t>
            </a:r>
            <a:r>
              <a:rPr lang="en-US" sz="1000" dirty="0">
                <a:latin typeface="Arial"/>
                <a:ea typeface="SimSun"/>
                <a:cs typeface="Segoe UI"/>
              </a:rPr>
              <a:t> </a:t>
            </a:r>
            <a:r>
              <a:rPr lang="en-US" sz="1000" dirty="0" err="1">
                <a:latin typeface="Arial"/>
                <a:ea typeface="SimSun"/>
                <a:cs typeface="Segoe UI"/>
              </a:rPr>
              <a:t>telles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Microsoft Exchange Server. </a:t>
            </a: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listes</a:t>
            </a:r>
            <a:r>
              <a:rPr lang="en-US" sz="1000" dirty="0">
                <a:latin typeface="Arial"/>
                <a:ea typeface="SimSun"/>
                <a:cs typeface="Segoe UI"/>
              </a:rPr>
              <a:t> de distribution </a:t>
            </a:r>
            <a:r>
              <a:rPr lang="en-US" sz="1000" dirty="0" err="1">
                <a:latin typeface="Arial"/>
                <a:ea typeface="SimSun"/>
                <a:cs typeface="Segoe UI"/>
              </a:rPr>
              <a:t>n'ont</a:t>
            </a:r>
            <a:r>
              <a:rPr lang="en-US" sz="1000" dirty="0">
                <a:latin typeface="Arial"/>
                <a:ea typeface="SimSun"/>
                <a:cs typeface="Segoe UI"/>
              </a:rPr>
              <a:t> pas </a:t>
            </a:r>
            <a:r>
              <a:rPr lang="en-US" sz="1000" dirty="0" err="1">
                <a:latin typeface="Arial"/>
                <a:ea typeface="SimSun"/>
                <a:cs typeface="Segoe UI"/>
              </a:rPr>
              <a:t>d'identificateur</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(SID) et </a:t>
            </a:r>
            <a:r>
              <a:rPr lang="en-US" sz="1000" dirty="0" err="1">
                <a:latin typeface="Arial"/>
                <a:ea typeface="SimSun"/>
                <a:cs typeface="Segoe UI"/>
              </a:rPr>
              <a:t>qu'elles</a:t>
            </a:r>
            <a:r>
              <a:rPr lang="en-US" sz="1000" dirty="0">
                <a:latin typeface="Arial"/>
                <a:ea typeface="SimSun"/>
                <a:cs typeface="Segoe UI"/>
              </a:rPr>
              <a:t> ne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donc</a:t>
            </a:r>
            <a:r>
              <a:rPr lang="en-US" sz="1000" dirty="0">
                <a:latin typeface="Arial"/>
                <a:ea typeface="SimSun"/>
                <a:cs typeface="Segoe UI"/>
              </a:rPr>
              <a:t> pas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répertoriées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des </a:t>
            </a:r>
            <a:r>
              <a:rPr lang="en-US" sz="1000" dirty="0" err="1">
                <a:latin typeface="Arial"/>
                <a:ea typeface="SimSun"/>
                <a:cs typeface="Segoe UI"/>
              </a:rPr>
              <a:t>listes</a:t>
            </a:r>
            <a:r>
              <a:rPr lang="en-US" sz="1000" dirty="0">
                <a:latin typeface="Arial"/>
                <a:ea typeface="SimSun"/>
                <a:cs typeface="Segoe UI"/>
              </a:rPr>
              <a:t> de </a:t>
            </a:r>
            <a:r>
              <a:rPr lang="en-US" sz="1000" dirty="0" err="1">
                <a:latin typeface="Arial"/>
                <a:ea typeface="SimSun"/>
                <a:cs typeface="Segoe UI"/>
              </a:rPr>
              <a:t>contrôle</a:t>
            </a:r>
            <a:r>
              <a:rPr lang="en-US" sz="1000" dirty="0">
                <a:latin typeface="Arial"/>
                <a:ea typeface="SimSun"/>
                <a:cs typeface="Segoe UI"/>
              </a:rPr>
              <a:t> </a:t>
            </a:r>
            <a:r>
              <a:rPr lang="en-US" sz="1000" dirty="0" err="1">
                <a:latin typeface="Arial"/>
                <a:ea typeface="SimSun"/>
                <a:cs typeface="Segoe UI"/>
              </a:rPr>
              <a:t>d'accès</a:t>
            </a:r>
            <a:r>
              <a:rPr lang="en-US" sz="1000" dirty="0">
                <a:latin typeface="Arial"/>
                <a:ea typeface="SimSun"/>
                <a:cs typeface="Segoe UI"/>
              </a:rPr>
              <a:t> </a:t>
            </a:r>
            <a:r>
              <a:rPr lang="en-US" sz="1000" dirty="0" err="1">
                <a:latin typeface="Arial"/>
                <a:ea typeface="SimSun"/>
                <a:cs typeface="Segoe UI"/>
              </a:rPr>
              <a:t>discrétionnaire</a:t>
            </a:r>
            <a:r>
              <a:rPr lang="en-US" sz="1000" dirty="0">
                <a:latin typeface="Arial"/>
                <a:ea typeface="SimSun"/>
                <a:cs typeface="Segoe UI"/>
              </a:rPr>
              <a:t> (DACL, Discretionary Access Control List).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des </a:t>
            </a:r>
            <a:r>
              <a:rPr lang="en-US" sz="1000" dirty="0" err="1">
                <a:latin typeface="Arial"/>
                <a:ea typeface="SimSun"/>
                <a:cs typeface="Segoe UI"/>
              </a:rPr>
              <a:t>groupes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pour </a:t>
            </a:r>
            <a:r>
              <a:rPr lang="en-US" sz="1000" dirty="0" err="1">
                <a:latin typeface="Arial"/>
                <a:ea typeface="SimSun"/>
                <a:cs typeface="Segoe UI"/>
              </a:rPr>
              <a:t>attribuer</a:t>
            </a:r>
            <a:r>
              <a:rPr lang="en-US" sz="1000" dirty="0">
                <a:latin typeface="Arial"/>
                <a:ea typeface="SimSun"/>
                <a:cs typeface="Segoe UI"/>
              </a:rPr>
              <a:t> des </a:t>
            </a:r>
            <a:r>
              <a:rPr lang="en-US" sz="1000" dirty="0" err="1">
                <a:latin typeface="Arial"/>
                <a:ea typeface="SimSun"/>
                <a:cs typeface="Segoe UI"/>
              </a:rPr>
              <a:t>droits</a:t>
            </a:r>
            <a:r>
              <a:rPr lang="en-US" sz="1000" dirty="0">
                <a:latin typeface="Arial"/>
                <a:ea typeface="SimSun"/>
                <a:cs typeface="Segoe UI"/>
              </a:rPr>
              <a:t> et des </a:t>
            </a:r>
            <a:r>
              <a:rPr lang="en-US" sz="1000" dirty="0" err="1">
                <a:latin typeface="Arial"/>
                <a:ea typeface="SimSun"/>
                <a:cs typeface="Segoe UI"/>
              </a:rPr>
              <a:t>autorisations</a:t>
            </a:r>
            <a:r>
              <a:rPr lang="en-US" sz="1000" dirty="0">
                <a:latin typeface="Arial"/>
                <a:ea typeface="SimSun"/>
                <a:cs typeface="Segoe UI"/>
              </a:rPr>
              <a:t> à des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 et à des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d'ordinateurs</a:t>
            </a:r>
            <a:r>
              <a:rPr lang="en-US" sz="1000" dirty="0">
                <a:latin typeface="Arial"/>
                <a:ea typeface="SimSun"/>
                <a:cs typeface="Segoe UI"/>
              </a:rPr>
              <a:t>. Un </a:t>
            </a:r>
            <a:r>
              <a:rPr lang="en-US" sz="1000" dirty="0" err="1">
                <a:latin typeface="Arial"/>
                <a:ea typeface="SimSun"/>
                <a:cs typeface="Segoe UI"/>
              </a:rPr>
              <a:t>groupe</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se </a:t>
            </a:r>
            <a:r>
              <a:rPr lang="en-US" sz="1000" dirty="0" err="1">
                <a:latin typeface="Arial"/>
                <a:ea typeface="SimSun"/>
                <a:cs typeface="Segoe UI"/>
              </a:rPr>
              <a:t>voit</a:t>
            </a:r>
            <a:r>
              <a:rPr lang="en-US" sz="1000" dirty="0">
                <a:latin typeface="Arial"/>
                <a:ea typeface="SimSun"/>
                <a:cs typeface="Segoe UI"/>
              </a:rPr>
              <a:t> </a:t>
            </a:r>
            <a:r>
              <a:rPr lang="en-US" sz="1000" dirty="0" err="1">
                <a:latin typeface="Arial"/>
                <a:ea typeface="SimSun"/>
                <a:cs typeface="Segoe UI"/>
              </a:rPr>
              <a:t>attribuer</a:t>
            </a:r>
            <a:r>
              <a:rPr lang="en-US" sz="1000" dirty="0">
                <a:latin typeface="Arial"/>
                <a:ea typeface="SimSun"/>
                <a:cs typeface="Segoe UI"/>
              </a:rPr>
              <a:t> un SID, qui </a:t>
            </a:r>
            <a:r>
              <a:rPr lang="en-US" sz="1000" dirty="0" err="1">
                <a:latin typeface="Arial"/>
                <a:ea typeface="SimSun"/>
                <a:cs typeface="Segoe UI"/>
              </a:rPr>
              <a:t>détermine</a:t>
            </a:r>
            <a:r>
              <a:rPr lang="en-US" sz="1000" dirty="0">
                <a:latin typeface="Arial"/>
                <a:ea typeface="SimSun"/>
                <a:cs typeface="Segoe UI"/>
              </a:rPr>
              <a:t> les </a:t>
            </a:r>
            <a:r>
              <a:rPr lang="en-US" sz="1000" dirty="0" err="1">
                <a:latin typeface="Arial"/>
                <a:ea typeface="SimSun"/>
                <a:cs typeface="Segoe UI"/>
              </a:rPr>
              <a:t>autorisations</a:t>
            </a:r>
            <a:r>
              <a:rPr lang="en-US" sz="1000" dirty="0">
                <a:latin typeface="Arial"/>
                <a:ea typeface="SimSun"/>
                <a:cs typeface="Segoe UI"/>
              </a:rPr>
              <a:t> d'un </a:t>
            </a:r>
            <a:r>
              <a:rPr lang="en-US" sz="1000" dirty="0" err="1">
                <a:latin typeface="Arial"/>
                <a:ea typeface="SimSun"/>
                <a:cs typeface="Segoe UI"/>
              </a:rPr>
              <a:t>utilisateur</a:t>
            </a:r>
            <a:r>
              <a:rPr lang="en-US" sz="1000" dirty="0">
                <a:latin typeface="Arial"/>
                <a:ea typeface="SimSun"/>
                <a:cs typeface="Segoe UI"/>
              </a:rPr>
              <a:t> à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fois</a:t>
            </a:r>
            <a:r>
              <a:rPr lang="en-US" sz="1000" dirty="0">
                <a:latin typeface="Arial"/>
                <a:ea typeface="SimSun"/>
                <a:cs typeface="Segoe UI"/>
              </a:rPr>
              <a:t> </a:t>
            </a:r>
            <a:r>
              <a:rPr lang="en-US" sz="1000" dirty="0" err="1">
                <a:latin typeface="Arial"/>
                <a:ea typeface="SimSun"/>
                <a:cs typeface="Segoe UI"/>
              </a:rPr>
              <a:t>qu'un</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a:t>
            </a:r>
            <a:r>
              <a:rPr lang="en-US" sz="1000" dirty="0" err="1">
                <a:latin typeface="Arial"/>
                <a:ea typeface="SimSun"/>
                <a:cs typeface="Segoe UI"/>
              </a:rPr>
              <a:t>membre</a:t>
            </a:r>
            <a:r>
              <a:rPr lang="en-US" sz="1000" dirty="0">
                <a:latin typeface="Arial"/>
                <a:ea typeface="SimSun"/>
                <a:cs typeface="Segoe UI"/>
              </a:rPr>
              <a:t> d'un </a:t>
            </a:r>
            <a:r>
              <a:rPr lang="en-US" sz="1000" dirty="0" err="1">
                <a:latin typeface="Arial"/>
                <a:ea typeface="SimSun"/>
                <a:cs typeface="Segoe UI"/>
              </a:rPr>
              <a:t>groupe</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essaie</a:t>
            </a:r>
            <a:r>
              <a:rPr lang="en-US" sz="1000" dirty="0">
                <a:latin typeface="Arial"/>
                <a:ea typeface="SimSun"/>
                <a:cs typeface="Segoe UI"/>
              </a:rPr>
              <a:t> </a:t>
            </a:r>
            <a:r>
              <a:rPr lang="en-US" sz="1000" dirty="0" err="1">
                <a:latin typeface="Arial"/>
                <a:ea typeface="SimSun"/>
                <a:cs typeface="Segoe UI"/>
              </a:rPr>
              <a:t>d'accéder</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ressource</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rgbClr val="336699"/>
                </a:solidFill>
                <a:latin typeface="Arial"/>
              </a:rPr>
              <a:t>3 : </a:t>
            </a:r>
            <a:r>
              <a:rPr lang="fr-FR" sz="1200" b="1" dirty="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3865968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le tableau pour </a:t>
            </a:r>
            <a:r>
              <a:rPr lang="en-US" sz="1000" dirty="0" err="1">
                <a:latin typeface="Arial"/>
                <a:ea typeface="SimSun"/>
                <a:cs typeface="Segoe UI"/>
              </a:rPr>
              <a:t>décrire</a:t>
            </a:r>
            <a:r>
              <a:rPr lang="en-US" sz="1000" dirty="0">
                <a:latin typeface="Arial"/>
                <a:ea typeface="SimSun"/>
                <a:cs typeface="Segoe UI"/>
              </a:rPr>
              <a:t> les </a:t>
            </a:r>
            <a:r>
              <a:rPr lang="en-US" sz="1000" dirty="0" err="1">
                <a:latin typeface="Arial"/>
                <a:ea typeface="SimSun"/>
                <a:cs typeface="Segoe UI"/>
              </a:rPr>
              <a:t>étendues</a:t>
            </a:r>
            <a:r>
              <a:rPr lang="en-US" sz="1000" dirty="0">
                <a:latin typeface="Arial"/>
                <a:ea typeface="SimSun"/>
                <a:cs typeface="Segoe UI"/>
              </a:rPr>
              <a:t> des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Dessinez</a:t>
            </a:r>
            <a:r>
              <a:rPr lang="en-US" sz="1000" dirty="0">
                <a:latin typeface="Arial"/>
                <a:ea typeface="SimSun"/>
                <a:cs typeface="Segoe UI"/>
              </a:rPr>
              <a:t> un </a:t>
            </a:r>
            <a:r>
              <a:rPr lang="en-US" sz="1000" dirty="0" err="1">
                <a:latin typeface="Arial"/>
                <a:ea typeface="SimSun"/>
                <a:cs typeface="Segoe UI"/>
              </a:rPr>
              <a:t>diagramme</a:t>
            </a:r>
            <a:r>
              <a:rPr lang="en-US" sz="1000" dirty="0">
                <a:latin typeface="Arial"/>
                <a:ea typeface="SimSun"/>
                <a:cs typeface="Segoe UI"/>
              </a:rPr>
              <a:t> </a:t>
            </a:r>
            <a:r>
              <a:rPr lang="en-US" sz="1000" dirty="0" err="1">
                <a:latin typeface="Arial"/>
                <a:ea typeface="SimSun"/>
                <a:cs typeface="Segoe UI"/>
              </a:rPr>
              <a:t>représentant</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domaines</a:t>
            </a:r>
            <a:r>
              <a:rPr lang="en-US" sz="1000" dirty="0">
                <a:latin typeface="Arial"/>
                <a:ea typeface="SimSun"/>
                <a:cs typeface="Segoe UI"/>
              </a:rPr>
              <a:t> qui </a:t>
            </a:r>
            <a:r>
              <a:rPr lang="en-US" sz="1000" dirty="0" err="1">
                <a:latin typeface="Arial"/>
                <a:ea typeface="SimSun"/>
                <a:cs typeface="Segoe UI"/>
              </a:rPr>
              <a:t>montre</a:t>
            </a:r>
            <a:r>
              <a:rPr lang="en-US" sz="1000" dirty="0">
                <a:latin typeface="Arial"/>
                <a:ea typeface="SimSun"/>
                <a:cs typeface="Segoe UI"/>
              </a:rPr>
              <a:t> </a:t>
            </a:r>
            <a:r>
              <a:rPr lang="en-US" sz="1000" dirty="0" err="1">
                <a:latin typeface="Arial"/>
                <a:ea typeface="SimSun"/>
                <a:cs typeface="Segoe UI"/>
              </a:rPr>
              <a:t>où</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des </a:t>
            </a:r>
            <a:r>
              <a:rPr lang="en-US" sz="1000" dirty="0" err="1">
                <a:latin typeface="Arial"/>
                <a:ea typeface="SimSun"/>
                <a:cs typeface="Segoe UI"/>
              </a:rPr>
              <a:t>groupes</a:t>
            </a:r>
            <a:r>
              <a:rPr lang="en-US" sz="1000" dirty="0">
                <a:latin typeface="Arial"/>
                <a:ea typeface="SimSun"/>
                <a:cs typeface="Segoe UI"/>
              </a:rPr>
              <a:t>, et les </a:t>
            </a:r>
            <a:r>
              <a:rPr lang="en-US" sz="1000" dirty="0" err="1">
                <a:latin typeface="Arial"/>
                <a:ea typeface="SimSun"/>
                <a:cs typeface="Segoe UI"/>
              </a:rPr>
              <a:t>conséquences</a:t>
            </a:r>
            <a:r>
              <a:rPr lang="en-US" sz="1000" dirty="0">
                <a:latin typeface="Arial"/>
                <a:ea typeface="SimSun"/>
                <a:cs typeface="Segoe UI"/>
              </a:rPr>
              <a:t> de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étendue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22410B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rgbClr val="336699"/>
                </a:solidFill>
                <a:latin typeface="Arial"/>
              </a:rPr>
              <a:t>3 : </a:t>
            </a:r>
            <a:r>
              <a:rPr lang="fr-FR" sz="1200" b="1" dirty="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1261157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Montrez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les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mentionnés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la </a:t>
            </a:r>
            <a:r>
              <a:rPr lang="en-US" sz="1000" dirty="0" err="1">
                <a:latin typeface="Arial"/>
                <a:ea typeface="SimSun"/>
                <a:cs typeface="Segoe UI"/>
              </a:rPr>
              <a:t>diapositive</a:t>
            </a:r>
            <a:r>
              <a:rPr lang="en-US" sz="1000" dirty="0">
                <a:latin typeface="Arial"/>
                <a:ea typeface="SimSun"/>
                <a:cs typeface="Segoe UI"/>
              </a:rPr>
              <a:t> au fur et à </a:t>
            </a:r>
            <a:r>
              <a:rPr lang="en-US" sz="1000" dirty="0" err="1">
                <a:latin typeface="Arial"/>
                <a:ea typeface="SimSun"/>
                <a:cs typeface="Segoe UI"/>
              </a:rPr>
              <a:t>mesure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les </a:t>
            </a:r>
            <a:r>
              <a:rPr lang="en-US" sz="1000" dirty="0" err="1">
                <a:latin typeface="Arial"/>
                <a:ea typeface="SimSun"/>
                <a:cs typeface="Segoe UI"/>
              </a:rPr>
              <a:t>présentez</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solidFill>
                  <a:prstClr val="black"/>
                </a:solidFill>
              </a:rPr>
              <a:pPr/>
              <a:t>18</a:t>
            </a:fld>
            <a:endParaRPr lang="en-US">
              <a:solidFill>
                <a:prstClr val="black"/>
              </a:solidFill>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200" b="1">
                <a:solidFill>
                  <a:srgbClr val="000000"/>
                </a:solidFill>
                <a:latin typeface="Arial"/>
              </a:rPr>
              <a:t>22410B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fr-FR" sz="1200" b="1">
                <a:solidFill>
                  <a:srgbClr val="336699"/>
                </a:solidFill>
                <a:latin typeface="Arial"/>
              </a:rPr>
              <a:t>3 : </a:t>
            </a:r>
            <a:r>
              <a:rPr lang="fr-FR" sz="1200" b="1" dirty="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4115103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animée</a:t>
            </a:r>
            <a:r>
              <a:rPr lang="en-US" sz="1000" dirty="0">
                <a:latin typeface="Arial"/>
                <a:ea typeface="SimSun"/>
                <a:cs typeface="Segoe UI"/>
              </a:rPr>
              <a:t> pour </a:t>
            </a:r>
            <a:r>
              <a:rPr lang="en-US" sz="1000" dirty="0" err="1">
                <a:latin typeface="Arial"/>
                <a:ea typeface="SimSun"/>
                <a:cs typeface="Segoe UI"/>
              </a:rPr>
              <a:t>expliquer</a:t>
            </a:r>
            <a:r>
              <a:rPr lang="en-US" sz="1000" dirty="0">
                <a:latin typeface="Arial"/>
                <a:ea typeface="SimSun"/>
                <a:cs typeface="Segoe UI"/>
              </a:rPr>
              <a:t> </a:t>
            </a:r>
            <a:r>
              <a:rPr lang="en-US" sz="1000" dirty="0" err="1">
                <a:latin typeface="Arial"/>
                <a:ea typeface="SimSun"/>
                <a:cs typeface="Segoe UI"/>
              </a:rPr>
              <a:t>l'exemple</a:t>
            </a:r>
            <a:r>
              <a:rPr lang="en-US" sz="1000" dirty="0">
                <a:latin typeface="Arial"/>
                <a:ea typeface="SimSun"/>
                <a:cs typeface="Segoe UI"/>
              </a:rPr>
              <a:t> </a:t>
            </a:r>
            <a:r>
              <a:rPr lang="en-US" sz="1000" dirty="0" err="1">
                <a:latin typeface="Arial"/>
                <a:ea typeface="SimSun"/>
                <a:cs typeface="Segoe UI"/>
              </a:rPr>
              <a:t>présenté</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notes du </a:t>
            </a:r>
            <a:r>
              <a:rPr lang="en-US" sz="1000" dirty="0" err="1">
                <a:latin typeface="Arial"/>
                <a:ea typeface="SimSun"/>
                <a:cs typeface="Segoe UI"/>
              </a:rPr>
              <a:t>stagiaire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devrez</a:t>
            </a:r>
            <a:r>
              <a:rPr lang="en-US" sz="1000" dirty="0">
                <a:latin typeface="Arial"/>
                <a:ea typeface="SimSun"/>
                <a:cs typeface="Segoe UI"/>
              </a:rPr>
              <a:t> </a:t>
            </a:r>
            <a:r>
              <a:rPr lang="en-US" sz="1000" dirty="0" err="1">
                <a:latin typeface="Arial"/>
                <a:ea typeface="SimSun"/>
                <a:cs typeface="Segoe UI"/>
              </a:rPr>
              <a:t>cliquer</a:t>
            </a:r>
            <a:r>
              <a:rPr lang="en-US" sz="1000" dirty="0">
                <a:latin typeface="Arial"/>
                <a:ea typeface="SimSun"/>
                <a:cs typeface="Segoe UI"/>
              </a:rPr>
              <a:t> </a:t>
            </a:r>
            <a:r>
              <a:rPr lang="en-US" sz="1000" dirty="0" err="1">
                <a:latin typeface="Arial"/>
                <a:ea typeface="SimSun"/>
                <a:cs typeface="Segoe UI"/>
              </a:rPr>
              <a:t>quatre</a:t>
            </a:r>
            <a:r>
              <a:rPr lang="en-US" sz="1000" dirty="0">
                <a:latin typeface="Arial"/>
                <a:ea typeface="SimSun"/>
                <a:cs typeface="Segoe UI"/>
              </a:rPr>
              <a:t> </a:t>
            </a:r>
            <a:r>
              <a:rPr lang="en-US" sz="1000" dirty="0" err="1">
                <a:latin typeface="Arial"/>
                <a:ea typeface="SimSun"/>
                <a:cs typeface="Segoe UI"/>
              </a:rPr>
              <a:t>fois</a:t>
            </a:r>
            <a:r>
              <a:rPr lang="en-US" sz="1000" dirty="0">
                <a:latin typeface="Arial"/>
                <a:ea typeface="SimSun"/>
                <a:cs typeface="Segoe UI"/>
              </a:rPr>
              <a:t> de </a:t>
            </a:r>
            <a:r>
              <a:rPr lang="en-US" sz="1000" dirty="0" err="1">
                <a:latin typeface="Arial"/>
                <a:ea typeface="SimSun"/>
                <a:cs typeface="Segoe UI"/>
              </a:rPr>
              <a:t>manière</a:t>
            </a:r>
            <a:r>
              <a:rPr lang="en-US" sz="1000" dirty="0">
                <a:latin typeface="Arial"/>
                <a:ea typeface="SimSun"/>
                <a:cs typeface="Segoe UI"/>
              </a:rPr>
              <a:t> à </a:t>
            </a:r>
            <a:r>
              <a:rPr lang="en-US" sz="1000" dirty="0" err="1">
                <a:latin typeface="Arial"/>
                <a:ea typeface="SimSun"/>
                <a:cs typeface="Segoe UI"/>
              </a:rPr>
              <a:t>afficher</a:t>
            </a:r>
            <a:r>
              <a:rPr lang="en-US" sz="1000" dirty="0">
                <a:latin typeface="Arial"/>
                <a:ea typeface="SimSun"/>
                <a:cs typeface="Segoe UI"/>
              </a:rPr>
              <a:t> </a:t>
            </a:r>
            <a:r>
              <a:rPr lang="en-US" sz="1000" dirty="0" err="1">
                <a:latin typeface="Arial"/>
                <a:ea typeface="SimSun"/>
                <a:cs typeface="Segoe UI"/>
              </a:rPr>
              <a:t>toutes</a:t>
            </a:r>
            <a:r>
              <a:rPr lang="en-US" sz="1000" dirty="0">
                <a:latin typeface="Arial"/>
                <a:ea typeface="SimSun"/>
                <a:cs typeface="Segoe UI"/>
              </a:rPr>
              <a:t> les </a:t>
            </a:r>
            <a:r>
              <a:rPr lang="en-US" sz="1000" dirty="0" err="1">
                <a:latin typeface="Arial"/>
                <a:ea typeface="SimSun"/>
                <a:cs typeface="Segoe UI"/>
              </a:rPr>
              <a:t>étapes</a:t>
            </a:r>
            <a:r>
              <a:rPr lang="en-US" sz="1000" dirty="0">
                <a:latin typeface="Arial"/>
                <a:ea typeface="SimSun"/>
                <a:cs typeface="Segoe UI"/>
              </a:rPr>
              <a:t> de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diapositive</a:t>
            </a:r>
            <a:r>
              <a:rPr lang="en-US" sz="1000" dirty="0">
                <a:latin typeface="Arial"/>
                <a:ea typeface="SimSun"/>
                <a:cs typeface="Segoe UI"/>
              </a:rPr>
              <a:t>, qui </a:t>
            </a:r>
            <a:r>
              <a:rPr lang="en-US" sz="1000" dirty="0" err="1">
                <a:latin typeface="Arial"/>
                <a:ea typeface="SimSun"/>
                <a:cs typeface="Segoe UI"/>
              </a:rPr>
              <a:t>sont</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err="1">
                <a:effectLst/>
                <a:latin typeface="Arial"/>
                <a:ea typeface="Times New Roman"/>
                <a:cs typeface="Segoe UI"/>
              </a:rPr>
              <a:t>Identités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effectLst/>
                <a:latin typeface="Arial"/>
                <a:ea typeface="Times New Roman"/>
                <a:cs typeface="Segoe UI"/>
              </a:rPr>
              <a:t>Groupes</a:t>
            </a:r>
            <a:r>
              <a:rPr lang="en-US" sz="1000" dirty="0">
                <a:effectLst/>
                <a:latin typeface="Arial"/>
                <a:ea typeface="Times New Roman"/>
                <a:cs typeface="Segoe UI"/>
              </a:rPr>
              <a:t> </a:t>
            </a:r>
            <a:r>
              <a:rPr lang="en-US" sz="1000" dirty="0" err="1">
                <a:effectLst/>
                <a:latin typeface="Arial"/>
                <a:ea typeface="Times New Roman"/>
                <a:cs typeface="Segoe UI"/>
              </a:rPr>
              <a:t>globaux</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effectLst/>
                <a:latin typeface="Arial"/>
                <a:ea typeface="Times New Roman"/>
                <a:cs typeface="Segoe UI"/>
              </a:rPr>
              <a:t>Groupes</a:t>
            </a:r>
            <a:r>
              <a:rPr lang="en-US" sz="1000" dirty="0">
                <a:effectLst/>
                <a:latin typeface="Arial"/>
                <a:ea typeface="Times New Roman"/>
                <a:cs typeface="Segoe UI"/>
              </a:rPr>
              <a:t> </a:t>
            </a:r>
            <a:r>
              <a:rPr lang="en-US" sz="1000" dirty="0" err="1">
                <a:effectLst/>
                <a:latin typeface="Arial"/>
                <a:ea typeface="Times New Roman"/>
                <a:cs typeface="Segoe UI"/>
              </a:rPr>
              <a:t>locaux</a:t>
            </a:r>
            <a:r>
              <a:rPr lang="en-US" sz="1000" dirty="0">
                <a:effectLst/>
                <a:latin typeface="Arial"/>
                <a:ea typeface="Times New Roman"/>
                <a:cs typeface="Segoe UI"/>
              </a:rPr>
              <a:t> de </a:t>
            </a:r>
            <a:r>
              <a:rPr lang="en-US" sz="1000" dirty="0" err="1">
                <a:effectLst/>
                <a:latin typeface="Arial"/>
                <a:ea typeface="Times New Roman"/>
                <a:cs typeface="Segoe UI"/>
              </a:rPr>
              <a:t>domaine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effectLst/>
                <a:latin typeface="Arial"/>
                <a:ea typeface="Times New Roman"/>
                <a:cs typeface="Segoe UI"/>
              </a:rPr>
              <a:t>Accès</a:t>
            </a:r>
            <a:r>
              <a:rPr lang="en-US" sz="1000" dirty="0">
                <a:effectLst/>
                <a:latin typeface="Arial"/>
                <a:ea typeface="Times New Roman"/>
                <a:cs typeface="Segoe UI"/>
              </a:rPr>
              <a:t> aux </a:t>
            </a:r>
            <a:r>
              <a:rPr lang="en-US" sz="1000" dirty="0" err="1">
                <a:effectLst/>
                <a:latin typeface="Arial"/>
                <a:ea typeface="Times New Roman"/>
                <a:cs typeface="Segoe UI"/>
              </a:rPr>
              <a:t>ressources</a:t>
            </a:r>
            <a:r>
              <a:rPr lang="en-US" sz="1000" dirty="0">
                <a:effectLst/>
                <a:latin typeface="Arial"/>
                <a:ea typeface="Times New Roman"/>
                <a:cs typeface="Segoe UI"/>
              </a:rPr>
              <a:t> </a:t>
            </a:r>
            <a:r>
              <a:rPr lang="en-US" sz="1000" dirty="0" err="1">
                <a:effectLst/>
                <a:latin typeface="Arial"/>
                <a:ea typeface="Times New Roman"/>
                <a:cs typeface="Segoe UI"/>
              </a:rPr>
              <a:t>attribué</a:t>
            </a:r>
            <a:endParaRPr lang="en-US" sz="1000" dirty="0">
              <a:effectLst/>
              <a:latin typeface="Arial"/>
              <a:ea typeface="Times New Roman"/>
              <a:cs typeface="Times New Roman"/>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dessiner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illustration </a:t>
            </a:r>
            <a:r>
              <a:rPr lang="en-US" sz="1000" dirty="0" err="1">
                <a:latin typeface="Arial"/>
                <a:ea typeface="SimSun"/>
                <a:cs typeface="Segoe UI"/>
              </a:rPr>
              <a:t>sur</a:t>
            </a:r>
            <a:r>
              <a:rPr lang="en-US" sz="1000" dirty="0">
                <a:latin typeface="Arial"/>
                <a:ea typeface="SimSun"/>
                <a:cs typeface="Segoe UI"/>
              </a:rPr>
              <a:t> le tableau </a:t>
            </a:r>
            <a:r>
              <a:rPr lang="en-US" sz="1000" dirty="0" err="1">
                <a:latin typeface="Arial"/>
                <a:ea typeface="SimSun"/>
                <a:cs typeface="Segoe UI"/>
              </a:rPr>
              <a:t>blanc</a:t>
            </a:r>
            <a:r>
              <a:rPr lang="en-US" sz="1000" dirty="0">
                <a:latin typeface="Arial"/>
                <a:ea typeface="SimSun"/>
                <a:cs typeface="Segoe UI"/>
              </a:rPr>
              <a:t> en </a:t>
            </a:r>
            <a:r>
              <a:rPr lang="en-US" sz="1000" dirty="0" err="1">
                <a:latin typeface="Arial"/>
                <a:ea typeface="SimSun"/>
                <a:cs typeface="Segoe UI"/>
              </a:rPr>
              <a:t>suivant</a:t>
            </a:r>
            <a:r>
              <a:rPr lang="en-US" sz="1000" dirty="0">
                <a:latin typeface="Arial"/>
                <a:ea typeface="SimSun"/>
                <a:cs typeface="Segoe UI"/>
              </a:rPr>
              <a:t> les </a:t>
            </a:r>
            <a:r>
              <a:rPr lang="en-US" sz="1000" dirty="0" err="1">
                <a:latin typeface="Arial"/>
                <a:ea typeface="SimSun"/>
                <a:cs typeface="Segoe UI"/>
              </a:rPr>
              <a:t>consignes</a:t>
            </a:r>
            <a:r>
              <a:rPr lang="en-US" sz="1000" dirty="0">
                <a:latin typeface="Arial"/>
                <a:ea typeface="SimSun"/>
                <a:cs typeface="Segoe UI"/>
              </a:rPr>
              <a:t> ci-</a:t>
            </a:r>
            <a:r>
              <a:rPr lang="en-US" sz="1000" dirty="0" err="1">
                <a:latin typeface="Arial"/>
                <a:ea typeface="SimSun"/>
                <a:cs typeface="Segoe UI"/>
              </a:rPr>
              <a:t>dessous</a:t>
            </a:r>
            <a:r>
              <a:rPr lang="en-US" sz="1000" dirty="0">
                <a:latin typeface="Arial"/>
                <a:ea typeface="SimSun"/>
                <a:cs typeface="Segoe UI"/>
              </a:rPr>
              <a:t> pour </a:t>
            </a:r>
            <a:r>
              <a:rPr lang="en-US" sz="1000" dirty="0" err="1">
                <a:latin typeface="Arial"/>
                <a:ea typeface="SimSun"/>
                <a:cs typeface="Segoe UI"/>
              </a:rPr>
              <a:t>illustrer</a:t>
            </a:r>
            <a:r>
              <a:rPr lang="en-US" sz="1000" dirty="0">
                <a:latin typeface="Arial"/>
                <a:ea typeface="SimSun"/>
                <a:cs typeface="Segoe UI"/>
              </a:rPr>
              <a:t> </a:t>
            </a:r>
            <a:r>
              <a:rPr lang="en-US" sz="1000" dirty="0" err="1">
                <a:latin typeface="Arial"/>
                <a:ea typeface="SimSun"/>
                <a:cs typeface="Segoe UI"/>
              </a:rPr>
              <a:t>l'avantage</a:t>
            </a:r>
            <a:r>
              <a:rPr lang="en-US" sz="1000" dirty="0">
                <a:latin typeface="Arial"/>
                <a:ea typeface="SimSun"/>
                <a:cs typeface="Segoe UI"/>
              </a:rPr>
              <a:t> de </a:t>
            </a:r>
            <a:r>
              <a:rPr lang="en-US" sz="1000" dirty="0" err="1">
                <a:latin typeface="Arial"/>
                <a:ea typeface="SimSun"/>
                <a:cs typeface="Segoe UI"/>
              </a:rPr>
              <a:t>l'imbrication</a:t>
            </a:r>
            <a:r>
              <a:rPr lang="en-US" sz="1000" dirty="0">
                <a:latin typeface="Arial"/>
                <a:ea typeface="SimSun"/>
                <a:cs typeface="Segoe UI"/>
              </a:rPr>
              <a:t> des </a:t>
            </a:r>
            <a:r>
              <a:rPr lang="en-US" sz="1000" dirty="0" err="1">
                <a:latin typeface="Arial"/>
                <a:ea typeface="SimSun"/>
                <a:cs typeface="Segoe UI"/>
              </a:rPr>
              <a:t>groupes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err="1">
                <a:effectLst/>
                <a:latin typeface="Arial"/>
                <a:ea typeface="Times New Roman"/>
                <a:cs typeface="Segoe UI"/>
              </a:rPr>
              <a:t>Dessinez</a:t>
            </a:r>
            <a:r>
              <a:rPr lang="en-US" sz="1000" dirty="0">
                <a:effectLst/>
                <a:latin typeface="Arial"/>
                <a:ea typeface="Times New Roman"/>
                <a:cs typeface="Segoe UI"/>
              </a:rPr>
              <a:t> </a:t>
            </a:r>
            <a:r>
              <a:rPr lang="en-US" sz="1000" dirty="0" err="1">
                <a:effectLst/>
                <a:latin typeface="Arial"/>
                <a:ea typeface="Times New Roman"/>
                <a:cs typeface="Segoe UI"/>
              </a:rPr>
              <a:t>trois</a:t>
            </a:r>
            <a:r>
              <a:rPr lang="en-US" sz="1000" dirty="0">
                <a:effectLst/>
                <a:latin typeface="Arial"/>
                <a:ea typeface="Times New Roman"/>
                <a:cs typeface="Segoe UI"/>
              </a:rPr>
              <a:t> </a:t>
            </a:r>
            <a:r>
              <a:rPr lang="en-US" sz="1000" dirty="0" err="1">
                <a:effectLst/>
                <a:latin typeface="Arial"/>
                <a:ea typeface="Times New Roman"/>
                <a:cs typeface="Segoe UI"/>
              </a:rPr>
              <a:t>objets</a:t>
            </a:r>
            <a:r>
              <a:rPr lang="en-US" sz="1000" dirty="0">
                <a:effectLst/>
                <a:latin typeface="Arial"/>
                <a:ea typeface="Times New Roman"/>
                <a:cs typeface="Segoe UI"/>
              </a:rPr>
              <a:t> de </a:t>
            </a:r>
            <a:r>
              <a:rPr lang="en-US" sz="1000" dirty="0" err="1">
                <a:effectLst/>
                <a:latin typeface="Arial"/>
                <a:ea typeface="Times New Roman"/>
                <a:cs typeface="Segoe UI"/>
              </a:rPr>
              <a:t>domaine</a:t>
            </a:r>
            <a:r>
              <a:rPr lang="en-US" sz="1000" dirty="0">
                <a:effectLst/>
                <a:latin typeface="Arial"/>
                <a:ea typeface="Times New Roman"/>
                <a:cs typeface="Segoe UI"/>
              </a:rPr>
              <a:t>, </a:t>
            </a:r>
            <a:r>
              <a:rPr lang="en-US" sz="1000" dirty="0" err="1">
                <a:effectLst/>
                <a:latin typeface="Arial"/>
                <a:ea typeface="Times New Roman"/>
                <a:cs typeface="Segoe UI"/>
              </a:rPr>
              <a:t>chacun</a:t>
            </a:r>
            <a:r>
              <a:rPr lang="en-US" sz="1000" dirty="0">
                <a:effectLst/>
                <a:latin typeface="Arial"/>
                <a:ea typeface="Times New Roman"/>
                <a:cs typeface="Segoe UI"/>
              </a:rPr>
              <a:t> </a:t>
            </a:r>
            <a:r>
              <a:rPr lang="en-US" sz="1000" dirty="0" err="1">
                <a:effectLst/>
                <a:latin typeface="Arial"/>
                <a:ea typeface="Times New Roman"/>
                <a:cs typeface="Segoe UI"/>
              </a:rPr>
              <a:t>contenant</a:t>
            </a:r>
            <a:r>
              <a:rPr lang="en-US" sz="1000" dirty="0">
                <a:effectLst/>
                <a:latin typeface="Arial"/>
                <a:ea typeface="Times New Roman"/>
                <a:cs typeface="Segoe UI"/>
              </a:rPr>
              <a:t> </a:t>
            </a:r>
            <a:r>
              <a:rPr lang="en-US" sz="1000" dirty="0" err="1">
                <a:effectLst/>
                <a:latin typeface="Arial"/>
                <a:ea typeface="Times New Roman"/>
                <a:cs typeface="Segoe UI"/>
              </a:rPr>
              <a:t>cinq</a:t>
            </a:r>
            <a:r>
              <a:rPr lang="en-US" sz="1000" dirty="0">
                <a:effectLst/>
                <a:latin typeface="Arial"/>
                <a:ea typeface="Times New Roman"/>
                <a:cs typeface="Segoe UI"/>
              </a:rPr>
              <a:t> </a:t>
            </a:r>
            <a:r>
              <a:rPr lang="en-US" sz="1000" dirty="0" err="1">
                <a:effectLst/>
                <a:latin typeface="Arial"/>
                <a:ea typeface="Times New Roman"/>
                <a:cs typeface="Segoe UI"/>
              </a:rPr>
              <a:t>utilisateurs</a:t>
            </a:r>
            <a:r>
              <a:rPr lang="en-US" sz="1000" dirty="0">
                <a:effectLst/>
                <a:latin typeface="Arial"/>
                <a:ea typeface="Times New Roman"/>
                <a:cs typeface="Segoe UI"/>
              </a:rPr>
              <a:t>. </a:t>
            </a:r>
            <a:r>
              <a:rPr lang="en-US" sz="1000" dirty="0" err="1">
                <a:effectLst/>
                <a:latin typeface="Arial"/>
                <a:ea typeface="Times New Roman"/>
                <a:cs typeface="Segoe UI"/>
              </a:rPr>
              <a:t>Dessinez</a:t>
            </a:r>
            <a:r>
              <a:rPr lang="en-US" sz="1000" dirty="0">
                <a:effectLst/>
                <a:latin typeface="Arial"/>
                <a:ea typeface="Times New Roman"/>
                <a:cs typeface="Segoe UI"/>
              </a:rPr>
              <a:t> un objet </a:t>
            </a:r>
            <a:r>
              <a:rPr lang="en-US" sz="1000" err="1">
                <a:effectLst/>
                <a:latin typeface="Arial"/>
                <a:ea typeface="Times New Roman"/>
                <a:cs typeface="Segoe UI"/>
              </a:rPr>
              <a:t>fichier</a:t>
            </a:r>
            <a:r>
              <a:rPr lang="en-US" sz="1000">
                <a:effectLst/>
                <a:latin typeface="Arial"/>
                <a:ea typeface="Times New Roman"/>
                <a:cs typeface="Segoe UI"/>
              </a:rPr>
              <a:t> dans l'un </a:t>
            </a:r>
            <a:r>
              <a:rPr lang="en-US" sz="1000" dirty="0">
                <a:effectLst/>
                <a:latin typeface="Arial"/>
                <a:ea typeface="Times New Roman"/>
                <a:cs typeface="Segoe UI"/>
              </a:rPr>
              <a:t>des </a:t>
            </a:r>
            <a:r>
              <a:rPr lang="en-US" sz="1000" dirty="0" err="1">
                <a:effectLst/>
                <a:latin typeface="Arial"/>
                <a:ea typeface="Times New Roman"/>
                <a:cs typeface="Segoe UI"/>
              </a:rPr>
              <a:t>trois</a:t>
            </a:r>
            <a:r>
              <a:rPr lang="en-US" sz="1000" dirty="0">
                <a:effectLst/>
                <a:latin typeface="Arial"/>
                <a:ea typeface="Times New Roman"/>
                <a:cs typeface="Segoe UI"/>
              </a:rPr>
              <a:t> </a:t>
            </a:r>
            <a:r>
              <a:rPr lang="en-US" sz="1000" dirty="0" err="1">
                <a:effectLst/>
                <a:latin typeface="Arial"/>
                <a:ea typeface="Times New Roman"/>
                <a:cs typeface="Segoe UI"/>
              </a:rPr>
              <a:t>domaines</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indent="-342900">
              <a:lnSpc>
                <a:spcPct val="115000"/>
              </a:lnSpc>
              <a:spcBef>
                <a:spcPts val="0"/>
              </a:spcBef>
              <a:spcAft>
                <a:spcPts val="995"/>
              </a:spcAft>
            </a:pPr>
            <a:r>
              <a:rPr lang="en-US" sz="1000" b="1">
                <a:latin typeface="Arial"/>
                <a:ea typeface="SimSun"/>
                <a:cs typeface="Arial"/>
              </a:rPr>
              <a:t>	Question</a:t>
            </a:r>
            <a:r>
              <a:rPr lang="en-US" sz="1000" dirty="0">
                <a:latin typeface="Arial"/>
                <a:ea typeface="SimSun"/>
                <a:cs typeface="Segoe UI"/>
              </a:rPr>
              <a:t> : </a:t>
            </a:r>
            <a:r>
              <a:rPr lang="en-US" sz="1000" dirty="0" err="1">
                <a:latin typeface="Arial"/>
                <a:ea typeface="SimSun"/>
                <a:cs typeface="Segoe UI"/>
              </a:rPr>
              <a:t>Combien</a:t>
            </a:r>
            <a:r>
              <a:rPr lang="en-US" sz="1000" dirty="0">
                <a:latin typeface="Arial"/>
                <a:ea typeface="SimSun"/>
                <a:cs typeface="Segoe UI"/>
              </a:rPr>
              <a:t> </a:t>
            </a:r>
            <a:r>
              <a:rPr lang="en-US" sz="1000" dirty="0" err="1">
                <a:latin typeface="Arial"/>
                <a:ea typeface="SimSun"/>
                <a:cs typeface="Segoe UI"/>
              </a:rPr>
              <a:t>d'autorisations</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devez-vous</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pour </a:t>
            </a:r>
            <a:r>
              <a:rPr lang="en-US" sz="1000" dirty="0" err="1">
                <a:latin typeface="Arial"/>
                <a:ea typeface="SimSun"/>
                <a:cs typeface="Segoe UI"/>
              </a:rPr>
              <a:t>attribuer</a:t>
            </a:r>
            <a:r>
              <a:rPr lang="en-US" sz="1000" dirty="0">
                <a:latin typeface="Arial"/>
                <a:ea typeface="SimSun"/>
                <a:cs typeface="Segoe UI"/>
              </a:rPr>
              <a:t> des </a:t>
            </a:r>
            <a:r>
              <a:rPr lang="en-US" sz="1000" err="1">
                <a:latin typeface="Arial"/>
                <a:ea typeface="SimSun"/>
                <a:cs typeface="Segoe UI"/>
              </a:rPr>
              <a:t>autorisations</a:t>
            </a:r>
            <a:r>
              <a:rPr lang="en-US" sz="1000">
                <a:latin typeface="Arial"/>
                <a:ea typeface="SimSun"/>
                <a:cs typeface="Segoe UI"/>
              </a:rPr>
              <a:t> sur ce </a:t>
            </a:r>
            <a:r>
              <a:rPr lang="en-US" sz="1000" dirty="0" err="1">
                <a:latin typeface="Arial"/>
                <a:ea typeface="SimSun"/>
                <a:cs typeface="Segoe UI"/>
              </a:rPr>
              <a:t>fichier</a:t>
            </a:r>
            <a:r>
              <a:rPr lang="en-US" sz="1000" dirty="0">
                <a:latin typeface="Arial"/>
                <a:ea typeface="SimSun"/>
                <a:cs typeface="Segoe UI"/>
              </a:rPr>
              <a:t> pour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a:t>
            </a:r>
            <a:endParaRPr lang="en-US" sz="1000" dirty="0">
              <a:latin typeface="Arial"/>
              <a:ea typeface="SimSun"/>
              <a:cs typeface="Arial"/>
            </a:endParaRPr>
          </a:p>
          <a:p>
            <a:pPr marL="342900" marR="0" indent="-342900">
              <a:lnSpc>
                <a:spcPct val="115000"/>
              </a:lnSpc>
              <a:spcBef>
                <a:spcPts val="0"/>
              </a:spcBef>
              <a:spcAft>
                <a:spcPts val="995"/>
              </a:spcAft>
            </a:pPr>
            <a:r>
              <a:rPr lang="en-US" sz="1000" b="1">
                <a:latin typeface="Arial"/>
                <a:ea typeface="SimSun"/>
                <a:cs typeface="Arial"/>
              </a:rPr>
              <a:t>	Réponse</a:t>
            </a:r>
            <a:r>
              <a:rPr lang="en-US" sz="1000" dirty="0">
                <a:latin typeface="Arial"/>
                <a:ea typeface="SimSun"/>
                <a:cs typeface="Segoe UI"/>
              </a:rPr>
              <a:t> :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quinze</a:t>
            </a:r>
            <a:r>
              <a:rPr lang="en-US" sz="1000" dirty="0">
                <a:latin typeface="Arial"/>
                <a:ea typeface="SimSun"/>
                <a:cs typeface="Segoe UI"/>
              </a:rPr>
              <a:t> </a:t>
            </a:r>
            <a:r>
              <a:rPr lang="en-US" sz="1000" dirty="0" err="1">
                <a:latin typeface="Arial"/>
                <a:ea typeface="SimSun"/>
                <a:cs typeface="Segoe UI"/>
              </a:rPr>
              <a:t>autorisations</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startAt="2"/>
            </a:pPr>
            <a:r>
              <a:rPr lang="en-US" sz="1000" dirty="0" err="1">
                <a:effectLst/>
                <a:latin typeface="Arial"/>
                <a:ea typeface="Times New Roman"/>
                <a:cs typeface="Segoe UI"/>
              </a:rPr>
              <a:t>Tracez</a:t>
            </a:r>
            <a:r>
              <a:rPr lang="en-US" sz="1000" dirty="0">
                <a:effectLst/>
                <a:latin typeface="Arial"/>
                <a:ea typeface="Times New Roman"/>
                <a:cs typeface="Segoe UI"/>
              </a:rPr>
              <a:t> un </a:t>
            </a:r>
            <a:r>
              <a:rPr lang="en-US" sz="1000" dirty="0" err="1">
                <a:effectLst/>
                <a:latin typeface="Arial"/>
                <a:ea typeface="Times New Roman"/>
                <a:cs typeface="Segoe UI"/>
              </a:rPr>
              <a:t>cercle</a:t>
            </a:r>
            <a:r>
              <a:rPr lang="en-US" sz="1000" dirty="0">
                <a:effectLst/>
                <a:latin typeface="Arial"/>
                <a:ea typeface="Times New Roman"/>
                <a:cs typeface="Segoe UI"/>
              </a:rPr>
              <a:t> </a:t>
            </a:r>
            <a:r>
              <a:rPr lang="en-US" sz="1000" dirty="0" err="1">
                <a:effectLst/>
                <a:latin typeface="Arial"/>
                <a:ea typeface="Times New Roman"/>
                <a:cs typeface="Segoe UI"/>
              </a:rPr>
              <a:t>autour</a:t>
            </a:r>
            <a:r>
              <a:rPr lang="en-US" sz="1000" dirty="0">
                <a:effectLst/>
                <a:latin typeface="Arial"/>
                <a:ea typeface="Times New Roman"/>
                <a:cs typeface="Segoe UI"/>
              </a:rPr>
              <a:t> des </a:t>
            </a:r>
            <a:r>
              <a:rPr lang="en-US" sz="1000" dirty="0" err="1">
                <a:effectLst/>
                <a:latin typeface="Arial"/>
                <a:ea typeface="Times New Roman"/>
                <a:cs typeface="Segoe UI"/>
              </a:rPr>
              <a:t>cinq</a:t>
            </a:r>
            <a:r>
              <a:rPr lang="en-US" sz="1000" dirty="0">
                <a:effectLst/>
                <a:latin typeface="Arial"/>
                <a:ea typeface="Times New Roman"/>
                <a:cs typeface="Segoe UI"/>
              </a:rPr>
              <a:t> </a:t>
            </a:r>
            <a:r>
              <a:rPr lang="en-US" sz="1000" dirty="0" err="1">
                <a:effectLst/>
                <a:latin typeface="Arial"/>
                <a:ea typeface="Times New Roman"/>
                <a:cs typeface="Segoe UI"/>
              </a:rPr>
              <a:t>utilisateurs</a:t>
            </a:r>
            <a:r>
              <a:rPr lang="en-US" sz="1000" dirty="0">
                <a:effectLst/>
                <a:latin typeface="Arial"/>
                <a:ea typeface="Times New Roman"/>
                <a:cs typeface="Segoe UI"/>
              </a:rPr>
              <a:t> </a:t>
            </a:r>
            <a:r>
              <a:rPr lang="en-US" sz="1000" dirty="0" err="1">
                <a:effectLst/>
                <a:latin typeface="Arial"/>
                <a:ea typeface="Times New Roman"/>
                <a:cs typeface="Segoe UI"/>
              </a:rPr>
              <a:t>dans</a:t>
            </a:r>
            <a:r>
              <a:rPr lang="en-US" sz="1000" dirty="0">
                <a:effectLst/>
                <a:latin typeface="Arial"/>
                <a:ea typeface="Times New Roman"/>
                <a:cs typeface="Segoe UI"/>
              </a:rPr>
              <a:t> </a:t>
            </a:r>
            <a:r>
              <a:rPr lang="en-US" sz="1000" dirty="0" err="1">
                <a:effectLst/>
                <a:latin typeface="Arial"/>
                <a:ea typeface="Times New Roman"/>
                <a:cs typeface="Segoe UI"/>
              </a:rPr>
              <a:t>chaque</a:t>
            </a:r>
            <a:r>
              <a:rPr lang="en-US" sz="1000" dirty="0">
                <a:effectLst/>
                <a:latin typeface="Arial"/>
                <a:ea typeface="Times New Roman"/>
                <a:cs typeface="Segoe UI"/>
              </a:rPr>
              <a:t> </a:t>
            </a:r>
            <a:r>
              <a:rPr lang="en-US" sz="1000" dirty="0" err="1">
                <a:effectLst/>
                <a:latin typeface="Arial"/>
                <a:ea typeface="Times New Roman"/>
                <a:cs typeface="Segoe UI"/>
              </a:rPr>
              <a:t>domaine</a:t>
            </a:r>
            <a:r>
              <a:rPr lang="en-US" sz="1000" dirty="0">
                <a:effectLst/>
                <a:latin typeface="Arial"/>
                <a:ea typeface="Times New Roman"/>
                <a:cs typeface="Segoe UI"/>
              </a:rPr>
              <a:t>, en </a:t>
            </a:r>
            <a:r>
              <a:rPr lang="en-US" sz="1000" dirty="0" err="1">
                <a:effectLst/>
                <a:latin typeface="Arial"/>
                <a:ea typeface="Times New Roman"/>
                <a:cs typeface="Segoe UI"/>
              </a:rPr>
              <a:t>expliquant</a:t>
            </a:r>
            <a:r>
              <a:rPr lang="en-US" sz="1000" dirty="0">
                <a:effectLst/>
                <a:latin typeface="Arial"/>
                <a:ea typeface="Times New Roman"/>
                <a:cs typeface="Segoe UI"/>
              </a:rPr>
              <a:t> </a:t>
            </a:r>
            <a:r>
              <a:rPr lang="en-US" sz="1000" dirty="0" err="1">
                <a:effectLst/>
                <a:latin typeface="Arial"/>
                <a:ea typeface="Times New Roman"/>
                <a:cs typeface="Segoe UI"/>
              </a:rPr>
              <a:t>que</a:t>
            </a:r>
            <a:r>
              <a:rPr lang="en-US" sz="1000" dirty="0">
                <a:effectLst/>
                <a:latin typeface="Arial"/>
                <a:ea typeface="Times New Roman"/>
                <a:cs typeface="Segoe UI"/>
              </a:rPr>
              <a:t> les </a:t>
            </a:r>
            <a:r>
              <a:rPr lang="en-US" sz="1000" dirty="0" err="1">
                <a:effectLst/>
                <a:latin typeface="Arial"/>
                <a:ea typeface="Times New Roman"/>
                <a:cs typeface="Segoe UI"/>
              </a:rPr>
              <a:t>cercles</a:t>
            </a:r>
            <a:r>
              <a:rPr lang="en-US" sz="1000" dirty="0">
                <a:effectLst/>
                <a:latin typeface="Arial"/>
                <a:ea typeface="Times New Roman"/>
                <a:cs typeface="Segoe UI"/>
              </a:rPr>
              <a:t> </a:t>
            </a:r>
            <a:r>
              <a:rPr lang="en-US" sz="1000" dirty="0" err="1">
                <a:effectLst/>
                <a:latin typeface="Arial"/>
                <a:ea typeface="Times New Roman"/>
                <a:cs typeface="Segoe UI"/>
              </a:rPr>
              <a:t>représentent</a:t>
            </a:r>
            <a:r>
              <a:rPr lang="en-US" sz="1000" dirty="0">
                <a:effectLst/>
                <a:latin typeface="Arial"/>
                <a:ea typeface="Times New Roman"/>
                <a:cs typeface="Segoe UI"/>
              </a:rPr>
              <a:t> les </a:t>
            </a:r>
            <a:r>
              <a:rPr lang="en-US" sz="1000" dirty="0" err="1">
                <a:effectLst/>
                <a:latin typeface="Arial"/>
                <a:ea typeface="Times New Roman"/>
                <a:cs typeface="Segoe UI"/>
              </a:rPr>
              <a:t>groupes</a:t>
            </a:r>
            <a:r>
              <a:rPr lang="en-US" sz="1000" dirty="0">
                <a:effectLst/>
                <a:latin typeface="Arial"/>
                <a:ea typeface="Times New Roman"/>
                <a:cs typeface="Segoe UI"/>
              </a:rPr>
              <a:t> </a:t>
            </a:r>
            <a:r>
              <a:rPr lang="en-US" sz="1000" dirty="0" err="1">
                <a:effectLst/>
                <a:latin typeface="Arial"/>
                <a:ea typeface="Times New Roman"/>
                <a:cs typeface="Segoe UI"/>
              </a:rPr>
              <a:t>globaux</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indent="-342900">
              <a:lnSpc>
                <a:spcPct val="115000"/>
              </a:lnSpc>
              <a:spcBef>
                <a:spcPts val="0"/>
              </a:spcBef>
              <a:spcAft>
                <a:spcPts val="995"/>
              </a:spcAft>
            </a:pPr>
            <a:r>
              <a:rPr lang="en-US" sz="1000" b="1">
                <a:latin typeface="Arial"/>
                <a:ea typeface="SimSun"/>
                <a:cs typeface="Arial"/>
              </a:rPr>
              <a:t>	Question</a:t>
            </a:r>
            <a:r>
              <a:rPr lang="en-US" sz="1000" dirty="0">
                <a:latin typeface="Arial"/>
                <a:ea typeface="SimSun"/>
                <a:cs typeface="Segoe UI"/>
              </a:rPr>
              <a:t> : </a:t>
            </a:r>
            <a:r>
              <a:rPr lang="en-US" sz="1000" dirty="0" err="1">
                <a:latin typeface="Arial"/>
                <a:ea typeface="SimSun"/>
                <a:cs typeface="Segoe UI"/>
              </a:rPr>
              <a:t>Combien</a:t>
            </a:r>
            <a:r>
              <a:rPr lang="en-US" sz="1000" dirty="0">
                <a:latin typeface="Arial"/>
                <a:ea typeface="SimSun"/>
                <a:cs typeface="Segoe UI"/>
              </a:rPr>
              <a:t> </a:t>
            </a:r>
            <a:r>
              <a:rPr lang="en-US" sz="1000" dirty="0" err="1">
                <a:latin typeface="Arial"/>
                <a:ea typeface="SimSun"/>
                <a:cs typeface="Segoe UI"/>
              </a:rPr>
              <a:t>d'autorisations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devez-vous</a:t>
            </a:r>
            <a:r>
              <a:rPr lang="en-US" sz="1000" dirty="0">
                <a:latin typeface="Arial"/>
                <a:ea typeface="SimSun"/>
                <a:cs typeface="Segoe UI"/>
              </a:rPr>
              <a:t> </a:t>
            </a:r>
            <a:r>
              <a:rPr lang="en-US" sz="1000" dirty="0" err="1">
                <a:latin typeface="Arial"/>
                <a:ea typeface="SimSun"/>
                <a:cs typeface="Segoe UI"/>
              </a:rPr>
              <a:t>attribuer</a:t>
            </a:r>
            <a:r>
              <a:rPr lang="en-US" sz="1000" dirty="0">
                <a:latin typeface="Arial"/>
                <a:ea typeface="SimSun"/>
                <a:cs typeface="Segoe UI"/>
              </a:rPr>
              <a:t> au </a:t>
            </a:r>
            <a:r>
              <a:rPr lang="en-US" sz="1000" dirty="0" err="1">
                <a:latin typeface="Arial"/>
                <a:ea typeface="SimSun"/>
                <a:cs typeface="Segoe UI"/>
              </a:rPr>
              <a:t>niveau</a:t>
            </a:r>
            <a:r>
              <a:rPr lang="en-US" sz="1000" dirty="0">
                <a:latin typeface="Arial"/>
                <a:ea typeface="SimSun"/>
                <a:cs typeface="Segoe UI"/>
              </a:rPr>
              <a:t> du </a:t>
            </a:r>
            <a:r>
              <a:rPr lang="en-US" sz="1000" dirty="0" err="1">
                <a:latin typeface="Arial"/>
                <a:ea typeface="SimSun"/>
                <a:cs typeface="Segoe UI"/>
              </a:rPr>
              <a:t>groupe</a:t>
            </a:r>
            <a:r>
              <a:rPr lang="en-US" sz="1000" dirty="0">
                <a:latin typeface="Arial"/>
                <a:ea typeface="SimSun"/>
                <a:cs typeface="Segoe UI"/>
              </a:rPr>
              <a:t> global ?</a:t>
            </a:r>
            <a:endParaRPr lang="en-US" sz="1000" dirty="0">
              <a:latin typeface="Arial"/>
              <a:ea typeface="SimSun"/>
              <a:cs typeface="Arial"/>
            </a:endParaRPr>
          </a:p>
          <a:p>
            <a:pPr marL="342900" marR="0" indent="-342900">
              <a:lnSpc>
                <a:spcPct val="115000"/>
              </a:lnSpc>
              <a:spcBef>
                <a:spcPts val="0"/>
              </a:spcBef>
              <a:spcAft>
                <a:spcPts val="995"/>
              </a:spcAft>
            </a:pPr>
            <a:r>
              <a:rPr lang="en-US" sz="1000" b="1">
                <a:latin typeface="Arial"/>
                <a:ea typeface="SimSun"/>
                <a:cs typeface="Arial"/>
              </a:rPr>
              <a:t>	Réponse</a:t>
            </a:r>
            <a:r>
              <a:rPr lang="en-US" sz="1000" dirty="0">
                <a:latin typeface="Arial"/>
                <a:ea typeface="SimSun"/>
                <a:cs typeface="Segoe UI"/>
              </a:rPr>
              <a:t> :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attribuer</a:t>
            </a:r>
            <a:r>
              <a:rPr lang="en-US" sz="1000" dirty="0">
                <a:latin typeface="Arial"/>
                <a:ea typeface="SimSun"/>
                <a:cs typeface="Segoe UI"/>
              </a:rPr>
              <a:t> </a:t>
            </a:r>
            <a:r>
              <a:rPr lang="en-US" sz="1000" dirty="0" err="1">
                <a:latin typeface="Arial"/>
                <a:ea typeface="SimSun"/>
                <a:cs typeface="Segoe UI"/>
              </a:rPr>
              <a:t>trois</a:t>
            </a:r>
            <a:r>
              <a:rPr lang="en-US" sz="1000" dirty="0">
                <a:latin typeface="Arial"/>
                <a:ea typeface="SimSun"/>
                <a:cs typeface="Segoe UI"/>
              </a:rPr>
              <a:t> </a:t>
            </a:r>
            <a:r>
              <a:rPr lang="en-US" sz="1000" dirty="0" err="1">
                <a:latin typeface="Arial"/>
                <a:ea typeface="SimSun"/>
                <a:cs typeface="Segoe UI"/>
              </a:rPr>
              <a:t>autorisations</a:t>
            </a:r>
            <a:r>
              <a:rPr lang="en-US" sz="1000" dirty="0">
                <a:latin typeface="Arial"/>
                <a:ea typeface="SimSun"/>
                <a:cs typeface="Segoe UI"/>
              </a:rPr>
              <a:t>.</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startAt="3"/>
            </a:pPr>
            <a:r>
              <a:rPr lang="en-US" sz="1000" dirty="0" err="1">
                <a:effectLst/>
                <a:latin typeface="Arial"/>
                <a:ea typeface="Times New Roman"/>
                <a:cs typeface="Segoe UI"/>
              </a:rPr>
              <a:t>Tracez</a:t>
            </a:r>
            <a:r>
              <a:rPr lang="en-US" sz="1000" dirty="0">
                <a:effectLst/>
                <a:latin typeface="Arial"/>
                <a:ea typeface="Times New Roman"/>
                <a:cs typeface="Segoe UI"/>
              </a:rPr>
              <a:t> un </a:t>
            </a:r>
            <a:r>
              <a:rPr lang="en-US" sz="1000" dirty="0" err="1">
                <a:effectLst/>
                <a:latin typeface="Arial"/>
                <a:ea typeface="Times New Roman"/>
                <a:cs typeface="Segoe UI"/>
              </a:rPr>
              <a:t>cercle</a:t>
            </a:r>
            <a:r>
              <a:rPr lang="en-US" sz="1000" dirty="0">
                <a:effectLst/>
                <a:latin typeface="Arial"/>
                <a:ea typeface="Times New Roman"/>
                <a:cs typeface="Segoe UI"/>
              </a:rPr>
              <a:t> à </a:t>
            </a:r>
            <a:r>
              <a:rPr lang="en-US" sz="1000" dirty="0" err="1">
                <a:effectLst/>
                <a:latin typeface="Arial"/>
                <a:ea typeface="Times New Roman"/>
                <a:cs typeface="Segoe UI"/>
              </a:rPr>
              <a:t>côté</a:t>
            </a:r>
            <a:r>
              <a:rPr lang="en-US" sz="1000" dirty="0">
                <a:effectLst/>
                <a:latin typeface="Arial"/>
                <a:ea typeface="Times New Roman"/>
                <a:cs typeface="Segoe UI"/>
              </a:rPr>
              <a:t> du </a:t>
            </a:r>
            <a:r>
              <a:rPr lang="en-US" sz="1000" dirty="0" err="1">
                <a:effectLst/>
                <a:latin typeface="Arial"/>
                <a:ea typeface="Times New Roman"/>
                <a:cs typeface="Segoe UI"/>
              </a:rPr>
              <a:t>fichier</a:t>
            </a:r>
            <a:r>
              <a:rPr lang="en-US" sz="1000" dirty="0">
                <a:effectLst/>
                <a:latin typeface="Arial"/>
                <a:ea typeface="Times New Roman"/>
                <a:cs typeface="Segoe UI"/>
              </a:rPr>
              <a:t>. </a:t>
            </a:r>
            <a:r>
              <a:rPr lang="en-US" sz="1000" dirty="0" err="1">
                <a:effectLst/>
                <a:latin typeface="Arial"/>
                <a:ea typeface="Times New Roman"/>
                <a:cs typeface="Segoe UI"/>
              </a:rPr>
              <a:t>Tracez</a:t>
            </a:r>
            <a:r>
              <a:rPr lang="en-US" sz="1000" dirty="0">
                <a:effectLst/>
                <a:latin typeface="Arial"/>
                <a:ea typeface="Times New Roman"/>
                <a:cs typeface="Segoe UI"/>
              </a:rPr>
              <a:t> des </a:t>
            </a:r>
            <a:r>
              <a:rPr lang="en-US" sz="1000" dirty="0" err="1">
                <a:effectLst/>
                <a:latin typeface="Arial"/>
                <a:ea typeface="Times New Roman"/>
                <a:cs typeface="Segoe UI"/>
              </a:rPr>
              <a:t>flèches</a:t>
            </a:r>
            <a:r>
              <a:rPr lang="en-US" sz="1000" dirty="0">
                <a:effectLst/>
                <a:latin typeface="Arial"/>
                <a:ea typeface="Times New Roman"/>
                <a:cs typeface="Segoe UI"/>
              </a:rPr>
              <a:t> </a:t>
            </a:r>
            <a:r>
              <a:rPr lang="en-US" sz="1000" dirty="0" err="1">
                <a:effectLst/>
                <a:latin typeface="Arial"/>
                <a:ea typeface="Times New Roman"/>
                <a:cs typeface="Segoe UI"/>
              </a:rPr>
              <a:t>allant</a:t>
            </a:r>
            <a:r>
              <a:rPr lang="en-US" sz="1000" dirty="0">
                <a:effectLst/>
                <a:latin typeface="Arial"/>
                <a:ea typeface="Times New Roman"/>
                <a:cs typeface="Segoe UI"/>
              </a:rPr>
              <a:t> de </a:t>
            </a:r>
            <a:r>
              <a:rPr lang="en-US" sz="1000" dirty="0" err="1">
                <a:effectLst/>
                <a:latin typeface="Arial"/>
                <a:ea typeface="Times New Roman"/>
                <a:cs typeface="Segoe UI"/>
              </a:rPr>
              <a:t>vos</a:t>
            </a:r>
            <a:r>
              <a:rPr lang="en-US" sz="1000" dirty="0">
                <a:effectLst/>
                <a:latin typeface="Arial"/>
                <a:ea typeface="Times New Roman"/>
                <a:cs typeface="Segoe UI"/>
              </a:rPr>
              <a:t> </a:t>
            </a:r>
            <a:r>
              <a:rPr lang="en-US" sz="1000" dirty="0" err="1">
                <a:effectLst/>
                <a:latin typeface="Arial"/>
                <a:ea typeface="Times New Roman"/>
                <a:cs typeface="Segoe UI"/>
              </a:rPr>
              <a:t>groupes</a:t>
            </a:r>
            <a:r>
              <a:rPr lang="en-US" sz="1000" dirty="0">
                <a:effectLst/>
                <a:latin typeface="Arial"/>
                <a:ea typeface="Times New Roman"/>
                <a:cs typeface="Segoe UI"/>
              </a:rPr>
              <a:t> </a:t>
            </a:r>
            <a:r>
              <a:rPr lang="en-US" sz="1000" dirty="0" err="1">
                <a:effectLst/>
                <a:latin typeface="Arial"/>
                <a:ea typeface="Times New Roman"/>
                <a:cs typeface="Segoe UI"/>
              </a:rPr>
              <a:t>globaux</a:t>
            </a:r>
            <a:r>
              <a:rPr lang="en-US" sz="1000" dirty="0">
                <a:effectLst/>
                <a:latin typeface="Arial"/>
                <a:ea typeface="Times New Roman"/>
                <a:cs typeface="Segoe UI"/>
              </a:rPr>
              <a:t> à </a:t>
            </a:r>
            <a:r>
              <a:rPr lang="en-US" sz="1000" dirty="0" err="1">
                <a:effectLst/>
                <a:latin typeface="Arial"/>
                <a:ea typeface="Times New Roman"/>
                <a:cs typeface="Segoe UI"/>
              </a:rPr>
              <a:t>ce</a:t>
            </a:r>
            <a:r>
              <a:rPr lang="en-US" sz="1000" dirty="0">
                <a:effectLst/>
                <a:latin typeface="Arial"/>
                <a:ea typeface="Times New Roman"/>
                <a:cs typeface="Segoe UI"/>
              </a:rPr>
              <a:t> </a:t>
            </a:r>
            <a:r>
              <a:rPr lang="en-US" sz="1000" err="1">
                <a:effectLst/>
                <a:latin typeface="Arial"/>
                <a:ea typeface="Times New Roman"/>
                <a:cs typeface="Segoe UI"/>
              </a:rPr>
              <a:t>cercle</a:t>
            </a:r>
            <a:r>
              <a:rPr lang="en-US" sz="1000">
                <a:effectLst/>
                <a:latin typeface="Arial"/>
                <a:ea typeface="Times New Roman"/>
                <a:cs typeface="Segoe UI"/>
              </a:rPr>
              <a:t> en indiquant </a:t>
            </a:r>
            <a:r>
              <a:rPr lang="en-US" sz="1000" dirty="0" err="1">
                <a:effectLst/>
                <a:latin typeface="Arial"/>
                <a:ea typeface="Times New Roman"/>
                <a:cs typeface="Segoe UI"/>
              </a:rPr>
              <a:t>que</a:t>
            </a:r>
            <a:r>
              <a:rPr lang="en-US" sz="1000" dirty="0">
                <a:effectLst/>
                <a:latin typeface="Arial"/>
                <a:ea typeface="Times New Roman"/>
                <a:cs typeface="Segoe UI"/>
              </a:rPr>
              <a:t> </a:t>
            </a:r>
            <a:r>
              <a:rPr lang="en-US" sz="1000" dirty="0" err="1">
                <a:effectLst/>
                <a:latin typeface="Arial"/>
                <a:ea typeface="Times New Roman"/>
                <a:cs typeface="Segoe UI"/>
              </a:rPr>
              <a:t>vous</a:t>
            </a:r>
            <a:r>
              <a:rPr lang="en-US" sz="1000" dirty="0">
                <a:effectLst/>
                <a:latin typeface="Arial"/>
                <a:ea typeface="Times New Roman"/>
                <a:cs typeface="Segoe UI"/>
              </a:rPr>
              <a:t> </a:t>
            </a:r>
            <a:r>
              <a:rPr lang="en-US" sz="1000" dirty="0" err="1">
                <a:effectLst/>
                <a:latin typeface="Arial"/>
                <a:ea typeface="Times New Roman"/>
                <a:cs typeface="Segoe UI"/>
              </a:rPr>
              <a:t>avez</a:t>
            </a:r>
            <a:r>
              <a:rPr lang="en-US" sz="1000" dirty="0">
                <a:effectLst/>
                <a:latin typeface="Arial"/>
                <a:ea typeface="Times New Roman"/>
                <a:cs typeface="Segoe UI"/>
              </a:rPr>
              <a:t> </a:t>
            </a:r>
            <a:r>
              <a:rPr lang="en-US" sz="1000" dirty="0" err="1">
                <a:effectLst/>
                <a:latin typeface="Arial"/>
                <a:ea typeface="Times New Roman"/>
                <a:cs typeface="Segoe UI"/>
              </a:rPr>
              <a:t>ajouté</a:t>
            </a:r>
            <a:r>
              <a:rPr lang="en-US" sz="1000" dirty="0">
                <a:effectLst/>
                <a:latin typeface="Arial"/>
                <a:ea typeface="Times New Roman"/>
                <a:cs typeface="Segoe UI"/>
              </a:rPr>
              <a:t> </a:t>
            </a:r>
            <a:r>
              <a:rPr lang="en-US" sz="1000" dirty="0" err="1">
                <a:effectLst/>
                <a:latin typeface="Arial"/>
                <a:ea typeface="Times New Roman"/>
                <a:cs typeface="Segoe UI"/>
              </a:rPr>
              <a:t>ces</a:t>
            </a:r>
            <a:r>
              <a:rPr lang="en-US" sz="1000" dirty="0">
                <a:effectLst/>
                <a:latin typeface="Arial"/>
                <a:ea typeface="Times New Roman"/>
                <a:cs typeface="Segoe UI"/>
              </a:rPr>
              <a:t> </a:t>
            </a:r>
            <a:r>
              <a:rPr lang="en-US" sz="1000" dirty="0" err="1">
                <a:effectLst/>
                <a:latin typeface="Arial"/>
                <a:ea typeface="Times New Roman"/>
                <a:cs typeface="Segoe UI"/>
              </a:rPr>
              <a:t>groupes</a:t>
            </a:r>
            <a:r>
              <a:rPr lang="en-US" sz="1000" dirty="0">
                <a:effectLst/>
                <a:latin typeface="Arial"/>
                <a:ea typeface="Times New Roman"/>
                <a:cs typeface="Segoe UI"/>
              </a:rPr>
              <a:t> à un </a:t>
            </a:r>
            <a:r>
              <a:rPr lang="en-US" sz="1000" dirty="0" err="1">
                <a:effectLst/>
                <a:latin typeface="Arial"/>
                <a:ea typeface="Times New Roman"/>
                <a:cs typeface="Segoe UI"/>
              </a:rPr>
              <a:t>groupe</a:t>
            </a:r>
            <a:r>
              <a:rPr lang="en-US" sz="1000" dirty="0">
                <a:effectLst/>
                <a:latin typeface="Arial"/>
                <a:ea typeface="Times New Roman"/>
                <a:cs typeface="Segoe UI"/>
              </a:rPr>
              <a:t> local </a:t>
            </a:r>
            <a:r>
              <a:rPr lang="en-US" sz="1000" dirty="0" err="1">
                <a:effectLst/>
                <a:latin typeface="Arial"/>
                <a:ea typeface="Times New Roman"/>
                <a:cs typeface="Segoe UI"/>
              </a:rPr>
              <a:t>dans</a:t>
            </a:r>
            <a:r>
              <a:rPr lang="en-US" sz="1000" dirty="0">
                <a:effectLst/>
                <a:latin typeface="Arial"/>
                <a:ea typeface="Times New Roman"/>
                <a:cs typeface="Segoe UI"/>
              </a:rPr>
              <a:t> le </a:t>
            </a:r>
            <a:r>
              <a:rPr lang="en-US" sz="1000" dirty="0" err="1">
                <a:effectLst/>
                <a:latin typeface="Arial"/>
                <a:ea typeface="Times New Roman"/>
                <a:cs typeface="Segoe UI"/>
              </a:rPr>
              <a:t>domaine</a:t>
            </a:r>
            <a:r>
              <a:rPr lang="en-US" sz="1000" dirty="0">
                <a:effectLst/>
                <a:latin typeface="Arial"/>
                <a:ea typeface="Times New Roman"/>
                <a:cs typeface="Segoe UI"/>
              </a:rPr>
              <a:t> </a:t>
            </a:r>
            <a:r>
              <a:rPr lang="en-US" sz="1000" err="1">
                <a:effectLst/>
                <a:latin typeface="Arial"/>
                <a:ea typeface="Times New Roman"/>
                <a:cs typeface="Segoe UI"/>
              </a:rPr>
              <a:t>contenant</a:t>
            </a:r>
            <a:r>
              <a:rPr lang="en-US" sz="1000">
                <a:effectLst/>
                <a:latin typeface="Arial"/>
                <a:ea typeface="Times New Roman"/>
                <a:cs typeface="Segoe UI"/>
              </a:rPr>
              <a:t> les ressources</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indent="-342900">
              <a:lnSpc>
                <a:spcPct val="115000"/>
              </a:lnSpc>
              <a:spcBef>
                <a:spcPts val="0"/>
              </a:spcBef>
              <a:spcAft>
                <a:spcPts val="1000"/>
              </a:spcAft>
            </a:pPr>
            <a:r>
              <a:rPr lang="en-US" sz="1000" b="1">
                <a:latin typeface="Arial"/>
                <a:ea typeface="SimSun"/>
                <a:cs typeface="Arial"/>
              </a:rPr>
              <a:t>	Question</a:t>
            </a:r>
            <a:r>
              <a:rPr lang="en-US" sz="1000" dirty="0">
                <a:latin typeface="Arial"/>
                <a:ea typeface="SimSun"/>
                <a:cs typeface="Segoe UI"/>
              </a:rPr>
              <a:t> : </a:t>
            </a:r>
            <a:r>
              <a:rPr lang="en-US" sz="1000" dirty="0" err="1">
                <a:latin typeface="Arial"/>
                <a:ea typeface="SimSun"/>
                <a:cs typeface="Segoe UI"/>
              </a:rPr>
              <a:t>Combien</a:t>
            </a:r>
            <a:r>
              <a:rPr lang="en-US" sz="1000" dirty="0">
                <a:latin typeface="Arial"/>
                <a:ea typeface="SimSun"/>
                <a:cs typeface="Segoe UI"/>
              </a:rPr>
              <a:t> </a:t>
            </a:r>
            <a:r>
              <a:rPr lang="en-US" sz="1000" dirty="0" err="1">
                <a:latin typeface="Arial"/>
                <a:ea typeface="SimSun"/>
                <a:cs typeface="Segoe UI"/>
              </a:rPr>
              <a:t>d'autorisations</a:t>
            </a:r>
            <a:r>
              <a:rPr lang="en-US" sz="1000" dirty="0">
                <a:latin typeface="Arial"/>
                <a:ea typeface="SimSun"/>
                <a:cs typeface="Segoe UI"/>
              </a:rPr>
              <a:t> </a:t>
            </a:r>
            <a:r>
              <a:rPr lang="en-US" sz="1000" dirty="0" err="1">
                <a:latin typeface="Arial"/>
                <a:ea typeface="SimSun"/>
                <a:cs typeface="Segoe UI"/>
              </a:rPr>
              <a:t>devez-vous</a:t>
            </a:r>
            <a:r>
              <a:rPr lang="en-US" sz="1000" dirty="0">
                <a:latin typeface="Arial"/>
                <a:ea typeface="SimSun"/>
                <a:cs typeface="Segoe UI"/>
              </a:rPr>
              <a:t> </a:t>
            </a:r>
            <a:r>
              <a:rPr lang="en-US" sz="1000" dirty="0" err="1">
                <a:latin typeface="Arial"/>
                <a:ea typeface="SimSun"/>
                <a:cs typeface="Segoe UI"/>
              </a:rPr>
              <a:t>attribuer</a:t>
            </a:r>
            <a:r>
              <a:rPr lang="en-US" sz="1000" dirty="0">
                <a:latin typeface="Arial"/>
                <a:ea typeface="SimSun"/>
                <a:cs typeface="Segoe UI"/>
              </a:rPr>
              <a:t> au </a:t>
            </a:r>
            <a:r>
              <a:rPr lang="en-US" sz="1000" dirty="0" err="1">
                <a:latin typeface="Arial"/>
                <a:ea typeface="SimSun"/>
                <a:cs typeface="Segoe UI"/>
              </a:rPr>
              <a:t>groupe</a:t>
            </a:r>
            <a:r>
              <a:rPr lang="en-US" sz="1000" dirty="0">
                <a:latin typeface="Arial"/>
                <a:ea typeface="SimSun"/>
                <a:cs typeface="Segoe UI"/>
              </a:rPr>
              <a:t> local ?</a:t>
            </a:r>
            <a:endParaRPr lang="en-US" sz="1000" dirty="0">
              <a:latin typeface="Arial"/>
              <a:ea typeface="SimSun"/>
              <a:cs typeface="Arial"/>
            </a:endParaRPr>
          </a:p>
          <a:p>
            <a:pPr marL="342900" marR="0" indent="-342900">
              <a:lnSpc>
                <a:spcPct val="115000"/>
              </a:lnSpc>
              <a:spcBef>
                <a:spcPts val="0"/>
              </a:spcBef>
              <a:spcAft>
                <a:spcPts val="1000"/>
              </a:spcAft>
            </a:pPr>
            <a:r>
              <a:rPr lang="en-US" sz="1000" b="1">
                <a:latin typeface="Arial"/>
                <a:ea typeface="SimSun"/>
                <a:cs typeface="Arial"/>
              </a:rPr>
              <a:t>	Réponse</a:t>
            </a:r>
            <a:r>
              <a:rPr lang="en-US" sz="1000" dirty="0">
                <a:latin typeface="Arial"/>
                <a:ea typeface="SimSun"/>
                <a:cs typeface="Segoe UI"/>
              </a:rPr>
              <a:t> :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attribuer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autorisation</a:t>
            </a:r>
            <a:r>
              <a:rPr lang="en-US" sz="1000" dirty="0">
                <a:latin typeface="Arial"/>
                <a:ea typeface="SimSun"/>
                <a:cs typeface="Segoe UI"/>
              </a:rPr>
              <a:t> au </a:t>
            </a:r>
            <a:r>
              <a:rPr lang="en-US" sz="1000" dirty="0" err="1">
                <a:latin typeface="Arial"/>
                <a:ea typeface="SimSun"/>
                <a:cs typeface="Segoe UI"/>
              </a:rPr>
              <a:t>groupe</a:t>
            </a:r>
            <a:r>
              <a:rPr lang="en-US" sz="1000" dirty="0">
                <a:latin typeface="Arial"/>
                <a:ea typeface="SimSun"/>
                <a:cs typeface="Segoe UI"/>
              </a:rPr>
              <a:t> local. </a:t>
            </a:r>
          </a:p>
        </p:txBody>
      </p:sp>
      <p:sp>
        <p:nvSpPr>
          <p:cNvPr id="4" name="Slide Number Placeholder 3"/>
          <p:cNvSpPr>
            <a:spLocks noGrp="1"/>
          </p:cNvSpPr>
          <p:nvPr>
            <p:ph type="sldNum" sz="quarter" idx="10"/>
          </p:nvPr>
        </p:nvSpPr>
        <p:spPr/>
        <p:txBody>
          <a:bodyPr/>
          <a:lstStyle/>
          <a:p>
            <a:fld id="{0F636D68-06D8-4633-B7E1-964F1740CB07}" type="slidenum">
              <a:rPr lang="en-US" smtClean="0">
                <a:solidFill>
                  <a:prstClr val="black"/>
                </a:solidFill>
              </a:rPr>
              <a:pPr/>
              <a:t>19</a:t>
            </a:fld>
            <a:endParaRPr lang="en-US">
              <a:solidFill>
                <a:prstClr val="black"/>
              </a:solidFill>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200" b="1" dirty="0">
                <a:solidFill>
                  <a:srgbClr val="000000"/>
                </a:solidFill>
                <a:latin typeface="Arial"/>
              </a:rPr>
              <a:t>22410B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fr-FR" sz="1200" b="1">
                <a:solidFill>
                  <a:srgbClr val="336699"/>
                </a:solidFill>
                <a:latin typeface="Arial"/>
              </a:rPr>
              <a:t>3 : </a:t>
            </a:r>
            <a:r>
              <a:rPr lang="fr-FR" sz="1200" b="1" dirty="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822182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Montrez le processus d'affichage des autorisations effectives. </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solidFill>
                  <a:prstClr val="black"/>
                </a:solidFill>
              </a:rPr>
              <a:pPr/>
              <a:t>21</a:t>
            </a:fld>
            <a:endParaRPr lang="en-US">
              <a:solidFill>
                <a:prstClr val="black"/>
              </a:solidFill>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200" b="1">
                <a:solidFill>
                  <a:srgbClr val="000000"/>
                </a:solidFill>
                <a:latin typeface="Arial"/>
              </a:rPr>
              <a:t>22410B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fr-FR" sz="1200" b="1">
                <a:solidFill>
                  <a:srgbClr val="336699"/>
                </a:solidFill>
                <a:latin typeface="Arial"/>
              </a:rPr>
              <a:t>3 : </a:t>
            </a:r>
            <a:r>
              <a:rPr lang="fr-FR" sz="1200" b="1" dirty="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3167726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9CBBACF-CEDD-455C-986E-D645016DD72E}" type="slidenum">
              <a:rPr lang="en-US" smtClean="0"/>
              <a:pPr/>
              <a:t>27</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a:solidFill>
                  <a:srgbClr val="336699"/>
                </a:solidFill>
                <a:latin typeface="Arial"/>
              </a:rPr>
              <a:t>4 : Automatisation de l'administration des domaines </a:t>
            </a:r>
            <a:r>
              <a:rPr lang="fr-FR" sz="1200" b="1">
                <a:solidFill>
                  <a:srgbClr val="336699"/>
                </a:solidFill>
                <a:latin typeface="Arial"/>
              </a:rPr>
              <a:t>de services Active</a:t>
            </a:r>
            <a:r>
              <a:rPr lang="fr-FR" sz="1200" b="1" dirty="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val="790123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les </a:t>
            </a:r>
            <a:r>
              <a:rPr lang="en-US" sz="1000" dirty="0" err="1">
                <a:latin typeface="Arial"/>
                <a:ea typeface="SimSun"/>
                <a:cs typeface="Segoe UI"/>
              </a:rPr>
              <a:t>commandes</a:t>
            </a:r>
            <a:r>
              <a:rPr lang="en-US" sz="1000" dirty="0">
                <a:latin typeface="Arial"/>
                <a:ea typeface="SimSun"/>
                <a:cs typeface="Segoe UI"/>
              </a:rPr>
              <a:t> DS </a:t>
            </a:r>
            <a:r>
              <a:rPr lang="en-US" sz="1000" dirty="0" err="1">
                <a:latin typeface="Arial"/>
                <a:ea typeface="SimSun"/>
                <a:cs typeface="Segoe UI"/>
              </a:rPr>
              <a:t>permettant</a:t>
            </a:r>
            <a:r>
              <a:rPr lang="en-US" sz="1000" dirty="0">
                <a:latin typeface="Arial"/>
                <a:ea typeface="SimSun"/>
                <a:cs typeface="Segoe UI"/>
              </a:rPr>
              <a:t> de </a:t>
            </a:r>
            <a:r>
              <a:rPr lang="en-US" sz="1000" dirty="0" err="1">
                <a:latin typeface="Arial"/>
                <a:ea typeface="SimSun"/>
                <a:cs typeface="Segoe UI"/>
              </a:rPr>
              <a:t>manipuler</a:t>
            </a:r>
            <a:r>
              <a:rPr lang="en-US" sz="1000" dirty="0">
                <a:latin typeface="Arial"/>
                <a:ea typeface="SimSun"/>
                <a:cs typeface="Segoe UI"/>
              </a:rPr>
              <a:t> les </a:t>
            </a:r>
            <a:r>
              <a:rPr lang="en-US" sz="1000" dirty="0" err="1">
                <a:latin typeface="Arial"/>
                <a:ea typeface="SimSun"/>
                <a:cs typeface="Segoe UI"/>
              </a:rPr>
              <a:t>objets</a:t>
            </a:r>
            <a:r>
              <a:rPr lang="en-US" sz="1000" dirty="0">
                <a:latin typeface="Arial"/>
                <a:ea typeface="SimSun"/>
                <a:cs typeface="Segoe UI"/>
              </a:rPr>
              <a:t> AD DS. </a:t>
            </a:r>
            <a:r>
              <a:rPr lang="en-US" sz="1000" dirty="0" err="1">
                <a:latin typeface="Arial"/>
                <a:ea typeface="SimSun"/>
                <a:cs typeface="Segoe UI"/>
              </a:rPr>
              <a:t>Utilisez</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pour </a:t>
            </a:r>
            <a:r>
              <a:rPr lang="en-US" sz="1000" dirty="0" err="1">
                <a:latin typeface="Arial"/>
                <a:ea typeface="SimSun"/>
                <a:cs typeface="Segoe UI"/>
              </a:rPr>
              <a:t>décrire</a:t>
            </a:r>
            <a:r>
              <a:rPr lang="en-US" sz="1000" dirty="0">
                <a:latin typeface="Arial"/>
                <a:ea typeface="SimSun"/>
                <a:cs typeface="Segoe UI"/>
              </a:rPr>
              <a:t> la </a:t>
            </a:r>
            <a:r>
              <a:rPr lang="en-US" sz="1000" dirty="0" err="1">
                <a:latin typeface="Arial"/>
                <a:ea typeface="SimSun"/>
                <a:cs typeface="Segoe UI"/>
              </a:rPr>
              <a:t>syntaxe</a:t>
            </a:r>
            <a:r>
              <a:rPr lang="en-US" sz="1000" dirty="0">
                <a:latin typeface="Arial"/>
                <a:ea typeface="SimSun"/>
                <a:cs typeface="Segoe UI"/>
              </a:rPr>
              <a:t> des </a:t>
            </a:r>
            <a:r>
              <a:rPr lang="en-US" sz="1000" dirty="0" err="1">
                <a:latin typeface="Arial"/>
                <a:ea typeface="SimSun"/>
                <a:cs typeface="Segoe UI"/>
              </a:rPr>
              <a:t>commandes</a:t>
            </a:r>
            <a:r>
              <a:rPr lang="en-US" sz="1000" dirty="0">
                <a:latin typeface="Arial"/>
                <a:ea typeface="SimSun"/>
                <a:cs typeface="Segoe UI"/>
              </a:rPr>
              <a:t>. </a:t>
            </a:r>
            <a:r>
              <a:rPr lang="en-US" sz="1000" dirty="0" err="1">
                <a:latin typeface="Arial"/>
                <a:ea typeface="SimSun"/>
                <a:cs typeface="Segoe UI"/>
              </a:rPr>
              <a:t>Vérifiez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bien</a:t>
            </a:r>
            <a:r>
              <a:rPr lang="en-US" sz="1000" dirty="0">
                <a:latin typeface="Arial"/>
                <a:ea typeface="SimSun"/>
                <a:cs typeface="Segoe UI"/>
              </a:rPr>
              <a:t> </a:t>
            </a:r>
            <a:r>
              <a:rPr lang="en-US" sz="1000" dirty="0" err="1">
                <a:latin typeface="Arial"/>
                <a:ea typeface="SimSun"/>
                <a:cs typeface="Segoe UI"/>
              </a:rPr>
              <a:t>compris</a:t>
            </a:r>
            <a:r>
              <a:rPr lang="en-US" sz="1000" dirty="0">
                <a:latin typeface="Arial"/>
                <a:ea typeface="SimSun"/>
                <a:cs typeface="Segoe UI"/>
              </a:rPr>
              <a:t> le format d'un nom unique. Si </a:t>
            </a:r>
            <a:r>
              <a:rPr lang="en-US" sz="1000" dirty="0" err="1">
                <a:latin typeface="Arial"/>
                <a:ea typeface="SimSun"/>
                <a:cs typeface="Segoe UI"/>
              </a:rPr>
              <a:t>nécessaire</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format d'un nom unique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basé</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LDAP. </a:t>
            </a:r>
            <a:r>
              <a:rPr lang="en-US" sz="1000" dirty="0" err="1">
                <a:latin typeface="Arial"/>
                <a:ea typeface="SimSun"/>
                <a:cs typeface="Segoe UI"/>
              </a:rPr>
              <a:t>Décrivez</a:t>
            </a:r>
            <a:r>
              <a:rPr lang="en-US" sz="1000" dirty="0">
                <a:latin typeface="Arial"/>
                <a:ea typeface="SimSun"/>
                <a:cs typeface="Segoe UI"/>
              </a:rPr>
              <a:t> les </a:t>
            </a:r>
            <a:r>
              <a:rPr lang="en-US" sz="1000" dirty="0" err="1">
                <a:latin typeface="Arial"/>
                <a:ea typeface="SimSun"/>
                <a:cs typeface="Segoe UI"/>
              </a:rPr>
              <a:t>éléments</a:t>
            </a:r>
            <a:r>
              <a:rPr lang="en-US" sz="1000" dirty="0">
                <a:latin typeface="Arial"/>
                <a:ea typeface="SimSun"/>
                <a:cs typeface="Segoe UI"/>
              </a:rPr>
              <a:t> </a:t>
            </a:r>
            <a:r>
              <a:rPr lang="en-US" sz="1000" dirty="0" err="1">
                <a:latin typeface="Arial"/>
                <a:ea typeface="SimSun"/>
                <a:cs typeface="Segoe UI"/>
              </a:rPr>
              <a:t>suivants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Segoe UI"/>
              </a:rPr>
              <a:t>Nom </a:t>
            </a:r>
            <a:r>
              <a:rPr lang="en-US" sz="1000" dirty="0" err="1">
                <a:effectLst/>
                <a:latin typeface="Arial"/>
                <a:ea typeface="Times New Roman"/>
                <a:cs typeface="Segoe UI"/>
              </a:rPr>
              <a:t>commun</a:t>
            </a:r>
            <a:r>
              <a:rPr lang="en-US" sz="1000" dirty="0">
                <a:effectLst/>
                <a:latin typeface="Arial"/>
                <a:ea typeface="Times New Roman"/>
                <a:cs typeface="Segoe UI"/>
              </a:rPr>
              <a:t> : </a:t>
            </a:r>
            <a:r>
              <a:rPr lang="en-US" sz="1000" b="1" dirty="0" err="1">
                <a:effectLst/>
                <a:latin typeface="Arial"/>
                <a:ea typeface="Times New Roman"/>
                <a:cs typeface="Times New Roman"/>
              </a:rPr>
              <a:t>cn</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Segoe UI"/>
              </a:rPr>
              <a:t>unité</a:t>
            </a:r>
            <a:r>
              <a:rPr lang="en-US" sz="1000" dirty="0">
                <a:effectLst/>
                <a:latin typeface="Arial"/>
                <a:ea typeface="Times New Roman"/>
                <a:cs typeface="Segoe UI"/>
              </a:rPr>
              <a:t> </a:t>
            </a:r>
            <a:r>
              <a:rPr lang="en-US" sz="1000" dirty="0" err="1">
                <a:effectLst/>
                <a:latin typeface="Arial"/>
                <a:ea typeface="Times New Roman"/>
                <a:cs typeface="Segoe UI"/>
              </a:rPr>
              <a:t>d'organisation</a:t>
            </a:r>
            <a:r>
              <a:rPr lang="en-US" sz="1000" dirty="0">
                <a:effectLst/>
                <a:latin typeface="Arial"/>
                <a:ea typeface="Times New Roman"/>
                <a:cs typeface="Segoe UI"/>
              </a:rPr>
              <a:t> : </a:t>
            </a:r>
            <a:r>
              <a:rPr lang="en-US" sz="1000" b="1" dirty="0" err="1">
                <a:effectLst/>
                <a:latin typeface="Arial"/>
                <a:ea typeface="Times New Roman"/>
                <a:cs typeface="Times New Roman"/>
              </a:rPr>
              <a:t>ou</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a:effectLst/>
                <a:latin typeface="Arial"/>
                <a:ea typeface="Times New Roman"/>
                <a:cs typeface="Segoe UI"/>
              </a:rPr>
              <a:t>composant</a:t>
            </a:r>
            <a:r>
              <a:rPr lang="en-US" sz="1000" dirty="0">
                <a:effectLst/>
                <a:latin typeface="Arial"/>
                <a:ea typeface="Times New Roman"/>
                <a:cs typeface="Segoe UI"/>
              </a:rPr>
              <a:t> de </a:t>
            </a:r>
            <a:r>
              <a:rPr lang="en-US" sz="1000" dirty="0" err="1">
                <a:effectLst/>
                <a:latin typeface="Arial"/>
                <a:ea typeface="Times New Roman"/>
                <a:cs typeface="Segoe UI"/>
              </a:rPr>
              <a:t>domaine</a:t>
            </a:r>
            <a:r>
              <a:rPr lang="en-US" sz="1000" dirty="0">
                <a:effectLst/>
                <a:latin typeface="Arial"/>
                <a:ea typeface="Times New Roman"/>
                <a:cs typeface="Segoe UI"/>
              </a:rPr>
              <a:t> : </a:t>
            </a:r>
            <a:r>
              <a:rPr lang="en-US" sz="1000" b="1" dirty="0">
                <a:effectLst/>
                <a:latin typeface="Arial"/>
                <a:ea typeface="Times New Roman"/>
                <a:cs typeface="Times New Roman"/>
              </a:rPr>
              <a:t>dc</a:t>
            </a:r>
            <a:r>
              <a:rPr lang="en-US" sz="1000" dirty="0">
                <a:effectLst/>
                <a:latin typeface="Arial"/>
                <a:ea typeface="Times New Roman"/>
                <a:cs typeface="Times New Roman"/>
              </a:rPr>
              <a:t>.</a:t>
            </a: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a:latin typeface="Arial"/>
                <a:ea typeface="SimSun"/>
                <a:cs typeface="Arial"/>
              </a:rPr>
              <a:t>, </a:t>
            </a:r>
            <a:r>
              <a:rPr lang="en-US" sz="1000" dirty="0" err="1">
                <a:latin typeface="Arial"/>
                <a:ea typeface="SimSun"/>
                <a:cs typeface="Arial"/>
              </a:rPr>
              <a:t>contrairement</a:t>
            </a:r>
            <a:r>
              <a:rPr lang="en-US" sz="1000" dirty="0">
                <a:latin typeface="Arial"/>
                <a:ea typeface="SimSun"/>
                <a:cs typeface="Arial"/>
              </a:rPr>
              <a:t> à </a:t>
            </a:r>
            <a:r>
              <a:rPr lang="en-US" sz="1000" dirty="0" err="1">
                <a:latin typeface="Arial"/>
                <a:ea typeface="SimSun"/>
                <a:cs typeface="Arial"/>
              </a:rPr>
              <a:t>csvde</a:t>
            </a:r>
            <a:r>
              <a:rPr lang="en-US" sz="1000" dirty="0">
                <a:latin typeface="Arial"/>
                <a:ea typeface="SimSun"/>
                <a:cs typeface="Arial"/>
              </a:rPr>
              <a:t> et à </a:t>
            </a:r>
            <a:r>
              <a:rPr lang="en-US" sz="1000" dirty="0" err="1">
                <a:latin typeface="Arial"/>
                <a:ea typeface="SimSun"/>
                <a:cs typeface="Arial"/>
              </a:rPr>
              <a:t>ldifde</a:t>
            </a:r>
            <a:r>
              <a:rPr lang="en-US" sz="1000" dirty="0">
                <a:latin typeface="Arial"/>
                <a:ea typeface="SimSun"/>
                <a:cs typeface="Arial"/>
              </a:rPr>
              <a:t>,</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outils</a:t>
            </a:r>
            <a:r>
              <a:rPr lang="en-US" sz="1000" dirty="0">
                <a:latin typeface="Arial"/>
                <a:ea typeface="SimSun"/>
                <a:cs typeface="Segoe UI"/>
              </a:rPr>
              <a:t> ne </a:t>
            </a:r>
            <a:r>
              <a:rPr lang="en-US" sz="1000" dirty="0" err="1">
                <a:latin typeface="Arial"/>
                <a:ea typeface="SimSun"/>
                <a:cs typeface="Segoe UI"/>
              </a:rPr>
              <a:t>sont</a:t>
            </a:r>
            <a:r>
              <a:rPr lang="en-US" sz="1000" dirty="0">
                <a:latin typeface="Arial"/>
                <a:ea typeface="SimSun"/>
                <a:cs typeface="Segoe UI"/>
              </a:rPr>
              <a:t> pas </a:t>
            </a:r>
            <a:r>
              <a:rPr lang="en-US" sz="1000" dirty="0" err="1">
                <a:latin typeface="Arial"/>
                <a:ea typeface="SimSun"/>
                <a:cs typeface="Segoe UI"/>
              </a:rPr>
              <a:t>conçus</a:t>
            </a:r>
            <a:r>
              <a:rPr lang="en-US" sz="1000" dirty="0">
                <a:latin typeface="Arial"/>
                <a:ea typeface="SimSun"/>
                <a:cs typeface="Segoe UI"/>
              </a:rPr>
              <a:t> </a:t>
            </a:r>
            <a:r>
              <a:rPr lang="en-US" sz="1000" dirty="0" err="1">
                <a:latin typeface="Arial"/>
                <a:ea typeface="SimSun"/>
                <a:cs typeface="Segoe UI"/>
              </a:rPr>
              <a:t>explicitement</a:t>
            </a:r>
            <a:r>
              <a:rPr lang="en-US" sz="1000" dirty="0">
                <a:latin typeface="Arial"/>
                <a:ea typeface="SimSun"/>
                <a:cs typeface="Segoe UI"/>
              </a:rPr>
              <a:t> pour la </a:t>
            </a:r>
            <a:r>
              <a:rPr lang="en-US" sz="1000" dirty="0" err="1">
                <a:latin typeface="Arial"/>
                <a:ea typeface="SimSun"/>
                <a:cs typeface="Segoe UI"/>
              </a:rPr>
              <a:t>gestion</a:t>
            </a:r>
            <a:r>
              <a:rPr lang="en-US" sz="1000" dirty="0">
                <a:latin typeface="Arial"/>
                <a:ea typeface="SimSun"/>
                <a:cs typeface="Segoe UI"/>
              </a:rPr>
              <a:t> en bloc des </a:t>
            </a:r>
            <a:r>
              <a:rPr lang="en-US" sz="1000" dirty="0" err="1">
                <a:latin typeface="Arial"/>
                <a:ea typeface="SimSun"/>
                <a:cs typeface="Segoe UI"/>
              </a:rPr>
              <a:t>objets</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utilisés</a:t>
            </a:r>
            <a:r>
              <a:rPr lang="en-US" sz="1000" dirty="0">
                <a:latin typeface="Arial"/>
                <a:ea typeface="SimSun"/>
                <a:cs typeface="Segoe UI"/>
              </a:rPr>
              <a:t> pour </a:t>
            </a:r>
            <a:r>
              <a:rPr lang="en-US" sz="1000" dirty="0" err="1">
                <a:latin typeface="Arial"/>
                <a:ea typeface="SimSun"/>
                <a:cs typeface="Segoe UI"/>
              </a:rPr>
              <a:t>manipuler</a:t>
            </a:r>
            <a:r>
              <a:rPr lang="en-US" sz="1000" dirty="0">
                <a:latin typeface="Arial"/>
                <a:ea typeface="SimSun"/>
                <a:cs typeface="Segoe UI"/>
              </a:rPr>
              <a:t> </a:t>
            </a:r>
            <a:r>
              <a:rPr lang="en-US" sz="1000" dirty="0" err="1">
                <a:latin typeface="Arial"/>
                <a:ea typeface="SimSun"/>
                <a:cs typeface="Segoe UI"/>
              </a:rPr>
              <a:t>différents</a:t>
            </a:r>
            <a:r>
              <a:rPr lang="en-US" sz="1000" dirty="0">
                <a:latin typeface="Arial"/>
                <a:ea typeface="SimSun"/>
                <a:cs typeface="Segoe UI"/>
              </a:rPr>
              <a:t> </a:t>
            </a:r>
            <a:r>
              <a:rPr lang="en-US" sz="1000" dirty="0" err="1">
                <a:latin typeface="Arial"/>
                <a:ea typeface="SimSun"/>
                <a:cs typeface="Segoe UI"/>
              </a:rPr>
              <a:t>objets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exécuter</a:t>
            </a:r>
            <a:r>
              <a:rPr lang="en-US" sz="1000" dirty="0">
                <a:latin typeface="Arial"/>
                <a:ea typeface="SimSun"/>
                <a:cs typeface="Segoe UI"/>
              </a:rPr>
              <a:t> des </a:t>
            </a:r>
            <a:r>
              <a:rPr lang="en-US" sz="1000" dirty="0" err="1">
                <a:latin typeface="Arial"/>
                <a:ea typeface="SimSun"/>
                <a:cs typeface="Segoe UI"/>
              </a:rPr>
              <a:t>opérations</a:t>
            </a:r>
            <a:r>
              <a:rPr lang="en-US" sz="1000" dirty="0">
                <a:latin typeface="Arial"/>
                <a:ea typeface="SimSun"/>
                <a:cs typeface="Segoe UI"/>
              </a:rPr>
              <a:t> en bloc.</a:t>
            </a:r>
          </a:p>
          <a:p>
            <a:pPr>
              <a:lnSpc>
                <a:spcPct val="115000"/>
              </a:lnSpc>
              <a:spcAft>
                <a:spcPts val="1000"/>
              </a:spcAft>
            </a:pPr>
            <a:r>
              <a:rPr lang="fr-FR" sz="1000" dirty="0">
                <a:latin typeface="Arial"/>
                <a:ea typeface="SimSun"/>
                <a:cs typeface="Arial"/>
              </a:rPr>
              <a:t>Vous pouvez montrer comment gérer de nombreux objets simultanément à l'aide de ces outils avec la commande </a:t>
            </a:r>
            <a:r>
              <a:rPr lang="fr-FR" sz="1000" dirty="0" err="1">
                <a:latin typeface="Arial"/>
                <a:ea typeface="SimSun"/>
                <a:cs typeface="Arial"/>
              </a:rPr>
              <a:t>dsquery</a:t>
            </a:r>
            <a:r>
              <a:rPr lang="fr-FR" sz="1000" dirty="0">
                <a:latin typeface="Arial"/>
                <a:ea typeface="SimSun"/>
                <a:cs typeface="Arial"/>
              </a:rPr>
              <a:t>. Vous pouvez, par exemple, utiliser la commande suivante pour changer le service de tous les utilisateurs dans l'UO Informatique.</a:t>
            </a:r>
          </a:p>
          <a:p>
            <a:pPr>
              <a:lnSpc>
                <a:spcPct val="115000"/>
              </a:lnSpc>
              <a:spcAft>
                <a:spcPts val="1000"/>
              </a:spcAft>
            </a:pPr>
            <a:r>
              <a:rPr lang="en-CA" sz="1000" b="1" dirty="0" err="1">
                <a:latin typeface="Arial"/>
                <a:ea typeface="Calibri"/>
                <a:cs typeface="Segoe UI"/>
              </a:rPr>
              <a:t>Dsquery</a:t>
            </a:r>
            <a:r>
              <a:rPr lang="en-CA" sz="1000" b="1" dirty="0">
                <a:latin typeface="Arial"/>
                <a:ea typeface="Calibri"/>
                <a:cs typeface="Segoe UI"/>
              </a:rPr>
              <a:t> user “OU=IT, DC=</a:t>
            </a:r>
            <a:r>
              <a:rPr lang="en-CA" sz="1000" b="1" dirty="0" err="1">
                <a:latin typeface="Arial"/>
                <a:ea typeface="Calibri"/>
                <a:cs typeface="Segoe UI"/>
              </a:rPr>
              <a:t>Adatum,DC</a:t>
            </a:r>
            <a:r>
              <a:rPr lang="en-CA" sz="1000" b="1" dirty="0">
                <a:latin typeface="Arial"/>
                <a:ea typeface="Calibri"/>
                <a:cs typeface="Segoe UI"/>
              </a:rPr>
              <a:t>=com” | </a:t>
            </a:r>
            <a:r>
              <a:rPr lang="en-CA" sz="1000" b="1" dirty="0" err="1">
                <a:latin typeface="Arial"/>
                <a:ea typeface="Calibri"/>
                <a:cs typeface="Segoe UI"/>
              </a:rPr>
              <a:t>Dsmod</a:t>
            </a:r>
            <a:r>
              <a:rPr lang="en-CA" sz="1000" b="1" dirty="0">
                <a:latin typeface="Arial"/>
                <a:ea typeface="Calibri"/>
                <a:cs typeface="Segoe UI"/>
              </a:rPr>
              <a:t> user –</a:t>
            </a:r>
            <a:r>
              <a:rPr lang="en-CA" sz="1000" b="1" dirty="0" err="1">
                <a:latin typeface="Arial"/>
                <a:ea typeface="Calibri"/>
                <a:cs typeface="Segoe UI"/>
              </a:rPr>
              <a:t>dept</a:t>
            </a:r>
            <a:r>
              <a:rPr lang="en-CA" sz="1000" b="1" dirty="0">
                <a:latin typeface="Arial"/>
                <a:ea typeface="Calibri"/>
                <a:cs typeface="Segoe UI"/>
              </a:rPr>
              <a:t> IT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critères</a:t>
            </a:r>
            <a:r>
              <a:rPr lang="en-US" sz="1000" dirty="0">
                <a:latin typeface="Arial"/>
                <a:ea typeface="SimSun"/>
                <a:cs typeface="Segoe UI"/>
              </a:rPr>
              <a:t> </a:t>
            </a:r>
            <a:r>
              <a:rPr lang="en-US" sz="1000" dirty="0" err="1">
                <a:latin typeface="Arial"/>
                <a:ea typeface="SimSun"/>
                <a:cs typeface="Segoe UI"/>
              </a:rPr>
              <a:t>utiliseriez-vous</a:t>
            </a:r>
            <a:r>
              <a:rPr lang="en-US" sz="1000" dirty="0">
                <a:latin typeface="Arial"/>
                <a:ea typeface="SimSun"/>
                <a:cs typeface="Segoe UI"/>
              </a:rPr>
              <a:t> pour </a:t>
            </a:r>
            <a:r>
              <a:rPr lang="en-US" sz="1000" dirty="0" err="1">
                <a:latin typeface="Arial"/>
                <a:ea typeface="SimSun"/>
                <a:cs typeface="Segoe UI"/>
              </a:rPr>
              <a:t>choisir</a:t>
            </a:r>
            <a:r>
              <a:rPr lang="en-US" sz="1000" dirty="0">
                <a:latin typeface="Arial"/>
                <a:ea typeface="SimSun"/>
                <a:cs typeface="Segoe UI"/>
              </a:rPr>
              <a:t> </a:t>
            </a:r>
            <a:r>
              <a:rPr lang="en-US" sz="1000" dirty="0" err="1">
                <a:latin typeface="Arial"/>
                <a:ea typeface="SimSun"/>
                <a:cs typeface="Segoe UI"/>
              </a:rPr>
              <a:t>d'opter</a:t>
            </a:r>
            <a:r>
              <a:rPr lang="en-US" sz="1000" dirty="0">
                <a:latin typeface="Arial"/>
                <a:ea typeface="SimSun"/>
                <a:cs typeface="Segoe UI"/>
              </a:rPr>
              <a:t> pour </a:t>
            </a:r>
            <a:r>
              <a:rPr lang="en-US" sz="1000" dirty="0" err="1">
                <a:latin typeface="Arial"/>
                <a:ea typeface="SimSun"/>
                <a:cs typeface="Arial"/>
              </a:rPr>
              <a:t>csvde</a:t>
            </a:r>
            <a:r>
              <a:rPr lang="en-US" sz="1000" dirty="0">
                <a:latin typeface="Arial"/>
                <a:ea typeface="SimSun"/>
                <a:cs typeface="Arial"/>
              </a:rPr>
              <a:t>, </a:t>
            </a:r>
            <a:r>
              <a:rPr lang="en-US" sz="1000" dirty="0" err="1">
                <a:latin typeface="Arial"/>
                <a:ea typeface="SimSun"/>
                <a:cs typeface="Arial"/>
              </a:rPr>
              <a:t>ldifde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les </a:t>
            </a:r>
            <a:r>
              <a:rPr lang="en-US" sz="1000" dirty="0" err="1">
                <a:latin typeface="Arial"/>
                <a:ea typeface="SimSun"/>
                <a:cs typeface="Segoe UI"/>
              </a:rPr>
              <a:t>commandes</a:t>
            </a:r>
            <a:r>
              <a:rPr lang="en-US" sz="1000" dirty="0">
                <a:latin typeface="Arial"/>
                <a:ea typeface="SimSun"/>
                <a:cs typeface="Segoe UI"/>
              </a:rPr>
              <a:t> DS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Si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utilisez</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source de </a:t>
            </a:r>
            <a:r>
              <a:rPr lang="en-US" sz="1000" dirty="0" err="1">
                <a:latin typeface="Arial"/>
                <a:ea typeface="SimSun"/>
                <a:cs typeface="Arial"/>
              </a:rPr>
              <a:t>données</a:t>
            </a:r>
            <a:r>
              <a:rPr lang="en-US" sz="1000" dirty="0">
                <a:latin typeface="Arial"/>
                <a:ea typeface="SimSun"/>
                <a:cs typeface="Arial"/>
              </a:rPr>
              <a:t> qui </a:t>
            </a:r>
            <a:r>
              <a:rPr lang="en-US" sz="1000" dirty="0" err="1">
                <a:latin typeface="Arial"/>
                <a:ea typeface="SimSun"/>
                <a:cs typeface="Arial"/>
              </a:rPr>
              <a:t>peut</a:t>
            </a:r>
            <a:r>
              <a:rPr lang="en-US" sz="1000" dirty="0">
                <a:latin typeface="Arial"/>
                <a:ea typeface="SimSun"/>
                <a:cs typeface="Arial"/>
              </a:rPr>
              <a:t> exporter sous la </a:t>
            </a:r>
            <a:r>
              <a:rPr lang="en-US" sz="1000" dirty="0" err="1">
                <a:latin typeface="Arial"/>
                <a:ea typeface="SimSun"/>
                <a:cs typeface="Arial"/>
              </a:rPr>
              <a:t>forme</a:t>
            </a:r>
            <a:r>
              <a:rPr lang="en-US" sz="1000" dirty="0">
                <a:latin typeface="Arial"/>
                <a:ea typeface="SimSun"/>
                <a:cs typeface="Arial"/>
              </a:rPr>
              <a:t> de </a:t>
            </a:r>
            <a:r>
              <a:rPr lang="en-US" sz="1000" dirty="0" err="1">
                <a:latin typeface="Arial"/>
                <a:ea typeface="SimSun"/>
                <a:cs typeface="Arial"/>
              </a:rPr>
              <a:t>fichier</a:t>
            </a:r>
            <a:r>
              <a:rPr lang="en-US" sz="1000" dirty="0">
                <a:latin typeface="Arial"/>
                <a:ea typeface="SimSun"/>
                <a:cs typeface="Arial"/>
              </a:rPr>
              <a:t> .</a:t>
            </a:r>
            <a:r>
              <a:rPr lang="en-US" sz="1000" dirty="0" err="1">
                <a:latin typeface="Arial"/>
                <a:ea typeface="SimSun"/>
                <a:cs typeface="Arial"/>
              </a:rPr>
              <a:t>csv</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utiliserez</a:t>
            </a:r>
            <a:r>
              <a:rPr lang="en-US" sz="1000" dirty="0">
                <a:latin typeface="Arial"/>
                <a:ea typeface="SimSun"/>
                <a:cs typeface="Arial"/>
              </a:rPr>
              <a:t> </a:t>
            </a:r>
            <a:r>
              <a:rPr lang="en-US" sz="1000" dirty="0" err="1">
                <a:latin typeface="Arial"/>
                <a:ea typeface="SimSun"/>
                <a:cs typeface="Arial"/>
              </a:rPr>
              <a:t>probablement</a:t>
            </a:r>
            <a:r>
              <a:rPr lang="en-US" sz="1000" dirty="0">
                <a:latin typeface="Arial"/>
                <a:ea typeface="SimSun"/>
                <a:cs typeface="Arial"/>
              </a:rPr>
              <a:t> </a:t>
            </a:r>
            <a:r>
              <a:rPr lang="en-US" sz="1000" dirty="0" err="1">
                <a:latin typeface="Arial"/>
                <a:ea typeface="SimSun"/>
                <a:cs typeface="Arial"/>
              </a:rPr>
              <a:t>csvde</a:t>
            </a:r>
            <a:r>
              <a:rPr lang="en-US" sz="1000" dirty="0">
                <a:latin typeface="Arial"/>
                <a:ea typeface="SimSun"/>
                <a:cs typeface="Arial"/>
              </a:rPr>
              <a:t>. </a:t>
            </a:r>
            <a:r>
              <a:rPr lang="en-US" sz="1000" dirty="0" err="1">
                <a:latin typeface="Arial"/>
                <a:ea typeface="SimSun"/>
                <a:cs typeface="Arial"/>
              </a:rPr>
              <a:t>Toutefois</a:t>
            </a:r>
            <a:r>
              <a:rPr lang="en-US" sz="1000" dirty="0">
                <a:latin typeface="Arial"/>
                <a:ea typeface="SimSun"/>
                <a:cs typeface="Arial"/>
              </a:rPr>
              <a:t>, </a:t>
            </a:r>
            <a:r>
              <a:rPr lang="en-US" sz="1000" dirty="0" err="1">
                <a:latin typeface="Arial"/>
                <a:ea typeface="SimSun"/>
                <a:cs typeface="Arial"/>
              </a:rPr>
              <a:t>csvde</a:t>
            </a:r>
            <a:r>
              <a:rPr lang="en-US" sz="1000" dirty="0">
                <a:latin typeface="Arial"/>
                <a:ea typeface="SimSun"/>
                <a:cs typeface="Arial"/>
              </a:rPr>
              <a:t> ne </a:t>
            </a:r>
            <a:r>
              <a:rPr lang="en-US" sz="1000" dirty="0" err="1">
                <a:latin typeface="Arial"/>
                <a:ea typeface="SimSun"/>
                <a:cs typeface="Arial"/>
              </a:rPr>
              <a:t>peut</a:t>
            </a:r>
            <a:r>
              <a:rPr lang="en-US" sz="1000" dirty="0">
                <a:latin typeface="Arial"/>
                <a:ea typeface="SimSun"/>
                <a:cs typeface="Arial"/>
              </a:rPr>
              <a:t> pas modifier les </a:t>
            </a:r>
            <a:r>
              <a:rPr lang="en-US" sz="1000" dirty="0" err="1">
                <a:latin typeface="Arial"/>
                <a:ea typeface="SimSun"/>
                <a:cs typeface="Arial"/>
              </a:rPr>
              <a:t>objets</a:t>
            </a:r>
            <a:r>
              <a:rPr lang="en-US" sz="1000" dirty="0">
                <a:latin typeface="Arial"/>
                <a:ea typeface="SimSun"/>
                <a:cs typeface="Arial"/>
              </a:rPr>
              <a:t> </a:t>
            </a:r>
            <a:r>
              <a:rPr lang="en-US" sz="1000" dirty="0" err="1">
                <a:latin typeface="Arial"/>
                <a:ea typeface="SimSun"/>
                <a:cs typeface="Arial"/>
              </a:rPr>
              <a:t>existants</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utiliserez</a:t>
            </a:r>
            <a:r>
              <a:rPr lang="en-US" sz="1000" dirty="0">
                <a:latin typeface="Arial"/>
                <a:ea typeface="SimSun"/>
                <a:cs typeface="Arial"/>
              </a:rPr>
              <a:t> </a:t>
            </a:r>
            <a:r>
              <a:rPr lang="en-US" sz="1000" dirty="0" err="1">
                <a:latin typeface="Arial"/>
                <a:ea typeface="SimSun"/>
                <a:cs typeface="Arial"/>
              </a:rPr>
              <a:t>également</a:t>
            </a:r>
            <a:r>
              <a:rPr lang="en-US" sz="1000" dirty="0">
                <a:latin typeface="Arial"/>
                <a:ea typeface="SimSun"/>
                <a:cs typeface="Arial"/>
              </a:rPr>
              <a:t> </a:t>
            </a:r>
            <a:r>
              <a:rPr lang="en-US" sz="1000" dirty="0" err="1">
                <a:latin typeface="Arial"/>
                <a:ea typeface="SimSun"/>
                <a:cs typeface="Arial"/>
              </a:rPr>
              <a:t>csvde</a:t>
            </a:r>
            <a:r>
              <a:rPr lang="en-US" sz="1000" dirty="0">
                <a:latin typeface="Arial"/>
                <a:ea typeface="SimSun"/>
                <a:cs typeface="Arial"/>
              </a:rPr>
              <a:t> </a:t>
            </a:r>
            <a:r>
              <a:rPr lang="en-US" sz="1000" dirty="0" err="1">
                <a:latin typeface="Arial"/>
                <a:ea typeface="SimSun"/>
                <a:cs typeface="Arial"/>
              </a:rPr>
              <a:t>lors</a:t>
            </a:r>
            <a:r>
              <a:rPr lang="en-US" sz="1000" dirty="0">
                <a:latin typeface="Arial"/>
                <a:ea typeface="SimSun"/>
                <a:cs typeface="Arial"/>
              </a:rPr>
              <a:t> de </a:t>
            </a:r>
            <a:r>
              <a:rPr lang="en-US" sz="1000" dirty="0" err="1">
                <a:latin typeface="Arial"/>
                <a:ea typeface="SimSun"/>
                <a:cs typeface="Arial"/>
              </a:rPr>
              <a:t>l'exportation</a:t>
            </a:r>
            <a:r>
              <a:rPr lang="en-US" sz="1000" dirty="0">
                <a:latin typeface="Arial"/>
                <a:ea typeface="SimSun"/>
                <a:cs typeface="Arial"/>
              </a:rPr>
              <a:t> de </a:t>
            </a:r>
            <a:r>
              <a:rPr lang="en-US" sz="1000" dirty="0" err="1">
                <a:latin typeface="Arial"/>
                <a:ea typeface="SimSun"/>
                <a:cs typeface="Arial"/>
              </a:rPr>
              <a:t>données</a:t>
            </a:r>
            <a:r>
              <a:rPr lang="en-US" sz="1000" dirty="0">
                <a:latin typeface="Arial"/>
                <a:ea typeface="SimSun"/>
                <a:cs typeface="Arial"/>
              </a:rPr>
              <a:t> à </a:t>
            </a:r>
            <a:r>
              <a:rPr lang="en-US" sz="1000" dirty="0" err="1">
                <a:latin typeface="Arial"/>
                <a:ea typeface="SimSun"/>
                <a:cs typeface="Arial"/>
              </a:rPr>
              <a:t>partir</a:t>
            </a:r>
            <a:r>
              <a:rPr lang="en-US" sz="1000" dirty="0">
                <a:latin typeface="Arial"/>
                <a:ea typeface="SimSun"/>
                <a:cs typeface="Arial"/>
              </a:rPr>
              <a:t> </a:t>
            </a:r>
            <a:r>
              <a:rPr lang="en-US" sz="1000" dirty="0" err="1">
                <a:latin typeface="Arial"/>
                <a:ea typeface="SimSun"/>
                <a:cs typeface="Arial"/>
              </a:rPr>
              <a:t>d'AD</a:t>
            </a:r>
            <a:r>
              <a:rPr lang="en-US" sz="1000" dirty="0">
                <a:latin typeface="Arial"/>
                <a:ea typeface="SimSun"/>
                <a:cs typeface="Arial"/>
              </a:rPr>
              <a:t> DS.</a:t>
            </a:r>
          </a:p>
          <a:p>
            <a:pPr>
              <a:lnSpc>
                <a:spcPct val="115000"/>
              </a:lnSpc>
              <a:spcAft>
                <a:spcPts val="1000"/>
              </a:spcAft>
            </a:pPr>
            <a:r>
              <a:rPr lang="en-US" sz="1000" dirty="0">
                <a:latin typeface="Arial"/>
                <a:ea typeface="SimSun"/>
                <a:cs typeface="Arial"/>
              </a:rPr>
              <a:t>Si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utilisez</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source de </a:t>
            </a:r>
            <a:r>
              <a:rPr lang="en-US" sz="1000" dirty="0" err="1">
                <a:latin typeface="Arial"/>
                <a:ea typeface="SimSun"/>
                <a:cs typeface="Arial"/>
              </a:rPr>
              <a:t>données</a:t>
            </a:r>
            <a:r>
              <a:rPr lang="en-US" sz="1000" dirty="0">
                <a:latin typeface="Arial"/>
                <a:ea typeface="SimSun"/>
                <a:cs typeface="Arial"/>
              </a:rPr>
              <a:t> qui </a:t>
            </a:r>
            <a:r>
              <a:rPr lang="en-US" sz="1000" dirty="0" err="1">
                <a:latin typeface="Arial"/>
                <a:ea typeface="SimSun"/>
                <a:cs typeface="Arial"/>
              </a:rPr>
              <a:t>peut</a:t>
            </a:r>
            <a:r>
              <a:rPr lang="en-US" sz="1000" dirty="0">
                <a:latin typeface="Arial"/>
                <a:ea typeface="SimSun"/>
                <a:cs typeface="Arial"/>
              </a:rPr>
              <a:t> exporter sous la </a:t>
            </a:r>
            <a:r>
              <a:rPr lang="en-US" sz="1000" dirty="0" err="1">
                <a:latin typeface="Arial"/>
                <a:ea typeface="SimSun"/>
                <a:cs typeface="Arial"/>
              </a:rPr>
              <a:t>forme</a:t>
            </a:r>
            <a:r>
              <a:rPr lang="en-US" sz="1000" dirty="0">
                <a:latin typeface="Arial"/>
                <a:ea typeface="SimSun"/>
                <a:cs typeface="Arial"/>
              </a:rPr>
              <a:t> de </a:t>
            </a:r>
            <a:r>
              <a:rPr lang="en-US" sz="1000" dirty="0" err="1">
                <a:latin typeface="Arial"/>
                <a:ea typeface="SimSun"/>
                <a:cs typeface="Arial"/>
              </a:rPr>
              <a:t>fichier</a:t>
            </a:r>
            <a:r>
              <a:rPr lang="en-US" sz="1000" dirty="0">
                <a:latin typeface="Arial"/>
                <a:ea typeface="SimSun"/>
                <a:cs typeface="Arial"/>
              </a:rPr>
              <a:t> LDIF,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utiliserez</a:t>
            </a:r>
            <a:r>
              <a:rPr lang="en-US" sz="1000" dirty="0">
                <a:latin typeface="Arial"/>
                <a:ea typeface="SimSun"/>
                <a:cs typeface="Arial"/>
              </a:rPr>
              <a:t> </a:t>
            </a:r>
            <a:r>
              <a:rPr lang="en-US" sz="1000" dirty="0" err="1">
                <a:latin typeface="Arial"/>
                <a:ea typeface="SimSun"/>
                <a:cs typeface="Arial"/>
              </a:rPr>
              <a:t>alors</a:t>
            </a:r>
            <a:r>
              <a:rPr lang="en-US" sz="1000" dirty="0">
                <a:latin typeface="Arial"/>
                <a:ea typeface="SimSun"/>
                <a:cs typeface="Arial"/>
              </a:rPr>
              <a:t> </a:t>
            </a:r>
            <a:r>
              <a:rPr lang="en-US" sz="1000" dirty="0" err="1">
                <a:latin typeface="Arial"/>
                <a:ea typeface="SimSun"/>
                <a:cs typeface="Arial"/>
              </a:rPr>
              <a:t>probablement</a:t>
            </a:r>
            <a:r>
              <a:rPr lang="en-US" sz="1000" dirty="0">
                <a:latin typeface="Arial"/>
                <a:ea typeface="SimSun"/>
                <a:cs typeface="Arial"/>
              </a:rPr>
              <a:t> </a:t>
            </a:r>
            <a:r>
              <a:rPr lang="en-US" sz="1000" dirty="0" err="1">
                <a:latin typeface="Arial"/>
                <a:ea typeface="SimSun"/>
                <a:cs typeface="Arial"/>
              </a:rPr>
              <a:t>ldifde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utiliserez</a:t>
            </a:r>
            <a:r>
              <a:rPr lang="en-US" sz="1000" dirty="0">
                <a:latin typeface="Arial"/>
                <a:ea typeface="SimSun"/>
                <a:cs typeface="Arial"/>
              </a:rPr>
              <a:t> </a:t>
            </a:r>
            <a:r>
              <a:rPr lang="en-US" sz="1000" dirty="0" err="1">
                <a:latin typeface="Arial"/>
                <a:ea typeface="SimSun"/>
                <a:cs typeface="Arial"/>
              </a:rPr>
              <a:t>également</a:t>
            </a:r>
            <a:r>
              <a:rPr lang="en-US" sz="1000" dirty="0">
                <a:latin typeface="Arial"/>
                <a:ea typeface="SimSun"/>
                <a:cs typeface="Arial"/>
              </a:rPr>
              <a:t> </a:t>
            </a:r>
            <a:r>
              <a:rPr lang="en-US" sz="1000" dirty="0" err="1">
                <a:latin typeface="Arial"/>
                <a:ea typeface="SimSun"/>
                <a:cs typeface="Arial"/>
              </a:rPr>
              <a:t>ldifde</a:t>
            </a:r>
            <a:r>
              <a:rPr lang="en-US" sz="1000" dirty="0">
                <a:latin typeface="Arial"/>
                <a:ea typeface="SimSun"/>
                <a:cs typeface="Arial"/>
              </a:rPr>
              <a:t> </a:t>
            </a:r>
            <a:r>
              <a:rPr lang="en-US" sz="1000" dirty="0" err="1">
                <a:latin typeface="Arial"/>
                <a:ea typeface="SimSun"/>
                <a:cs typeface="Arial"/>
              </a:rPr>
              <a:t>si</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a:t>
            </a:r>
            <a:r>
              <a:rPr lang="en-US" sz="1000" dirty="0" err="1">
                <a:latin typeface="Arial"/>
                <a:ea typeface="SimSun"/>
                <a:cs typeface="Arial"/>
              </a:rPr>
              <a:t>supprimer</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modifier les </a:t>
            </a:r>
            <a:r>
              <a:rPr lang="en-US" sz="1000" dirty="0" err="1">
                <a:latin typeface="Arial"/>
                <a:ea typeface="SimSun"/>
                <a:cs typeface="Arial"/>
              </a:rPr>
              <a:t>objets</a:t>
            </a:r>
            <a:r>
              <a:rPr lang="en-US" sz="1000" dirty="0">
                <a:latin typeface="Arial"/>
                <a:ea typeface="SimSun"/>
                <a:cs typeface="Arial"/>
              </a:rPr>
              <a:t> </a:t>
            </a:r>
            <a:r>
              <a:rPr lang="en-US" sz="1000" dirty="0" err="1">
                <a:latin typeface="Arial"/>
                <a:ea typeface="SimSun"/>
                <a:cs typeface="Arial"/>
              </a:rPr>
              <a:t>existants</a:t>
            </a:r>
            <a:r>
              <a:rPr lang="en-US" sz="1000" dirty="0">
                <a:latin typeface="Arial"/>
                <a:ea typeface="SimSun"/>
                <a:cs typeface="Arial"/>
              </a:rPr>
              <a:t>.</a:t>
            </a:r>
          </a:p>
          <a:p>
            <a:pPr>
              <a:lnSpc>
                <a:spcPct val="115000"/>
              </a:lnSpc>
              <a:spcAft>
                <a:spcPts val="1000"/>
              </a:spcAft>
            </a:pPr>
            <a:r>
              <a:rPr lang="en-US" sz="1000" dirty="0">
                <a:latin typeface="Arial"/>
                <a:ea typeface="SimSun"/>
                <a:cs typeface="Segoe UI"/>
              </a:rPr>
              <a:t>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modifiez</a:t>
            </a:r>
            <a:r>
              <a:rPr lang="en-US" sz="1000" dirty="0">
                <a:latin typeface="Arial"/>
                <a:ea typeface="SimSun"/>
                <a:cs typeface="Segoe UI"/>
              </a:rPr>
              <a:t> des </a:t>
            </a:r>
            <a:r>
              <a:rPr lang="en-US" sz="1000" dirty="0" err="1">
                <a:latin typeface="Arial"/>
                <a:ea typeface="SimSun"/>
                <a:cs typeface="Segoe UI"/>
              </a:rPr>
              <a:t>objets</a:t>
            </a:r>
            <a:r>
              <a:rPr lang="en-US" sz="1000" dirty="0">
                <a:latin typeface="Arial"/>
                <a:ea typeface="SimSun"/>
                <a:cs typeface="Segoe UI"/>
              </a:rPr>
              <a:t> </a:t>
            </a:r>
            <a:r>
              <a:rPr lang="en-US" sz="1000" dirty="0" err="1">
                <a:latin typeface="Arial"/>
                <a:ea typeface="SimSun"/>
                <a:cs typeface="Segoe UI"/>
              </a:rPr>
              <a:t>différents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utiliserez</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a:t>
            </a:r>
            <a:r>
              <a:rPr lang="en-US" sz="1000" dirty="0" err="1">
                <a:latin typeface="Arial"/>
                <a:ea typeface="SimSun"/>
                <a:cs typeface="Segoe UI"/>
              </a:rPr>
              <a:t>probablement</a:t>
            </a:r>
            <a:r>
              <a:rPr lang="en-US" sz="1000" dirty="0">
                <a:latin typeface="Arial"/>
                <a:ea typeface="SimSun"/>
                <a:cs typeface="Segoe UI"/>
              </a:rPr>
              <a:t> les </a:t>
            </a:r>
            <a:r>
              <a:rPr lang="en-US" sz="1000" dirty="0" err="1">
                <a:latin typeface="Arial"/>
                <a:ea typeface="SimSun"/>
                <a:cs typeface="Segoe UI"/>
              </a:rPr>
              <a:t>commandes</a:t>
            </a:r>
            <a:r>
              <a:rPr lang="en-US" sz="1000" dirty="0">
                <a:latin typeface="Arial"/>
                <a:ea typeface="SimSun"/>
                <a:cs typeface="Segoe UI"/>
              </a:rPr>
              <a:t> DS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choisi</a:t>
            </a:r>
            <a:r>
              <a:rPr lang="en-US" sz="1000" dirty="0">
                <a:latin typeface="Arial"/>
                <a:ea typeface="SimSun"/>
                <a:cs typeface="Segoe UI"/>
              </a:rPr>
              <a:t> de ne pas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outils</a:t>
            </a:r>
            <a:r>
              <a:rPr lang="en-US" sz="1000" dirty="0">
                <a:latin typeface="Arial"/>
                <a:ea typeface="SimSun"/>
                <a:cs typeface="Segoe UI"/>
              </a:rPr>
              <a:t> </a:t>
            </a:r>
            <a:r>
              <a:rPr lang="en-US" sz="1000" dirty="0" err="1">
                <a:latin typeface="Arial"/>
                <a:ea typeface="SimSun"/>
                <a:cs typeface="Segoe UI"/>
              </a:rPr>
              <a:t>graphiques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28</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a:solidFill>
                  <a:srgbClr val="336699"/>
                </a:solidFill>
                <a:latin typeface="Arial"/>
              </a:rPr>
              <a:t>4 : Automatisation de l'administration des domaines </a:t>
            </a:r>
            <a:r>
              <a:rPr lang="fr-FR" sz="1200" b="1">
                <a:solidFill>
                  <a:srgbClr val="336699"/>
                </a:solidFill>
                <a:latin typeface="Arial"/>
              </a:rPr>
              <a:t>de services Active</a:t>
            </a:r>
            <a:r>
              <a:rPr lang="fr-FR" sz="1200" b="1" dirty="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val="1159485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Expliquez aux stagiaires qu'ils peuvent utiliser csvde pour créer ou exporter des objets AD DS. Toutefois, ils ne peuvent pas utiliser csvde pour modifier ou supprimer les objets existants. Signalez que lorsque vous exportez des objets sans spécifier les attributs à inclure, tous les attributs sont inclus. Vous pouvez utiliser la ligne d'en-tête résultante pour identifier les noms LDAP (Lightweight Directory Access Protocol) des attributs spécifiques que vous souhaitez inclure dans un fichier .csv. Dans la plupart des organisations, csvde est utilisé principalement pour exporter des données.</a:t>
            </a:r>
          </a:p>
          <a:p>
            <a:pPr>
              <a:lnSpc>
                <a:spcPct val="115000"/>
              </a:lnSpc>
              <a:spcAft>
                <a:spcPts val="1000"/>
              </a:spcAft>
            </a:pPr>
            <a:r>
              <a:rPr lang="en-US" sz="1000">
                <a:latin typeface="Arial"/>
                <a:ea typeface="SimSun"/>
                <a:cs typeface="Arial"/>
              </a:rPr>
              <a:t>Envisagez d'effectuer une exportation avec csvde et d'examiner le contenu du fichier .csv.</a:t>
            </a:r>
          </a:p>
        </p:txBody>
      </p:sp>
      <p:sp>
        <p:nvSpPr>
          <p:cNvPr id="4" name="Slide Number Placeholder 3"/>
          <p:cNvSpPr>
            <a:spLocks noGrp="1"/>
          </p:cNvSpPr>
          <p:nvPr>
            <p:ph type="sldNum" sz="quarter" idx="10"/>
          </p:nvPr>
        </p:nvSpPr>
        <p:spPr/>
        <p:txBody>
          <a:bodyPr/>
          <a:lstStyle/>
          <a:p>
            <a:fld id="{49CBBACF-CEDD-455C-986E-D645016DD72E}" type="slidenum">
              <a:rPr lang="en-US" smtClean="0"/>
              <a:pPr/>
              <a:t>40</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a:solidFill>
                  <a:srgbClr val="336699"/>
                </a:solidFill>
                <a:latin typeface="Arial"/>
              </a:rPr>
              <a:t>4 : Automatisation de l'administration des domaines </a:t>
            </a:r>
            <a:r>
              <a:rPr lang="fr-FR" sz="1200" b="1">
                <a:solidFill>
                  <a:srgbClr val="336699"/>
                </a:solidFill>
                <a:latin typeface="Arial"/>
              </a:rPr>
              <a:t>de services Active</a:t>
            </a:r>
            <a:r>
              <a:rPr lang="fr-FR" sz="1200" b="1" dirty="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val="3356402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Pour bien présenter cette rubrique, il est essentiel de </a:t>
            </a:r>
            <a:r>
              <a:rPr lang="en-US" sz="1000">
                <a:latin typeface="Arial"/>
                <a:ea typeface="SimSun"/>
                <a:cs typeface="Arial"/>
              </a:rPr>
              <a:t>différencier ldifde de csvde. </a:t>
            </a:r>
            <a:r>
              <a:rPr lang="en-US" sz="1000">
                <a:latin typeface="Arial"/>
                <a:ea typeface="SimSun"/>
                <a:cs typeface="Segoe UI"/>
              </a:rPr>
              <a:t>Les différences majeures sont les suivantes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Ldifde</a:t>
            </a:r>
            <a:r>
              <a:rPr lang="en-US" sz="1000">
                <a:solidFill>
                  <a:srgbClr val="000000"/>
                </a:solidFill>
                <a:effectLst/>
                <a:latin typeface="Arial"/>
                <a:ea typeface="Times New Roman"/>
                <a:cs typeface="Segoe UI"/>
              </a:rPr>
              <a:t> peut modifier et supprimer des objets.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Beaucoup moins applications peuvent exporter et importer des données au format LDIF (LDAP Data Interchange Format).</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45</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a:solidFill>
                  <a:srgbClr val="336699"/>
                </a:solidFill>
                <a:latin typeface="Arial"/>
              </a:rPr>
              <a:t>4 : Automatisation de l'administration des domaines </a:t>
            </a:r>
            <a:r>
              <a:rPr lang="fr-FR" sz="1200" b="1">
                <a:solidFill>
                  <a:srgbClr val="336699"/>
                </a:solidFill>
                <a:latin typeface="Arial"/>
              </a:rPr>
              <a:t>de services Active</a:t>
            </a:r>
            <a:r>
              <a:rPr lang="fr-FR" sz="1200" b="1" dirty="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val="222892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554696CB-EFCE-45DB-AB27-49AC3A30B1B7}" type="slidenum">
              <a:rPr lang="en-US" smtClean="0"/>
              <a:t>3</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3299130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chacune</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En </a:t>
            </a:r>
            <a:r>
              <a:rPr lang="en-US" sz="1000" dirty="0" err="1">
                <a:latin typeface="Arial"/>
                <a:ea typeface="SimSun"/>
                <a:cs typeface="Segoe UI"/>
              </a:rPr>
              <a:t>outre</a:t>
            </a:r>
            <a:r>
              <a:rPr lang="en-US" sz="1000" dirty="0">
                <a:latin typeface="Arial"/>
                <a:ea typeface="SimSun"/>
                <a:cs typeface="Segoe UI"/>
              </a:rPr>
              <a:t>, </a:t>
            </a:r>
            <a:r>
              <a:rPr lang="en-US" sz="1000" dirty="0" err="1">
                <a:latin typeface="Arial"/>
                <a:ea typeface="SimSun"/>
                <a:cs typeface="Segoe UI"/>
              </a:rPr>
              <a:t>décrivez</a:t>
            </a:r>
            <a:r>
              <a:rPr lang="en-US" sz="1000" dirty="0">
                <a:latin typeface="Arial"/>
                <a:ea typeface="SimSun"/>
                <a:cs typeface="Segoe UI"/>
              </a:rPr>
              <a:t> </a:t>
            </a:r>
            <a:r>
              <a:rPr lang="en-US" sz="1000" dirty="0" err="1">
                <a:latin typeface="Arial"/>
                <a:ea typeface="SimSun"/>
                <a:cs typeface="Segoe UI"/>
              </a:rPr>
              <a:t>l'exemple</a:t>
            </a:r>
            <a:r>
              <a:rPr lang="en-US" sz="1000" dirty="0">
                <a:latin typeface="Arial"/>
                <a:ea typeface="SimSun"/>
                <a:cs typeface="Segoe UI"/>
              </a:rPr>
              <a:t> de </a:t>
            </a:r>
            <a:r>
              <a:rPr lang="en-US" sz="1000" dirty="0" err="1">
                <a:latin typeface="Arial"/>
                <a:ea typeface="SimSun"/>
                <a:cs typeface="Segoe UI"/>
              </a:rPr>
              <a:t>l'utilisation</a:t>
            </a:r>
            <a:r>
              <a:rPr lang="en-US" sz="1000" dirty="0">
                <a:latin typeface="Arial"/>
                <a:ea typeface="SimSun"/>
                <a:cs typeface="Segoe UI"/>
              </a:rPr>
              <a:t> de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New-</a:t>
            </a:r>
            <a:r>
              <a:rPr lang="en-US" sz="1000" b="1" dirty="0" err="1">
                <a:latin typeface="Arial"/>
                <a:ea typeface="SimSun"/>
                <a:cs typeface="Arial"/>
              </a:rPr>
              <a:t>ADUser</a:t>
            </a:r>
            <a:r>
              <a:rPr lang="en-US" sz="1000" dirty="0">
                <a:latin typeface="Arial"/>
                <a:ea typeface="SimSun"/>
                <a:cs typeface="Segoe UI"/>
              </a:rPr>
              <a:t>. </a:t>
            </a:r>
            <a:r>
              <a:rPr lang="en-US" sz="1000" dirty="0" err="1">
                <a:latin typeface="Arial"/>
                <a:ea typeface="SimSun"/>
                <a:cs typeface="Segoe UI"/>
              </a:rPr>
              <a:t>Envisagez</a:t>
            </a:r>
            <a:r>
              <a:rPr lang="en-US" sz="1000" dirty="0">
                <a:latin typeface="Arial"/>
                <a:ea typeface="SimSun"/>
                <a:cs typeface="Segoe UI"/>
              </a:rPr>
              <a:t> de </a:t>
            </a:r>
            <a:r>
              <a:rPr lang="en-US" sz="1000" dirty="0" err="1">
                <a:latin typeface="Arial"/>
                <a:ea typeface="SimSun"/>
                <a:cs typeface="Segoe UI"/>
              </a:rPr>
              <a:t>fournir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de </a:t>
            </a:r>
            <a:r>
              <a:rPr lang="en-US" sz="1000" dirty="0" err="1">
                <a:latin typeface="Arial"/>
                <a:ea typeface="SimSun"/>
                <a:cs typeface="Segoe UI"/>
              </a:rPr>
              <a:t>l'utilisation</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E:\Labfiles\Mod04\Mod04Examples.ps1.</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paramètres</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pour </a:t>
            </a:r>
            <a:r>
              <a:rPr lang="en-US" sz="1000" dirty="0" err="1">
                <a:latin typeface="Arial"/>
                <a:ea typeface="SimSun"/>
                <a:cs typeface="Segoe UI"/>
              </a:rPr>
              <a:t>gérer</a:t>
            </a:r>
            <a:r>
              <a:rPr lang="en-US" sz="1000" dirty="0">
                <a:latin typeface="Arial"/>
                <a:ea typeface="SimSun"/>
                <a:cs typeface="Segoe UI"/>
              </a:rPr>
              <a:t> les </a:t>
            </a:r>
            <a:r>
              <a:rPr lang="en-US" sz="1000" dirty="0" err="1">
                <a:latin typeface="Arial"/>
                <a:ea typeface="SimSun"/>
                <a:cs typeface="Segoe UI"/>
              </a:rPr>
              <a:t>comptes</a:t>
            </a:r>
            <a:r>
              <a:rPr lang="en-US" sz="1000" dirty="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 </a:t>
            </a:r>
            <a:r>
              <a:rPr lang="en-US" sz="1000" dirty="0" err="1">
                <a:latin typeface="Arial"/>
                <a:ea typeface="SimSun"/>
                <a:cs typeface="Segoe UI"/>
              </a:rPr>
              <a:t>sont-ils</a:t>
            </a:r>
            <a:r>
              <a:rPr lang="en-US" sz="1000" dirty="0">
                <a:latin typeface="Arial"/>
                <a:ea typeface="SimSun"/>
                <a:cs typeface="Segoe UI"/>
              </a:rPr>
              <a:t> </a:t>
            </a:r>
            <a:r>
              <a:rPr lang="en-US" sz="1000" dirty="0" err="1">
                <a:latin typeface="Arial"/>
                <a:ea typeface="SimSun"/>
                <a:cs typeface="Segoe UI"/>
              </a:rPr>
              <a:t>identiques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Non. La </a:t>
            </a:r>
            <a:r>
              <a:rPr lang="en-US" sz="1000" dirty="0" err="1">
                <a:latin typeface="Arial"/>
                <a:ea typeface="SimSun"/>
                <a:cs typeface="Segoe UI"/>
              </a:rPr>
              <a:t>plupart</a:t>
            </a:r>
            <a:r>
              <a:rPr lang="en-US" sz="1000" dirty="0">
                <a:latin typeface="Arial"/>
                <a:ea typeface="SimSun"/>
                <a:cs typeface="Segoe UI"/>
              </a:rPr>
              <a:t> des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identiques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semblables</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applet de </a:t>
            </a:r>
            <a:r>
              <a:rPr lang="en-US" sz="1000" dirty="0" err="1">
                <a:latin typeface="Arial"/>
                <a:ea typeface="SimSun"/>
                <a:cs typeface="Segoe UI"/>
              </a:rPr>
              <a:t>commande</a:t>
            </a:r>
            <a:r>
              <a:rPr lang="en-US" sz="1000" dirty="0">
                <a:latin typeface="Arial"/>
                <a:ea typeface="SimSun"/>
                <a:cs typeface="Segoe UI"/>
              </a:rPr>
              <a:t> a </a:t>
            </a:r>
            <a:r>
              <a:rPr lang="en-US" sz="1000" dirty="0" err="1">
                <a:latin typeface="Arial"/>
                <a:ea typeface="SimSun"/>
                <a:cs typeface="Segoe UI"/>
              </a:rPr>
              <a:t>sa</a:t>
            </a:r>
            <a:r>
              <a:rPr lang="en-US" sz="1000" dirty="0">
                <a:latin typeface="Arial"/>
                <a:ea typeface="SimSun"/>
                <a:cs typeface="Segoe UI"/>
              </a:rPr>
              <a:t> </a:t>
            </a:r>
            <a:r>
              <a:rPr lang="en-US" sz="1000" dirty="0" err="1">
                <a:latin typeface="Arial"/>
                <a:ea typeface="SimSun"/>
                <a:cs typeface="Segoe UI"/>
              </a:rPr>
              <a:t>propre</a:t>
            </a:r>
            <a:r>
              <a:rPr lang="en-US" sz="1000" dirty="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de </a:t>
            </a:r>
            <a:r>
              <a:rPr lang="en-US" sz="1000" dirty="0" err="1">
                <a:latin typeface="Arial"/>
                <a:ea typeface="SimSun"/>
                <a:cs typeface="Segoe UI"/>
              </a:rPr>
              <a:t>paramètres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51</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a:solidFill>
                  <a:srgbClr val="336699"/>
                </a:solidFill>
                <a:latin typeface="Arial"/>
              </a:rPr>
              <a:t>4 : Automatisation de l'administration des domaines </a:t>
            </a:r>
            <a:r>
              <a:rPr lang="fr-FR" sz="1200" b="1">
                <a:solidFill>
                  <a:srgbClr val="336699"/>
                </a:solidFill>
                <a:latin typeface="Arial"/>
              </a:rPr>
              <a:t>de services Active</a:t>
            </a:r>
            <a:r>
              <a:rPr lang="fr-FR" sz="1200" b="1" dirty="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val="1969886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chacune</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Veillez</a:t>
            </a:r>
            <a:r>
              <a:rPr lang="en-US" sz="1000" dirty="0">
                <a:latin typeface="Arial"/>
                <a:ea typeface="SimSun"/>
                <a:cs typeface="Segoe UI"/>
              </a:rPr>
              <a:t> à </a:t>
            </a:r>
            <a:r>
              <a:rPr lang="en-US" sz="1000" dirty="0" err="1">
                <a:latin typeface="Arial"/>
                <a:ea typeface="SimSun"/>
                <a:cs typeface="Segoe UI"/>
              </a:rPr>
              <a:t>bien</a:t>
            </a:r>
            <a:r>
              <a:rPr lang="en-US" sz="1000" dirty="0">
                <a:latin typeface="Arial"/>
                <a:ea typeface="SimSun"/>
                <a:cs typeface="Segoe UI"/>
              </a:rPr>
              <a:t> </a:t>
            </a:r>
            <a:r>
              <a:rPr lang="en-US" sz="1000" dirty="0" err="1">
                <a:latin typeface="Arial"/>
                <a:ea typeface="SimSun"/>
                <a:cs typeface="Segoe UI"/>
              </a:rPr>
              <a:t>expliquer</a:t>
            </a:r>
            <a:r>
              <a:rPr lang="en-US" sz="1000" dirty="0">
                <a:latin typeface="Arial"/>
                <a:ea typeface="SimSun"/>
                <a:cs typeface="Segoe UI"/>
              </a:rPr>
              <a:t> la </a:t>
            </a:r>
            <a:r>
              <a:rPr lang="en-US" sz="1000" dirty="0" err="1">
                <a:latin typeface="Arial"/>
                <a:ea typeface="SimSun"/>
                <a:cs typeface="Segoe UI"/>
              </a:rPr>
              <a:t>différence</a:t>
            </a:r>
            <a:r>
              <a:rPr lang="en-US" sz="1000" dirty="0">
                <a:latin typeface="Arial"/>
                <a:ea typeface="SimSun"/>
                <a:cs typeface="Segoe UI"/>
              </a:rPr>
              <a:t> entre les applets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a:t>
            </a:r>
            <a:r>
              <a:rPr lang="en-US" sz="1000" b="1" dirty="0" err="1">
                <a:latin typeface="Arial"/>
                <a:ea typeface="SimSun"/>
                <a:cs typeface="Arial"/>
              </a:rPr>
              <a:t>ADGroupMember</a:t>
            </a:r>
            <a:r>
              <a:rPr lang="en-US" sz="1000" b="1" dirty="0">
                <a:latin typeface="Arial"/>
                <a:ea typeface="SimSun"/>
                <a:cs typeface="Arial"/>
              </a:rPr>
              <a:t> </a:t>
            </a:r>
            <a:r>
              <a:rPr lang="en-US" sz="1000" dirty="0">
                <a:latin typeface="Arial"/>
                <a:ea typeface="SimSun"/>
                <a:cs typeface="Segoe UI"/>
              </a:rPr>
              <a:t>et</a:t>
            </a:r>
            <a:r>
              <a:rPr lang="en-US" sz="1000" b="1" dirty="0">
                <a:latin typeface="Arial"/>
                <a:ea typeface="SimSun"/>
                <a:cs typeface="Arial"/>
              </a:rPr>
              <a:t> *-</a:t>
            </a:r>
            <a:r>
              <a:rPr lang="en-US" sz="1000" b="1" dirty="0" err="1">
                <a:latin typeface="Arial"/>
                <a:ea typeface="SimSun"/>
                <a:cs typeface="Arial"/>
              </a:rPr>
              <a:t>ADPrincipalGroupMembership</a:t>
            </a:r>
            <a:r>
              <a:rPr lang="en-US" sz="1000" dirty="0">
                <a:latin typeface="Arial"/>
                <a:ea typeface="SimSun"/>
                <a:cs typeface="Segoe UI"/>
              </a:rPr>
              <a:t>. Pour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plus facile de </a:t>
            </a:r>
            <a:r>
              <a:rPr lang="en-US" sz="1000" dirty="0" err="1">
                <a:latin typeface="Arial"/>
                <a:ea typeface="SimSun"/>
                <a:cs typeface="Segoe UI"/>
              </a:rPr>
              <a:t>distinguer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applets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a:t>
            </a:r>
            <a:r>
              <a:rPr lang="en-US" sz="1000" b="1" dirty="0" err="1">
                <a:latin typeface="Arial"/>
                <a:ea typeface="SimSun"/>
                <a:cs typeface="Arial"/>
              </a:rPr>
              <a:t>ADGroupMember</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identiques</a:t>
            </a:r>
            <a:r>
              <a:rPr lang="en-US" sz="1000" dirty="0">
                <a:latin typeface="Arial"/>
                <a:ea typeface="SimSun"/>
                <a:cs typeface="Segoe UI"/>
              </a:rPr>
              <a:t> à la modification de </a:t>
            </a:r>
            <a:r>
              <a:rPr lang="en-US" sz="1000" dirty="0" err="1">
                <a:latin typeface="Arial"/>
                <a:ea typeface="SimSun"/>
                <a:cs typeface="Segoe UI"/>
              </a:rPr>
              <a:t>l'appartenance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propriétés</a:t>
            </a:r>
            <a:r>
              <a:rPr lang="en-US" sz="1000" dirty="0">
                <a:latin typeface="Arial"/>
                <a:ea typeface="SimSun"/>
                <a:cs typeface="Segoe UI"/>
              </a:rPr>
              <a:t> d'un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applets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a:t>
            </a:r>
            <a:r>
              <a:rPr lang="en-US" sz="1000" b="1" dirty="0" err="1">
                <a:latin typeface="Arial"/>
                <a:ea typeface="SimSun"/>
                <a:cs typeface="Arial"/>
              </a:rPr>
              <a:t>ADPrincipalGroupMembership</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identiques</a:t>
            </a:r>
            <a:r>
              <a:rPr lang="en-US" sz="1000" dirty="0">
                <a:latin typeface="Arial"/>
                <a:ea typeface="SimSun"/>
                <a:cs typeface="Segoe UI"/>
              </a:rPr>
              <a:t> à la modification de la </a:t>
            </a:r>
            <a:r>
              <a:rPr lang="en-US" sz="1000" dirty="0" err="1">
                <a:latin typeface="Arial"/>
                <a:ea typeface="SimSun"/>
                <a:cs typeface="Segoe UI"/>
              </a:rPr>
              <a:t>propriété</a:t>
            </a:r>
            <a:r>
              <a:rPr lang="en-US" sz="1000" dirty="0">
                <a:latin typeface="Arial"/>
                <a:ea typeface="SimSun"/>
                <a:cs typeface="Segoe UI"/>
              </a:rPr>
              <a:t> </a:t>
            </a:r>
            <a:r>
              <a:rPr lang="en-US" sz="1000" b="1" dirty="0">
                <a:latin typeface="Arial"/>
                <a:ea typeface="SimSun"/>
                <a:cs typeface="Arial"/>
              </a:rPr>
              <a:t>Member Of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propriétés</a:t>
            </a:r>
            <a:r>
              <a:rPr lang="en-US" sz="1000" dirty="0">
                <a:latin typeface="Arial"/>
                <a:ea typeface="SimSun"/>
                <a:cs typeface="Segoe UI"/>
              </a:rPr>
              <a:t> d'un objet, par </a:t>
            </a:r>
            <a:r>
              <a:rPr lang="en-US" sz="1000" dirty="0" err="1">
                <a:latin typeface="Arial"/>
                <a:ea typeface="SimSun"/>
                <a:cs typeface="Segoe UI"/>
              </a:rPr>
              <a:t>exemple</a:t>
            </a:r>
            <a:r>
              <a:rPr lang="en-US" sz="1000" dirty="0">
                <a:latin typeface="Arial"/>
                <a:ea typeface="SimSun"/>
                <a:cs typeface="Segoe UI"/>
              </a:rPr>
              <a:t>, un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Pensez</a:t>
            </a:r>
            <a:r>
              <a:rPr lang="en-US" sz="1000" dirty="0">
                <a:latin typeface="Arial"/>
                <a:ea typeface="SimSun"/>
                <a:cs typeface="Segoe UI"/>
              </a:rPr>
              <a:t> à </a:t>
            </a:r>
            <a:r>
              <a:rPr lang="en-US" sz="1000" dirty="0" err="1">
                <a:latin typeface="Arial"/>
                <a:ea typeface="SimSun"/>
                <a:cs typeface="Segoe UI"/>
              </a:rPr>
              <a:t>montrer</a:t>
            </a:r>
            <a:r>
              <a:rPr lang="en-US" sz="1000" dirty="0">
                <a:latin typeface="Arial"/>
                <a:ea typeface="SimSun"/>
                <a:cs typeface="Segoe UI"/>
              </a:rPr>
              <a:t> comment </a:t>
            </a:r>
            <a:r>
              <a:rPr lang="en-US" sz="1000" dirty="0" err="1">
                <a:latin typeface="Arial"/>
                <a:ea typeface="SimSun"/>
                <a:cs typeface="Segoe UI"/>
              </a:rPr>
              <a:t>créer</a:t>
            </a:r>
            <a:r>
              <a:rPr lang="en-US" sz="1000" dirty="0">
                <a:latin typeface="Arial"/>
                <a:ea typeface="SimSun"/>
                <a:cs typeface="Segoe UI"/>
              </a:rPr>
              <a:t> un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puis</a:t>
            </a:r>
            <a:r>
              <a:rPr lang="en-US" sz="1000" dirty="0">
                <a:latin typeface="Arial"/>
                <a:ea typeface="SimSun"/>
                <a:cs typeface="Segoe UI"/>
              </a:rPr>
              <a:t> à y </a:t>
            </a:r>
            <a:r>
              <a:rPr lang="en-US" sz="1000" dirty="0" err="1">
                <a:latin typeface="Arial"/>
                <a:ea typeface="SimSun"/>
                <a:cs typeface="Segoe UI"/>
              </a:rPr>
              <a:t>ajouter</a:t>
            </a:r>
            <a:r>
              <a:rPr lang="en-US" sz="1000" dirty="0">
                <a:latin typeface="Arial"/>
                <a:ea typeface="SimSun"/>
                <a:cs typeface="Segoe UI"/>
              </a:rPr>
              <a:t> des </a:t>
            </a:r>
            <a:r>
              <a:rPr lang="en-US" sz="1000" dirty="0" err="1">
                <a:latin typeface="Arial"/>
                <a:ea typeface="SimSun"/>
                <a:cs typeface="Segoe UI"/>
              </a:rPr>
              <a:t>membres</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E:\Labfiles\Mod04\Mod04Examples.ps1.</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52</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a:solidFill>
                  <a:srgbClr val="336699"/>
                </a:solidFill>
                <a:latin typeface="Arial"/>
              </a:rPr>
              <a:t>4 : Automatisation de l'administration des domaines </a:t>
            </a:r>
            <a:r>
              <a:rPr lang="fr-FR" sz="1200" b="1">
                <a:solidFill>
                  <a:srgbClr val="336699"/>
                </a:solidFill>
                <a:latin typeface="Arial"/>
              </a:rPr>
              <a:t>de services Active</a:t>
            </a:r>
            <a:r>
              <a:rPr lang="fr-FR" sz="1200" b="1" dirty="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val="2278581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chacune</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Associez</a:t>
            </a:r>
            <a:r>
              <a:rPr lang="en-US" sz="1000" dirty="0">
                <a:latin typeface="Arial"/>
                <a:ea typeface="SimSun"/>
                <a:cs typeface="Segoe UI"/>
              </a:rPr>
              <a:t> </a:t>
            </a:r>
            <a:r>
              <a:rPr lang="en-US" sz="1000" dirty="0" err="1">
                <a:latin typeface="Arial"/>
                <a:ea typeface="SimSun"/>
                <a:cs typeface="Segoe UI"/>
              </a:rPr>
              <a:t>l'utilisation</a:t>
            </a:r>
            <a:r>
              <a:rPr lang="en-US" sz="1000" dirty="0">
                <a:latin typeface="Arial"/>
                <a:ea typeface="SimSun"/>
                <a:cs typeface="Segoe UI"/>
              </a:rPr>
              <a:t> de </a:t>
            </a:r>
            <a:r>
              <a:rPr lang="en-US" sz="1000" dirty="0" err="1">
                <a:latin typeface="Arial"/>
                <a:ea typeface="SimSun"/>
                <a:cs typeface="Segoe UI"/>
              </a:rPr>
              <a:t>ces</a:t>
            </a:r>
            <a:r>
              <a:rPr lang="en-US" sz="1000" dirty="0">
                <a:latin typeface="Arial"/>
                <a:ea typeface="SimSun"/>
                <a:cs typeface="Segoe UI"/>
              </a:rPr>
              <a:t> applets de </a:t>
            </a:r>
            <a:r>
              <a:rPr lang="en-US" sz="1000" dirty="0" err="1">
                <a:latin typeface="Arial"/>
                <a:ea typeface="SimSun"/>
                <a:cs typeface="Segoe UI"/>
              </a:rPr>
              <a:t>commande</a:t>
            </a:r>
            <a:r>
              <a:rPr lang="en-US" sz="1000" dirty="0">
                <a:latin typeface="Arial"/>
                <a:ea typeface="SimSun"/>
                <a:cs typeface="Segoe UI"/>
              </a:rPr>
              <a:t> aux </a:t>
            </a:r>
            <a:r>
              <a:rPr lang="en-US" sz="1000" dirty="0" err="1">
                <a:latin typeface="Arial"/>
                <a:ea typeface="SimSun"/>
                <a:cs typeface="Segoe UI"/>
              </a:rPr>
              <a:t>informations</a:t>
            </a:r>
            <a:r>
              <a:rPr lang="en-US" sz="1000" dirty="0">
                <a:latin typeface="Arial"/>
                <a:ea typeface="SimSun"/>
                <a:cs typeface="Segoe UI"/>
              </a:rPr>
              <a:t> de </a:t>
            </a:r>
            <a:r>
              <a:rPr lang="en-US" sz="1000" dirty="0" err="1">
                <a:latin typeface="Arial"/>
                <a:ea typeface="SimSun"/>
                <a:cs typeface="Segoe UI"/>
              </a:rPr>
              <a:t>gestion</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du module 3.</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Veillez</a:t>
            </a:r>
            <a:r>
              <a:rPr lang="en-US" sz="1000" dirty="0">
                <a:latin typeface="Arial"/>
                <a:ea typeface="SimSun"/>
                <a:cs typeface="Segoe UI"/>
              </a:rPr>
              <a:t> à </a:t>
            </a:r>
            <a:r>
              <a:rPr lang="en-US" sz="1000" dirty="0" err="1">
                <a:latin typeface="Arial"/>
                <a:ea typeface="SimSun"/>
                <a:cs typeface="Segoe UI"/>
              </a:rPr>
              <a:t>indiquer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New-</a:t>
            </a:r>
            <a:r>
              <a:rPr lang="en-US" sz="1000" b="1" dirty="0" err="1">
                <a:latin typeface="Arial"/>
                <a:ea typeface="SimSun"/>
                <a:cs typeface="Arial"/>
              </a:rPr>
              <a:t>ADComputer</a:t>
            </a:r>
            <a:r>
              <a:rPr lang="en-US" sz="1000" dirty="0">
                <a:latin typeface="Arial"/>
                <a:ea typeface="SimSun"/>
                <a:cs typeface="Segoe UI"/>
              </a:rPr>
              <a:t> ne propose pas </a:t>
            </a:r>
            <a:r>
              <a:rPr lang="en-US" sz="1000" dirty="0" err="1">
                <a:latin typeface="Arial"/>
                <a:ea typeface="SimSun"/>
                <a:cs typeface="Segoe UI"/>
              </a:rPr>
              <a:t>l'option</a:t>
            </a:r>
            <a:r>
              <a:rPr lang="en-US" sz="1000" dirty="0">
                <a:latin typeface="Arial"/>
                <a:ea typeface="SimSun"/>
                <a:cs typeface="Segoe UI"/>
              </a:rPr>
              <a:t> de </a:t>
            </a:r>
            <a:r>
              <a:rPr lang="en-US" sz="1000" dirty="0" err="1">
                <a:latin typeface="Arial"/>
                <a:ea typeface="SimSun"/>
                <a:cs typeface="Segoe UI"/>
              </a:rPr>
              <a:t>délégation</a:t>
            </a:r>
            <a:r>
              <a:rPr lang="en-US" sz="1000" dirty="0">
                <a:latin typeface="Arial"/>
                <a:ea typeface="SimSun"/>
                <a:cs typeface="Segoe UI"/>
              </a:rPr>
              <a:t> des </a:t>
            </a:r>
            <a:r>
              <a:rPr lang="en-US" sz="1000" dirty="0" err="1">
                <a:latin typeface="Arial"/>
                <a:ea typeface="SimSun"/>
                <a:cs typeface="Segoe UI"/>
              </a:rPr>
              <a:t>autorisations</a:t>
            </a:r>
            <a:r>
              <a:rPr lang="en-US" sz="1000" dirty="0">
                <a:latin typeface="Arial"/>
                <a:ea typeface="SimSun"/>
                <a:cs typeface="Segoe UI"/>
              </a:rPr>
              <a:t> pour </a:t>
            </a:r>
            <a:r>
              <a:rPr lang="en-US" sz="1000" dirty="0" err="1">
                <a:latin typeface="Arial"/>
                <a:ea typeface="SimSun"/>
                <a:cs typeface="Segoe UI"/>
              </a:rPr>
              <a:t>joindre</a:t>
            </a:r>
            <a:r>
              <a:rPr lang="en-US" sz="1000" dirty="0">
                <a:latin typeface="Arial"/>
                <a:ea typeface="SimSun"/>
                <a:cs typeface="Segoe UI"/>
              </a:rPr>
              <a:t> un </a:t>
            </a:r>
            <a:r>
              <a:rPr lang="en-US" sz="1000" dirty="0" err="1">
                <a:latin typeface="Arial"/>
                <a:ea typeface="SimSun"/>
                <a:cs typeface="Segoe UI"/>
              </a:rPr>
              <a:t>ordinateur</a:t>
            </a:r>
            <a:r>
              <a:rPr lang="en-US" sz="1000" dirty="0">
                <a:latin typeface="Arial"/>
                <a:ea typeface="SimSun"/>
                <a:cs typeface="Segoe UI"/>
              </a:rPr>
              <a:t> au nouveau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Si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autorisations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nécessaires</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a:t>
            </a:r>
            <a:r>
              <a:rPr lang="en-US" sz="1000" dirty="0" err="1">
                <a:latin typeface="Arial"/>
                <a:ea typeface="SimSun"/>
                <a:cs typeface="Segoe UI"/>
              </a:rPr>
              <a:t>attribuer</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autorisations</a:t>
            </a:r>
            <a:r>
              <a:rPr lang="en-US" sz="1000" dirty="0">
                <a:latin typeface="Arial"/>
                <a:ea typeface="SimSun"/>
                <a:cs typeface="Segoe UI"/>
              </a:rPr>
              <a:t> </a:t>
            </a:r>
            <a:r>
              <a:rPr lang="en-US" sz="1000" dirty="0" err="1">
                <a:latin typeface="Arial"/>
                <a:ea typeface="SimSun"/>
                <a:cs typeface="Segoe UI"/>
              </a:rPr>
              <a:t>manuellement</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autorisations</a:t>
            </a:r>
            <a:r>
              <a:rPr lang="en-US" sz="1000" dirty="0">
                <a:latin typeface="Arial"/>
                <a:ea typeface="SimSun"/>
                <a:cs typeface="Segoe UI"/>
              </a:rPr>
              <a:t> AD DS </a:t>
            </a:r>
            <a:r>
              <a:rPr lang="en-US" sz="1000" dirty="0" err="1">
                <a:latin typeface="Arial"/>
                <a:ea typeface="SimSun"/>
                <a:cs typeface="Segoe UI"/>
              </a:rPr>
              <a:t>requises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a:solidFill>
                  <a:srgbClr val="000000"/>
                </a:solidFill>
                <a:effectLst/>
                <a:latin typeface="Arial"/>
                <a:ea typeface="Times New Roman"/>
                <a:cs typeface="Segoe UI"/>
              </a:rPr>
              <a:t>réinitialiser</a:t>
            </a:r>
            <a:r>
              <a:rPr lang="en-US" sz="1000" dirty="0">
                <a:solidFill>
                  <a:srgbClr val="000000"/>
                </a:solidFill>
                <a:effectLst/>
                <a:latin typeface="Arial"/>
                <a:ea typeface="Times New Roman"/>
                <a:cs typeface="Segoe UI"/>
              </a:rPr>
              <a:t> le mot de </a:t>
            </a:r>
            <a:r>
              <a:rPr lang="en-US" sz="1000" dirty="0" err="1">
                <a:solidFill>
                  <a:srgbClr val="000000"/>
                </a:solidFill>
                <a:effectLst/>
                <a:latin typeface="Arial"/>
                <a:ea typeface="Times New Roman"/>
                <a:cs typeface="Segoe UI"/>
              </a:rPr>
              <a:t>passe</a:t>
            </a:r>
            <a:r>
              <a:rPr lang="en-US" sz="1000" dirty="0">
                <a:solidFill>
                  <a:srgbClr val="000000"/>
                </a:solidFill>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a:solidFill>
                  <a:srgbClr val="000000"/>
                </a:solidFill>
                <a:effectLst/>
                <a:latin typeface="Arial"/>
                <a:ea typeface="Times New Roman"/>
                <a:cs typeface="Segoe UI"/>
              </a:rPr>
              <a:t>écriture</a:t>
            </a:r>
            <a:r>
              <a:rPr lang="en-US" sz="1000" dirty="0">
                <a:solidFill>
                  <a:srgbClr val="000000"/>
                </a:solidFill>
                <a:effectLst/>
                <a:latin typeface="Arial"/>
                <a:ea typeface="Times New Roman"/>
                <a:cs typeface="Segoe UI"/>
              </a:rPr>
              <a:t> </a:t>
            </a:r>
            <a:r>
              <a:rPr lang="en-US" sz="1000" dirty="0" err="1">
                <a:solidFill>
                  <a:srgbClr val="000000"/>
                </a:solidFill>
                <a:effectLst/>
                <a:latin typeface="Arial"/>
                <a:ea typeface="Times New Roman"/>
                <a:cs typeface="Segoe UI"/>
              </a:rPr>
              <a:t>validée</a:t>
            </a:r>
            <a:r>
              <a:rPr lang="en-US" sz="1000" dirty="0">
                <a:solidFill>
                  <a:srgbClr val="000000"/>
                </a:solidFill>
                <a:effectLst/>
                <a:latin typeface="Arial"/>
                <a:ea typeface="Times New Roman"/>
                <a:cs typeface="Segoe UI"/>
              </a:rPr>
              <a:t> </a:t>
            </a:r>
            <a:r>
              <a:rPr lang="en-US" sz="1000" dirty="0" err="1">
                <a:solidFill>
                  <a:srgbClr val="000000"/>
                </a:solidFill>
                <a:effectLst/>
                <a:latin typeface="Arial"/>
                <a:ea typeface="Times New Roman"/>
                <a:cs typeface="Segoe UI"/>
              </a:rPr>
              <a:t>dans</a:t>
            </a:r>
            <a:r>
              <a:rPr lang="en-US" sz="1000" dirty="0">
                <a:solidFill>
                  <a:srgbClr val="000000"/>
                </a:solidFill>
                <a:effectLst/>
                <a:latin typeface="Arial"/>
                <a:ea typeface="Times New Roman"/>
                <a:cs typeface="Segoe UI"/>
              </a:rPr>
              <a:t> le nom d'hôte DNS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a:solidFill>
                  <a:srgbClr val="000000"/>
                </a:solidFill>
                <a:effectLst/>
                <a:latin typeface="Arial"/>
                <a:ea typeface="Times New Roman"/>
                <a:cs typeface="Segoe UI"/>
              </a:rPr>
              <a:t>écriture</a:t>
            </a:r>
            <a:r>
              <a:rPr lang="en-US" sz="1000" dirty="0">
                <a:solidFill>
                  <a:srgbClr val="000000"/>
                </a:solidFill>
                <a:effectLst/>
                <a:latin typeface="Arial"/>
                <a:ea typeface="Times New Roman"/>
                <a:cs typeface="Segoe UI"/>
              </a:rPr>
              <a:t> </a:t>
            </a:r>
            <a:r>
              <a:rPr lang="en-US" sz="1000" dirty="0" err="1">
                <a:solidFill>
                  <a:srgbClr val="000000"/>
                </a:solidFill>
                <a:effectLst/>
                <a:latin typeface="Arial"/>
                <a:ea typeface="Times New Roman"/>
                <a:cs typeface="Segoe UI"/>
              </a:rPr>
              <a:t>validée</a:t>
            </a:r>
            <a:r>
              <a:rPr lang="en-US" sz="1000" dirty="0">
                <a:solidFill>
                  <a:srgbClr val="000000"/>
                </a:solidFill>
                <a:effectLst/>
                <a:latin typeface="Arial"/>
                <a:ea typeface="Times New Roman"/>
                <a:cs typeface="Segoe UI"/>
              </a:rPr>
              <a:t> </a:t>
            </a:r>
            <a:r>
              <a:rPr lang="en-US" sz="1000" dirty="0" err="1">
                <a:solidFill>
                  <a:srgbClr val="000000"/>
                </a:solidFill>
                <a:effectLst/>
                <a:latin typeface="Arial"/>
                <a:ea typeface="Times New Roman"/>
                <a:cs typeface="Segoe UI"/>
              </a:rPr>
              <a:t>dans</a:t>
            </a:r>
            <a:r>
              <a:rPr lang="en-US" sz="1000" dirty="0">
                <a:solidFill>
                  <a:srgbClr val="000000"/>
                </a:solidFill>
                <a:effectLst/>
                <a:latin typeface="Arial"/>
                <a:ea typeface="Times New Roman"/>
                <a:cs typeface="Segoe UI"/>
              </a:rPr>
              <a:t> le nom principal de service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restrictions de </a:t>
            </a:r>
            <a:r>
              <a:rPr lang="en-US" sz="1000" dirty="0" err="1">
                <a:solidFill>
                  <a:srgbClr val="000000"/>
                </a:solidFill>
                <a:effectLst/>
                <a:latin typeface="Arial"/>
                <a:ea typeface="Times New Roman"/>
                <a:cs typeface="Segoe UI"/>
              </a:rPr>
              <a:t>comptes</a:t>
            </a:r>
            <a:r>
              <a:rPr lang="en-US" sz="1000" dirty="0">
                <a:solidFill>
                  <a:srgbClr val="000000"/>
                </a:solidFill>
                <a:effectLst/>
                <a:latin typeface="Arial"/>
                <a:ea typeface="Times New Roman"/>
                <a:cs typeface="Segoe UI"/>
              </a:rPr>
              <a:t> </a:t>
            </a:r>
            <a:r>
              <a:rPr lang="en-US" sz="1000" dirty="0" err="1">
                <a:solidFill>
                  <a:srgbClr val="000000"/>
                </a:solidFill>
                <a:effectLst/>
                <a:latin typeface="Arial"/>
                <a:ea typeface="Times New Roman"/>
                <a:cs typeface="Segoe UI"/>
              </a:rPr>
              <a:t>d'écriture</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1000"/>
              </a:spcAft>
            </a:pPr>
            <a:r>
              <a:rPr lang="en-US" sz="1000" dirty="0" err="1">
                <a:latin typeface="Arial"/>
                <a:ea typeface="SimSun"/>
                <a:cs typeface="Segoe UI"/>
              </a:rPr>
              <a:t>Pensez</a:t>
            </a:r>
            <a:r>
              <a:rPr lang="en-US" sz="1000" dirty="0">
                <a:latin typeface="Arial"/>
                <a:ea typeface="SimSun"/>
                <a:cs typeface="Segoe UI"/>
              </a:rPr>
              <a:t> à </a:t>
            </a:r>
            <a:r>
              <a:rPr lang="en-US" sz="1000" dirty="0" err="1">
                <a:latin typeface="Arial"/>
                <a:ea typeface="SimSun"/>
                <a:cs typeface="Segoe UI"/>
              </a:rPr>
              <a:t>présenter</a:t>
            </a:r>
            <a:r>
              <a:rPr lang="en-US" sz="1000" dirty="0">
                <a:latin typeface="Arial"/>
                <a:ea typeface="SimSun"/>
                <a:cs typeface="Segoe UI"/>
              </a:rPr>
              <a:t> les </a:t>
            </a:r>
            <a:r>
              <a:rPr lang="en-US" sz="1000" dirty="0" err="1">
                <a:latin typeface="Arial"/>
                <a:ea typeface="SimSun"/>
                <a:cs typeface="Segoe UI"/>
              </a:rPr>
              <a:t>différences</a:t>
            </a:r>
            <a:r>
              <a:rPr lang="en-US" sz="1000" dirty="0">
                <a:latin typeface="Arial"/>
                <a:ea typeface="SimSun"/>
                <a:cs typeface="Segoe UI"/>
              </a:rPr>
              <a:t> </a:t>
            </a:r>
            <a:r>
              <a:rPr lang="en-US" sz="1000" dirty="0" err="1">
                <a:latin typeface="Arial"/>
                <a:ea typeface="SimSun"/>
                <a:cs typeface="Segoe UI"/>
              </a:rPr>
              <a:t>d'autorisations</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de la </a:t>
            </a:r>
            <a:r>
              <a:rPr lang="en-US" sz="1000" dirty="0" err="1">
                <a:latin typeface="Arial"/>
                <a:ea typeface="SimSun"/>
                <a:cs typeface="Segoe UI"/>
              </a:rPr>
              <a:t>création</a:t>
            </a:r>
            <a:r>
              <a:rPr lang="en-US" sz="1000" dirty="0">
                <a:latin typeface="Arial"/>
                <a:ea typeface="SimSun"/>
                <a:cs typeface="Segoe UI"/>
              </a:rPr>
              <a:t> d'un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Utilisateurs</a:t>
            </a:r>
            <a:r>
              <a:rPr lang="en-US" sz="1000" dirty="0">
                <a:latin typeface="Arial"/>
                <a:ea typeface="SimSun"/>
                <a:cs typeface="Segoe UI"/>
              </a:rPr>
              <a:t> et </a:t>
            </a:r>
            <a:r>
              <a:rPr lang="en-US" sz="1000" dirty="0" err="1">
                <a:latin typeface="Arial"/>
                <a:ea typeface="SimSun"/>
                <a:cs typeface="Segoe UI"/>
              </a:rPr>
              <a:t>ordinateurs</a:t>
            </a:r>
            <a:r>
              <a:rPr lang="en-US" sz="1000" dirty="0">
                <a:latin typeface="Arial"/>
                <a:ea typeface="SimSun"/>
                <a:cs typeface="Segoe UI"/>
              </a:rPr>
              <a:t> Active Directory avec la </a:t>
            </a:r>
            <a:r>
              <a:rPr lang="en-US" sz="1000" dirty="0" err="1">
                <a:latin typeface="Arial"/>
                <a:ea typeface="SimSun"/>
                <a:cs typeface="Segoe UI"/>
              </a:rPr>
              <a:t>délégation</a:t>
            </a:r>
            <a:r>
              <a:rPr lang="en-US" sz="1000" dirty="0">
                <a:latin typeface="Arial"/>
                <a:ea typeface="SimSun"/>
                <a:cs typeface="Segoe UI"/>
              </a:rPr>
              <a:t> et </a:t>
            </a:r>
            <a:r>
              <a:rPr lang="en-US" sz="1000" dirty="0" err="1">
                <a:latin typeface="Arial"/>
                <a:ea typeface="SimSun"/>
                <a:cs typeface="Segoe UI"/>
              </a:rPr>
              <a:t>lors</a:t>
            </a:r>
            <a:r>
              <a:rPr lang="en-US" sz="1000" dirty="0">
                <a:latin typeface="Arial"/>
                <a:ea typeface="SimSun"/>
                <a:cs typeface="Segoe UI"/>
              </a:rPr>
              <a:t> de </a:t>
            </a:r>
            <a:r>
              <a:rPr lang="en-US" sz="1000" dirty="0" err="1">
                <a:latin typeface="Arial"/>
                <a:ea typeface="SimSun"/>
                <a:cs typeface="Segoe UI"/>
              </a:rPr>
              <a:t>l'utilisation</a:t>
            </a:r>
            <a:r>
              <a:rPr lang="en-US" sz="1000" dirty="0">
                <a:latin typeface="Arial"/>
                <a:ea typeface="SimSun"/>
                <a:cs typeface="Segoe UI"/>
              </a:rPr>
              <a:t> de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New-</a:t>
            </a:r>
            <a:r>
              <a:rPr lang="en-US" sz="1000" b="1" dirty="0" err="1">
                <a:latin typeface="Arial"/>
                <a:ea typeface="SimSun"/>
                <a:cs typeface="Arial"/>
              </a:rPr>
              <a:t>AdComputer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E:\Labfiles\Mod04\Mod04Examples.ps1.</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53</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a:solidFill>
                  <a:srgbClr val="336699"/>
                </a:solidFill>
                <a:latin typeface="Arial"/>
              </a:rPr>
              <a:t>4 : Automatisation de l'administration des domaines </a:t>
            </a:r>
            <a:r>
              <a:rPr lang="fr-FR" sz="1200" b="1">
                <a:solidFill>
                  <a:srgbClr val="336699"/>
                </a:solidFill>
                <a:latin typeface="Arial"/>
              </a:rPr>
              <a:t>de services Active</a:t>
            </a:r>
            <a:r>
              <a:rPr lang="fr-FR" sz="1200" b="1" dirty="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val="436240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chacune</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valeur</a:t>
            </a:r>
            <a:r>
              <a:rPr lang="en-US" sz="1000" dirty="0">
                <a:latin typeface="Arial"/>
                <a:ea typeface="SimSun"/>
                <a:cs typeface="Segoe UI"/>
              </a:rPr>
              <a:t> par </a:t>
            </a:r>
            <a:r>
              <a:rPr lang="en-US" sz="1000" dirty="0" err="1">
                <a:latin typeface="Arial"/>
                <a:ea typeface="SimSun"/>
                <a:cs typeface="Segoe UI"/>
              </a:rPr>
              <a:t>défaut</a:t>
            </a:r>
            <a:r>
              <a:rPr lang="en-US" sz="1000" dirty="0">
                <a:latin typeface="Arial"/>
                <a:ea typeface="SimSun"/>
                <a:cs typeface="Segoe UI"/>
              </a:rPr>
              <a:t> du </a:t>
            </a:r>
            <a:r>
              <a:rPr lang="en-US" sz="1000" dirty="0" err="1">
                <a:latin typeface="Arial"/>
                <a:ea typeface="SimSun"/>
                <a:cs typeface="Segoe UI"/>
              </a:rPr>
              <a:t>paramètre</a:t>
            </a:r>
            <a:r>
              <a:rPr lang="en-US" sz="1000" dirty="0">
                <a:latin typeface="Arial"/>
                <a:ea typeface="SimSun"/>
                <a:cs typeface="Segoe UI"/>
              </a:rPr>
              <a:t> </a:t>
            </a:r>
            <a:r>
              <a:rPr lang="en-US" sz="1000" b="1" dirty="0" err="1">
                <a:latin typeface="Arial"/>
                <a:ea typeface="SimSun"/>
                <a:cs typeface="Arial"/>
              </a:rPr>
              <a:t>ProtectedFromAccidentalDeletion</a:t>
            </a:r>
            <a:r>
              <a:rPr lang="en-US" sz="1000" b="1" dirty="0">
                <a:latin typeface="Arial"/>
                <a:ea typeface="SimSun"/>
                <a:cs typeface="Arial"/>
              </a:rPr>
              <a:t> </a:t>
            </a:r>
            <a:r>
              <a:rPr lang="en-US" sz="1000" dirty="0" err="1">
                <a:latin typeface="Arial"/>
                <a:ea typeface="SimSun"/>
                <a:cs typeface="Segoe UI"/>
              </a:rPr>
              <a:t>est</a:t>
            </a:r>
            <a:r>
              <a:rPr lang="en-US" sz="1000" dirty="0">
                <a:latin typeface="Arial"/>
                <a:ea typeface="SimSun"/>
                <a:cs typeface="Segoe UI"/>
              </a:rPr>
              <a:t> </a:t>
            </a:r>
            <a:r>
              <a:rPr lang="en-US" sz="1000" b="1" dirty="0">
                <a:latin typeface="Arial"/>
                <a:ea typeface="SimSun"/>
                <a:cs typeface="Arial"/>
              </a:rPr>
              <a:t>$true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Envisagez</a:t>
            </a:r>
            <a:r>
              <a:rPr lang="en-US" sz="1000" dirty="0">
                <a:latin typeface="Arial"/>
                <a:ea typeface="SimSun"/>
                <a:cs typeface="Segoe UI"/>
              </a:rPr>
              <a:t> de faire la </a:t>
            </a:r>
            <a:r>
              <a:rPr lang="en-US" sz="1000" dirty="0" err="1">
                <a:latin typeface="Arial"/>
                <a:ea typeface="SimSun"/>
                <a:cs typeface="Segoe UI"/>
              </a:rPr>
              <a:t>démonstration</a:t>
            </a:r>
            <a:r>
              <a:rPr lang="en-US" sz="1000" dirty="0">
                <a:latin typeface="Arial"/>
                <a:ea typeface="SimSun"/>
                <a:cs typeface="Segoe UI"/>
              </a:rPr>
              <a:t> à </a:t>
            </a:r>
            <a:r>
              <a:rPr lang="en-US" sz="1000" dirty="0" err="1">
                <a:latin typeface="Arial"/>
                <a:ea typeface="SimSun"/>
                <a:cs typeface="Segoe UI"/>
              </a:rPr>
              <a:t>l'endroit</a:t>
            </a:r>
            <a:r>
              <a:rPr lang="en-US" sz="1000" dirty="0">
                <a:latin typeface="Arial"/>
                <a:ea typeface="SimSun"/>
                <a:cs typeface="Segoe UI"/>
              </a:rPr>
              <a:t> </a:t>
            </a:r>
            <a:r>
              <a:rPr lang="en-US" sz="1000" dirty="0" err="1">
                <a:latin typeface="Arial"/>
                <a:ea typeface="SimSun"/>
                <a:cs typeface="Segoe UI"/>
              </a:rPr>
              <a:t>où</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err="1">
                <a:effectLst/>
                <a:latin typeface="Arial"/>
                <a:ea typeface="Times New Roman"/>
                <a:cs typeface="Segoe UI"/>
              </a:rPr>
              <a:t>créez</a:t>
            </a:r>
            <a:r>
              <a:rPr lang="en-US" sz="1000" dirty="0">
                <a:effectLst/>
                <a:latin typeface="Arial"/>
                <a:ea typeface="Times New Roman"/>
                <a:cs typeface="Segoe UI"/>
              </a:rPr>
              <a:t> </a:t>
            </a:r>
            <a:r>
              <a:rPr lang="en-US" sz="1000" dirty="0" err="1">
                <a:effectLst/>
                <a:latin typeface="Arial"/>
                <a:ea typeface="Times New Roman"/>
                <a:cs typeface="Segoe UI"/>
              </a:rPr>
              <a:t>une</a:t>
            </a:r>
            <a:r>
              <a:rPr lang="en-US" sz="1000" dirty="0">
                <a:effectLst/>
                <a:latin typeface="Arial"/>
                <a:ea typeface="Times New Roman"/>
                <a:cs typeface="Segoe UI"/>
              </a:rPr>
              <a:t> </a:t>
            </a:r>
            <a:r>
              <a:rPr lang="en-US" sz="1000" dirty="0" err="1">
                <a:effectLst/>
                <a:latin typeface="Arial"/>
                <a:ea typeface="Times New Roman"/>
                <a:cs typeface="Segoe UI"/>
              </a:rPr>
              <a:t>unité</a:t>
            </a:r>
            <a:r>
              <a:rPr lang="en-US" sz="1000" dirty="0">
                <a:effectLst/>
                <a:latin typeface="Arial"/>
                <a:ea typeface="Times New Roman"/>
                <a:cs typeface="Segoe UI"/>
              </a:rPr>
              <a:t> </a:t>
            </a:r>
            <a:r>
              <a:rPr lang="en-US" sz="1000" dirty="0" err="1">
                <a:effectLst/>
                <a:latin typeface="Arial"/>
                <a:ea typeface="Times New Roman"/>
                <a:cs typeface="Segoe UI"/>
              </a:rPr>
              <a:t>d'organisation</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effectLst/>
                <a:latin typeface="Arial"/>
                <a:ea typeface="Times New Roman"/>
                <a:cs typeface="Segoe UI"/>
              </a:rPr>
              <a:t>tentez</a:t>
            </a:r>
            <a:r>
              <a:rPr lang="en-US" sz="1000" dirty="0">
                <a:effectLst/>
                <a:latin typeface="Arial"/>
                <a:ea typeface="Times New Roman"/>
                <a:cs typeface="Segoe UI"/>
              </a:rPr>
              <a:t> de </a:t>
            </a:r>
            <a:r>
              <a:rPr lang="en-US" sz="1000" dirty="0" err="1">
                <a:effectLst/>
                <a:latin typeface="Arial"/>
                <a:ea typeface="Times New Roman"/>
                <a:cs typeface="Segoe UI"/>
              </a:rPr>
              <a:t>supprimer</a:t>
            </a:r>
            <a:r>
              <a:rPr lang="en-US" sz="1000" dirty="0">
                <a:effectLst/>
                <a:latin typeface="Arial"/>
                <a:ea typeface="Times New Roman"/>
                <a:cs typeface="Segoe UI"/>
              </a:rPr>
              <a:t> </a:t>
            </a:r>
            <a:r>
              <a:rPr lang="en-US" sz="1000" dirty="0" err="1">
                <a:effectLst/>
                <a:latin typeface="Arial"/>
                <a:ea typeface="Times New Roman"/>
                <a:cs typeface="Segoe UI"/>
              </a:rPr>
              <a:t>l'unité</a:t>
            </a:r>
            <a:r>
              <a:rPr lang="en-US" sz="1000" dirty="0">
                <a:effectLst/>
                <a:latin typeface="Arial"/>
                <a:ea typeface="Times New Roman"/>
                <a:cs typeface="Segoe UI"/>
              </a:rPr>
              <a:t> </a:t>
            </a:r>
            <a:r>
              <a:rPr lang="en-US" sz="1000" dirty="0" err="1">
                <a:effectLst/>
                <a:latin typeface="Arial"/>
                <a:ea typeface="Times New Roman"/>
                <a:cs typeface="Segoe UI"/>
              </a:rPr>
              <a:t>d'organisation</a:t>
            </a:r>
            <a:r>
              <a:rPr lang="en-US" sz="1000" dirty="0">
                <a:effectLst/>
                <a:latin typeface="Arial"/>
                <a:ea typeface="Times New Roman"/>
                <a:cs typeface="Segoe UI"/>
              </a:rPr>
              <a:t>, tentative qui </a:t>
            </a:r>
            <a:r>
              <a:rPr lang="en-US" sz="1000" dirty="0" err="1">
                <a:effectLst/>
                <a:latin typeface="Arial"/>
                <a:ea typeface="Times New Roman"/>
                <a:cs typeface="Segoe UI"/>
              </a:rPr>
              <a:t>échoue</a:t>
            </a:r>
            <a:r>
              <a:rPr lang="en-US" sz="1000" dirty="0">
                <a:effectLst/>
                <a:latin typeface="Arial"/>
                <a:ea typeface="Times New Roman"/>
                <a:cs typeface="Segoe UI"/>
              </a:rPr>
              <a:t> à cause de la protection </a:t>
            </a:r>
            <a:r>
              <a:rPr lang="en-US" sz="1000" dirty="0" err="1">
                <a:effectLst/>
                <a:latin typeface="Arial"/>
                <a:ea typeface="Times New Roman"/>
                <a:cs typeface="Segoe UI"/>
              </a:rPr>
              <a:t>contre</a:t>
            </a:r>
            <a:r>
              <a:rPr lang="en-US" sz="1000" dirty="0">
                <a:effectLst/>
                <a:latin typeface="Arial"/>
                <a:ea typeface="Times New Roman"/>
                <a:cs typeface="Segoe UI"/>
              </a:rPr>
              <a:t> la suppression </a:t>
            </a:r>
            <a:r>
              <a:rPr lang="en-US" sz="1000" dirty="0" err="1">
                <a:effectLst/>
                <a:latin typeface="Arial"/>
                <a:ea typeface="Times New Roman"/>
                <a:cs typeface="Segoe UI"/>
              </a:rPr>
              <a:t>accidentelle</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effectLst/>
                <a:latin typeface="Arial"/>
                <a:ea typeface="Times New Roman"/>
                <a:cs typeface="Segoe UI"/>
              </a:rPr>
              <a:t>donnez</a:t>
            </a:r>
            <a:r>
              <a:rPr lang="en-US" sz="1000" dirty="0">
                <a:effectLst/>
                <a:latin typeface="Arial"/>
                <a:ea typeface="Times New Roman"/>
                <a:cs typeface="Segoe UI"/>
              </a:rPr>
              <a:t> au </a:t>
            </a:r>
            <a:r>
              <a:rPr lang="en-US" sz="1000" dirty="0" err="1">
                <a:effectLst/>
                <a:latin typeface="Arial"/>
                <a:ea typeface="Times New Roman"/>
                <a:cs typeface="Segoe UI"/>
              </a:rPr>
              <a:t>paramètre</a:t>
            </a:r>
            <a:r>
              <a:rPr lang="en-US" sz="1000" dirty="0">
                <a:effectLst/>
                <a:latin typeface="Arial"/>
                <a:ea typeface="Times New Roman"/>
                <a:cs typeface="Segoe UI"/>
              </a:rPr>
              <a:t> </a:t>
            </a:r>
            <a:r>
              <a:rPr lang="en-US" sz="1000" b="1" dirty="0" err="1">
                <a:effectLst/>
                <a:latin typeface="Arial"/>
                <a:ea typeface="Times New Roman"/>
                <a:cs typeface="Times New Roman"/>
              </a:rPr>
              <a:t>ProtectedFromAccidentalDeletion</a:t>
            </a:r>
            <a:r>
              <a:rPr lang="en-US" sz="1000" dirty="0">
                <a:effectLst/>
                <a:latin typeface="Arial"/>
                <a:ea typeface="Times New Roman"/>
                <a:cs typeface="Segoe UI"/>
              </a:rPr>
              <a:t> la </a:t>
            </a:r>
            <a:r>
              <a:rPr lang="en-US" sz="1000" dirty="0" err="1">
                <a:effectLst/>
                <a:latin typeface="Arial"/>
                <a:ea typeface="Times New Roman"/>
                <a:cs typeface="Segoe UI"/>
              </a:rPr>
              <a:t>valeur</a:t>
            </a:r>
            <a:r>
              <a:rPr lang="en-US" sz="1000" dirty="0">
                <a:effectLst/>
                <a:latin typeface="Arial"/>
                <a:ea typeface="Times New Roman"/>
                <a:cs typeface="Segoe UI"/>
              </a:rPr>
              <a:t> </a:t>
            </a:r>
            <a:r>
              <a:rPr lang="en-US" sz="1000" b="1" dirty="0">
                <a:effectLst/>
                <a:latin typeface="Arial"/>
                <a:ea typeface="Times New Roman"/>
                <a:cs typeface="Times New Roman"/>
              </a:rPr>
              <a:t>$false</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a:effectLst/>
                <a:latin typeface="Arial"/>
                <a:ea typeface="Times New Roman"/>
                <a:cs typeface="Segoe UI"/>
              </a:rPr>
              <a:t>tentez</a:t>
            </a:r>
            <a:r>
              <a:rPr lang="en-US" sz="1000" dirty="0">
                <a:effectLst/>
                <a:latin typeface="Arial"/>
                <a:ea typeface="Times New Roman"/>
                <a:cs typeface="Segoe UI"/>
              </a:rPr>
              <a:t> à nouveau de </a:t>
            </a:r>
            <a:r>
              <a:rPr lang="en-US" sz="1000" dirty="0" err="1">
                <a:effectLst/>
                <a:latin typeface="Arial"/>
                <a:ea typeface="Times New Roman"/>
                <a:cs typeface="Segoe UI"/>
              </a:rPr>
              <a:t>supprimer</a:t>
            </a:r>
            <a:r>
              <a:rPr lang="en-US" sz="1000" dirty="0">
                <a:effectLst/>
                <a:latin typeface="Arial"/>
                <a:ea typeface="Times New Roman"/>
                <a:cs typeface="Segoe UI"/>
              </a:rPr>
              <a:t> </a:t>
            </a:r>
            <a:r>
              <a:rPr lang="en-US" sz="1000" dirty="0" err="1">
                <a:effectLst/>
                <a:latin typeface="Arial"/>
                <a:ea typeface="Times New Roman"/>
                <a:cs typeface="Segoe UI"/>
              </a:rPr>
              <a:t>l'unité</a:t>
            </a:r>
            <a:r>
              <a:rPr lang="en-US" sz="1000" dirty="0">
                <a:effectLst/>
                <a:latin typeface="Arial"/>
                <a:ea typeface="Times New Roman"/>
                <a:cs typeface="Segoe UI"/>
              </a:rPr>
              <a:t> </a:t>
            </a:r>
            <a:r>
              <a:rPr lang="en-US" sz="1000" dirty="0" err="1">
                <a:effectLst/>
                <a:latin typeface="Arial"/>
                <a:ea typeface="Times New Roman"/>
                <a:cs typeface="Segoe UI"/>
              </a:rPr>
              <a:t>d'organisation</a:t>
            </a:r>
            <a:r>
              <a:rPr lang="en-US" sz="1000" dirty="0">
                <a:effectLst/>
                <a:latin typeface="Arial"/>
                <a:ea typeface="Times New Roman"/>
                <a:cs typeface="Segoe UI"/>
              </a:rPr>
              <a:t>. </a:t>
            </a:r>
            <a:r>
              <a:rPr lang="en-US" sz="1000" dirty="0" err="1">
                <a:effectLst/>
                <a:latin typeface="Arial"/>
                <a:ea typeface="Times New Roman"/>
                <a:cs typeface="Segoe UI"/>
              </a:rPr>
              <a:t>Cette</a:t>
            </a:r>
            <a:r>
              <a:rPr lang="en-US" sz="1000" dirty="0">
                <a:effectLst/>
                <a:latin typeface="Arial"/>
                <a:ea typeface="Times New Roman"/>
                <a:cs typeface="Segoe UI"/>
              </a:rPr>
              <a:t> </a:t>
            </a:r>
            <a:r>
              <a:rPr lang="en-US" sz="1000" dirty="0" err="1">
                <a:effectLst/>
                <a:latin typeface="Arial"/>
                <a:ea typeface="Times New Roman"/>
                <a:cs typeface="Segoe UI"/>
              </a:rPr>
              <a:t>fois</a:t>
            </a:r>
            <a:r>
              <a:rPr lang="en-US" sz="1000" dirty="0">
                <a:effectLst/>
                <a:latin typeface="Arial"/>
                <a:ea typeface="Times New Roman"/>
                <a:cs typeface="Segoe UI"/>
              </a:rPr>
              <a:t>, </a:t>
            </a:r>
            <a:r>
              <a:rPr lang="en-US" sz="1000" dirty="0" err="1">
                <a:effectLst/>
                <a:latin typeface="Arial"/>
                <a:ea typeface="Times New Roman"/>
                <a:cs typeface="Segoe UI"/>
              </a:rPr>
              <a:t>l'opération</a:t>
            </a:r>
            <a:r>
              <a:rPr lang="en-US" sz="1000" dirty="0">
                <a:effectLst/>
                <a:latin typeface="Arial"/>
                <a:ea typeface="Times New Roman"/>
                <a:cs typeface="Segoe UI"/>
              </a:rPr>
              <a:t> </a:t>
            </a:r>
            <a:r>
              <a:rPr lang="en-US" sz="1000" dirty="0" err="1">
                <a:effectLst/>
                <a:latin typeface="Arial"/>
                <a:ea typeface="Times New Roman"/>
                <a:cs typeface="Segoe UI"/>
              </a:rPr>
              <a:t>doit</a:t>
            </a:r>
            <a:r>
              <a:rPr lang="en-US" sz="1000" dirty="0">
                <a:effectLst/>
                <a:latin typeface="Arial"/>
                <a:ea typeface="Times New Roman"/>
                <a:cs typeface="Segoe UI"/>
              </a:rPr>
              <a:t> </a:t>
            </a:r>
            <a:r>
              <a:rPr lang="en-US" sz="1000" dirty="0" err="1">
                <a:effectLst/>
                <a:latin typeface="Arial"/>
                <a:ea typeface="Times New Roman"/>
                <a:cs typeface="Segoe UI"/>
              </a:rPr>
              <a:t>réussir</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E:\Labfiles\Mod04\Mod04Examples.ps1.</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l'exemple</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le </a:t>
            </a:r>
            <a:r>
              <a:rPr lang="en-US" sz="1000" dirty="0" err="1">
                <a:latin typeface="Arial"/>
                <a:ea typeface="SimSun"/>
                <a:cs typeface="Segoe UI"/>
              </a:rPr>
              <a:t>paramètre</a:t>
            </a:r>
            <a:r>
              <a:rPr lang="en-US" sz="1000" dirty="0">
                <a:latin typeface="Arial"/>
                <a:ea typeface="SimSun"/>
                <a:cs typeface="Segoe UI"/>
              </a:rPr>
              <a:t> </a:t>
            </a:r>
            <a:r>
              <a:rPr lang="en-US" sz="1000" b="1" dirty="0" err="1">
                <a:latin typeface="Arial"/>
                <a:ea typeface="SimSun"/>
                <a:cs typeface="Arial"/>
              </a:rPr>
              <a:t>ProtectedFromAccidentalDeletion</a:t>
            </a:r>
            <a:r>
              <a:rPr lang="en-US" sz="1000" dirty="0">
                <a:latin typeface="Arial"/>
                <a:ea typeface="SimSun"/>
                <a:cs typeface="Segoe UI"/>
              </a:rPr>
              <a:t> </a:t>
            </a:r>
            <a:r>
              <a:rPr lang="en-US" sz="1000" dirty="0" err="1">
                <a:latin typeface="Arial"/>
                <a:ea typeface="SimSun"/>
                <a:cs typeface="Segoe UI"/>
              </a:rPr>
              <a:t>est-il</a:t>
            </a:r>
            <a:r>
              <a:rPr lang="en-US" sz="1000" dirty="0">
                <a:latin typeface="Arial"/>
                <a:ea typeface="SimSun"/>
                <a:cs typeface="Segoe UI"/>
              </a:rPr>
              <a:t> </a:t>
            </a:r>
            <a:r>
              <a:rPr lang="en-US" sz="1000" dirty="0" err="1">
                <a:latin typeface="Arial"/>
                <a:ea typeface="SimSun"/>
                <a:cs typeface="Segoe UI"/>
              </a:rPr>
              <a:t>requis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Non. La </a:t>
            </a:r>
            <a:r>
              <a:rPr lang="en-US" sz="1000" dirty="0" err="1">
                <a:latin typeface="Arial"/>
                <a:ea typeface="SimSun"/>
                <a:cs typeface="Segoe UI"/>
              </a:rPr>
              <a:t>valeur</a:t>
            </a:r>
            <a:r>
              <a:rPr lang="en-US" sz="1000" dirty="0">
                <a:latin typeface="Arial"/>
                <a:ea typeface="SimSun"/>
                <a:cs typeface="Segoe UI"/>
              </a:rPr>
              <a:t> par </a:t>
            </a:r>
            <a:r>
              <a:rPr lang="en-US" sz="1000" dirty="0" err="1">
                <a:latin typeface="Arial"/>
                <a:ea typeface="SimSun"/>
                <a:cs typeface="Segoe UI"/>
              </a:rPr>
              <a:t>défaut</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b="1" dirty="0">
                <a:latin typeface="Arial"/>
                <a:ea typeface="SimSun"/>
                <a:cs typeface="Arial"/>
              </a:rPr>
              <a:t>$true</a:t>
            </a:r>
            <a:r>
              <a:rPr lang="en-US" sz="1000" dirty="0">
                <a:latin typeface="Arial"/>
                <a:ea typeface="SimSun"/>
                <a:cs typeface="Segoe UI"/>
              </a:rPr>
              <a:t>. Le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résultat</a:t>
            </a:r>
            <a:r>
              <a:rPr lang="en-US" sz="1000" dirty="0">
                <a:latin typeface="Arial"/>
                <a:ea typeface="SimSun"/>
                <a:cs typeface="Segoe UI"/>
              </a:rPr>
              <a:t> se </a:t>
            </a:r>
            <a:r>
              <a:rPr lang="en-US" sz="1000" dirty="0" err="1">
                <a:latin typeface="Arial"/>
                <a:ea typeface="SimSun"/>
                <a:cs typeface="Segoe UI"/>
              </a:rPr>
              <a:t>serait</a:t>
            </a:r>
            <a:r>
              <a:rPr lang="en-US" sz="1000" dirty="0">
                <a:latin typeface="Arial"/>
                <a:ea typeface="SimSun"/>
                <a:cs typeface="Segoe UI"/>
              </a:rPr>
              <a:t> </a:t>
            </a:r>
            <a:r>
              <a:rPr lang="en-US" sz="1000" dirty="0" err="1">
                <a:latin typeface="Arial"/>
                <a:ea typeface="SimSun"/>
                <a:cs typeface="Segoe UI"/>
              </a:rPr>
              <a:t>produit</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le </a:t>
            </a:r>
            <a:r>
              <a:rPr lang="en-US" sz="1000" dirty="0" err="1">
                <a:latin typeface="Arial"/>
                <a:ea typeface="SimSun"/>
                <a:cs typeface="Segoe UI"/>
              </a:rPr>
              <a:t>paramètre</a:t>
            </a:r>
            <a:r>
              <a:rPr lang="en-US" sz="1000" dirty="0">
                <a:latin typeface="Arial"/>
                <a:ea typeface="SimSun"/>
                <a:cs typeface="Segoe UI"/>
              </a:rPr>
              <a:t> </a:t>
            </a:r>
            <a:r>
              <a:rPr lang="en-US" sz="1000" b="1" dirty="0" err="1">
                <a:latin typeface="Arial"/>
                <a:ea typeface="SimSun"/>
                <a:cs typeface="Arial"/>
              </a:rPr>
              <a:t>ProtectedFromAccidentalDeletion</a:t>
            </a:r>
            <a:r>
              <a:rPr lang="en-US" sz="1000" dirty="0">
                <a:latin typeface="Arial"/>
                <a:ea typeface="SimSun"/>
                <a:cs typeface="Segoe UI"/>
              </a:rPr>
              <a:t> </a:t>
            </a:r>
            <a:r>
              <a:rPr lang="en-US" sz="1000" dirty="0" err="1">
                <a:latin typeface="Arial"/>
                <a:ea typeface="SimSun"/>
                <a:cs typeface="Segoe UI"/>
              </a:rPr>
              <a:t>n'était</a:t>
            </a:r>
            <a:r>
              <a:rPr lang="en-US" sz="1000" dirty="0">
                <a:latin typeface="Arial"/>
                <a:ea typeface="SimSun"/>
                <a:cs typeface="Segoe UI"/>
              </a:rPr>
              <a:t> pas </a:t>
            </a:r>
            <a:r>
              <a:rPr lang="en-US" sz="1000" dirty="0" err="1">
                <a:latin typeface="Arial"/>
                <a:ea typeface="SimSun"/>
                <a:cs typeface="Segoe UI"/>
              </a:rPr>
              <a:t>utilisé</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54</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a:solidFill>
                  <a:srgbClr val="336699"/>
                </a:solidFill>
                <a:latin typeface="Arial"/>
              </a:rPr>
              <a:t>4 : Automatisation de l'administration des domaines </a:t>
            </a:r>
            <a:r>
              <a:rPr lang="fr-FR" sz="1200" b="1">
                <a:solidFill>
                  <a:srgbClr val="336699"/>
                </a:solidFill>
                <a:latin typeface="Arial"/>
              </a:rPr>
              <a:t>de services Active</a:t>
            </a:r>
            <a:r>
              <a:rPr lang="fr-FR" sz="1200" b="1" dirty="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val="1209591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Définissez une opération en bloc et fournissez quelques exemples de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déplacement de plusieurs comptes d'utilisateurs vers une nouvel unité d'organisation ;</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modification du nom de service d'un ensemble de comptes d'utilisateurs ;</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Segoe UI"/>
              </a:rPr>
              <a:t>désactivation d'un ensemble de comptes d'utilisateurs.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58</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a:solidFill>
                  <a:srgbClr val="336699"/>
                </a:solidFill>
                <a:latin typeface="Arial"/>
              </a:rPr>
              <a:t>4 : Automatisation de l'administration des domaines </a:t>
            </a:r>
            <a:r>
              <a:rPr lang="fr-FR" sz="1200" b="1">
                <a:solidFill>
                  <a:srgbClr val="336699"/>
                </a:solidFill>
                <a:latin typeface="Arial"/>
              </a:rPr>
              <a:t>de services Active</a:t>
            </a:r>
            <a:r>
              <a:rPr lang="fr-FR" sz="1200" b="1" dirty="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val="759317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Segoe UI"/>
              </a:rPr>
              <a:t>Il </a:t>
            </a:r>
            <a:r>
              <a:rPr lang="en-US" sz="1000" dirty="0" err="1">
                <a:latin typeface="Arial"/>
                <a:ea typeface="SimSun"/>
                <a:cs typeface="Segoe UI"/>
              </a:rPr>
              <a:t>s'agit</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animée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cliquer</a:t>
            </a:r>
            <a:r>
              <a:rPr lang="en-US" sz="1000" dirty="0">
                <a:latin typeface="Arial"/>
                <a:ea typeface="SimSun"/>
                <a:cs typeface="Segoe UI"/>
              </a:rPr>
              <a:t> pour </a:t>
            </a:r>
            <a:r>
              <a:rPr lang="en-US" sz="1000" dirty="0" err="1">
                <a:latin typeface="Arial"/>
                <a:ea typeface="SimSun"/>
                <a:cs typeface="Segoe UI"/>
              </a:rPr>
              <a:t>afficher</a:t>
            </a:r>
            <a:r>
              <a:rPr lang="en-US" sz="1000" dirty="0">
                <a:latin typeface="Arial"/>
                <a:ea typeface="SimSun"/>
                <a:cs typeface="Segoe UI"/>
              </a:rPr>
              <a:t> la </a:t>
            </a:r>
            <a:r>
              <a:rPr lang="en-US" sz="1000" dirty="0" err="1">
                <a:latin typeface="Arial"/>
                <a:ea typeface="SimSun"/>
                <a:cs typeface="Segoe UI"/>
              </a:rPr>
              <a:t>deuxième</a:t>
            </a:r>
            <a:r>
              <a:rPr lang="en-US" sz="1000" dirty="0">
                <a:latin typeface="Arial"/>
                <a:ea typeface="SimSun"/>
                <a:cs typeface="Segoe UI"/>
              </a:rPr>
              <a:t> </a:t>
            </a:r>
            <a:r>
              <a:rPr lang="en-US" sz="1000" dirty="0" err="1">
                <a:latin typeface="Arial"/>
                <a:ea typeface="SimSun"/>
                <a:cs typeface="Segoe UI"/>
              </a:rPr>
              <a:t>diapositive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la première </a:t>
            </a:r>
            <a:r>
              <a:rPr lang="en-US" sz="1000" dirty="0" err="1">
                <a:latin typeface="Arial"/>
                <a:ea typeface="SimSun"/>
                <a:cs typeface="Segoe UI"/>
              </a:rPr>
              <a:t>diapositive</a:t>
            </a:r>
            <a:r>
              <a:rPr lang="en-US" sz="1000" dirty="0">
                <a:latin typeface="Arial"/>
                <a:ea typeface="SimSun"/>
                <a:cs typeface="Segoe UI"/>
              </a:rPr>
              <a:t> pour </a:t>
            </a:r>
            <a:r>
              <a:rPr lang="en-US" sz="1000" dirty="0" err="1">
                <a:latin typeface="Arial"/>
                <a:ea typeface="SimSun"/>
                <a:cs typeface="Segoe UI"/>
              </a:rPr>
              <a:t>présenter</a:t>
            </a:r>
            <a:r>
              <a:rPr lang="en-US" sz="1000" dirty="0">
                <a:latin typeface="Arial"/>
                <a:ea typeface="SimSun"/>
                <a:cs typeface="Segoe UI"/>
              </a:rPr>
              <a:t> le </a:t>
            </a:r>
            <a:r>
              <a:rPr lang="en-US" sz="1000" dirty="0" err="1">
                <a:latin typeface="Arial"/>
                <a:ea typeface="SimSun"/>
                <a:cs typeface="Segoe UI"/>
              </a:rPr>
              <a:t>paramètre</a:t>
            </a:r>
            <a:r>
              <a:rPr lang="en-US" sz="1000" dirty="0">
                <a:latin typeface="Arial"/>
                <a:ea typeface="SimSun"/>
                <a:cs typeface="Segoe UI"/>
              </a:rPr>
              <a:t> Filter en </a:t>
            </a:r>
            <a:r>
              <a:rPr lang="en-US" sz="1000" dirty="0" err="1">
                <a:latin typeface="Arial"/>
                <a:ea typeface="SimSun"/>
                <a:cs typeface="Segoe UI"/>
              </a:rPr>
              <a:t>tant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méthode</a:t>
            </a:r>
            <a:r>
              <a:rPr lang="en-US" sz="1000" dirty="0">
                <a:latin typeface="Arial"/>
                <a:ea typeface="SimSun"/>
                <a:cs typeface="Segoe UI"/>
              </a:rPr>
              <a:t> </a:t>
            </a:r>
            <a:r>
              <a:rPr lang="en-US" sz="1000" dirty="0" err="1">
                <a:latin typeface="Arial"/>
                <a:ea typeface="SimSun"/>
                <a:cs typeface="Segoe UI"/>
              </a:rPr>
              <a:t>d'exécution</a:t>
            </a:r>
            <a:r>
              <a:rPr lang="en-US" sz="1000" dirty="0">
                <a:latin typeface="Arial"/>
                <a:ea typeface="SimSun"/>
                <a:cs typeface="Segoe UI"/>
              </a:rPr>
              <a:t> des </a:t>
            </a:r>
            <a:r>
              <a:rPr lang="en-US" sz="1000" dirty="0" err="1">
                <a:latin typeface="Arial"/>
                <a:ea typeface="SimSun"/>
                <a:cs typeface="Segoe UI"/>
              </a:rPr>
              <a:t>requêtes</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des applets de </a:t>
            </a:r>
            <a:r>
              <a:rPr lang="en-US" sz="1000" dirty="0" err="1">
                <a:latin typeface="Arial"/>
                <a:ea typeface="SimSun"/>
                <a:cs typeface="Segoe UI"/>
              </a:rPr>
              <a:t>commande</a:t>
            </a:r>
            <a:r>
              <a:rPr lang="en-US" sz="1000" b="1" dirty="0">
                <a:latin typeface="Arial"/>
                <a:ea typeface="SimSun"/>
                <a:cs typeface="Arial"/>
              </a:rPr>
              <a:t> Get-AD*</a:t>
            </a:r>
            <a:r>
              <a:rPr lang="en-US" sz="1000" dirty="0">
                <a:latin typeface="Arial"/>
                <a:ea typeface="SimSun"/>
                <a:cs typeface="Segoe UI"/>
              </a:rPr>
              <a:t>. </a:t>
            </a:r>
            <a:r>
              <a:rPr lang="en-US" sz="1000" dirty="0" err="1">
                <a:latin typeface="Arial"/>
                <a:ea typeface="SimSun"/>
                <a:cs typeface="Segoe UI"/>
              </a:rPr>
              <a:t>Notez</a:t>
            </a:r>
            <a:r>
              <a:rPr lang="en-US" sz="1000" dirty="0">
                <a:latin typeface="Arial"/>
                <a:ea typeface="SimSun"/>
                <a:cs typeface="Segoe UI"/>
              </a:rPr>
              <a:t> les </a:t>
            </a:r>
            <a:r>
              <a:rPr lang="en-US" sz="1000" dirty="0" err="1">
                <a:latin typeface="Arial"/>
                <a:ea typeface="SimSun"/>
                <a:cs typeface="Segoe UI"/>
              </a:rPr>
              <a:t>opérateurs</a:t>
            </a:r>
            <a:r>
              <a:rPr lang="en-US" sz="1000" dirty="0">
                <a:latin typeface="Arial"/>
                <a:ea typeface="SimSun"/>
                <a:cs typeface="Segoe UI"/>
              </a:rPr>
              <a:t> qui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utilisés</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s'attendront</a:t>
            </a:r>
            <a:r>
              <a:rPr lang="en-US" sz="1000" dirty="0">
                <a:latin typeface="Arial"/>
                <a:ea typeface="SimSun"/>
                <a:cs typeface="Segoe UI"/>
              </a:rPr>
              <a:t> </a:t>
            </a:r>
            <a:r>
              <a:rPr lang="en-US" sz="1000" dirty="0" err="1">
                <a:latin typeface="Arial"/>
                <a:ea typeface="SimSun"/>
                <a:cs typeface="Segoe UI"/>
              </a:rPr>
              <a:t>peut-être</a:t>
            </a:r>
            <a:r>
              <a:rPr lang="en-US" sz="1000" dirty="0">
                <a:latin typeface="Arial"/>
                <a:ea typeface="SimSun"/>
                <a:cs typeface="Segoe UI"/>
              </a:rPr>
              <a:t> à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opérateurs</a:t>
            </a:r>
            <a:r>
              <a:rPr lang="en-US" sz="1000" dirty="0">
                <a:latin typeface="Arial"/>
                <a:ea typeface="SimSun"/>
                <a:cs typeface="Segoe UI"/>
              </a:rPr>
              <a:t> </a:t>
            </a:r>
            <a:r>
              <a:rPr lang="en-US" sz="1000" dirty="0" err="1">
                <a:latin typeface="Arial"/>
                <a:ea typeface="SimSun"/>
                <a:cs typeface="Segoe UI"/>
              </a:rPr>
              <a:t>mathématiques</a:t>
            </a:r>
            <a:r>
              <a:rPr lang="en-US" sz="1000" dirty="0">
                <a:latin typeface="Arial"/>
                <a:ea typeface="SimSun"/>
                <a:cs typeface="Segoe UI"/>
              </a:rPr>
              <a:t> </a:t>
            </a:r>
            <a:r>
              <a:rPr lang="en-US" sz="1000" dirty="0" err="1">
                <a:latin typeface="Arial"/>
                <a:ea typeface="SimSun"/>
                <a:cs typeface="Segoe UI"/>
              </a:rPr>
              <a:t>tels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signe</a:t>
            </a:r>
            <a:r>
              <a:rPr lang="en-US" sz="1000" dirty="0">
                <a:latin typeface="Arial"/>
                <a:ea typeface="SimSun"/>
                <a:cs typeface="Segoe UI"/>
              </a:rPr>
              <a:t> </a:t>
            </a:r>
            <a:r>
              <a:rPr lang="en-US" sz="1000" dirty="0" err="1">
                <a:latin typeface="Arial"/>
                <a:ea typeface="SimSun"/>
                <a:cs typeface="Segoe UI"/>
              </a:rPr>
              <a:t>égal</a:t>
            </a:r>
            <a:r>
              <a:rPr lang="en-US" sz="1000" dirty="0">
                <a:latin typeface="Arial"/>
                <a:ea typeface="SimSun"/>
                <a:cs typeface="Segoe UI"/>
              </a:rPr>
              <a:t> (=), le </a:t>
            </a:r>
            <a:r>
              <a:rPr lang="en-US" sz="1000" dirty="0" err="1">
                <a:latin typeface="Arial"/>
                <a:ea typeface="SimSun"/>
                <a:cs typeface="Segoe UI"/>
              </a:rPr>
              <a:t>signe</a:t>
            </a:r>
            <a:r>
              <a:rPr lang="en-US" sz="1000" dirty="0">
                <a:latin typeface="Arial"/>
                <a:ea typeface="SimSun"/>
                <a:cs typeface="Segoe UI"/>
              </a:rPr>
              <a:t> </a:t>
            </a:r>
            <a:r>
              <a:rPr lang="en-US" sz="1000" dirty="0" err="1">
                <a:latin typeface="Arial"/>
                <a:ea typeface="SimSun"/>
                <a:cs typeface="Segoe UI"/>
              </a:rPr>
              <a:t>inférieur</a:t>
            </a:r>
            <a:r>
              <a:rPr lang="en-US" sz="1000" dirty="0">
                <a:latin typeface="Arial"/>
                <a:ea typeface="SimSun"/>
                <a:cs typeface="Segoe UI"/>
              </a:rPr>
              <a:t> à (&lt;) et le </a:t>
            </a:r>
            <a:r>
              <a:rPr lang="en-US" sz="1000" dirty="0" err="1">
                <a:latin typeface="Arial"/>
                <a:ea typeface="SimSun"/>
                <a:cs typeface="Segoe UI"/>
              </a:rPr>
              <a:t>signe</a:t>
            </a:r>
            <a:r>
              <a:rPr lang="en-US" sz="1000" dirty="0">
                <a:latin typeface="Arial"/>
                <a:ea typeface="SimSun"/>
                <a:cs typeface="Segoe UI"/>
              </a:rPr>
              <a:t> </a:t>
            </a:r>
            <a:r>
              <a:rPr lang="en-US" sz="1000" dirty="0" err="1">
                <a:latin typeface="Arial"/>
                <a:ea typeface="SimSun"/>
                <a:cs typeface="Segoe UI"/>
              </a:rPr>
              <a:t>supérieur</a:t>
            </a:r>
            <a:r>
              <a:rPr lang="en-US" sz="1000" dirty="0">
                <a:latin typeface="Arial"/>
                <a:ea typeface="SimSun"/>
                <a:cs typeface="Segoe UI"/>
              </a:rPr>
              <a:t> à (&gt;). </a:t>
            </a:r>
            <a:r>
              <a:rPr lang="en-US" sz="1000" dirty="0" err="1">
                <a:latin typeface="Arial"/>
                <a:ea typeface="SimSun"/>
                <a:cs typeface="Segoe UI"/>
              </a:rPr>
              <a:t>Précisez-leur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n'est</a:t>
            </a:r>
            <a:r>
              <a:rPr lang="en-US" sz="1000" dirty="0">
                <a:latin typeface="Arial"/>
                <a:ea typeface="SimSun"/>
                <a:cs typeface="Segoe UI"/>
              </a:rPr>
              <a:t> pas possible. </a:t>
            </a:r>
            <a:r>
              <a:rPr lang="en-US" sz="1000" dirty="0" err="1">
                <a:latin typeface="Arial"/>
                <a:ea typeface="SimSun"/>
                <a:cs typeface="Segoe UI"/>
              </a:rPr>
              <a:t>Soulignez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seul</a:t>
            </a:r>
            <a:r>
              <a:rPr lang="en-US" sz="1000" dirty="0">
                <a:latin typeface="Arial"/>
                <a:ea typeface="SimSun"/>
                <a:cs typeface="Segoe UI"/>
              </a:rPr>
              <a:t> </a:t>
            </a:r>
            <a:r>
              <a:rPr lang="en-US" sz="1000" b="1" dirty="0">
                <a:latin typeface="Arial"/>
                <a:ea typeface="SimSun"/>
                <a:cs typeface="Arial"/>
              </a:rPr>
              <a:t>-like</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avec le </a:t>
            </a:r>
            <a:r>
              <a:rPr lang="en-US" sz="1000" dirty="0" err="1">
                <a:latin typeface="Arial"/>
                <a:ea typeface="SimSun"/>
                <a:cs typeface="Segoe UI"/>
              </a:rPr>
              <a:t>caractère</a:t>
            </a:r>
            <a:r>
              <a:rPr lang="en-US" sz="1000" dirty="0">
                <a:latin typeface="Arial"/>
                <a:ea typeface="SimSun"/>
                <a:cs typeface="Segoe UI"/>
              </a:rPr>
              <a:t> </a:t>
            </a:r>
            <a:r>
              <a:rPr lang="en-US" sz="1000" dirty="0" err="1">
                <a:latin typeface="Arial"/>
                <a:ea typeface="SimSun"/>
                <a:cs typeface="Segoe UI"/>
              </a:rPr>
              <a:t>générique</a:t>
            </a:r>
            <a:r>
              <a:rPr lang="en-US" sz="1000" dirty="0">
                <a:latin typeface="Arial"/>
                <a:ea typeface="SimSun"/>
                <a:cs typeface="Segoe UI"/>
              </a:rPr>
              <a:t> « * » (</a:t>
            </a:r>
            <a:r>
              <a:rPr lang="en-US" sz="1000" dirty="0" err="1">
                <a:latin typeface="Arial"/>
                <a:ea typeface="SimSun"/>
                <a:cs typeface="Segoe UI"/>
              </a:rPr>
              <a:t>astérisque</a:t>
            </a:r>
            <a:r>
              <a:rPr lang="en-US" sz="1000" dirty="0">
                <a:latin typeface="Arial"/>
                <a:ea typeface="SimSun"/>
                <a:cs typeface="Segoe UI"/>
              </a:rPr>
              <a:t>) pour </a:t>
            </a:r>
            <a:r>
              <a:rPr lang="en-US" sz="1000" dirty="0" err="1">
                <a:latin typeface="Arial"/>
                <a:ea typeface="SimSun"/>
                <a:cs typeface="Segoe UI"/>
              </a:rPr>
              <a:t>rechercher</a:t>
            </a:r>
            <a:r>
              <a:rPr lang="en-US" sz="1000" dirty="0">
                <a:latin typeface="Arial"/>
                <a:ea typeface="SimSun"/>
                <a:cs typeface="Segoe UI"/>
              </a:rPr>
              <a:t> des </a:t>
            </a:r>
            <a:r>
              <a:rPr lang="en-US" sz="1000" dirty="0" err="1">
                <a:latin typeface="Arial"/>
                <a:ea typeface="SimSun"/>
                <a:cs typeface="Segoe UI"/>
              </a:rPr>
              <a:t>chaînes</a:t>
            </a:r>
            <a:r>
              <a:rPr lang="en-US" sz="1000" dirty="0">
                <a:latin typeface="Arial"/>
                <a:ea typeface="SimSun"/>
                <a:cs typeface="Segoe UI"/>
              </a:rPr>
              <a:t> </a:t>
            </a:r>
            <a:r>
              <a:rPr lang="en-US" sz="1000" dirty="0" err="1">
                <a:latin typeface="Arial"/>
                <a:ea typeface="SimSun"/>
                <a:cs typeface="Segoe UI"/>
              </a:rPr>
              <a:t>correspondantes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Utilisez</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exemples</a:t>
            </a:r>
            <a:r>
              <a:rPr lang="en-US" sz="1000" dirty="0">
                <a:solidFill>
                  <a:srgbClr val="000000"/>
                </a:solidFill>
                <a:latin typeface="Arial"/>
                <a:ea typeface="SimSun"/>
                <a:cs typeface="Segoe UI"/>
              </a:rPr>
              <a:t> de la </a:t>
            </a:r>
            <a:r>
              <a:rPr lang="en-US" sz="1000" dirty="0" err="1">
                <a:solidFill>
                  <a:srgbClr val="000000"/>
                </a:solidFill>
                <a:latin typeface="Arial"/>
                <a:ea typeface="SimSun"/>
                <a:cs typeface="Segoe UI"/>
              </a:rPr>
              <a:t>deuxième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diapositive</a:t>
            </a:r>
            <a:r>
              <a:rPr lang="en-US" sz="1000" dirty="0">
                <a:solidFill>
                  <a:srgbClr val="000000"/>
                </a:solidFill>
                <a:latin typeface="Arial"/>
                <a:ea typeface="SimSun"/>
                <a:cs typeface="Segoe UI"/>
              </a:rPr>
              <a:t> pour </a:t>
            </a:r>
            <a:r>
              <a:rPr lang="en-US" sz="1000" dirty="0" err="1">
                <a:solidFill>
                  <a:srgbClr val="000000"/>
                </a:solidFill>
                <a:latin typeface="Arial"/>
                <a:ea typeface="SimSun"/>
                <a:cs typeface="Segoe UI"/>
              </a:rPr>
              <a:t>décrire</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paramètres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généralement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utilisés</a:t>
            </a:r>
            <a:r>
              <a:rPr lang="en-US" sz="1000" dirty="0">
                <a:solidFill>
                  <a:srgbClr val="000000"/>
                </a:solidFill>
                <a:latin typeface="Arial"/>
                <a:ea typeface="SimSun"/>
                <a:cs typeface="Segoe UI"/>
              </a:rPr>
              <a:t> avec </a:t>
            </a:r>
            <a:r>
              <a:rPr lang="en-US" sz="1000" dirty="0" err="1">
                <a:solidFill>
                  <a:srgbClr val="000000"/>
                </a:solidFill>
                <a:latin typeface="Arial"/>
                <a:ea typeface="SimSun"/>
                <a:cs typeface="Segoe UI"/>
              </a:rPr>
              <a:t>l'applet</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commande</a:t>
            </a:r>
            <a:r>
              <a:rPr lang="en-US" sz="1000" dirty="0">
                <a:solidFill>
                  <a:srgbClr val="000000"/>
                </a:solidFill>
                <a:latin typeface="Arial"/>
                <a:ea typeface="SimSun"/>
                <a:cs typeface="Segoe UI"/>
              </a:rPr>
              <a:t> </a:t>
            </a:r>
            <a:r>
              <a:rPr lang="en-US" sz="1000" b="1" dirty="0">
                <a:latin typeface="Arial"/>
                <a:ea typeface="SimSun"/>
                <a:cs typeface="Arial"/>
              </a:rPr>
              <a:t>Get-</a:t>
            </a:r>
            <a:r>
              <a:rPr lang="en-US" sz="1000" b="1" dirty="0" err="1">
                <a:latin typeface="Arial"/>
                <a:ea typeface="SimSun"/>
                <a:cs typeface="Arial"/>
              </a:rPr>
              <a:t>ADUser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Notez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le dernier </a:t>
            </a:r>
            <a:r>
              <a:rPr lang="en-US" sz="1000" dirty="0" err="1">
                <a:solidFill>
                  <a:srgbClr val="000000"/>
                </a:solidFill>
                <a:latin typeface="Arial"/>
                <a:ea typeface="SimSun"/>
                <a:cs typeface="Segoe UI"/>
              </a:rPr>
              <a:t>exemple</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guillemets</a:t>
            </a:r>
            <a:r>
              <a:rPr lang="en-US" sz="1000" dirty="0">
                <a:solidFill>
                  <a:srgbClr val="000000"/>
                </a:solidFill>
                <a:latin typeface="Arial"/>
                <a:ea typeface="SimSun"/>
                <a:cs typeface="Segoe UI"/>
              </a:rPr>
              <a:t> simples </a:t>
            </a:r>
            <a:r>
              <a:rPr lang="en-US" sz="1000" dirty="0" err="1">
                <a:solidFill>
                  <a:srgbClr val="000000"/>
                </a:solidFill>
                <a:latin typeface="Arial"/>
                <a:ea typeface="SimSun"/>
                <a:cs typeface="Segoe UI"/>
              </a:rPr>
              <a:t>entourent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l'intégralité</a:t>
            </a:r>
            <a:r>
              <a:rPr lang="en-US" sz="1000" dirty="0">
                <a:solidFill>
                  <a:srgbClr val="000000"/>
                </a:solidFill>
                <a:latin typeface="Arial"/>
                <a:ea typeface="SimSun"/>
                <a:cs typeface="Segoe UI"/>
              </a:rPr>
              <a:t> du </a:t>
            </a:r>
            <a:r>
              <a:rPr lang="en-US" sz="1000" dirty="0" err="1">
                <a:solidFill>
                  <a:srgbClr val="000000"/>
                </a:solidFill>
                <a:latin typeface="Arial"/>
                <a:ea typeface="SimSun"/>
                <a:cs typeface="Segoe UI"/>
              </a:rPr>
              <a:t>filtre</a:t>
            </a:r>
            <a:r>
              <a:rPr lang="en-US" sz="1000" dirty="0">
                <a:solidFill>
                  <a:srgbClr val="000000"/>
                </a:solidFill>
                <a:latin typeface="Arial"/>
                <a:ea typeface="SimSun"/>
                <a:cs typeface="Segoe UI"/>
              </a:rPr>
              <a:t>, car des </a:t>
            </a:r>
            <a:r>
              <a:rPr lang="en-US" sz="1000" dirty="0" err="1">
                <a:solidFill>
                  <a:srgbClr val="000000"/>
                </a:solidFill>
                <a:latin typeface="Arial"/>
                <a:ea typeface="SimSun"/>
                <a:cs typeface="Segoe UI"/>
              </a:rPr>
              <a:t>guillemets</a:t>
            </a:r>
            <a:r>
              <a:rPr lang="en-US" sz="1000" dirty="0">
                <a:solidFill>
                  <a:srgbClr val="000000"/>
                </a:solidFill>
                <a:latin typeface="Arial"/>
                <a:ea typeface="SimSun"/>
                <a:cs typeface="Segoe UI"/>
              </a:rPr>
              <a:t> doubles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utilisés</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l'intérieur</a:t>
            </a:r>
            <a:r>
              <a:rPr lang="en-US" sz="1000" dirty="0">
                <a:solidFill>
                  <a:srgbClr val="000000"/>
                </a:solidFill>
                <a:latin typeface="Arial"/>
                <a:ea typeface="SimSun"/>
                <a:cs typeface="Segoe UI"/>
              </a:rPr>
              <a:t> du </a:t>
            </a:r>
            <a:r>
              <a:rPr lang="en-US" sz="1000" dirty="0" err="1">
                <a:solidFill>
                  <a:srgbClr val="000000"/>
                </a:solidFill>
                <a:latin typeface="Arial"/>
                <a:ea typeface="SimSun"/>
                <a:cs typeface="Segoe UI"/>
              </a:rPr>
              <a:t>filtre</a:t>
            </a:r>
            <a:r>
              <a:rPr lang="en-US" sz="1000" dirty="0">
                <a:solidFill>
                  <a:srgbClr val="000000"/>
                </a:solidFill>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E:\Labfiles\Mod04\Mod04Examples.ps1.</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la </a:t>
            </a:r>
            <a:r>
              <a:rPr lang="en-US" sz="1000" dirty="0" err="1">
                <a:latin typeface="Arial"/>
                <a:ea typeface="SimSun"/>
                <a:cs typeface="Segoe UI"/>
              </a:rPr>
              <a:t>différence</a:t>
            </a:r>
            <a:r>
              <a:rPr lang="en-US" sz="1000" dirty="0">
                <a:latin typeface="Arial"/>
                <a:ea typeface="SimSun"/>
                <a:cs typeface="Segoe UI"/>
              </a:rPr>
              <a:t> entre </a:t>
            </a:r>
            <a:r>
              <a:rPr lang="en-US" sz="1000" dirty="0" err="1">
                <a:latin typeface="Arial"/>
                <a:ea typeface="SimSun"/>
                <a:cs typeface="Segoe UI"/>
              </a:rPr>
              <a:t>l'utilisation</a:t>
            </a:r>
            <a:r>
              <a:rPr lang="en-US" sz="1000" dirty="0">
                <a:latin typeface="Arial"/>
                <a:ea typeface="SimSun"/>
                <a:cs typeface="Segoe UI"/>
              </a:rPr>
              <a:t> de </a:t>
            </a:r>
            <a:r>
              <a:rPr lang="en-US" sz="1000" b="1" dirty="0">
                <a:latin typeface="Arial"/>
                <a:ea typeface="SimSun"/>
                <a:cs typeface="Arial"/>
              </a:rPr>
              <a:t>-</a:t>
            </a:r>
            <a:r>
              <a:rPr lang="en-US" sz="1000" b="1" dirty="0" err="1">
                <a:latin typeface="Arial"/>
                <a:ea typeface="SimSun"/>
                <a:cs typeface="Arial"/>
              </a:rPr>
              <a:t>eq</a:t>
            </a:r>
            <a:r>
              <a:rPr lang="en-US" sz="1000" dirty="0">
                <a:latin typeface="Arial"/>
                <a:ea typeface="SimSun"/>
                <a:cs typeface="Segoe UI"/>
              </a:rPr>
              <a:t> et de </a:t>
            </a:r>
            <a:r>
              <a:rPr lang="en-US" sz="1000" b="1" dirty="0">
                <a:latin typeface="Arial"/>
                <a:ea typeface="SimSun"/>
                <a:cs typeface="Arial"/>
              </a:rPr>
              <a:t>-like</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de la </a:t>
            </a:r>
            <a:r>
              <a:rPr lang="en-US" sz="1000" dirty="0" err="1">
                <a:latin typeface="Arial"/>
                <a:ea typeface="SimSun"/>
                <a:cs typeface="Segoe UI"/>
              </a:rPr>
              <a:t>comparaison</a:t>
            </a:r>
            <a:r>
              <a:rPr lang="en-US" sz="1000" dirty="0">
                <a:latin typeface="Arial"/>
                <a:ea typeface="SimSun"/>
                <a:cs typeface="Segoe UI"/>
              </a:rPr>
              <a:t> de </a:t>
            </a:r>
            <a:r>
              <a:rPr lang="en-US" sz="1000" dirty="0" err="1">
                <a:latin typeface="Arial"/>
                <a:ea typeface="SimSun"/>
                <a:cs typeface="Segoe UI"/>
              </a:rPr>
              <a:t>chaînes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L'opérateur</a:t>
            </a:r>
            <a:r>
              <a:rPr lang="en-US" sz="1000" dirty="0">
                <a:latin typeface="Arial"/>
                <a:ea typeface="SimSun"/>
                <a:cs typeface="Segoe UI"/>
              </a:rPr>
              <a:t> </a:t>
            </a:r>
            <a:r>
              <a:rPr lang="en-US" sz="1000" b="1" dirty="0">
                <a:latin typeface="Arial"/>
                <a:ea typeface="SimSun"/>
                <a:cs typeface="Arial"/>
              </a:rPr>
              <a:t>-</a:t>
            </a:r>
            <a:r>
              <a:rPr lang="en-US" sz="1000" b="1" dirty="0" err="1">
                <a:latin typeface="Arial"/>
                <a:ea typeface="SimSun"/>
                <a:cs typeface="Arial"/>
              </a:rPr>
              <a:t>eq</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pour </a:t>
            </a:r>
            <a:r>
              <a:rPr lang="en-US" sz="1000" dirty="0" err="1">
                <a:latin typeface="Arial"/>
                <a:ea typeface="SimSun"/>
                <a:cs typeface="Segoe UI"/>
              </a:rPr>
              <a:t>trouver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correspondance</a:t>
            </a:r>
            <a:r>
              <a:rPr lang="en-US" sz="1000" dirty="0">
                <a:latin typeface="Arial"/>
                <a:ea typeface="SimSun"/>
                <a:cs typeface="Segoe UI"/>
              </a:rPr>
              <a:t> </a:t>
            </a:r>
            <a:r>
              <a:rPr lang="en-US" sz="1000" dirty="0" err="1">
                <a:latin typeface="Arial"/>
                <a:ea typeface="SimSun"/>
                <a:cs typeface="Segoe UI"/>
              </a:rPr>
              <a:t>exacte</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qui </a:t>
            </a:r>
            <a:r>
              <a:rPr lang="en-US" sz="1000" dirty="0" err="1">
                <a:latin typeface="Arial"/>
                <a:ea typeface="SimSun"/>
                <a:cs typeface="Segoe UI"/>
              </a:rPr>
              <a:t>signifie</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ne </a:t>
            </a:r>
            <a:r>
              <a:rPr lang="en-US" sz="1000" dirty="0" err="1">
                <a:latin typeface="Arial"/>
                <a:ea typeface="SimSun"/>
                <a:cs typeface="Segoe UI"/>
              </a:rPr>
              <a:t>respecte</a:t>
            </a:r>
            <a:r>
              <a:rPr lang="en-US" sz="1000" dirty="0">
                <a:latin typeface="Arial"/>
                <a:ea typeface="SimSun"/>
                <a:cs typeface="Segoe UI"/>
              </a:rPr>
              <a:t> pas la </a:t>
            </a:r>
            <a:r>
              <a:rPr lang="en-US" sz="1000" dirty="0" err="1">
                <a:latin typeface="Arial"/>
                <a:ea typeface="SimSun"/>
                <a:cs typeface="Segoe UI"/>
              </a:rPr>
              <a:t>casse</a:t>
            </a:r>
            <a:r>
              <a:rPr lang="en-US" sz="1000" dirty="0">
                <a:latin typeface="Arial"/>
                <a:ea typeface="SimSun"/>
                <a:cs typeface="Segoe UI"/>
              </a:rPr>
              <a:t>. </a:t>
            </a:r>
            <a:r>
              <a:rPr lang="en-US" sz="1000" dirty="0" err="1">
                <a:latin typeface="Arial"/>
                <a:ea typeface="SimSun"/>
                <a:cs typeface="Segoe UI"/>
              </a:rPr>
              <a:t>L'opérateur</a:t>
            </a:r>
            <a:r>
              <a:rPr lang="en-US" sz="1000" dirty="0">
                <a:latin typeface="Arial"/>
                <a:ea typeface="SimSun"/>
                <a:cs typeface="Segoe UI"/>
              </a:rPr>
              <a:t> </a:t>
            </a:r>
            <a:r>
              <a:rPr lang="en-US" sz="1000" b="1" dirty="0">
                <a:latin typeface="Arial"/>
                <a:ea typeface="SimSun"/>
                <a:cs typeface="Arial"/>
              </a:rPr>
              <a:t>-like</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avec le </a:t>
            </a:r>
            <a:r>
              <a:rPr lang="en-US" sz="1000" dirty="0" err="1">
                <a:latin typeface="Arial"/>
                <a:ea typeface="SimSun"/>
                <a:cs typeface="Segoe UI"/>
              </a:rPr>
              <a:t>caractère</a:t>
            </a:r>
            <a:r>
              <a:rPr lang="en-US" sz="1000" dirty="0">
                <a:latin typeface="Arial"/>
                <a:ea typeface="SimSun"/>
                <a:cs typeface="Segoe UI"/>
              </a:rPr>
              <a:t> </a:t>
            </a:r>
            <a:r>
              <a:rPr lang="en-US" sz="1000" dirty="0" err="1">
                <a:latin typeface="Arial"/>
                <a:ea typeface="SimSun"/>
                <a:cs typeface="Segoe UI"/>
              </a:rPr>
              <a:t>générique</a:t>
            </a:r>
            <a:r>
              <a:rPr lang="en-US" sz="1000" dirty="0">
                <a:latin typeface="Arial"/>
                <a:ea typeface="SimSun"/>
                <a:cs typeface="Segoe UI"/>
              </a:rPr>
              <a:t> « * » (</a:t>
            </a:r>
            <a:r>
              <a:rPr lang="en-US" sz="1000" dirty="0" err="1">
                <a:latin typeface="Arial"/>
                <a:ea typeface="SimSun"/>
                <a:cs typeface="Segoe UI"/>
              </a:rPr>
              <a:t>astérisque</a:t>
            </a:r>
            <a:r>
              <a:rPr lang="en-US" sz="1000" dirty="0">
                <a:latin typeface="Arial"/>
                <a:ea typeface="SimSun"/>
                <a:cs typeface="Segoe UI"/>
              </a:rPr>
              <a:t>) pour </a:t>
            </a:r>
            <a:r>
              <a:rPr lang="en-US" sz="1000" dirty="0" err="1">
                <a:latin typeface="Arial"/>
                <a:ea typeface="SimSun"/>
                <a:cs typeface="Segoe UI"/>
              </a:rPr>
              <a:t>trouver</a:t>
            </a:r>
            <a:r>
              <a:rPr lang="en-US" sz="1000" dirty="0">
                <a:latin typeface="Arial"/>
                <a:ea typeface="SimSun"/>
                <a:cs typeface="Segoe UI"/>
              </a:rPr>
              <a:t> des </a:t>
            </a:r>
            <a:r>
              <a:rPr lang="en-US" sz="1000" dirty="0" err="1">
                <a:latin typeface="Arial"/>
                <a:ea typeface="SimSun"/>
                <a:cs typeface="Segoe UI"/>
              </a:rPr>
              <a:t>correspondances</a:t>
            </a:r>
            <a:r>
              <a:rPr lang="en-US" sz="1000" dirty="0">
                <a:latin typeface="Arial"/>
                <a:ea typeface="SimSun"/>
                <a:cs typeface="Segoe UI"/>
              </a:rPr>
              <a:t> </a:t>
            </a:r>
            <a:r>
              <a:rPr lang="en-US" sz="1000" dirty="0" err="1">
                <a:latin typeface="Arial"/>
                <a:ea typeface="SimSun"/>
                <a:cs typeface="Segoe UI"/>
              </a:rPr>
              <a:t>partielles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49CBBACF-CEDD-455C-986E-D645016DD72E}" type="slidenum">
              <a:rPr lang="en-US" smtClean="0"/>
              <a:pPr/>
              <a:t>59</a:t>
            </a:fld>
            <a:endParaRPr lang="en-US"/>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fr-FR" sz="1200" b="1" dirty="0">
                <a:solidFill>
                  <a:srgbClr val="336699"/>
                </a:solidFill>
                <a:latin typeface="Arial"/>
              </a:rPr>
              <a:t>4 : Automatisation de l'administration des domaines </a:t>
            </a:r>
            <a:r>
              <a:rPr lang="fr-FR" sz="1200" b="1">
                <a:solidFill>
                  <a:srgbClr val="336699"/>
                </a:solidFill>
                <a:latin typeface="Arial"/>
              </a:rPr>
              <a:t>de services Active</a:t>
            </a:r>
            <a:r>
              <a:rPr lang="fr-FR" sz="1200" b="1" dirty="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val="2141169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comment </a:t>
            </a:r>
            <a:r>
              <a:rPr lang="en-US" sz="1000" dirty="0" err="1">
                <a:latin typeface="Arial"/>
                <a:ea typeface="SimSun"/>
                <a:cs typeface="Segoe UI"/>
              </a:rPr>
              <a:t>utiliser</a:t>
            </a:r>
            <a:r>
              <a:rPr lang="en-US" sz="1000" dirty="0">
                <a:latin typeface="Arial"/>
                <a:ea typeface="SimSun"/>
                <a:cs typeface="Segoe UI"/>
              </a:rPr>
              <a:t> le </a:t>
            </a:r>
            <a:r>
              <a:rPr lang="en-US" sz="1000" dirty="0" err="1">
                <a:latin typeface="Arial"/>
                <a:ea typeface="SimSun"/>
                <a:cs typeface="Segoe UI"/>
              </a:rPr>
              <a:t>caractère</a:t>
            </a:r>
            <a:r>
              <a:rPr lang="en-US" sz="1000" dirty="0">
                <a:latin typeface="Arial"/>
                <a:ea typeface="SimSun"/>
                <a:cs typeface="Segoe UI"/>
              </a:rPr>
              <a:t> de </a:t>
            </a:r>
            <a:r>
              <a:rPr lang="en-US" sz="1000" dirty="0" err="1">
                <a:latin typeface="Arial"/>
                <a:ea typeface="SimSun"/>
                <a:cs typeface="Segoe UI"/>
              </a:rPr>
              <a:t>barre</a:t>
            </a:r>
            <a:r>
              <a:rPr lang="en-US" sz="1000" dirty="0">
                <a:latin typeface="Arial"/>
                <a:ea typeface="SimSun"/>
                <a:cs typeface="Segoe UI"/>
              </a:rPr>
              <a:t> </a:t>
            </a:r>
            <a:r>
              <a:rPr lang="en-US" sz="1000" dirty="0" err="1">
                <a:latin typeface="Arial"/>
                <a:ea typeface="SimSun"/>
                <a:cs typeface="Segoe UI"/>
              </a:rPr>
              <a:t>verticale</a:t>
            </a:r>
            <a:r>
              <a:rPr lang="en-US" sz="1000" dirty="0">
                <a:latin typeface="Arial"/>
                <a:ea typeface="SimSun"/>
                <a:cs typeface="Segoe UI"/>
              </a:rPr>
              <a:t> ( | ) pour passer des </a:t>
            </a:r>
            <a:r>
              <a:rPr lang="en-US" sz="1000" dirty="0" err="1">
                <a:latin typeface="Arial"/>
                <a:ea typeface="SimSun"/>
                <a:cs typeface="Segoe UI"/>
              </a:rPr>
              <a:t>objets</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autre</a:t>
            </a:r>
            <a:r>
              <a:rPr lang="en-US" sz="1000" dirty="0">
                <a:latin typeface="Arial"/>
                <a:ea typeface="SimSun"/>
                <a:cs typeface="Segoe UI"/>
              </a:rPr>
              <a:t> applet de </a:t>
            </a:r>
            <a:r>
              <a:rPr lang="en-US" sz="1000" dirty="0" err="1">
                <a:latin typeface="Arial"/>
                <a:ea typeface="SimSun"/>
                <a:cs typeface="Segoe UI"/>
              </a:rPr>
              <a:t>commande</a:t>
            </a:r>
            <a:r>
              <a:rPr lang="en-US" sz="1000" dirty="0">
                <a:latin typeface="Arial"/>
                <a:ea typeface="SimSun"/>
                <a:cs typeface="Segoe UI"/>
              </a:rPr>
              <a:t> en </a:t>
            </a:r>
            <a:r>
              <a:rPr lang="en-US" sz="1000" dirty="0" err="1">
                <a:latin typeface="Arial"/>
                <a:ea typeface="SimSun"/>
                <a:cs typeface="Segoe UI"/>
              </a:rPr>
              <a:t>vue</a:t>
            </a:r>
            <a:r>
              <a:rPr lang="en-US" sz="1000" dirty="0">
                <a:latin typeface="Arial"/>
                <a:ea typeface="SimSun"/>
                <a:cs typeface="Segoe UI"/>
              </a:rPr>
              <a:t> d'un </a:t>
            </a:r>
            <a:r>
              <a:rPr lang="en-US" sz="1000" dirty="0" err="1">
                <a:latin typeface="Arial"/>
                <a:ea typeface="SimSun"/>
                <a:cs typeface="Segoe UI"/>
              </a:rPr>
              <a:t>traitement</a:t>
            </a:r>
            <a:r>
              <a:rPr lang="en-US" sz="1000" dirty="0">
                <a:latin typeface="Arial"/>
                <a:ea typeface="SimSun"/>
                <a:cs typeface="Segoe UI"/>
              </a:rPr>
              <a:t> </a:t>
            </a:r>
            <a:r>
              <a:rPr lang="en-US" sz="1000" dirty="0" err="1">
                <a:latin typeface="Arial"/>
                <a:ea typeface="SimSun"/>
                <a:cs typeface="Segoe UI"/>
              </a:rPr>
              <a:t>ultérieur</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la </a:t>
            </a:r>
            <a:r>
              <a:rPr lang="en-US" sz="1000" dirty="0" err="1">
                <a:latin typeface="Arial"/>
                <a:ea typeface="SimSun"/>
                <a:cs typeface="Segoe UI"/>
              </a:rPr>
              <a:t>diapositive</a:t>
            </a:r>
            <a:r>
              <a:rPr lang="en-US" sz="1000" dirty="0">
                <a:latin typeface="Arial"/>
                <a:ea typeface="SimSun"/>
                <a:cs typeface="Segoe UI"/>
              </a:rPr>
              <a:t> pour </a:t>
            </a:r>
            <a:r>
              <a:rPr lang="en-US" sz="1000" dirty="0" err="1">
                <a:latin typeface="Arial"/>
                <a:ea typeface="SimSun"/>
                <a:cs typeface="Segoe UI"/>
              </a:rPr>
              <a:t>montrer</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possible </a:t>
            </a:r>
            <a:r>
              <a:rPr lang="en-US" sz="1000" dirty="0" err="1">
                <a:latin typeface="Arial"/>
                <a:ea typeface="SimSun"/>
                <a:cs typeface="Segoe UI"/>
              </a:rPr>
              <a:t>d'utiliser</a:t>
            </a:r>
            <a:r>
              <a:rPr lang="en-US" sz="1000" dirty="0">
                <a:latin typeface="Arial"/>
                <a:ea typeface="SimSun"/>
                <a:cs typeface="Segoe UI"/>
              </a:rPr>
              <a:t> les </a:t>
            </a:r>
            <a:r>
              <a:rPr lang="en-US" sz="1000" dirty="0" err="1">
                <a:latin typeface="Arial"/>
                <a:ea typeface="SimSun"/>
                <a:cs typeface="Segoe UI"/>
              </a:rPr>
              <a:t>résultats</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requête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le </a:t>
            </a:r>
            <a:r>
              <a:rPr lang="en-US" sz="1000" dirty="0" err="1">
                <a:latin typeface="Arial"/>
                <a:ea typeface="SimSun"/>
                <a:cs typeface="Segoe UI"/>
              </a:rPr>
              <a:t>contenu</a:t>
            </a:r>
            <a:r>
              <a:rPr lang="en-US" sz="1000" dirty="0">
                <a:latin typeface="Arial"/>
                <a:ea typeface="SimSun"/>
                <a:cs typeface="Segoe UI"/>
              </a:rPr>
              <a:t> d'un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texte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toutes</a:t>
            </a:r>
            <a:r>
              <a:rPr lang="en-US" sz="1000" dirty="0">
                <a:latin typeface="Arial"/>
                <a:ea typeface="SimSun"/>
                <a:cs typeface="Segoe UI"/>
              </a:rPr>
              <a:t> les </a:t>
            </a:r>
            <a:r>
              <a:rPr lang="en-US" sz="1000" dirty="0" err="1">
                <a:latin typeface="Arial"/>
                <a:ea typeface="SimSun"/>
                <a:cs typeface="Segoe UI"/>
              </a:rPr>
              <a:t>données</a:t>
            </a:r>
            <a:r>
              <a:rPr lang="en-US" sz="1000" dirty="0">
                <a:latin typeface="Arial"/>
                <a:ea typeface="SimSun"/>
                <a:cs typeface="Segoe UI"/>
              </a:rPr>
              <a:t> ne </a:t>
            </a:r>
            <a:r>
              <a:rPr lang="en-US" sz="1000" dirty="0" err="1">
                <a:latin typeface="Arial"/>
                <a:ea typeface="SimSun"/>
                <a:cs typeface="Segoe UI"/>
              </a:rPr>
              <a:t>peuvent</a:t>
            </a:r>
            <a:r>
              <a:rPr lang="en-US" sz="1000" dirty="0">
                <a:latin typeface="Arial"/>
                <a:ea typeface="SimSun"/>
                <a:cs typeface="Segoe UI"/>
              </a:rPr>
              <a:t> pas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passées</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autre</a:t>
            </a:r>
            <a:r>
              <a:rPr lang="en-US" sz="1000" dirty="0">
                <a:latin typeface="Arial"/>
                <a:ea typeface="SimSun"/>
                <a:cs typeface="Segoe UI"/>
              </a:rPr>
              <a:t> applet de </a:t>
            </a:r>
            <a:r>
              <a:rPr lang="en-US" sz="1000" dirty="0" err="1">
                <a:latin typeface="Arial"/>
                <a:ea typeface="SimSun"/>
                <a:cs typeface="Segoe UI"/>
              </a:rPr>
              <a:t>commande</a:t>
            </a:r>
            <a:r>
              <a:rPr lang="en-US" sz="1000" dirty="0">
                <a:latin typeface="Arial"/>
                <a:ea typeface="SimSun"/>
                <a:cs typeface="Segoe UI"/>
              </a:rPr>
              <a:t>. Le type </a:t>
            </a:r>
            <a:r>
              <a:rPr lang="en-US" sz="1000" dirty="0" err="1">
                <a:latin typeface="Arial"/>
                <a:ea typeface="SimSun"/>
                <a:cs typeface="Segoe UI"/>
              </a:rPr>
              <a:t>d'objets</a:t>
            </a:r>
            <a:r>
              <a:rPr lang="en-US" sz="1000" dirty="0">
                <a:latin typeface="Arial"/>
                <a:ea typeface="SimSun"/>
                <a:cs typeface="Segoe UI"/>
              </a:rPr>
              <a:t> </a:t>
            </a:r>
            <a:r>
              <a:rPr lang="en-US" sz="1000" dirty="0" err="1">
                <a:latin typeface="Arial"/>
                <a:ea typeface="SimSun"/>
                <a:cs typeface="Segoe UI"/>
              </a:rPr>
              <a:t>passés</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applet de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correct.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passer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a:t>
            </a:r>
            <a:r>
              <a:rPr lang="en-US" sz="1000" dirty="0" err="1">
                <a:latin typeface="Arial"/>
                <a:ea typeface="SimSun"/>
                <a:cs typeface="Segoe UI"/>
              </a:rPr>
              <a:t>d'objets</a:t>
            </a:r>
            <a:r>
              <a:rPr lang="en-US" sz="1000" dirty="0">
                <a:latin typeface="Arial"/>
                <a:ea typeface="SimSun"/>
                <a:cs typeface="Segoe UI"/>
              </a:rPr>
              <a:t> à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Set-</a:t>
            </a:r>
            <a:r>
              <a:rPr lang="en-US" sz="1000" b="1" dirty="0" err="1">
                <a:latin typeface="Arial"/>
                <a:ea typeface="SimSun"/>
                <a:cs typeface="Arial"/>
              </a:rPr>
              <a:t>ADUser</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ne </a:t>
            </a:r>
            <a:r>
              <a:rPr lang="en-US" sz="1000" dirty="0" err="1">
                <a:latin typeface="Arial"/>
                <a:ea typeface="SimSun"/>
                <a:cs typeface="Segoe UI"/>
              </a:rPr>
              <a:t>pouvez</a:t>
            </a:r>
            <a:r>
              <a:rPr lang="en-US" sz="1000" dirty="0">
                <a:latin typeface="Arial"/>
                <a:ea typeface="SimSun"/>
                <a:cs typeface="Segoe UI"/>
              </a:rPr>
              <a:t> pas passer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de </a:t>
            </a:r>
            <a:r>
              <a:rPr lang="en-US" sz="1000" dirty="0" err="1">
                <a:latin typeface="Arial"/>
                <a:ea typeface="SimSun"/>
                <a:cs typeface="Segoe UI"/>
              </a:rPr>
              <a:t>groupes</a:t>
            </a:r>
            <a:r>
              <a:rPr lang="en-US" sz="1000" dirty="0">
                <a:latin typeface="Arial"/>
                <a:ea typeface="SimSun"/>
                <a:cs typeface="Segoe UI"/>
              </a:rPr>
              <a:t> à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Set-</a:t>
            </a:r>
            <a:r>
              <a:rPr lang="en-US" sz="1000" b="1" dirty="0" err="1">
                <a:latin typeface="Arial"/>
                <a:ea typeface="SimSun"/>
                <a:cs typeface="Arial"/>
              </a:rPr>
              <a:t>ADUser</a:t>
            </a:r>
            <a:r>
              <a:rPr lang="en-US" sz="1000" dirty="0">
                <a:latin typeface="Arial"/>
                <a:ea typeface="SimSun"/>
                <a:cs typeface="Segoe UI"/>
              </a:rPr>
              <a:t>. La documentation </a:t>
            </a:r>
            <a:r>
              <a:rPr lang="en-US" sz="1000" dirty="0" err="1">
                <a:latin typeface="Arial"/>
                <a:ea typeface="SimSun"/>
                <a:cs typeface="Segoe UI"/>
              </a:rPr>
              <a:t>d'aide</a:t>
            </a:r>
            <a:r>
              <a:rPr lang="en-US" sz="1000" dirty="0">
                <a:latin typeface="Arial"/>
                <a:ea typeface="SimSun"/>
                <a:cs typeface="Segoe UI"/>
              </a:rPr>
              <a:t> de </a:t>
            </a:r>
            <a:r>
              <a:rPr lang="en-US" sz="1000" dirty="0" err="1">
                <a:latin typeface="Arial"/>
                <a:ea typeface="SimSun"/>
                <a:cs typeface="Segoe UI"/>
              </a:rPr>
              <a:t>chaque</a:t>
            </a:r>
            <a:r>
              <a:rPr lang="en-US" sz="1000" dirty="0">
                <a:latin typeface="Arial"/>
                <a:ea typeface="SimSun"/>
                <a:cs typeface="Segoe UI"/>
              </a:rPr>
              <a:t> applet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Set-AD* </a:t>
            </a:r>
            <a:r>
              <a:rPr lang="en-US" sz="1000" dirty="0" err="1">
                <a:latin typeface="Arial"/>
                <a:ea typeface="SimSun"/>
                <a:cs typeface="Segoe UI"/>
              </a:rPr>
              <a:t>définit</a:t>
            </a:r>
            <a:r>
              <a:rPr lang="en-US" sz="1000" dirty="0">
                <a:latin typeface="Arial"/>
                <a:ea typeface="SimSun"/>
                <a:cs typeface="Segoe UI"/>
              </a:rPr>
              <a:t> comment </a:t>
            </a:r>
            <a:r>
              <a:rPr lang="en-US" sz="1000" dirty="0" err="1">
                <a:latin typeface="Arial"/>
                <a:ea typeface="SimSun"/>
                <a:cs typeface="Segoe UI"/>
              </a:rPr>
              <a:t>spécifier</a:t>
            </a:r>
            <a:r>
              <a:rPr lang="en-US" sz="1000" dirty="0">
                <a:latin typeface="Arial"/>
                <a:ea typeface="SimSun"/>
                <a:cs typeface="Segoe UI"/>
              </a:rPr>
              <a:t> </a:t>
            </a:r>
            <a:r>
              <a:rPr lang="en-US" sz="1000" dirty="0" err="1">
                <a:latin typeface="Arial"/>
                <a:ea typeface="SimSun"/>
                <a:cs typeface="Segoe UI"/>
              </a:rPr>
              <a:t>l'identité</a:t>
            </a:r>
            <a:r>
              <a:rPr lang="en-US" sz="1000" dirty="0">
                <a:latin typeface="Arial"/>
                <a:ea typeface="SimSun"/>
                <a:cs typeface="Segoe UI"/>
              </a:rPr>
              <a:t> de </a:t>
            </a:r>
            <a:r>
              <a:rPr lang="en-US" sz="1000" dirty="0" err="1">
                <a:latin typeface="Arial"/>
                <a:ea typeface="SimSun"/>
                <a:cs typeface="Segoe UI"/>
              </a:rPr>
              <a:t>l'objet</a:t>
            </a:r>
            <a:r>
              <a:rPr lang="en-US" sz="1000" dirty="0">
                <a:latin typeface="Arial"/>
                <a:ea typeface="SimSun"/>
                <a:cs typeface="Segoe UI"/>
              </a:rPr>
              <a:t> en </a:t>
            </a:r>
            <a:r>
              <a:rPr lang="en-US" sz="1000" dirty="0" err="1">
                <a:latin typeface="Arial"/>
                <a:ea typeface="SimSun"/>
                <a:cs typeface="Segoe UI"/>
              </a:rPr>
              <a:t>cours</a:t>
            </a:r>
            <a:r>
              <a:rPr lang="en-US" sz="1000" dirty="0">
                <a:latin typeface="Arial"/>
                <a:ea typeface="SimSun"/>
                <a:cs typeface="Segoe UI"/>
              </a:rPr>
              <a:t> de modification.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a:t>
            </a:r>
            <a:r>
              <a:rPr lang="en-US" sz="1000" dirty="0" err="1">
                <a:latin typeface="Arial"/>
                <a:ea typeface="SimSun"/>
                <a:cs typeface="Segoe UI"/>
              </a:rPr>
              <a:t>d'objets</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d'un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texte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indique</a:t>
            </a:r>
            <a:r>
              <a:rPr lang="en-US" sz="1000" dirty="0">
                <a:latin typeface="Arial"/>
                <a:ea typeface="SimSun"/>
                <a:cs typeface="Segoe UI"/>
              </a:rPr>
              <a:t> comment </a:t>
            </a:r>
            <a:r>
              <a:rPr lang="en-US" sz="1000" dirty="0" err="1">
                <a:latin typeface="Arial"/>
                <a:ea typeface="SimSun"/>
                <a:cs typeface="Segoe UI"/>
              </a:rPr>
              <a:t>formater</a:t>
            </a:r>
            <a:r>
              <a:rPr lang="en-US" sz="1000" dirty="0">
                <a:latin typeface="Arial"/>
                <a:ea typeface="SimSun"/>
                <a:cs typeface="Segoe UI"/>
              </a:rPr>
              <a:t> les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texte</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l'applet</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Set-</a:t>
            </a:r>
            <a:r>
              <a:rPr lang="en-US" sz="1000" b="1" dirty="0" err="1">
                <a:latin typeface="Arial"/>
                <a:ea typeface="SimSun"/>
                <a:cs typeface="Arial"/>
              </a:rPr>
              <a:t>ADUser</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permet</a:t>
            </a:r>
            <a:r>
              <a:rPr lang="en-US" sz="1000" dirty="0">
                <a:latin typeface="Arial"/>
                <a:ea typeface="SimSun"/>
                <a:cs typeface="Segoe UI"/>
              </a:rPr>
              <a:t> </a:t>
            </a:r>
            <a:r>
              <a:rPr lang="en-US" sz="1000" dirty="0" err="1">
                <a:latin typeface="Arial"/>
                <a:ea typeface="SimSun"/>
                <a:cs typeface="Segoe UI"/>
              </a:rPr>
              <a:t>d'identifier</a:t>
            </a:r>
            <a:r>
              <a:rPr lang="en-US" sz="1000" dirty="0">
                <a:latin typeface="Arial"/>
                <a:ea typeface="SimSun"/>
                <a:cs typeface="Segoe UI"/>
              </a:rPr>
              <a:t> les </a:t>
            </a:r>
            <a:r>
              <a:rPr lang="en-US" sz="1000" dirty="0" err="1">
                <a:latin typeface="Arial"/>
                <a:ea typeface="SimSun"/>
                <a:cs typeface="Segoe UI"/>
              </a:rPr>
              <a:t>objets</a:t>
            </a:r>
            <a:r>
              <a:rPr lang="en-US" sz="1000" dirty="0">
                <a:latin typeface="Arial"/>
                <a:ea typeface="SimSun"/>
                <a:cs typeface="Segoe UI"/>
              </a:rPr>
              <a:t> </a:t>
            </a:r>
            <a:r>
              <a:rPr lang="en-US" sz="1000" dirty="0" err="1">
                <a:latin typeface="Arial"/>
                <a:ea typeface="SimSun"/>
                <a:cs typeface="Segoe UI"/>
              </a:rPr>
              <a:t>utilisateurs</a:t>
            </a:r>
            <a:r>
              <a:rPr lang="en-US" sz="1000" dirty="0">
                <a:latin typeface="Arial"/>
                <a:ea typeface="SimSun"/>
                <a:cs typeface="Segoe UI"/>
              </a:rPr>
              <a:t> par </a:t>
            </a:r>
            <a:r>
              <a:rPr lang="en-US" sz="1000" dirty="0" err="1">
                <a:latin typeface="Arial"/>
                <a:ea typeface="SimSun"/>
                <a:cs typeface="Segoe UI"/>
              </a:rPr>
              <a:t>leur</a:t>
            </a:r>
            <a:r>
              <a:rPr lang="en-US" sz="1000" dirty="0">
                <a:latin typeface="Arial"/>
                <a:ea typeface="SimSun"/>
                <a:cs typeface="Segoe UI"/>
              </a:rPr>
              <a:t> nom unique,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identificateur</a:t>
            </a:r>
            <a:r>
              <a:rPr lang="en-US" sz="1000" dirty="0">
                <a:latin typeface="Arial"/>
                <a:ea typeface="SimSun"/>
                <a:cs typeface="Segoe UI"/>
              </a:rPr>
              <a:t> unique global (GUID),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identificateur</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(SID)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leur</a:t>
            </a:r>
            <a:r>
              <a:rPr lang="en-US" sz="1000" dirty="0">
                <a:latin typeface="Arial"/>
                <a:ea typeface="SimSun"/>
                <a:cs typeface="Segoe UI"/>
              </a:rPr>
              <a:t> nom de </a:t>
            </a:r>
            <a:r>
              <a:rPr lang="en-US" sz="1000" dirty="0" err="1">
                <a:latin typeface="Arial"/>
                <a:ea typeface="SimSun"/>
                <a:cs typeface="Segoe UI"/>
              </a:rPr>
              <a:t>compte</a:t>
            </a:r>
            <a:r>
              <a:rPr lang="en-US" sz="1000" dirty="0">
                <a:latin typeface="Arial"/>
                <a:ea typeface="SimSun"/>
                <a:cs typeface="Segoe UI"/>
              </a:rPr>
              <a:t> de </a:t>
            </a:r>
            <a:r>
              <a:rPr lang="en-US" sz="1000" dirty="0" err="1">
                <a:latin typeface="Arial"/>
                <a:ea typeface="SimSun"/>
                <a:cs typeface="Segoe UI"/>
              </a:rPr>
              <a:t>Gestionnaire</a:t>
            </a:r>
            <a:r>
              <a:rPr lang="en-US" sz="1000" dirty="0">
                <a:latin typeface="Arial"/>
                <a:ea typeface="SimSun"/>
                <a:cs typeface="Segoe UI"/>
              </a:rPr>
              <a:t> des </a:t>
            </a:r>
            <a:r>
              <a:rPr lang="en-US" sz="1000" dirty="0" err="1">
                <a:latin typeface="Arial"/>
                <a:ea typeface="SimSun"/>
                <a:cs typeface="Segoe UI"/>
              </a:rPr>
              <a:t>comptes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éviter</a:t>
            </a:r>
            <a:r>
              <a:rPr lang="en-US" sz="1000" dirty="0">
                <a:latin typeface="Arial"/>
                <a:ea typeface="SimSun"/>
                <a:cs typeface="Segoe UI"/>
              </a:rPr>
              <a:t> de taper des </a:t>
            </a:r>
            <a:r>
              <a:rPr lang="en-US" sz="1000" dirty="0" err="1">
                <a:latin typeface="Arial"/>
                <a:ea typeface="SimSun"/>
                <a:cs typeface="Segoe UI"/>
              </a:rPr>
              <a:t>exemples</a:t>
            </a:r>
            <a:r>
              <a:rPr lang="en-US" sz="1000" dirty="0">
                <a:latin typeface="Arial"/>
                <a:ea typeface="SimSun"/>
                <a:cs typeface="Segoe UI"/>
              </a:rPr>
              <a:t> de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exemples</a:t>
            </a:r>
            <a:r>
              <a:rPr lang="en-US" sz="1000" dirty="0">
                <a:latin typeface="Arial"/>
                <a:ea typeface="SimSun"/>
                <a:cs typeface="Segoe UI"/>
              </a:rPr>
              <a:t> de E:\Labfiles\Mod04\Mod04Examples.ps1.</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attributs</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a:t>
            </a:r>
            <a:r>
              <a:rPr lang="en-US" sz="1000" dirty="0" err="1">
                <a:latin typeface="Arial"/>
                <a:ea typeface="SimSun"/>
                <a:cs typeface="Segoe UI"/>
              </a:rPr>
              <a:t>pouvez-vous</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de la </a:t>
            </a:r>
            <a:r>
              <a:rPr lang="en-US" sz="1000" dirty="0" err="1">
                <a:latin typeface="Arial"/>
                <a:ea typeface="SimSun"/>
                <a:cs typeface="Segoe UI"/>
              </a:rPr>
              <a:t>création</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requête</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du </a:t>
            </a:r>
            <a:r>
              <a:rPr lang="en-US" sz="1000" dirty="0" err="1">
                <a:latin typeface="Arial"/>
                <a:ea typeface="SimSun"/>
                <a:cs typeface="Segoe UI"/>
              </a:rPr>
              <a:t>paramètre</a:t>
            </a:r>
            <a:r>
              <a:rPr lang="en-US" sz="1000" dirty="0">
                <a:latin typeface="Arial"/>
                <a:ea typeface="SimSun"/>
                <a:cs typeface="Segoe UI"/>
              </a:rPr>
              <a:t> </a:t>
            </a:r>
            <a:r>
              <a:rPr lang="en-US" sz="1000" b="1" dirty="0">
                <a:latin typeface="Arial"/>
                <a:ea typeface="SimSun"/>
                <a:cs typeface="Arial"/>
              </a:rPr>
              <a:t>Filter</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n'importe</a:t>
            </a:r>
            <a:r>
              <a:rPr lang="en-US" sz="1000" dirty="0">
                <a:latin typeface="Arial"/>
                <a:ea typeface="SimSun"/>
                <a:cs typeface="Segoe UI"/>
              </a:rPr>
              <a:t> </a:t>
            </a:r>
            <a:r>
              <a:rPr lang="en-US" sz="1000" dirty="0" err="1">
                <a:latin typeface="Arial"/>
                <a:ea typeface="SimSun"/>
                <a:cs typeface="Segoe UI"/>
              </a:rPr>
              <a:t>quel</a:t>
            </a:r>
            <a:r>
              <a:rPr lang="en-US" sz="1000" dirty="0">
                <a:latin typeface="Arial"/>
                <a:ea typeface="SimSun"/>
                <a:cs typeface="Segoe UI"/>
              </a:rPr>
              <a:t> </a:t>
            </a:r>
            <a:r>
              <a:rPr lang="en-US" sz="1000" dirty="0" err="1">
                <a:latin typeface="Arial"/>
                <a:ea typeface="SimSun"/>
                <a:cs typeface="Segoe UI"/>
              </a:rPr>
              <a:t>paramètre</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interroger</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le </a:t>
            </a:r>
            <a:r>
              <a:rPr lang="en-US" sz="1000" dirty="0" err="1">
                <a:latin typeface="Arial"/>
                <a:ea typeface="SimSun"/>
                <a:cs typeface="Segoe UI"/>
              </a:rPr>
              <a:t>paramètre</a:t>
            </a:r>
            <a:r>
              <a:rPr lang="en-US" sz="1000" dirty="0">
                <a:latin typeface="Arial"/>
                <a:ea typeface="SimSun"/>
                <a:cs typeface="Segoe UI"/>
              </a:rPr>
              <a:t> </a:t>
            </a:r>
            <a:r>
              <a:rPr lang="en-US" sz="1000" b="1" dirty="0">
                <a:latin typeface="Arial"/>
                <a:ea typeface="SimSun"/>
                <a:cs typeface="Arial"/>
              </a:rPr>
              <a:t>Properties</a:t>
            </a:r>
            <a:r>
              <a:rPr lang="en-US" sz="1000" dirty="0">
                <a:latin typeface="Arial"/>
                <a:ea typeface="SimSun"/>
                <a:cs typeface="Arial"/>
              </a:rPr>
              <a:t> avec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valeur</a:t>
            </a:r>
            <a:r>
              <a:rPr lang="en-US" sz="1000" dirty="0">
                <a:latin typeface="Arial"/>
                <a:ea typeface="SimSun"/>
                <a:cs typeface="Arial"/>
              </a:rPr>
              <a:t> de * (</a:t>
            </a:r>
            <a:r>
              <a:rPr lang="en-US" sz="1000" b="1" dirty="0">
                <a:latin typeface="Arial"/>
                <a:ea typeface="SimSun"/>
                <a:cs typeface="Arial"/>
              </a:rPr>
              <a:t>-Properties *</a:t>
            </a:r>
            <a:r>
              <a:rPr lang="en-US" sz="1000" dirty="0">
                <a:latin typeface="Arial"/>
                <a:ea typeface="SimSun"/>
                <a:cs typeface="Arial"/>
              </a:rPr>
              <a:t>) pour identifier </a:t>
            </a:r>
            <a:r>
              <a:rPr lang="en-US" sz="1000" dirty="0" err="1">
                <a:latin typeface="Arial"/>
                <a:ea typeface="SimSun"/>
                <a:cs typeface="Arial"/>
              </a:rPr>
              <a:t>toutes</a:t>
            </a:r>
            <a:r>
              <a:rPr lang="en-US" sz="1000" dirty="0">
                <a:latin typeface="Arial"/>
                <a:ea typeface="SimSun"/>
                <a:cs typeface="Arial"/>
              </a:rPr>
              <a:t> les </a:t>
            </a:r>
            <a:r>
              <a:rPr lang="en-US" sz="1000" dirty="0" err="1">
                <a:latin typeface="Arial"/>
                <a:ea typeface="SimSun"/>
                <a:cs typeface="Arial"/>
              </a:rPr>
              <a:t>propriétés</a:t>
            </a:r>
            <a:r>
              <a:rPr lang="en-US" sz="1000" dirty="0">
                <a:latin typeface="Arial"/>
                <a:ea typeface="SimSun"/>
                <a:cs typeface="Arial"/>
              </a:rPr>
              <a:t> qui </a:t>
            </a:r>
            <a:r>
              <a:rPr lang="en-US" sz="1000" dirty="0" err="1">
                <a:latin typeface="Arial"/>
                <a:ea typeface="SimSun"/>
                <a:cs typeface="Arial"/>
              </a:rPr>
              <a:t>peuvent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récupérées</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49CBBACF-CEDD-455C-986E-D645016DD72E}" type="slidenum">
              <a:rPr lang="en-US" smtClean="0">
                <a:solidFill>
                  <a:prstClr val="black"/>
                </a:solidFill>
              </a:rPr>
              <a:pPr/>
              <a:t>60</a:t>
            </a:fld>
            <a:endParaRPr lang="en-US">
              <a:solidFill>
                <a:prstClr val="black"/>
              </a:solidFil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200" b="1">
                <a:solidFill>
                  <a:srgbClr val="000000"/>
                </a:solidFill>
                <a:latin typeface="Arial"/>
              </a:rPr>
              <a:t>22410B</a:t>
            </a:r>
          </a:p>
        </p:txBody>
      </p:sp>
      <p:sp>
        <p:nvSpPr>
          <p:cNvPr id="9" name="Rectangle 5"/>
          <p:cNvSpPr/>
          <p:nvPr/>
        </p:nvSpPr>
        <p:spPr>
          <a:xfrm>
            <a:off x="0" y="188803"/>
            <a:ext cx="3038475" cy="6463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defTabSz="914400"/>
            <a:r>
              <a:rPr lang="fr-FR" sz="1200" b="1" dirty="0">
                <a:solidFill>
                  <a:srgbClr val="336699"/>
                </a:solidFill>
                <a:latin typeface="Arial"/>
              </a:rPr>
              <a:t>4 : Automatisation de l'administration des domaines </a:t>
            </a:r>
            <a:r>
              <a:rPr lang="fr-FR" sz="1200" b="1">
                <a:solidFill>
                  <a:srgbClr val="336699"/>
                </a:solidFill>
                <a:latin typeface="Arial"/>
              </a:rPr>
              <a:t>de services Active</a:t>
            </a:r>
            <a:r>
              <a:rPr lang="fr-FR" sz="1200" b="1" dirty="0">
                <a:solidFill>
                  <a:srgbClr val="336699"/>
                </a:solidFill>
                <a:latin typeface="Arial"/>
              </a:rPr>
              <a:t> Directory</a:t>
            </a:r>
            <a:endParaRPr lang="en-US" sz="1200" b="1" dirty="0">
              <a:solidFill>
                <a:srgbClr val="336699"/>
              </a:solidFill>
              <a:latin typeface="Arial"/>
            </a:endParaRPr>
          </a:p>
        </p:txBody>
      </p:sp>
    </p:spTree>
    <p:extLst>
      <p:ext uri="{BB962C8B-B14F-4D97-AF65-F5344CB8AC3E}">
        <p14:creationId xmlns:p14="http://schemas.microsoft.com/office/powerpoint/2010/main" val="127919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Arial"/>
              </a:rPr>
              <a:t>Établissez</a:t>
            </a:r>
            <a:r>
              <a:rPr lang="en-US" sz="1000" dirty="0">
                <a:latin typeface="Arial"/>
                <a:ea typeface="SimSun"/>
                <a:cs typeface="Arial"/>
              </a:rPr>
              <a:t> </a:t>
            </a:r>
            <a:r>
              <a:rPr lang="en-US" sz="1000" dirty="0" err="1">
                <a:latin typeface="Arial"/>
                <a:ea typeface="SimSun"/>
                <a:cs typeface="Arial"/>
              </a:rPr>
              <a:t>clairement</a:t>
            </a:r>
            <a:r>
              <a:rPr lang="en-US" sz="1000" dirty="0">
                <a:latin typeface="Arial"/>
                <a:ea typeface="SimSun"/>
                <a:cs typeface="Arial"/>
              </a:rPr>
              <a:t> la </a:t>
            </a:r>
            <a:r>
              <a:rPr lang="en-US" sz="1000" dirty="0" err="1">
                <a:latin typeface="Arial"/>
                <a:ea typeface="SimSun"/>
                <a:cs typeface="Arial"/>
              </a:rPr>
              <a:t>différence</a:t>
            </a:r>
            <a:r>
              <a:rPr lang="en-US" sz="1000" dirty="0">
                <a:latin typeface="Arial"/>
                <a:ea typeface="SimSun"/>
                <a:cs typeface="Arial"/>
              </a:rPr>
              <a:t> entre les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et les </a:t>
            </a:r>
            <a:r>
              <a:rPr lang="en-US" sz="1000" dirty="0" err="1">
                <a:latin typeface="Arial"/>
                <a:ea typeface="SimSun"/>
                <a:cs typeface="Arial"/>
              </a:rPr>
              <a:t>conteneurs</a:t>
            </a:r>
            <a:r>
              <a:rPr lang="en-US" sz="1000" dirty="0">
                <a:latin typeface="Arial"/>
                <a:ea typeface="SimSun"/>
                <a:cs typeface="Arial"/>
              </a:rPr>
              <a:t> : </a:t>
            </a:r>
            <a:r>
              <a:rPr lang="en-US" sz="1000" dirty="0" err="1">
                <a:latin typeface="Arial"/>
                <a:ea typeface="SimSun"/>
                <a:cs typeface="Arial"/>
              </a:rPr>
              <a:t>expliquez</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conteneurs</a:t>
            </a:r>
            <a:r>
              <a:rPr lang="en-US" sz="1000" dirty="0">
                <a:latin typeface="Arial"/>
                <a:ea typeface="SimSun"/>
                <a:cs typeface="Arial"/>
              </a:rPr>
              <a:t> ne </a:t>
            </a:r>
            <a:r>
              <a:rPr lang="en-US" sz="1000" dirty="0" err="1">
                <a:latin typeface="Arial"/>
                <a:ea typeface="SimSun"/>
                <a:cs typeface="Arial"/>
              </a:rPr>
              <a:t>sont</a:t>
            </a:r>
            <a:r>
              <a:rPr lang="en-US" sz="1000" dirty="0">
                <a:latin typeface="Arial"/>
                <a:ea typeface="SimSun"/>
                <a:cs typeface="Arial"/>
              </a:rPr>
              <a:t> pas des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Bien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puissent</a:t>
            </a:r>
            <a:r>
              <a:rPr lang="en-US" sz="1000" dirty="0">
                <a:latin typeface="Arial"/>
                <a:ea typeface="SimSun"/>
                <a:cs typeface="Arial"/>
              </a:rPr>
              <a:t> </a:t>
            </a:r>
            <a:r>
              <a:rPr lang="en-US" sz="1000" dirty="0" err="1">
                <a:latin typeface="Arial"/>
                <a:ea typeface="SimSun"/>
                <a:cs typeface="Arial"/>
              </a:rPr>
              <a:t>contenir</a:t>
            </a:r>
            <a:r>
              <a:rPr lang="en-US" sz="1000" dirty="0">
                <a:latin typeface="Arial"/>
                <a:ea typeface="SimSun"/>
                <a:cs typeface="Arial"/>
              </a:rPr>
              <a:t> des </a:t>
            </a:r>
            <a:r>
              <a:rPr lang="en-US" sz="1000" dirty="0" err="1">
                <a:latin typeface="Arial"/>
                <a:ea typeface="SimSun"/>
                <a:cs typeface="Arial"/>
              </a:rPr>
              <a:t>objets</a:t>
            </a:r>
            <a:r>
              <a:rPr lang="en-US" sz="1000" dirty="0">
                <a:latin typeface="Arial"/>
                <a:ea typeface="SimSun"/>
                <a:cs typeface="Arial"/>
              </a:rPr>
              <a:t>, </a:t>
            </a:r>
            <a:r>
              <a:rPr lang="en-US" sz="1000" dirty="0" err="1">
                <a:latin typeface="Arial"/>
                <a:ea typeface="SimSun"/>
                <a:cs typeface="Arial"/>
              </a:rPr>
              <a:t>ils</a:t>
            </a:r>
            <a:r>
              <a:rPr lang="en-US" sz="1000" dirty="0">
                <a:latin typeface="Arial"/>
                <a:ea typeface="SimSun"/>
                <a:cs typeface="Arial"/>
              </a:rPr>
              <a:t> ne </a:t>
            </a:r>
            <a:r>
              <a:rPr lang="en-US" sz="1000" dirty="0" err="1">
                <a:latin typeface="Arial"/>
                <a:ea typeface="SimSun"/>
                <a:cs typeface="Arial"/>
              </a:rPr>
              <a:t>peuvent</a:t>
            </a:r>
            <a:r>
              <a:rPr lang="en-US" sz="1000" dirty="0">
                <a:latin typeface="Arial"/>
                <a:ea typeface="SimSun"/>
                <a:cs typeface="Arial"/>
              </a:rPr>
              <a:t> pas </a:t>
            </a:r>
            <a:r>
              <a:rPr lang="en-US" sz="1000" dirty="0" err="1">
                <a:latin typeface="Arial"/>
                <a:ea typeface="SimSun"/>
                <a:cs typeface="Arial"/>
              </a:rPr>
              <a:t>avoir</a:t>
            </a:r>
            <a:r>
              <a:rPr lang="en-US" sz="1000" dirty="0">
                <a:latin typeface="Arial"/>
                <a:ea typeface="SimSun"/>
                <a:cs typeface="Arial"/>
              </a:rPr>
              <a:t> </a:t>
            </a:r>
            <a:r>
              <a:rPr lang="en-US" sz="1000" dirty="0" err="1">
                <a:latin typeface="Arial"/>
                <a:ea typeface="SimSun"/>
                <a:cs typeface="Arial"/>
              </a:rPr>
              <a:t>d'objets</a:t>
            </a:r>
            <a:r>
              <a:rPr lang="en-US" sz="1000" dirty="0">
                <a:latin typeface="Arial"/>
                <a:ea typeface="SimSun"/>
                <a:cs typeface="Arial"/>
              </a:rPr>
              <a:t> GPO </a:t>
            </a:r>
            <a:r>
              <a:rPr lang="en-US" sz="1000" dirty="0" err="1">
                <a:latin typeface="Arial"/>
                <a:ea typeface="SimSun"/>
                <a:cs typeface="Arial"/>
              </a:rPr>
              <a:t>liés</a:t>
            </a:r>
            <a:r>
              <a:rPr lang="en-US" sz="1000" dirty="0">
                <a:latin typeface="Arial"/>
                <a:ea typeface="SimSun"/>
                <a:cs typeface="Arial"/>
              </a:rPr>
              <a:t> à </a:t>
            </a:r>
            <a:r>
              <a:rPr lang="en-US" sz="1000" dirty="0" err="1">
                <a:latin typeface="Arial"/>
                <a:ea typeface="SimSun"/>
                <a:cs typeface="Arial"/>
              </a:rPr>
              <a:t>eux</a:t>
            </a:r>
            <a:r>
              <a:rPr lang="en-US" sz="1000" dirty="0">
                <a:latin typeface="Arial"/>
                <a:ea typeface="SimSun"/>
                <a:cs typeface="Arial"/>
              </a:rPr>
              <a:t>, </a:t>
            </a:r>
            <a:r>
              <a:rPr lang="en-US" sz="1000" dirty="0" err="1">
                <a:latin typeface="Arial"/>
                <a:ea typeface="SimSun"/>
                <a:cs typeface="Arial"/>
              </a:rPr>
              <a:t>si</a:t>
            </a:r>
            <a:r>
              <a:rPr lang="en-US" sz="1000" dirty="0">
                <a:latin typeface="Arial"/>
                <a:ea typeface="SimSun"/>
                <a:cs typeface="Arial"/>
              </a:rPr>
              <a:t> </a:t>
            </a:r>
            <a:r>
              <a:rPr lang="en-US" sz="1000" dirty="0" err="1">
                <a:latin typeface="Arial"/>
                <a:ea typeface="SimSun"/>
                <a:cs typeface="Arial"/>
              </a:rPr>
              <a:t>bien</a:t>
            </a:r>
            <a:r>
              <a:rPr lang="en-US" sz="1000" dirty="0">
                <a:latin typeface="Arial"/>
                <a:ea typeface="SimSun"/>
                <a:cs typeface="Arial"/>
              </a:rPr>
              <a:t> </a:t>
            </a:r>
            <a:r>
              <a:rPr lang="en-US" sz="1000" dirty="0" err="1">
                <a:latin typeface="Arial"/>
                <a:ea typeface="SimSun"/>
                <a:cs typeface="Arial"/>
              </a:rPr>
              <a:t>qu'il</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nécessaire</a:t>
            </a:r>
            <a:r>
              <a:rPr lang="en-US" sz="1000" dirty="0">
                <a:latin typeface="Arial"/>
                <a:ea typeface="SimSun"/>
                <a:cs typeface="Arial"/>
              </a:rPr>
              <a:t> de placer les </a:t>
            </a:r>
            <a:r>
              <a:rPr lang="en-US" sz="1000" dirty="0" err="1">
                <a:latin typeface="Arial"/>
                <a:ea typeface="SimSun"/>
                <a:cs typeface="Arial"/>
              </a:rPr>
              <a:t>objets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les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qui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gérées</a:t>
            </a:r>
            <a:r>
              <a:rPr lang="en-US" sz="1000" dirty="0">
                <a:latin typeface="Arial"/>
                <a:ea typeface="SimSun"/>
                <a:cs typeface="Arial"/>
              </a:rPr>
              <a:t>. Les </a:t>
            </a:r>
            <a:r>
              <a:rPr lang="en-US" sz="1000" dirty="0" err="1">
                <a:latin typeface="Arial"/>
                <a:ea typeface="SimSun"/>
                <a:cs typeface="Arial"/>
              </a:rPr>
              <a:t>comptes</a:t>
            </a:r>
            <a:r>
              <a:rPr lang="en-US" sz="1000" dirty="0">
                <a:latin typeface="Arial"/>
                <a:ea typeface="SimSun"/>
                <a:cs typeface="Arial"/>
              </a:rPr>
              <a:t> </a:t>
            </a:r>
            <a:r>
              <a:rPr lang="en-US" sz="1000" dirty="0" err="1">
                <a:latin typeface="Arial"/>
                <a:ea typeface="SimSun"/>
                <a:cs typeface="Arial"/>
              </a:rPr>
              <a:t>d'utilisateur</a:t>
            </a:r>
            <a:r>
              <a:rPr lang="en-US" sz="1000" dirty="0">
                <a:latin typeface="Arial"/>
                <a:ea typeface="SimSun"/>
                <a:cs typeface="Arial"/>
              </a:rPr>
              <a:t>, les </a:t>
            </a:r>
            <a:r>
              <a:rPr lang="en-US" sz="1000" dirty="0" err="1">
                <a:latin typeface="Arial"/>
                <a:ea typeface="SimSun"/>
                <a:cs typeface="Arial"/>
              </a:rPr>
              <a:t>comptes</a:t>
            </a:r>
            <a:r>
              <a:rPr lang="en-US" sz="1000" dirty="0">
                <a:latin typeface="Arial"/>
                <a:ea typeface="SimSun"/>
                <a:cs typeface="Arial"/>
              </a:rPr>
              <a:t> </a:t>
            </a:r>
            <a:r>
              <a:rPr lang="en-US" sz="1000" dirty="0" err="1">
                <a:latin typeface="Arial"/>
                <a:ea typeface="SimSun"/>
                <a:cs typeface="Arial"/>
              </a:rPr>
              <a:t>d'ordinateur</a:t>
            </a:r>
            <a:r>
              <a:rPr lang="en-US" sz="1000" dirty="0">
                <a:latin typeface="Arial"/>
                <a:ea typeface="SimSun"/>
                <a:cs typeface="Arial"/>
              </a:rPr>
              <a:t> et les </a:t>
            </a:r>
            <a:r>
              <a:rPr lang="en-US" sz="1000" dirty="0" err="1">
                <a:latin typeface="Arial"/>
                <a:ea typeface="SimSun"/>
                <a:cs typeface="Arial"/>
              </a:rPr>
              <a:t>groupes</a:t>
            </a:r>
            <a:r>
              <a:rPr lang="en-US" sz="1000" dirty="0">
                <a:latin typeface="Arial"/>
                <a:ea typeface="SimSun"/>
                <a:cs typeface="Arial"/>
              </a:rPr>
              <a:t> en </a:t>
            </a:r>
            <a:r>
              <a:rPr lang="en-US" sz="1000" dirty="0" err="1">
                <a:latin typeface="Arial"/>
                <a:ea typeface="SimSun"/>
                <a:cs typeface="Arial"/>
              </a:rPr>
              <a:t>sont</a:t>
            </a:r>
            <a:r>
              <a:rPr lang="en-US" sz="1000" dirty="0">
                <a:latin typeface="Arial"/>
                <a:ea typeface="SimSun"/>
                <a:cs typeface="Arial"/>
              </a:rPr>
              <a:t> des </a:t>
            </a:r>
            <a:r>
              <a:rPr lang="en-US" sz="1000" dirty="0" err="1">
                <a:latin typeface="Arial"/>
                <a:ea typeface="SimSun"/>
                <a:cs typeface="Arial"/>
              </a:rPr>
              <a:t>exemples</a:t>
            </a:r>
            <a:r>
              <a:rPr lang="en-US" sz="1000" dirty="0">
                <a:latin typeface="Arial"/>
                <a:ea typeface="SimSun"/>
                <a:cs typeface="Arial"/>
              </a:rPr>
              <a:t>. </a:t>
            </a:r>
          </a:p>
          <a:p>
            <a:pPr>
              <a:lnSpc>
                <a:spcPct val="115000"/>
              </a:lnSpc>
              <a:spcAft>
                <a:spcPts val="1000"/>
              </a:spcAft>
            </a:pP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qu'habituellement</a:t>
            </a:r>
            <a:r>
              <a:rPr lang="en-US" sz="1000" dirty="0">
                <a:latin typeface="Arial"/>
                <a:ea typeface="SimSun"/>
                <a:cs typeface="Arial"/>
              </a:rPr>
              <a:t> la structure des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ne correspond pas à </a:t>
            </a:r>
            <a:r>
              <a:rPr lang="en-US" sz="1000" dirty="0" err="1">
                <a:latin typeface="Arial"/>
                <a:ea typeface="SimSun"/>
                <a:cs typeface="Arial"/>
              </a:rPr>
              <a:t>l'organigramme</a:t>
            </a:r>
            <a:r>
              <a:rPr lang="en-US" sz="1000" dirty="0">
                <a:latin typeface="Arial"/>
                <a:ea typeface="SimSun"/>
                <a:cs typeface="Arial"/>
              </a:rPr>
              <a:t> de </a:t>
            </a:r>
            <a:r>
              <a:rPr lang="en-US" sz="1000" dirty="0" err="1">
                <a:latin typeface="Arial"/>
                <a:ea typeface="SimSun"/>
                <a:cs typeface="Arial"/>
              </a:rPr>
              <a:t>l'organisation</a:t>
            </a:r>
            <a:r>
              <a:rPr lang="en-US" sz="1000" dirty="0">
                <a:latin typeface="Arial"/>
                <a:ea typeface="SimSun"/>
                <a:cs typeface="Arial"/>
              </a:rPr>
              <a:t>, </a:t>
            </a:r>
            <a:r>
              <a:rPr lang="en-US" sz="1000" dirty="0" err="1">
                <a:latin typeface="Arial"/>
                <a:ea typeface="SimSun"/>
                <a:cs typeface="Arial"/>
              </a:rPr>
              <a:t>mais</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conçue</a:t>
            </a:r>
            <a:r>
              <a:rPr lang="en-US" sz="1000" dirty="0">
                <a:latin typeface="Arial"/>
                <a:ea typeface="SimSun"/>
                <a:cs typeface="Arial"/>
              </a:rPr>
              <a:t> pour </a:t>
            </a:r>
            <a:r>
              <a:rPr lang="en-US" sz="1000" dirty="0" err="1">
                <a:latin typeface="Arial"/>
                <a:ea typeface="SimSun"/>
                <a:cs typeface="Arial"/>
              </a:rPr>
              <a:t>prendre</a:t>
            </a:r>
            <a:r>
              <a:rPr lang="en-US" sz="1000" dirty="0">
                <a:latin typeface="Arial"/>
                <a:ea typeface="SimSun"/>
                <a:cs typeface="Arial"/>
              </a:rPr>
              <a:t> en charge la </a:t>
            </a:r>
            <a:r>
              <a:rPr lang="en-US" sz="1000" dirty="0" err="1">
                <a:latin typeface="Arial"/>
                <a:ea typeface="SimSun"/>
                <a:cs typeface="Arial"/>
              </a:rPr>
              <a:t>délégation</a:t>
            </a:r>
            <a:r>
              <a:rPr lang="en-US" sz="1000" dirty="0">
                <a:latin typeface="Arial"/>
                <a:ea typeface="SimSun"/>
                <a:cs typeface="Arial"/>
              </a:rPr>
              <a:t> de </a:t>
            </a:r>
            <a:r>
              <a:rPr lang="en-US" sz="1000" dirty="0" err="1">
                <a:latin typeface="Arial"/>
                <a:ea typeface="SimSun"/>
                <a:cs typeface="Arial"/>
              </a:rPr>
              <a:t>l'administration</a:t>
            </a:r>
            <a:r>
              <a:rPr lang="en-US" sz="1000" dirty="0">
                <a:latin typeface="Arial"/>
                <a:ea typeface="SimSun"/>
                <a:cs typeface="Arial"/>
              </a:rPr>
              <a:t> et </a:t>
            </a:r>
            <a:r>
              <a:rPr lang="en-US" sz="1000" dirty="0" err="1">
                <a:latin typeface="Arial"/>
                <a:ea typeface="SimSun"/>
                <a:cs typeface="Arial"/>
              </a:rPr>
              <a:t>doit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infrastructure </a:t>
            </a:r>
            <a:r>
              <a:rPr lang="en-US" sz="1000" dirty="0" err="1">
                <a:latin typeface="Arial"/>
                <a:ea typeface="SimSun"/>
                <a:cs typeface="Arial"/>
              </a:rPr>
              <a:t>conçue</a:t>
            </a:r>
            <a:r>
              <a:rPr lang="en-US" sz="1000" dirty="0">
                <a:latin typeface="Arial"/>
                <a:ea typeface="SimSun"/>
                <a:cs typeface="Arial"/>
              </a:rPr>
              <a:t> pour </a:t>
            </a:r>
            <a:r>
              <a:rPr lang="en-US" sz="1000" dirty="0" err="1">
                <a:latin typeface="Arial"/>
                <a:ea typeface="SimSun"/>
                <a:cs typeface="Arial"/>
              </a:rPr>
              <a:t>prendre</a:t>
            </a:r>
            <a:r>
              <a:rPr lang="en-US" sz="1000" dirty="0">
                <a:latin typeface="Arial"/>
                <a:ea typeface="SimSun"/>
                <a:cs typeface="Arial"/>
              </a:rPr>
              <a:t> en charge la liaison des </a:t>
            </a:r>
            <a:r>
              <a:rPr lang="en-US" sz="1000" dirty="0" err="1">
                <a:latin typeface="Arial"/>
                <a:ea typeface="SimSun"/>
                <a:cs typeface="Arial"/>
              </a:rPr>
              <a:t>objets</a:t>
            </a:r>
            <a:r>
              <a:rPr lang="en-US" sz="1000" dirty="0">
                <a:latin typeface="Arial"/>
                <a:ea typeface="SimSun"/>
                <a:cs typeface="Arial"/>
              </a:rPr>
              <a:t> GPO.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grande</a:t>
            </a:r>
            <a:r>
              <a:rPr lang="en-US" sz="1000" dirty="0">
                <a:latin typeface="Arial"/>
                <a:ea typeface="SimSun"/>
                <a:cs typeface="Arial"/>
              </a:rPr>
              <a:t> </a:t>
            </a:r>
            <a:r>
              <a:rPr lang="en-US" sz="1000" dirty="0" err="1">
                <a:latin typeface="Arial"/>
                <a:ea typeface="SimSun"/>
                <a:cs typeface="Arial"/>
              </a:rPr>
              <a:t>organisation</a:t>
            </a:r>
            <a:r>
              <a:rPr lang="en-US" sz="1000" dirty="0">
                <a:latin typeface="Arial"/>
                <a:ea typeface="SimSun"/>
                <a:cs typeface="Arial"/>
              </a:rPr>
              <a:t>, </a:t>
            </a:r>
            <a:r>
              <a:rPr lang="en-US" sz="1000" dirty="0" err="1">
                <a:latin typeface="Arial"/>
                <a:ea typeface="SimSun"/>
                <a:cs typeface="Arial"/>
              </a:rPr>
              <a:t>comptant</a:t>
            </a:r>
            <a:r>
              <a:rPr lang="en-US" sz="1000" dirty="0">
                <a:latin typeface="Arial"/>
                <a:ea typeface="SimSun"/>
                <a:cs typeface="Arial"/>
              </a:rPr>
              <a:t> par </a:t>
            </a:r>
            <a:r>
              <a:rPr lang="en-US" sz="1000" dirty="0" err="1">
                <a:latin typeface="Arial"/>
                <a:ea typeface="SimSun"/>
                <a:cs typeface="Arial"/>
              </a:rPr>
              <a:t>exemple</a:t>
            </a:r>
            <a:r>
              <a:rPr lang="en-US" sz="1000" dirty="0">
                <a:latin typeface="Arial"/>
                <a:ea typeface="SimSun"/>
                <a:cs typeface="Arial"/>
              </a:rPr>
              <a:t> 50 000 </a:t>
            </a:r>
            <a:r>
              <a:rPr lang="en-US" sz="1000" dirty="0" err="1">
                <a:latin typeface="Arial"/>
                <a:ea typeface="SimSun"/>
                <a:cs typeface="Arial"/>
              </a:rPr>
              <a:t>utilisateurs</a:t>
            </a:r>
            <a:r>
              <a:rPr lang="en-US" sz="1000" dirty="0">
                <a:latin typeface="Arial"/>
                <a:ea typeface="SimSun"/>
                <a:cs typeface="Arial"/>
              </a:rPr>
              <a:t> et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serait</a:t>
            </a:r>
            <a:r>
              <a:rPr lang="en-US" sz="1000" dirty="0">
                <a:latin typeface="Arial"/>
                <a:ea typeface="SimSun"/>
                <a:cs typeface="Arial"/>
              </a:rPr>
              <a:t> </a:t>
            </a:r>
            <a:r>
              <a:rPr lang="en-US" sz="1000" dirty="0" err="1">
                <a:latin typeface="Arial"/>
                <a:ea typeface="SimSun"/>
                <a:cs typeface="Arial"/>
              </a:rPr>
              <a:t>nettement</a:t>
            </a:r>
            <a:r>
              <a:rPr lang="en-US" sz="1000" dirty="0">
                <a:latin typeface="Arial"/>
                <a:ea typeface="SimSun"/>
                <a:cs typeface="Arial"/>
              </a:rPr>
              <a:t> plus </a:t>
            </a:r>
            <a:r>
              <a:rPr lang="en-US" sz="1000" dirty="0" err="1">
                <a:latin typeface="Arial"/>
                <a:ea typeface="SimSun"/>
                <a:cs typeface="Arial"/>
              </a:rPr>
              <a:t>pratique</a:t>
            </a:r>
            <a:r>
              <a:rPr lang="en-US" sz="1000" dirty="0">
                <a:latin typeface="Arial"/>
                <a:ea typeface="SimSun"/>
                <a:cs typeface="Arial"/>
              </a:rPr>
              <a:t> de </a:t>
            </a:r>
            <a:r>
              <a:rPr lang="en-US" sz="1000" dirty="0" err="1">
                <a:latin typeface="Arial"/>
                <a:ea typeface="SimSun"/>
                <a:cs typeface="Arial"/>
              </a:rPr>
              <a:t>diviser</a:t>
            </a:r>
            <a:r>
              <a:rPr lang="en-US" sz="1000" dirty="0">
                <a:latin typeface="Arial"/>
                <a:ea typeface="SimSun"/>
                <a:cs typeface="Arial"/>
              </a:rPr>
              <a:t> </a:t>
            </a:r>
            <a:r>
              <a:rPr lang="en-US" sz="1000" dirty="0" err="1">
                <a:latin typeface="Arial"/>
                <a:ea typeface="SimSun"/>
                <a:cs typeface="Arial"/>
              </a:rPr>
              <a:t>ces</a:t>
            </a:r>
            <a:r>
              <a:rPr lang="en-US" sz="1000" dirty="0">
                <a:latin typeface="Arial"/>
                <a:ea typeface="SimSun"/>
                <a:cs typeface="Arial"/>
              </a:rPr>
              <a:t> </a:t>
            </a:r>
            <a:r>
              <a:rPr lang="en-US" sz="1000" dirty="0" err="1">
                <a:latin typeface="Arial"/>
                <a:ea typeface="SimSun"/>
                <a:cs typeface="Arial"/>
              </a:rPr>
              <a:t>objets</a:t>
            </a:r>
            <a:r>
              <a:rPr lang="en-US" sz="1000" dirty="0">
                <a:latin typeface="Arial"/>
                <a:ea typeface="SimSun"/>
                <a:cs typeface="Arial"/>
              </a:rPr>
              <a:t> en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Débattez</a:t>
            </a:r>
            <a:r>
              <a:rPr lang="en-US" sz="1000" dirty="0">
                <a:latin typeface="Arial"/>
                <a:ea typeface="SimSun"/>
                <a:cs typeface="Arial"/>
              </a:rPr>
              <a:t> de </a:t>
            </a:r>
            <a:r>
              <a:rPr lang="en-US" sz="1000" dirty="0" err="1">
                <a:latin typeface="Arial"/>
                <a:ea typeface="SimSun"/>
                <a:cs typeface="Arial"/>
              </a:rPr>
              <a:t>certains</a:t>
            </a:r>
            <a:r>
              <a:rPr lang="en-US" sz="1000" dirty="0">
                <a:latin typeface="Arial"/>
                <a:ea typeface="SimSun"/>
                <a:cs typeface="Arial"/>
              </a:rPr>
              <a:t> </a:t>
            </a:r>
            <a:r>
              <a:rPr lang="en-US" sz="1000" dirty="0" err="1">
                <a:latin typeface="Arial"/>
                <a:ea typeface="SimSun"/>
                <a:cs typeface="Arial"/>
              </a:rPr>
              <a:t>critères</a:t>
            </a:r>
            <a:r>
              <a:rPr lang="en-US" sz="1000" dirty="0">
                <a:latin typeface="Arial"/>
                <a:ea typeface="SimSun"/>
                <a:cs typeface="Arial"/>
              </a:rPr>
              <a:t> </a:t>
            </a:r>
            <a:r>
              <a:rPr lang="en-US" sz="1000" dirty="0" err="1">
                <a:latin typeface="Arial"/>
                <a:ea typeface="SimSun"/>
                <a:cs typeface="Arial"/>
              </a:rPr>
              <a:t>pouvant</a:t>
            </a:r>
            <a:r>
              <a:rPr lang="en-US" sz="1000" dirty="0">
                <a:latin typeface="Arial"/>
                <a:ea typeface="SimSun"/>
                <a:cs typeface="Arial"/>
              </a:rPr>
              <a:t> </a:t>
            </a:r>
            <a:r>
              <a:rPr lang="en-US" sz="1000" dirty="0" err="1">
                <a:latin typeface="Arial"/>
                <a:ea typeface="SimSun"/>
                <a:cs typeface="Arial"/>
              </a:rPr>
              <a:t>influer</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la conception de la structure des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a:t>
            </a:r>
            <a:r>
              <a:rPr lang="en-US" sz="1000" dirty="0" err="1">
                <a:latin typeface="Arial"/>
                <a:ea typeface="SimSun"/>
                <a:cs typeface="Arial"/>
              </a:rPr>
              <a:t>tels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l'emplacement</a:t>
            </a:r>
            <a:r>
              <a:rPr lang="en-US" sz="1000" dirty="0">
                <a:latin typeface="Arial"/>
                <a:ea typeface="SimSun"/>
                <a:cs typeface="Arial"/>
              </a:rPr>
              <a:t> </a:t>
            </a:r>
            <a:r>
              <a:rPr lang="en-US" sz="1000" dirty="0" err="1">
                <a:latin typeface="Arial"/>
                <a:ea typeface="SimSun"/>
                <a:cs typeface="Arial"/>
              </a:rPr>
              <a:t>géographique</a:t>
            </a:r>
            <a:r>
              <a:rPr lang="en-US" sz="1000" dirty="0">
                <a:latin typeface="Arial"/>
                <a:ea typeface="SimSun"/>
                <a:cs typeface="Arial"/>
              </a:rPr>
              <a:t>, le service, le type </a:t>
            </a:r>
            <a:r>
              <a:rPr lang="en-US" sz="1000" dirty="0" err="1">
                <a:latin typeface="Arial"/>
                <a:ea typeface="SimSun"/>
                <a:cs typeface="Arial"/>
              </a:rPr>
              <a:t>d'objet</a:t>
            </a:r>
            <a:r>
              <a:rPr lang="en-US" sz="1000" dirty="0">
                <a:latin typeface="Arial"/>
                <a:ea typeface="SimSun"/>
                <a:cs typeface="Arial"/>
              </a:rPr>
              <a:t> et le </a:t>
            </a:r>
            <a:r>
              <a:rPr lang="en-US" sz="1000" dirty="0" err="1">
                <a:latin typeface="Arial"/>
                <a:ea typeface="SimSun"/>
                <a:cs typeface="Arial"/>
              </a:rPr>
              <a:t>centre</a:t>
            </a:r>
            <a:r>
              <a:rPr lang="en-US" sz="1000" dirty="0">
                <a:latin typeface="Arial"/>
                <a:ea typeface="SimSun"/>
                <a:cs typeface="Arial"/>
              </a:rPr>
              <a:t> de </a:t>
            </a:r>
            <a:r>
              <a:rPr lang="en-US" sz="1000" dirty="0" err="1">
                <a:latin typeface="Arial"/>
                <a:ea typeface="SimSun"/>
                <a:cs typeface="Arial"/>
              </a:rPr>
              <a:t>coûts</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554696CB-EFCE-45DB-AB27-49AC3A30B1B7}" type="slidenum">
              <a:rPr lang="en-US" smtClean="0"/>
              <a:t>4</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3301825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Utilisez cette diapositive pour illustrer les différentes relations d'un domaine enfant ou d'une autre arborescence, mais insistez sur le fait qu'il n'existe aucune différence administrative entre les deux options, à l'exception des noms.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5</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1805864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solidFill>
                  <a:srgbClr val="000000"/>
                </a:solidFill>
                <a:latin typeface="Arial"/>
                <a:ea typeface="SimSun"/>
                <a:cs typeface="Segoe UI"/>
              </a:rPr>
              <a:t>Renforcez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l'idée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schéma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définit</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règles</a:t>
            </a:r>
            <a:r>
              <a:rPr lang="en-US" sz="1000" dirty="0">
                <a:solidFill>
                  <a:srgbClr val="000000"/>
                </a:solidFill>
                <a:latin typeface="Arial"/>
                <a:ea typeface="SimSun"/>
                <a:cs typeface="Segoe UI"/>
              </a:rPr>
              <a:t> et la </a:t>
            </a:r>
            <a:r>
              <a:rPr lang="en-US" sz="1000" dirty="0" err="1">
                <a:solidFill>
                  <a:srgbClr val="000000"/>
                </a:solidFill>
                <a:latin typeface="Arial"/>
                <a:ea typeface="SimSun"/>
                <a:cs typeface="Segoe UI"/>
              </a:rPr>
              <a:t>syntaxe</a:t>
            </a:r>
            <a:r>
              <a:rPr lang="en-US" sz="1000" dirty="0">
                <a:solidFill>
                  <a:srgbClr val="000000"/>
                </a:solidFill>
                <a:latin typeface="Arial"/>
                <a:ea typeface="SimSun"/>
                <a:cs typeface="Segoe UI"/>
              </a:rPr>
              <a:t> de la base de </a:t>
            </a:r>
            <a:r>
              <a:rPr lang="en-US" sz="1000" dirty="0" err="1">
                <a:solidFill>
                  <a:srgbClr val="000000"/>
                </a:solidFill>
                <a:latin typeface="Arial"/>
                <a:ea typeface="SimSun"/>
                <a:cs typeface="Segoe UI"/>
              </a:rPr>
              <a:t>données</a:t>
            </a:r>
            <a:r>
              <a:rPr lang="en-US" sz="1000" dirty="0">
                <a:solidFill>
                  <a:srgbClr val="000000"/>
                </a:solidFill>
                <a:latin typeface="Arial"/>
                <a:ea typeface="SimSun"/>
                <a:cs typeface="Segoe UI"/>
              </a:rPr>
              <a:t> AD DS et </a:t>
            </a:r>
            <a:r>
              <a:rPr lang="en-US" sz="1000" dirty="0" err="1">
                <a:solidFill>
                  <a:srgbClr val="000000"/>
                </a:solidFill>
                <a:latin typeface="Arial"/>
                <a:ea typeface="SimSun"/>
                <a:cs typeface="Segoe UI"/>
              </a:rPr>
              <a:t>fournit</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modèle</a:t>
            </a:r>
            <a:r>
              <a:rPr lang="en-US" sz="1000" dirty="0">
                <a:solidFill>
                  <a:srgbClr val="000000"/>
                </a:solidFill>
                <a:latin typeface="Arial"/>
                <a:ea typeface="SimSun"/>
                <a:cs typeface="Segoe UI"/>
              </a:rPr>
              <a:t> pour </a:t>
            </a:r>
            <a:r>
              <a:rPr lang="en-US" sz="1000" dirty="0" err="1">
                <a:solidFill>
                  <a:srgbClr val="000000"/>
                </a:solidFill>
                <a:latin typeface="Arial"/>
                <a:ea typeface="SimSun"/>
                <a:cs typeface="Segoe UI"/>
              </a:rPr>
              <a:t>tous</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objets</a:t>
            </a:r>
            <a:r>
              <a:rPr lang="en-US" sz="1000" dirty="0">
                <a:solidFill>
                  <a:srgbClr val="000000"/>
                </a:solidFill>
                <a:latin typeface="Arial"/>
                <a:ea typeface="SimSun"/>
                <a:cs typeface="Segoe UI"/>
              </a:rPr>
              <a:t> qui </a:t>
            </a:r>
            <a:r>
              <a:rPr lang="en-US" sz="1000" dirty="0" err="1">
                <a:solidFill>
                  <a:srgbClr val="000000"/>
                </a:solidFill>
                <a:latin typeface="Arial"/>
                <a:ea typeface="SimSun"/>
                <a:cs typeface="Segoe UI"/>
              </a:rPr>
              <a:t>peuvent</a:t>
            </a:r>
            <a:r>
              <a:rPr lang="en-US" sz="1000" dirty="0">
                <a:solidFill>
                  <a:srgbClr val="000000"/>
                </a:solidFill>
                <a:latin typeface="Arial"/>
                <a:ea typeface="SimSun"/>
                <a:cs typeface="Segoe UI"/>
              </a:rPr>
              <a:t> y </a:t>
            </a:r>
            <a:r>
              <a:rPr lang="en-US" sz="1000" dirty="0" err="1">
                <a:solidFill>
                  <a:srgbClr val="000000"/>
                </a:solidFill>
                <a:latin typeface="Arial"/>
                <a:ea typeface="SimSun"/>
                <a:cs typeface="Segoe UI"/>
              </a:rPr>
              <a:t>être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créés</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solidFill>
                  <a:srgbClr val="000000"/>
                </a:solidFill>
                <a:latin typeface="Arial"/>
                <a:ea typeface="SimSun"/>
                <a:cs typeface="Segoe UI"/>
              </a:rPr>
              <a:t>Si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pensez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stagiaires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ont</a:t>
            </a:r>
            <a:r>
              <a:rPr lang="en-US" sz="1000" dirty="0">
                <a:solidFill>
                  <a:srgbClr val="000000"/>
                </a:solidFill>
                <a:latin typeface="Arial"/>
                <a:ea typeface="SimSun"/>
                <a:cs typeface="Segoe UI"/>
              </a:rPr>
              <a:t> du mal à </a:t>
            </a:r>
            <a:r>
              <a:rPr lang="en-US" sz="1000" dirty="0" err="1">
                <a:solidFill>
                  <a:srgbClr val="000000"/>
                </a:solidFill>
                <a:latin typeface="Arial"/>
                <a:ea typeface="SimSun"/>
                <a:cs typeface="Segoe UI"/>
              </a:rPr>
              <a:t>comprendre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cette</a:t>
            </a:r>
            <a:r>
              <a:rPr lang="en-US" sz="1000" dirty="0">
                <a:solidFill>
                  <a:srgbClr val="000000"/>
                </a:solidFill>
                <a:latin typeface="Arial"/>
                <a:ea typeface="SimSun"/>
                <a:cs typeface="Segoe UI"/>
              </a:rPr>
              <a:t> idée,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pouvez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l'analogie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suivante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quelque</a:t>
            </a:r>
            <a:r>
              <a:rPr lang="en-US" sz="1000" dirty="0">
                <a:solidFill>
                  <a:srgbClr val="000000"/>
                </a:solidFill>
                <a:latin typeface="Arial"/>
                <a:ea typeface="SimSun"/>
                <a:cs typeface="Segoe UI"/>
              </a:rPr>
              <a:t> chose de </a:t>
            </a:r>
            <a:r>
              <a:rPr lang="en-US" sz="1000" dirty="0" err="1">
                <a:solidFill>
                  <a:srgbClr val="000000"/>
                </a:solidFill>
                <a:latin typeface="Arial"/>
                <a:ea typeface="SimSun"/>
                <a:cs typeface="Segoe UI"/>
              </a:rPr>
              <a:t>semblable</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un restaurant, </a:t>
            </a:r>
            <a:r>
              <a:rPr lang="en-US" sz="1000" dirty="0" err="1">
                <a:solidFill>
                  <a:srgbClr val="000000"/>
                </a:solidFill>
                <a:latin typeface="Arial"/>
                <a:ea typeface="SimSun"/>
                <a:cs typeface="Segoe UI"/>
              </a:rPr>
              <a:t>il</a:t>
            </a:r>
            <a:r>
              <a:rPr lang="en-US" sz="1000" dirty="0">
                <a:solidFill>
                  <a:srgbClr val="000000"/>
                </a:solidFill>
                <a:latin typeface="Arial"/>
                <a:ea typeface="SimSun"/>
                <a:cs typeface="Segoe UI"/>
              </a:rPr>
              <a:t> y a un hamburger et un cheeseburger au menu. Si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commandez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l'un</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ces</a:t>
            </a:r>
            <a:r>
              <a:rPr lang="en-US" sz="1000" dirty="0">
                <a:solidFill>
                  <a:srgbClr val="000000"/>
                </a:solidFill>
                <a:latin typeface="Arial"/>
                <a:ea typeface="SimSun"/>
                <a:cs typeface="Segoe UI"/>
              </a:rPr>
              <a:t> plats, </a:t>
            </a:r>
            <a:r>
              <a:rPr lang="en-US" sz="1000" dirty="0" err="1">
                <a:solidFill>
                  <a:srgbClr val="000000"/>
                </a:solidFill>
                <a:latin typeface="Arial"/>
                <a:ea typeface="SimSun"/>
                <a:cs typeface="Segoe UI"/>
              </a:rPr>
              <a:t>il</a:t>
            </a:r>
            <a:r>
              <a:rPr lang="en-US" sz="1000" dirty="0">
                <a:solidFill>
                  <a:srgbClr val="000000"/>
                </a:solidFill>
                <a:latin typeface="Arial"/>
                <a:ea typeface="SimSun"/>
                <a:cs typeface="Segoe UI"/>
              </a:rPr>
              <a:t> y a </a:t>
            </a:r>
            <a:r>
              <a:rPr lang="en-US" sz="1000" dirty="0" err="1">
                <a:solidFill>
                  <a:srgbClr val="000000"/>
                </a:solidFill>
                <a:latin typeface="Arial"/>
                <a:ea typeface="SimSun"/>
                <a:cs typeface="Segoe UI"/>
              </a:rPr>
              <a:t>certains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composants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obligatoires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attributs</a:t>
            </a:r>
            <a:r>
              <a:rPr lang="en-US" sz="1000" dirty="0">
                <a:solidFill>
                  <a:srgbClr val="000000"/>
                </a:solidFill>
                <a:latin typeface="Arial"/>
                <a:ea typeface="SimSun"/>
                <a:cs typeface="Segoe UI"/>
              </a:rPr>
              <a:t>, et </a:t>
            </a:r>
            <a:r>
              <a:rPr lang="en-US" sz="1000" dirty="0" err="1">
                <a:solidFill>
                  <a:srgbClr val="000000"/>
                </a:solidFill>
                <a:latin typeface="Arial"/>
                <a:ea typeface="SimSun"/>
                <a:cs typeface="Segoe UI"/>
              </a:rPr>
              <a:t>certains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éléments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facultatifs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supplémentaires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l'illustre</a:t>
            </a:r>
            <a:r>
              <a:rPr lang="en-US" sz="1000" dirty="0">
                <a:solidFill>
                  <a:srgbClr val="000000"/>
                </a:solidFill>
                <a:latin typeface="Arial"/>
                <a:ea typeface="SimSun"/>
                <a:cs typeface="Segoe UI"/>
              </a:rPr>
              <a:t> le tableau </a:t>
            </a:r>
            <a:r>
              <a:rPr lang="en-US" sz="1000">
                <a:solidFill>
                  <a:srgbClr val="000000"/>
                </a:solidFill>
                <a:latin typeface="Arial"/>
                <a:ea typeface="SimSun"/>
                <a:cs typeface="Segoe UI"/>
              </a:rPr>
              <a:t>ci-</a:t>
            </a:r>
            <a:r>
              <a:rPr lang="en-US" sz="1000" err="1">
                <a:solidFill>
                  <a:srgbClr val="000000"/>
                </a:solidFill>
                <a:latin typeface="Arial"/>
                <a:ea typeface="SimSun"/>
                <a:cs typeface="Segoe UI"/>
              </a:rPr>
              <a:t>dessous</a:t>
            </a:r>
            <a:r>
              <a:rPr lang="en-US" sz="1000">
                <a:solidFill>
                  <a:srgbClr val="000000"/>
                </a:solidFill>
                <a:latin typeface="Arial"/>
                <a:ea typeface="SimSun"/>
                <a:cs typeface="Segoe UI"/>
              </a:rPr>
              <a:t>.</a:t>
            </a:r>
          </a:p>
          <a:p>
            <a:pPr>
              <a:lnSpc>
                <a:spcPct val="115000"/>
              </a:lnSpc>
              <a:spcAft>
                <a:spcPts val="1000"/>
              </a:spcAft>
            </a:pPr>
            <a:endParaRPr lang="es-ES" sz="1000">
              <a:solidFill>
                <a:srgbClr val="000000"/>
              </a:solidFill>
              <a:latin typeface="Arial"/>
              <a:ea typeface="SimSun"/>
              <a:cs typeface="Segoe UI"/>
            </a:endParaRPr>
          </a:p>
          <a:p>
            <a:pPr>
              <a:lnSpc>
                <a:spcPct val="115000"/>
              </a:lnSpc>
              <a:spcAft>
                <a:spcPts val="1000"/>
              </a:spcAft>
            </a:pPr>
            <a:endParaRPr lang="es-ES" sz="1000">
              <a:solidFill>
                <a:srgbClr val="000000"/>
              </a:solidFill>
              <a:latin typeface="Arial"/>
              <a:ea typeface="SimSun"/>
              <a:cs typeface="Segoe UI"/>
            </a:endParaRPr>
          </a:p>
          <a:p>
            <a:pPr>
              <a:lnSpc>
                <a:spcPct val="115000"/>
              </a:lnSpc>
              <a:spcAft>
                <a:spcPts val="1000"/>
              </a:spcAft>
            </a:pPr>
            <a:endParaRPr lang="es-ES" sz="1000">
              <a:solidFill>
                <a:srgbClr val="000000"/>
              </a:solidFill>
              <a:latin typeface="Arial"/>
              <a:ea typeface="SimSun"/>
              <a:cs typeface="Segoe UI"/>
            </a:endParaRPr>
          </a:p>
          <a:p>
            <a:pPr>
              <a:lnSpc>
                <a:spcPct val="115000"/>
              </a:lnSpc>
              <a:spcAft>
                <a:spcPts val="1000"/>
              </a:spcAft>
            </a:pPr>
            <a:endParaRPr lang="es-ES" sz="1000">
              <a:solidFill>
                <a:srgbClr val="000000"/>
              </a:solidFill>
              <a:latin typeface="Arial"/>
              <a:ea typeface="SimSun"/>
              <a:cs typeface="Segoe UI"/>
            </a:endParaRPr>
          </a:p>
          <a:p>
            <a:pPr>
              <a:lnSpc>
                <a:spcPct val="115000"/>
              </a:lnSpc>
              <a:spcAft>
                <a:spcPts val="1000"/>
              </a:spcAft>
            </a:pPr>
            <a:endParaRPr lang="es-ES" sz="1000">
              <a:solidFill>
                <a:srgbClr val="000000"/>
              </a:solidFill>
              <a:latin typeface="Arial"/>
              <a:ea typeface="SimSun"/>
              <a:cs typeface="Segoe UI"/>
            </a:endParaRPr>
          </a:p>
          <a:p>
            <a:pPr>
              <a:lnSpc>
                <a:spcPct val="115000"/>
              </a:lnSpc>
              <a:spcAft>
                <a:spcPts val="1000"/>
              </a:spcAft>
            </a:pPr>
            <a:endParaRPr lang="es-ES" sz="1000">
              <a:solidFill>
                <a:srgbClr val="000000"/>
              </a:solidFill>
              <a:latin typeface="Arial"/>
              <a:ea typeface="SimSun"/>
              <a:cs typeface="Segoe UI"/>
            </a:endParaRPr>
          </a:p>
          <a:p>
            <a:pPr>
              <a:lnSpc>
                <a:spcPct val="115000"/>
              </a:lnSpc>
              <a:spcAft>
                <a:spcPts val="1000"/>
              </a:spcAft>
            </a:pPr>
            <a:endParaRPr lang="es-ES" sz="1000">
              <a:solidFill>
                <a:srgbClr val="000000"/>
              </a:solidFill>
              <a:latin typeface="Arial"/>
              <a:ea typeface="SimSun"/>
              <a:cs typeface="Segoe UI"/>
            </a:endParaRPr>
          </a:p>
          <a:p>
            <a:pPr>
              <a:lnSpc>
                <a:spcPct val="115000"/>
              </a:lnSpc>
              <a:spcAft>
                <a:spcPts val="1000"/>
              </a:spcAft>
            </a:pPr>
            <a:endParaRPr lang="es-ES" sz="1000">
              <a:solidFill>
                <a:srgbClr val="000000"/>
              </a:solidFill>
              <a:latin typeface="Arial"/>
              <a:ea typeface="SimSun"/>
              <a:cs typeface="Segoe UI"/>
            </a:endParaRPr>
          </a:p>
          <a:p>
            <a:pPr lvl="0">
              <a:lnSpc>
                <a:spcPct val="115000"/>
              </a:lnSpc>
              <a:spcAft>
                <a:spcPts val="1000"/>
              </a:spcAft>
            </a:pPr>
            <a:r>
              <a:rPr lang="en-US" sz="1000">
                <a:solidFill>
                  <a:srgbClr val="000000"/>
                </a:solidFill>
                <a:latin typeface="Arial"/>
                <a:ea typeface="SimSun"/>
                <a:cs typeface="Segoe UI"/>
              </a:rPr>
              <a:t>D'une manière similaire, le schéma définit les objets qui résident dans la base de données AD DS et définit les attributs obligatoires et facultatifs, ainsi que la syntaxe et les relations entre ces attributs. Remarquez que les attributs sont définis en premier lieu, puis les objets sont définis en fonction des attributs </a:t>
            </a:r>
            <a:br>
              <a:rPr lang="en-US" sz="1000">
                <a:solidFill>
                  <a:srgbClr val="000000"/>
                </a:solidFill>
                <a:latin typeface="Arial"/>
                <a:ea typeface="SimSun"/>
                <a:cs typeface="Segoe UI"/>
              </a:rPr>
            </a:br>
            <a:r>
              <a:rPr lang="en-US" sz="1000">
                <a:solidFill>
                  <a:srgbClr val="000000"/>
                </a:solidFill>
                <a:latin typeface="Arial"/>
                <a:ea typeface="SimSun"/>
                <a:cs typeface="Segoe UI"/>
              </a:rPr>
              <a:t>sous-jacents. Ainsi, un attribut qui est facultatif pour un objet peut être obligatoire pour un autre.</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Éventuellement, vous pouvez montrer l'outil de gestion de schéma pour illustrer comment les objets sont définis à partir des attributs. </a:t>
            </a:r>
          </a:p>
          <a:p>
            <a:pPr>
              <a:lnSpc>
                <a:spcPct val="115000"/>
              </a:lnSpc>
              <a:spcAft>
                <a:spcPts val="1000"/>
              </a:spcAft>
            </a:pPr>
            <a:r>
              <a:rPr lang="en-US" sz="1000">
                <a:solidFill>
                  <a:prstClr val="black"/>
                </a:solidFill>
                <a:latin typeface="Arial"/>
                <a:ea typeface="SimSun"/>
                <a:cs typeface="Segoe UI"/>
              </a:rPr>
              <a:t>Vous pouvez également montrer la hiérarchie des objets et des attributs hérités. Par exemple, </a:t>
            </a:r>
            <a:r>
              <a:rPr lang="en-US" sz="1000">
                <a:solidFill>
                  <a:prstClr val="black"/>
                </a:solidFill>
                <a:latin typeface="Arial"/>
                <a:ea typeface="SimSun"/>
                <a:cs typeface="Arial"/>
              </a:rPr>
              <a:t>l'objet parent pour Utilisateur est Personne organisationnelle, l'objet parent pour Personne organisationnelle est Personne, et l'objet parent pour Personne est un objet appelé Objet de niveau supérieur. </a:t>
            </a:r>
          </a:p>
        </p:txBody>
      </p:sp>
      <p:sp>
        <p:nvSpPr>
          <p:cNvPr id="4" name="Slide Number Placeholder 3"/>
          <p:cNvSpPr>
            <a:spLocks noGrp="1"/>
          </p:cNvSpPr>
          <p:nvPr>
            <p:ph type="sldNum" sz="quarter" idx="10"/>
          </p:nvPr>
        </p:nvSpPr>
        <p:spPr/>
        <p:txBody>
          <a:bodyPr/>
          <a:lstStyle/>
          <a:p>
            <a:fld id="{554696CB-EFCE-45DB-AB27-49AC3A30B1B7}" type="slidenum">
              <a:rPr lang="en-US" smtClean="0"/>
              <a:t>7</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rgbClr val="336699"/>
                </a:solidFill>
                <a:latin typeface="Arial"/>
              </a:rPr>
              <a:t>2 : Présentation des services de domaine Active Directory</a:t>
            </a:r>
            <a:endParaRPr lang="en-US" sz="1200" b="1">
              <a:solidFill>
                <a:srgbClr val="336699"/>
              </a:solidFill>
              <a:latin typeface="Arial"/>
            </a:endParaRPr>
          </a:p>
        </p:txBody>
      </p:sp>
      <p:graphicFrame>
        <p:nvGraphicFramePr>
          <p:cNvPr id="10" name="9 Tabla"/>
          <p:cNvGraphicFramePr>
            <a:graphicFrameLocks noGrp="1"/>
          </p:cNvGraphicFramePr>
          <p:nvPr/>
        </p:nvGraphicFramePr>
        <p:xfrm>
          <a:off x="381000" y="3733800"/>
          <a:ext cx="5824654" cy="2321560"/>
        </p:xfrm>
        <a:graphic>
          <a:graphicData uri="http://schemas.openxmlformats.org/drawingml/2006/table">
            <a:tbl>
              <a:tblPr rtl="1" firstRow="1" bandRow="1">
                <a:tableStyleId>{5C22544A-7EE6-4342-B048-85BDC9FD1C3A}</a:tableStyleId>
              </a:tblPr>
              <a:tblGrid>
                <a:gridCol w="1793487">
                  <a:extLst>
                    <a:ext uri="{9D8B030D-6E8A-4147-A177-3AD203B41FA5}">
                      <a16:colId xmlns:a16="http://schemas.microsoft.com/office/drawing/2014/main" val="20000"/>
                    </a:ext>
                  </a:extLst>
                </a:gridCol>
                <a:gridCol w="2507167">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840">
                <a:tc>
                  <a:txBody>
                    <a:bodyPr/>
                    <a:lstStyle/>
                    <a:p>
                      <a:pPr algn="l" rtl="0"/>
                      <a:r>
                        <a:rPr lang="en-US" sz="1000">
                          <a:solidFill>
                            <a:srgbClr val="000000"/>
                          </a:solidFill>
                          <a:latin typeface="Arial"/>
                          <a:ea typeface="SimSun"/>
                          <a:cs typeface="Segoe UI"/>
                        </a:rPr>
                        <a:t>Attributs</a:t>
                      </a:r>
                      <a:endParaRPr lang="ar-SA"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Cheeseburger</a:t>
                      </a:r>
                      <a:endParaRPr lang="ar-SA"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Hamburger</a:t>
                      </a:r>
                      <a:endParaRPr lang="ar-SA"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gn="l" rtl="0"/>
                      <a:r>
                        <a:rPr lang="en-US" sz="1000">
                          <a:solidFill>
                            <a:srgbClr val="000000"/>
                          </a:solidFill>
                          <a:latin typeface="Arial"/>
                          <a:ea typeface="SimSun"/>
                          <a:cs typeface="Segoe UI"/>
                        </a:rPr>
                        <a:t>Obligatoire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Viande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Viande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l" rtl="0"/>
                      <a:r>
                        <a:rPr lang="en-US" sz="1000">
                          <a:solidFill>
                            <a:srgbClr val="000000"/>
                          </a:solidFill>
                          <a:latin typeface="Arial"/>
                          <a:ea typeface="SimSun"/>
                          <a:cs typeface="Segoe UI"/>
                        </a:rPr>
                        <a:t>Obligatoire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solidFill>
                            <a:srgbClr val="000000"/>
                          </a:solidFill>
                          <a:latin typeface="Arial"/>
                          <a:ea typeface="SimSun"/>
                          <a:cs typeface="Segoe UI"/>
                        </a:rPr>
                        <a:t>Petit pain</a:t>
                      </a:r>
                      <a:endParaRPr lang="en-US" sz="1000">
                        <a:latin typeface="Arial"/>
                        <a:ea typeface="SimSun"/>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solidFill>
                            <a:srgbClr val="000000"/>
                          </a:solidFill>
                          <a:latin typeface="Arial"/>
                          <a:ea typeface="SimSun"/>
                          <a:cs typeface="Segoe UI"/>
                        </a:rPr>
                        <a:t>Petit pain</a:t>
                      </a:r>
                      <a:endParaRPr lang="en-US" sz="1000">
                        <a:latin typeface="Arial"/>
                        <a:ea typeface="SimSun"/>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7480">
                <a:tc>
                  <a:txBody>
                    <a:bodyPr/>
                    <a:lstStyle/>
                    <a:p>
                      <a:pPr algn="l" rtl="0"/>
                      <a:r>
                        <a:rPr lang="en-US" sz="1000">
                          <a:solidFill>
                            <a:srgbClr val="000000"/>
                          </a:solidFill>
                          <a:latin typeface="Arial"/>
                          <a:ea typeface="SimSun"/>
                          <a:cs typeface="Segoe UI"/>
                        </a:rPr>
                        <a:t>Obligatoire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Fromage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l" rtl="0"/>
                      <a:r>
                        <a:rPr lang="en-US" sz="1000">
                          <a:solidFill>
                            <a:srgbClr val="000000"/>
                          </a:solidFill>
                          <a:latin typeface="Arial"/>
                          <a:ea typeface="SimSun"/>
                          <a:cs typeface="Segoe UI"/>
                        </a:rPr>
                        <a:t>Facultatif</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Oignons</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Oignons</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l" rtl="0"/>
                      <a:r>
                        <a:rPr lang="en-US" sz="1000">
                          <a:solidFill>
                            <a:srgbClr val="000000"/>
                          </a:solidFill>
                          <a:latin typeface="Arial"/>
                          <a:ea typeface="SimSun"/>
                          <a:cs typeface="Segoe UI"/>
                        </a:rPr>
                        <a:t>Facultatif</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Cornichons</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Cornichons</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l" rtl="0"/>
                      <a:r>
                        <a:rPr lang="en-US" sz="1000">
                          <a:solidFill>
                            <a:srgbClr val="000000"/>
                          </a:solidFill>
                          <a:latin typeface="Arial"/>
                          <a:ea typeface="SimSun"/>
                          <a:cs typeface="Segoe UI"/>
                        </a:rPr>
                        <a:t>Facultatif</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Lard</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Laitue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47320">
                <a:tc>
                  <a:txBody>
                    <a:bodyPr/>
                    <a:lstStyle/>
                    <a:p>
                      <a:pPr algn="l" rtl="0"/>
                      <a:r>
                        <a:rPr lang="en-US" sz="1000">
                          <a:solidFill>
                            <a:srgbClr val="000000"/>
                          </a:solidFill>
                          <a:latin typeface="Arial"/>
                          <a:ea typeface="SimSun"/>
                          <a:cs typeface="Segoe UI"/>
                        </a:rPr>
                        <a:t>Facultatif</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Ketchup</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Fromage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080">
                <a:tc>
                  <a:txBody>
                    <a:bodyPr/>
                    <a:lstStyle/>
                    <a:p>
                      <a:pPr algn="l" rtl="0"/>
                      <a:r>
                        <a:rPr lang="en-US" sz="1000">
                          <a:solidFill>
                            <a:srgbClr val="000000"/>
                          </a:solidFill>
                          <a:latin typeface="Arial"/>
                          <a:ea typeface="SimSun"/>
                          <a:cs typeface="Segoe UI"/>
                        </a:rPr>
                        <a:t>Facultatif</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Laitue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a:solidFill>
                            <a:srgbClr val="000000"/>
                          </a:solidFill>
                          <a:latin typeface="Arial"/>
                          <a:ea typeface="SimSun"/>
                          <a:cs typeface="Segoe UI"/>
                        </a:rPr>
                        <a:t>Lard</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1" name="TextBox 6"/>
          <p:cNvSpPr txBox="1"/>
          <p:nvPr/>
        </p:nvSpPr>
        <p:spPr>
          <a:xfrm>
            <a:off x="0" y="8890000"/>
            <a:ext cx="3276859" cy="246221"/>
          </a:xfrm>
          <a:prstGeom prst="rect">
            <a:avLst/>
          </a:prstGeom>
          <a:noFill/>
        </p:spPr>
        <p:txBody>
          <a:bodyPr vert="horz" wrap="none" rtlCol="0">
            <a:spAutoFit/>
          </a:bodyPr>
          <a:lstStyle/>
          <a:p>
            <a:r>
              <a:rPr lang="en-CA" sz="1000">
                <a:latin typeface="Arial"/>
              </a:rPr>
              <a:t>(</a:t>
            </a:r>
            <a:r>
              <a:rPr lang="fr-FR" sz="1000">
                <a:latin typeface="Arial"/>
              </a:rPr>
              <a:t>Autres remarques figurent sur la diapositive suivante.</a:t>
            </a:r>
            <a:r>
              <a:rPr lang="en-CA" sz="1000">
                <a:latin typeface="Arial"/>
              </a:rPr>
              <a:t>)</a:t>
            </a:r>
            <a:endParaRPr lang="en-CA" sz="1000" dirty="0">
              <a:latin typeface="Arial"/>
            </a:endParaRPr>
          </a:p>
        </p:txBody>
      </p:sp>
    </p:spTree>
    <p:extLst>
      <p:ext uri="{BB962C8B-B14F-4D97-AF65-F5344CB8AC3E}">
        <p14:creationId xmlns:p14="http://schemas.microsoft.com/office/powerpoint/2010/main" val="20194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Insistez </a:t>
            </a:r>
            <a:r>
              <a:rPr lang="en-US" sz="1000" dirty="0" err="1">
                <a:latin typeface="Arial"/>
                <a:ea typeface="SimSun"/>
                <a:cs typeface="Segoe UI"/>
              </a:rPr>
              <a:t>auprès</a:t>
            </a:r>
            <a:r>
              <a:rPr lang="en-US" sz="1000" dirty="0">
                <a:latin typeface="Arial"/>
                <a:ea typeface="SimSun"/>
                <a:cs typeface="Segoe UI"/>
              </a:rPr>
              <a:t> des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la base de </a:t>
            </a:r>
            <a:r>
              <a:rPr lang="en-US" sz="1000" dirty="0" err="1">
                <a:latin typeface="Arial"/>
                <a:ea typeface="SimSun"/>
                <a:cs typeface="Segoe UI"/>
              </a:rPr>
              <a:t>données</a:t>
            </a:r>
            <a:r>
              <a:rPr lang="en-US" sz="1000" dirty="0">
                <a:latin typeface="Arial"/>
                <a:ea typeface="SimSun"/>
                <a:cs typeface="Segoe UI"/>
              </a:rPr>
              <a:t> et les services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stockés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des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appelés</a:t>
            </a:r>
            <a:r>
              <a:rPr lang="en-US" sz="1000" dirty="0">
                <a:latin typeface="Arial"/>
                <a:ea typeface="SimSun"/>
                <a:cs typeface="Segoe UI"/>
              </a:rPr>
              <a:t> «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serveurs</a:t>
            </a:r>
            <a:r>
              <a:rPr lang="en-US" sz="1000" dirty="0">
                <a:latin typeface="Arial"/>
                <a:ea typeface="SimSun"/>
                <a:cs typeface="Segoe UI"/>
              </a:rPr>
              <a:t> qui </a:t>
            </a:r>
            <a:r>
              <a:rPr lang="en-US" sz="1000" dirty="0" err="1">
                <a:latin typeface="Arial"/>
                <a:ea typeface="SimSun"/>
                <a:cs typeface="Segoe UI"/>
              </a:rPr>
              <a:t>tiennent</a:t>
            </a:r>
            <a:r>
              <a:rPr lang="en-US" sz="1000" dirty="0">
                <a:latin typeface="Arial"/>
                <a:ea typeface="SimSun"/>
                <a:cs typeface="Segoe UI"/>
              </a:rPr>
              <a:t> le </a:t>
            </a:r>
            <a:r>
              <a:rPr lang="en-US" sz="1000" dirty="0" err="1">
                <a:latin typeface="Arial"/>
                <a:ea typeface="SimSun"/>
                <a:cs typeface="Segoe UI"/>
              </a:rPr>
              <a:t>rôle</a:t>
            </a:r>
            <a:r>
              <a:rPr lang="en-US" sz="1000" dirty="0">
                <a:latin typeface="Arial"/>
                <a:ea typeface="SimSun"/>
                <a:cs typeface="Segoe UI"/>
              </a:rPr>
              <a:t> AD DS) </a:t>
            </a:r>
            <a:r>
              <a:rPr lang="en-US" sz="1000" dirty="0" err="1">
                <a:latin typeface="Arial"/>
                <a:ea typeface="SimSun"/>
                <a:cs typeface="Segoe UI"/>
              </a:rPr>
              <a:t>hébergent</a:t>
            </a:r>
            <a:r>
              <a:rPr lang="en-US" sz="1000" dirty="0">
                <a:latin typeface="Arial"/>
                <a:ea typeface="SimSun"/>
                <a:cs typeface="Segoe UI"/>
              </a:rPr>
              <a:t> la base de </a:t>
            </a:r>
            <a:r>
              <a:rPr lang="en-US" sz="1000" dirty="0" err="1">
                <a:latin typeface="Arial"/>
                <a:ea typeface="SimSun"/>
                <a:cs typeface="Segoe UI"/>
              </a:rPr>
              <a:t>données</a:t>
            </a:r>
            <a:r>
              <a:rPr lang="en-US" sz="1000" dirty="0">
                <a:latin typeface="Arial"/>
                <a:ea typeface="SimSun"/>
                <a:cs typeface="Segoe UI"/>
              </a:rPr>
              <a:t> Active Directory, SYSVOL, le service </a:t>
            </a:r>
            <a:r>
              <a:rPr lang="en-US" sz="1000" dirty="0" err="1">
                <a:latin typeface="Arial"/>
                <a:ea typeface="SimSun"/>
                <a:cs typeface="Segoe UI"/>
              </a:rPr>
              <a:t>d'authentification</a:t>
            </a:r>
            <a:r>
              <a:rPr lang="en-US" sz="1000" dirty="0">
                <a:latin typeface="Arial"/>
                <a:ea typeface="SimSun"/>
                <a:cs typeface="Segoe UI"/>
              </a:rPr>
              <a:t> Kerberos et </a:t>
            </a:r>
            <a:r>
              <a:rPr lang="en-US" sz="1000" dirty="0" err="1">
                <a:latin typeface="Arial"/>
                <a:ea typeface="SimSun"/>
                <a:cs typeface="Segoe UI"/>
              </a:rPr>
              <a:t>d'autres</a:t>
            </a:r>
            <a:r>
              <a:rPr lang="en-US" sz="1000" dirty="0">
                <a:latin typeface="Arial"/>
                <a:ea typeface="SimSun"/>
                <a:cs typeface="Segoe UI"/>
              </a:rPr>
              <a:t> services Active Directory. À des fins de </a:t>
            </a:r>
            <a:r>
              <a:rPr lang="en-US" sz="1000" dirty="0" err="1">
                <a:latin typeface="Arial"/>
                <a:ea typeface="SimSun"/>
                <a:cs typeface="Segoe UI"/>
              </a:rPr>
              <a:t>redondance</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conseillé</a:t>
            </a:r>
            <a:r>
              <a:rPr lang="en-US" sz="1000" dirty="0">
                <a:latin typeface="Arial"/>
                <a:ea typeface="SimSun"/>
                <a:cs typeface="Segoe UI"/>
              </a:rPr>
              <a:t> de disposer </a:t>
            </a:r>
            <a:r>
              <a:rPr lang="en-US" sz="1000" dirty="0" err="1">
                <a:latin typeface="Arial"/>
                <a:ea typeface="SimSun"/>
                <a:cs typeface="Segoe UI"/>
              </a:rPr>
              <a:t>d'au</a:t>
            </a:r>
            <a:r>
              <a:rPr lang="en-US" sz="1000" dirty="0">
                <a:latin typeface="Arial"/>
                <a:ea typeface="SimSun"/>
                <a:cs typeface="Segoe UI"/>
              </a:rPr>
              <a:t> </a:t>
            </a:r>
            <a:r>
              <a:rPr lang="en-US" sz="1000" dirty="0" err="1">
                <a:latin typeface="Arial"/>
                <a:ea typeface="SimSun"/>
                <a:cs typeface="Segoe UI"/>
              </a:rPr>
              <a:t>moins</a:t>
            </a:r>
            <a:r>
              <a:rPr lang="en-US" sz="1000" dirty="0">
                <a:latin typeface="Arial"/>
                <a:ea typeface="SimSun"/>
                <a:cs typeface="Segoe UI"/>
              </a:rPr>
              <a:t> </a:t>
            </a:r>
            <a:r>
              <a:rPr lang="en-US" sz="1000" dirty="0" err="1">
                <a:latin typeface="Arial"/>
                <a:ea typeface="SimSun"/>
                <a:cs typeface="Segoe UI"/>
              </a:rPr>
              <a:t>deux</a:t>
            </a:r>
            <a:r>
              <a:rPr lang="en-US" sz="1000" dirty="0">
                <a:latin typeface="Arial"/>
                <a:ea typeface="SimSun"/>
                <a:cs typeface="Segoe UI"/>
              </a:rPr>
              <a:t>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disponibles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Soulignez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d'un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essentiellement</a:t>
            </a:r>
            <a:r>
              <a:rPr lang="en-US" sz="1000" dirty="0">
                <a:latin typeface="Arial"/>
                <a:ea typeface="SimSun"/>
                <a:cs typeface="Segoe UI"/>
              </a:rPr>
              <a:t> </a:t>
            </a:r>
            <a:r>
              <a:rPr lang="en-US" sz="1000" dirty="0" err="1">
                <a:latin typeface="Arial"/>
                <a:ea typeface="SimSun"/>
                <a:cs typeface="Segoe UI"/>
              </a:rPr>
              <a:t>égaux</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contient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copie</a:t>
            </a:r>
            <a:r>
              <a:rPr lang="en-US" sz="1000" dirty="0">
                <a:latin typeface="Arial"/>
                <a:ea typeface="SimSun"/>
                <a:cs typeface="Segoe UI"/>
              </a:rPr>
              <a:t> du </a:t>
            </a:r>
            <a:r>
              <a:rPr lang="en-US" sz="1000" dirty="0" err="1">
                <a:latin typeface="Arial"/>
                <a:ea typeface="SimSun"/>
                <a:cs typeface="Segoe UI"/>
              </a:rPr>
              <a:t>magasin</a:t>
            </a:r>
            <a:r>
              <a:rPr lang="en-US" sz="1000" dirty="0">
                <a:latin typeface="Arial"/>
                <a:ea typeface="SimSun"/>
                <a:cs typeface="Segoe UI"/>
              </a:rPr>
              <a:t> </a:t>
            </a:r>
            <a:r>
              <a:rPr lang="en-US" sz="1000" dirty="0" err="1">
                <a:latin typeface="Arial"/>
                <a:ea typeface="SimSun"/>
                <a:cs typeface="Segoe UI"/>
              </a:rPr>
              <a:t>d'annuaires</a:t>
            </a:r>
            <a:r>
              <a:rPr lang="en-US" sz="1000" dirty="0">
                <a:latin typeface="Arial"/>
                <a:ea typeface="SimSun"/>
                <a:cs typeface="Segoe UI"/>
              </a:rPr>
              <a:t>, et des </a:t>
            </a:r>
            <a:r>
              <a:rPr lang="en-US" sz="1000" dirty="0" err="1">
                <a:latin typeface="Arial"/>
                <a:ea typeface="SimSun"/>
                <a:cs typeface="Segoe UI"/>
              </a:rPr>
              <a:t>mises</a:t>
            </a:r>
            <a:r>
              <a:rPr lang="en-US" sz="1000" dirty="0">
                <a:latin typeface="Arial"/>
                <a:ea typeface="SimSun"/>
                <a:cs typeface="Segoe UI"/>
              </a:rPr>
              <a:t> à jour des </a:t>
            </a:r>
            <a:r>
              <a:rPr lang="en-US" sz="1000" dirty="0" err="1">
                <a:latin typeface="Arial"/>
                <a:ea typeface="SimSun"/>
                <a:cs typeface="Segoe UI"/>
              </a:rPr>
              <a:t>données</a:t>
            </a:r>
            <a:r>
              <a:rPr lang="en-US" sz="1000" dirty="0">
                <a:latin typeface="Arial"/>
                <a:ea typeface="SimSun"/>
                <a:cs typeface="Segoe UI"/>
              </a:rPr>
              <a:t> AD DS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effectuées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à </a:t>
            </a:r>
            <a:r>
              <a:rPr lang="en-US" sz="1000" dirty="0" err="1">
                <a:latin typeface="Arial"/>
                <a:ea typeface="SimSun"/>
                <a:cs typeface="Segoe UI"/>
              </a:rPr>
              <a:t>l'exception</a:t>
            </a:r>
            <a:r>
              <a:rPr lang="en-US" sz="1000" dirty="0">
                <a:latin typeface="Arial"/>
                <a:ea typeface="SimSun"/>
                <a:cs typeface="Segoe UI"/>
              </a:rPr>
              <a:t> des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en lecture </a:t>
            </a:r>
            <a:r>
              <a:rPr lang="en-US" sz="1000" dirty="0" err="1">
                <a:latin typeface="Arial"/>
                <a:ea typeface="SimSun"/>
                <a:cs typeface="Segoe UI"/>
              </a:rPr>
              <a:t>seule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Soulignez</a:t>
            </a:r>
            <a:r>
              <a:rPr lang="en-US" sz="1000" dirty="0">
                <a:latin typeface="Arial"/>
                <a:ea typeface="SimSun"/>
                <a:cs typeface="Segoe UI"/>
              </a:rPr>
              <a:t> </a:t>
            </a:r>
            <a:r>
              <a:rPr lang="en-US" sz="1000" dirty="0" err="1">
                <a:latin typeface="Arial"/>
                <a:ea typeface="SimSun"/>
                <a:cs typeface="Segoe UI"/>
              </a:rPr>
              <a:t>l'importance</a:t>
            </a:r>
            <a:r>
              <a:rPr lang="en-US" sz="1000" dirty="0">
                <a:latin typeface="Arial"/>
                <a:ea typeface="SimSun"/>
                <a:cs typeface="Segoe UI"/>
              </a:rPr>
              <a:t> </a:t>
            </a:r>
            <a:r>
              <a:rPr lang="en-US" sz="1000" dirty="0" err="1">
                <a:latin typeface="Arial"/>
                <a:ea typeface="SimSun"/>
                <a:cs typeface="Segoe UI"/>
              </a:rPr>
              <a:t>d'avoir</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permet</a:t>
            </a:r>
            <a:r>
              <a:rPr lang="en-US" sz="1000" dirty="0">
                <a:latin typeface="Arial"/>
                <a:ea typeface="SimSun"/>
                <a:cs typeface="Segoe UI"/>
              </a:rPr>
              <a:t> </a:t>
            </a:r>
            <a:r>
              <a:rPr lang="en-US" sz="1000" dirty="0" err="1">
                <a:latin typeface="Arial"/>
                <a:ea typeface="SimSun"/>
                <a:cs typeface="Segoe UI"/>
              </a:rPr>
              <a:t>d'équilibrer</a:t>
            </a:r>
            <a:r>
              <a:rPr lang="en-US" sz="1000" dirty="0">
                <a:latin typeface="Arial"/>
                <a:ea typeface="SimSun"/>
                <a:cs typeface="Segoe UI"/>
              </a:rPr>
              <a:t> la charge, et plus important encore,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permet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récupération</a:t>
            </a:r>
            <a:r>
              <a:rPr lang="en-US" sz="1000" dirty="0">
                <a:latin typeface="Arial"/>
                <a:ea typeface="SimSun"/>
                <a:cs typeface="Segoe UI"/>
              </a:rPr>
              <a:t> en </a:t>
            </a:r>
            <a:r>
              <a:rPr lang="en-US" sz="1000" dirty="0" err="1">
                <a:latin typeface="Arial"/>
                <a:ea typeface="SimSun"/>
                <a:cs typeface="Segoe UI"/>
              </a:rPr>
              <a:t>cas</a:t>
            </a:r>
            <a:r>
              <a:rPr lang="en-US" sz="1000" dirty="0">
                <a:latin typeface="Arial"/>
                <a:ea typeface="SimSun"/>
                <a:cs typeface="Segoe UI"/>
              </a:rPr>
              <a:t> de </a:t>
            </a:r>
            <a:r>
              <a:rPr lang="en-US" sz="1000" dirty="0" err="1">
                <a:latin typeface="Arial"/>
                <a:ea typeface="SimSun"/>
                <a:cs typeface="Segoe UI"/>
              </a:rPr>
              <a:t>défaillance</a:t>
            </a:r>
            <a:r>
              <a:rPr lang="en-US" sz="1000" dirty="0">
                <a:latin typeface="Arial"/>
                <a:ea typeface="SimSun"/>
                <a:cs typeface="Segoe UI"/>
              </a:rPr>
              <a:t> d'un </a:t>
            </a:r>
            <a:r>
              <a:rPr lang="en-US" sz="1000" dirty="0" err="1">
                <a:latin typeface="Arial"/>
                <a:ea typeface="SimSun"/>
                <a:cs typeface="Segoe UI"/>
              </a:rPr>
              <a:t>serveur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appliquent</a:t>
            </a:r>
            <a:r>
              <a:rPr lang="en-US" sz="1000" dirty="0">
                <a:latin typeface="Arial"/>
                <a:ea typeface="SimSun"/>
                <a:cs typeface="Segoe UI"/>
              </a:rPr>
              <a:t> les </a:t>
            </a:r>
            <a:r>
              <a:rPr lang="en-US" sz="1000" dirty="0" err="1">
                <a:latin typeface="Arial"/>
                <a:ea typeface="SimSun"/>
                <a:cs typeface="Segoe UI"/>
              </a:rPr>
              <a:t>processus</a:t>
            </a:r>
            <a:r>
              <a:rPr lang="en-US" sz="1000" dirty="0">
                <a:latin typeface="Arial"/>
                <a:ea typeface="SimSun"/>
                <a:cs typeface="Segoe UI"/>
              </a:rPr>
              <a:t> </a:t>
            </a:r>
            <a:r>
              <a:rPr lang="en-US" sz="1000" dirty="0" err="1">
                <a:latin typeface="Arial"/>
                <a:ea typeface="SimSun"/>
                <a:cs typeface="Segoe UI"/>
              </a:rPr>
              <a:t>d'authentification</a:t>
            </a:r>
            <a:r>
              <a:rPr lang="en-US" sz="1000" dirty="0">
                <a:latin typeface="Arial"/>
                <a:ea typeface="SimSun"/>
                <a:cs typeface="Segoe UI"/>
              </a:rPr>
              <a:t> et </a:t>
            </a:r>
            <a:r>
              <a:rPr lang="en-US" sz="1000" dirty="0" err="1">
                <a:latin typeface="Arial"/>
                <a:ea typeface="SimSun"/>
                <a:cs typeface="Segoe UI"/>
              </a:rPr>
              <a:t>d'autorisation</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qui en fait un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redondant</a:t>
            </a:r>
            <a:r>
              <a:rPr lang="en-US" sz="1000" dirty="0">
                <a:latin typeface="Arial"/>
                <a:ea typeface="SimSun"/>
                <a:cs typeface="Segoe UI"/>
              </a:rPr>
              <a:t> avec </a:t>
            </a:r>
            <a:r>
              <a:rPr lang="en-US" sz="1000" dirty="0" err="1">
                <a:latin typeface="Arial"/>
                <a:ea typeface="SimSun"/>
                <a:cs typeface="Segoe UI"/>
              </a:rPr>
              <a:t>moins</a:t>
            </a:r>
            <a:r>
              <a:rPr lang="en-US" sz="1000" dirty="0">
                <a:latin typeface="Arial"/>
                <a:ea typeface="SimSun"/>
                <a:cs typeface="Segoe UI"/>
              </a:rPr>
              <a:t> de points de </a:t>
            </a:r>
            <a:r>
              <a:rPr lang="en-US" sz="1000" dirty="0" err="1">
                <a:latin typeface="Arial"/>
                <a:ea typeface="SimSun"/>
                <a:cs typeface="Segoe UI"/>
              </a:rPr>
              <a:t>défaillance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rubrique</a:t>
            </a:r>
            <a:r>
              <a:rPr lang="en-US" sz="1000" dirty="0">
                <a:latin typeface="Arial"/>
                <a:ea typeface="SimSun"/>
                <a:cs typeface="Segoe UI"/>
              </a:rPr>
              <a:t> ne </a:t>
            </a:r>
            <a:r>
              <a:rPr lang="en-US" sz="1000" dirty="0" err="1">
                <a:latin typeface="Arial"/>
                <a:ea typeface="SimSun"/>
                <a:cs typeface="Segoe UI"/>
              </a:rPr>
              <a:t>fournit</a:t>
            </a:r>
            <a:r>
              <a:rPr lang="en-US" sz="1000" dirty="0">
                <a:latin typeface="Arial"/>
                <a:ea typeface="SimSun"/>
                <a:cs typeface="Segoe UI"/>
              </a:rPr>
              <a:t> pas beaucoup </a:t>
            </a:r>
            <a:r>
              <a:rPr lang="en-US" sz="1000" dirty="0" err="1">
                <a:latin typeface="Arial"/>
                <a:ea typeface="SimSun"/>
                <a:cs typeface="Segoe UI"/>
              </a:rPr>
              <a:t>d'informations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meilleures</a:t>
            </a:r>
            <a:r>
              <a:rPr lang="en-US" sz="1000" dirty="0">
                <a:latin typeface="Arial"/>
                <a:ea typeface="SimSun"/>
                <a:cs typeface="Segoe UI"/>
              </a:rPr>
              <a:t> </a:t>
            </a:r>
            <a:r>
              <a:rPr lang="en-US" sz="1000" dirty="0" err="1">
                <a:latin typeface="Arial"/>
                <a:ea typeface="SimSun"/>
                <a:cs typeface="Segoe UI"/>
              </a:rPr>
              <a:t>pratiques</a:t>
            </a:r>
            <a:r>
              <a:rPr lang="en-US" sz="1000" dirty="0">
                <a:latin typeface="Arial"/>
                <a:ea typeface="SimSun"/>
                <a:cs typeface="Segoe UI"/>
              </a:rPr>
              <a:t>. Si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intéressés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fournir</a:t>
            </a:r>
            <a:r>
              <a:rPr lang="en-US" sz="1000" dirty="0">
                <a:latin typeface="Arial"/>
                <a:ea typeface="SimSun"/>
                <a:cs typeface="Segoe UI"/>
              </a:rPr>
              <a:t> plus de </a:t>
            </a:r>
            <a:r>
              <a:rPr lang="en-US" sz="1000" dirty="0" err="1">
                <a:latin typeface="Arial"/>
                <a:ea typeface="SimSun"/>
                <a:cs typeface="Segoe UI"/>
              </a:rPr>
              <a:t>détails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l'installation</a:t>
            </a:r>
            <a:r>
              <a:rPr lang="en-US" sz="1000" dirty="0">
                <a:latin typeface="Arial"/>
                <a:ea typeface="SimSun"/>
                <a:cs typeface="Segoe UI"/>
              </a:rPr>
              <a:t> de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des sites </a:t>
            </a:r>
            <a:r>
              <a:rPr lang="en-US" sz="1000" dirty="0" err="1">
                <a:latin typeface="Arial"/>
                <a:ea typeface="SimSun"/>
                <a:cs typeface="Segoe UI"/>
              </a:rPr>
              <a:t>distants</a:t>
            </a:r>
            <a:r>
              <a:rPr lang="en-US" sz="1000" dirty="0">
                <a:latin typeface="Arial"/>
                <a:ea typeface="SimSun"/>
                <a:cs typeface="Segoe UI"/>
              </a:rPr>
              <a:t> pour assurer </a:t>
            </a:r>
            <a:r>
              <a:rPr lang="en-US" sz="1000" dirty="0" err="1">
                <a:latin typeface="Arial"/>
                <a:ea typeface="SimSun"/>
                <a:cs typeface="Segoe UI"/>
              </a:rPr>
              <a:t>une</a:t>
            </a:r>
            <a:r>
              <a:rPr lang="en-US" sz="1000" dirty="0">
                <a:latin typeface="Arial"/>
                <a:ea typeface="SimSun"/>
                <a:cs typeface="Segoe UI"/>
              </a:rPr>
              <a:t> protection </a:t>
            </a:r>
            <a:r>
              <a:rPr lang="en-US" sz="1000" dirty="0" err="1">
                <a:latin typeface="Arial"/>
                <a:ea typeface="SimSun"/>
                <a:cs typeface="Segoe UI"/>
              </a:rPr>
              <a:t>contre</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connexion</a:t>
            </a:r>
            <a:r>
              <a:rPr lang="en-US" sz="1000" dirty="0">
                <a:latin typeface="Arial"/>
                <a:ea typeface="SimSun"/>
                <a:cs typeface="Segoe UI"/>
              </a:rPr>
              <a:t> WAN non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parler</a:t>
            </a:r>
            <a:r>
              <a:rPr lang="en-US" sz="1000" dirty="0">
                <a:latin typeface="Arial"/>
                <a:ea typeface="SimSun"/>
                <a:cs typeface="Segoe UI"/>
              </a:rPr>
              <a:t> de </a:t>
            </a:r>
            <a:r>
              <a:rPr lang="en-US" sz="1000" dirty="0" err="1">
                <a:latin typeface="Arial"/>
                <a:ea typeface="SimSun"/>
                <a:cs typeface="Segoe UI"/>
              </a:rPr>
              <a:t>l'augmentation</a:t>
            </a:r>
            <a:r>
              <a:rPr lang="en-US" sz="1000" dirty="0">
                <a:latin typeface="Arial"/>
                <a:ea typeface="SimSun"/>
                <a:cs typeface="Segoe UI"/>
              </a:rPr>
              <a:t> du </a:t>
            </a:r>
            <a:r>
              <a:rPr lang="en-US" sz="1000" dirty="0" err="1">
                <a:latin typeface="Arial"/>
                <a:ea typeface="SimSun"/>
                <a:cs typeface="Segoe UI"/>
              </a:rPr>
              <a:t>nombre</a:t>
            </a:r>
            <a:r>
              <a:rPr lang="en-US" sz="1000" dirty="0">
                <a:latin typeface="Arial"/>
                <a:ea typeface="SimSun"/>
                <a:cs typeface="Segoe UI"/>
              </a:rPr>
              <a:t> de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pour assurer la </a:t>
            </a:r>
            <a:r>
              <a:rPr lang="en-US" sz="1000" dirty="0" err="1">
                <a:latin typeface="Arial"/>
                <a:ea typeface="SimSun"/>
                <a:cs typeface="Segoe UI"/>
              </a:rPr>
              <a:t>redondance</a:t>
            </a:r>
            <a:r>
              <a:rPr lang="en-US" sz="1000" dirty="0">
                <a:latin typeface="Arial"/>
                <a:ea typeface="SimSun"/>
                <a:cs typeface="Segoe UI"/>
              </a:rPr>
              <a:t> et les performances </a:t>
            </a:r>
            <a:r>
              <a:rPr lang="en-US" sz="1000" dirty="0" err="1">
                <a:latin typeface="Arial"/>
                <a:ea typeface="SimSun"/>
                <a:cs typeface="Segoe UI"/>
              </a:rPr>
              <a:t>requises</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8</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393595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Arial"/>
              </a:rPr>
              <a:t> </a:t>
            </a:r>
            <a:r>
              <a:rPr lang="en-US" sz="1000" dirty="0" err="1">
                <a:latin typeface="Arial"/>
                <a:ea typeface="SimSun"/>
                <a:cs typeface="Arial"/>
              </a:rPr>
              <a:t>Décrivez</a:t>
            </a:r>
            <a:r>
              <a:rPr lang="en-US" sz="1000" dirty="0">
                <a:latin typeface="Arial"/>
                <a:ea typeface="SimSun"/>
                <a:cs typeface="Arial"/>
              </a:rPr>
              <a:t> le </a:t>
            </a:r>
            <a:r>
              <a:rPr lang="en-US" sz="1000" dirty="0" err="1">
                <a:latin typeface="Arial"/>
                <a:ea typeface="SimSun"/>
                <a:cs typeface="Arial"/>
              </a:rPr>
              <a:t>rôle</a:t>
            </a:r>
            <a:r>
              <a:rPr lang="en-US" sz="1000" dirty="0">
                <a:latin typeface="Arial"/>
                <a:ea typeface="SimSun"/>
                <a:cs typeface="Arial"/>
              </a:rPr>
              <a:t> du </a:t>
            </a:r>
            <a:r>
              <a:rPr lang="en-US" sz="1000" dirty="0" err="1">
                <a:latin typeface="Arial"/>
                <a:ea typeface="SimSun"/>
                <a:cs typeface="Arial"/>
              </a:rPr>
              <a:t>serveur</a:t>
            </a:r>
            <a:r>
              <a:rPr lang="en-US" sz="1000" dirty="0">
                <a:latin typeface="Arial"/>
                <a:ea typeface="SimSun"/>
                <a:cs typeface="Arial"/>
              </a:rPr>
              <a:t> de catalogue global </a:t>
            </a:r>
            <a:r>
              <a:rPr lang="en-US" sz="1000" dirty="0" err="1">
                <a:latin typeface="Arial"/>
                <a:ea typeface="SimSun"/>
                <a:cs typeface="Arial"/>
              </a:rPr>
              <a:t>lors</a:t>
            </a:r>
            <a:r>
              <a:rPr lang="en-US" sz="1000" dirty="0">
                <a:latin typeface="Arial"/>
                <a:ea typeface="SimSun"/>
                <a:cs typeface="Arial"/>
              </a:rPr>
              <a:t> de la </a:t>
            </a:r>
            <a:r>
              <a:rPr lang="en-US" sz="1000" dirty="0" err="1">
                <a:latin typeface="Arial"/>
                <a:ea typeface="SimSun"/>
                <a:cs typeface="Arial"/>
              </a:rPr>
              <a:t>recherche</a:t>
            </a:r>
            <a:r>
              <a:rPr lang="en-US" sz="1000" dirty="0">
                <a:latin typeface="Arial"/>
                <a:ea typeface="SimSun"/>
                <a:cs typeface="Arial"/>
              </a:rPr>
              <a:t> </a:t>
            </a:r>
            <a:r>
              <a:rPr lang="en-US" sz="1000" dirty="0" err="1">
                <a:latin typeface="Arial"/>
                <a:ea typeface="SimSun"/>
                <a:cs typeface="Arial"/>
              </a:rPr>
              <a:t>d'objets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les </a:t>
            </a:r>
            <a:r>
              <a:rPr lang="en-US" sz="1000" dirty="0" err="1">
                <a:latin typeface="Arial"/>
                <a:ea typeface="SimSun"/>
                <a:cs typeface="Arial"/>
              </a:rPr>
              <a:t>différents</a:t>
            </a:r>
            <a:r>
              <a:rPr lang="en-US" sz="1000" dirty="0">
                <a:latin typeface="Arial"/>
                <a:ea typeface="SimSun"/>
                <a:cs typeface="Arial"/>
              </a:rPr>
              <a:t> </a:t>
            </a:r>
            <a:r>
              <a:rPr lang="en-US" sz="1000" dirty="0" err="1">
                <a:latin typeface="Arial"/>
                <a:ea typeface="SimSun"/>
                <a:cs typeface="Arial"/>
              </a:rPr>
              <a:t>domaines</a:t>
            </a:r>
            <a:r>
              <a:rPr lang="en-US" sz="1000" dirty="0">
                <a:latin typeface="Arial"/>
                <a:ea typeface="SimSun"/>
                <a:cs typeface="Arial"/>
              </a:rPr>
              <a:t> </a:t>
            </a:r>
            <a:r>
              <a:rPr lang="en-US" sz="1000" dirty="0" err="1">
                <a:latin typeface="Arial"/>
                <a:ea typeface="SimSun"/>
                <a:cs typeface="Arial"/>
              </a:rPr>
              <a:t>d'une</a:t>
            </a:r>
            <a:r>
              <a:rPr lang="en-US" sz="1000" dirty="0">
                <a:latin typeface="Arial"/>
                <a:ea typeface="SimSun"/>
                <a:cs typeface="Arial"/>
              </a:rPr>
              <a:t> </a:t>
            </a:r>
            <a:r>
              <a:rPr lang="en-US" sz="1000" dirty="0" err="1">
                <a:latin typeface="Arial"/>
                <a:ea typeface="SimSun"/>
                <a:cs typeface="Arial"/>
              </a:rPr>
              <a:t>forêt</a:t>
            </a:r>
            <a:r>
              <a:rPr lang="en-US" sz="1000" dirty="0">
                <a:latin typeface="Arial"/>
                <a:ea typeface="SimSun"/>
                <a:cs typeface="Arial"/>
              </a:rPr>
              <a:t>. </a:t>
            </a:r>
            <a:r>
              <a:rPr lang="en-US" sz="1000" dirty="0" err="1">
                <a:latin typeface="Arial"/>
                <a:ea typeface="SimSun"/>
                <a:cs typeface="Arial"/>
              </a:rPr>
              <a:t>Définissez</a:t>
            </a:r>
            <a:r>
              <a:rPr lang="en-US" sz="1000" dirty="0">
                <a:latin typeface="Arial"/>
                <a:ea typeface="SimSun"/>
                <a:cs typeface="Arial"/>
              </a:rPr>
              <a:t> un catalogue global en </a:t>
            </a:r>
            <a:r>
              <a:rPr lang="en-US" sz="1000" dirty="0" err="1">
                <a:latin typeface="Arial"/>
                <a:ea typeface="SimSun"/>
                <a:cs typeface="Arial"/>
              </a:rPr>
              <a:t>tant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répliquant</a:t>
            </a:r>
            <a:r>
              <a:rPr lang="en-US" sz="1000" dirty="0">
                <a:latin typeface="Arial"/>
                <a:ea typeface="SimSun"/>
                <a:cs typeface="Arial"/>
              </a:rPr>
              <a:t> le </a:t>
            </a:r>
            <a:r>
              <a:rPr lang="en-US" sz="1000" dirty="0" err="1">
                <a:latin typeface="Arial"/>
                <a:ea typeface="SimSun"/>
                <a:cs typeface="Arial"/>
              </a:rPr>
              <a:t>jeu</a:t>
            </a:r>
            <a:r>
              <a:rPr lang="en-US" sz="1000" dirty="0">
                <a:latin typeface="Arial"/>
                <a:ea typeface="SimSun"/>
                <a:cs typeface="Arial"/>
              </a:rPr>
              <a:t> </a:t>
            </a:r>
            <a:r>
              <a:rPr lang="en-US" sz="1000" dirty="0" err="1">
                <a:latin typeface="Arial"/>
                <a:ea typeface="SimSun"/>
                <a:cs typeface="Arial"/>
              </a:rPr>
              <a:t>d'attributs</a:t>
            </a:r>
            <a:r>
              <a:rPr lang="en-US" sz="1000" dirty="0">
                <a:latin typeface="Arial"/>
                <a:ea typeface="SimSun"/>
                <a:cs typeface="Arial"/>
              </a:rPr>
              <a:t> </a:t>
            </a:r>
            <a:r>
              <a:rPr lang="en-US" sz="1000" dirty="0" err="1">
                <a:latin typeface="Arial"/>
                <a:ea typeface="SimSun"/>
                <a:cs typeface="Arial"/>
              </a:rPr>
              <a:t>partiel</a:t>
            </a:r>
            <a:r>
              <a:rPr lang="en-US" sz="1000" dirty="0">
                <a:latin typeface="Arial"/>
                <a:ea typeface="SimSun"/>
                <a:cs typeface="Arial"/>
              </a:rPr>
              <a:t> pour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domaine</a:t>
            </a:r>
            <a:r>
              <a:rPr lang="en-US" sz="1000" dirty="0">
                <a:latin typeface="Arial"/>
                <a:ea typeface="SimSun"/>
                <a:cs typeface="Arial"/>
              </a:rPr>
              <a:t> de la </a:t>
            </a:r>
            <a:r>
              <a:rPr lang="en-US" sz="1000" dirty="0" err="1">
                <a:latin typeface="Arial"/>
                <a:ea typeface="SimSun"/>
                <a:cs typeface="Arial"/>
              </a:rPr>
              <a:t>forêt</a:t>
            </a:r>
            <a:r>
              <a:rPr lang="en-US" sz="1000" dirty="0">
                <a:latin typeface="Arial"/>
                <a:ea typeface="SimSun"/>
                <a:cs typeface="Arial"/>
              </a:rPr>
              <a:t>. Le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n'a</a:t>
            </a:r>
            <a:r>
              <a:rPr lang="en-US" sz="1000" dirty="0">
                <a:latin typeface="Arial"/>
                <a:ea typeface="SimSun"/>
                <a:cs typeface="Arial"/>
              </a:rPr>
              <a:t> pas </a:t>
            </a:r>
            <a:r>
              <a:rPr lang="en-US" sz="1000" dirty="0" err="1">
                <a:latin typeface="Arial"/>
                <a:ea typeface="SimSun"/>
                <a:cs typeface="Arial"/>
              </a:rPr>
              <a:t>besoin</a:t>
            </a:r>
            <a:r>
              <a:rPr lang="en-US" sz="1000" dirty="0">
                <a:latin typeface="Arial"/>
                <a:ea typeface="SimSun"/>
                <a:cs typeface="Arial"/>
              </a:rPr>
              <a:t> du </a:t>
            </a:r>
            <a:r>
              <a:rPr lang="en-US" sz="1000" dirty="0" err="1">
                <a:latin typeface="Arial"/>
                <a:ea typeface="SimSun"/>
                <a:cs typeface="Arial"/>
              </a:rPr>
              <a:t>jeu</a:t>
            </a:r>
            <a:r>
              <a:rPr lang="en-US" sz="1000" dirty="0">
                <a:latin typeface="Arial"/>
                <a:ea typeface="SimSun"/>
                <a:cs typeface="Arial"/>
              </a:rPr>
              <a:t> </a:t>
            </a:r>
            <a:r>
              <a:rPr lang="en-US" sz="1000" dirty="0" err="1">
                <a:latin typeface="Arial"/>
                <a:ea typeface="SimSun"/>
                <a:cs typeface="Arial"/>
              </a:rPr>
              <a:t>d'attributs</a:t>
            </a:r>
            <a:r>
              <a:rPr lang="en-US" sz="1000" dirty="0">
                <a:latin typeface="Arial"/>
                <a:ea typeface="SimSun"/>
                <a:cs typeface="Arial"/>
              </a:rPr>
              <a:t> </a:t>
            </a:r>
            <a:r>
              <a:rPr lang="en-US" sz="1000" dirty="0" err="1">
                <a:latin typeface="Arial"/>
                <a:ea typeface="SimSun"/>
                <a:cs typeface="Arial"/>
              </a:rPr>
              <a:t>partiel</a:t>
            </a:r>
            <a:r>
              <a:rPr lang="en-US" sz="1000" dirty="0">
                <a:latin typeface="Arial"/>
                <a:ea typeface="SimSun"/>
                <a:cs typeface="Arial"/>
              </a:rPr>
              <a:t> pour son </a:t>
            </a:r>
            <a:r>
              <a:rPr lang="en-US" sz="1000" dirty="0" err="1">
                <a:latin typeface="Arial"/>
                <a:ea typeface="SimSun"/>
                <a:cs typeface="Arial"/>
              </a:rPr>
              <a:t>propre</a:t>
            </a:r>
            <a:r>
              <a:rPr lang="en-US" sz="1000" dirty="0">
                <a:latin typeface="Arial"/>
                <a:ea typeface="SimSun"/>
                <a:cs typeface="Arial"/>
              </a:rPr>
              <a:t> </a:t>
            </a:r>
            <a:r>
              <a:rPr lang="en-US" sz="1000" dirty="0" err="1">
                <a:latin typeface="Arial"/>
                <a:ea typeface="SimSun"/>
                <a:cs typeface="Arial"/>
              </a:rPr>
              <a:t>domaine</a:t>
            </a:r>
            <a:r>
              <a:rPr lang="en-US" sz="1000" dirty="0">
                <a:latin typeface="Arial"/>
                <a:ea typeface="SimSun"/>
                <a:cs typeface="Arial"/>
              </a:rPr>
              <a:t> car </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possède</a:t>
            </a:r>
            <a:r>
              <a:rPr lang="en-US" sz="1000" dirty="0">
                <a:latin typeface="Arial"/>
                <a:ea typeface="SimSun"/>
                <a:cs typeface="Arial"/>
              </a:rPr>
              <a:t> déjà la </a:t>
            </a:r>
            <a:r>
              <a:rPr lang="en-US" sz="1000" dirty="0" err="1">
                <a:latin typeface="Arial"/>
                <a:ea typeface="SimSun"/>
                <a:cs typeface="Arial"/>
              </a:rPr>
              <a:t>copie</a:t>
            </a:r>
            <a:r>
              <a:rPr lang="en-US" sz="1000" dirty="0">
                <a:latin typeface="Arial"/>
                <a:ea typeface="SimSun"/>
                <a:cs typeface="Arial"/>
              </a:rPr>
              <a:t> </a:t>
            </a:r>
            <a:r>
              <a:rPr lang="en-US" sz="1000" dirty="0" err="1">
                <a:latin typeface="Arial"/>
                <a:ea typeface="SimSun"/>
                <a:cs typeface="Arial"/>
              </a:rPr>
              <a:t>complète</a:t>
            </a:r>
            <a:r>
              <a:rPr lang="en-US" sz="1000" dirty="0">
                <a:latin typeface="Arial"/>
                <a:ea typeface="SimSun"/>
                <a:cs typeface="Arial"/>
              </a:rPr>
              <a:t> de la base de </a:t>
            </a:r>
            <a:r>
              <a:rPr lang="en-US" sz="1000" dirty="0" err="1">
                <a:latin typeface="Arial"/>
                <a:ea typeface="SimSun"/>
                <a:cs typeface="Arial"/>
              </a:rPr>
              <a:t>données</a:t>
            </a:r>
            <a:r>
              <a:rPr lang="en-US" sz="1000" dirty="0">
                <a:latin typeface="Arial"/>
                <a:ea typeface="SimSun"/>
                <a:cs typeface="Arial"/>
              </a:rPr>
              <a:t> du </a:t>
            </a:r>
            <a:r>
              <a:rPr lang="en-US" sz="1000" dirty="0" err="1">
                <a:latin typeface="Arial"/>
                <a:ea typeface="SimSun"/>
                <a:cs typeface="Arial"/>
              </a:rPr>
              <a:t>domaine</a:t>
            </a:r>
            <a:r>
              <a:rPr lang="en-US" sz="1000" dirty="0">
                <a:latin typeface="Arial"/>
                <a:ea typeface="SimSun"/>
                <a:cs typeface="Arial"/>
              </a:rPr>
              <a:t>, et </a:t>
            </a:r>
            <a:r>
              <a:rPr lang="en-US" sz="1000" dirty="0" err="1">
                <a:latin typeface="Arial"/>
                <a:ea typeface="SimSun"/>
                <a:cs typeface="Arial"/>
              </a:rPr>
              <a:t>il</a:t>
            </a:r>
            <a:r>
              <a:rPr lang="en-US" sz="1000" dirty="0">
                <a:latin typeface="Arial"/>
                <a:ea typeface="SimSun"/>
                <a:cs typeface="Arial"/>
              </a:rPr>
              <a:t> a </a:t>
            </a:r>
            <a:r>
              <a:rPr lang="en-US" sz="1000" dirty="0" err="1">
                <a:latin typeface="Arial"/>
                <a:ea typeface="SimSun"/>
                <a:cs typeface="Arial"/>
              </a:rPr>
              <a:t>uniquement</a:t>
            </a:r>
            <a:r>
              <a:rPr lang="en-US" sz="1000" dirty="0">
                <a:latin typeface="Arial"/>
                <a:ea typeface="SimSun"/>
                <a:cs typeface="Arial"/>
              </a:rPr>
              <a:t> </a:t>
            </a:r>
            <a:r>
              <a:rPr lang="en-US" sz="1000" dirty="0" err="1">
                <a:latin typeface="Arial"/>
                <a:ea typeface="SimSun"/>
                <a:cs typeface="Arial"/>
              </a:rPr>
              <a:t>besoin</a:t>
            </a:r>
            <a:r>
              <a:rPr lang="en-US" sz="1000" dirty="0">
                <a:latin typeface="Arial"/>
                <a:ea typeface="SimSun"/>
                <a:cs typeface="Arial"/>
              </a:rPr>
              <a:t> des modifications </a:t>
            </a:r>
            <a:r>
              <a:rPr lang="en-US" sz="1000" dirty="0" err="1">
                <a:latin typeface="Arial"/>
                <a:ea typeface="SimSun"/>
                <a:cs typeface="Arial"/>
              </a:rPr>
              <a:t>apportées</a:t>
            </a:r>
            <a:r>
              <a:rPr lang="en-US" sz="1000" dirty="0">
                <a:latin typeface="Arial"/>
                <a:ea typeface="SimSun"/>
                <a:cs typeface="Arial"/>
              </a:rPr>
              <a:t> aux </a:t>
            </a:r>
            <a:r>
              <a:rPr lang="en-US" sz="1000" dirty="0" err="1">
                <a:latin typeface="Arial"/>
                <a:ea typeface="SimSun"/>
                <a:cs typeface="Arial"/>
              </a:rPr>
              <a:t>autres</a:t>
            </a:r>
            <a:r>
              <a:rPr lang="en-US" sz="1000" dirty="0">
                <a:latin typeface="Arial"/>
                <a:ea typeface="SimSun"/>
                <a:cs typeface="Arial"/>
              </a:rPr>
              <a:t> </a:t>
            </a:r>
            <a:r>
              <a:rPr lang="en-US" sz="1000" dirty="0" err="1">
                <a:latin typeface="Arial"/>
                <a:ea typeface="SimSun"/>
                <a:cs typeface="Arial"/>
              </a:rPr>
              <a:t>domaines</a:t>
            </a:r>
            <a:r>
              <a:rPr lang="en-US" sz="1000" dirty="0">
                <a:latin typeface="Arial"/>
                <a:ea typeface="SimSun"/>
                <a:cs typeface="Arial"/>
              </a:rPr>
              <a:t>. </a:t>
            </a:r>
            <a:r>
              <a:rPr lang="en-US" sz="1000" dirty="0" err="1">
                <a:latin typeface="Arial"/>
                <a:ea typeface="SimSun"/>
                <a:cs typeface="Arial"/>
              </a:rPr>
              <a:t>C'est</a:t>
            </a:r>
            <a:r>
              <a:rPr lang="en-US" sz="1000" dirty="0">
                <a:latin typeface="Arial"/>
                <a:ea typeface="SimSun"/>
                <a:cs typeface="Arial"/>
              </a:rPr>
              <a:t> </a:t>
            </a:r>
            <a:r>
              <a:rPr lang="en-US" sz="1000" dirty="0" err="1">
                <a:latin typeface="Arial"/>
                <a:ea typeface="SimSun"/>
                <a:cs typeface="Arial"/>
              </a:rPr>
              <a:t>pourquoi</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un </a:t>
            </a:r>
            <a:r>
              <a:rPr lang="en-US" sz="1000" dirty="0" err="1">
                <a:latin typeface="Arial"/>
                <a:ea typeface="SimSun"/>
                <a:cs typeface="Arial"/>
              </a:rPr>
              <a:t>environnement</a:t>
            </a:r>
            <a:r>
              <a:rPr lang="en-US" sz="1000" dirty="0">
                <a:latin typeface="Arial"/>
                <a:ea typeface="SimSun"/>
                <a:cs typeface="Arial"/>
              </a:rPr>
              <a:t> à </a:t>
            </a:r>
            <a:r>
              <a:rPr lang="en-US" sz="1000" dirty="0" err="1">
                <a:latin typeface="Arial"/>
                <a:ea typeface="SimSun"/>
                <a:cs typeface="Arial"/>
              </a:rPr>
              <a:t>domaine</a:t>
            </a:r>
            <a:r>
              <a:rPr lang="en-US" sz="1000" dirty="0">
                <a:latin typeface="Arial"/>
                <a:ea typeface="SimSun"/>
                <a:cs typeface="Arial"/>
              </a:rPr>
              <a:t> unique, la configuration de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comme</a:t>
            </a:r>
            <a:r>
              <a:rPr lang="en-US" sz="1000" dirty="0">
                <a:latin typeface="Arial"/>
                <a:ea typeface="SimSun"/>
                <a:cs typeface="Arial"/>
              </a:rPr>
              <a:t> </a:t>
            </a:r>
            <a:r>
              <a:rPr lang="en-US" sz="1000" dirty="0" err="1">
                <a:latin typeface="Arial"/>
                <a:ea typeface="SimSun"/>
                <a:cs typeface="Arial"/>
              </a:rPr>
              <a:t>serveur</a:t>
            </a:r>
            <a:r>
              <a:rPr lang="en-US" sz="1000" dirty="0">
                <a:latin typeface="Arial"/>
                <a:ea typeface="SimSun"/>
                <a:cs typeface="Arial"/>
              </a:rPr>
              <a:t> de catalogue global </a:t>
            </a:r>
            <a:r>
              <a:rPr lang="en-US" sz="1000" dirty="0" err="1">
                <a:latin typeface="Arial"/>
                <a:ea typeface="SimSun"/>
                <a:cs typeface="Arial"/>
              </a:rPr>
              <a:t>n'ajoute</a:t>
            </a:r>
            <a:r>
              <a:rPr lang="en-US" sz="1000" dirty="0">
                <a:latin typeface="Arial"/>
                <a:ea typeface="SimSun"/>
                <a:cs typeface="Arial"/>
              </a:rPr>
              <a:t> </a:t>
            </a:r>
            <a:r>
              <a:rPr lang="en-US" sz="1000" dirty="0" err="1">
                <a:latin typeface="Arial"/>
                <a:ea typeface="SimSun"/>
                <a:cs typeface="Arial"/>
              </a:rPr>
              <a:t>aucune</a:t>
            </a:r>
            <a:r>
              <a:rPr lang="en-US" sz="1000" dirty="0">
                <a:latin typeface="Arial"/>
                <a:ea typeface="SimSun"/>
                <a:cs typeface="Arial"/>
              </a:rPr>
              <a:t> </a:t>
            </a:r>
            <a:r>
              <a:rPr lang="en-US" sz="1000" dirty="0" err="1">
                <a:latin typeface="Arial"/>
                <a:ea typeface="SimSun"/>
                <a:cs typeface="Arial"/>
              </a:rPr>
              <a:t>réplication</a:t>
            </a:r>
            <a:r>
              <a:rPr lang="en-US" sz="1000" dirty="0">
                <a:latin typeface="Arial"/>
                <a:ea typeface="SimSun"/>
                <a:cs typeface="Arial"/>
              </a:rPr>
              <a:t> </a:t>
            </a:r>
            <a:r>
              <a:rPr lang="en-US" sz="1000" dirty="0" err="1">
                <a:latin typeface="Arial"/>
                <a:ea typeface="SimSun"/>
                <a:cs typeface="Arial"/>
              </a:rPr>
              <a:t>significative</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Un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doit-il</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un catalogue global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doit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un catalogue global.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certaines</a:t>
            </a:r>
            <a:r>
              <a:rPr lang="en-US" sz="1000" dirty="0">
                <a:latin typeface="Arial"/>
                <a:ea typeface="SimSun"/>
                <a:cs typeface="Arial"/>
              </a:rPr>
              <a:t> situations </a:t>
            </a:r>
            <a:r>
              <a:rPr lang="en-US" sz="1000" dirty="0" err="1">
                <a:latin typeface="Arial"/>
                <a:ea typeface="SimSun"/>
                <a:cs typeface="Arial"/>
              </a:rPr>
              <a:t>extrêmes</a:t>
            </a:r>
            <a:r>
              <a:rPr lang="en-US" sz="1000" dirty="0">
                <a:latin typeface="Arial"/>
                <a:ea typeface="SimSun"/>
                <a:cs typeface="Arial"/>
              </a:rPr>
              <a:t>, </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peut</a:t>
            </a:r>
            <a:r>
              <a:rPr lang="en-US" sz="1000" dirty="0">
                <a:latin typeface="Arial"/>
                <a:ea typeface="SimSun"/>
                <a:cs typeface="Arial"/>
              </a:rPr>
              <a:t> y </a:t>
            </a:r>
            <a:r>
              <a:rPr lang="en-US" sz="1000" dirty="0" err="1">
                <a:latin typeface="Arial"/>
                <a:ea typeface="SimSun"/>
                <a:cs typeface="Arial"/>
              </a:rPr>
              <a:t>avoir</a:t>
            </a:r>
            <a:r>
              <a:rPr lang="en-US" sz="1000" dirty="0">
                <a:latin typeface="Arial"/>
                <a:ea typeface="SimSun"/>
                <a:cs typeface="Arial"/>
              </a:rPr>
              <a:t> des raisons de </a:t>
            </a:r>
            <a:r>
              <a:rPr lang="en-US" sz="1000" dirty="0" err="1">
                <a:latin typeface="Arial"/>
                <a:ea typeface="SimSun"/>
                <a:cs typeface="Arial"/>
              </a:rPr>
              <a:t>procéder</a:t>
            </a:r>
            <a:r>
              <a:rPr lang="en-US" sz="1000" dirty="0">
                <a:latin typeface="Arial"/>
                <a:ea typeface="SimSun"/>
                <a:cs typeface="Arial"/>
              </a:rPr>
              <a:t> </a:t>
            </a:r>
            <a:r>
              <a:rPr lang="en-US" sz="1000" dirty="0" err="1">
                <a:latin typeface="Arial"/>
                <a:ea typeface="SimSun"/>
                <a:cs typeface="Arial"/>
              </a:rPr>
              <a:t>autrement</a:t>
            </a:r>
            <a:r>
              <a:rPr lang="en-US" sz="1000" dirty="0">
                <a:latin typeface="Arial"/>
                <a:ea typeface="SimSun"/>
                <a:cs typeface="Arial"/>
              </a:rPr>
              <a:t>.) </a:t>
            </a:r>
            <a:r>
              <a:rPr lang="en-US" sz="1000" dirty="0" err="1">
                <a:latin typeface="Arial"/>
                <a:ea typeface="SimSun"/>
                <a:cs typeface="Arial"/>
              </a:rPr>
              <a:t>Toutefois</a:t>
            </a:r>
            <a:r>
              <a:rPr lang="en-US" sz="1000" dirty="0">
                <a:latin typeface="Arial"/>
                <a:ea typeface="SimSun"/>
                <a:cs typeface="Arial"/>
              </a:rPr>
              <a:t>, la </a:t>
            </a:r>
            <a:r>
              <a:rPr lang="en-US" sz="1000" dirty="0" err="1">
                <a:latin typeface="Arial"/>
                <a:ea typeface="SimSun"/>
                <a:cs typeface="Arial"/>
              </a:rPr>
              <a:t>plupart</a:t>
            </a:r>
            <a:r>
              <a:rPr lang="en-US" sz="1000" dirty="0">
                <a:latin typeface="Arial"/>
                <a:ea typeface="SimSun"/>
                <a:cs typeface="Arial"/>
              </a:rPr>
              <a:t> des </a:t>
            </a:r>
            <a:r>
              <a:rPr lang="en-US" sz="1000" dirty="0" err="1">
                <a:latin typeface="Arial"/>
                <a:ea typeface="SimSun"/>
                <a:cs typeface="Arial"/>
              </a:rPr>
              <a:t>grandes</a:t>
            </a:r>
            <a:r>
              <a:rPr lang="en-US" sz="1000" dirty="0">
                <a:latin typeface="Arial"/>
                <a:ea typeface="SimSun"/>
                <a:cs typeface="Arial"/>
              </a:rPr>
              <a:t> </a:t>
            </a:r>
            <a:r>
              <a:rPr lang="en-US" sz="1000" dirty="0" err="1">
                <a:latin typeface="Arial"/>
                <a:ea typeface="SimSun"/>
                <a:cs typeface="Arial"/>
              </a:rPr>
              <a:t>organisations</a:t>
            </a:r>
            <a:r>
              <a:rPr lang="en-US" sz="1000" dirty="0">
                <a:latin typeface="Arial"/>
                <a:ea typeface="SimSun"/>
                <a:cs typeface="Arial"/>
              </a:rPr>
              <a:t> </a:t>
            </a:r>
            <a:r>
              <a:rPr lang="en-US" sz="1000" dirty="0" err="1">
                <a:latin typeface="Arial"/>
                <a:ea typeface="SimSun"/>
                <a:cs typeface="Arial"/>
              </a:rPr>
              <a:t>distribuées</a:t>
            </a:r>
            <a:r>
              <a:rPr lang="en-US" sz="1000" dirty="0">
                <a:latin typeface="Arial"/>
                <a:ea typeface="SimSun"/>
                <a:cs typeface="Arial"/>
              </a:rPr>
              <a:t> </a:t>
            </a:r>
            <a:r>
              <a:rPr lang="en-US" sz="1000" dirty="0" err="1">
                <a:latin typeface="Arial"/>
                <a:ea typeface="SimSun"/>
                <a:cs typeface="Arial"/>
              </a:rPr>
              <a:t>procèdent</a:t>
            </a:r>
            <a:r>
              <a:rPr lang="en-US" sz="1000" dirty="0">
                <a:latin typeface="Arial"/>
                <a:ea typeface="SimSun"/>
                <a:cs typeface="Arial"/>
              </a:rPr>
              <a:t> </a:t>
            </a:r>
            <a:r>
              <a:rPr lang="en-US" sz="1000" dirty="0" err="1">
                <a:latin typeface="Arial"/>
                <a:ea typeface="SimSun"/>
                <a:cs typeface="Arial"/>
              </a:rPr>
              <a:t>ainsi</a:t>
            </a:r>
            <a:r>
              <a:rPr lang="en-US" sz="1000" dirty="0">
                <a:latin typeface="Arial"/>
                <a:ea typeface="SimSun"/>
                <a:cs typeface="Arial"/>
              </a:rPr>
              <a:t> et </a:t>
            </a:r>
            <a:r>
              <a:rPr lang="en-US" sz="1000" dirty="0" err="1">
                <a:latin typeface="Arial"/>
                <a:ea typeface="SimSun"/>
                <a:cs typeface="Arial"/>
              </a:rPr>
              <a:t>cela</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également</a:t>
            </a:r>
            <a:r>
              <a:rPr lang="en-US" sz="1000" dirty="0">
                <a:latin typeface="Arial"/>
                <a:ea typeface="SimSun"/>
                <a:cs typeface="Arial"/>
              </a:rPr>
              <a:t> </a:t>
            </a:r>
            <a:r>
              <a:rPr lang="en-US" sz="1000" dirty="0" err="1">
                <a:latin typeface="Arial"/>
                <a:ea typeface="SimSun"/>
                <a:cs typeface="Arial"/>
              </a:rPr>
              <a:t>raisonnable</a:t>
            </a:r>
            <a:r>
              <a:rPr lang="en-US" sz="1000" dirty="0">
                <a:latin typeface="Arial"/>
                <a:ea typeface="SimSun"/>
                <a:cs typeface="Arial"/>
              </a:rPr>
              <a:t> pour des </a:t>
            </a:r>
            <a:r>
              <a:rPr lang="en-US" sz="1000" dirty="0" err="1">
                <a:latin typeface="Arial"/>
                <a:ea typeface="SimSun"/>
                <a:cs typeface="Arial"/>
              </a:rPr>
              <a:t>organisations</a:t>
            </a:r>
            <a:r>
              <a:rPr lang="en-US" sz="1000" dirty="0">
                <a:latin typeface="Arial"/>
                <a:ea typeface="SimSun"/>
                <a:cs typeface="Arial"/>
              </a:rPr>
              <a:t> </a:t>
            </a:r>
            <a:r>
              <a:rPr lang="en-US" sz="1000" dirty="0" err="1">
                <a:latin typeface="Arial"/>
                <a:ea typeface="SimSun"/>
                <a:cs typeface="Arial"/>
              </a:rPr>
              <a:t>moins</a:t>
            </a:r>
            <a:r>
              <a:rPr lang="en-US" sz="1000" dirty="0">
                <a:latin typeface="Arial"/>
                <a:ea typeface="SimSun"/>
                <a:cs typeface="Arial"/>
              </a:rPr>
              <a:t> complexes et de plus petites </a:t>
            </a:r>
            <a:r>
              <a:rPr lang="en-US" sz="1000" dirty="0" err="1">
                <a:latin typeface="Arial"/>
                <a:ea typeface="SimSun"/>
                <a:cs typeface="Arial"/>
              </a:rPr>
              <a:t>taille</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554696CB-EFCE-45DB-AB27-49AC3A30B1B7}" type="slidenum">
              <a:rPr lang="en-US" smtClean="0"/>
              <a:t>9</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361725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chacun</a:t>
            </a:r>
            <a:r>
              <a:rPr lang="en-US" sz="1000" dirty="0">
                <a:latin typeface="Arial"/>
                <a:ea typeface="SimSun"/>
                <a:cs typeface="Segoe UI"/>
              </a:rPr>
              <a:t> des </a:t>
            </a:r>
            <a:r>
              <a:rPr lang="en-US" sz="1000" dirty="0" err="1">
                <a:latin typeface="Arial"/>
                <a:ea typeface="SimSun"/>
                <a:cs typeface="Segoe UI"/>
              </a:rPr>
              <a:t>rôles</a:t>
            </a:r>
            <a:r>
              <a:rPr lang="en-US" sz="1000" dirty="0">
                <a:latin typeface="Arial"/>
                <a:ea typeface="SimSun"/>
                <a:cs typeface="Segoe UI"/>
              </a:rPr>
              <a:t> de maître </a:t>
            </a:r>
            <a:r>
              <a:rPr lang="en-US" sz="1000" dirty="0" err="1">
                <a:latin typeface="Arial"/>
                <a:ea typeface="SimSun"/>
                <a:cs typeface="Segoe UI"/>
              </a:rPr>
              <a:t>d'opérations</a:t>
            </a:r>
            <a:r>
              <a:rPr lang="en-US" sz="1000" dirty="0">
                <a:latin typeface="Arial"/>
                <a:ea typeface="SimSun"/>
                <a:cs typeface="Segoe UI"/>
              </a:rPr>
              <a:t> en </a:t>
            </a:r>
            <a:r>
              <a:rPr lang="en-US" sz="1000" dirty="0" err="1">
                <a:latin typeface="Arial"/>
                <a:ea typeface="SimSun"/>
                <a:cs typeface="Segoe UI"/>
              </a:rPr>
              <a:t>approfondissant</a:t>
            </a:r>
            <a:r>
              <a:rPr lang="en-US" sz="1000" dirty="0">
                <a:latin typeface="Arial"/>
                <a:ea typeface="SimSun"/>
                <a:cs typeface="Segoe UI"/>
              </a:rPr>
              <a:t> le </a:t>
            </a:r>
            <a:r>
              <a:rPr lang="en-US" sz="1000" dirty="0" err="1">
                <a:latin typeface="Arial"/>
                <a:ea typeface="SimSun"/>
                <a:cs typeface="Segoe UI"/>
              </a:rPr>
              <a:t>sujet</a:t>
            </a:r>
            <a:r>
              <a:rPr lang="en-US" sz="1000" dirty="0">
                <a:latin typeface="Arial"/>
                <a:ea typeface="SimSun"/>
                <a:cs typeface="Segoe UI"/>
              </a:rPr>
              <a:t> </a:t>
            </a:r>
            <a:r>
              <a:rPr lang="en-US" sz="1000" dirty="0" err="1">
                <a:latin typeface="Arial"/>
                <a:ea typeface="SimSun"/>
                <a:cs typeface="Segoe UI"/>
              </a:rPr>
              <a:t>autant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semble</a:t>
            </a:r>
            <a:r>
              <a:rPr lang="en-US" sz="1000" dirty="0">
                <a:latin typeface="Arial"/>
                <a:ea typeface="SimSun"/>
                <a:cs typeface="Segoe UI"/>
              </a:rPr>
              <a:t> </a:t>
            </a:r>
            <a:r>
              <a:rPr lang="en-US" sz="1000" dirty="0" err="1">
                <a:latin typeface="Arial"/>
                <a:ea typeface="SimSun"/>
                <a:cs typeface="Segoe UI"/>
              </a:rPr>
              <a:t>approprié</a:t>
            </a:r>
            <a:r>
              <a:rPr lang="en-US" sz="1000" dirty="0">
                <a:latin typeface="Arial"/>
                <a:ea typeface="SimSun"/>
                <a:cs typeface="Segoe UI"/>
              </a:rPr>
              <a:t> pour les </a:t>
            </a:r>
            <a:r>
              <a:rPr lang="en-US" sz="1000" dirty="0" err="1">
                <a:latin typeface="Arial"/>
                <a:ea typeface="SimSun"/>
                <a:cs typeface="Segoe UI"/>
              </a:rPr>
              <a:t>stagiaires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Veillez</a:t>
            </a:r>
            <a:r>
              <a:rPr lang="en-US" sz="1000" dirty="0">
                <a:latin typeface="Arial"/>
                <a:ea typeface="SimSun"/>
                <a:cs typeface="Segoe UI"/>
              </a:rPr>
              <a:t> à </a:t>
            </a:r>
            <a:r>
              <a:rPr lang="en-US" sz="1000" dirty="0" err="1">
                <a:latin typeface="Arial"/>
                <a:ea typeface="SimSun"/>
                <a:cs typeface="Segoe UI"/>
              </a:rPr>
              <a:t>préciser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plupart</a:t>
            </a:r>
            <a:r>
              <a:rPr lang="en-US" sz="1000" dirty="0">
                <a:latin typeface="Arial"/>
                <a:ea typeface="SimSun"/>
                <a:cs typeface="Segoe UI"/>
              </a:rPr>
              <a:t> des </a:t>
            </a:r>
            <a:r>
              <a:rPr lang="en-US" sz="1000" dirty="0" err="1">
                <a:latin typeface="Arial"/>
                <a:ea typeface="SimSun"/>
                <a:cs typeface="Segoe UI"/>
              </a:rPr>
              <a:t>rôles</a:t>
            </a:r>
            <a:r>
              <a:rPr lang="en-US" sz="1000" dirty="0">
                <a:latin typeface="Arial"/>
                <a:ea typeface="SimSun"/>
                <a:cs typeface="Segoe UI"/>
              </a:rPr>
              <a:t> de maître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spécifiques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maître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hors </a:t>
            </a:r>
            <a:r>
              <a:rPr lang="en-US" sz="1000" dirty="0" err="1">
                <a:latin typeface="Arial"/>
                <a:ea typeface="SimSun"/>
                <a:cs typeface="Segoe UI"/>
              </a:rPr>
              <a:t>connexion</a:t>
            </a:r>
            <a:r>
              <a:rPr lang="en-US" sz="1000" dirty="0">
                <a:latin typeface="Arial"/>
                <a:ea typeface="SimSun"/>
                <a:cs typeface="Segoe UI"/>
              </a:rPr>
              <a:t> un moment sans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provoque</a:t>
            </a:r>
            <a:r>
              <a:rPr lang="en-US" sz="1000" dirty="0">
                <a:latin typeface="Arial"/>
                <a:ea typeface="SimSun"/>
                <a:cs typeface="Segoe UI"/>
              </a:rPr>
              <a:t> </a:t>
            </a:r>
            <a:r>
              <a:rPr lang="en-US" sz="1000" dirty="0" err="1">
                <a:latin typeface="Arial"/>
                <a:ea typeface="SimSun"/>
                <a:cs typeface="Segoe UI"/>
              </a:rPr>
              <a:t>aucun</a:t>
            </a:r>
            <a:r>
              <a:rPr lang="en-US" sz="1000" dirty="0">
                <a:latin typeface="Arial"/>
                <a:ea typeface="SimSun"/>
                <a:cs typeface="Segoe UI"/>
              </a:rPr>
              <a:t> </a:t>
            </a:r>
            <a:r>
              <a:rPr lang="en-US" sz="1000" dirty="0" err="1">
                <a:latin typeface="Arial"/>
                <a:ea typeface="SimSun"/>
                <a:cs typeface="Segoe UI"/>
              </a:rPr>
              <a:t>problème</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n'avez</a:t>
            </a:r>
            <a:r>
              <a:rPr lang="en-US" sz="1000" dirty="0">
                <a:latin typeface="Arial"/>
                <a:ea typeface="SimSun"/>
                <a:cs typeface="Segoe UI"/>
              </a:rPr>
              <a:t> pas </a:t>
            </a:r>
            <a:r>
              <a:rPr lang="en-US" sz="1000" dirty="0" err="1">
                <a:latin typeface="Arial"/>
                <a:ea typeface="SimSun"/>
                <a:cs typeface="Segoe UI"/>
              </a:rPr>
              <a:t>besoin</a:t>
            </a:r>
            <a:r>
              <a:rPr lang="en-US" sz="1000" dirty="0">
                <a:latin typeface="Arial"/>
                <a:ea typeface="SimSun"/>
                <a:cs typeface="Segoe UI"/>
              </a:rPr>
              <a:t> du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schéma</a:t>
            </a:r>
            <a:r>
              <a:rPr lang="en-US" sz="1000" dirty="0">
                <a:latin typeface="Arial"/>
                <a:ea typeface="SimSun"/>
                <a:cs typeface="Segoe UI"/>
              </a:rPr>
              <a:t> </a:t>
            </a:r>
            <a:r>
              <a:rPr lang="en-US" sz="1000" dirty="0" err="1">
                <a:latin typeface="Arial"/>
                <a:ea typeface="SimSun"/>
                <a:cs typeface="Segoe UI"/>
              </a:rPr>
              <a:t>tant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n'apportez</a:t>
            </a:r>
            <a:r>
              <a:rPr lang="en-US" sz="1000" dirty="0">
                <a:latin typeface="Arial"/>
                <a:ea typeface="SimSun"/>
                <a:cs typeface="Segoe UI"/>
              </a:rPr>
              <a:t> pas de modifications au </a:t>
            </a:r>
            <a:r>
              <a:rPr lang="en-US" sz="1000" dirty="0" err="1">
                <a:latin typeface="Arial"/>
                <a:ea typeface="SimSun"/>
                <a:cs typeface="Segoe UI"/>
              </a:rPr>
              <a:t>schéma</a:t>
            </a:r>
            <a:r>
              <a:rPr lang="en-US" sz="1000" dirty="0">
                <a:latin typeface="Arial"/>
                <a:ea typeface="SimSun"/>
                <a:cs typeface="Segoe UI"/>
              </a:rPr>
              <a:t>, et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n'avez</a:t>
            </a:r>
            <a:r>
              <a:rPr lang="en-US" sz="1000" dirty="0">
                <a:latin typeface="Arial"/>
                <a:ea typeface="SimSun"/>
                <a:cs typeface="Segoe UI"/>
              </a:rPr>
              <a:t> pas </a:t>
            </a:r>
            <a:r>
              <a:rPr lang="en-US" sz="1000" dirty="0" err="1">
                <a:latin typeface="Arial"/>
                <a:ea typeface="SimSun"/>
                <a:cs typeface="Segoe UI"/>
              </a:rPr>
              <a:t>besoin</a:t>
            </a:r>
            <a:r>
              <a:rPr lang="en-US" sz="1000" dirty="0">
                <a:latin typeface="Arial"/>
                <a:ea typeface="SimSun"/>
                <a:cs typeface="Segoe UI"/>
              </a:rPr>
              <a:t> du maître </a:t>
            </a:r>
            <a:r>
              <a:rPr lang="en-US" sz="1000" dirty="0" err="1">
                <a:latin typeface="Arial"/>
                <a:ea typeface="SimSun"/>
                <a:cs typeface="Segoe UI"/>
              </a:rPr>
              <a:t>d'opérations</a:t>
            </a:r>
            <a:r>
              <a:rPr lang="en-US" sz="1000" dirty="0">
                <a:latin typeface="Arial"/>
                <a:ea typeface="SimSun"/>
                <a:cs typeface="Segoe UI"/>
              </a:rPr>
              <a:t> des </a:t>
            </a:r>
            <a:r>
              <a:rPr lang="en-US" sz="1000" dirty="0" err="1">
                <a:latin typeface="Arial"/>
                <a:ea typeface="SimSun"/>
                <a:cs typeface="Segoe UI"/>
              </a:rPr>
              <a:t>noms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tant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n'ajoutez</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ne </a:t>
            </a:r>
            <a:r>
              <a:rPr lang="en-US" sz="1000" dirty="0" err="1">
                <a:latin typeface="Arial"/>
                <a:ea typeface="SimSun"/>
                <a:cs typeface="Segoe UI"/>
              </a:rPr>
              <a:t>supprimez</a:t>
            </a:r>
            <a:r>
              <a:rPr lang="en-US" sz="1000" dirty="0">
                <a:latin typeface="Arial"/>
                <a:ea typeface="SimSun"/>
                <a:cs typeface="Segoe UI"/>
              </a:rPr>
              <a:t> pas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forêt</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Précisez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d'autres</a:t>
            </a:r>
            <a:r>
              <a:rPr lang="en-US" sz="1000" dirty="0">
                <a:latin typeface="Arial"/>
                <a:ea typeface="SimSun"/>
                <a:cs typeface="Segoe UI"/>
              </a:rPr>
              <a:t> services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ralentis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perturbés</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hors </a:t>
            </a:r>
            <a:r>
              <a:rPr lang="en-US" sz="1000" dirty="0" err="1">
                <a:latin typeface="Arial"/>
                <a:ea typeface="SimSun"/>
                <a:cs typeface="Segoe UI"/>
              </a:rPr>
              <a:t>connexion</a:t>
            </a:r>
            <a:r>
              <a:rPr lang="en-US" sz="1000" dirty="0">
                <a:latin typeface="Arial"/>
                <a:ea typeface="SimSun"/>
                <a:cs typeface="Segoe UI"/>
              </a:rPr>
              <a:t> et non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Veillez</a:t>
            </a:r>
            <a:r>
              <a:rPr lang="en-US" sz="1000" dirty="0">
                <a:latin typeface="Arial"/>
                <a:ea typeface="SimSun"/>
                <a:cs typeface="Segoe UI"/>
              </a:rPr>
              <a:t> à faire </a:t>
            </a:r>
            <a:r>
              <a:rPr lang="en-US" sz="1000" dirty="0" err="1">
                <a:latin typeface="Arial"/>
                <a:ea typeface="SimSun"/>
                <a:cs typeface="Segoe UI"/>
              </a:rPr>
              <a:t>remarquer</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rôles</a:t>
            </a:r>
            <a:r>
              <a:rPr lang="en-US" sz="1000" dirty="0">
                <a:latin typeface="Arial"/>
                <a:ea typeface="SimSun"/>
                <a:cs typeface="Segoe UI"/>
              </a:rPr>
              <a:t> </a:t>
            </a:r>
            <a:r>
              <a:rPr lang="en-US" sz="1000" dirty="0" err="1">
                <a:latin typeface="Arial"/>
                <a:ea typeface="SimSun"/>
                <a:cs typeface="Segoe UI"/>
              </a:rPr>
              <a:t>s'exécutent</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bien</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perte</a:t>
            </a:r>
            <a:r>
              <a:rPr lang="en-US" sz="1000" dirty="0">
                <a:latin typeface="Arial"/>
                <a:ea typeface="SimSun"/>
                <a:cs typeface="Segoe UI"/>
              </a:rPr>
              <a:t> d'un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susceptible de </a:t>
            </a:r>
            <a:r>
              <a:rPr lang="en-US" sz="1000" dirty="0" err="1">
                <a:latin typeface="Arial"/>
                <a:ea typeface="SimSun"/>
                <a:cs typeface="Segoe UI"/>
              </a:rPr>
              <a:t>provoquer</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 graves.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Arial"/>
              </a:rPr>
              <a:t>opérations</a:t>
            </a:r>
            <a:r>
              <a:rPr lang="en-US" sz="1000" dirty="0">
                <a:latin typeface="Arial"/>
                <a:ea typeface="SimSun"/>
                <a:cs typeface="Arial"/>
              </a:rPr>
              <a:t> à maître unique </a:t>
            </a:r>
            <a:r>
              <a:rPr lang="en-US" sz="1000" dirty="0" err="1">
                <a:latin typeface="Arial"/>
                <a:ea typeface="SimSun"/>
                <a:cs typeface="Arial"/>
              </a:rPr>
              <a:t>flottant</a:t>
            </a:r>
            <a:r>
              <a:rPr lang="en-US" sz="1000" dirty="0">
                <a:latin typeface="Arial"/>
                <a:ea typeface="SimSun"/>
                <a:cs typeface="Arial"/>
              </a:rPr>
              <a:t> (</a:t>
            </a:r>
            <a:r>
              <a:rPr lang="en-US" sz="1000" dirty="0">
                <a:latin typeface="Arial"/>
                <a:ea typeface="SimSun"/>
                <a:cs typeface="Segoe UI"/>
              </a:rPr>
              <a:t>FSMO) du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requises</a:t>
            </a:r>
            <a:r>
              <a:rPr lang="en-US" sz="1000" dirty="0">
                <a:latin typeface="Arial"/>
                <a:ea typeface="SimSun"/>
                <a:cs typeface="Segoe UI"/>
              </a:rPr>
              <a:t> plus </a:t>
            </a:r>
            <a:r>
              <a:rPr lang="en-US" sz="1000" dirty="0" err="1">
                <a:latin typeface="Arial"/>
                <a:ea typeface="SimSun"/>
                <a:cs typeface="Segoe UI"/>
              </a:rPr>
              <a:t>régulièrement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celles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racine</a:t>
            </a:r>
            <a:r>
              <a:rPr lang="en-US" sz="1000" dirty="0">
                <a:latin typeface="Arial"/>
                <a:ea typeface="SimSun"/>
                <a:cs typeface="Segoe UI"/>
              </a:rPr>
              <a:t> de la </a:t>
            </a:r>
            <a:r>
              <a:rPr lang="en-US" sz="1000" dirty="0" err="1">
                <a:latin typeface="Arial"/>
                <a:ea typeface="SimSun"/>
                <a:cs typeface="Segoe UI"/>
              </a:rPr>
              <a:t>forêt</a:t>
            </a:r>
            <a:r>
              <a:rPr lang="en-US" sz="1000" dirty="0">
                <a:latin typeface="Arial"/>
                <a:ea typeface="SimSun"/>
                <a:cs typeface="Segoe UI"/>
              </a:rPr>
              <a:t>, en </a:t>
            </a:r>
            <a:r>
              <a:rPr lang="en-US" sz="1000" dirty="0" err="1">
                <a:latin typeface="Arial"/>
                <a:ea typeface="SimSun"/>
                <a:cs typeface="Segoe UI"/>
              </a:rPr>
              <a:t>particulier</a:t>
            </a:r>
            <a:r>
              <a:rPr lang="en-US" sz="1000" dirty="0">
                <a:latin typeface="Arial"/>
                <a:ea typeface="SimSun"/>
                <a:cs typeface="Segoe UI"/>
              </a:rPr>
              <a:t> </a:t>
            </a:r>
            <a:r>
              <a:rPr lang="en-US" sz="1000" dirty="0" err="1">
                <a:latin typeface="Arial"/>
                <a:ea typeface="SimSun"/>
                <a:cs typeface="Segoe UI"/>
              </a:rPr>
              <a:t>l'émulateur</a:t>
            </a:r>
            <a:r>
              <a:rPr lang="en-US" sz="1000" dirty="0">
                <a:latin typeface="Arial"/>
                <a:ea typeface="SimSun"/>
                <a:cs typeface="Segoe UI"/>
              </a:rPr>
              <a:t> de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principal.</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 maître des ID </a:t>
            </a:r>
            <a:r>
              <a:rPr lang="en-US" sz="1000" dirty="0" err="1">
                <a:latin typeface="Arial"/>
                <a:ea typeface="SimSun"/>
                <a:cs typeface="Segoe UI"/>
              </a:rPr>
              <a:t>relatifs</a:t>
            </a:r>
            <a:r>
              <a:rPr lang="en-US" sz="1000" dirty="0">
                <a:latin typeface="Arial"/>
                <a:ea typeface="SimSun"/>
                <a:cs typeface="Segoe UI"/>
              </a:rPr>
              <a:t> (maître RID) </a:t>
            </a:r>
            <a:r>
              <a:rPr lang="en-US" sz="1000" dirty="0" err="1">
                <a:latin typeface="Arial"/>
                <a:ea typeface="SimSun"/>
                <a:cs typeface="Segoe UI"/>
              </a:rPr>
              <a:t>fournit</a:t>
            </a:r>
            <a:r>
              <a:rPr lang="en-US" sz="1000" dirty="0">
                <a:latin typeface="Arial"/>
                <a:ea typeface="SimSun"/>
                <a:cs typeface="Segoe UI"/>
              </a:rPr>
              <a:t> un pool </a:t>
            </a:r>
            <a:r>
              <a:rPr lang="en-US" sz="1000" dirty="0" err="1">
                <a:latin typeface="Arial"/>
                <a:ea typeface="SimSun"/>
                <a:cs typeface="Segoe UI"/>
              </a:rPr>
              <a:t>d'ID</a:t>
            </a:r>
            <a:r>
              <a:rPr lang="en-US" sz="1000" dirty="0">
                <a:latin typeface="Arial"/>
                <a:ea typeface="SimSun"/>
                <a:cs typeface="Segoe UI"/>
              </a:rPr>
              <a:t> </a:t>
            </a:r>
            <a:r>
              <a:rPr lang="en-US" sz="1000" dirty="0" err="1">
                <a:latin typeface="Arial"/>
                <a:ea typeface="SimSun"/>
                <a:cs typeface="Segoe UI"/>
              </a:rPr>
              <a:t>relatifs</a:t>
            </a:r>
            <a:r>
              <a:rPr lang="en-US" sz="1000" dirty="0">
                <a:latin typeface="Arial"/>
                <a:ea typeface="SimSun"/>
                <a:cs typeface="Segoe UI"/>
              </a:rPr>
              <a:t> à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Si </a:t>
            </a:r>
            <a:r>
              <a:rPr lang="en-US" sz="1000" dirty="0" err="1">
                <a:latin typeface="Arial"/>
                <a:ea typeface="SimSun"/>
                <a:cs typeface="Segoe UI"/>
              </a:rPr>
              <a:t>ce</a:t>
            </a:r>
            <a:r>
              <a:rPr lang="en-US" sz="1000" dirty="0">
                <a:latin typeface="Arial"/>
                <a:ea typeface="SimSun"/>
                <a:cs typeface="Segoe UI"/>
              </a:rPr>
              <a:t> maître </a:t>
            </a:r>
            <a:r>
              <a:rPr lang="en-US" sz="1000" dirty="0" err="1">
                <a:latin typeface="Arial"/>
                <a:ea typeface="SimSun"/>
                <a:cs typeface="Segoe UI"/>
              </a:rPr>
              <a:t>n'est</a:t>
            </a:r>
            <a:r>
              <a:rPr lang="en-US" sz="1000" dirty="0">
                <a:latin typeface="Arial"/>
                <a:ea typeface="SimSun"/>
                <a:cs typeface="Segoe UI"/>
              </a:rPr>
              <a:t> pas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lorsqu'un</a:t>
            </a:r>
            <a:r>
              <a:rPr lang="en-US" sz="1000" dirty="0">
                <a:latin typeface="Arial"/>
                <a:ea typeface="SimSun"/>
                <a:cs typeface="Segoe UI"/>
              </a:rPr>
              <a:t>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tentera</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un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sera incapable </a:t>
            </a:r>
            <a:r>
              <a:rPr lang="en-US" sz="1000" dirty="0" err="1">
                <a:latin typeface="Arial"/>
                <a:ea typeface="SimSun"/>
                <a:cs typeface="Segoe UI"/>
              </a:rPr>
              <a:t>d'y</a:t>
            </a:r>
            <a:r>
              <a:rPr lang="en-US" sz="1000" dirty="0">
                <a:latin typeface="Arial"/>
                <a:ea typeface="SimSun"/>
                <a:cs typeface="Segoe UI"/>
              </a:rPr>
              <a:t> </a:t>
            </a:r>
            <a:r>
              <a:rPr lang="en-US" sz="1000" dirty="0" err="1">
                <a:latin typeface="Arial"/>
                <a:ea typeface="SimSun"/>
                <a:cs typeface="Segoe UI"/>
              </a:rPr>
              <a:t>parvenir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Détaillez</a:t>
            </a:r>
            <a:r>
              <a:rPr lang="en-US" sz="1000" dirty="0">
                <a:latin typeface="Arial"/>
                <a:ea typeface="SimSun"/>
                <a:cs typeface="Segoe UI"/>
              </a:rPr>
              <a:t> les </a:t>
            </a:r>
            <a:r>
              <a:rPr lang="en-US" sz="1000" dirty="0" err="1">
                <a:latin typeface="Arial"/>
                <a:ea typeface="SimSun"/>
                <a:cs typeface="Segoe UI"/>
              </a:rPr>
              <a:t>cinq</a:t>
            </a:r>
            <a:r>
              <a:rPr lang="en-US" sz="1000" dirty="0">
                <a:latin typeface="Arial"/>
                <a:ea typeface="SimSun"/>
                <a:cs typeface="Segoe UI"/>
              </a:rPr>
              <a:t> </a:t>
            </a:r>
            <a:r>
              <a:rPr lang="en-US" sz="1000" dirty="0" err="1">
                <a:latin typeface="Arial"/>
                <a:ea typeface="SimSun"/>
                <a:cs typeface="Segoe UI"/>
              </a:rPr>
              <a:t>fonctions</a:t>
            </a:r>
            <a:r>
              <a:rPr lang="en-US" sz="1000" dirty="0">
                <a:latin typeface="Arial"/>
                <a:ea typeface="SimSun"/>
                <a:cs typeface="Segoe UI"/>
              </a:rPr>
              <a:t> du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principal avec la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précision</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celle</a:t>
            </a:r>
            <a:r>
              <a:rPr lang="en-US" sz="1000" dirty="0">
                <a:latin typeface="Arial"/>
                <a:ea typeface="SimSun"/>
                <a:cs typeface="Segoe UI"/>
              </a:rPr>
              <a:t> </a:t>
            </a:r>
            <a:r>
              <a:rPr lang="en-US" sz="1000" dirty="0" err="1">
                <a:latin typeface="Arial"/>
                <a:ea typeface="SimSun"/>
                <a:cs typeface="Segoe UI"/>
              </a:rPr>
              <a:t>utilisée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manuel</a:t>
            </a:r>
            <a:r>
              <a:rPr lang="en-US" sz="1000" dirty="0">
                <a:latin typeface="Arial"/>
                <a:ea typeface="SimSun"/>
                <a:cs typeface="Segoe UI"/>
              </a:rPr>
              <a:t> des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Soulignez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le maître </a:t>
            </a:r>
            <a:r>
              <a:rPr lang="en-US" sz="1000" dirty="0" err="1">
                <a:latin typeface="Arial"/>
                <a:ea typeface="SimSun"/>
                <a:cs typeface="Segoe UI"/>
              </a:rPr>
              <a:t>d'émulateur</a:t>
            </a:r>
            <a:r>
              <a:rPr lang="en-US" sz="1000" dirty="0">
                <a:latin typeface="Arial"/>
                <a:ea typeface="SimSun"/>
                <a:cs typeface="Segoe UI"/>
              </a:rPr>
              <a:t> PDC </a:t>
            </a:r>
            <a:r>
              <a:rPr lang="en-US" sz="1000" dirty="0" err="1">
                <a:latin typeface="Arial"/>
                <a:ea typeface="SimSun"/>
                <a:cs typeface="Segoe UI"/>
              </a:rPr>
              <a:t>est</a:t>
            </a:r>
            <a:r>
              <a:rPr lang="en-US" sz="1000" dirty="0">
                <a:latin typeface="Arial"/>
                <a:ea typeface="SimSun"/>
                <a:cs typeface="Segoe UI"/>
              </a:rPr>
              <a:t> non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lent à </a:t>
            </a:r>
            <a:r>
              <a:rPr lang="en-US" sz="1000" dirty="0" err="1">
                <a:latin typeface="Arial"/>
                <a:ea typeface="SimSun"/>
                <a:cs typeface="Segoe UI"/>
              </a:rPr>
              <a:t>réagir</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êtes</a:t>
            </a:r>
            <a:r>
              <a:rPr lang="en-US" sz="1000" dirty="0">
                <a:latin typeface="Arial"/>
                <a:ea typeface="SimSun"/>
                <a:cs typeface="Segoe UI"/>
              </a:rPr>
              <a:t> plus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d'avoir</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domaine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rechercher</a:t>
            </a:r>
            <a:r>
              <a:rPr lang="en-US" sz="1000" dirty="0">
                <a:latin typeface="Arial"/>
                <a:ea typeface="SimSun"/>
                <a:cs typeface="Segoe UI"/>
              </a:rPr>
              <a:t> </a:t>
            </a: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des </a:t>
            </a:r>
            <a:r>
              <a:rPr lang="en-US" sz="1000" dirty="0" err="1">
                <a:latin typeface="Arial"/>
                <a:ea typeface="SimSun"/>
                <a:cs typeface="Segoe UI"/>
              </a:rPr>
              <a:t>propriétaires</a:t>
            </a:r>
            <a:r>
              <a:rPr lang="en-US" sz="1000" dirty="0">
                <a:latin typeface="Arial"/>
                <a:ea typeface="SimSun"/>
                <a:cs typeface="Segoe UI"/>
              </a:rPr>
              <a:t> FSMO en </a:t>
            </a:r>
            <a:r>
              <a:rPr lang="en-US" sz="1000" dirty="0" err="1">
                <a:latin typeface="Arial"/>
                <a:ea typeface="SimSun"/>
                <a:cs typeface="Segoe UI"/>
              </a:rPr>
              <a:t>tapant</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qui suit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invite de </a:t>
            </a:r>
            <a:r>
              <a:rPr lang="en-US" sz="1000" dirty="0" err="1">
                <a:latin typeface="Arial"/>
                <a:ea typeface="SimSun"/>
                <a:cs typeface="Segoe UI"/>
              </a:rPr>
              <a:t>commandes</a:t>
            </a:r>
            <a:r>
              <a:rPr lang="en-US" sz="1000" dirty="0">
                <a:latin typeface="Arial"/>
                <a:ea typeface="SimSun"/>
                <a:cs typeface="Segoe UI"/>
              </a:rPr>
              <a:t> et en </a:t>
            </a:r>
            <a:r>
              <a:rPr lang="en-US" sz="1000" dirty="0" err="1">
                <a:latin typeface="Arial"/>
                <a:ea typeface="SimSun"/>
                <a:cs typeface="Segoe UI"/>
              </a:rPr>
              <a:t>appuyant</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Entrée :</a:t>
            </a:r>
            <a:endParaRPr lang="en-US" sz="1000" dirty="0">
              <a:latin typeface="Arial"/>
              <a:ea typeface="SimSun"/>
              <a:cs typeface="Arial"/>
            </a:endParaRPr>
          </a:p>
          <a:p>
            <a:pPr>
              <a:lnSpc>
                <a:spcPct val="115000"/>
              </a:lnSpc>
              <a:spcAft>
                <a:spcPts val="1000"/>
              </a:spcAft>
            </a:pPr>
            <a:r>
              <a:rPr lang="en-US" sz="1000" b="1" dirty="0" err="1">
                <a:latin typeface="Arial"/>
                <a:ea typeface="SimSun"/>
                <a:cs typeface="Segoe UI"/>
              </a:rPr>
              <a:t>Netdom</a:t>
            </a:r>
            <a:r>
              <a:rPr lang="en-US" sz="1000" b="1" dirty="0">
                <a:latin typeface="Arial"/>
                <a:ea typeface="SimSun"/>
                <a:cs typeface="Segoe UI"/>
              </a:rPr>
              <a:t> query </a:t>
            </a:r>
            <a:r>
              <a:rPr lang="en-US" sz="1000" b="1" dirty="0" err="1">
                <a:latin typeface="Arial"/>
                <a:ea typeface="SimSun"/>
                <a:cs typeface="Segoe UI"/>
              </a:rPr>
              <a:t>fsmo</a:t>
            </a:r>
            <a:endParaRPr lang="en-US" sz="1000" b="1" dirty="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10</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22410B</a:t>
            </a: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2402537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Vous pouvez faire une démonstration de chaque outil lorsque vous le présentez.</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solidFill>
                  <a:prstClr val="black"/>
                </a:solidFill>
              </a:rPr>
              <a:pPr/>
              <a:t>13</a:t>
            </a:fld>
            <a:endParaRPr lang="en-US">
              <a:solidFill>
                <a:prstClr val="black"/>
              </a:solidFill>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200" b="1">
                <a:solidFill>
                  <a:srgbClr val="000000"/>
                </a:solidFill>
                <a:latin typeface="Arial"/>
              </a:rPr>
              <a:t>22410B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fr-FR" sz="1200" b="1">
                <a:solidFill>
                  <a:srgbClr val="336699"/>
                </a:solidFill>
                <a:latin typeface="Arial"/>
              </a:rPr>
              <a:t>3 : </a:t>
            </a:r>
            <a:r>
              <a:rPr lang="fr-FR" sz="1200" b="1" dirty="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103972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pPr defTabSz="914400"/>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79227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071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06867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6441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4532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9356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5336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3608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99469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04306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5237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6391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pPr defTabSz="914400"/>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894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950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1014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15579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83288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36933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9326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96892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709883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0051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76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91450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pPr defTabSz="914400"/>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183633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80718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270166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72080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74792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6338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9926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384070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3881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1582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5098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43277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pPr defTabSz="914400"/>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550542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12640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366994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94068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7347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1249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06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335844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56847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70153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95790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17690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pPr defTabSz="914400"/>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431202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83764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240568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277456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410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15896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0249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132563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38394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38350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94187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1840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6" name="TextBox 5"/>
          <p:cNvSpPr txBox="1"/>
          <p:nvPr/>
        </p:nvSpPr>
        <p:spPr>
          <a:xfrm>
            <a:off x="698501" y="1500426"/>
            <a:ext cx="9969500" cy="861774"/>
          </a:xfrm>
          <a:prstGeom prst="rect">
            <a:avLst/>
          </a:prstGeom>
          <a:noFill/>
        </p:spPr>
        <p:txBody>
          <a:bodyPr wrap="square" rtlCol="0">
            <a:spAutoFit/>
          </a:bodyPr>
          <a:lstStyle/>
          <a:p>
            <a:pPr defTabSz="914400"/>
            <a:r>
              <a:rPr lang="en-US" sz="4800" dirty="0">
                <a:solidFill>
                  <a:srgbClr val="000000">
                    <a:lumMod val="65000"/>
                    <a:lumOff val="35000"/>
                  </a:srgbClr>
                </a:solidFill>
                <a:latin typeface="Segoe UI Light" pitchFamily="34" charset="0"/>
                <a:ea typeface="Segoe UI" pitchFamily="34" charset="0"/>
                <a:cs typeface="Segoe UI" pitchFamily="34" charset="0"/>
              </a:rPr>
              <a:t>Microsoft</a:t>
            </a:r>
            <a:r>
              <a:rPr lang="en-US" sz="1800" baseline="100000" dirty="0">
                <a:solidFill>
                  <a:srgbClr val="000000">
                    <a:lumMod val="65000"/>
                    <a:lumOff val="35000"/>
                  </a:srgbClr>
                </a:solidFill>
                <a:latin typeface="Segoe UI Light" pitchFamily="34" charset="0"/>
                <a:ea typeface="Segoe UI" pitchFamily="34" charset="0"/>
                <a:cs typeface="Segoe UI" pitchFamily="34" charset="0"/>
              </a:rPr>
              <a:t>®</a:t>
            </a:r>
            <a:r>
              <a:rPr lang="en-US" sz="4400" dirty="0">
                <a:solidFill>
                  <a:srgbClr val="000000">
                    <a:lumMod val="65000"/>
                    <a:lumOff val="35000"/>
                  </a:srgbClr>
                </a:solidFill>
                <a:latin typeface="Segoe UI Light" pitchFamily="34" charset="0"/>
                <a:ea typeface="Segoe UI" pitchFamily="34" charset="0"/>
                <a:cs typeface="Segoe UI" pitchFamily="34" charset="0"/>
              </a:rPr>
              <a:t> </a:t>
            </a:r>
            <a:r>
              <a:rPr lang="en-US" sz="4800" dirty="0">
                <a:solidFill>
                  <a:srgbClr val="000000">
                    <a:lumMod val="65000"/>
                    <a:lumOff val="35000"/>
                  </a:srgb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753601" y="6248401"/>
            <a:ext cx="1885097"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sp>
        <p:nvSpPr>
          <p:cNvPr id="726019" name="Rectangle 3"/>
          <p:cNvSpPr>
            <a:spLocks noGrp="1" noChangeArrowheads="1"/>
          </p:cNvSpPr>
          <p:nvPr>
            <p:ph type="ctrTitle" sz="quarter" hasCustomPrompt="1"/>
          </p:nvPr>
        </p:nvSpPr>
        <p:spPr>
          <a:xfrm>
            <a:off x="4142377" y="2774736"/>
            <a:ext cx="7643223"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161729" y="3925328"/>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069139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49831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766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887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977482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060112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6958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2195122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122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93675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47041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947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theme" Target="../theme/theme6.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theme" Target="../theme/theme7.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defTabSz="914400" eaLnBrk="0" hangingPunct="0">
              <a:defRPr/>
            </a:pPr>
            <a:endParaRPr lang="en-US" sz="180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460909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defTabSz="914400" eaLnBrk="0" hangingPunct="0">
              <a:defRPr/>
            </a:pPr>
            <a:endParaRPr lang="en-US" sz="180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15390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defTabSz="914400" eaLnBrk="0" hangingPunct="0">
              <a:defRPr/>
            </a:pPr>
            <a:endParaRPr lang="en-US" sz="180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201627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defTabSz="914400" eaLnBrk="0" hangingPunct="0">
              <a:defRPr/>
            </a:pPr>
            <a:endParaRPr lang="en-US" sz="180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645683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defTabSz="914400" eaLnBrk="0" hangingPunct="0">
              <a:defRPr/>
            </a:pPr>
            <a:endParaRPr lang="en-US" sz="180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153931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srgbClr val="FFFFFF"/>
              </a:solidFill>
            </a:endParaRPr>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defTabSz="914400" eaLnBrk="0" hangingPunct="0">
              <a:defRPr/>
            </a:pPr>
            <a:endParaRPr lang="en-US" sz="1800">
              <a:solidFill>
                <a:srgbClr val="000000"/>
              </a:solidFill>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033522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8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0.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0.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58.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4.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58.xml"/><Relationship Id="rId5" Type="http://schemas.openxmlformats.org/officeDocument/2006/relationships/image" Target="../media/image43.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mailto:Najib@domain.com" TargetMode="External"/><Relationship Id="rId2" Type="http://schemas.openxmlformats.org/officeDocument/2006/relationships/hyperlink" Target="mailto:Said@domain.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hyperlink" Target="mailto:kamlTa@istahh.ma" TargetMode="External"/><Relationship Id="rId2" Type="http://schemas.openxmlformats.org/officeDocument/2006/relationships/hyperlink" Target="mailto:saidTa@istahh.ma" TargetMode="Externa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customXml" Target="../ink/ink2.xml"/><Relationship Id="rId4" Type="http://schemas.openxmlformats.org/officeDocument/2006/relationships/hyperlink" Target="mailto:khadijaTa@istahh.ma"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4.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16481" y="763073"/>
            <a:ext cx="8915399" cy="2262781"/>
          </a:xfrm>
        </p:spPr>
        <p:txBody>
          <a:bodyPr>
            <a:noAutofit/>
          </a:bodyPr>
          <a:lstStyle/>
          <a:p>
            <a:r>
              <a:rPr lang="fr-FR" sz="4400" dirty="0"/>
              <a:t>Gestion des objets de services de domaine Active Directory</a:t>
            </a:r>
          </a:p>
        </p:txBody>
      </p:sp>
      <p:sp>
        <p:nvSpPr>
          <p:cNvPr id="3" name="Sous-titre 2"/>
          <p:cNvSpPr>
            <a:spLocks noGrp="1"/>
          </p:cNvSpPr>
          <p:nvPr>
            <p:ph type="subTitle" idx="1"/>
          </p:nvPr>
        </p:nvSpPr>
        <p:spPr>
          <a:xfrm>
            <a:off x="2280121" y="3541008"/>
            <a:ext cx="8915399" cy="1126283"/>
          </a:xfrm>
        </p:spPr>
        <p:txBody>
          <a:bodyPr/>
          <a:lstStyle/>
          <a:p>
            <a:endParaRPr lang="fr-FR" dirty="0"/>
          </a:p>
        </p:txBody>
      </p:sp>
    </p:spTree>
    <p:extLst>
      <p:ext uri="{BB962C8B-B14F-4D97-AF65-F5344CB8AC3E}">
        <p14:creationId xmlns:p14="http://schemas.microsoft.com/office/powerpoint/2010/main" val="1499466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008" y="0"/>
            <a:ext cx="8911687" cy="1280890"/>
          </a:xfrm>
        </p:spPr>
        <p:txBody>
          <a:bodyPr/>
          <a:lstStyle/>
          <a:p>
            <a:r>
              <a:rPr lang="fr-FR" dirty="0"/>
              <a:t>Que sont les maîtres d'opérations ?</a:t>
            </a:r>
            <a:endParaRPr lang="en-US" dirty="0"/>
          </a:p>
        </p:txBody>
      </p:sp>
      <p:sp>
        <p:nvSpPr>
          <p:cNvPr id="4" name="AutoShape 3"/>
          <p:cNvSpPr>
            <a:spLocks noChangeArrowheads="1"/>
          </p:cNvSpPr>
          <p:nvPr/>
        </p:nvSpPr>
        <p:spPr bwMode="auto">
          <a:xfrm>
            <a:off x="1843583" y="877868"/>
            <a:ext cx="8467025" cy="711248"/>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en-US" sz="2200" dirty="0">
                <a:latin typeface="Segoe UI" pitchFamily="34" charset="0"/>
                <a:ea typeface="Segoe UI" pitchFamily="34" charset="0"/>
                <a:cs typeface="Segoe UI" pitchFamily="34" charset="0"/>
              </a:rPr>
              <a:t>Dans toute topologie de réplication multimaître, certaines opérations doivent être à maître unique</a:t>
            </a:r>
          </a:p>
        </p:txBody>
      </p:sp>
      <p:sp>
        <p:nvSpPr>
          <p:cNvPr id="5" name="AutoShape 3"/>
          <p:cNvSpPr>
            <a:spLocks noChangeArrowheads="1"/>
          </p:cNvSpPr>
          <p:nvPr/>
        </p:nvSpPr>
        <p:spPr bwMode="auto">
          <a:xfrm>
            <a:off x="1843583" y="1706778"/>
            <a:ext cx="8653113" cy="731622"/>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en-US" sz="2200" dirty="0">
                <a:latin typeface="Segoe UI" pitchFamily="34" charset="0"/>
                <a:ea typeface="Segoe UI" pitchFamily="34" charset="0"/>
                <a:cs typeface="Segoe UI" pitchFamily="34" charset="0"/>
              </a:rPr>
              <a:t>Beaucoup de termes sont utilisés pour les principales opérations à maître unique </a:t>
            </a:r>
            <a:r>
              <a:rPr lang="en-US" sz="2200" dirty="0" err="1">
                <a:latin typeface="Segoe UI" pitchFamily="34" charset="0"/>
                <a:ea typeface="Segoe UI" pitchFamily="34" charset="0"/>
                <a:cs typeface="Segoe UI" pitchFamily="34" charset="0"/>
              </a:rPr>
              <a:t>dans</a:t>
            </a:r>
            <a:r>
              <a:rPr lang="en-US" sz="2200" dirty="0">
                <a:latin typeface="Segoe UI" pitchFamily="34" charset="0"/>
                <a:ea typeface="Segoe UI" pitchFamily="34" charset="0"/>
                <a:cs typeface="Segoe UI" pitchFamily="34" charset="0"/>
              </a:rPr>
              <a:t> Active Directory DS, </a:t>
            </a:r>
            <a:r>
              <a:rPr lang="en-US" sz="2200" dirty="0" err="1">
                <a:latin typeface="Segoe UI" pitchFamily="34" charset="0"/>
                <a:ea typeface="Segoe UI" pitchFamily="34" charset="0"/>
                <a:cs typeface="Segoe UI" pitchFamily="34" charset="0"/>
              </a:rPr>
              <a:t>parmi</a:t>
            </a:r>
            <a:r>
              <a:rPr lang="en-US" sz="2200" dirty="0">
                <a:latin typeface="Segoe UI" pitchFamily="34" charset="0"/>
                <a:ea typeface="Segoe UI" pitchFamily="34" charset="0"/>
                <a:cs typeface="Segoe UI" pitchFamily="34" charset="0"/>
              </a:rPr>
              <a:t> </a:t>
            </a:r>
            <a:r>
              <a:rPr lang="en-US" sz="2200" dirty="0" err="1">
                <a:latin typeface="Segoe UI" pitchFamily="34" charset="0"/>
                <a:ea typeface="Segoe UI" pitchFamily="34" charset="0"/>
                <a:cs typeface="Segoe UI" pitchFamily="34" charset="0"/>
              </a:rPr>
              <a:t>lesquels</a:t>
            </a:r>
            <a:endParaRPr lang="en-US" sz="220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2208446" y="2532019"/>
            <a:ext cx="7923389" cy="1289761"/>
          </a:xfrm>
          <a:prstGeom prst="roundRect">
            <a:avLst>
              <a:gd name="adj" fmla="val 4167"/>
            </a:avLst>
          </a:prstGeom>
          <a:noFill/>
          <a:ln w="9525" algn="ctr">
            <a:no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en-US" altLang="zh-TW" sz="2200" b="0" dirty="0">
                <a:solidFill>
                  <a:srgbClr val="000000"/>
                </a:solidFill>
                <a:latin typeface="Segoe UI" pitchFamily="34" charset="0"/>
                <a:ea typeface="Segoe UI" pitchFamily="34" charset="0"/>
                <a:cs typeface="Segoe UI" pitchFamily="34" charset="0"/>
              </a:rPr>
              <a:t>Maître d'opérations (ou rôles de maître d'opérations)</a:t>
            </a:r>
          </a:p>
          <a:p>
            <a:pPr marL="169863" lvl="1" indent="-169863" eaLnBrk="0" hangingPunct="0">
              <a:lnSpc>
                <a:spcPct val="90000"/>
              </a:lnSpc>
              <a:spcBef>
                <a:spcPct val="40000"/>
              </a:spcBef>
              <a:buClr>
                <a:srgbClr val="006699"/>
              </a:buClr>
              <a:buFontTx/>
              <a:buChar char="•"/>
            </a:pPr>
            <a:r>
              <a:rPr lang="en-US" altLang="zh-TW" sz="2200" b="0" dirty="0">
                <a:solidFill>
                  <a:srgbClr val="000000"/>
                </a:solidFill>
                <a:latin typeface="Segoe UI" pitchFamily="34" charset="0"/>
                <a:ea typeface="Segoe UI" pitchFamily="34" charset="0"/>
                <a:cs typeface="Segoe UI" pitchFamily="34" charset="0"/>
              </a:rPr>
              <a:t>Rôles de maître unique</a:t>
            </a:r>
          </a:p>
          <a:p>
            <a:pPr marL="169863" lvl="1" indent="-169863" eaLnBrk="0" hangingPunct="0">
              <a:lnSpc>
                <a:spcPct val="90000"/>
              </a:lnSpc>
              <a:spcBef>
                <a:spcPct val="40000"/>
              </a:spcBef>
              <a:buClr>
                <a:srgbClr val="006699"/>
              </a:buClr>
              <a:buFontTx/>
              <a:buChar char="•"/>
            </a:pPr>
            <a:r>
              <a:rPr lang="en-US" altLang="zh-TW" sz="2200" b="0" dirty="0">
                <a:solidFill>
                  <a:srgbClr val="000000"/>
                </a:solidFill>
                <a:latin typeface="Segoe UI" pitchFamily="34" charset="0"/>
                <a:ea typeface="Segoe UI" pitchFamily="34" charset="0"/>
                <a:cs typeface="Segoe UI" pitchFamily="34" charset="0"/>
              </a:rPr>
              <a:t>Opérations à maître unique flottant (ou FSMO)</a:t>
            </a:r>
          </a:p>
        </p:txBody>
      </p:sp>
      <p:sp>
        <p:nvSpPr>
          <p:cNvPr id="7" name="AutoShape 3"/>
          <p:cNvSpPr>
            <a:spLocks noChangeArrowheads="1"/>
          </p:cNvSpPr>
          <p:nvPr/>
        </p:nvSpPr>
        <p:spPr bwMode="auto">
          <a:xfrm>
            <a:off x="1843582" y="3955144"/>
            <a:ext cx="8195914" cy="388256"/>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en-US" sz="2200" dirty="0">
                <a:latin typeface="Segoe UI" pitchFamily="34" charset="0"/>
                <a:ea typeface="Segoe UI" pitchFamily="34" charset="0"/>
                <a:cs typeface="Segoe UI" pitchFamily="34" charset="0"/>
              </a:rPr>
              <a:t>Rôles</a:t>
            </a:r>
          </a:p>
        </p:txBody>
      </p:sp>
      <p:sp>
        <p:nvSpPr>
          <p:cNvPr id="8" name="Rounded Rectangle 7"/>
          <p:cNvSpPr>
            <a:spLocks noChangeArrowheads="1"/>
          </p:cNvSpPr>
          <p:nvPr/>
        </p:nvSpPr>
        <p:spPr bwMode="auto">
          <a:xfrm>
            <a:off x="2134303" y="4352110"/>
            <a:ext cx="3504498" cy="1504181"/>
          </a:xfrm>
          <a:prstGeom prst="roundRect">
            <a:avLst>
              <a:gd name="adj" fmla="val 4167"/>
            </a:avLst>
          </a:prstGeom>
          <a:noFill/>
          <a:ln w="9525" algn="ctr">
            <a:noFill/>
            <a:miter lim="800000"/>
            <a:headEnd/>
            <a:tailEnd/>
          </a:ln>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en-US" altLang="zh-TW" sz="2200" b="0" dirty="0" err="1">
                <a:solidFill>
                  <a:srgbClr val="000000"/>
                </a:solidFill>
                <a:latin typeface="Segoe UI" pitchFamily="34" charset="0"/>
                <a:ea typeface="Segoe UI" pitchFamily="34" charset="0"/>
                <a:cs typeface="Segoe UI" pitchFamily="34" charset="0"/>
              </a:rPr>
              <a:t>Forêt</a:t>
            </a:r>
            <a:endParaRPr lang="en-US" altLang="zh-TW" sz="2200" b="0" dirty="0">
              <a:solidFill>
                <a:srgbClr val="000000"/>
              </a:solidFill>
              <a:latin typeface="Segoe UI" pitchFamily="34" charset="0"/>
              <a:ea typeface="Segoe UI" pitchFamily="34" charset="0"/>
              <a:cs typeface="Segoe UI" pitchFamily="34" charset="0"/>
            </a:endParaRPr>
          </a:p>
          <a:p>
            <a:pPr marL="627063" lvl="2" indent="-169863" eaLnBrk="0" hangingPunct="0">
              <a:lnSpc>
                <a:spcPct val="90000"/>
              </a:lnSpc>
              <a:spcBef>
                <a:spcPct val="40000"/>
              </a:spcBef>
              <a:buClr>
                <a:srgbClr val="006699"/>
              </a:buClr>
              <a:buFontTx/>
              <a:buChar char="•"/>
            </a:pPr>
            <a:r>
              <a:rPr lang="en-US" altLang="zh-TW" sz="2100" b="0" dirty="0">
                <a:solidFill>
                  <a:srgbClr val="000000"/>
                </a:solidFill>
                <a:latin typeface="Segoe UI" pitchFamily="34" charset="0"/>
                <a:ea typeface="Segoe UI" pitchFamily="34" charset="0"/>
                <a:cs typeface="Segoe UI" pitchFamily="34" charset="0"/>
              </a:rPr>
              <a:t>Maître </a:t>
            </a:r>
            <a:r>
              <a:rPr lang="en-US" altLang="zh-TW" sz="2100" b="0" dirty="0" err="1">
                <a:solidFill>
                  <a:srgbClr val="000000"/>
                </a:solidFill>
                <a:latin typeface="Segoe UI" pitchFamily="34" charset="0"/>
                <a:ea typeface="Segoe UI" pitchFamily="34" charset="0"/>
                <a:cs typeface="Segoe UI" pitchFamily="34" charset="0"/>
              </a:rPr>
              <a:t>d'attribution</a:t>
            </a:r>
            <a:r>
              <a:rPr lang="en-US" altLang="zh-TW" sz="2100" b="0" dirty="0">
                <a:solidFill>
                  <a:srgbClr val="000000"/>
                </a:solidFill>
                <a:latin typeface="Segoe UI" pitchFamily="34" charset="0"/>
                <a:ea typeface="Segoe UI" pitchFamily="34" charset="0"/>
                <a:cs typeface="Segoe UI" pitchFamily="34" charset="0"/>
              </a:rPr>
              <a:t> de </a:t>
            </a:r>
            <a:r>
              <a:rPr lang="en-US" altLang="zh-TW" sz="2100" b="0" dirty="0" err="1">
                <a:solidFill>
                  <a:srgbClr val="000000"/>
                </a:solidFill>
                <a:latin typeface="Segoe UI" pitchFamily="34" charset="0"/>
                <a:ea typeface="Segoe UI" pitchFamily="34" charset="0"/>
                <a:cs typeface="Segoe UI" pitchFamily="34" charset="0"/>
              </a:rPr>
              <a:t>noms</a:t>
            </a:r>
            <a:r>
              <a:rPr lang="en-US" altLang="zh-TW" sz="2100" b="0" dirty="0">
                <a:solidFill>
                  <a:srgbClr val="000000"/>
                </a:solidFill>
                <a:latin typeface="Segoe UI" pitchFamily="34" charset="0"/>
                <a:ea typeface="Segoe UI" pitchFamily="34" charset="0"/>
                <a:cs typeface="Segoe UI" pitchFamily="34" charset="0"/>
              </a:rPr>
              <a:t> de domaine</a:t>
            </a:r>
          </a:p>
          <a:p>
            <a:pPr marL="627063" lvl="2" indent="-169863" eaLnBrk="0" hangingPunct="0">
              <a:lnSpc>
                <a:spcPct val="90000"/>
              </a:lnSpc>
              <a:spcBef>
                <a:spcPct val="40000"/>
              </a:spcBef>
              <a:buClr>
                <a:srgbClr val="006699"/>
              </a:buClr>
              <a:buFontTx/>
              <a:buChar char="•"/>
            </a:pPr>
            <a:r>
              <a:rPr lang="en-US" altLang="zh-TW" sz="2100" b="0" dirty="0">
                <a:solidFill>
                  <a:srgbClr val="000000"/>
                </a:solidFill>
                <a:latin typeface="Segoe UI" pitchFamily="34" charset="0"/>
                <a:ea typeface="Segoe UI" pitchFamily="34" charset="0"/>
                <a:cs typeface="Segoe UI" pitchFamily="34" charset="0"/>
              </a:rPr>
              <a:t>Contrôleur de schéma</a:t>
            </a:r>
          </a:p>
        </p:txBody>
      </p:sp>
      <p:sp>
        <p:nvSpPr>
          <p:cNvPr id="9" name="Rounded Rectangle 8"/>
          <p:cNvSpPr>
            <a:spLocks noChangeArrowheads="1"/>
          </p:cNvSpPr>
          <p:nvPr/>
        </p:nvSpPr>
        <p:spPr bwMode="auto">
          <a:xfrm>
            <a:off x="5775613" y="4352109"/>
            <a:ext cx="4721082" cy="2362200"/>
          </a:xfrm>
          <a:prstGeom prst="roundRect">
            <a:avLst>
              <a:gd name="adj" fmla="val 4167"/>
            </a:avLst>
          </a:prstGeom>
          <a:noFill/>
          <a:ln w="9525" algn="ctr">
            <a:noFill/>
            <a:miter lim="800000"/>
            <a:headEnd/>
            <a:tailEnd/>
          </a:ln>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en-US" altLang="zh-TW" sz="2200" b="0" dirty="0">
                <a:solidFill>
                  <a:srgbClr val="000000"/>
                </a:solidFill>
                <a:latin typeface="Segoe UI" pitchFamily="34" charset="0"/>
                <a:ea typeface="Segoe UI" pitchFamily="34" charset="0"/>
                <a:cs typeface="Segoe UI" pitchFamily="34" charset="0"/>
              </a:rPr>
              <a:t>Domaine</a:t>
            </a:r>
          </a:p>
          <a:p>
            <a:pPr marL="627063" lvl="2" indent="-169863" eaLnBrk="0" hangingPunct="0">
              <a:spcBef>
                <a:spcPct val="40000"/>
              </a:spcBef>
              <a:buClr>
                <a:srgbClr val="006699"/>
              </a:buClr>
              <a:buFontTx/>
              <a:buChar char="•"/>
            </a:pPr>
            <a:r>
              <a:rPr lang="en-US" altLang="zh-TW" sz="2100" b="0" dirty="0">
                <a:solidFill>
                  <a:srgbClr val="000000"/>
                </a:solidFill>
                <a:latin typeface="Segoe UI" pitchFamily="34" charset="0"/>
                <a:ea typeface="Segoe UI" pitchFamily="34" charset="0"/>
                <a:cs typeface="Segoe UI" pitchFamily="34" charset="0"/>
              </a:rPr>
              <a:t>RID master</a:t>
            </a:r>
          </a:p>
          <a:p>
            <a:pPr marL="627063" lvl="2" indent="-169863" eaLnBrk="0" hangingPunct="0">
              <a:spcBef>
                <a:spcPct val="40000"/>
              </a:spcBef>
              <a:buClr>
                <a:srgbClr val="006699"/>
              </a:buClr>
              <a:buFontTx/>
              <a:buChar char="•"/>
            </a:pPr>
            <a:r>
              <a:rPr lang="en-US" altLang="zh-TW" sz="2100" b="0" dirty="0">
                <a:solidFill>
                  <a:srgbClr val="000000"/>
                </a:solidFill>
                <a:latin typeface="Segoe UI" pitchFamily="34" charset="0"/>
                <a:ea typeface="Segoe UI" pitchFamily="34" charset="0"/>
                <a:cs typeface="Segoe UI" pitchFamily="34" charset="0"/>
              </a:rPr>
              <a:t>Maître d'infrastructure</a:t>
            </a:r>
          </a:p>
          <a:p>
            <a:pPr marL="627063" lvl="2" indent="-169863" eaLnBrk="0" hangingPunct="0">
              <a:spcBef>
                <a:spcPct val="40000"/>
              </a:spcBef>
              <a:buClr>
                <a:srgbClr val="006699"/>
              </a:buClr>
              <a:buFontTx/>
              <a:buChar char="•"/>
            </a:pPr>
            <a:r>
              <a:rPr lang="en-US" altLang="zh-TW" sz="2100" b="0" dirty="0">
                <a:solidFill>
                  <a:srgbClr val="000000"/>
                </a:solidFill>
                <a:latin typeface="Segoe UI" pitchFamily="34" charset="0"/>
                <a:ea typeface="Segoe UI" pitchFamily="34" charset="0"/>
                <a:cs typeface="Segoe UI" pitchFamily="34" charset="0"/>
              </a:rPr>
              <a:t>Maître d'émulateur de contrôleur de domaine principal</a:t>
            </a:r>
          </a:p>
        </p:txBody>
      </p:sp>
    </p:spTree>
    <p:extLst>
      <p:ext uri="{BB962C8B-B14F-4D97-AF65-F5344CB8AC3E}">
        <p14:creationId xmlns:p14="http://schemas.microsoft.com/office/powerpoint/2010/main" val="644428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 n° 1</a:t>
            </a:r>
          </a:p>
        </p:txBody>
      </p:sp>
      <p:sp>
        <p:nvSpPr>
          <p:cNvPr id="3" name="Espace réservé du contenu 2"/>
          <p:cNvSpPr>
            <a:spLocks noGrp="1"/>
          </p:cNvSpPr>
          <p:nvPr>
            <p:ph idx="1"/>
          </p:nvPr>
        </p:nvSpPr>
        <p:spPr>
          <a:xfrm>
            <a:off x="2589212" y="1223493"/>
            <a:ext cx="9297988" cy="5486400"/>
          </a:xfrm>
        </p:spPr>
        <p:txBody>
          <a:bodyPr>
            <a:normAutofit fontScale="92500" lnSpcReduction="20000"/>
          </a:bodyPr>
          <a:lstStyle/>
          <a:p>
            <a:r>
              <a:rPr lang="fr-FR" dirty="0"/>
              <a:t>1 Démarrer le Serveur Windows Server 2012 </a:t>
            </a:r>
          </a:p>
          <a:p>
            <a:r>
              <a:rPr lang="fr-FR" dirty="0"/>
              <a:t>2 configurer le serveur (Serveur Local):</a:t>
            </a:r>
          </a:p>
          <a:p>
            <a:pPr>
              <a:buFont typeface="Wingdings" panose="05000000000000000000" pitchFamily="2" charset="2"/>
              <a:buChar char="Ø"/>
            </a:pPr>
            <a:r>
              <a:rPr lang="fr-FR" dirty="0"/>
              <a:t>Vérifier le nom du serveur (server1)</a:t>
            </a:r>
          </a:p>
          <a:p>
            <a:pPr>
              <a:buFont typeface="Wingdings" panose="05000000000000000000" pitchFamily="2" charset="2"/>
              <a:buChar char="Ø"/>
            </a:pPr>
            <a:r>
              <a:rPr lang="fr-FR" dirty="0"/>
              <a:t>Adresse </a:t>
            </a:r>
            <a:r>
              <a:rPr lang="fr-FR" dirty="0" err="1"/>
              <a:t>ip</a:t>
            </a:r>
            <a:r>
              <a:rPr lang="fr-FR" dirty="0"/>
              <a:t> statique 192.168.1.1/24</a:t>
            </a:r>
          </a:p>
          <a:p>
            <a:pPr>
              <a:buFont typeface="Wingdings" panose="05000000000000000000" pitchFamily="2" charset="2"/>
              <a:buChar char="Ø"/>
            </a:pPr>
            <a:r>
              <a:rPr lang="fr-FR" dirty="0" err="1"/>
              <a:t>Adr</a:t>
            </a:r>
            <a:r>
              <a:rPr lang="fr-FR" dirty="0"/>
              <a:t> serveur DNS  192.168.1.1/24</a:t>
            </a:r>
          </a:p>
          <a:p>
            <a:pPr>
              <a:buFont typeface="Wingdings" panose="05000000000000000000" pitchFamily="2" charset="2"/>
              <a:buChar char="Ø"/>
            </a:pPr>
            <a:r>
              <a:rPr lang="fr-FR" dirty="0"/>
              <a:t>Vérifier le mot de passe de l’administrateur (menu outils et cliquer sur Gestion de l’ordinateur)</a:t>
            </a:r>
          </a:p>
          <a:p>
            <a:r>
              <a:rPr lang="fr-FR" dirty="0"/>
              <a:t>3 Installer le rôle AD DS à partir du Gestionnaire de serveur </a:t>
            </a:r>
          </a:p>
          <a:p>
            <a:r>
              <a:rPr lang="fr-FR" dirty="0"/>
              <a:t>4 Finaliser l’installation à partir du Gestionnaire de serveur:</a:t>
            </a:r>
          </a:p>
          <a:p>
            <a:pPr>
              <a:buFont typeface="Wingdings" panose="05000000000000000000" pitchFamily="2" charset="2"/>
              <a:buChar char="Ø"/>
            </a:pPr>
            <a:r>
              <a:rPr lang="fr-FR" dirty="0"/>
              <a:t>Promouvoir le serveur en contrôleur de domaine</a:t>
            </a:r>
          </a:p>
          <a:p>
            <a:pPr>
              <a:buFont typeface="Wingdings" panose="05000000000000000000" pitchFamily="2" charset="2"/>
              <a:buChar char="Ø"/>
            </a:pPr>
            <a:r>
              <a:rPr lang="fr-FR" dirty="0"/>
              <a:t>Nom de domaine: </a:t>
            </a:r>
            <a:r>
              <a:rPr lang="fr-FR" dirty="0" err="1"/>
              <a:t>istahh.local</a:t>
            </a:r>
            <a:endParaRPr lang="fr-FR" dirty="0"/>
          </a:p>
          <a:p>
            <a:r>
              <a:rPr lang="fr-FR" dirty="0"/>
              <a:t>5 Lancer L’outil Utilisateurs et ordinateurs Active Directory</a:t>
            </a:r>
          </a:p>
          <a:p>
            <a:r>
              <a:rPr lang="fr-FR" dirty="0"/>
              <a:t>6 Créer 5 utilisateurs et 3 groupes </a:t>
            </a:r>
            <a:r>
              <a:rPr lang="fr-FR" dirty="0" err="1"/>
              <a:t>grlobaux</a:t>
            </a:r>
            <a:r>
              <a:rPr lang="fr-FR" dirty="0"/>
              <a:t>:</a:t>
            </a:r>
          </a:p>
          <a:p>
            <a:r>
              <a:rPr lang="fr-FR" dirty="0"/>
              <a:t>Nasser, Karim, Samira, Fatiha, </a:t>
            </a:r>
            <a:r>
              <a:rPr lang="fr-FR" dirty="0" err="1"/>
              <a:t>Said</a:t>
            </a:r>
            <a:r>
              <a:rPr lang="fr-FR" dirty="0"/>
              <a:t> et Najat avec le même </a:t>
            </a:r>
            <a:r>
              <a:rPr lang="fr-FR" dirty="0" err="1"/>
              <a:t>passwd</a:t>
            </a:r>
            <a:r>
              <a:rPr lang="fr-FR" dirty="0"/>
              <a:t>: </a:t>
            </a:r>
            <a:r>
              <a:rPr lang="fr-FR" dirty="0" err="1"/>
              <a:t>P@ssword</a:t>
            </a:r>
            <a:endParaRPr lang="fr-FR" dirty="0"/>
          </a:p>
          <a:p>
            <a:r>
              <a:rPr lang="fr-FR" dirty="0"/>
              <a:t>Personnel NTIC, Gestionnaires et Secrétaires</a:t>
            </a:r>
          </a:p>
          <a:p>
            <a:r>
              <a:rPr lang="fr-FR" dirty="0"/>
              <a:t>7 Ajouter les membres aux groupes (2 membres par groupe)</a:t>
            </a:r>
          </a:p>
          <a:p>
            <a:endParaRPr lang="fr-FR" dirty="0"/>
          </a:p>
          <a:p>
            <a:endParaRPr lang="fr-FR" dirty="0"/>
          </a:p>
        </p:txBody>
      </p:sp>
    </p:spTree>
    <p:extLst>
      <p:ext uri="{BB962C8B-B14F-4D97-AF65-F5344CB8AC3E}">
        <p14:creationId xmlns:p14="http://schemas.microsoft.com/office/powerpoint/2010/main" val="13595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0"/>
            <a:ext cx="8911687" cy="676656"/>
          </a:xfrm>
        </p:spPr>
        <p:txBody>
          <a:bodyPr/>
          <a:lstStyle/>
          <a:p>
            <a:r>
              <a:rPr lang="fr-FR" dirty="0"/>
              <a:t>TP n° 2</a:t>
            </a:r>
          </a:p>
        </p:txBody>
      </p:sp>
      <p:sp>
        <p:nvSpPr>
          <p:cNvPr id="3" name="Espace réservé du contenu 2"/>
          <p:cNvSpPr>
            <a:spLocks noGrp="1"/>
          </p:cNvSpPr>
          <p:nvPr>
            <p:ph idx="1"/>
          </p:nvPr>
        </p:nvSpPr>
        <p:spPr>
          <a:xfrm>
            <a:off x="2589212" y="566670"/>
            <a:ext cx="8915400" cy="5344552"/>
          </a:xfrm>
        </p:spPr>
        <p:txBody>
          <a:bodyPr/>
          <a:lstStyle/>
          <a:p>
            <a:r>
              <a:rPr lang="fr-FR" dirty="0"/>
              <a:t>1 Démarrer le Serveur contrôleur de domaine</a:t>
            </a:r>
          </a:p>
          <a:p>
            <a:r>
              <a:rPr lang="fr-FR" dirty="0"/>
              <a:t>2 Démarrer les postes Win7 et Win XP</a:t>
            </a:r>
          </a:p>
          <a:p>
            <a:r>
              <a:rPr lang="fr-FR" dirty="0"/>
              <a:t>3Configurer les deux postes:</a:t>
            </a:r>
          </a:p>
          <a:p>
            <a:pPr>
              <a:buFont typeface="Wingdings" panose="05000000000000000000" pitchFamily="2" charset="2"/>
              <a:buChar char="Ø"/>
            </a:pPr>
            <a:r>
              <a:rPr lang="fr-FR" dirty="0"/>
              <a:t>Noms: Poste1 et Poste2</a:t>
            </a:r>
          </a:p>
          <a:p>
            <a:pPr>
              <a:buFont typeface="Wingdings" panose="05000000000000000000" pitchFamily="2" charset="2"/>
              <a:buChar char="Ø"/>
            </a:pPr>
            <a:r>
              <a:rPr lang="fr-FR" dirty="0" err="1"/>
              <a:t>Adr</a:t>
            </a:r>
            <a:r>
              <a:rPr lang="fr-FR" dirty="0"/>
              <a:t> IP: 192.168.1.10 et 192.168.1.12</a:t>
            </a:r>
          </a:p>
          <a:p>
            <a:r>
              <a:rPr lang="fr-FR" dirty="0"/>
              <a:t>4 Vérifier leur connexion au serveur server1 (</a:t>
            </a:r>
            <a:r>
              <a:rPr lang="fr-FR" dirty="0" err="1"/>
              <a:t>ping</a:t>
            </a:r>
            <a:r>
              <a:rPr lang="fr-FR" dirty="0"/>
              <a:t>)</a:t>
            </a:r>
          </a:p>
          <a:p>
            <a:r>
              <a:rPr lang="fr-FR" dirty="0"/>
              <a:t>5 Ajouter les 2 postes au domaine istahh.ma</a:t>
            </a:r>
          </a:p>
          <a:p>
            <a:r>
              <a:rPr lang="fr-FR" dirty="0"/>
              <a:t>6 Redémarrer les postes</a:t>
            </a:r>
          </a:p>
          <a:p>
            <a:r>
              <a:rPr lang="fr-FR" dirty="0"/>
              <a:t>7 Vérifier les connexions aux domaine en utilisant les comptes utilisateurs créés </a:t>
            </a:r>
            <a:r>
              <a:rPr lang="fr-FR" dirty="0" err="1"/>
              <a:t>précédement</a:t>
            </a:r>
            <a:r>
              <a:rPr lang="fr-FR" dirty="0"/>
              <a:t>  (voir TPn°1)</a:t>
            </a:r>
          </a:p>
          <a:p>
            <a:endParaRPr lang="fr-FR" dirty="0"/>
          </a:p>
        </p:txBody>
      </p:sp>
    </p:spTree>
    <p:extLst>
      <p:ext uri="{BB962C8B-B14F-4D97-AF65-F5344CB8AC3E}">
        <p14:creationId xmlns:p14="http://schemas.microsoft.com/office/powerpoint/2010/main" val="17437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Outils d'administration d'AD DS</a:t>
            </a:r>
          </a:p>
        </p:txBody>
      </p:sp>
      <p:sp>
        <p:nvSpPr>
          <p:cNvPr id="4" name="Rounded Rectangle 3"/>
          <p:cNvSpPr>
            <a:spLocks noChangeArrowheads="1"/>
          </p:cNvSpPr>
          <p:nvPr/>
        </p:nvSpPr>
        <p:spPr bwMode="auto">
          <a:xfrm>
            <a:off x="1919786" y="942976"/>
            <a:ext cx="8407021" cy="517207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a:r>
              <a:rPr lang="en-US" sz="2200" dirty="0">
                <a:solidFill>
                  <a:srgbClr val="000000"/>
                </a:solidFill>
                <a:latin typeface="Segoe" pitchFamily="34" charset="0"/>
              </a:rPr>
              <a:t>Pour gérer les objets AD DS, vous pouvez </a:t>
            </a:r>
            <a:r>
              <a:rPr lang="en-US" sz="2200" dirty="0" err="1">
                <a:solidFill>
                  <a:srgbClr val="000000"/>
                </a:solidFill>
                <a:latin typeface="Segoe" pitchFamily="34" charset="0"/>
              </a:rPr>
              <a:t>utiliser</a:t>
            </a:r>
            <a:r>
              <a:rPr lang="en-US" sz="2200" dirty="0">
                <a:solidFill>
                  <a:srgbClr val="000000"/>
                </a:solidFill>
                <a:latin typeface="Segoe" pitchFamily="34" charset="0"/>
              </a:rPr>
              <a:t> les </a:t>
            </a:r>
            <a:r>
              <a:rPr lang="en-US" sz="2200" dirty="0" err="1">
                <a:solidFill>
                  <a:srgbClr val="000000"/>
                </a:solidFill>
                <a:latin typeface="Segoe" pitchFamily="34" charset="0"/>
              </a:rPr>
              <a:t>outils</a:t>
            </a:r>
            <a:r>
              <a:rPr lang="en-US" sz="2200" dirty="0">
                <a:solidFill>
                  <a:srgbClr val="000000"/>
                </a:solidFill>
                <a:latin typeface="Segoe" pitchFamily="34" charset="0"/>
              </a:rPr>
              <a:t> </a:t>
            </a:r>
            <a:r>
              <a:rPr lang="en-US" sz="2200" dirty="0" err="1">
                <a:solidFill>
                  <a:srgbClr val="000000"/>
                </a:solidFill>
                <a:latin typeface="Segoe" pitchFamily="34" charset="0"/>
              </a:rPr>
              <a:t>graphiques</a:t>
            </a:r>
            <a:r>
              <a:rPr lang="en-US" sz="2200" dirty="0">
                <a:solidFill>
                  <a:srgbClr val="000000"/>
                </a:solidFill>
                <a:latin typeface="Segoe" pitchFamily="34" charset="0"/>
              </a:rPr>
              <a:t> </a:t>
            </a:r>
            <a:r>
              <a:rPr lang="en-US" sz="2200" dirty="0" err="1">
                <a:solidFill>
                  <a:srgbClr val="000000"/>
                </a:solidFill>
                <a:latin typeface="Segoe" pitchFamily="34" charset="0"/>
              </a:rPr>
              <a:t>suivants</a:t>
            </a:r>
            <a:endParaRPr lang="en-US" sz="2200" dirty="0">
              <a:solidFill>
                <a:srgbClr val="000000"/>
              </a:solidFill>
              <a:latin typeface="Segoe" pitchFamily="34" charset="0"/>
            </a:endParaRPr>
          </a:p>
          <a:p>
            <a:pPr defTabSz="914400"/>
            <a:endParaRPr lang="en-US" sz="2200" dirty="0">
              <a:solidFill>
                <a:srgbClr val="000000"/>
              </a:solidFill>
              <a:latin typeface="Segoe" pitchFamily="34" charset="0"/>
            </a:endParaRPr>
          </a:p>
          <a:p>
            <a:pPr defTabSz="914400"/>
            <a:endParaRPr lang="en-US" sz="2200" dirty="0">
              <a:solidFill>
                <a:srgbClr val="000000"/>
              </a:solidFill>
              <a:latin typeface="Segoe" pitchFamily="34" charset="0"/>
            </a:endParaRPr>
          </a:p>
          <a:p>
            <a:pPr defTabSz="914400"/>
            <a:endParaRPr lang="en-US" sz="2200" dirty="0">
              <a:solidFill>
                <a:srgbClr val="000000"/>
              </a:solidFill>
              <a:latin typeface="Segoe" pitchFamily="34" charset="0"/>
            </a:endParaRPr>
          </a:p>
          <a:p>
            <a:pPr defTabSz="914400"/>
            <a:endParaRPr lang="en-US" sz="2200" dirty="0">
              <a:solidFill>
                <a:srgbClr val="000000"/>
              </a:solidFill>
              <a:latin typeface="Segoe" pitchFamily="34" charset="0"/>
            </a:endParaRPr>
          </a:p>
          <a:p>
            <a:pPr defTabSz="914400"/>
            <a:endParaRPr lang="en-US" sz="2200" dirty="0">
              <a:solidFill>
                <a:srgbClr val="000000"/>
              </a:solidFill>
              <a:latin typeface="Segoe" pitchFamily="34" charset="0"/>
            </a:endParaRPr>
          </a:p>
          <a:p>
            <a:pPr defTabSz="914400"/>
            <a:r>
              <a:rPr lang="en-US" sz="2200" dirty="0">
                <a:solidFill>
                  <a:srgbClr val="000000"/>
                </a:solidFill>
                <a:latin typeface="Segoe" pitchFamily="34" charset="0"/>
              </a:rPr>
              <a:t>Vous pouvez utiliser les outils en ligne de </a:t>
            </a:r>
            <a:r>
              <a:rPr lang="en-US" sz="2200" dirty="0" err="1">
                <a:solidFill>
                  <a:srgbClr val="000000"/>
                </a:solidFill>
                <a:latin typeface="Segoe" pitchFamily="34" charset="0"/>
              </a:rPr>
              <a:t>commande</a:t>
            </a:r>
            <a:r>
              <a:rPr lang="en-US" sz="2200" dirty="0">
                <a:solidFill>
                  <a:srgbClr val="000000"/>
                </a:solidFill>
                <a:latin typeface="Segoe" pitchFamily="34" charset="0"/>
              </a:rPr>
              <a:t> </a:t>
            </a:r>
            <a:r>
              <a:rPr lang="en-US" sz="2200" dirty="0" err="1">
                <a:solidFill>
                  <a:srgbClr val="000000"/>
                </a:solidFill>
                <a:latin typeface="Segoe" pitchFamily="34" charset="0"/>
              </a:rPr>
              <a:t>suivants</a:t>
            </a:r>
            <a:endParaRPr lang="en-US" sz="2200" dirty="0">
              <a:solidFill>
                <a:srgbClr val="000000"/>
              </a:solidFill>
              <a:latin typeface="Segoe" pitchFamily="34" charset="0"/>
            </a:endParaRPr>
          </a:p>
          <a:p>
            <a:pPr defTabSz="914400"/>
            <a:endParaRPr lang="en-US" sz="2200" dirty="0">
              <a:solidFill>
                <a:srgbClr val="000000"/>
              </a:solidFill>
              <a:latin typeface="Segoe" pitchFamily="34" charset="0"/>
            </a:endParaRPr>
          </a:p>
        </p:txBody>
      </p:sp>
      <p:sp>
        <p:nvSpPr>
          <p:cNvPr id="5" name="Rounded Rectangle 4"/>
          <p:cNvSpPr>
            <a:spLocks noChangeArrowheads="1"/>
          </p:cNvSpPr>
          <p:nvPr/>
        </p:nvSpPr>
        <p:spPr bwMode="auto">
          <a:xfrm>
            <a:off x="2487614" y="1804989"/>
            <a:ext cx="7248525" cy="6762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defTabSz="914400">
              <a:lnSpc>
                <a:spcPct val="90000"/>
              </a:lnSpc>
              <a:spcBef>
                <a:spcPct val="40000"/>
              </a:spcBef>
              <a:buClr>
                <a:srgbClr val="006699"/>
              </a:buClr>
              <a:buFontTx/>
              <a:buChar char="•"/>
            </a:pPr>
            <a:r>
              <a:rPr lang="en-US" sz="2200" dirty="0">
                <a:solidFill>
                  <a:srgbClr val="000000"/>
                </a:solidFill>
                <a:latin typeface="Segoe" pitchFamily="34" charset="0"/>
              </a:rPr>
              <a:t>Composants logiciels </a:t>
            </a:r>
            <a:r>
              <a:rPr lang="en-US" sz="2200" dirty="0" err="1">
                <a:solidFill>
                  <a:srgbClr val="000000"/>
                </a:solidFill>
                <a:latin typeface="Segoe" pitchFamily="34" charset="0"/>
              </a:rPr>
              <a:t>enfichables</a:t>
            </a:r>
            <a:r>
              <a:rPr lang="en-US" sz="2200" dirty="0">
                <a:solidFill>
                  <a:srgbClr val="000000"/>
                </a:solidFill>
                <a:latin typeface="Segoe" pitchFamily="34" charset="0"/>
              </a:rPr>
              <a:t> </a:t>
            </a:r>
            <a:br>
              <a:rPr lang="en-US" sz="2200" dirty="0">
                <a:solidFill>
                  <a:srgbClr val="000000"/>
                </a:solidFill>
                <a:latin typeface="Segoe" pitchFamily="34" charset="0"/>
              </a:rPr>
            </a:br>
            <a:r>
              <a:rPr lang="en-US" sz="2200" dirty="0" err="1">
                <a:solidFill>
                  <a:srgbClr val="000000"/>
                </a:solidFill>
                <a:latin typeface="Segoe" pitchFamily="34" charset="0"/>
              </a:rPr>
              <a:t>d'administration</a:t>
            </a:r>
            <a:r>
              <a:rPr lang="en-US" sz="2200" dirty="0">
                <a:solidFill>
                  <a:srgbClr val="000000"/>
                </a:solidFill>
                <a:latin typeface="Segoe" pitchFamily="34" charset="0"/>
              </a:rPr>
              <a:t> Active Directory</a:t>
            </a:r>
          </a:p>
        </p:txBody>
      </p:sp>
      <p:sp>
        <p:nvSpPr>
          <p:cNvPr id="6" name="Rounded Rectangle 5"/>
          <p:cNvSpPr>
            <a:spLocks noChangeArrowheads="1"/>
          </p:cNvSpPr>
          <p:nvPr/>
        </p:nvSpPr>
        <p:spPr bwMode="auto">
          <a:xfrm>
            <a:off x="2484439" y="2600326"/>
            <a:ext cx="7248525" cy="6762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defTabSz="914400">
              <a:lnSpc>
                <a:spcPct val="90000"/>
              </a:lnSpc>
              <a:spcBef>
                <a:spcPct val="40000"/>
              </a:spcBef>
              <a:buClr>
                <a:srgbClr val="006699"/>
              </a:buClr>
              <a:buFontTx/>
              <a:buChar char="•"/>
            </a:pPr>
            <a:r>
              <a:rPr lang="en-US" sz="2200" dirty="0">
                <a:solidFill>
                  <a:srgbClr val="000000"/>
                </a:solidFill>
                <a:latin typeface="Segoe" pitchFamily="34" charset="0"/>
              </a:rPr>
              <a:t>Centre </a:t>
            </a:r>
            <a:r>
              <a:rPr lang="en-US" sz="2200" dirty="0" err="1">
                <a:solidFill>
                  <a:srgbClr val="000000"/>
                </a:solidFill>
                <a:latin typeface="Segoe" pitchFamily="34" charset="0"/>
              </a:rPr>
              <a:t>d'administration</a:t>
            </a:r>
            <a:r>
              <a:rPr lang="en-US" sz="2200" dirty="0">
                <a:solidFill>
                  <a:srgbClr val="000000"/>
                </a:solidFill>
                <a:latin typeface="Segoe" pitchFamily="34" charset="0"/>
              </a:rPr>
              <a:t> </a:t>
            </a:r>
            <a:br>
              <a:rPr lang="en-US" sz="2200" dirty="0">
                <a:solidFill>
                  <a:srgbClr val="000000"/>
                </a:solidFill>
                <a:latin typeface="Segoe" pitchFamily="34" charset="0"/>
              </a:rPr>
            </a:br>
            <a:r>
              <a:rPr lang="en-US" sz="2200" dirty="0">
                <a:solidFill>
                  <a:srgbClr val="000000"/>
                </a:solidFill>
                <a:latin typeface="Segoe" pitchFamily="34" charset="0"/>
              </a:rPr>
              <a:t>Active Directory</a:t>
            </a:r>
          </a:p>
        </p:txBody>
      </p:sp>
      <p:sp>
        <p:nvSpPr>
          <p:cNvPr id="7" name="Rounded Rectangle 6"/>
          <p:cNvSpPr>
            <a:spLocks noChangeArrowheads="1"/>
          </p:cNvSpPr>
          <p:nvPr/>
        </p:nvSpPr>
        <p:spPr bwMode="auto">
          <a:xfrm>
            <a:off x="2185988" y="3649664"/>
            <a:ext cx="7834312" cy="466725"/>
          </a:xfrm>
          <a:prstGeom prst="roundRect">
            <a:avLst>
              <a:gd name="adj" fmla="val 4167"/>
            </a:avLst>
          </a:prstGeom>
          <a:noFill/>
          <a:ln>
            <a:noFill/>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a:endParaRPr lang="en-US" sz="2200" dirty="0">
              <a:solidFill>
                <a:srgbClr val="000000"/>
              </a:solidFill>
              <a:latin typeface="Segoe" pitchFamily="34" charset="0"/>
            </a:endParaRPr>
          </a:p>
        </p:txBody>
      </p:sp>
      <p:sp>
        <p:nvSpPr>
          <p:cNvPr id="8" name="Rounded Rectangle 7"/>
          <p:cNvSpPr>
            <a:spLocks noChangeArrowheads="1"/>
          </p:cNvSpPr>
          <p:nvPr/>
        </p:nvSpPr>
        <p:spPr bwMode="auto">
          <a:xfrm>
            <a:off x="2478881" y="3937794"/>
            <a:ext cx="7248525" cy="6762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defTabSz="914400">
              <a:lnSpc>
                <a:spcPct val="90000"/>
              </a:lnSpc>
              <a:spcBef>
                <a:spcPct val="40000"/>
              </a:spcBef>
              <a:buClr>
                <a:srgbClr val="006699"/>
              </a:buClr>
              <a:buFontTx/>
              <a:buChar char="•"/>
            </a:pPr>
            <a:r>
              <a:rPr lang="en-US" sz="2200" dirty="0">
                <a:solidFill>
                  <a:srgbClr val="000000"/>
                </a:solidFill>
                <a:latin typeface="Segoe" pitchFamily="34" charset="0"/>
              </a:rPr>
              <a:t>Module Active Directory dans Windows PowerShell</a:t>
            </a:r>
          </a:p>
        </p:txBody>
      </p:sp>
      <p:sp>
        <p:nvSpPr>
          <p:cNvPr id="9" name="Rounded Rectangle 8"/>
          <p:cNvSpPr>
            <a:spLocks noChangeArrowheads="1"/>
          </p:cNvSpPr>
          <p:nvPr/>
        </p:nvSpPr>
        <p:spPr bwMode="auto">
          <a:xfrm>
            <a:off x="2478880" y="4401456"/>
            <a:ext cx="7248525" cy="6762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defTabSz="914400">
              <a:lnSpc>
                <a:spcPct val="90000"/>
              </a:lnSpc>
              <a:spcBef>
                <a:spcPct val="40000"/>
              </a:spcBef>
              <a:buClr>
                <a:srgbClr val="006699"/>
              </a:buClr>
              <a:buFontTx/>
              <a:buChar char="•"/>
            </a:pPr>
            <a:r>
              <a:rPr lang="en-US" sz="2200" dirty="0">
                <a:solidFill>
                  <a:srgbClr val="000000"/>
                </a:solidFill>
                <a:latin typeface="Segoe" pitchFamily="34" charset="0"/>
              </a:rPr>
              <a:t>Commandes du service d'annuaire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776" y="1489981"/>
            <a:ext cx="1914525" cy="1743075"/>
          </a:xfrm>
          <a:prstGeom prst="rect">
            <a:avLst/>
          </a:prstGeom>
          <a:noFill/>
          <a:ln>
            <a:noFill/>
          </a:ln>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4801" y="4427968"/>
            <a:ext cx="1347817" cy="1198485"/>
          </a:xfrm>
          <a:prstGeom prst="rect">
            <a:avLst/>
          </a:prstGeom>
          <a:noFill/>
          <a:ln>
            <a:noFill/>
          </a:ln>
          <a:effectLst/>
        </p:spPr>
      </p:pic>
    </p:spTree>
    <p:extLst>
      <p:ext uri="{BB962C8B-B14F-4D97-AF65-F5344CB8AC3E}">
        <p14:creationId xmlns:p14="http://schemas.microsoft.com/office/powerpoint/2010/main" val="2889045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Création de comptes d'utilisateurs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67622" y="1400546"/>
            <a:ext cx="7002420" cy="430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3634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282" y="0"/>
            <a:ext cx="8911687" cy="1280890"/>
          </a:xfrm>
        </p:spPr>
        <p:txBody>
          <a:bodyPr/>
          <a:lstStyle/>
          <a:p>
            <a:r>
              <a:rPr lang="en-US" dirty="0"/>
              <a:t>Types de </a:t>
            </a:r>
            <a:r>
              <a:rPr lang="en-US" dirty="0" err="1"/>
              <a:t>groupes</a:t>
            </a:r>
            <a:endParaRPr lang="en-US" dirty="0"/>
          </a:p>
        </p:txBody>
      </p:sp>
      <p:sp>
        <p:nvSpPr>
          <p:cNvPr id="4" name="Content Placeholder 2"/>
          <p:cNvSpPr>
            <a:spLocks noGrp="1"/>
          </p:cNvSpPr>
          <p:nvPr/>
        </p:nvSpPr>
        <p:spPr bwMode="auto">
          <a:xfrm>
            <a:off x="1982789" y="990600"/>
            <a:ext cx="5145599" cy="5410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Groupes de distribution</a:t>
            </a:r>
          </a:p>
          <a:p>
            <a:pPr lvl="1"/>
            <a:r>
              <a:rPr lang="en-US" dirty="0"/>
              <a:t>Utilisés uniquement avec les applications de messagerie</a:t>
            </a:r>
          </a:p>
          <a:p>
            <a:pPr lvl="1"/>
            <a:r>
              <a:rPr lang="en-US" dirty="0"/>
              <a:t>Sans sécurité activée (pas de SID) ; ne peuvent pas se voir attribuer des autorisations</a:t>
            </a:r>
          </a:p>
          <a:p>
            <a:endParaRPr lang="en-US" dirty="0"/>
          </a:p>
          <a:p>
            <a:r>
              <a:rPr lang="en-US" dirty="0"/>
              <a:t>Groupes de sécurité</a:t>
            </a:r>
          </a:p>
          <a:p>
            <a:pPr lvl="1"/>
            <a:r>
              <a:rPr lang="en-US" dirty="0"/>
              <a:t>Entité de sécurité avec un SID ; </a:t>
            </a:r>
            <a:br>
              <a:rPr dirty="0"/>
            </a:br>
            <a:r>
              <a:rPr lang="en-US" dirty="0"/>
              <a:t>peuvent se voir </a:t>
            </a:r>
            <a:r>
              <a:rPr lang="en-US" dirty="0" err="1"/>
              <a:t>attribuer</a:t>
            </a:r>
            <a:r>
              <a:rPr lang="en-US" dirty="0"/>
              <a:t> des </a:t>
            </a:r>
            <a:r>
              <a:rPr lang="en-US" dirty="0" err="1"/>
              <a:t>autorisations</a:t>
            </a:r>
            <a:endParaRPr lang="en-US" dirty="0"/>
          </a:p>
          <a:p>
            <a:pPr lvl="1"/>
            <a:r>
              <a:rPr lang="en-US" dirty="0"/>
              <a:t>La réception de messages électroniques peut être activée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1786" y="1426824"/>
            <a:ext cx="2168014" cy="17030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786" y="4191001"/>
            <a:ext cx="2168014" cy="1703053"/>
          </a:xfrm>
          <a:prstGeom prst="rect">
            <a:avLst/>
          </a:prstGeom>
        </p:spPr>
      </p:pic>
    </p:spTree>
    <p:extLst>
      <p:ext uri="{BB962C8B-B14F-4D97-AF65-F5344CB8AC3E}">
        <p14:creationId xmlns:p14="http://schemas.microsoft.com/office/powerpoint/2010/main" val="2338992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650" y="0"/>
            <a:ext cx="8911687" cy="1280890"/>
          </a:xfrm>
        </p:spPr>
        <p:txBody>
          <a:bodyPr/>
          <a:lstStyle/>
          <a:p>
            <a:r>
              <a:rPr lang="en-US" dirty="0" err="1"/>
              <a:t>Étendues</a:t>
            </a:r>
            <a:r>
              <a:rPr lang="en-US" dirty="0"/>
              <a:t> de </a:t>
            </a:r>
            <a:r>
              <a:rPr lang="en-US" dirty="0" err="1"/>
              <a:t>groupes</a:t>
            </a:r>
            <a:endParaRPr lang="en-US" dirty="0"/>
          </a:p>
        </p:txBody>
      </p:sp>
      <p:sp>
        <p:nvSpPr>
          <p:cNvPr id="4" name="Content Placeholder 1"/>
          <p:cNvSpPr>
            <a:spLocks noGrp="1"/>
          </p:cNvSpPr>
          <p:nvPr/>
        </p:nvSpPr>
        <p:spPr bwMode="auto">
          <a:xfrm>
            <a:off x="1778260" y="5181600"/>
            <a:ext cx="8625910" cy="987604"/>
          </a:xfrm>
          <a:prstGeom prst="rect">
            <a:avLst/>
          </a:prstGeom>
          <a:noFill/>
          <a:ln w="9525">
            <a:noFill/>
            <a:miter lim="800000"/>
            <a:headEnd/>
            <a:tailEnd/>
          </a:ln>
        </p:spPr>
        <p:txBody>
          <a:bodyPr vert="horz" wrap="square" lIns="0" tIns="0" rIns="0" bIns="0" numCol="2" anchor="ctr"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100000"/>
              </a:lnSpc>
              <a:spcBef>
                <a:spcPts val="0"/>
              </a:spcBef>
              <a:spcAft>
                <a:spcPts val="1500"/>
              </a:spcAft>
              <a:buNone/>
            </a:pPr>
            <a:r>
              <a:rPr lang="en-US" sz="1800" b="1" dirty="0">
                <a:latin typeface="Segoe UI" pitchFamily="34" charset="0"/>
                <a:ea typeface="Segoe UI" pitchFamily="34" charset="0"/>
                <a:cs typeface="Segoe UI" pitchFamily="34" charset="0"/>
              </a:rPr>
              <a:t>U</a:t>
            </a:r>
            <a:r>
              <a:rPr lang="en-US" sz="1800" dirty="0">
                <a:latin typeface="Segoe UI" pitchFamily="34" charset="0"/>
                <a:ea typeface="Segoe UI" pitchFamily="34" charset="0"/>
                <a:cs typeface="Segoe UI" pitchFamily="34" charset="0"/>
              </a:rPr>
              <a:t> 	Utilisateur</a:t>
            </a:r>
            <a:br>
              <a:rPr sz="1800" dirty="0">
                <a:latin typeface="Segoe UI"/>
                <a:ea typeface="Segoe UI"/>
                <a:cs typeface="Segoe UI"/>
              </a:rPr>
            </a:br>
            <a:r>
              <a:rPr lang="en-US" sz="1800" b="1" dirty="0">
                <a:latin typeface="Segoe UI" pitchFamily="34" charset="0"/>
                <a:ea typeface="Segoe UI" pitchFamily="34" charset="0"/>
                <a:cs typeface="Segoe UI" pitchFamily="34" charset="0"/>
              </a:rPr>
              <a:t>O</a:t>
            </a:r>
            <a:r>
              <a:rPr lang="en-US" sz="1800" dirty="0">
                <a:latin typeface="Segoe UI" pitchFamily="34" charset="0"/>
                <a:ea typeface="Segoe UI" pitchFamily="34" charset="0"/>
                <a:cs typeface="Segoe UI" pitchFamily="34" charset="0"/>
              </a:rPr>
              <a:t>	Ordinateur</a:t>
            </a:r>
            <a:br>
              <a:rPr sz="1800" dirty="0">
                <a:latin typeface="Segoe UI"/>
                <a:ea typeface="Segoe UI"/>
                <a:cs typeface="Segoe UI"/>
              </a:rPr>
            </a:br>
            <a:r>
              <a:rPr lang="en-US" sz="1800" b="1" dirty="0">
                <a:latin typeface="Segoe UI" pitchFamily="34" charset="0"/>
                <a:ea typeface="Segoe UI" pitchFamily="34" charset="0"/>
                <a:cs typeface="Segoe UI" pitchFamily="34" charset="0"/>
              </a:rPr>
              <a:t>GG</a:t>
            </a:r>
            <a:r>
              <a:rPr lang="en-US" sz="1800" dirty="0">
                <a:latin typeface="Segoe UI" pitchFamily="34" charset="0"/>
                <a:ea typeface="Segoe UI" pitchFamily="34" charset="0"/>
                <a:cs typeface="Segoe UI" pitchFamily="34" charset="0"/>
              </a:rPr>
              <a:t>	Groupe global</a:t>
            </a:r>
            <a:br>
              <a:rPr sz="1800" dirty="0">
                <a:latin typeface="Segoe UI"/>
                <a:ea typeface="Segoe UI"/>
                <a:cs typeface="Segoe UI"/>
              </a:rPr>
            </a:br>
            <a:r>
              <a:rPr lang="en-US" sz="1800" b="1" dirty="0">
                <a:latin typeface="Segoe UI" pitchFamily="34" charset="0"/>
                <a:ea typeface="Segoe UI" pitchFamily="34" charset="0"/>
                <a:cs typeface="Segoe UI" pitchFamily="34" charset="0"/>
              </a:rPr>
              <a:t>GLD</a:t>
            </a:r>
            <a:r>
              <a:rPr lang="en-US" sz="1800" dirty="0">
                <a:latin typeface="Segoe UI" pitchFamily="34" charset="0"/>
                <a:ea typeface="Segoe UI" pitchFamily="34" charset="0"/>
                <a:cs typeface="Segoe UI" pitchFamily="34" charset="0"/>
              </a:rPr>
              <a:t>	Groupe local de domaine</a:t>
            </a:r>
            <a:br>
              <a:rPr sz="1800" dirty="0">
                <a:latin typeface="Segoe UI"/>
                <a:ea typeface="Segoe UI"/>
                <a:cs typeface="Segoe UI"/>
              </a:rPr>
            </a:br>
            <a:r>
              <a:rPr lang="en-US" sz="1800" b="1" dirty="0">
                <a:latin typeface="Segoe UI" pitchFamily="34" charset="0"/>
                <a:ea typeface="Segoe UI" pitchFamily="34" charset="0"/>
                <a:cs typeface="Segoe UI" pitchFamily="34" charset="0"/>
              </a:rPr>
              <a:t>GU</a:t>
            </a:r>
            <a:r>
              <a:rPr lang="en-US" sz="1800" dirty="0">
                <a:latin typeface="Segoe UI" pitchFamily="34" charset="0"/>
                <a:ea typeface="Segoe UI" pitchFamily="34" charset="0"/>
                <a:cs typeface="Segoe UI" pitchFamily="34" charset="0"/>
              </a:rPr>
              <a:t>	Groupe universel</a:t>
            </a:r>
          </a:p>
        </p:txBody>
      </p:sp>
      <p:graphicFrame>
        <p:nvGraphicFramePr>
          <p:cNvPr id="5" name="Group 45"/>
          <p:cNvGraphicFramePr>
            <a:graphicFrameLocks noGrp="1"/>
          </p:cNvGraphicFramePr>
          <p:nvPr>
            <p:extLst>
              <p:ext uri="{D42A27DB-BD31-4B8C-83A1-F6EECF244321}">
                <p14:modId xmlns:p14="http://schemas.microsoft.com/office/powerpoint/2010/main" val="4077807226"/>
              </p:ext>
            </p:extLst>
          </p:nvPr>
        </p:nvGraphicFramePr>
        <p:xfrm>
          <a:off x="2011130" y="814664"/>
          <a:ext cx="8701087" cy="4385696"/>
        </p:xfrm>
        <a:graphic>
          <a:graphicData uri="http://schemas.openxmlformats.org/drawingml/2006/table">
            <a:tbl>
              <a:tblPr>
                <a:tableStyleId>{5DA37D80-6434-44D0-A028-1B22A696006F}</a:tableStyleId>
              </a:tblPr>
              <a:tblGrid>
                <a:gridCol w="1557042">
                  <a:extLst>
                    <a:ext uri="{9D8B030D-6E8A-4147-A177-3AD203B41FA5}">
                      <a16:colId xmlns:a16="http://schemas.microsoft.com/office/drawing/2014/main" val="20000"/>
                    </a:ext>
                  </a:extLst>
                </a:gridCol>
                <a:gridCol w="1968795">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1593850">
                  <a:extLst>
                    <a:ext uri="{9D8B030D-6E8A-4147-A177-3AD203B41FA5}">
                      <a16:colId xmlns:a16="http://schemas.microsoft.com/office/drawing/2014/main" val="20003"/>
                    </a:ext>
                  </a:extLst>
                </a:gridCol>
                <a:gridCol w="1925637">
                  <a:extLst>
                    <a:ext uri="{9D8B030D-6E8A-4147-A177-3AD203B41FA5}">
                      <a16:colId xmlns:a16="http://schemas.microsoft.com/office/drawing/2014/main" val="20004"/>
                    </a:ext>
                  </a:extLst>
                </a:gridCol>
              </a:tblGrid>
              <a:tr h="12176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err="1">
                          <a:ln>
                            <a:noFill/>
                          </a:ln>
                          <a:effectLst/>
                          <a:latin typeface="Segoe UI" pitchFamily="34" charset="0"/>
                          <a:ea typeface="Segoe UI" pitchFamily="34" charset="0"/>
                          <a:cs typeface="Segoe UI" pitchFamily="34" charset="0"/>
                        </a:rPr>
                        <a:t>Étendue</a:t>
                      </a:r>
                      <a:r>
                        <a:rPr kumimoji="0" lang="en-US" sz="1600" b="1" u="none" strike="noStrike" cap="none" normalizeH="0" baseline="0" dirty="0">
                          <a:ln>
                            <a:noFill/>
                          </a:ln>
                          <a:effectLst/>
                          <a:latin typeface="Segoe UI" pitchFamily="34" charset="0"/>
                          <a:ea typeface="Segoe UI" pitchFamily="34" charset="0"/>
                          <a:cs typeface="Segoe UI" pitchFamily="34" charset="0"/>
                        </a:rPr>
                        <a:t> de </a:t>
                      </a:r>
                      <a:r>
                        <a:rPr kumimoji="0" lang="en-US" sz="1600" b="1" u="none" strike="noStrike" cap="none" normalizeH="0" baseline="0" dirty="0" err="1">
                          <a:ln>
                            <a:noFill/>
                          </a:ln>
                          <a:effectLst/>
                          <a:latin typeface="Segoe UI" pitchFamily="34" charset="0"/>
                          <a:ea typeface="Segoe UI" pitchFamily="34" charset="0"/>
                          <a:cs typeface="Segoe UI" pitchFamily="34" charset="0"/>
                        </a:rPr>
                        <a:t>groupe</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Segoe UI" pitchFamily="34" charset="0"/>
                          <a:ea typeface="Segoe UI" pitchFamily="34" charset="0"/>
                          <a:cs typeface="Segoe UI" pitchFamily="34" charset="0"/>
                        </a:rPr>
                        <a:t>Membres d'un même domaine</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Segoe UI" pitchFamily="34" charset="0"/>
                          <a:ea typeface="Segoe UI" pitchFamily="34" charset="0"/>
                          <a:cs typeface="Segoe UI" pitchFamily="34" charset="0"/>
                        </a:rPr>
                        <a:t>Membres d'un domaine dans la même forêt</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err="1">
                          <a:ln>
                            <a:noFill/>
                          </a:ln>
                          <a:effectLst/>
                          <a:latin typeface="Segoe UI" pitchFamily="34" charset="0"/>
                          <a:ea typeface="Segoe UI" pitchFamily="34" charset="0"/>
                          <a:cs typeface="Segoe UI" pitchFamily="34" charset="0"/>
                        </a:rPr>
                        <a:t>Membres</a:t>
                      </a:r>
                      <a:r>
                        <a:rPr kumimoji="0" lang="en-US" sz="1600" b="1" u="none" strike="noStrike" cap="none" normalizeH="0" baseline="0" dirty="0">
                          <a:ln>
                            <a:noFill/>
                          </a:ln>
                          <a:effectLst/>
                          <a:latin typeface="Segoe UI" pitchFamily="34" charset="0"/>
                          <a:ea typeface="Segoe UI" pitchFamily="34" charset="0"/>
                          <a:cs typeface="Segoe UI" pitchFamily="34" charset="0"/>
                        </a:rPr>
                        <a:t> d'un </a:t>
                      </a:r>
                      <a:r>
                        <a:rPr kumimoji="0" lang="en-US" sz="1600" b="1" u="none" strike="noStrike" cap="none" normalizeH="0" baseline="0" dirty="0" err="1">
                          <a:ln>
                            <a:noFill/>
                          </a:ln>
                          <a:effectLst/>
                          <a:latin typeface="Segoe UI" pitchFamily="34" charset="0"/>
                          <a:ea typeface="Segoe UI" pitchFamily="34" charset="0"/>
                          <a:cs typeface="Segoe UI" pitchFamily="34" charset="0"/>
                        </a:rPr>
                        <a:t>domaine</a:t>
                      </a:r>
                      <a:r>
                        <a:rPr kumimoji="0" lang="en-US" sz="1600" b="1" u="none" strike="noStrike" cap="none" normalizeH="0" baseline="0" dirty="0">
                          <a:ln>
                            <a:noFill/>
                          </a:ln>
                          <a:effectLst/>
                          <a:latin typeface="Segoe UI" pitchFamily="34" charset="0"/>
                          <a:ea typeface="Segoe UI" pitchFamily="34" charset="0"/>
                          <a:cs typeface="Segoe UI" pitchFamily="34" charset="0"/>
                        </a:rPr>
                        <a:t> externe approuvé</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effectLst/>
                          <a:latin typeface="Segoe UI" pitchFamily="34" charset="0"/>
                          <a:ea typeface="Segoe UI" pitchFamily="34" charset="0"/>
                          <a:cs typeface="Segoe UI" pitchFamily="34" charset="0"/>
                        </a:rPr>
                        <a:t>Possibilité </a:t>
                      </a:r>
                      <a:r>
                        <a:rPr kumimoji="0" lang="en-US" sz="1600" b="1" u="none" strike="noStrike" cap="none" normalizeH="0" baseline="0">
                          <a:ln>
                            <a:noFill/>
                          </a:ln>
                          <a:effectLst/>
                          <a:latin typeface="Segoe UI" pitchFamily="34" charset="0"/>
                          <a:ea typeface="Segoe UI" pitchFamily="34" charset="0"/>
                          <a:cs typeface="Segoe UI" pitchFamily="34" charset="0"/>
                        </a:rPr>
                        <a:t>de se voir </a:t>
                      </a:r>
                      <a:r>
                        <a:rPr kumimoji="0" lang="en-US" sz="1600" b="1" u="none" strike="noStrike" cap="none" normalizeH="0" baseline="0" dirty="0" err="1">
                          <a:ln>
                            <a:noFill/>
                          </a:ln>
                          <a:effectLst/>
                          <a:latin typeface="Segoe UI" pitchFamily="34" charset="0"/>
                          <a:ea typeface="Segoe UI" pitchFamily="34" charset="0"/>
                          <a:cs typeface="Segoe UI" pitchFamily="34" charset="0"/>
                        </a:rPr>
                        <a:t>attribuer</a:t>
                      </a:r>
                      <a:br>
                        <a:rPr sz="1600" b="1" strike="noStrike" cap="none" dirty="0">
                          <a:latin typeface="Segoe UI"/>
                          <a:ea typeface="Segoe UI"/>
                          <a:cs typeface="Segoe UI"/>
                        </a:rPr>
                      </a:br>
                      <a:r>
                        <a:rPr kumimoji="0" lang="en-US" sz="1600" b="1" u="none" strike="noStrike" cap="none" normalizeH="0" baseline="0" dirty="0">
                          <a:ln>
                            <a:noFill/>
                          </a:ln>
                          <a:effectLst/>
                          <a:latin typeface="Segoe UI" pitchFamily="34" charset="0"/>
                          <a:ea typeface="Segoe UI" pitchFamily="34" charset="0"/>
                          <a:cs typeface="Segoe UI" pitchFamily="34" charset="0"/>
                        </a:rPr>
                        <a:t>des autorisations aux ressources</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extLst>
                  <a:ext uri="{0D108BD9-81ED-4DB2-BD59-A6C34878D82A}">
                    <a16:rowId xmlns:a16="http://schemas.microsoft.com/office/drawing/2014/main" val="10000"/>
                  </a:ext>
                </a:extLst>
              </a:tr>
              <a:tr h="890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u="none" strike="noStrike" cap="none" normalizeH="0" baseline="0" dirty="0">
                          <a:ln>
                            <a:noFill/>
                          </a:ln>
                          <a:effectLst/>
                          <a:latin typeface="Segoe UI" pitchFamily="34" charset="0"/>
                          <a:ea typeface="Segoe UI" pitchFamily="34" charset="0"/>
                          <a:cs typeface="Segoe UI" pitchFamily="34" charset="0"/>
                        </a:rPr>
                        <a:t>Local</a:t>
                      </a:r>
                      <a:endParaRPr kumimoji="0" lang="en-US" sz="15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GG, GLD, GU</a:t>
                      </a:r>
                      <a:br>
                        <a:rPr sz="1500" strike="noStrike" cap="none" dirty="0">
                          <a:latin typeface="Segoe UI"/>
                          <a:ea typeface="Segoe UI"/>
                          <a:cs typeface="Segoe UI"/>
                        </a:rPr>
                      </a:br>
                      <a:r>
                        <a:rPr kumimoji="0" lang="en-US" sz="1500" u="none" strike="noStrike" cap="none" normalizeH="0" baseline="0" dirty="0">
                          <a:ln>
                            <a:noFill/>
                          </a:ln>
                          <a:effectLst/>
                          <a:latin typeface="Segoe UI" pitchFamily="34" charset="0"/>
                          <a:ea typeface="Segoe UI" pitchFamily="34" charset="0"/>
                          <a:cs typeface="Segoe UI" pitchFamily="34" charset="0"/>
                        </a:rPr>
                        <a:t>et utilisateurs locaux</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GG, GU</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GG</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Sur </a:t>
                      </a:r>
                      <a:r>
                        <a:rPr kumimoji="0" lang="en-US" sz="1500" u="none" strike="noStrike" cap="none" normalizeH="0" baseline="0" dirty="0" err="1">
                          <a:ln>
                            <a:noFill/>
                          </a:ln>
                          <a:effectLst/>
                          <a:latin typeface="Segoe UI" pitchFamily="34" charset="0"/>
                          <a:ea typeface="Segoe UI" pitchFamily="34" charset="0"/>
                          <a:cs typeface="Segoe UI" pitchFamily="34" charset="0"/>
                        </a:rPr>
                        <a:t>l'ordinateur</a:t>
                      </a:r>
                      <a:r>
                        <a:rPr kumimoji="0" lang="en-US" sz="1500" u="none" strike="noStrike" cap="none" normalizeH="0" baseline="0" dirty="0">
                          <a:ln>
                            <a:noFill/>
                          </a:ln>
                          <a:effectLst/>
                          <a:latin typeface="Segoe UI" pitchFamily="34" charset="0"/>
                          <a:ea typeface="Segoe UI" pitchFamily="34" charset="0"/>
                          <a:cs typeface="Segoe UI" pitchFamily="34" charset="0"/>
                        </a:rPr>
                        <a:t> local </a:t>
                      </a:r>
                      <a:r>
                        <a:rPr kumimoji="0" lang="en-US" sz="1500" u="none" strike="noStrike" cap="none" normalizeH="0" baseline="0" dirty="0" err="1">
                          <a:ln>
                            <a:noFill/>
                          </a:ln>
                          <a:effectLst/>
                          <a:latin typeface="Segoe UI" pitchFamily="34" charset="0"/>
                          <a:ea typeface="Segoe UI" pitchFamily="34" charset="0"/>
                          <a:cs typeface="Segoe UI" pitchFamily="34" charset="0"/>
                        </a:rPr>
                        <a:t>uniquement</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extLst>
                  <a:ext uri="{0D108BD9-81ED-4DB2-BD59-A6C34878D82A}">
                    <a16:rowId xmlns:a16="http://schemas.microsoft.com/office/drawing/2014/main" val="10001"/>
                  </a:ext>
                </a:extLst>
              </a:tr>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u="none" strike="noStrike" cap="none" normalizeH="0" baseline="0" dirty="0">
                          <a:ln>
                            <a:noFill/>
                          </a:ln>
                          <a:effectLst/>
                          <a:latin typeface="Segoe UI" pitchFamily="34" charset="0"/>
                          <a:ea typeface="Segoe UI" pitchFamily="34" charset="0"/>
                          <a:cs typeface="Segoe UI" pitchFamily="34" charset="0"/>
                        </a:rPr>
                        <a:t>Domaine local</a:t>
                      </a:r>
                      <a:endParaRPr kumimoji="0" lang="en-US" sz="15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GG, GLD, GU</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GG, GU</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GG</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err="1">
                          <a:ln>
                            <a:noFill/>
                          </a:ln>
                          <a:effectLst/>
                          <a:latin typeface="Segoe UI" pitchFamily="34" charset="0"/>
                          <a:ea typeface="Segoe UI" pitchFamily="34" charset="0"/>
                          <a:cs typeface="Segoe UI" pitchFamily="34" charset="0"/>
                        </a:rPr>
                        <a:t>N'importe</a:t>
                      </a:r>
                      <a:r>
                        <a:rPr kumimoji="0" lang="en-US" sz="1500" u="none" strike="noStrike" cap="none" normalizeH="0" baseline="0" dirty="0">
                          <a:ln>
                            <a:noFill/>
                          </a:ln>
                          <a:effectLst/>
                          <a:latin typeface="Segoe UI" pitchFamily="34" charset="0"/>
                          <a:ea typeface="Segoe UI" pitchFamily="34" charset="0"/>
                          <a:cs typeface="Segoe UI" pitchFamily="34" charset="0"/>
                        </a:rPr>
                        <a:t> </a:t>
                      </a:r>
                      <a:r>
                        <a:rPr kumimoji="0" lang="en-US" sz="1500" u="none" strike="noStrike" cap="none" normalizeH="0" baseline="0" dirty="0" err="1">
                          <a:ln>
                            <a:noFill/>
                          </a:ln>
                          <a:effectLst/>
                          <a:latin typeface="Segoe UI" pitchFamily="34" charset="0"/>
                          <a:ea typeface="Segoe UI" pitchFamily="34" charset="0"/>
                          <a:cs typeface="Segoe UI" pitchFamily="34" charset="0"/>
                        </a:rPr>
                        <a:t>où</a:t>
                      </a:r>
                      <a:r>
                        <a:rPr kumimoji="0" lang="en-US" sz="1500" u="none" strike="noStrike" cap="none" normalizeH="0" baseline="0" dirty="0">
                          <a:ln>
                            <a:noFill/>
                          </a:ln>
                          <a:effectLst/>
                          <a:latin typeface="Segoe UI" pitchFamily="34" charset="0"/>
                          <a:ea typeface="Segoe UI" pitchFamily="34" charset="0"/>
                          <a:cs typeface="Segoe UI" pitchFamily="34" charset="0"/>
                        </a:rPr>
                        <a:t> </a:t>
                      </a:r>
                      <a:r>
                        <a:rPr kumimoji="0" lang="en-US" sz="1500" u="none" strike="noStrike" cap="none" normalizeH="0" baseline="0" dirty="0" err="1">
                          <a:ln>
                            <a:noFill/>
                          </a:ln>
                          <a:effectLst/>
                          <a:latin typeface="Segoe UI" pitchFamily="34" charset="0"/>
                          <a:ea typeface="Segoe UI" pitchFamily="34" charset="0"/>
                          <a:cs typeface="Segoe UI" pitchFamily="34" charset="0"/>
                        </a:rPr>
                        <a:t>dans</a:t>
                      </a:r>
                      <a:r>
                        <a:rPr kumimoji="0" lang="en-US" sz="1500" u="none" strike="noStrike" cap="none" normalizeH="0" baseline="0" dirty="0">
                          <a:ln>
                            <a:noFill/>
                          </a:ln>
                          <a:effectLst/>
                          <a:latin typeface="Segoe UI" pitchFamily="34" charset="0"/>
                          <a:ea typeface="Segoe UI" pitchFamily="34" charset="0"/>
                          <a:cs typeface="Segoe UI" pitchFamily="34" charset="0"/>
                        </a:rPr>
                        <a:t> le domaine</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extLst>
                  <a:ext uri="{0D108BD9-81ED-4DB2-BD59-A6C34878D82A}">
                    <a16:rowId xmlns:a16="http://schemas.microsoft.com/office/drawing/2014/main" val="10002"/>
                  </a:ext>
                </a:extLst>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u="none" strike="noStrike" cap="none" normalizeH="0" baseline="0" dirty="0">
                          <a:ln>
                            <a:noFill/>
                          </a:ln>
                          <a:effectLst/>
                          <a:latin typeface="Segoe UI" pitchFamily="34" charset="0"/>
                          <a:ea typeface="Segoe UI" pitchFamily="34" charset="0"/>
                          <a:cs typeface="Segoe UI" pitchFamily="34" charset="0"/>
                        </a:rPr>
                        <a:t>Universel</a:t>
                      </a:r>
                      <a:endParaRPr kumimoji="0" lang="en-US" sz="15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GG, GU</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GG, GU</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N/A</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err="1">
                          <a:ln>
                            <a:noFill/>
                          </a:ln>
                          <a:effectLst/>
                          <a:latin typeface="Segoe UI" pitchFamily="34" charset="0"/>
                          <a:ea typeface="Segoe UI" pitchFamily="34" charset="0"/>
                          <a:cs typeface="Segoe UI" pitchFamily="34" charset="0"/>
                        </a:rPr>
                        <a:t>N'importe</a:t>
                      </a:r>
                      <a:r>
                        <a:rPr kumimoji="0" lang="en-US" sz="1500" u="none" strike="noStrike" cap="none" normalizeH="0" baseline="0" dirty="0">
                          <a:ln>
                            <a:noFill/>
                          </a:ln>
                          <a:effectLst/>
                          <a:latin typeface="Segoe UI" pitchFamily="34" charset="0"/>
                          <a:ea typeface="Segoe UI" pitchFamily="34" charset="0"/>
                          <a:cs typeface="Segoe UI" pitchFamily="34" charset="0"/>
                        </a:rPr>
                        <a:t> </a:t>
                      </a:r>
                      <a:r>
                        <a:rPr kumimoji="0" lang="en-US" sz="1500" u="none" strike="noStrike" cap="none" normalizeH="0" baseline="0" dirty="0" err="1">
                          <a:ln>
                            <a:noFill/>
                          </a:ln>
                          <a:effectLst/>
                          <a:latin typeface="Segoe UI" pitchFamily="34" charset="0"/>
                          <a:ea typeface="Segoe UI" pitchFamily="34" charset="0"/>
                          <a:cs typeface="Segoe UI" pitchFamily="34" charset="0"/>
                        </a:rPr>
                        <a:t>où</a:t>
                      </a:r>
                      <a:r>
                        <a:rPr kumimoji="0" lang="en-US" sz="1500" u="none" strike="noStrike" cap="none" normalizeH="0" baseline="0" dirty="0">
                          <a:ln>
                            <a:noFill/>
                          </a:ln>
                          <a:effectLst/>
                          <a:latin typeface="Segoe UI" pitchFamily="34" charset="0"/>
                          <a:ea typeface="Segoe UI" pitchFamily="34" charset="0"/>
                          <a:cs typeface="Segoe UI" pitchFamily="34" charset="0"/>
                        </a:rPr>
                        <a:t> </a:t>
                      </a:r>
                      <a:r>
                        <a:rPr kumimoji="0" lang="en-US" sz="1500" u="none" strike="noStrike" cap="none" normalizeH="0" baseline="0" dirty="0" err="1">
                          <a:ln>
                            <a:noFill/>
                          </a:ln>
                          <a:effectLst/>
                          <a:latin typeface="Segoe UI" pitchFamily="34" charset="0"/>
                          <a:ea typeface="Segoe UI" pitchFamily="34" charset="0"/>
                          <a:cs typeface="Segoe UI" pitchFamily="34" charset="0"/>
                        </a:rPr>
                        <a:t>dans</a:t>
                      </a:r>
                      <a:r>
                        <a:rPr kumimoji="0" lang="en-US" sz="1500" u="none" strike="noStrike" cap="none" normalizeH="0" baseline="0" dirty="0">
                          <a:ln>
                            <a:noFill/>
                          </a:ln>
                          <a:effectLst/>
                          <a:latin typeface="Segoe UI" pitchFamily="34" charset="0"/>
                          <a:ea typeface="Segoe UI" pitchFamily="34" charset="0"/>
                          <a:cs typeface="Segoe UI" pitchFamily="34" charset="0"/>
                        </a:rPr>
                        <a:t> la forêt</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extLst>
                  <a:ext uri="{0D108BD9-81ED-4DB2-BD59-A6C34878D82A}">
                    <a16:rowId xmlns:a16="http://schemas.microsoft.com/office/drawing/2014/main" val="10003"/>
                  </a:ext>
                </a:extLst>
              </a:tr>
              <a:tr h="862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u="none" strike="noStrike" cap="none" normalizeH="0" baseline="0" dirty="0">
                          <a:ln>
                            <a:noFill/>
                          </a:ln>
                          <a:effectLst/>
                          <a:latin typeface="Segoe UI" pitchFamily="34" charset="0"/>
                          <a:ea typeface="Segoe UI" pitchFamily="34" charset="0"/>
                          <a:cs typeface="Segoe UI" pitchFamily="34" charset="0"/>
                        </a:rPr>
                        <a:t>Global </a:t>
                      </a:r>
                      <a:endParaRPr kumimoji="0" lang="en-US" sz="15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GG</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N/A</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N/A</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latin typeface="Segoe UI" pitchFamily="34" charset="0"/>
                          <a:ea typeface="Segoe UI" pitchFamily="34" charset="0"/>
                          <a:cs typeface="Segoe UI" pitchFamily="34" charset="0"/>
                        </a:rPr>
                        <a:t>N'importe </a:t>
                      </a:r>
                      <a:r>
                        <a:rPr kumimoji="0" lang="en-US" sz="1500" u="none" strike="noStrike" cap="none" normalizeH="0" baseline="0" dirty="0" err="1">
                          <a:ln>
                            <a:noFill/>
                          </a:ln>
                          <a:effectLst/>
                          <a:latin typeface="Segoe UI" pitchFamily="34" charset="0"/>
                          <a:ea typeface="Segoe UI" pitchFamily="34" charset="0"/>
                          <a:cs typeface="Segoe UI" pitchFamily="34" charset="0"/>
                        </a:rPr>
                        <a:t>où</a:t>
                      </a:r>
                      <a:r>
                        <a:rPr kumimoji="0" lang="en-US" sz="1500" u="none" strike="noStrike" cap="none" normalizeH="0" baseline="0" dirty="0">
                          <a:ln>
                            <a:noFill/>
                          </a:ln>
                          <a:effectLst/>
                          <a:latin typeface="Segoe UI" pitchFamily="34" charset="0"/>
                          <a:ea typeface="Segoe UI" pitchFamily="34" charset="0"/>
                          <a:cs typeface="Segoe UI" pitchFamily="34" charset="0"/>
                        </a:rPr>
                        <a:t> </a:t>
                      </a:r>
                      <a:r>
                        <a:rPr kumimoji="0" lang="en-US" sz="1500" u="none" strike="noStrike" cap="none" normalizeH="0" baseline="0" dirty="0" err="1">
                          <a:ln>
                            <a:noFill/>
                          </a:ln>
                          <a:effectLst/>
                          <a:latin typeface="Segoe UI" pitchFamily="34" charset="0"/>
                          <a:ea typeface="Segoe UI" pitchFamily="34" charset="0"/>
                          <a:cs typeface="Segoe UI" pitchFamily="34" charset="0"/>
                        </a:rPr>
                        <a:t>dans</a:t>
                      </a:r>
                      <a:r>
                        <a:rPr kumimoji="0" lang="en-US" sz="1500" u="none" strike="noStrike" cap="none" normalizeH="0" baseline="0" dirty="0">
                          <a:ln>
                            <a:noFill/>
                          </a:ln>
                          <a:effectLst/>
                          <a:latin typeface="Segoe UI" pitchFamily="34" charset="0"/>
                          <a:ea typeface="Segoe UI" pitchFamily="34" charset="0"/>
                          <a:cs typeface="Segoe UI" pitchFamily="34" charset="0"/>
                        </a:rPr>
                        <a:t> le </a:t>
                      </a:r>
                      <a:r>
                        <a:rPr kumimoji="0" lang="en-US" sz="1500" u="none" strike="noStrike" cap="none" normalizeH="0" baseline="0" dirty="0" err="1">
                          <a:ln>
                            <a:noFill/>
                          </a:ln>
                          <a:effectLst/>
                          <a:latin typeface="Segoe UI" pitchFamily="34" charset="0"/>
                          <a:ea typeface="Segoe UI" pitchFamily="34" charset="0"/>
                          <a:cs typeface="Segoe UI" pitchFamily="34" charset="0"/>
                        </a:rPr>
                        <a:t>domaine</a:t>
                      </a:r>
                      <a:r>
                        <a:rPr kumimoji="0" lang="en-US" sz="1500" u="none" strike="noStrike" cap="none" normalizeH="0" baseline="0" dirty="0">
                          <a:ln>
                            <a:noFill/>
                          </a:ln>
                          <a:effectLst/>
                          <a:latin typeface="Segoe UI" pitchFamily="34" charset="0"/>
                          <a:ea typeface="Segoe UI" pitchFamily="34" charset="0"/>
                          <a:cs typeface="Segoe UI" pitchFamily="34" charset="0"/>
                        </a:rPr>
                        <a:t> </a:t>
                      </a:r>
                      <a:r>
                        <a:rPr kumimoji="0" lang="en-US" sz="1500" u="none" strike="noStrike" cap="none" normalizeH="0" baseline="0" dirty="0" err="1">
                          <a:ln>
                            <a:noFill/>
                          </a:ln>
                          <a:effectLst/>
                          <a:latin typeface="Segoe UI" pitchFamily="34" charset="0"/>
                          <a:ea typeface="Segoe UI" pitchFamily="34" charset="0"/>
                          <a:cs typeface="Segoe UI" pitchFamily="34" charset="0"/>
                        </a:rPr>
                        <a:t>ou</a:t>
                      </a:r>
                      <a:r>
                        <a:rPr kumimoji="0" lang="en-US" sz="1500" u="none" strike="noStrike" cap="none" normalizeH="0" baseline="0" dirty="0">
                          <a:ln>
                            <a:noFill/>
                          </a:ln>
                          <a:effectLst/>
                          <a:latin typeface="Segoe UI" pitchFamily="34" charset="0"/>
                          <a:ea typeface="Segoe UI" pitchFamily="34" charset="0"/>
                          <a:cs typeface="Segoe UI" pitchFamily="34" charset="0"/>
                        </a:rPr>
                        <a:t> </a:t>
                      </a:r>
                      <a:r>
                        <a:rPr kumimoji="0" lang="en-US" sz="1500" u="none" strike="noStrike" cap="none" normalizeH="0" baseline="0" dirty="0" err="1">
                          <a:ln>
                            <a:noFill/>
                          </a:ln>
                          <a:effectLst/>
                          <a:latin typeface="Segoe UI" pitchFamily="34" charset="0"/>
                          <a:ea typeface="Segoe UI" pitchFamily="34" charset="0"/>
                          <a:cs typeface="Segoe UI" pitchFamily="34" charset="0"/>
                        </a:rPr>
                        <a:t>domaine</a:t>
                      </a:r>
                      <a:r>
                        <a:rPr kumimoji="0" lang="en-US" sz="1500" u="none" strike="noStrike" cap="none" normalizeH="0" baseline="0" dirty="0">
                          <a:ln>
                            <a:noFill/>
                          </a:ln>
                          <a:effectLst/>
                          <a:latin typeface="Segoe UI" pitchFamily="34" charset="0"/>
                          <a:ea typeface="Segoe UI" pitchFamily="34" charset="0"/>
                          <a:cs typeface="Segoe UI" pitchFamily="34" charset="0"/>
                        </a:rPr>
                        <a:t> approuvé</a:t>
                      </a:r>
                      <a:endParaRPr kumimoji="0" lang="en-US" sz="15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80229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Triangle isocèle 3"/>
          <p:cNvSpPr/>
          <p:nvPr/>
        </p:nvSpPr>
        <p:spPr>
          <a:xfrm>
            <a:off x="4572000" y="2895600"/>
            <a:ext cx="1701800" cy="952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GGcf</a:t>
            </a:r>
            <a:endParaRPr lang="fr-FR" dirty="0"/>
          </a:p>
        </p:txBody>
      </p:sp>
      <p:sp>
        <p:nvSpPr>
          <p:cNvPr id="6" name="ZoneTexte 5"/>
          <p:cNvSpPr txBox="1"/>
          <p:nvPr/>
        </p:nvSpPr>
        <p:spPr>
          <a:xfrm>
            <a:off x="3973512" y="2596634"/>
            <a:ext cx="3073400" cy="369332"/>
          </a:xfrm>
          <a:prstGeom prst="rect">
            <a:avLst/>
          </a:prstGeom>
          <a:noFill/>
        </p:spPr>
        <p:txBody>
          <a:bodyPr wrap="square" rtlCol="0">
            <a:spAutoFit/>
          </a:bodyPr>
          <a:lstStyle/>
          <a:p>
            <a:r>
              <a:rPr lang="fr-FR" dirty="0"/>
              <a:t>CFhhpolo.ma</a:t>
            </a:r>
          </a:p>
        </p:txBody>
      </p:sp>
      <p:sp>
        <p:nvSpPr>
          <p:cNvPr id="7" name="Triangle isocèle 6"/>
          <p:cNvSpPr/>
          <p:nvPr/>
        </p:nvSpPr>
        <p:spPr>
          <a:xfrm>
            <a:off x="2020094" y="4343400"/>
            <a:ext cx="2551906" cy="126896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GDL1</a:t>
            </a:r>
          </a:p>
          <a:p>
            <a:pPr algn="ctr"/>
            <a:r>
              <a:rPr lang="fr-FR" dirty="0"/>
              <a:t>GU1</a:t>
            </a:r>
          </a:p>
          <a:p>
            <a:pPr algn="ctr"/>
            <a:r>
              <a:rPr lang="fr-FR" dirty="0"/>
              <a:t>GG1</a:t>
            </a:r>
          </a:p>
          <a:p>
            <a:pPr algn="ctr"/>
            <a:endParaRPr lang="fr-FR" dirty="0"/>
          </a:p>
        </p:txBody>
      </p:sp>
      <p:sp>
        <p:nvSpPr>
          <p:cNvPr id="10" name="Triangle isocèle 9"/>
          <p:cNvSpPr/>
          <p:nvPr/>
        </p:nvSpPr>
        <p:spPr>
          <a:xfrm>
            <a:off x="5270500" y="4229100"/>
            <a:ext cx="1155700" cy="698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G2</a:t>
            </a:r>
          </a:p>
        </p:txBody>
      </p:sp>
      <p:sp>
        <p:nvSpPr>
          <p:cNvPr id="11" name="Triangle isocèle 10"/>
          <p:cNvSpPr/>
          <p:nvPr/>
        </p:nvSpPr>
        <p:spPr>
          <a:xfrm>
            <a:off x="6896100" y="4203700"/>
            <a:ext cx="1040606" cy="723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G3</a:t>
            </a:r>
          </a:p>
        </p:txBody>
      </p:sp>
      <p:cxnSp>
        <p:nvCxnSpPr>
          <p:cNvPr id="13" name="Connecteur droit 12"/>
          <p:cNvCxnSpPr>
            <a:stCxn id="4" idx="2"/>
            <a:endCxn id="7" idx="0"/>
          </p:cNvCxnSpPr>
          <p:nvPr/>
        </p:nvCxnSpPr>
        <p:spPr>
          <a:xfrm flipH="1">
            <a:off x="3296047" y="3848100"/>
            <a:ext cx="1275953"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a:endCxn id="10" idx="0"/>
          </p:cNvCxnSpPr>
          <p:nvPr/>
        </p:nvCxnSpPr>
        <p:spPr>
          <a:xfrm>
            <a:off x="5740400" y="3848100"/>
            <a:ext cx="10795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a:stCxn id="4" idx="4"/>
            <a:endCxn id="11" idx="0"/>
          </p:cNvCxnSpPr>
          <p:nvPr/>
        </p:nvCxnSpPr>
        <p:spPr>
          <a:xfrm>
            <a:off x="6273800" y="3848100"/>
            <a:ext cx="1142603" cy="3556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2006600" y="5612368"/>
            <a:ext cx="2349500" cy="369332"/>
          </a:xfrm>
          <a:prstGeom prst="rect">
            <a:avLst/>
          </a:prstGeom>
          <a:noFill/>
        </p:spPr>
        <p:txBody>
          <a:bodyPr wrap="square" rtlCol="0">
            <a:spAutoFit/>
          </a:bodyPr>
          <a:lstStyle/>
          <a:p>
            <a:r>
              <a:rPr lang="fr-FR" dirty="0"/>
              <a:t>Hh1.CFhhpolo.ma</a:t>
            </a:r>
          </a:p>
        </p:txBody>
      </p:sp>
      <p:sp>
        <p:nvSpPr>
          <p:cNvPr id="20" name="ZoneTexte 19"/>
          <p:cNvSpPr txBox="1"/>
          <p:nvPr/>
        </p:nvSpPr>
        <p:spPr>
          <a:xfrm>
            <a:off x="5022850" y="5035034"/>
            <a:ext cx="2324100" cy="369332"/>
          </a:xfrm>
          <a:prstGeom prst="rect">
            <a:avLst/>
          </a:prstGeom>
          <a:noFill/>
        </p:spPr>
        <p:txBody>
          <a:bodyPr wrap="square" rtlCol="0">
            <a:spAutoFit/>
          </a:bodyPr>
          <a:lstStyle/>
          <a:p>
            <a:r>
              <a:rPr lang="fr-FR" dirty="0"/>
              <a:t>Polo.CFhhpolo.ma</a:t>
            </a:r>
          </a:p>
        </p:txBody>
      </p:sp>
      <p:sp>
        <p:nvSpPr>
          <p:cNvPr id="21" name="ZoneTexte 20"/>
          <p:cNvSpPr txBox="1"/>
          <p:nvPr/>
        </p:nvSpPr>
        <p:spPr>
          <a:xfrm>
            <a:off x="7193756" y="4983202"/>
            <a:ext cx="2654300" cy="369332"/>
          </a:xfrm>
          <a:prstGeom prst="rect">
            <a:avLst/>
          </a:prstGeom>
          <a:noFill/>
        </p:spPr>
        <p:txBody>
          <a:bodyPr wrap="square" rtlCol="0">
            <a:spAutoFit/>
          </a:bodyPr>
          <a:lstStyle/>
          <a:p>
            <a:r>
              <a:rPr lang="fr-FR" dirty="0"/>
              <a:t>Metier.CFhhpolo.ma</a:t>
            </a:r>
          </a:p>
        </p:txBody>
      </p:sp>
      <p:sp>
        <p:nvSpPr>
          <p:cNvPr id="22" name="ZoneTexte 21"/>
          <p:cNvSpPr txBox="1"/>
          <p:nvPr/>
        </p:nvSpPr>
        <p:spPr>
          <a:xfrm>
            <a:off x="1422400" y="2184400"/>
            <a:ext cx="2819400" cy="369332"/>
          </a:xfrm>
          <a:prstGeom prst="rect">
            <a:avLst/>
          </a:prstGeom>
          <a:noFill/>
        </p:spPr>
        <p:txBody>
          <a:bodyPr wrap="square" rtlCol="0">
            <a:spAutoFit/>
          </a:bodyPr>
          <a:lstStyle/>
          <a:p>
            <a:r>
              <a:rPr lang="fr-FR" dirty="0"/>
              <a:t>Forêt « Cfhhpolo.ma »</a:t>
            </a:r>
          </a:p>
        </p:txBody>
      </p:sp>
      <p:sp>
        <p:nvSpPr>
          <p:cNvPr id="34" name="ZoneTexte 33"/>
          <p:cNvSpPr txBox="1"/>
          <p:nvPr/>
        </p:nvSpPr>
        <p:spPr>
          <a:xfrm>
            <a:off x="10813256" y="2302986"/>
            <a:ext cx="673100" cy="369332"/>
          </a:xfrm>
          <a:prstGeom prst="rect">
            <a:avLst/>
          </a:prstGeom>
          <a:noFill/>
        </p:spPr>
        <p:txBody>
          <a:bodyPr wrap="square" rtlCol="0">
            <a:spAutoFit/>
          </a:bodyPr>
          <a:lstStyle/>
          <a:p>
            <a:r>
              <a:rPr lang="fr-FR" dirty="0"/>
              <a:t>GU1</a:t>
            </a:r>
          </a:p>
        </p:txBody>
      </p:sp>
      <p:sp>
        <p:nvSpPr>
          <p:cNvPr id="35" name="Rectangle à coins arrondis 34"/>
          <p:cNvSpPr/>
          <p:nvPr/>
        </p:nvSpPr>
        <p:spPr>
          <a:xfrm>
            <a:off x="10621168" y="2590800"/>
            <a:ext cx="1233488" cy="1638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GGcf</a:t>
            </a:r>
            <a:endParaRPr lang="fr-FR" dirty="0"/>
          </a:p>
          <a:p>
            <a:pPr algn="ctr"/>
            <a:r>
              <a:rPr lang="fr-FR" dirty="0"/>
              <a:t>GG1</a:t>
            </a:r>
          </a:p>
          <a:p>
            <a:pPr algn="ctr"/>
            <a:r>
              <a:rPr lang="fr-FR" dirty="0"/>
              <a:t>G2</a:t>
            </a:r>
          </a:p>
          <a:p>
            <a:pPr algn="ctr"/>
            <a:r>
              <a:rPr lang="fr-FR" dirty="0"/>
              <a:t>G3</a:t>
            </a:r>
          </a:p>
          <a:p>
            <a:pPr algn="ctr"/>
            <a:endParaRPr lang="fr-FR" dirty="0"/>
          </a:p>
        </p:txBody>
      </p:sp>
      <p:sp>
        <p:nvSpPr>
          <p:cNvPr id="39" name="ZoneTexte 38"/>
          <p:cNvSpPr txBox="1"/>
          <p:nvPr/>
        </p:nvSpPr>
        <p:spPr>
          <a:xfrm>
            <a:off x="11029156" y="4461470"/>
            <a:ext cx="825500" cy="369332"/>
          </a:xfrm>
          <a:prstGeom prst="rect">
            <a:avLst/>
          </a:prstGeom>
          <a:noFill/>
        </p:spPr>
        <p:txBody>
          <a:bodyPr wrap="square" rtlCol="0">
            <a:spAutoFit/>
          </a:bodyPr>
          <a:lstStyle/>
          <a:p>
            <a:r>
              <a:rPr lang="fr-FR" dirty="0"/>
              <a:t>GDL1</a:t>
            </a:r>
          </a:p>
        </p:txBody>
      </p:sp>
      <p:sp>
        <p:nvSpPr>
          <p:cNvPr id="40" name="Rectangle à coins arrondis 39"/>
          <p:cNvSpPr/>
          <p:nvPr/>
        </p:nvSpPr>
        <p:spPr>
          <a:xfrm>
            <a:off x="10813256" y="4830802"/>
            <a:ext cx="1233488" cy="1963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GGcf</a:t>
            </a:r>
            <a:endParaRPr lang="fr-FR" dirty="0"/>
          </a:p>
          <a:p>
            <a:pPr algn="ctr"/>
            <a:r>
              <a:rPr lang="fr-FR" dirty="0"/>
              <a:t>GG1</a:t>
            </a:r>
          </a:p>
          <a:p>
            <a:pPr algn="ctr"/>
            <a:r>
              <a:rPr lang="fr-FR" dirty="0"/>
              <a:t>G2</a:t>
            </a:r>
          </a:p>
          <a:p>
            <a:pPr algn="ctr"/>
            <a:r>
              <a:rPr lang="fr-FR" dirty="0"/>
              <a:t>G3</a:t>
            </a:r>
          </a:p>
          <a:p>
            <a:pPr algn="ctr"/>
            <a:r>
              <a:rPr lang="fr-FR" dirty="0"/>
              <a:t>GU1</a:t>
            </a:r>
          </a:p>
          <a:p>
            <a:pPr algn="ctr"/>
            <a:r>
              <a:rPr lang="fr-FR" dirty="0"/>
              <a:t>GG4</a:t>
            </a:r>
          </a:p>
          <a:p>
            <a:pPr algn="ctr"/>
            <a:endParaRPr lang="fr-FR" dirty="0"/>
          </a:p>
        </p:txBody>
      </p:sp>
      <p:sp>
        <p:nvSpPr>
          <p:cNvPr id="42" name="ZoneTexte 41"/>
          <p:cNvSpPr txBox="1"/>
          <p:nvPr/>
        </p:nvSpPr>
        <p:spPr>
          <a:xfrm>
            <a:off x="2006600" y="3187700"/>
            <a:ext cx="2349500" cy="369332"/>
          </a:xfrm>
          <a:prstGeom prst="rect">
            <a:avLst/>
          </a:prstGeom>
          <a:noFill/>
        </p:spPr>
        <p:txBody>
          <a:bodyPr wrap="square" rtlCol="0">
            <a:spAutoFit/>
          </a:bodyPr>
          <a:lstStyle/>
          <a:p>
            <a:r>
              <a:rPr lang="fr-FR" dirty="0"/>
              <a:t>Domaine </a:t>
            </a:r>
            <a:r>
              <a:rPr lang="fr-FR" dirty="0" err="1"/>
              <a:t>pére</a:t>
            </a:r>
            <a:endParaRPr lang="fr-FR" dirty="0"/>
          </a:p>
        </p:txBody>
      </p:sp>
      <p:sp>
        <p:nvSpPr>
          <p:cNvPr id="43" name="ZoneTexte 42"/>
          <p:cNvSpPr txBox="1"/>
          <p:nvPr/>
        </p:nvSpPr>
        <p:spPr>
          <a:xfrm>
            <a:off x="4679156" y="6121400"/>
            <a:ext cx="5435600" cy="369332"/>
          </a:xfrm>
          <a:prstGeom prst="rect">
            <a:avLst/>
          </a:prstGeom>
          <a:noFill/>
        </p:spPr>
        <p:txBody>
          <a:bodyPr wrap="square" rtlCol="0">
            <a:spAutoFit/>
          </a:bodyPr>
          <a:lstStyle/>
          <a:p>
            <a:r>
              <a:rPr lang="fr-FR" dirty="0"/>
              <a:t>Domaines enfants</a:t>
            </a:r>
          </a:p>
        </p:txBody>
      </p:sp>
      <p:sp>
        <p:nvSpPr>
          <p:cNvPr id="44" name="Triangle isocèle 43"/>
          <p:cNvSpPr/>
          <p:nvPr/>
        </p:nvSpPr>
        <p:spPr>
          <a:xfrm>
            <a:off x="8362156" y="2622034"/>
            <a:ext cx="1968500" cy="1143000"/>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GG4</a:t>
            </a:r>
          </a:p>
        </p:txBody>
      </p:sp>
      <p:sp>
        <p:nvSpPr>
          <p:cNvPr id="45" name="ZoneTexte 44"/>
          <p:cNvSpPr txBox="1"/>
          <p:nvPr/>
        </p:nvSpPr>
        <p:spPr>
          <a:xfrm>
            <a:off x="7795418" y="2302986"/>
            <a:ext cx="2052638" cy="369332"/>
          </a:xfrm>
          <a:prstGeom prst="rect">
            <a:avLst/>
          </a:prstGeom>
          <a:noFill/>
        </p:spPr>
        <p:txBody>
          <a:bodyPr wrap="square" rtlCol="0">
            <a:spAutoFit/>
          </a:bodyPr>
          <a:lstStyle/>
          <a:p>
            <a:r>
              <a:rPr lang="fr-FR" dirty="0"/>
              <a:t>Istarahma.ma</a:t>
            </a:r>
          </a:p>
        </p:txBody>
      </p:sp>
      <p:cxnSp>
        <p:nvCxnSpPr>
          <p:cNvPr id="47" name="Connecteur droit 46"/>
          <p:cNvCxnSpPr/>
          <p:nvPr/>
        </p:nvCxnSpPr>
        <p:spPr>
          <a:xfrm>
            <a:off x="2006600" y="2590800"/>
            <a:ext cx="5788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a:off x="7808912" y="2606159"/>
            <a:ext cx="141288" cy="3944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a:off x="2006600" y="2584967"/>
            <a:ext cx="0" cy="4146033"/>
          </a:xfrm>
          <a:prstGeom prst="line">
            <a:avLst/>
          </a:prstGeom>
        </p:spPr>
        <p:style>
          <a:lnRef idx="1">
            <a:schemeClr val="accent1"/>
          </a:lnRef>
          <a:fillRef idx="0">
            <a:schemeClr val="accent1"/>
          </a:fillRef>
          <a:effectRef idx="0">
            <a:schemeClr val="accent1"/>
          </a:effectRef>
          <a:fontRef idx="minor">
            <a:schemeClr val="tx1"/>
          </a:fontRef>
        </p:style>
      </p:cxnSp>
      <p:sp>
        <p:nvSpPr>
          <p:cNvPr id="58" name="Flèche droite 57"/>
          <p:cNvSpPr/>
          <p:nvPr/>
        </p:nvSpPr>
        <p:spPr>
          <a:xfrm>
            <a:off x="5740400" y="2742684"/>
            <a:ext cx="3273423" cy="127516"/>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Flèche gauche 58"/>
          <p:cNvSpPr/>
          <p:nvPr/>
        </p:nvSpPr>
        <p:spPr>
          <a:xfrm>
            <a:off x="5740400" y="2965966"/>
            <a:ext cx="3124200" cy="183634"/>
          </a:xfrm>
          <a:prstGeom prst="lef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ZoneTexte 59"/>
          <p:cNvSpPr txBox="1"/>
          <p:nvPr/>
        </p:nvSpPr>
        <p:spPr>
          <a:xfrm>
            <a:off x="5270500" y="1905000"/>
            <a:ext cx="3251200" cy="369332"/>
          </a:xfrm>
          <a:prstGeom prst="rect">
            <a:avLst/>
          </a:prstGeom>
          <a:noFill/>
        </p:spPr>
        <p:txBody>
          <a:bodyPr wrap="square" rtlCol="0">
            <a:spAutoFit/>
          </a:bodyPr>
          <a:lstStyle/>
          <a:p>
            <a:r>
              <a:rPr lang="fr-FR" dirty="0"/>
              <a:t>Liaisons d’approbation</a:t>
            </a:r>
          </a:p>
        </p:txBody>
      </p:sp>
      <p:cxnSp>
        <p:nvCxnSpPr>
          <p:cNvPr id="62" name="Connecteur droit avec flèche 61"/>
          <p:cNvCxnSpPr/>
          <p:nvPr/>
        </p:nvCxnSpPr>
        <p:spPr>
          <a:xfrm>
            <a:off x="6540500" y="2302986"/>
            <a:ext cx="355600" cy="43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ZoneTexte 62"/>
          <p:cNvSpPr txBox="1"/>
          <p:nvPr/>
        </p:nvSpPr>
        <p:spPr>
          <a:xfrm>
            <a:off x="7936706" y="3820636"/>
            <a:ext cx="2609453" cy="307777"/>
          </a:xfrm>
          <a:prstGeom prst="rect">
            <a:avLst/>
          </a:prstGeom>
          <a:noFill/>
        </p:spPr>
        <p:txBody>
          <a:bodyPr wrap="square" rtlCol="0">
            <a:spAutoFit/>
          </a:bodyPr>
          <a:lstStyle/>
          <a:p>
            <a:r>
              <a:rPr lang="fr-FR" sz="1400" b="1" dirty="0"/>
              <a:t>Domaine externe approuvé</a:t>
            </a:r>
          </a:p>
        </p:txBody>
      </p:sp>
      <p:sp>
        <p:nvSpPr>
          <p:cNvPr id="64" name="ZoneTexte 63"/>
          <p:cNvSpPr txBox="1"/>
          <p:nvPr/>
        </p:nvSpPr>
        <p:spPr>
          <a:xfrm>
            <a:off x="7950200" y="5750262"/>
            <a:ext cx="3004343" cy="738664"/>
          </a:xfrm>
          <a:prstGeom prst="rect">
            <a:avLst/>
          </a:prstGeom>
          <a:noFill/>
        </p:spPr>
        <p:txBody>
          <a:bodyPr wrap="square" rtlCol="0">
            <a:spAutoFit/>
          </a:bodyPr>
          <a:lstStyle/>
          <a:p>
            <a:r>
              <a:rPr lang="fr-FR" sz="1400" b="1" dirty="0"/>
              <a:t>GG Groupe Global</a:t>
            </a:r>
          </a:p>
          <a:p>
            <a:r>
              <a:rPr lang="fr-FR" sz="1400" b="1" dirty="0"/>
              <a:t>GU Groupe Universel</a:t>
            </a:r>
          </a:p>
          <a:p>
            <a:r>
              <a:rPr lang="fr-FR" sz="1400" b="1" dirty="0"/>
              <a:t>GDL Groupe de Domaine Local</a:t>
            </a:r>
          </a:p>
        </p:txBody>
      </p:sp>
    </p:spTree>
    <p:extLst>
      <p:ext uri="{BB962C8B-B14F-4D97-AF65-F5344CB8AC3E}">
        <p14:creationId xmlns:p14="http://schemas.microsoft.com/office/powerpoint/2010/main" val="175954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Groupes par défaut</a:t>
            </a:r>
          </a:p>
        </p:txBody>
      </p:sp>
      <p:sp>
        <p:nvSpPr>
          <p:cNvPr id="4" name="Rounded Rectangle 3"/>
          <p:cNvSpPr>
            <a:spLocks noChangeArrowheads="1"/>
          </p:cNvSpPr>
          <p:nvPr/>
        </p:nvSpPr>
        <p:spPr bwMode="auto">
          <a:xfrm>
            <a:off x="1709738" y="1050878"/>
            <a:ext cx="8721725" cy="522709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eaLnBrk="0" hangingPunct="0"/>
            <a:endParaRPr lang="en-US" sz="2400" dirty="0">
              <a:solidFill>
                <a:srgbClr val="000000"/>
              </a:solidFill>
              <a:latin typeface="Segoe UI" pitchFamily="34" charset="0"/>
              <a:ea typeface="Segoe UI" pitchFamily="34" charset="0"/>
              <a:cs typeface="Segoe UI" pitchFamily="34" charset="0"/>
            </a:endParaRPr>
          </a:p>
          <a:p>
            <a:pPr defTabSz="914400" eaLnBrk="0" hangingPunct="0"/>
            <a:endParaRPr lang="en-US" sz="2400" b="0" dirty="0">
              <a:solidFill>
                <a:srgbClr val="000000"/>
              </a:solidFill>
              <a:latin typeface="Segoe UI" pitchFamily="34" charset="0"/>
              <a:ea typeface="Segoe UI" pitchFamily="34" charset="0"/>
              <a:cs typeface="Segoe UI" pitchFamily="34" charset="0"/>
            </a:endParaRPr>
          </a:p>
        </p:txBody>
      </p:sp>
      <p:sp>
        <p:nvSpPr>
          <p:cNvPr id="5" name="Content Placeholder 3"/>
          <p:cNvSpPr>
            <a:spLocks noGrp="1"/>
          </p:cNvSpPr>
          <p:nvPr/>
        </p:nvSpPr>
        <p:spPr bwMode="auto">
          <a:xfrm>
            <a:off x="1982788" y="914401"/>
            <a:ext cx="8119156" cy="19106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defTabSz="914400" eaLnBrk="0" hangingPunct="0">
              <a:lnSpc>
                <a:spcPct val="90000"/>
              </a:lnSpc>
            </a:pPr>
            <a:r>
              <a:rPr lang="en-US" sz="2600" dirty="0">
                <a:solidFill>
                  <a:srgbClr val="000000"/>
                </a:solidFill>
              </a:rPr>
              <a:t>Gérez avec soin les groupes par défaut</a:t>
            </a:r>
            <a:r>
              <a:rPr lang="en-GB" sz="2600" dirty="0">
                <a:solidFill>
                  <a:srgbClr val="000000"/>
                </a:solidFill>
              </a:rPr>
              <a:t> qui fournissent des privilèges administratifs, car </a:t>
            </a:r>
            <a:r>
              <a:rPr lang="en-GB" sz="2600" dirty="0" err="1">
                <a:solidFill>
                  <a:srgbClr val="000000"/>
                </a:solidFill>
              </a:rPr>
              <a:t>ces</a:t>
            </a:r>
            <a:r>
              <a:rPr lang="en-GB" sz="2600" dirty="0">
                <a:solidFill>
                  <a:srgbClr val="000000"/>
                </a:solidFill>
              </a:rPr>
              <a:t> </a:t>
            </a:r>
            <a:r>
              <a:rPr lang="en-GB" sz="2600" dirty="0" err="1">
                <a:solidFill>
                  <a:srgbClr val="000000"/>
                </a:solidFill>
              </a:rPr>
              <a:t>groupes</a:t>
            </a:r>
            <a:endParaRPr lang="en-GB" sz="2600" dirty="0">
              <a:solidFill>
                <a:srgbClr val="000000"/>
              </a:solidFill>
            </a:endParaRPr>
          </a:p>
          <a:p>
            <a:pPr lvl="1" defTabSz="914400" eaLnBrk="0" hangingPunct="0">
              <a:lnSpc>
                <a:spcPct val="90000"/>
              </a:lnSpc>
            </a:pPr>
            <a:r>
              <a:rPr lang="en-GB" dirty="0">
                <a:solidFill>
                  <a:srgbClr val="000000"/>
                </a:solidFill>
              </a:rPr>
              <a:t>Ont en général des privilèges plus vastes que nécessaire pour la plupart des environnements délégués</a:t>
            </a:r>
          </a:p>
          <a:p>
            <a:pPr lvl="1" defTabSz="914400" eaLnBrk="0" hangingPunct="0">
              <a:lnSpc>
                <a:spcPct val="90000"/>
              </a:lnSpc>
            </a:pPr>
            <a:r>
              <a:rPr lang="en-GB" dirty="0">
                <a:solidFill>
                  <a:srgbClr val="000000"/>
                </a:solidFill>
              </a:rPr>
              <a:t>Appliquent souvent la protection à leurs membres</a:t>
            </a:r>
            <a:endParaRPr lang="en-US" dirty="0">
              <a:solidFill>
                <a:srgbClr val="000000"/>
              </a:solidFill>
            </a:endParaRPr>
          </a:p>
          <a:p>
            <a:pPr defTabSz="914400"/>
            <a:endParaRPr lang="en-US" sz="3200" dirty="0">
              <a:solidFill>
                <a:srgbClr val="000000"/>
              </a:solidFill>
            </a:endParaRPr>
          </a:p>
        </p:txBody>
      </p:sp>
      <p:graphicFrame>
        <p:nvGraphicFramePr>
          <p:cNvPr id="6" name="Table 5"/>
          <p:cNvGraphicFramePr>
            <a:graphicFrameLocks noGrp="1"/>
          </p:cNvGraphicFramePr>
          <p:nvPr/>
        </p:nvGraphicFramePr>
        <p:xfrm>
          <a:off x="2228969" y="2941559"/>
          <a:ext cx="7766138" cy="3590544"/>
        </p:xfrm>
        <a:graphic>
          <a:graphicData uri="http://schemas.openxmlformats.org/drawingml/2006/table">
            <a:tbl>
              <a:tblPr firstRow="1" bandRow="1">
                <a:tableStyleId>{93296810-A885-4BE3-A3E7-6D5BEEA58F35}</a:tableStyleId>
              </a:tblPr>
              <a:tblGrid>
                <a:gridCol w="3148111">
                  <a:extLst>
                    <a:ext uri="{9D8B030D-6E8A-4147-A177-3AD203B41FA5}">
                      <a16:colId xmlns:a16="http://schemas.microsoft.com/office/drawing/2014/main" val="20000"/>
                    </a:ext>
                  </a:extLst>
                </a:gridCol>
                <a:gridCol w="4618027">
                  <a:extLst>
                    <a:ext uri="{9D8B030D-6E8A-4147-A177-3AD203B41FA5}">
                      <a16:colId xmlns:a16="http://schemas.microsoft.com/office/drawing/2014/main" val="20001"/>
                    </a:ext>
                  </a:extLst>
                </a:gridCol>
              </a:tblGrid>
              <a:tr h="349504">
                <a:tc>
                  <a:txBody>
                    <a:bodyPr/>
                    <a:lstStyle/>
                    <a:p>
                      <a:r>
                        <a:rPr lang="en-US" sz="1600" dirty="0"/>
                        <a:t>Groupe</a:t>
                      </a:r>
                    </a:p>
                  </a:txBody>
                  <a:tcPr/>
                </a:tc>
                <a:tc>
                  <a:txBody>
                    <a:bodyPr/>
                    <a:lstStyle/>
                    <a:p>
                      <a:r>
                        <a:rPr lang="en-US" sz="1600" dirty="0"/>
                        <a:t>Emplacement</a:t>
                      </a:r>
                    </a:p>
                  </a:txBody>
                  <a:tcPr/>
                </a:tc>
                <a:extLst>
                  <a:ext uri="{0D108BD9-81ED-4DB2-BD59-A6C34878D82A}">
                    <a16:rowId xmlns:a16="http://schemas.microsoft.com/office/drawing/2014/main" val="10000"/>
                  </a:ext>
                </a:extLst>
              </a:tr>
              <a:tr h="390921">
                <a:tc>
                  <a:txBody>
                    <a:bodyPr/>
                    <a:lstStyle/>
                    <a:p>
                      <a:r>
                        <a:rPr lang="en-US" sz="1600" kern="1200" dirty="0" err="1">
                          <a:solidFill>
                            <a:schemeClr val="dk1"/>
                          </a:solidFill>
                          <a:effectLst/>
                          <a:latin typeface="+mn-lt"/>
                          <a:ea typeface="+mn-ea"/>
                          <a:cs typeface="+mn-cs"/>
                        </a:rPr>
                        <a:t>Administrateurs</a:t>
                      </a:r>
                      <a:r>
                        <a:rPr lang="en-US" sz="1600" kern="1200" dirty="0">
                          <a:solidFill>
                            <a:schemeClr val="dk1"/>
                          </a:solidFill>
                          <a:effectLst/>
                          <a:latin typeface="+mn-lt"/>
                          <a:ea typeface="+mn-ea"/>
                          <a:cs typeface="+mn-cs"/>
                        </a:rPr>
                        <a:t> de </a:t>
                      </a:r>
                      <a:r>
                        <a:rPr lang="en-US" sz="1600" kern="1200" dirty="0" err="1">
                          <a:solidFill>
                            <a:schemeClr val="dk1"/>
                          </a:solidFill>
                          <a:effectLst/>
                          <a:latin typeface="+mn-lt"/>
                          <a:ea typeface="+mn-ea"/>
                          <a:cs typeface="+mn-cs"/>
                        </a:rPr>
                        <a:t>l'entreprise</a:t>
                      </a:r>
                      <a:endParaRPr lang="en-US" sz="1600" kern="1200" dirty="0">
                        <a:solidFill>
                          <a:schemeClr val="dk1"/>
                        </a:solidFill>
                        <a:effectLst/>
                        <a:latin typeface="+mn-lt"/>
                        <a:ea typeface="+mn-ea"/>
                        <a:cs typeface="+mn-cs"/>
                      </a:endParaRPr>
                    </a:p>
                  </a:txBody>
                  <a:tcPr/>
                </a:tc>
                <a:tc>
                  <a:txBody>
                    <a:bodyPr/>
                    <a:lstStyle/>
                    <a:p>
                      <a:r>
                        <a:rPr lang="en-US" sz="1600" kern="1200" dirty="0">
                          <a:solidFill>
                            <a:schemeClr val="dk1"/>
                          </a:solidFill>
                          <a:effectLst/>
                          <a:latin typeface="+mn-lt"/>
                          <a:ea typeface="+mn-ea"/>
                          <a:cs typeface="+mn-cs"/>
                        </a:rPr>
                        <a:t>Conteneur Utilisateurs du domaine racine de la forêt</a:t>
                      </a:r>
                      <a:endParaRPr lang="en-US" sz="1600" dirty="0"/>
                    </a:p>
                  </a:txBody>
                  <a:tcPr/>
                </a:tc>
                <a:extLst>
                  <a:ext uri="{0D108BD9-81ED-4DB2-BD59-A6C34878D82A}">
                    <a16:rowId xmlns:a16="http://schemas.microsoft.com/office/drawing/2014/main" val="10001"/>
                  </a:ext>
                </a:extLst>
              </a:tr>
              <a:tr h="3757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Administrateurs du schéma</a:t>
                      </a:r>
                    </a:p>
                  </a:txBody>
                  <a:tcPr/>
                </a:tc>
                <a:tc>
                  <a:txBody>
                    <a:bodyPr/>
                    <a:lstStyle/>
                    <a:p>
                      <a:r>
                        <a:rPr lang="en-US" sz="1600" kern="1200" dirty="0">
                          <a:solidFill>
                            <a:schemeClr val="dk1"/>
                          </a:solidFill>
                          <a:effectLst/>
                          <a:latin typeface="+mn-lt"/>
                          <a:ea typeface="+mn-ea"/>
                          <a:cs typeface="+mn-cs"/>
                        </a:rPr>
                        <a:t>Conteneur Utilisateurs du domaine racine de la forêt</a:t>
                      </a:r>
                      <a:endParaRPr lang="en-US" sz="1600" dirty="0"/>
                    </a:p>
                  </a:txBody>
                  <a:tcPr/>
                </a:tc>
                <a:extLst>
                  <a:ext uri="{0D108BD9-81ED-4DB2-BD59-A6C34878D82A}">
                    <a16:rowId xmlns:a16="http://schemas.microsoft.com/office/drawing/2014/main" val="10002"/>
                  </a:ext>
                </a:extLst>
              </a:tr>
              <a:tr h="349504">
                <a:tc>
                  <a:txBody>
                    <a:bodyPr/>
                    <a:lstStyle/>
                    <a:p>
                      <a:r>
                        <a:rPr lang="en-US" sz="1600" kern="1200" dirty="0" err="1">
                          <a:solidFill>
                            <a:schemeClr val="dk1"/>
                          </a:solidFill>
                          <a:effectLst/>
                          <a:latin typeface="+mn-lt"/>
                          <a:ea typeface="+mn-ea"/>
                          <a:cs typeface="+mn-cs"/>
                        </a:rPr>
                        <a:t>Administrateurs</a:t>
                      </a:r>
                      <a:endParaRPr lang="en-US" sz="160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effectLst/>
                          <a:latin typeface="+mn-lt"/>
                          <a:ea typeface="+mn-ea"/>
                          <a:cs typeface="+mn-cs"/>
                        </a:rPr>
                        <a:t>Conteneur intégré de chaque domaine </a:t>
                      </a:r>
                      <a:endParaRPr lang="en-US" sz="1600" dirty="0"/>
                    </a:p>
                  </a:txBody>
                  <a:tcPr/>
                </a:tc>
                <a:extLst>
                  <a:ext uri="{0D108BD9-81ED-4DB2-BD59-A6C34878D82A}">
                    <a16:rowId xmlns:a16="http://schemas.microsoft.com/office/drawing/2014/main" val="10003"/>
                  </a:ext>
                </a:extLst>
              </a:tr>
              <a:tr h="349504">
                <a:tc>
                  <a:txBody>
                    <a:bodyPr/>
                    <a:lstStyle/>
                    <a:p>
                      <a:r>
                        <a:rPr lang="en-US" sz="1600" kern="1200" dirty="0">
                          <a:solidFill>
                            <a:schemeClr val="dk1"/>
                          </a:solidFill>
                          <a:effectLst/>
                          <a:latin typeface="+mn-lt"/>
                          <a:ea typeface="+mn-ea"/>
                          <a:cs typeface="+mn-cs"/>
                        </a:rPr>
                        <a:t>Admins du domaine </a:t>
                      </a:r>
                    </a:p>
                  </a:txBody>
                  <a:tcPr/>
                </a:tc>
                <a:tc>
                  <a:txBody>
                    <a:bodyPr/>
                    <a:lstStyle/>
                    <a:p>
                      <a:r>
                        <a:rPr lang="en-US" sz="1600" kern="1200" dirty="0">
                          <a:solidFill>
                            <a:schemeClr val="dk1"/>
                          </a:solidFill>
                          <a:effectLst/>
                          <a:latin typeface="+mn-lt"/>
                          <a:ea typeface="+mn-ea"/>
                          <a:cs typeface="+mn-cs"/>
                        </a:rPr>
                        <a:t>Conteneur Utilisateurs de chaque domaine </a:t>
                      </a:r>
                      <a:endParaRPr lang="en-US" sz="1600" dirty="0"/>
                    </a:p>
                  </a:txBody>
                  <a:tcPr/>
                </a:tc>
                <a:extLst>
                  <a:ext uri="{0D108BD9-81ED-4DB2-BD59-A6C34878D82A}">
                    <a16:rowId xmlns:a16="http://schemas.microsoft.com/office/drawing/2014/main" val="10004"/>
                  </a:ext>
                </a:extLst>
              </a:tr>
              <a:tr h="308140">
                <a:tc>
                  <a:txBody>
                    <a:bodyPr/>
                    <a:lstStyle/>
                    <a:p>
                      <a:r>
                        <a:rPr lang="en-US" sz="1600" kern="1200" dirty="0">
                          <a:solidFill>
                            <a:schemeClr val="dk1"/>
                          </a:solidFill>
                          <a:effectLst/>
                          <a:latin typeface="+mn-lt"/>
                          <a:ea typeface="+mn-ea"/>
                          <a:cs typeface="+mn-cs"/>
                        </a:rPr>
                        <a:t>Opérateurs de serveur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Conteneur intégré de chaque domaine </a:t>
                      </a:r>
                      <a:endParaRPr lang="en-US" sz="1600" dirty="0"/>
                    </a:p>
                  </a:txBody>
                  <a:tcPr/>
                </a:tc>
                <a:extLst>
                  <a:ext uri="{0D108BD9-81ED-4DB2-BD59-A6C34878D82A}">
                    <a16:rowId xmlns:a16="http://schemas.microsoft.com/office/drawing/2014/main" val="10005"/>
                  </a:ext>
                </a:extLst>
              </a:tr>
              <a:tr h="349504">
                <a:tc>
                  <a:txBody>
                    <a:bodyPr/>
                    <a:lstStyle/>
                    <a:p>
                      <a:r>
                        <a:rPr lang="en-US" sz="1600" kern="1200" dirty="0">
                          <a:solidFill>
                            <a:schemeClr val="dk1"/>
                          </a:solidFill>
                          <a:effectLst/>
                          <a:latin typeface="+mn-lt"/>
                          <a:ea typeface="+mn-ea"/>
                          <a:cs typeface="+mn-cs"/>
                        </a:rPr>
                        <a:t>Opérateurs de compte</a:t>
                      </a:r>
                    </a:p>
                  </a:txBody>
                  <a:tcPr/>
                </a:tc>
                <a:tc>
                  <a:txBody>
                    <a:bodyPr/>
                    <a:lstStyle/>
                    <a:p>
                      <a:r>
                        <a:rPr lang="en-US" sz="1600" kern="1200" dirty="0">
                          <a:solidFill>
                            <a:schemeClr val="dk1"/>
                          </a:solidFill>
                          <a:effectLst/>
                          <a:latin typeface="+mn-lt"/>
                          <a:ea typeface="+mn-ea"/>
                          <a:cs typeface="+mn-cs"/>
                        </a:rPr>
                        <a:t>Conteneur intégré de chaque domaine </a:t>
                      </a:r>
                      <a:endParaRPr lang="en-US" sz="1600" dirty="0"/>
                    </a:p>
                  </a:txBody>
                  <a:tcPr/>
                </a:tc>
                <a:extLst>
                  <a:ext uri="{0D108BD9-81ED-4DB2-BD59-A6C34878D82A}">
                    <a16:rowId xmlns:a16="http://schemas.microsoft.com/office/drawing/2014/main" val="10006"/>
                  </a:ext>
                </a:extLst>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Opérateurs de sauvegarde</a:t>
                      </a:r>
                      <a:endParaRPr lang="en-US" sz="1600" dirty="0"/>
                    </a:p>
                  </a:txBody>
                  <a:tcPr/>
                </a:tc>
                <a:tc>
                  <a:txBody>
                    <a:bodyPr/>
                    <a:lstStyle/>
                    <a:p>
                      <a:r>
                        <a:rPr lang="en-US" sz="1600" kern="1200" dirty="0">
                          <a:solidFill>
                            <a:schemeClr val="dk1"/>
                          </a:solidFill>
                          <a:effectLst/>
                          <a:latin typeface="+mn-lt"/>
                          <a:ea typeface="+mn-ea"/>
                          <a:cs typeface="+mn-cs"/>
                        </a:rPr>
                        <a:t>Conteneur intégré de</a:t>
                      </a:r>
                      <a:r>
                        <a:rPr lang="en-US" sz="1600" kern="1200" baseline="0" dirty="0">
                          <a:solidFill>
                            <a:schemeClr val="dk1"/>
                          </a:solidFill>
                          <a:effectLst/>
                          <a:latin typeface="+mn-lt"/>
                          <a:ea typeface="+mn-ea"/>
                          <a:cs typeface="+mn-cs"/>
                        </a:rPr>
                        <a:t> </a:t>
                      </a:r>
                      <a:r>
                        <a:rPr lang="en-US" sz="1600" kern="1200" dirty="0">
                          <a:solidFill>
                            <a:schemeClr val="dk1"/>
                          </a:solidFill>
                          <a:effectLst/>
                          <a:latin typeface="+mn-lt"/>
                          <a:ea typeface="+mn-ea"/>
                          <a:cs typeface="+mn-cs"/>
                        </a:rPr>
                        <a:t>chaque domaine </a:t>
                      </a:r>
                      <a:endParaRPr lang="en-US" sz="1600" dirty="0"/>
                    </a:p>
                  </a:txBody>
                  <a:tcPr/>
                </a:tc>
                <a:extLst>
                  <a:ext uri="{0D108BD9-81ED-4DB2-BD59-A6C34878D82A}">
                    <a16:rowId xmlns:a16="http://schemas.microsoft.com/office/drawing/2014/main" val="10007"/>
                  </a:ext>
                </a:extLst>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Opérateurs d'impression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Conteneur intégré de chaque domaine </a:t>
                      </a:r>
                      <a:endParaRPr lang="en-US" sz="16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82950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3-domain local group" descr="Encircles both of the preceding Global Groups and labels the combined entity ACL_Sales_Read (Domain Local Group).&#10;"/>
          <p:cNvGrpSpPr/>
          <p:nvPr/>
        </p:nvGrpSpPr>
        <p:grpSpPr>
          <a:xfrm>
            <a:off x="5335960" y="1766591"/>
            <a:ext cx="5027240" cy="2740877"/>
            <a:chOff x="3811960" y="1766590"/>
            <a:chExt cx="5027240" cy="2740877"/>
          </a:xfrm>
        </p:grpSpPr>
        <p:sp>
          <p:nvSpPr>
            <p:cNvPr id="59" name="Oval 58"/>
            <p:cNvSpPr/>
            <p:nvPr/>
          </p:nvSpPr>
          <p:spPr bwMode="auto">
            <a:xfrm>
              <a:off x="3811960" y="1766590"/>
              <a:ext cx="5027240" cy="2740877"/>
            </a:xfrm>
            <a:prstGeom prst="ellipse">
              <a:avLst/>
            </a:prstGeom>
            <a:solidFill>
              <a:schemeClr val="bg1">
                <a:lumMod val="85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algn="ctr" defTabSz="914400" eaLnBrk="0" fontAlgn="base" hangingPunct="0">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60" name="TextBox 59"/>
            <p:cNvSpPr txBox="1"/>
            <p:nvPr/>
          </p:nvSpPr>
          <p:spPr>
            <a:xfrm>
              <a:off x="5029200" y="3758625"/>
              <a:ext cx="2585875" cy="584775"/>
            </a:xfrm>
            <a:prstGeom prst="rect">
              <a:avLst/>
            </a:prstGeom>
            <a:noFill/>
          </p:spPr>
          <p:txBody>
            <a:bodyPr wrap="square" rtlCol="0">
              <a:spAutoFit/>
            </a:bodyPr>
            <a:lstStyle/>
            <a:p>
              <a:pPr algn="ctr" defTabSz="914400"/>
              <a:r>
                <a:rPr lang="en-US" sz="1600" b="1" dirty="0">
                  <a:solidFill>
                    <a:srgbClr val="000000"/>
                  </a:solidFill>
                  <a:latin typeface="Segoe UI" pitchFamily="34" charset="0"/>
                  <a:ea typeface="Segoe UI" pitchFamily="34" charset="0"/>
                  <a:cs typeface="Segoe UI" pitchFamily="34" charset="0"/>
                </a:rPr>
                <a:t>ACL_Sales_Read</a:t>
              </a:r>
              <a:br>
                <a:rPr sz="1600">
                  <a:solidFill>
                    <a:srgbClr val="000000"/>
                  </a:solidFill>
                  <a:latin typeface="Segoe UI"/>
                  <a:ea typeface="Segoe UI"/>
                  <a:cs typeface="Segoe UI"/>
                </a:rPr>
              </a:br>
              <a:r>
                <a:rPr lang="en-US" sz="1600" dirty="0">
                  <a:solidFill>
                    <a:srgbClr val="000000"/>
                  </a:solidFill>
                  <a:latin typeface="Segoe UI" pitchFamily="34" charset="0"/>
                  <a:ea typeface="Segoe UI" pitchFamily="34" charset="0"/>
                  <a:cs typeface="Segoe UI" pitchFamily="34" charset="0"/>
                </a:rPr>
                <a:t>(groupe local de domaine)</a:t>
              </a:r>
            </a:p>
          </p:txBody>
        </p:sp>
      </p:grpSp>
      <p:grpSp>
        <p:nvGrpSpPr>
          <p:cNvPr id="7" name="Domain local groups"/>
          <p:cNvGrpSpPr/>
          <p:nvPr/>
        </p:nvGrpSpPr>
        <p:grpSpPr>
          <a:xfrm>
            <a:off x="1752257" y="3692604"/>
            <a:ext cx="3829172" cy="1189946"/>
            <a:chOff x="228257" y="3692604"/>
            <a:chExt cx="3829172" cy="1189946"/>
          </a:xfrm>
        </p:grpSpPr>
        <p:grpSp>
          <p:nvGrpSpPr>
            <p:cNvPr id="63" name="Group 62"/>
            <p:cNvGrpSpPr/>
            <p:nvPr/>
          </p:nvGrpSpPr>
          <p:grpSpPr>
            <a:xfrm>
              <a:off x="228257" y="3692604"/>
              <a:ext cx="3829172" cy="954107"/>
              <a:chOff x="228600" y="3917422"/>
              <a:chExt cx="3829172" cy="954107"/>
            </a:xfrm>
          </p:grpSpPr>
          <p:sp>
            <p:nvSpPr>
              <p:cNvPr id="26" name="TextBox 25"/>
              <p:cNvSpPr txBox="1"/>
              <p:nvPr/>
            </p:nvSpPr>
            <p:spPr>
              <a:xfrm>
                <a:off x="686143" y="3917422"/>
                <a:ext cx="3371629" cy="954107"/>
              </a:xfrm>
              <a:prstGeom prst="rect">
                <a:avLst/>
              </a:prstGeom>
              <a:noFill/>
            </p:spPr>
            <p:txBody>
              <a:bodyPr wrap="none" rtlCol="0">
                <a:spAutoFit/>
              </a:bodyPr>
              <a:lstStyle/>
              <a:p>
                <a:pPr defTabSz="914400"/>
                <a:r>
                  <a:rPr lang="en-US" sz="2000" dirty="0">
                    <a:solidFill>
                      <a:srgbClr val="000000"/>
                    </a:solidFill>
                    <a:latin typeface="Segoe UI" pitchFamily="34" charset="0"/>
                    <a:ea typeface="Segoe UI" pitchFamily="34" charset="0"/>
                    <a:cs typeface="Segoe UI" pitchFamily="34" charset="0"/>
                  </a:rPr>
                  <a:t>Groupes locaux de domaine</a:t>
                </a:r>
              </a:p>
              <a:p>
                <a:pPr defTabSz="914400"/>
                <a:r>
                  <a:rPr lang="en-US" dirty="0">
                    <a:solidFill>
                      <a:srgbClr val="000000"/>
                    </a:solidFill>
                    <a:latin typeface="Segoe UI" pitchFamily="34" charset="0"/>
                    <a:ea typeface="Segoe UI" pitchFamily="34" charset="0"/>
                    <a:cs typeface="Segoe UI" pitchFamily="34" charset="0"/>
                  </a:rPr>
                  <a:t>qui assurent la gestion </a:t>
                </a:r>
              </a:p>
              <a:p>
                <a:pPr defTabSz="914400"/>
                <a:r>
                  <a:rPr lang="en-US">
                    <a:solidFill>
                      <a:srgbClr val="000000"/>
                    </a:solidFill>
                    <a:latin typeface="Segoe UI" pitchFamily="34" charset="0"/>
                    <a:ea typeface="Segoe UI" pitchFamily="34" charset="0"/>
                    <a:cs typeface="Segoe UI" pitchFamily="34" charset="0"/>
                  </a:rPr>
                  <a:t>telle que l'accès aux ressources,</a:t>
                </a:r>
                <a:endParaRPr lang="en-US" dirty="0">
                  <a:solidFill>
                    <a:srgbClr val="000000"/>
                  </a:solidFill>
                  <a:latin typeface="Segoe UI" pitchFamily="34" charset="0"/>
                  <a:ea typeface="Segoe UI" pitchFamily="34" charset="0"/>
                  <a:cs typeface="Segoe UI" pitchFamily="34" charset="0"/>
                </a:endParaRPr>
              </a:p>
            </p:txBody>
          </p:sp>
          <p:sp>
            <p:nvSpPr>
              <p:cNvPr id="47" name="TextBox 46"/>
              <p:cNvSpPr txBox="1"/>
              <p:nvPr/>
            </p:nvSpPr>
            <p:spPr>
              <a:xfrm>
                <a:off x="228600" y="3917422"/>
                <a:ext cx="609600" cy="369332"/>
              </a:xfrm>
              <a:prstGeom prst="rect">
                <a:avLst/>
              </a:prstGeom>
              <a:noFill/>
            </p:spPr>
            <p:txBody>
              <a:bodyPr wrap="square" rtlCol="0">
                <a:spAutoFit/>
              </a:bodyPr>
              <a:lstStyle/>
              <a:p>
                <a:pPr defTabSz="914400"/>
                <a:r>
                  <a:rPr lang="en-US" b="1" dirty="0">
                    <a:solidFill>
                      <a:srgbClr val="000000"/>
                    </a:solidFill>
                    <a:latin typeface="Segoe UI" pitchFamily="34" charset="0"/>
                    <a:ea typeface="Segoe UI" pitchFamily="34" charset="0"/>
                    <a:cs typeface="Segoe UI" pitchFamily="34" charset="0"/>
                  </a:rPr>
                  <a:t>DL</a:t>
                </a:r>
              </a:p>
            </p:txBody>
          </p:sp>
        </p:grpSp>
        <p:sp>
          <p:nvSpPr>
            <p:cNvPr id="79" name="TextBox 78"/>
            <p:cNvSpPr txBox="1"/>
            <p:nvPr/>
          </p:nvSpPr>
          <p:spPr>
            <a:xfrm>
              <a:off x="694509" y="4513218"/>
              <a:ext cx="2569521" cy="369332"/>
            </a:xfrm>
            <a:prstGeom prst="rect">
              <a:avLst/>
            </a:prstGeom>
            <a:noFill/>
          </p:spPr>
          <p:txBody>
            <a:bodyPr wrap="square" rtlCol="0">
              <a:spAutoFit/>
            </a:bodyPr>
            <a:lstStyle/>
            <a:p>
              <a:pPr defTabSz="914400"/>
              <a:r>
                <a:rPr lang="en-US">
                  <a:solidFill>
                    <a:srgbClr val="000000"/>
                  </a:solidFill>
                  <a:latin typeface="Segoe UI" pitchFamily="34" charset="0"/>
                  <a:ea typeface="Segoe UI" pitchFamily="34" charset="0"/>
                  <a:cs typeface="Segoe UI" pitchFamily="34" charset="0"/>
                </a:rPr>
                <a:t>qui sont </a:t>
              </a:r>
              <a:endParaRPr lang="en-US" dirty="0">
                <a:solidFill>
                  <a:srgbClr val="000000"/>
                </a:solidFill>
                <a:latin typeface="Segoe UI" pitchFamily="34" charset="0"/>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a:t>Implémentation de la gestion des groupes</a:t>
            </a:r>
          </a:p>
        </p:txBody>
      </p:sp>
      <p:grpSp>
        <p:nvGrpSpPr>
          <p:cNvPr id="73" name="2-global group" descr="Encircles each collection and labels the circled collection as Sales (Global Group) and Auditors (Global Group).&#10;"/>
          <p:cNvGrpSpPr/>
          <p:nvPr/>
        </p:nvGrpSpPr>
        <p:grpSpPr>
          <a:xfrm>
            <a:off x="5498696" y="1793262"/>
            <a:ext cx="4806076" cy="2016739"/>
            <a:chOff x="3974696" y="1793261"/>
            <a:chExt cx="4806076" cy="2016739"/>
          </a:xfrm>
        </p:grpSpPr>
        <p:sp>
          <p:nvSpPr>
            <p:cNvPr id="51" name="Oval 50"/>
            <p:cNvSpPr/>
            <p:nvPr/>
          </p:nvSpPr>
          <p:spPr bwMode="auto">
            <a:xfrm>
              <a:off x="3974696" y="2054872"/>
              <a:ext cx="2349904" cy="1374128"/>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algn="ctr" defTabSz="914400" eaLnBrk="0" fontAlgn="base" hangingPunct="0">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9869" y="1793261"/>
              <a:ext cx="786524" cy="788493"/>
            </a:xfrm>
            <a:prstGeom prst="rect">
              <a:avLst/>
            </a:prstGeom>
          </p:spPr>
        </p:pic>
        <p:sp>
          <p:nvSpPr>
            <p:cNvPr id="29" name="Oval 28"/>
            <p:cNvSpPr/>
            <p:nvPr/>
          </p:nvSpPr>
          <p:spPr bwMode="auto">
            <a:xfrm>
              <a:off x="6370960" y="2411496"/>
              <a:ext cx="2409812" cy="139850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algn="ctr" defTabSz="914400" eaLnBrk="0" fontAlgn="base" hangingPunct="0">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0123" y="2195391"/>
              <a:ext cx="850477" cy="852609"/>
            </a:xfrm>
            <a:prstGeom prst="rect">
              <a:avLst/>
            </a:prstGeom>
          </p:spPr>
        </p:pic>
        <p:sp>
          <p:nvSpPr>
            <p:cNvPr id="42" name="TextBox 41"/>
            <p:cNvSpPr txBox="1"/>
            <p:nvPr/>
          </p:nvSpPr>
          <p:spPr>
            <a:xfrm>
              <a:off x="4355696" y="2783116"/>
              <a:ext cx="1558079" cy="523220"/>
            </a:xfrm>
            <a:prstGeom prst="rect">
              <a:avLst/>
            </a:prstGeom>
            <a:noFill/>
          </p:spPr>
          <p:txBody>
            <a:bodyPr wrap="square" rtlCol="0">
              <a:spAutoFit/>
            </a:bodyPr>
            <a:lstStyle/>
            <a:p>
              <a:pPr algn="ctr" defTabSz="914400"/>
              <a:r>
                <a:rPr lang="en-US" sz="1400" b="1" dirty="0">
                  <a:solidFill>
                    <a:srgbClr val="000000"/>
                  </a:solidFill>
                  <a:latin typeface="Segoe UI" pitchFamily="34" charset="0"/>
                  <a:ea typeface="Segoe UI" pitchFamily="34" charset="0"/>
                  <a:cs typeface="Segoe UI" pitchFamily="34" charset="0"/>
                </a:rPr>
                <a:t>Ventes</a:t>
              </a:r>
            </a:p>
            <a:p>
              <a:pPr algn="ctr" defTabSz="914400"/>
              <a:r>
                <a:rPr lang="en-US" sz="1400" dirty="0">
                  <a:solidFill>
                    <a:srgbClr val="000000"/>
                  </a:solidFill>
                  <a:latin typeface="Segoe UI" pitchFamily="34" charset="0"/>
                  <a:ea typeface="Segoe UI" pitchFamily="34" charset="0"/>
                  <a:cs typeface="Segoe UI" pitchFamily="34" charset="0"/>
                </a:rPr>
                <a:t>(groupe global)</a:t>
              </a:r>
            </a:p>
          </p:txBody>
        </p:sp>
        <p:sp>
          <p:nvSpPr>
            <p:cNvPr id="55" name="TextBox 54"/>
            <p:cNvSpPr txBox="1"/>
            <p:nvPr/>
          </p:nvSpPr>
          <p:spPr>
            <a:xfrm>
              <a:off x="6648856" y="3210580"/>
              <a:ext cx="1885544" cy="523220"/>
            </a:xfrm>
            <a:prstGeom prst="rect">
              <a:avLst/>
            </a:prstGeom>
            <a:noFill/>
          </p:spPr>
          <p:txBody>
            <a:bodyPr wrap="square" rtlCol="0">
              <a:spAutoFit/>
            </a:bodyPr>
            <a:lstStyle/>
            <a:p>
              <a:pPr algn="ctr" defTabSz="914400"/>
              <a:r>
                <a:rPr lang="en-US" sz="1400" b="1" dirty="0">
                  <a:solidFill>
                    <a:srgbClr val="000000"/>
                  </a:solidFill>
                  <a:latin typeface="Segoe UI" pitchFamily="34" charset="0"/>
                  <a:ea typeface="Segoe UI" pitchFamily="34" charset="0"/>
                  <a:cs typeface="Segoe UI" pitchFamily="34" charset="0"/>
                </a:rPr>
                <a:t>Auditeurs</a:t>
              </a:r>
              <a:br>
                <a:rPr sz="1400">
                  <a:solidFill>
                    <a:srgbClr val="000000"/>
                  </a:solidFill>
                  <a:latin typeface="Segoe UI"/>
                  <a:ea typeface="Segoe UI"/>
                  <a:cs typeface="Segoe UI"/>
                </a:rPr>
              </a:br>
              <a:r>
                <a:rPr lang="en-US" sz="1400" dirty="0">
                  <a:solidFill>
                    <a:srgbClr val="000000"/>
                  </a:solidFill>
                  <a:latin typeface="Segoe UI" pitchFamily="34" charset="0"/>
                  <a:ea typeface="Segoe UI" pitchFamily="34" charset="0"/>
                  <a:cs typeface="Segoe UI" pitchFamily="34" charset="0"/>
                </a:rPr>
                <a:t>(groupe global)</a:t>
              </a:r>
            </a:p>
          </p:txBody>
        </p:sp>
      </p:grpSp>
      <p:grpSp>
        <p:nvGrpSpPr>
          <p:cNvPr id="81" name="Group 42" descr="This is an animated slide with 5 builds. &#10;The build starts with a blank screen. Current graphic is the play button."/>
          <p:cNvGrpSpPr>
            <a:grpSpLocks/>
          </p:cNvGrpSpPr>
          <p:nvPr/>
        </p:nvGrpSpPr>
        <p:grpSpPr bwMode="auto">
          <a:xfrm>
            <a:off x="9548813" y="6251575"/>
            <a:ext cx="914400" cy="425450"/>
            <a:chOff x="384" y="3024"/>
            <a:chExt cx="720" cy="336"/>
          </a:xfrm>
        </p:grpSpPr>
        <p:sp>
          <p:nvSpPr>
            <p:cNvPr id="82" name="Oval 43"/>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w="9525" algn="ctr">
                  <a:solidFill>
                    <a:schemeClr val="tx1"/>
                  </a:solidFill>
                  <a:round/>
                  <a:headEnd/>
                  <a:tailEnd/>
                </a14:hiddenLine>
              </a:ext>
            </a:extLst>
          </p:spPr>
          <p:txBody>
            <a:bodyPr wrap="none" anchor="ctr"/>
            <a:lstStyle/>
            <a:p>
              <a:pPr defTabSz="914400"/>
              <a:endParaRPr lang="en-GB" dirty="0">
                <a:solidFill>
                  <a:srgbClr val="000000"/>
                </a:solidFill>
              </a:endParaRPr>
            </a:p>
          </p:txBody>
        </p:sp>
        <p:grpSp>
          <p:nvGrpSpPr>
            <p:cNvPr id="83" name="Group 44"/>
            <p:cNvGrpSpPr>
              <a:grpSpLocks/>
            </p:cNvGrpSpPr>
            <p:nvPr/>
          </p:nvGrpSpPr>
          <p:grpSpPr bwMode="auto">
            <a:xfrm>
              <a:off x="480" y="3096"/>
              <a:ext cx="240" cy="192"/>
              <a:chOff x="480" y="3096"/>
              <a:chExt cx="240" cy="192"/>
            </a:xfrm>
          </p:grpSpPr>
          <p:sp>
            <p:nvSpPr>
              <p:cNvPr id="84" name="Oval 45"/>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69696"/>
                      </a:outerShdw>
                    </a:effectLst>
                  </a14:hiddenEffects>
                </a:ext>
              </a:extLst>
            </p:spPr>
            <p:txBody>
              <a:bodyPr wrap="none" anchor="ctr"/>
              <a:lstStyle/>
              <a:p>
                <a:pPr defTabSz="914400"/>
                <a:endParaRPr lang="en-GB" dirty="0">
                  <a:solidFill>
                    <a:srgbClr val="000000"/>
                  </a:solidFill>
                </a:endParaRPr>
              </a:p>
            </p:txBody>
          </p:sp>
          <p:sp>
            <p:nvSpPr>
              <p:cNvPr id="85" name="Freeform 46"/>
              <p:cNvSpPr>
                <a:spLocks/>
              </p:cNvSpPr>
              <p:nvPr/>
            </p:nvSpPr>
            <p:spPr bwMode="auto">
              <a:xfrm>
                <a:off x="539" y="3123"/>
                <a:ext cx="138" cy="132"/>
              </a:xfrm>
              <a:custGeom>
                <a:avLst/>
                <a:gdLst>
                  <a:gd name="T0" fmla="*/ 0 w 432"/>
                  <a:gd name="T1" fmla="*/ 0 h 576"/>
                  <a:gd name="T2" fmla="*/ 0 w 432"/>
                  <a:gd name="T3" fmla="*/ 576 h 576"/>
                  <a:gd name="T4" fmla="*/ 432 w 432"/>
                  <a:gd name="T5" fmla="*/ 288 h 576"/>
                  <a:gd name="T6" fmla="*/ 0 w 432"/>
                  <a:gd name="T7" fmla="*/ 0 h 576"/>
                </a:gdLst>
                <a:ahLst/>
                <a:cxnLst>
                  <a:cxn ang="0">
                    <a:pos x="T0" y="T1"/>
                  </a:cxn>
                  <a:cxn ang="0">
                    <a:pos x="T2" y="T3"/>
                  </a:cxn>
                  <a:cxn ang="0">
                    <a:pos x="T4" y="T5"/>
                  </a:cxn>
                  <a:cxn ang="0">
                    <a:pos x="T6" y="T7"/>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defTabSz="914400"/>
                <a:endParaRPr lang="en-GB" dirty="0">
                  <a:solidFill>
                    <a:srgbClr val="000000"/>
                  </a:solidFill>
                </a:endParaRPr>
              </a:p>
            </p:txBody>
          </p:sp>
        </p:grpSp>
      </p:grpSp>
      <p:grpSp>
        <p:nvGrpSpPr>
          <p:cNvPr id="86" name="Group 47" descr="stop button appears at end of slide"/>
          <p:cNvGrpSpPr>
            <a:grpSpLocks/>
          </p:cNvGrpSpPr>
          <p:nvPr/>
        </p:nvGrpSpPr>
        <p:grpSpPr bwMode="auto">
          <a:xfrm>
            <a:off x="10036175" y="6342064"/>
            <a:ext cx="304800" cy="244475"/>
            <a:chOff x="768" y="3096"/>
            <a:chExt cx="240" cy="192"/>
          </a:xfrm>
        </p:grpSpPr>
        <p:sp>
          <p:nvSpPr>
            <p:cNvPr id="87" name="Oval 48"/>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69696"/>
                    </a:outerShdw>
                  </a:effectLst>
                </a14:hiddenEffects>
              </a:ext>
            </a:extLst>
          </p:spPr>
          <p:txBody>
            <a:bodyPr wrap="none" anchor="ctr"/>
            <a:lstStyle/>
            <a:p>
              <a:pPr defTabSz="914400"/>
              <a:endParaRPr lang="en-GB" dirty="0">
                <a:solidFill>
                  <a:srgbClr val="000000"/>
                </a:solidFill>
              </a:endParaRPr>
            </a:p>
          </p:txBody>
        </p:sp>
        <p:sp>
          <p:nvSpPr>
            <p:cNvPr id="88" name="Rectangle 49"/>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defTabSz="914400"/>
              <a:endParaRPr lang="en-GB" dirty="0">
                <a:solidFill>
                  <a:srgbClr val="000000"/>
                </a:solidFill>
              </a:endParaRPr>
            </a:p>
          </p:txBody>
        </p:sp>
      </p:grpSp>
      <p:sp>
        <p:nvSpPr>
          <p:cNvPr id="49" name="TextBox 48"/>
          <p:cNvSpPr txBox="1"/>
          <p:nvPr/>
        </p:nvSpPr>
        <p:spPr>
          <a:xfrm>
            <a:off x="2209800" y="5722203"/>
            <a:ext cx="3195002" cy="923330"/>
          </a:xfrm>
          <a:prstGeom prst="rect">
            <a:avLst/>
          </a:prstGeom>
          <a:noFill/>
        </p:spPr>
        <p:txBody>
          <a:bodyPr wrap="square" rtlCol="0">
            <a:spAutoFit/>
          </a:bodyPr>
          <a:lstStyle/>
          <a:p>
            <a:pPr defTabSz="914400"/>
            <a:r>
              <a:rPr lang="en-US" dirty="0">
                <a:solidFill>
                  <a:srgbClr val="000000"/>
                </a:solidFill>
                <a:latin typeface="Segoe UI" pitchFamily="34" charset="0"/>
                <a:ea typeface="Segoe UI" pitchFamily="34" charset="0"/>
                <a:cs typeface="Segoe UI" pitchFamily="34" charset="0"/>
              </a:rPr>
              <a:t>Dans une forêt à plusieurs domaines, il s'agit d'IGUDLA, où U signifie Universel</a:t>
            </a:r>
          </a:p>
        </p:txBody>
      </p:sp>
      <p:grpSp>
        <p:nvGrpSpPr>
          <p:cNvPr id="3" name="Group 2" descr="(last click) Displays an arrow pointing from the Domain Local group to a folder resource on a server.&#10;"/>
          <p:cNvGrpSpPr/>
          <p:nvPr/>
        </p:nvGrpSpPr>
        <p:grpSpPr>
          <a:xfrm>
            <a:off x="7135585" y="4636607"/>
            <a:ext cx="1587626" cy="1748431"/>
            <a:chOff x="5611585" y="4636606"/>
            <a:chExt cx="1587626" cy="1748431"/>
          </a:xfrm>
        </p:grpSpPr>
        <p:grpSp>
          <p:nvGrpSpPr>
            <p:cNvPr id="70" name="Group 69"/>
            <p:cNvGrpSpPr/>
            <p:nvPr/>
          </p:nvGrpSpPr>
          <p:grpSpPr>
            <a:xfrm>
              <a:off x="5611585" y="5300695"/>
              <a:ext cx="1130918" cy="1084342"/>
              <a:chOff x="5272643" y="5168582"/>
              <a:chExt cx="1130918" cy="1084342"/>
            </a:xfrm>
          </p:grpSpPr>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2643" y="5168582"/>
                <a:ext cx="846252" cy="995589"/>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5769" y="5427511"/>
                <a:ext cx="707792" cy="825413"/>
              </a:xfrm>
              <a:prstGeom prst="rect">
                <a:avLst/>
              </a:prstGeom>
            </p:spPr>
          </p:pic>
        </p:grpSp>
        <p:pic>
          <p:nvPicPr>
            <p:cNvPr id="65" name="Picture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788" y="5052110"/>
              <a:ext cx="682423" cy="955866"/>
            </a:xfrm>
            <a:prstGeom prst="rect">
              <a:avLst/>
            </a:prstGeom>
          </p:spPr>
        </p:pic>
        <p:sp>
          <p:nvSpPr>
            <p:cNvPr id="68" name="Down Arrow 67" descr="Arrow pointing from the preceding group to a folder resource on a server.&#10;"/>
            <p:cNvSpPr/>
            <p:nvPr/>
          </p:nvSpPr>
          <p:spPr bwMode="auto">
            <a:xfrm>
              <a:off x="5960120" y="4636606"/>
              <a:ext cx="821680" cy="544994"/>
            </a:xfrm>
            <a:prstGeom prst="downArrow">
              <a:avLst/>
            </a:prstGeom>
            <a:solidFill>
              <a:schemeClr val="accent2">
                <a:lumMod val="60000"/>
                <a:lumOff val="40000"/>
              </a:schemeClr>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algn="ctr" defTabSz="914400" eaLnBrk="0" fontAlgn="base" hangingPunct="0">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grpSp>
      <p:grpSp>
        <p:nvGrpSpPr>
          <p:cNvPr id="64" name="Assigned access to a resource"/>
          <p:cNvGrpSpPr/>
          <p:nvPr/>
        </p:nvGrpSpPr>
        <p:grpSpPr>
          <a:xfrm>
            <a:off x="1745994" y="5116029"/>
            <a:ext cx="4112460" cy="400110"/>
            <a:chOff x="222337" y="5878029"/>
            <a:chExt cx="4112460" cy="400110"/>
          </a:xfrm>
        </p:grpSpPr>
        <p:sp>
          <p:nvSpPr>
            <p:cNvPr id="27" name="TextBox 26"/>
            <p:cNvSpPr txBox="1"/>
            <p:nvPr/>
          </p:nvSpPr>
          <p:spPr>
            <a:xfrm>
              <a:off x="679880" y="5878029"/>
              <a:ext cx="3654917" cy="400110"/>
            </a:xfrm>
            <a:prstGeom prst="rect">
              <a:avLst/>
            </a:prstGeom>
            <a:noFill/>
          </p:spPr>
          <p:txBody>
            <a:bodyPr wrap="square" rtlCol="0">
              <a:spAutoFit/>
            </a:bodyPr>
            <a:lstStyle/>
            <a:p>
              <a:pPr defTabSz="914400"/>
              <a:r>
                <a:rPr lang="en-US" sz="2000" dirty="0">
                  <a:solidFill>
                    <a:srgbClr val="000000"/>
                  </a:solidFill>
                  <a:latin typeface="Segoe UI" pitchFamily="34" charset="0"/>
                  <a:ea typeface="Segoe UI" pitchFamily="34" charset="0"/>
                  <a:cs typeface="Segoe UI" pitchFamily="34" charset="0"/>
                </a:rPr>
                <a:t>Accès autorisé à une ressource</a:t>
              </a:r>
            </a:p>
          </p:txBody>
        </p:sp>
        <p:sp>
          <p:nvSpPr>
            <p:cNvPr id="48" name="TextBox 47"/>
            <p:cNvSpPr txBox="1"/>
            <p:nvPr/>
          </p:nvSpPr>
          <p:spPr>
            <a:xfrm>
              <a:off x="222337" y="5889697"/>
              <a:ext cx="609600" cy="369332"/>
            </a:xfrm>
            <a:prstGeom prst="rect">
              <a:avLst/>
            </a:prstGeom>
            <a:noFill/>
          </p:spPr>
          <p:txBody>
            <a:bodyPr wrap="square" rtlCol="0">
              <a:spAutoFit/>
            </a:bodyPr>
            <a:lstStyle/>
            <a:p>
              <a:pPr defTabSz="914400"/>
              <a:r>
                <a:rPr lang="en-US" b="1" dirty="0">
                  <a:solidFill>
                    <a:srgbClr val="000000"/>
                  </a:solidFill>
                  <a:latin typeface="Segoe UI" pitchFamily="34" charset="0"/>
                  <a:ea typeface="Segoe UI" pitchFamily="34" charset="0"/>
                  <a:cs typeface="Segoe UI" pitchFamily="34" charset="0"/>
                </a:rPr>
                <a:t>A</a:t>
              </a:r>
            </a:p>
          </p:txBody>
        </p:sp>
      </p:grpSp>
      <p:grpSp>
        <p:nvGrpSpPr>
          <p:cNvPr id="71" name="1 - users" descr="Two collections of users and computers."/>
          <p:cNvGrpSpPr/>
          <p:nvPr/>
        </p:nvGrpSpPr>
        <p:grpSpPr>
          <a:xfrm>
            <a:off x="5733732" y="1716316"/>
            <a:ext cx="3901534" cy="1665808"/>
            <a:chOff x="4209732" y="1716316"/>
            <a:chExt cx="3901534" cy="1665808"/>
          </a:xfrm>
        </p:grpSpPr>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09732" y="2008025"/>
              <a:ext cx="503007" cy="628759"/>
            </a:xfrm>
            <a:prstGeom prst="rect">
              <a:avLst/>
            </a:prstGeom>
          </p:spPr>
        </p:pic>
        <p:pic>
          <p:nvPicPr>
            <p:cNvPr id="54" name="Picture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26803" y="1716316"/>
              <a:ext cx="948355" cy="1176092"/>
            </a:xfrm>
            <a:prstGeom prst="rect">
              <a:avLst/>
            </a:prstGeom>
          </p:spPr>
        </p:pic>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10586" y="1981200"/>
              <a:ext cx="1000680" cy="127172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87064" y="2645285"/>
              <a:ext cx="589471" cy="736839"/>
            </a:xfrm>
            <a:prstGeom prst="rect">
              <a:avLst/>
            </a:prstGeom>
          </p:spPr>
        </p:pic>
      </p:grpSp>
      <p:grpSp>
        <p:nvGrpSpPr>
          <p:cNvPr id="11" name="Identities"/>
          <p:cNvGrpSpPr/>
          <p:nvPr/>
        </p:nvGrpSpPr>
        <p:grpSpPr>
          <a:xfrm>
            <a:off x="1752258" y="1033395"/>
            <a:ext cx="3652545" cy="920923"/>
            <a:chOff x="228257" y="1277209"/>
            <a:chExt cx="3652545" cy="920923"/>
          </a:xfrm>
        </p:grpSpPr>
        <p:sp>
          <p:nvSpPr>
            <p:cNvPr id="8" name="TextBox 7"/>
            <p:cNvSpPr txBox="1"/>
            <p:nvPr/>
          </p:nvSpPr>
          <p:spPr>
            <a:xfrm>
              <a:off x="685799" y="1277209"/>
              <a:ext cx="3126161" cy="677108"/>
            </a:xfrm>
            <a:prstGeom prst="rect">
              <a:avLst/>
            </a:prstGeom>
            <a:noFill/>
          </p:spPr>
          <p:txBody>
            <a:bodyPr wrap="square" rtlCol="0">
              <a:spAutoFit/>
            </a:bodyPr>
            <a:lstStyle/>
            <a:p>
              <a:pPr defTabSz="914400"/>
              <a:r>
                <a:rPr lang="en-US" sz="2000" dirty="0">
                  <a:solidFill>
                    <a:srgbClr val="000000"/>
                  </a:solidFill>
                  <a:latin typeface="Segoe UI" pitchFamily="34" charset="0"/>
                  <a:ea typeface="Segoe UI" pitchFamily="34" charset="0"/>
                  <a:cs typeface="Segoe UI" pitchFamily="34" charset="0"/>
                </a:rPr>
                <a:t>Identités</a:t>
              </a:r>
            </a:p>
            <a:p>
              <a:pPr defTabSz="914400"/>
              <a:r>
                <a:rPr lang="en-US" dirty="0">
                  <a:solidFill>
                    <a:srgbClr val="000000"/>
                  </a:solidFill>
                  <a:latin typeface="Segoe UI" pitchFamily="34" charset="0"/>
                  <a:ea typeface="Segoe UI" pitchFamily="34" charset="0"/>
                  <a:cs typeface="Segoe UI" pitchFamily="34" charset="0"/>
                </a:rPr>
                <a:t>Utilisateurs ou ordinateurs</a:t>
              </a:r>
            </a:p>
          </p:txBody>
        </p:sp>
        <p:sp>
          <p:nvSpPr>
            <p:cNvPr id="45" name="TextBox 44"/>
            <p:cNvSpPr txBox="1"/>
            <p:nvPr/>
          </p:nvSpPr>
          <p:spPr>
            <a:xfrm>
              <a:off x="228257" y="1277209"/>
              <a:ext cx="609600" cy="369332"/>
            </a:xfrm>
            <a:prstGeom prst="rect">
              <a:avLst/>
            </a:prstGeom>
            <a:noFill/>
          </p:spPr>
          <p:txBody>
            <a:bodyPr wrap="square" rtlCol="0">
              <a:spAutoFit/>
            </a:bodyPr>
            <a:lstStyle/>
            <a:p>
              <a:pPr defTabSz="914400"/>
              <a:r>
                <a:rPr lang="en-US" b="1" dirty="0">
                  <a:solidFill>
                    <a:srgbClr val="000000"/>
                  </a:solidFill>
                  <a:latin typeface="Segoe UI" pitchFamily="34" charset="0"/>
                  <a:ea typeface="Segoe UI" pitchFamily="34" charset="0"/>
                  <a:cs typeface="Segoe UI" pitchFamily="34" charset="0"/>
                </a:rPr>
                <a:t>I</a:t>
              </a:r>
            </a:p>
          </p:txBody>
        </p:sp>
        <p:sp>
          <p:nvSpPr>
            <p:cNvPr id="77" name="TextBox 76"/>
            <p:cNvSpPr txBox="1"/>
            <p:nvPr/>
          </p:nvSpPr>
          <p:spPr>
            <a:xfrm>
              <a:off x="685800" y="1828800"/>
              <a:ext cx="3195002" cy="369332"/>
            </a:xfrm>
            <a:prstGeom prst="rect">
              <a:avLst/>
            </a:prstGeom>
            <a:noFill/>
          </p:spPr>
          <p:txBody>
            <a:bodyPr wrap="square" rtlCol="0">
              <a:spAutoFit/>
            </a:bodyPr>
            <a:lstStyle/>
            <a:p>
              <a:pPr defTabSz="914400"/>
              <a:r>
                <a:rPr lang="en-US" dirty="0">
                  <a:solidFill>
                    <a:srgbClr val="000000"/>
                  </a:solidFill>
                  <a:latin typeface="Segoe UI" pitchFamily="34" charset="0"/>
                  <a:ea typeface="Segoe UI" pitchFamily="34" charset="0"/>
                  <a:cs typeface="Segoe UI" pitchFamily="34" charset="0"/>
                </a:rPr>
                <a:t>qui sont membres de</a:t>
              </a:r>
            </a:p>
          </p:txBody>
        </p:sp>
      </p:grpSp>
      <p:grpSp>
        <p:nvGrpSpPr>
          <p:cNvPr id="9" name="Global groups"/>
          <p:cNvGrpSpPr/>
          <p:nvPr/>
        </p:nvGrpSpPr>
        <p:grpSpPr>
          <a:xfrm>
            <a:off x="1752258" y="2164292"/>
            <a:ext cx="3429343" cy="1194102"/>
            <a:chOff x="228257" y="2362200"/>
            <a:chExt cx="3429343" cy="1194102"/>
          </a:xfrm>
        </p:grpSpPr>
        <p:grpSp>
          <p:nvGrpSpPr>
            <p:cNvPr id="62" name="Group 61"/>
            <p:cNvGrpSpPr/>
            <p:nvPr/>
          </p:nvGrpSpPr>
          <p:grpSpPr>
            <a:xfrm>
              <a:off x="228257" y="2362200"/>
              <a:ext cx="3429343" cy="954107"/>
              <a:chOff x="228600" y="2983728"/>
              <a:chExt cx="3429343" cy="954107"/>
            </a:xfrm>
          </p:grpSpPr>
          <p:sp>
            <p:nvSpPr>
              <p:cNvPr id="25" name="TextBox 24"/>
              <p:cNvSpPr txBox="1"/>
              <p:nvPr/>
            </p:nvSpPr>
            <p:spPr>
              <a:xfrm>
                <a:off x="686143" y="2983728"/>
                <a:ext cx="2971800" cy="954107"/>
              </a:xfrm>
              <a:prstGeom prst="rect">
                <a:avLst/>
              </a:prstGeom>
              <a:noFill/>
            </p:spPr>
            <p:txBody>
              <a:bodyPr wrap="square" rtlCol="0">
                <a:spAutoFit/>
              </a:bodyPr>
              <a:lstStyle/>
              <a:p>
                <a:pPr defTabSz="914400"/>
                <a:r>
                  <a:rPr lang="en-US" sz="2000" dirty="0">
                    <a:solidFill>
                      <a:srgbClr val="000000"/>
                    </a:solidFill>
                    <a:latin typeface="Segoe UI" pitchFamily="34" charset="0"/>
                    <a:ea typeface="Segoe UI" pitchFamily="34" charset="0"/>
                    <a:cs typeface="Segoe UI" pitchFamily="34" charset="0"/>
                  </a:rPr>
                  <a:t>Groupes globaux</a:t>
                </a:r>
              </a:p>
              <a:p>
                <a:pPr defTabSz="914400"/>
                <a:r>
                  <a:rPr lang="en-US">
                    <a:solidFill>
                      <a:srgbClr val="000000"/>
                    </a:solidFill>
                    <a:latin typeface="Segoe UI" pitchFamily="34" charset="0"/>
                    <a:ea typeface="Segoe UI" pitchFamily="34" charset="0"/>
                    <a:cs typeface="Segoe UI" pitchFamily="34" charset="0"/>
                  </a:rPr>
                  <a:t>qui collectent des membres en fonction de leurs rôles,</a:t>
                </a:r>
                <a:endParaRPr lang="en-US" dirty="0">
                  <a:solidFill>
                    <a:srgbClr val="000000"/>
                  </a:solidFill>
                  <a:latin typeface="Segoe UI" pitchFamily="34" charset="0"/>
                  <a:ea typeface="Segoe UI" pitchFamily="34" charset="0"/>
                  <a:cs typeface="Segoe UI" pitchFamily="34" charset="0"/>
                </a:endParaRPr>
              </a:p>
            </p:txBody>
          </p:sp>
          <p:sp>
            <p:nvSpPr>
              <p:cNvPr id="46" name="TextBox 45"/>
              <p:cNvSpPr txBox="1"/>
              <p:nvPr/>
            </p:nvSpPr>
            <p:spPr>
              <a:xfrm>
                <a:off x="228600" y="2983728"/>
                <a:ext cx="609600" cy="369332"/>
              </a:xfrm>
              <a:prstGeom prst="rect">
                <a:avLst/>
              </a:prstGeom>
              <a:noFill/>
            </p:spPr>
            <p:txBody>
              <a:bodyPr wrap="square" rtlCol="0">
                <a:spAutoFit/>
              </a:bodyPr>
              <a:lstStyle/>
              <a:p>
                <a:pPr defTabSz="914400"/>
                <a:r>
                  <a:rPr lang="en-US" b="1" dirty="0">
                    <a:solidFill>
                      <a:srgbClr val="000000"/>
                    </a:solidFill>
                    <a:latin typeface="Segoe UI" pitchFamily="34" charset="0"/>
                    <a:ea typeface="Segoe UI" pitchFamily="34" charset="0"/>
                    <a:cs typeface="Segoe UI" pitchFamily="34" charset="0"/>
                  </a:rPr>
                  <a:t>G</a:t>
                </a:r>
              </a:p>
            </p:txBody>
          </p:sp>
        </p:grpSp>
        <p:sp>
          <p:nvSpPr>
            <p:cNvPr id="78" name="TextBox 77"/>
            <p:cNvSpPr txBox="1"/>
            <p:nvPr/>
          </p:nvSpPr>
          <p:spPr>
            <a:xfrm>
              <a:off x="694509" y="3186970"/>
              <a:ext cx="2569521" cy="369332"/>
            </a:xfrm>
            <a:prstGeom prst="rect">
              <a:avLst/>
            </a:prstGeom>
            <a:noFill/>
          </p:spPr>
          <p:txBody>
            <a:bodyPr wrap="square" rtlCol="0">
              <a:spAutoFit/>
            </a:bodyPr>
            <a:lstStyle/>
            <a:p>
              <a:pPr defTabSz="914400"/>
              <a:r>
                <a:rPr lang="en-US">
                  <a:solidFill>
                    <a:srgbClr val="000000"/>
                  </a:solidFill>
                  <a:latin typeface="Segoe UI" pitchFamily="34" charset="0"/>
                  <a:ea typeface="Segoe UI" pitchFamily="34" charset="0"/>
                  <a:cs typeface="Segoe UI" pitchFamily="34" charset="0"/>
                </a:rPr>
                <a:t>qui sont membres de</a:t>
              </a:r>
              <a:endParaRPr lang="en-US" dirty="0">
                <a:solidFill>
                  <a:srgbClr val="000000"/>
                </a:solidFill>
                <a:latin typeface="Segoe UI" pitchFamily="34" charset="0"/>
                <a:ea typeface="Segoe UI" pitchFamily="34" charset="0"/>
                <a:cs typeface="Segoe UI" pitchFamily="34" charset="0"/>
              </a:endParaRPr>
            </a:p>
          </p:txBody>
        </p:sp>
      </p:grpSp>
      <p:sp>
        <p:nvSpPr>
          <p:cNvPr id="50" name="TextBox 49"/>
          <p:cNvSpPr txBox="1"/>
          <p:nvPr/>
        </p:nvSpPr>
        <p:spPr>
          <a:xfrm>
            <a:off x="1745994" y="5787664"/>
            <a:ext cx="609600" cy="369332"/>
          </a:xfrm>
          <a:prstGeom prst="rect">
            <a:avLst/>
          </a:prstGeom>
          <a:noFill/>
        </p:spPr>
        <p:txBody>
          <a:bodyPr wrap="square" rtlCol="0">
            <a:spAutoFit/>
          </a:bodyPr>
          <a:lstStyle/>
          <a:p>
            <a:pPr defTabSz="914400"/>
            <a:endParaRPr lang="en-US" b="1"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52635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par>
                          <p:cTn id="35" fill="hold">
                            <p:stCondLst>
                              <p:cond delay="500"/>
                            </p:stCondLst>
                            <p:childTnLst>
                              <p:par>
                                <p:cTn id="36" presetID="10" presetClass="entr" presetSubtype="0" fill="hold" grpId="0" nodeType="afterEffect">
                                  <p:stCondLst>
                                    <p:cond delay="50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Vue d'ensemble d'AD DS</a:t>
            </a:r>
          </a:p>
        </p:txBody>
      </p:sp>
      <p:graphicFrame>
        <p:nvGraphicFramePr>
          <p:cNvPr id="4" name="Group 81"/>
          <p:cNvGraphicFramePr>
            <a:graphicFrameLocks/>
          </p:cNvGraphicFramePr>
          <p:nvPr/>
        </p:nvGraphicFramePr>
        <p:xfrm>
          <a:off x="2472533" y="1859380"/>
          <a:ext cx="7246937" cy="3865880"/>
        </p:xfrm>
        <a:graphic>
          <a:graphicData uri="http://schemas.openxmlformats.org/drawingml/2006/table">
            <a:tbl>
              <a:tblPr>
                <a:tableStyleId>{5DA37D80-6434-44D0-A028-1B22A696006F}</a:tableStyleId>
              </a:tblPr>
              <a:tblGrid>
                <a:gridCol w="3550621">
                  <a:extLst>
                    <a:ext uri="{9D8B030D-6E8A-4147-A177-3AD203B41FA5}">
                      <a16:colId xmlns:a16="http://schemas.microsoft.com/office/drawing/2014/main" val="20000"/>
                    </a:ext>
                  </a:extLst>
                </a:gridCol>
                <a:gridCol w="3696316">
                  <a:extLst>
                    <a:ext uri="{9D8B030D-6E8A-4147-A177-3AD203B41FA5}">
                      <a16:colId xmlns:a16="http://schemas.microsoft.com/office/drawing/2014/main" val="20001"/>
                    </a:ext>
                  </a:extLst>
                </a:gridCol>
              </a:tblGrid>
              <a:tr h="4826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a:ln>
                            <a:noFill/>
                          </a:ln>
                          <a:effectLst/>
                          <a:latin typeface="Segoe UI" pitchFamily="34" charset="0"/>
                          <a:ea typeface="Segoe UI" pitchFamily="34" charset="0"/>
                          <a:cs typeface="Segoe UI" pitchFamily="34" charset="0"/>
                        </a:rPr>
                        <a:t>Composants physiques</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a:ln>
                            <a:noFill/>
                          </a:ln>
                          <a:effectLst/>
                          <a:latin typeface="Segoe UI" pitchFamily="34" charset="0"/>
                          <a:ea typeface="Segoe UI" pitchFamily="34" charset="0"/>
                          <a:cs typeface="Segoe UI" pitchFamily="34" charset="0"/>
                        </a:rPr>
                        <a:t>Composants logiques</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extLst>
                  <a:ext uri="{0D108BD9-81ED-4DB2-BD59-A6C34878D82A}">
                    <a16:rowId xmlns:a16="http://schemas.microsoft.com/office/drawing/2014/main" val="10000"/>
                  </a:ext>
                </a:extLst>
              </a:tr>
              <a:tr h="3175000">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Magasin de données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Contrôleurs de domaine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Serveur de catalogue global</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Contrôleur de </a:t>
                      </a:r>
                      <a:r>
                        <a:rPr kumimoji="0" lang="en-US" sz="2000" u="none" strike="noStrike" cap="none" normalizeH="0" baseline="0" dirty="0" err="1">
                          <a:ln>
                            <a:noFill/>
                          </a:ln>
                          <a:effectLst/>
                          <a:latin typeface="Segoe UI" pitchFamily="34" charset="0"/>
                          <a:ea typeface="Segoe UI" pitchFamily="34" charset="0"/>
                          <a:cs typeface="Segoe UI" pitchFamily="34" charset="0"/>
                        </a:rPr>
                        <a:t>domaine</a:t>
                      </a:r>
                      <a:r>
                        <a:rPr kumimoji="0" lang="en-US" sz="2000" u="none" strike="noStrike" cap="none" normalizeH="0" baseline="0" dirty="0">
                          <a:ln>
                            <a:noFill/>
                          </a:ln>
                          <a:effectLst/>
                          <a:latin typeface="Segoe UI" pitchFamily="34" charset="0"/>
                          <a:ea typeface="Segoe UI" pitchFamily="34" charset="0"/>
                          <a:cs typeface="Segoe UI" pitchFamily="34" charset="0"/>
                        </a:rPr>
                        <a:t> en lecture seule</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horzOverflow="overflow"/>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Partitions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Schéma</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Domaines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Arborescences de domaines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Forêts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Sites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itchFamily="34" charset="0"/>
                          <a:ea typeface="Segoe UI" pitchFamily="34" charset="0"/>
                          <a:cs typeface="Segoe UI" pitchFamily="34" charset="0"/>
                        </a:rPr>
                        <a:t>Unités d'organisation</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horzOverflow="overflow"/>
                </a:tc>
                <a:extLst>
                  <a:ext uri="{0D108BD9-81ED-4DB2-BD59-A6C34878D82A}">
                    <a16:rowId xmlns:a16="http://schemas.microsoft.com/office/drawing/2014/main" val="10001"/>
                  </a:ext>
                </a:extLst>
              </a:tr>
            </a:tbl>
          </a:graphicData>
        </a:graphic>
      </p:graphicFrame>
      <p:sp>
        <p:nvSpPr>
          <p:cNvPr id="5" name="AutoShape 29"/>
          <p:cNvSpPr>
            <a:spLocks noChangeArrowheads="1"/>
          </p:cNvSpPr>
          <p:nvPr/>
        </p:nvSpPr>
        <p:spPr bwMode="auto">
          <a:xfrm>
            <a:off x="1524002" y="1102202"/>
            <a:ext cx="9143999" cy="516255"/>
          </a:xfrm>
          <a:prstGeom prst="roundRect">
            <a:avLst>
              <a:gd name="adj" fmla="val 8718"/>
            </a:avLst>
          </a:prstGeom>
          <a:noFill/>
          <a:ln w="9525" algn="ctr">
            <a:noFill/>
            <a:round/>
            <a:headEnd/>
            <a:tailEnd/>
          </a:ln>
          <a:effectLst/>
        </p:spPr>
        <p:txBody>
          <a:bodyPr wrap="square" tIns="91440" bIns="9144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a:defRPr/>
            </a:pPr>
            <a:r>
              <a:rPr lang="en-US" sz="2000" dirty="0">
                <a:solidFill>
                  <a:srgbClr val="000000"/>
                </a:solidFill>
                <a:latin typeface="Segoe UI" pitchFamily="34" charset="0"/>
                <a:ea typeface="Segoe UI" pitchFamily="34" charset="0"/>
                <a:cs typeface="Segoe UI" pitchFamily="34" charset="0"/>
              </a:rPr>
              <a:t>AD DS se compose à la fois de composants physiques et logiques</a:t>
            </a:r>
          </a:p>
        </p:txBody>
      </p:sp>
    </p:spTree>
    <p:extLst>
      <p:ext uri="{BB962C8B-B14F-4D97-AF65-F5344CB8AC3E}">
        <p14:creationId xmlns:p14="http://schemas.microsoft.com/office/powerpoint/2010/main" val="3822985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Autorisations de Partage et NTFS</a:t>
            </a:r>
          </a:p>
        </p:txBody>
      </p:sp>
      <p:sp>
        <p:nvSpPr>
          <p:cNvPr id="3" name="Espace réservé du contenu 2"/>
          <p:cNvSpPr>
            <a:spLocks noGrp="1"/>
          </p:cNvSpPr>
          <p:nvPr>
            <p:ph sz="half" idx="1"/>
          </p:nvPr>
        </p:nvSpPr>
        <p:spPr/>
        <p:txBody>
          <a:bodyPr/>
          <a:lstStyle/>
          <a:p>
            <a:r>
              <a:rPr lang="fr-FR" b="1" dirty="0"/>
              <a:t>Autorisations de Partage</a:t>
            </a:r>
          </a:p>
          <a:p>
            <a:r>
              <a:rPr lang="fr-FR" dirty="0"/>
              <a:t>Appliquées aux </a:t>
            </a:r>
            <a:r>
              <a:rPr lang="fr-FR" b="1" dirty="0"/>
              <a:t>Dossiers</a:t>
            </a:r>
            <a:r>
              <a:rPr lang="fr-FR" dirty="0"/>
              <a:t> seuls</a:t>
            </a:r>
          </a:p>
          <a:p>
            <a:r>
              <a:rPr lang="fr-FR" dirty="0"/>
              <a:t>Contrôle Total</a:t>
            </a:r>
          </a:p>
          <a:p>
            <a:r>
              <a:rPr lang="fr-FR" dirty="0"/>
              <a:t>Modifier</a:t>
            </a:r>
          </a:p>
          <a:p>
            <a:r>
              <a:rPr lang="fr-FR" dirty="0"/>
              <a:t>Lire</a:t>
            </a:r>
          </a:p>
          <a:p>
            <a:r>
              <a:rPr lang="fr-FR" dirty="0"/>
              <a:t>Refuser</a:t>
            </a:r>
          </a:p>
          <a:p>
            <a:endParaRPr lang="fr-FR" dirty="0"/>
          </a:p>
        </p:txBody>
      </p:sp>
      <p:sp>
        <p:nvSpPr>
          <p:cNvPr id="4" name="Espace réservé du contenu 3"/>
          <p:cNvSpPr>
            <a:spLocks noGrp="1"/>
          </p:cNvSpPr>
          <p:nvPr>
            <p:ph sz="half" idx="2"/>
          </p:nvPr>
        </p:nvSpPr>
        <p:spPr>
          <a:xfrm>
            <a:off x="5676902" y="992187"/>
            <a:ext cx="6515098" cy="5477885"/>
          </a:xfrm>
        </p:spPr>
        <p:txBody>
          <a:bodyPr/>
          <a:lstStyle/>
          <a:p>
            <a:r>
              <a:rPr lang="fr-FR" b="1" dirty="0"/>
              <a:t>Autorisation NTFS </a:t>
            </a:r>
            <a:r>
              <a:rPr lang="fr-FR" dirty="0"/>
              <a:t>(Sécurité)</a:t>
            </a:r>
          </a:p>
          <a:p>
            <a:r>
              <a:rPr lang="fr-FR" sz="2400" dirty="0"/>
              <a:t>Appliquées aux </a:t>
            </a:r>
            <a:r>
              <a:rPr lang="fr-FR" sz="2400" b="1" dirty="0"/>
              <a:t>Dossiers</a:t>
            </a:r>
            <a:r>
              <a:rPr lang="fr-FR" sz="2400" dirty="0"/>
              <a:t> et </a:t>
            </a:r>
            <a:r>
              <a:rPr lang="fr-FR" sz="2400" b="1" dirty="0"/>
              <a:t>Fichiers</a:t>
            </a:r>
          </a:p>
          <a:p>
            <a:r>
              <a:rPr lang="fr-FR" sz="2400" dirty="0"/>
              <a:t>Sur toute partition du disque formatée avec le système de </a:t>
            </a:r>
            <a:r>
              <a:rPr lang="fr-FR" sz="2400" dirty="0" err="1"/>
              <a:t>fichisers</a:t>
            </a:r>
            <a:r>
              <a:rPr lang="fr-FR" sz="2400" dirty="0"/>
              <a:t> NTFS</a:t>
            </a:r>
          </a:p>
          <a:p>
            <a:r>
              <a:rPr lang="fr-FR" sz="2400" dirty="0"/>
              <a:t>Contrôle Total</a:t>
            </a:r>
          </a:p>
          <a:p>
            <a:r>
              <a:rPr lang="fr-FR" sz="2400" dirty="0"/>
              <a:t>Lire et </a:t>
            </a:r>
            <a:r>
              <a:rPr lang="fr-FR" sz="2400" dirty="0" err="1"/>
              <a:t>Excuter</a:t>
            </a:r>
            <a:endParaRPr lang="fr-FR" sz="2400" dirty="0"/>
          </a:p>
          <a:p>
            <a:r>
              <a:rPr lang="fr-FR" sz="2400" dirty="0"/>
              <a:t>Afficher le contenu du Dossier</a:t>
            </a:r>
          </a:p>
          <a:p>
            <a:r>
              <a:rPr lang="fr-FR" sz="2400" dirty="0"/>
              <a:t>Modifier</a:t>
            </a:r>
          </a:p>
          <a:p>
            <a:r>
              <a:rPr lang="fr-FR" sz="2400" dirty="0"/>
              <a:t>Lire</a:t>
            </a:r>
          </a:p>
          <a:p>
            <a:r>
              <a:rPr lang="fr-FR" sz="2400" dirty="0"/>
              <a:t>Ecrire</a:t>
            </a:r>
          </a:p>
          <a:p>
            <a:r>
              <a:rPr lang="fr-FR" sz="2400" dirty="0"/>
              <a:t>….</a:t>
            </a:r>
          </a:p>
          <a:p>
            <a:endParaRPr lang="fr-FR" sz="2400" dirty="0"/>
          </a:p>
          <a:p>
            <a:endParaRPr lang="fr-FR" sz="2400" dirty="0"/>
          </a:p>
          <a:p>
            <a:endParaRPr lang="fr-FR" dirty="0"/>
          </a:p>
        </p:txBody>
      </p:sp>
    </p:spTree>
    <p:extLst>
      <p:ext uri="{BB962C8B-B14F-4D97-AF65-F5344CB8AC3E}">
        <p14:creationId xmlns:p14="http://schemas.microsoft.com/office/powerpoint/2010/main" val="250482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Autorisations AD DS effectives</a:t>
            </a:r>
          </a:p>
        </p:txBody>
      </p:sp>
      <p:sp>
        <p:nvSpPr>
          <p:cNvPr id="4" name="Rounded Rectangle 3"/>
          <p:cNvSpPr>
            <a:spLocks noChangeArrowheads="1"/>
          </p:cNvSpPr>
          <p:nvPr/>
        </p:nvSpPr>
        <p:spPr bwMode="auto">
          <a:xfrm>
            <a:off x="1881766" y="881999"/>
            <a:ext cx="8294914" cy="675538"/>
          </a:xfrm>
          <a:prstGeom prst="roundRect">
            <a:avLst>
              <a:gd name="adj" fmla="val 4167"/>
            </a:avLst>
          </a:prstGeom>
          <a:noFill/>
          <a:ln w="9525" algn="ctr">
            <a:noFill/>
            <a:round/>
            <a:headEnd/>
            <a:tailEnd/>
          </a:ln>
          <a:effectLst/>
        </p:spPr>
        <p:txBody>
          <a:bodyPr anchor="ctr"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a:lnSpc>
                <a:spcPct val="90000"/>
              </a:lnSpc>
              <a:spcBef>
                <a:spcPts val="3500"/>
              </a:spcBef>
              <a:buClr>
                <a:srgbClr val="006699"/>
              </a:buClr>
            </a:pPr>
            <a:r>
              <a:rPr lang="en-US" altLang="ja-JP" sz="2400" dirty="0">
                <a:solidFill>
                  <a:srgbClr val="000000"/>
                </a:solidFill>
                <a:latin typeface="Segoe UI" pitchFamily="34" charset="0"/>
                <a:ea typeface="Segoe UI" pitchFamily="34" charset="0"/>
                <a:cs typeface="Segoe UI" pitchFamily="34" charset="0"/>
              </a:rPr>
              <a:t>Les autorisations attribuées aux </a:t>
            </a:r>
            <a:r>
              <a:rPr lang="en-US" altLang="ja-JP" sz="2400" dirty="0" err="1">
                <a:solidFill>
                  <a:srgbClr val="000000"/>
                </a:solidFill>
                <a:latin typeface="Segoe UI" pitchFamily="34" charset="0"/>
                <a:ea typeface="Segoe UI" pitchFamily="34" charset="0"/>
                <a:cs typeface="Segoe UI" pitchFamily="34" charset="0"/>
              </a:rPr>
              <a:t>utilisateurs</a:t>
            </a:r>
            <a:r>
              <a:rPr lang="en-US" altLang="ja-JP" sz="2400" dirty="0">
                <a:solidFill>
                  <a:srgbClr val="000000"/>
                </a:solidFill>
                <a:latin typeface="Segoe UI" pitchFamily="34" charset="0"/>
                <a:ea typeface="Segoe UI" pitchFamily="34" charset="0"/>
                <a:cs typeface="Segoe UI" pitchFamily="34" charset="0"/>
              </a:rPr>
              <a:t> et aux </a:t>
            </a:r>
            <a:r>
              <a:rPr lang="en-US" altLang="ja-JP" sz="2400" dirty="0" err="1">
                <a:solidFill>
                  <a:srgbClr val="000000"/>
                </a:solidFill>
                <a:latin typeface="Segoe UI" pitchFamily="34" charset="0"/>
                <a:ea typeface="Segoe UI" pitchFamily="34" charset="0"/>
                <a:cs typeface="Segoe UI" pitchFamily="34" charset="0"/>
              </a:rPr>
              <a:t>groupes</a:t>
            </a:r>
            <a:r>
              <a:rPr lang="en-US" altLang="ja-JP" sz="2400" dirty="0">
                <a:solidFill>
                  <a:srgbClr val="000000"/>
                </a:solidFill>
                <a:latin typeface="Segoe UI" pitchFamily="34" charset="0"/>
                <a:ea typeface="Segoe UI" pitchFamily="34" charset="0"/>
                <a:cs typeface="Segoe UI" pitchFamily="34" charset="0"/>
              </a:rPr>
              <a:t> se cumulent</a:t>
            </a:r>
          </a:p>
        </p:txBody>
      </p:sp>
      <p:sp>
        <p:nvSpPr>
          <p:cNvPr id="5" name="Rounded Rectangle 4"/>
          <p:cNvSpPr>
            <a:spLocks noChangeArrowheads="1"/>
          </p:cNvSpPr>
          <p:nvPr/>
        </p:nvSpPr>
        <p:spPr bwMode="auto">
          <a:xfrm>
            <a:off x="1957967" y="1680312"/>
            <a:ext cx="8481433" cy="752762"/>
          </a:xfrm>
          <a:prstGeom prst="roundRect">
            <a:avLst>
              <a:gd name="adj" fmla="val 4167"/>
            </a:avLst>
          </a:prstGeom>
          <a:noFill/>
          <a:ln w="9525" algn="ctr">
            <a:noFill/>
            <a:round/>
            <a:headEnd/>
            <a:tailEnd/>
          </a:ln>
          <a:effectLst/>
        </p:spPr>
        <p:txBody>
          <a:bodyPr anchor="ctr"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a:lnSpc>
                <a:spcPct val="90000"/>
              </a:lnSpc>
              <a:spcBef>
                <a:spcPts val="3500"/>
              </a:spcBef>
              <a:buClr>
                <a:srgbClr val="006699"/>
              </a:buClr>
            </a:pPr>
            <a:r>
              <a:rPr lang="en-US" altLang="ja-JP" sz="2400" dirty="0">
                <a:solidFill>
                  <a:srgbClr val="000000"/>
                </a:solidFill>
                <a:latin typeface="Segoe UI" pitchFamily="34" charset="0"/>
                <a:ea typeface="Segoe UI" pitchFamily="34" charset="0"/>
                <a:cs typeface="Segoe UI" pitchFamily="34" charset="0"/>
              </a:rPr>
              <a:t>La meilleure pratique consiste à affecter des autorisations à des groupes et non à des utilisateurs individuels</a:t>
            </a:r>
          </a:p>
        </p:txBody>
      </p:sp>
      <p:sp>
        <p:nvSpPr>
          <p:cNvPr id="6" name="Rounded Rectangle 5"/>
          <p:cNvSpPr>
            <a:spLocks noChangeArrowheads="1"/>
          </p:cNvSpPr>
          <p:nvPr/>
        </p:nvSpPr>
        <p:spPr bwMode="auto">
          <a:xfrm>
            <a:off x="1881766" y="2438400"/>
            <a:ext cx="8294914" cy="381000"/>
          </a:xfrm>
          <a:prstGeom prst="roundRect">
            <a:avLst>
              <a:gd name="adj" fmla="val 4167"/>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a:lnSpc>
                <a:spcPct val="90000"/>
              </a:lnSpc>
              <a:spcBef>
                <a:spcPts val="3500"/>
              </a:spcBef>
              <a:buClr>
                <a:srgbClr val="006699"/>
              </a:buClr>
            </a:pPr>
            <a:r>
              <a:rPr lang="en-US" altLang="ja-JP" sz="2400" dirty="0">
                <a:solidFill>
                  <a:srgbClr val="000000"/>
                </a:solidFill>
                <a:latin typeface="Segoe UI" pitchFamily="34" charset="0"/>
                <a:ea typeface="Segoe UI" pitchFamily="34" charset="0"/>
                <a:cs typeface="Segoe UI" pitchFamily="34" charset="0"/>
              </a:rPr>
              <a:t>En cas de </a:t>
            </a:r>
            <a:r>
              <a:rPr lang="en-US" altLang="ja-JP" sz="2400" dirty="0" err="1">
                <a:solidFill>
                  <a:srgbClr val="000000"/>
                </a:solidFill>
                <a:latin typeface="Segoe UI" pitchFamily="34" charset="0"/>
                <a:ea typeface="Segoe UI" pitchFamily="34" charset="0"/>
                <a:cs typeface="Segoe UI" pitchFamily="34" charset="0"/>
              </a:rPr>
              <a:t>conflits</a:t>
            </a:r>
            <a:endParaRPr lang="en-US" altLang="ja-JP" sz="2400" dirty="0">
              <a:solidFill>
                <a:srgbClr val="000000"/>
              </a:solidFill>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1881766" y="4916182"/>
            <a:ext cx="8294914" cy="722618"/>
          </a:xfrm>
          <a:prstGeom prst="roundRect">
            <a:avLst>
              <a:gd name="adj" fmla="val 4167"/>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a:lnSpc>
                <a:spcPct val="90000"/>
              </a:lnSpc>
              <a:spcBef>
                <a:spcPts val="3500"/>
              </a:spcBef>
              <a:buClr>
                <a:srgbClr val="006699"/>
              </a:buClr>
            </a:pPr>
            <a:r>
              <a:rPr lang="en-US" altLang="ja-JP" sz="2400" dirty="0" err="1">
                <a:solidFill>
                  <a:srgbClr val="000000"/>
                </a:solidFill>
                <a:latin typeface="Segoe UI" pitchFamily="34" charset="0"/>
                <a:ea typeface="Segoe UI" pitchFamily="34" charset="0"/>
                <a:cs typeface="Segoe UI" pitchFamily="34" charset="0"/>
              </a:rPr>
              <a:t>En</a:t>
            </a:r>
            <a:r>
              <a:rPr lang="en-US" altLang="ja-JP" sz="2400" dirty="0">
                <a:solidFill>
                  <a:srgbClr val="000000"/>
                </a:solidFill>
                <a:latin typeface="Segoe UI" pitchFamily="34" charset="0"/>
                <a:ea typeface="Segoe UI" pitchFamily="34" charset="0"/>
                <a:cs typeface="Segoe UI" pitchFamily="34" charset="0"/>
              </a:rPr>
              <a:t> </a:t>
            </a:r>
            <a:r>
              <a:rPr lang="en-US" altLang="ja-JP" sz="2400" dirty="0" err="1">
                <a:solidFill>
                  <a:srgbClr val="000000"/>
                </a:solidFill>
                <a:latin typeface="Segoe UI" pitchFamily="34" charset="0"/>
                <a:ea typeface="Segoe UI" pitchFamily="34" charset="0"/>
                <a:cs typeface="Segoe UI" pitchFamily="34" charset="0"/>
              </a:rPr>
              <a:t>cas</a:t>
            </a:r>
            <a:r>
              <a:rPr lang="en-US" altLang="ja-JP" sz="2400" dirty="0">
                <a:solidFill>
                  <a:srgbClr val="000000"/>
                </a:solidFill>
                <a:latin typeface="Segoe UI" pitchFamily="34" charset="0"/>
                <a:ea typeface="Segoe UI" pitchFamily="34" charset="0"/>
                <a:cs typeface="Segoe UI" pitchFamily="34" charset="0"/>
              </a:rPr>
              <a:t> de </a:t>
            </a:r>
            <a:r>
              <a:rPr lang="en-US" altLang="ja-JP" sz="2400" dirty="0" err="1">
                <a:solidFill>
                  <a:srgbClr val="000000"/>
                </a:solidFill>
                <a:latin typeface="Segoe UI" pitchFamily="34" charset="0"/>
                <a:ea typeface="Segoe UI" pitchFamily="34" charset="0"/>
                <a:cs typeface="Segoe UI" pitchFamily="34" charset="0"/>
              </a:rPr>
              <a:t>combinaison</a:t>
            </a:r>
            <a:r>
              <a:rPr lang="en-US" altLang="ja-JP" sz="2400" dirty="0">
                <a:solidFill>
                  <a:srgbClr val="000000"/>
                </a:solidFill>
                <a:latin typeface="Segoe UI" pitchFamily="34" charset="0"/>
                <a:ea typeface="Segoe UI" pitchFamily="34" charset="0"/>
                <a:cs typeface="Segoe UI" pitchFamily="34" charset="0"/>
              </a:rPr>
              <a:t> des </a:t>
            </a:r>
            <a:r>
              <a:rPr lang="en-US" altLang="ja-JP" sz="2400" dirty="0" err="1">
                <a:solidFill>
                  <a:srgbClr val="000000"/>
                </a:solidFill>
                <a:latin typeface="Segoe UI" pitchFamily="34" charset="0"/>
                <a:ea typeface="Segoe UI" pitchFamily="34" charset="0"/>
                <a:cs typeface="Segoe UI" pitchFamily="34" charset="0"/>
              </a:rPr>
              <a:t>autorisations</a:t>
            </a:r>
            <a:r>
              <a:rPr lang="en-US" altLang="ja-JP" sz="2400" dirty="0">
                <a:solidFill>
                  <a:srgbClr val="000000"/>
                </a:solidFill>
                <a:latin typeface="Segoe UI" pitchFamily="34" charset="0"/>
                <a:ea typeface="Segoe UI" pitchFamily="34" charset="0"/>
                <a:cs typeface="Segoe UI" pitchFamily="34" charset="0"/>
              </a:rPr>
              <a:t> de </a:t>
            </a:r>
            <a:r>
              <a:rPr lang="en-US" altLang="ja-JP" sz="2400" dirty="0" err="1">
                <a:solidFill>
                  <a:srgbClr val="000000"/>
                </a:solidFill>
                <a:latin typeface="Segoe UI" pitchFamily="34" charset="0"/>
                <a:ea typeface="Segoe UI" pitchFamily="34" charset="0"/>
                <a:cs typeface="Segoe UI" pitchFamily="34" charset="0"/>
              </a:rPr>
              <a:t>Partage</a:t>
            </a:r>
            <a:r>
              <a:rPr lang="en-US" altLang="ja-JP" sz="2400" dirty="0">
                <a:solidFill>
                  <a:srgbClr val="000000"/>
                </a:solidFill>
                <a:latin typeface="Segoe UI" pitchFamily="34" charset="0"/>
                <a:ea typeface="Segoe UI" pitchFamily="34" charset="0"/>
                <a:cs typeface="Segoe UI" pitchFamily="34" charset="0"/>
              </a:rPr>
              <a:t> et les </a:t>
            </a:r>
            <a:r>
              <a:rPr lang="en-US" altLang="ja-JP" sz="2400" dirty="0" err="1">
                <a:solidFill>
                  <a:srgbClr val="000000"/>
                </a:solidFill>
                <a:latin typeface="Segoe UI" pitchFamily="34" charset="0"/>
                <a:ea typeface="Segoe UI" pitchFamily="34" charset="0"/>
                <a:cs typeface="Segoe UI" pitchFamily="34" charset="0"/>
              </a:rPr>
              <a:t>autorisations</a:t>
            </a:r>
            <a:r>
              <a:rPr lang="en-US" altLang="ja-JP" sz="2400" dirty="0">
                <a:solidFill>
                  <a:srgbClr val="000000"/>
                </a:solidFill>
                <a:latin typeface="Segoe UI" pitchFamily="34" charset="0"/>
                <a:ea typeface="Segoe UI" pitchFamily="34" charset="0"/>
                <a:cs typeface="Segoe UI" pitchFamily="34" charset="0"/>
              </a:rPr>
              <a:t> NTFS</a:t>
            </a:r>
          </a:p>
          <a:p>
            <a:pPr defTabSz="914400">
              <a:lnSpc>
                <a:spcPct val="90000"/>
              </a:lnSpc>
              <a:spcBef>
                <a:spcPts val="3500"/>
              </a:spcBef>
              <a:buClr>
                <a:srgbClr val="006699"/>
              </a:buClr>
            </a:pPr>
            <a:endParaRPr lang="en-US" altLang="ja-JP" sz="2400" dirty="0">
              <a:solidFill>
                <a:srgbClr val="000000"/>
              </a:solidFill>
              <a:latin typeface="Segoe UI" pitchFamily="34" charset="0"/>
              <a:ea typeface="Segoe UI" pitchFamily="34" charset="0"/>
              <a:cs typeface="Segoe UI" pitchFamily="34" charset="0"/>
            </a:endParaRPr>
          </a:p>
        </p:txBody>
      </p:sp>
      <p:sp>
        <p:nvSpPr>
          <p:cNvPr id="8" name="AutoShape 4"/>
          <p:cNvSpPr>
            <a:spLocks noChangeArrowheads="1"/>
          </p:cNvSpPr>
          <p:nvPr/>
        </p:nvSpPr>
        <p:spPr bwMode="auto">
          <a:xfrm>
            <a:off x="2260978" y="2921727"/>
            <a:ext cx="8178422" cy="1905000"/>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defTabSz="914400">
              <a:lnSpc>
                <a:spcPct val="90000"/>
              </a:lnSpc>
              <a:spcBef>
                <a:spcPct val="40000"/>
              </a:spcBef>
              <a:buClr>
                <a:srgbClr val="006699"/>
              </a:buClr>
              <a:buFontTx/>
              <a:buChar char="•"/>
            </a:pPr>
            <a:r>
              <a:rPr lang="en-US" altLang="ja-JP" sz="2400" b="0" dirty="0">
                <a:solidFill>
                  <a:srgbClr val="000000"/>
                </a:solidFill>
                <a:latin typeface="Segoe UI" pitchFamily="34" charset="0"/>
                <a:ea typeface="Segoe UI" pitchFamily="34" charset="0"/>
                <a:cs typeface="Segoe UI" pitchFamily="34" charset="0"/>
              </a:rPr>
              <a:t>Refuser des autorisations est prioritaire par rapport à </a:t>
            </a:r>
            <a:r>
              <a:rPr lang="en-US" altLang="ja-JP" sz="2400" b="0" dirty="0" err="1">
                <a:solidFill>
                  <a:srgbClr val="000000"/>
                </a:solidFill>
                <a:latin typeface="Segoe UI" pitchFamily="34" charset="0"/>
                <a:ea typeface="Segoe UI" pitchFamily="34" charset="0"/>
                <a:cs typeface="Segoe UI" pitchFamily="34" charset="0"/>
              </a:rPr>
              <a:t>autoriser</a:t>
            </a:r>
            <a:r>
              <a:rPr lang="en-US" altLang="ja-JP" sz="2400" b="0" dirty="0">
                <a:solidFill>
                  <a:srgbClr val="000000"/>
                </a:solidFill>
                <a:latin typeface="Segoe UI" pitchFamily="34" charset="0"/>
                <a:ea typeface="Segoe UI" pitchFamily="34" charset="0"/>
                <a:cs typeface="Segoe UI" pitchFamily="34" charset="0"/>
              </a:rPr>
              <a:t> des autorisations</a:t>
            </a:r>
          </a:p>
          <a:p>
            <a:pPr marL="228600" indent="-228600" defTabSz="914400">
              <a:lnSpc>
                <a:spcPct val="90000"/>
              </a:lnSpc>
              <a:spcBef>
                <a:spcPct val="40000"/>
              </a:spcBef>
              <a:buClr>
                <a:srgbClr val="006699"/>
              </a:buClr>
              <a:buFontTx/>
              <a:buChar char="•"/>
            </a:pPr>
            <a:r>
              <a:rPr lang="en-US" altLang="ja-JP" sz="2400" b="0" dirty="0">
                <a:solidFill>
                  <a:srgbClr val="000000"/>
                </a:solidFill>
                <a:latin typeface="Segoe UI" pitchFamily="34" charset="0"/>
                <a:ea typeface="Segoe UI" pitchFamily="34" charset="0"/>
                <a:cs typeface="Segoe UI" pitchFamily="34" charset="0"/>
              </a:rPr>
              <a:t>Les autorisations explicites ont priorité sur les autorisations héritées</a:t>
            </a:r>
          </a:p>
          <a:p>
            <a:pPr marL="685800" lvl="1" indent="-228600" defTabSz="914400">
              <a:lnSpc>
                <a:spcPct val="90000"/>
              </a:lnSpc>
              <a:spcBef>
                <a:spcPct val="40000"/>
              </a:spcBef>
              <a:buClr>
                <a:srgbClr val="006699"/>
              </a:buClr>
              <a:buFontTx/>
              <a:buChar char="•"/>
            </a:pPr>
            <a:r>
              <a:rPr lang="en-US" altLang="ja-JP" sz="2400" b="0" dirty="0">
                <a:solidFill>
                  <a:srgbClr val="000000"/>
                </a:solidFill>
                <a:latin typeface="Segoe UI" pitchFamily="34" charset="0"/>
                <a:ea typeface="Segoe UI" pitchFamily="34" charset="0"/>
                <a:cs typeface="Segoe UI" pitchFamily="34" charset="0"/>
              </a:rPr>
              <a:t>Une autorisation explicite a priorité sur un refus hérité</a:t>
            </a:r>
          </a:p>
        </p:txBody>
      </p:sp>
      <p:sp>
        <p:nvSpPr>
          <p:cNvPr id="9" name="AutoShape 4"/>
          <p:cNvSpPr>
            <a:spLocks noChangeArrowheads="1"/>
          </p:cNvSpPr>
          <p:nvPr/>
        </p:nvSpPr>
        <p:spPr bwMode="auto">
          <a:xfrm>
            <a:off x="2260979" y="5710773"/>
            <a:ext cx="7615451" cy="846162"/>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defTabSz="914400">
              <a:lnSpc>
                <a:spcPct val="90000"/>
              </a:lnSpc>
              <a:spcBef>
                <a:spcPct val="40000"/>
              </a:spcBef>
              <a:buClr>
                <a:srgbClr val="006699"/>
              </a:buClr>
              <a:buFontTx/>
              <a:buChar char="•"/>
            </a:pPr>
            <a:r>
              <a:rPr lang="en-US" altLang="ja-JP" sz="2400" b="0" dirty="0" err="1">
                <a:solidFill>
                  <a:srgbClr val="000000"/>
                </a:solidFill>
                <a:latin typeface="Segoe UI" pitchFamily="34" charset="0"/>
                <a:ea typeface="Segoe UI" pitchFamily="34" charset="0"/>
                <a:cs typeface="Segoe UI" pitchFamily="34" charset="0"/>
              </a:rPr>
              <a:t>L’autorisation</a:t>
            </a:r>
            <a:r>
              <a:rPr lang="en-US" altLang="ja-JP" sz="2400" b="0" dirty="0">
                <a:solidFill>
                  <a:srgbClr val="000000"/>
                </a:solidFill>
                <a:latin typeface="Segoe UI" pitchFamily="34" charset="0"/>
                <a:ea typeface="Segoe UI" pitchFamily="34" charset="0"/>
                <a:cs typeface="Segoe UI" pitchFamily="34" charset="0"/>
              </a:rPr>
              <a:t> effective </a:t>
            </a:r>
            <a:r>
              <a:rPr lang="en-US" altLang="ja-JP" sz="2400" b="0" dirty="0" err="1">
                <a:solidFill>
                  <a:srgbClr val="000000"/>
                </a:solidFill>
                <a:latin typeface="Segoe UI" pitchFamily="34" charset="0"/>
                <a:ea typeface="Segoe UI" pitchFamily="34" charset="0"/>
                <a:cs typeface="Segoe UI" pitchFamily="34" charset="0"/>
              </a:rPr>
              <a:t>est</a:t>
            </a:r>
            <a:r>
              <a:rPr lang="en-US" altLang="ja-JP" sz="2400" b="0" dirty="0">
                <a:solidFill>
                  <a:srgbClr val="000000"/>
                </a:solidFill>
                <a:latin typeface="Segoe UI" pitchFamily="34" charset="0"/>
                <a:ea typeface="Segoe UI" pitchFamily="34" charset="0"/>
                <a:cs typeface="Segoe UI" pitchFamily="34" charset="0"/>
              </a:rPr>
              <a:t> </a:t>
            </a:r>
            <a:r>
              <a:rPr lang="en-US" altLang="ja-JP" sz="2400" b="0" dirty="0" err="1">
                <a:solidFill>
                  <a:srgbClr val="000000"/>
                </a:solidFill>
                <a:latin typeface="Segoe UI" pitchFamily="34" charset="0"/>
                <a:ea typeface="Segoe UI" pitchFamily="34" charset="0"/>
                <a:cs typeface="Segoe UI" pitchFamily="34" charset="0"/>
              </a:rPr>
              <a:t>l’autorisation</a:t>
            </a:r>
            <a:r>
              <a:rPr lang="en-US" altLang="ja-JP" sz="2400" b="0" dirty="0">
                <a:solidFill>
                  <a:srgbClr val="000000"/>
                </a:solidFill>
                <a:latin typeface="Segoe UI" pitchFamily="34" charset="0"/>
                <a:ea typeface="Segoe UI" pitchFamily="34" charset="0"/>
                <a:cs typeface="Segoe UI" pitchFamily="34" charset="0"/>
              </a:rPr>
              <a:t> la plus restrictive</a:t>
            </a:r>
          </a:p>
        </p:txBody>
      </p:sp>
    </p:spTree>
    <p:extLst>
      <p:ext uri="{BB962C8B-B14F-4D97-AF65-F5344CB8AC3E}">
        <p14:creationId xmlns:p14="http://schemas.microsoft.com/office/powerpoint/2010/main" val="3799862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Cumul des autorisations</a:t>
            </a:r>
            <a:br>
              <a:rPr lang="fr-FR" dirty="0"/>
            </a:br>
            <a:endParaRPr lang="fr-FR" dirty="0"/>
          </a:p>
        </p:txBody>
      </p:sp>
      <p:sp>
        <p:nvSpPr>
          <p:cNvPr id="3" name="Espace réservé du contenu 2"/>
          <p:cNvSpPr>
            <a:spLocks noGrp="1"/>
          </p:cNvSpPr>
          <p:nvPr>
            <p:ph idx="1"/>
          </p:nvPr>
        </p:nvSpPr>
        <p:spPr>
          <a:noFill/>
          <a:ln>
            <a:solidFill>
              <a:schemeClr val="accent1">
                <a:shade val="50000"/>
              </a:schemeClr>
            </a:solidFill>
          </a:ln>
        </p:spPr>
        <p:txBody>
          <a:bodyPr/>
          <a:lstStyle/>
          <a:p>
            <a:endParaRPr lang="fr-FR" dirty="0"/>
          </a:p>
          <a:p>
            <a:endParaRPr lang="fr-FR" dirty="0"/>
          </a:p>
          <a:p>
            <a:endParaRPr lang="fr-FR" i="1" dirty="0"/>
          </a:p>
        </p:txBody>
      </p:sp>
      <p:sp>
        <p:nvSpPr>
          <p:cNvPr id="4" name="Rectangle 3"/>
          <p:cNvSpPr/>
          <p:nvPr/>
        </p:nvSpPr>
        <p:spPr bwMode="auto">
          <a:xfrm>
            <a:off x="1155700" y="1155700"/>
            <a:ext cx="2044700" cy="134620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Commerce</a:t>
            </a:r>
          </a:p>
          <a:p>
            <a:pPr marL="0" marR="0" indent="0" algn="ctr" defTabSz="914400" rtl="0" eaLnBrk="0" fontAlgn="base" latinLnBrk="0" hangingPunct="0">
              <a:lnSpc>
                <a:spcPct val="100000"/>
              </a:lnSpc>
              <a:spcBef>
                <a:spcPct val="0"/>
              </a:spcBef>
              <a:spcAft>
                <a:spcPct val="0"/>
              </a:spcAft>
              <a:buClrTx/>
              <a:buSzTx/>
              <a:buFontTx/>
              <a:buNone/>
              <a:tabLst/>
            </a:pPr>
            <a:r>
              <a:rPr lang="fr-FR" b="1" dirty="0" err="1">
                <a:latin typeface="Verdana" pitchFamily="34" charset="0"/>
              </a:rPr>
              <a:t>Said</a:t>
            </a:r>
            <a:endParaRPr lang="fr-FR" b="1" dirty="0">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Fatima</a:t>
            </a:r>
          </a:p>
          <a:p>
            <a:pPr marL="0" marR="0" indent="0" algn="ctr" defTabSz="914400" rtl="0" eaLnBrk="0" fontAlgn="base" latinLnBrk="0" hangingPunct="0">
              <a:lnSpc>
                <a:spcPct val="100000"/>
              </a:lnSpc>
              <a:spcBef>
                <a:spcPct val="0"/>
              </a:spcBef>
              <a:spcAft>
                <a:spcPct val="0"/>
              </a:spcAft>
              <a:buClrTx/>
              <a:buSzTx/>
              <a:buFontTx/>
              <a:buNone/>
              <a:tabLst/>
            </a:pPr>
            <a:r>
              <a:rPr lang="fr-FR" b="1" dirty="0">
                <a:latin typeface="Verdana" pitchFamily="34" charset="0"/>
              </a:rPr>
              <a:t>Najat</a:t>
            </a:r>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dirty="0">
              <a:ln>
                <a:noFill/>
              </a:ln>
              <a:solidFill>
                <a:schemeClr val="tx1"/>
              </a:solidFill>
              <a:effectLst/>
              <a:latin typeface="Verdana" pitchFamily="34" charset="0"/>
            </a:endParaRPr>
          </a:p>
        </p:txBody>
      </p:sp>
      <p:sp>
        <p:nvSpPr>
          <p:cNvPr id="5" name="Rectangle 4"/>
          <p:cNvSpPr/>
          <p:nvPr/>
        </p:nvSpPr>
        <p:spPr bwMode="auto">
          <a:xfrm>
            <a:off x="1384300" y="2921000"/>
            <a:ext cx="1955800" cy="105410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Gestion</a:t>
            </a:r>
          </a:p>
          <a:p>
            <a:pPr marL="0" marR="0" indent="0" algn="ctr" defTabSz="914400" rtl="0" eaLnBrk="0" fontAlgn="base" latinLnBrk="0" hangingPunct="0">
              <a:lnSpc>
                <a:spcPct val="100000"/>
              </a:lnSpc>
              <a:spcBef>
                <a:spcPct val="0"/>
              </a:spcBef>
              <a:spcAft>
                <a:spcPct val="0"/>
              </a:spcAft>
              <a:buClrTx/>
              <a:buSzTx/>
              <a:buFontTx/>
              <a:buNone/>
              <a:tabLst/>
            </a:pPr>
            <a:r>
              <a:rPr lang="fr-FR" b="1" dirty="0" err="1">
                <a:latin typeface="Verdana" pitchFamily="34" charset="0"/>
              </a:rPr>
              <a:t>Said</a:t>
            </a:r>
            <a:endParaRPr lang="fr-FR" b="1" dirty="0">
              <a:latin typeface="Verdan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tx1"/>
                </a:solidFill>
                <a:effectLst/>
                <a:latin typeface="Verdana" pitchFamily="34" charset="0"/>
              </a:rPr>
              <a:t>samir</a:t>
            </a:r>
            <a:endParaRPr kumimoji="0" lang="fr-FR"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1314450" y="4140200"/>
            <a:ext cx="2247900" cy="153670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Responsables</a:t>
            </a:r>
          </a:p>
          <a:p>
            <a:pPr marL="0" marR="0" indent="0" algn="ctr" defTabSz="914400" rtl="0" eaLnBrk="0" fontAlgn="base" latinLnBrk="0" hangingPunct="0">
              <a:lnSpc>
                <a:spcPct val="100000"/>
              </a:lnSpc>
              <a:spcBef>
                <a:spcPct val="0"/>
              </a:spcBef>
              <a:spcAft>
                <a:spcPct val="0"/>
              </a:spcAft>
              <a:buClrTx/>
              <a:buSzTx/>
              <a:buFontTx/>
              <a:buNone/>
              <a:tabLst/>
            </a:pPr>
            <a:r>
              <a:rPr lang="fr-FR" b="1" dirty="0" err="1">
                <a:latin typeface="Verdana" pitchFamily="34" charset="0"/>
              </a:rPr>
              <a:t>Said</a:t>
            </a:r>
            <a:r>
              <a:rPr lang="fr-FR" b="1" dirty="0">
                <a:latin typeface="Verdana" pitchFamily="34" charset="0"/>
              </a:rPr>
              <a:t> </a:t>
            </a:r>
          </a:p>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Nadia</a:t>
            </a:r>
          </a:p>
        </p:txBody>
      </p:sp>
      <p:sp>
        <p:nvSpPr>
          <p:cNvPr id="7" name="Organigramme : Multidocument 6"/>
          <p:cNvSpPr/>
          <p:nvPr/>
        </p:nvSpPr>
        <p:spPr bwMode="auto">
          <a:xfrm>
            <a:off x="6184900" y="2032000"/>
            <a:ext cx="2679700" cy="2108200"/>
          </a:xfrm>
          <a:prstGeom prst="flowChartMultidocumen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Facturation</a:t>
            </a:r>
          </a:p>
        </p:txBody>
      </p:sp>
      <p:sp>
        <p:nvSpPr>
          <p:cNvPr id="8" name="ZoneTexte 7"/>
          <p:cNvSpPr txBox="1"/>
          <p:nvPr/>
        </p:nvSpPr>
        <p:spPr>
          <a:xfrm>
            <a:off x="4241800" y="1727200"/>
            <a:ext cx="1244600" cy="369332"/>
          </a:xfrm>
          <a:prstGeom prst="rect">
            <a:avLst/>
          </a:prstGeom>
          <a:noFill/>
        </p:spPr>
        <p:txBody>
          <a:bodyPr wrap="square" rtlCol="0">
            <a:spAutoFit/>
          </a:bodyPr>
          <a:lstStyle/>
          <a:p>
            <a:r>
              <a:rPr lang="fr-FR" dirty="0"/>
              <a:t>Lire</a:t>
            </a:r>
          </a:p>
        </p:txBody>
      </p:sp>
      <p:sp>
        <p:nvSpPr>
          <p:cNvPr id="10" name="ZoneTexte 9"/>
          <p:cNvSpPr txBox="1"/>
          <p:nvPr/>
        </p:nvSpPr>
        <p:spPr>
          <a:xfrm>
            <a:off x="4381500" y="2921000"/>
            <a:ext cx="889000" cy="369332"/>
          </a:xfrm>
          <a:prstGeom prst="rect">
            <a:avLst/>
          </a:prstGeom>
          <a:noFill/>
        </p:spPr>
        <p:txBody>
          <a:bodyPr wrap="square" rtlCol="0">
            <a:spAutoFit/>
          </a:bodyPr>
          <a:lstStyle/>
          <a:p>
            <a:r>
              <a:rPr lang="fr-FR" dirty="0"/>
              <a:t>Ecrire</a:t>
            </a:r>
          </a:p>
        </p:txBody>
      </p:sp>
      <p:sp>
        <p:nvSpPr>
          <p:cNvPr id="11" name="ZoneTexte 10"/>
          <p:cNvSpPr txBox="1"/>
          <p:nvPr/>
        </p:nvSpPr>
        <p:spPr>
          <a:xfrm>
            <a:off x="4328724" y="4375943"/>
            <a:ext cx="1292515" cy="369332"/>
          </a:xfrm>
          <a:prstGeom prst="rect">
            <a:avLst/>
          </a:prstGeom>
          <a:noFill/>
        </p:spPr>
        <p:txBody>
          <a:bodyPr wrap="square" rtlCol="0">
            <a:spAutoFit/>
          </a:bodyPr>
          <a:lstStyle/>
          <a:p>
            <a:r>
              <a:rPr lang="fr-FR" dirty="0" err="1"/>
              <a:t>Executer</a:t>
            </a:r>
            <a:endParaRPr lang="fr-FR" dirty="0"/>
          </a:p>
        </p:txBody>
      </p:sp>
      <p:cxnSp>
        <p:nvCxnSpPr>
          <p:cNvPr id="13" name="Connecteur droit avec flèche 12"/>
          <p:cNvCxnSpPr>
            <a:endCxn id="8" idx="1"/>
          </p:cNvCxnSpPr>
          <p:nvPr/>
        </p:nvCxnSpPr>
        <p:spPr bwMode="auto">
          <a:xfrm flipV="1">
            <a:off x="3340100" y="1911866"/>
            <a:ext cx="901700" cy="120134"/>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14" name="Flèche droite 13"/>
          <p:cNvSpPr/>
          <p:nvPr/>
        </p:nvSpPr>
        <p:spPr bwMode="auto">
          <a:xfrm>
            <a:off x="3340100" y="1816100"/>
            <a:ext cx="774700" cy="215900"/>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15" name="Flèche droite 14"/>
          <p:cNvSpPr/>
          <p:nvPr/>
        </p:nvSpPr>
        <p:spPr bwMode="auto">
          <a:xfrm>
            <a:off x="5156200" y="2032000"/>
            <a:ext cx="774700" cy="215900"/>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16" name="Flèche droite 15"/>
          <p:cNvSpPr/>
          <p:nvPr/>
        </p:nvSpPr>
        <p:spPr bwMode="auto">
          <a:xfrm>
            <a:off x="3486150" y="3105666"/>
            <a:ext cx="774700" cy="215900"/>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17" name="Flèche droite 16"/>
          <p:cNvSpPr/>
          <p:nvPr/>
        </p:nvSpPr>
        <p:spPr bwMode="auto">
          <a:xfrm>
            <a:off x="5233842" y="3042785"/>
            <a:ext cx="774700" cy="215900"/>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18" name="Flèche droite 17"/>
          <p:cNvSpPr/>
          <p:nvPr/>
        </p:nvSpPr>
        <p:spPr bwMode="auto">
          <a:xfrm>
            <a:off x="3596287" y="4529168"/>
            <a:ext cx="774700" cy="215900"/>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19" name="Flèche droite 18"/>
          <p:cNvSpPr/>
          <p:nvPr/>
        </p:nvSpPr>
        <p:spPr bwMode="auto">
          <a:xfrm>
            <a:off x="5553529" y="3735244"/>
            <a:ext cx="771071" cy="1053481"/>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20" name="Rectangle à coins arrondis 19"/>
          <p:cNvSpPr/>
          <p:nvPr/>
        </p:nvSpPr>
        <p:spPr bwMode="auto">
          <a:xfrm>
            <a:off x="6695785" y="4349131"/>
            <a:ext cx="4361077" cy="1358900"/>
          </a:xfrm>
          <a:prstGeom prst="roundRect">
            <a:avLst/>
          </a:prstGeom>
          <a:solidFill>
            <a:srgbClr val="C0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bg1"/>
                </a:solidFill>
                <a:effectLst/>
                <a:latin typeface="Verdana" pitchFamily="34" charset="0"/>
              </a:rPr>
              <a:t>Said</a:t>
            </a:r>
            <a:r>
              <a:rPr kumimoji="0" lang="fr-FR" sz="1800" b="1" i="0" u="none" strike="noStrike" cap="none" normalizeH="0" baseline="0" dirty="0">
                <a:ln>
                  <a:noFill/>
                </a:ln>
                <a:solidFill>
                  <a:schemeClr val="bg1"/>
                </a:solidFill>
                <a:effectLst/>
                <a:latin typeface="Verdana" pitchFamily="34" charset="0"/>
              </a:rPr>
              <a:t>=</a:t>
            </a:r>
            <a:r>
              <a:rPr kumimoji="0" lang="fr-FR" sz="1800" b="1" i="0" u="none" strike="noStrike" cap="none" normalizeH="0" baseline="0" dirty="0" err="1">
                <a:ln>
                  <a:noFill/>
                </a:ln>
                <a:solidFill>
                  <a:schemeClr val="bg1"/>
                </a:solidFill>
                <a:effectLst/>
                <a:latin typeface="Verdana" pitchFamily="34" charset="0"/>
              </a:rPr>
              <a:t>Lire+Ecrire+Executer</a:t>
            </a:r>
            <a:endParaRPr kumimoji="0" lang="fr-FR" sz="1800" b="1" i="0" u="none" strike="noStrike" cap="none" normalizeH="0" baseline="0" dirty="0">
              <a:ln>
                <a:noFill/>
              </a:ln>
              <a:solidFill>
                <a:schemeClr val="bg1"/>
              </a:solidFill>
              <a:effectLst/>
              <a:latin typeface="Verdana" pitchFamily="34" charset="0"/>
            </a:endParaRPr>
          </a:p>
        </p:txBody>
      </p:sp>
    </p:spTree>
    <p:extLst>
      <p:ext uri="{BB962C8B-B14F-4D97-AF65-F5344CB8AC3E}">
        <p14:creationId xmlns:p14="http://schemas.microsoft.com/office/powerpoint/2010/main" val="3303170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Autorisations héritées et autorisations explicites</a:t>
            </a:r>
            <a:br>
              <a:rPr lang="fr-FR" dirty="0"/>
            </a:br>
            <a:endParaRPr lang="fr-FR" dirty="0"/>
          </a:p>
        </p:txBody>
      </p:sp>
      <p:sp>
        <p:nvSpPr>
          <p:cNvPr id="3" name="Espace réservé du contenu 2"/>
          <p:cNvSpPr>
            <a:spLocks noGrp="1"/>
          </p:cNvSpPr>
          <p:nvPr>
            <p:ph idx="1"/>
          </p:nvPr>
        </p:nvSpPr>
        <p:spPr>
          <a:xfrm>
            <a:off x="611718" y="1021214"/>
            <a:ext cx="10825541" cy="5608185"/>
          </a:xfrm>
        </p:spPr>
        <p:txBody>
          <a:bodyPr/>
          <a:lstStyle/>
          <a:p>
            <a:endParaRPr lang="fr-FR" dirty="0"/>
          </a:p>
        </p:txBody>
      </p:sp>
      <p:sp>
        <p:nvSpPr>
          <p:cNvPr id="4" name="Organigramme : Multidocument 3"/>
          <p:cNvSpPr/>
          <p:nvPr/>
        </p:nvSpPr>
        <p:spPr bwMode="auto">
          <a:xfrm>
            <a:off x="1739900" y="1816100"/>
            <a:ext cx="3048000" cy="1803400"/>
          </a:xfrm>
          <a:prstGeom prst="flowChartMultidocumen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Cours Microsoft</a:t>
            </a:r>
          </a:p>
        </p:txBody>
      </p:sp>
      <p:cxnSp>
        <p:nvCxnSpPr>
          <p:cNvPr id="6" name="Connecteur droit 5"/>
          <p:cNvCxnSpPr>
            <a:stCxn id="4" idx="2"/>
          </p:cNvCxnSpPr>
          <p:nvPr/>
        </p:nvCxnSpPr>
        <p:spPr bwMode="auto">
          <a:xfrm>
            <a:off x="3051951" y="3551205"/>
            <a:ext cx="34149" cy="2163795"/>
          </a:xfrm>
          <a:prstGeom prst="line">
            <a:avLst/>
          </a:prstGeom>
          <a:gradFill rotWithShape="1">
            <a:gsLst>
              <a:gs pos="0">
                <a:srgbClr val="E4CD9A"/>
              </a:gs>
              <a:gs pos="100000">
                <a:srgbClr val="EEEFD7"/>
              </a:gs>
            </a:gsLst>
            <a:lin ang="2700000" scaled="1"/>
          </a:gradFill>
          <a:ln w="9525" cap="flat" cmpd="sng" algn="ctr">
            <a:solidFill>
              <a:schemeClr val="accent1">
                <a:shade val="50000"/>
              </a:schemeClr>
            </a:solidFill>
            <a:prstDash val="solid"/>
            <a:round/>
            <a:headEnd type="none" w="med" len="med"/>
            <a:tailEnd type="none" w="med" len="med"/>
          </a:ln>
          <a:effectLst>
            <a:outerShdw dist="35921" dir="2700000" algn="ctr" rotWithShape="0">
              <a:srgbClr val="AFAFAF"/>
            </a:outerShdw>
          </a:effectLst>
        </p:spPr>
      </p:cxnSp>
      <p:sp>
        <p:nvSpPr>
          <p:cNvPr id="8" name="Organigramme : Multidocument 7"/>
          <p:cNvSpPr/>
          <p:nvPr/>
        </p:nvSpPr>
        <p:spPr bwMode="auto">
          <a:xfrm>
            <a:off x="3086100" y="4013200"/>
            <a:ext cx="1460500" cy="571500"/>
          </a:xfrm>
          <a:prstGeom prst="flowChartMultidocumen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00" b="1" dirty="0">
                <a:solidFill>
                  <a:schemeClr val="tx1"/>
                </a:solidFill>
                <a:latin typeface="Verdana" pitchFamily="34" charset="0"/>
              </a:rPr>
              <a:t>Base Données</a:t>
            </a:r>
            <a:r>
              <a:rPr kumimoji="0" lang="fr-FR" sz="1800" b="1" i="0" u="none" strike="noStrike" cap="none" normalizeH="0" baseline="0" dirty="0">
                <a:ln>
                  <a:noFill/>
                </a:ln>
                <a:solidFill>
                  <a:schemeClr val="tx1"/>
                </a:solidFill>
                <a:effectLst/>
                <a:latin typeface="Verdana" pitchFamily="34" charset="0"/>
              </a:rPr>
              <a:t> </a:t>
            </a:r>
          </a:p>
        </p:txBody>
      </p:sp>
      <p:sp>
        <p:nvSpPr>
          <p:cNvPr id="9" name="Organigramme : Multidocument 8"/>
          <p:cNvSpPr/>
          <p:nvPr/>
        </p:nvSpPr>
        <p:spPr bwMode="auto">
          <a:xfrm>
            <a:off x="3086100" y="4864100"/>
            <a:ext cx="1701800" cy="571500"/>
          </a:xfrm>
          <a:prstGeom prst="flowChartMultidocumen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err="1">
                <a:ln>
                  <a:noFill/>
                </a:ln>
                <a:solidFill>
                  <a:schemeClr val="tx1"/>
                </a:solidFill>
                <a:effectLst/>
                <a:latin typeface="Verdana" pitchFamily="34" charset="0"/>
              </a:rPr>
              <a:t>AA</a:t>
            </a:r>
            <a:r>
              <a:rPr kumimoji="0" lang="fr-FR" sz="1200" b="1" i="0" u="none" strike="noStrike" cap="none" normalizeH="0" baseline="0" dirty="0" err="1">
                <a:ln>
                  <a:noFill/>
                </a:ln>
                <a:solidFill>
                  <a:schemeClr val="bg1"/>
                </a:solidFill>
                <a:effectLst/>
                <a:latin typeface="Verdana" pitchFamily="34" charset="0"/>
              </a:rPr>
              <a:t>admin</a:t>
            </a:r>
            <a:endParaRPr kumimoji="0" lang="fr-FR" sz="1200" b="1" i="0" u="none" strike="noStrike" cap="none" normalizeH="0" baseline="0" dirty="0">
              <a:ln>
                <a:noFill/>
              </a:ln>
              <a:solidFill>
                <a:schemeClr val="tx1"/>
              </a:solidFill>
              <a:effectLst/>
              <a:latin typeface="Verdana" pitchFamily="34" charset="0"/>
            </a:endParaRPr>
          </a:p>
        </p:txBody>
      </p:sp>
      <p:sp>
        <p:nvSpPr>
          <p:cNvPr id="10" name="Organigramme : Multidocument 9"/>
          <p:cNvSpPr/>
          <p:nvPr/>
        </p:nvSpPr>
        <p:spPr bwMode="auto">
          <a:xfrm>
            <a:off x="3117850" y="5560785"/>
            <a:ext cx="2076450" cy="571500"/>
          </a:xfrm>
          <a:prstGeom prst="flowChartMultidocumen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Verdana" pitchFamily="34" charset="0"/>
              </a:rPr>
              <a:t>programmation</a:t>
            </a:r>
          </a:p>
        </p:txBody>
      </p:sp>
      <p:sp>
        <p:nvSpPr>
          <p:cNvPr id="11" name="Ellipse 10"/>
          <p:cNvSpPr/>
          <p:nvPr/>
        </p:nvSpPr>
        <p:spPr bwMode="auto">
          <a:xfrm>
            <a:off x="4876800" y="1881628"/>
            <a:ext cx="1965098" cy="393700"/>
          </a:xfrm>
          <a:prstGeom prst="ellipse">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Lire</a:t>
            </a:r>
          </a:p>
        </p:txBody>
      </p:sp>
      <p:sp>
        <p:nvSpPr>
          <p:cNvPr id="12" name="Ellipse 11"/>
          <p:cNvSpPr/>
          <p:nvPr/>
        </p:nvSpPr>
        <p:spPr bwMode="auto">
          <a:xfrm>
            <a:off x="5122332" y="2334985"/>
            <a:ext cx="1659468" cy="393700"/>
          </a:xfrm>
          <a:prstGeom prst="ellipse">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Verdana" pitchFamily="34" charset="0"/>
              </a:rPr>
              <a:t>Refuser</a:t>
            </a:r>
          </a:p>
        </p:txBody>
      </p:sp>
      <p:sp>
        <p:nvSpPr>
          <p:cNvPr id="14" name="Ellipse 13"/>
          <p:cNvSpPr/>
          <p:nvPr/>
        </p:nvSpPr>
        <p:spPr bwMode="auto">
          <a:xfrm>
            <a:off x="5230737" y="2800812"/>
            <a:ext cx="2300363" cy="363517"/>
          </a:xfrm>
          <a:prstGeom prst="ellipse">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Verdana" pitchFamily="34" charset="0"/>
              </a:rPr>
              <a:t>Lire et </a:t>
            </a:r>
            <a:r>
              <a:rPr kumimoji="0" lang="fr-FR" sz="1200" b="1" i="0" u="none" strike="noStrike" cap="none" normalizeH="0" baseline="0" dirty="0" err="1">
                <a:ln>
                  <a:noFill/>
                </a:ln>
                <a:solidFill>
                  <a:schemeClr val="tx1"/>
                </a:solidFill>
                <a:effectLst/>
                <a:latin typeface="Verdana" pitchFamily="34" charset="0"/>
              </a:rPr>
              <a:t>Executer</a:t>
            </a:r>
            <a:endParaRPr kumimoji="0" lang="fr-FR" sz="1200" b="1" i="0" u="none" strike="noStrike" cap="none" normalizeH="0" baseline="0" dirty="0">
              <a:ln>
                <a:noFill/>
              </a:ln>
              <a:solidFill>
                <a:schemeClr val="tx1"/>
              </a:solidFill>
              <a:effectLst/>
              <a:latin typeface="Verdana" pitchFamily="34" charset="0"/>
            </a:endParaRPr>
          </a:p>
        </p:txBody>
      </p:sp>
      <p:sp>
        <p:nvSpPr>
          <p:cNvPr id="16" name="Ellipse 15"/>
          <p:cNvSpPr/>
          <p:nvPr/>
        </p:nvSpPr>
        <p:spPr bwMode="auto">
          <a:xfrm>
            <a:off x="5650593" y="4061723"/>
            <a:ext cx="1587500" cy="237227"/>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100" b="1" i="0" u="none" strike="noStrike" cap="none" normalizeH="0" baseline="0" dirty="0">
                <a:ln>
                  <a:noFill/>
                </a:ln>
                <a:solidFill>
                  <a:schemeClr val="tx1"/>
                </a:solidFill>
                <a:effectLst/>
                <a:latin typeface="Verdana" pitchFamily="34" charset="0"/>
              </a:rPr>
              <a:t>Lire</a:t>
            </a:r>
          </a:p>
        </p:txBody>
      </p:sp>
      <p:sp>
        <p:nvSpPr>
          <p:cNvPr id="17" name="Ellipse 16"/>
          <p:cNvSpPr/>
          <p:nvPr/>
        </p:nvSpPr>
        <p:spPr bwMode="auto">
          <a:xfrm>
            <a:off x="5715908" y="4436252"/>
            <a:ext cx="1587500" cy="393700"/>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Verdana" pitchFamily="34" charset="0"/>
              </a:rPr>
              <a:t>Refuser</a:t>
            </a:r>
          </a:p>
        </p:txBody>
      </p:sp>
      <p:sp>
        <p:nvSpPr>
          <p:cNvPr id="18" name="Ellipse 17"/>
          <p:cNvSpPr/>
          <p:nvPr/>
        </p:nvSpPr>
        <p:spPr bwMode="auto">
          <a:xfrm>
            <a:off x="5793014" y="5164935"/>
            <a:ext cx="1587500" cy="393700"/>
          </a:xfrm>
          <a:prstGeom prst="ellips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err="1">
                <a:ln>
                  <a:noFill/>
                </a:ln>
                <a:solidFill>
                  <a:schemeClr val="tx1"/>
                </a:solidFill>
                <a:effectLst/>
                <a:latin typeface="Verdana" pitchFamily="34" charset="0"/>
              </a:rPr>
              <a:t>Executer</a:t>
            </a:r>
            <a:endParaRPr kumimoji="0" lang="fr-FR" sz="1200" b="1" i="0" u="none" strike="noStrike" cap="none" normalizeH="0" baseline="0" dirty="0">
              <a:ln>
                <a:noFill/>
              </a:ln>
              <a:solidFill>
                <a:schemeClr val="tx1"/>
              </a:solidFill>
              <a:effectLst/>
              <a:latin typeface="Verdana" pitchFamily="34" charset="0"/>
            </a:endParaRPr>
          </a:p>
        </p:txBody>
      </p:sp>
      <p:sp>
        <p:nvSpPr>
          <p:cNvPr id="20" name="Parenthèse fermante 19"/>
          <p:cNvSpPr/>
          <p:nvPr/>
        </p:nvSpPr>
        <p:spPr bwMode="auto">
          <a:xfrm>
            <a:off x="4876800" y="4049485"/>
            <a:ext cx="613229" cy="1843315"/>
          </a:xfrm>
          <a:prstGeom prst="rightBracket">
            <a:avLst/>
          </a:prstGeom>
          <a:no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21" name="Ellipse 20"/>
          <p:cNvSpPr/>
          <p:nvPr/>
        </p:nvSpPr>
        <p:spPr bwMode="auto">
          <a:xfrm>
            <a:off x="7683500" y="4013200"/>
            <a:ext cx="1689100" cy="423052"/>
          </a:xfrm>
          <a:prstGeom prst="ellipse">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Verdana" pitchFamily="34" charset="0"/>
              </a:rPr>
              <a:t>Modifier</a:t>
            </a:r>
          </a:p>
        </p:txBody>
      </p:sp>
      <p:sp>
        <p:nvSpPr>
          <p:cNvPr id="22" name="ZoneTexte 21"/>
          <p:cNvSpPr txBox="1"/>
          <p:nvPr/>
        </p:nvSpPr>
        <p:spPr>
          <a:xfrm>
            <a:off x="6195784" y="5762953"/>
            <a:ext cx="1830615" cy="646331"/>
          </a:xfrm>
          <a:prstGeom prst="rect">
            <a:avLst/>
          </a:prstGeom>
          <a:noFill/>
        </p:spPr>
        <p:txBody>
          <a:bodyPr wrap="square" rtlCol="0">
            <a:spAutoFit/>
          </a:bodyPr>
          <a:lstStyle/>
          <a:p>
            <a:r>
              <a:rPr lang="fr-FR" dirty="0"/>
              <a:t>Autorisation héritées</a:t>
            </a:r>
          </a:p>
        </p:txBody>
      </p:sp>
      <p:sp>
        <p:nvSpPr>
          <p:cNvPr id="23" name="ZoneTexte 22"/>
          <p:cNvSpPr txBox="1"/>
          <p:nvPr/>
        </p:nvSpPr>
        <p:spPr>
          <a:xfrm>
            <a:off x="8343900" y="4686300"/>
            <a:ext cx="1816100" cy="646331"/>
          </a:xfrm>
          <a:prstGeom prst="rect">
            <a:avLst/>
          </a:prstGeom>
          <a:noFill/>
        </p:spPr>
        <p:txBody>
          <a:bodyPr wrap="square" rtlCol="0">
            <a:spAutoFit/>
          </a:bodyPr>
          <a:lstStyle/>
          <a:p>
            <a:r>
              <a:rPr lang="fr-FR" dirty="0"/>
              <a:t>Autorisation explicite</a:t>
            </a:r>
          </a:p>
        </p:txBody>
      </p:sp>
      <p:sp>
        <p:nvSpPr>
          <p:cNvPr id="24" name="Rectangle 23"/>
          <p:cNvSpPr/>
          <p:nvPr/>
        </p:nvSpPr>
        <p:spPr bwMode="auto">
          <a:xfrm>
            <a:off x="7683500" y="1663700"/>
            <a:ext cx="2349500" cy="67128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commerciaux</a:t>
            </a:r>
          </a:p>
        </p:txBody>
      </p:sp>
      <p:sp>
        <p:nvSpPr>
          <p:cNvPr id="25" name="Flèche droite 24"/>
          <p:cNvSpPr/>
          <p:nvPr/>
        </p:nvSpPr>
        <p:spPr bwMode="auto">
          <a:xfrm>
            <a:off x="6870700" y="2006600"/>
            <a:ext cx="812800" cy="203200"/>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26" name="Rectangle 25"/>
          <p:cNvSpPr/>
          <p:nvPr/>
        </p:nvSpPr>
        <p:spPr bwMode="auto">
          <a:xfrm>
            <a:off x="9608005" y="3913415"/>
            <a:ext cx="2349500" cy="67128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commerciaux</a:t>
            </a:r>
          </a:p>
        </p:txBody>
      </p:sp>
      <p:sp>
        <p:nvSpPr>
          <p:cNvPr id="27" name="Flèche droite 26"/>
          <p:cNvSpPr/>
          <p:nvPr/>
        </p:nvSpPr>
        <p:spPr bwMode="auto">
          <a:xfrm>
            <a:off x="7159398" y="4101269"/>
            <a:ext cx="812800" cy="203200"/>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28" name="Flèche droite 27"/>
          <p:cNvSpPr/>
          <p:nvPr/>
        </p:nvSpPr>
        <p:spPr bwMode="auto">
          <a:xfrm>
            <a:off x="9039226" y="4147457"/>
            <a:ext cx="812800" cy="203200"/>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29" name="Rectangle 28"/>
          <p:cNvSpPr/>
          <p:nvPr/>
        </p:nvSpPr>
        <p:spPr bwMode="auto">
          <a:xfrm>
            <a:off x="8343900" y="5558635"/>
            <a:ext cx="2635251" cy="850649"/>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Commerciaux=</a:t>
            </a:r>
          </a:p>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Modifier pour Base de Données</a:t>
            </a:r>
          </a:p>
        </p:txBody>
      </p:sp>
      <p:sp>
        <p:nvSpPr>
          <p:cNvPr id="30" name="Rectangle 29"/>
          <p:cNvSpPr/>
          <p:nvPr/>
        </p:nvSpPr>
        <p:spPr bwMode="auto">
          <a:xfrm>
            <a:off x="7972198" y="2531836"/>
            <a:ext cx="2060802" cy="358982"/>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Secrétaires</a:t>
            </a:r>
          </a:p>
        </p:txBody>
      </p:sp>
      <p:sp>
        <p:nvSpPr>
          <p:cNvPr id="33" name="Flèche droite 32"/>
          <p:cNvSpPr/>
          <p:nvPr/>
        </p:nvSpPr>
        <p:spPr bwMode="auto">
          <a:xfrm>
            <a:off x="6974114" y="2475070"/>
            <a:ext cx="812800" cy="203200"/>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34" name="Rectangle 33"/>
          <p:cNvSpPr/>
          <p:nvPr/>
        </p:nvSpPr>
        <p:spPr bwMode="auto">
          <a:xfrm>
            <a:off x="8166100" y="2982570"/>
            <a:ext cx="1993900" cy="56863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TRI</a:t>
            </a:r>
          </a:p>
        </p:txBody>
      </p:sp>
      <p:sp>
        <p:nvSpPr>
          <p:cNvPr id="35" name="Flèche droite 34"/>
          <p:cNvSpPr/>
          <p:nvPr/>
        </p:nvSpPr>
        <p:spPr bwMode="auto">
          <a:xfrm>
            <a:off x="7329147" y="3020786"/>
            <a:ext cx="812800" cy="203200"/>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
        <p:nvSpPr>
          <p:cNvPr id="36" name="Flèche droite 35"/>
          <p:cNvSpPr/>
          <p:nvPr/>
        </p:nvSpPr>
        <p:spPr bwMode="auto">
          <a:xfrm>
            <a:off x="4546600" y="4139861"/>
            <a:ext cx="1103993" cy="147788"/>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029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1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priorité de l’autorisation </a:t>
            </a:r>
            <a:r>
              <a:rPr lang="fr-FR" b="1" dirty="0"/>
              <a:t>Refuser</a:t>
            </a:r>
          </a:p>
        </p:txBody>
      </p:sp>
      <p:sp>
        <p:nvSpPr>
          <p:cNvPr id="3" name="Espace réservé du contenu 2"/>
          <p:cNvSpPr>
            <a:spLocks noGrp="1"/>
          </p:cNvSpPr>
          <p:nvPr>
            <p:ph idx="1"/>
          </p:nvPr>
        </p:nvSpPr>
        <p:spPr>
          <a:xfrm>
            <a:off x="2592925" y="2133598"/>
            <a:ext cx="8915400" cy="4252913"/>
          </a:xfrm>
        </p:spPr>
        <p:txBody>
          <a:bodyPr/>
          <a:lstStyle/>
          <a:p>
            <a:r>
              <a:rPr lang="fr-FR" b="1" dirty="0"/>
              <a:t>Commerciaux </a:t>
            </a:r>
            <a:r>
              <a:rPr lang="fr-FR" dirty="0"/>
              <a:t>                 Modifier</a:t>
            </a:r>
          </a:p>
          <a:p>
            <a:r>
              <a:rPr lang="fr-FR" dirty="0"/>
              <a:t>     Samira C.T</a:t>
            </a:r>
          </a:p>
          <a:p>
            <a:r>
              <a:rPr lang="fr-FR" b="1" dirty="0"/>
              <a:t>   Samira                                </a:t>
            </a:r>
            <a:r>
              <a:rPr lang="fr-FR" dirty="0"/>
              <a:t>C.T.</a:t>
            </a:r>
          </a:p>
          <a:p>
            <a:r>
              <a:rPr lang="fr-FR" b="1" dirty="0"/>
              <a:t>Développeurs</a:t>
            </a:r>
          </a:p>
          <a:p>
            <a:r>
              <a:rPr lang="fr-FR" dirty="0"/>
              <a:t>= Samira                                      Refuser</a:t>
            </a:r>
          </a:p>
          <a:p>
            <a:r>
              <a:rPr lang="fr-FR" dirty="0" err="1"/>
              <a:t>Re</a:t>
            </a:r>
            <a:endParaRPr lang="fr-FR" dirty="0"/>
          </a:p>
        </p:txBody>
      </p:sp>
      <p:cxnSp>
        <p:nvCxnSpPr>
          <p:cNvPr id="5" name="Connecteur droit 4"/>
          <p:cNvCxnSpPr/>
          <p:nvPr/>
        </p:nvCxnSpPr>
        <p:spPr>
          <a:xfrm>
            <a:off x="2757055" y="4724400"/>
            <a:ext cx="540327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lèche droite 5"/>
          <p:cNvSpPr/>
          <p:nvPr/>
        </p:nvSpPr>
        <p:spPr>
          <a:xfrm>
            <a:off x="4173367" y="5225764"/>
            <a:ext cx="1444688" cy="16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8271164" y="2133600"/>
            <a:ext cx="2355272" cy="1191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8589818" y="2452255"/>
            <a:ext cx="1704109" cy="923330"/>
          </a:xfrm>
          <a:prstGeom prst="rect">
            <a:avLst/>
          </a:prstGeom>
          <a:noFill/>
        </p:spPr>
        <p:txBody>
          <a:bodyPr wrap="square" rtlCol="0">
            <a:spAutoFit/>
          </a:bodyPr>
          <a:lstStyle/>
          <a:p>
            <a:r>
              <a:rPr lang="fr-FR" dirty="0">
                <a:solidFill>
                  <a:schemeClr val="bg1"/>
                </a:solidFill>
              </a:rPr>
              <a:t>Cours Gestion</a:t>
            </a:r>
          </a:p>
          <a:p>
            <a:endParaRPr lang="fr-FR" dirty="0">
              <a:solidFill>
                <a:schemeClr val="bg1"/>
              </a:solidFill>
            </a:endParaRPr>
          </a:p>
        </p:txBody>
      </p:sp>
      <p:sp>
        <p:nvSpPr>
          <p:cNvPr id="9" name="Flèche droite 8"/>
          <p:cNvSpPr/>
          <p:nvPr/>
        </p:nvSpPr>
        <p:spPr>
          <a:xfrm flipV="1">
            <a:off x="6940332" y="2251363"/>
            <a:ext cx="889887" cy="138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p:cNvCxnSpPr/>
          <p:nvPr/>
        </p:nvCxnSpPr>
        <p:spPr>
          <a:xfrm flipV="1">
            <a:off x="6414111" y="3034146"/>
            <a:ext cx="1746216" cy="1036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7324888" y="3290456"/>
            <a:ext cx="1075659" cy="5333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2835564" y="2158998"/>
            <a:ext cx="199043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fr-FR" dirty="0"/>
              <a:t>Commerciaux</a:t>
            </a:r>
          </a:p>
          <a:p>
            <a:r>
              <a:rPr lang="fr-FR" dirty="0"/>
              <a:t>  Samira</a:t>
            </a:r>
          </a:p>
        </p:txBody>
      </p:sp>
      <p:sp>
        <p:nvSpPr>
          <p:cNvPr id="11" name="Organigramme : Multidocument 10"/>
          <p:cNvSpPr/>
          <p:nvPr/>
        </p:nvSpPr>
        <p:spPr>
          <a:xfrm>
            <a:off x="9626600" y="2379517"/>
            <a:ext cx="495300" cy="67194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5" name="ZoneTexte 14"/>
          <p:cNvSpPr txBox="1"/>
          <p:nvPr/>
        </p:nvSpPr>
        <p:spPr>
          <a:xfrm>
            <a:off x="2835564" y="2986590"/>
            <a:ext cx="199043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fr-FR" dirty="0"/>
              <a:t>Formateur</a:t>
            </a:r>
          </a:p>
          <a:p>
            <a:r>
              <a:rPr lang="fr-FR" dirty="0"/>
              <a:t>  Samira</a:t>
            </a:r>
          </a:p>
        </p:txBody>
      </p:sp>
      <p:sp>
        <p:nvSpPr>
          <p:cNvPr id="16" name="ZoneTexte 15"/>
          <p:cNvSpPr txBox="1"/>
          <p:nvPr/>
        </p:nvSpPr>
        <p:spPr>
          <a:xfrm>
            <a:off x="2835564" y="3824071"/>
            <a:ext cx="199043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fr-FR" dirty="0"/>
              <a:t>Développeur</a:t>
            </a:r>
          </a:p>
          <a:p>
            <a:r>
              <a:rPr lang="fr-FR" dirty="0"/>
              <a:t>  Samira</a:t>
            </a:r>
          </a:p>
        </p:txBody>
      </p:sp>
      <p:sp>
        <p:nvSpPr>
          <p:cNvPr id="17" name="Flèche droite 16"/>
          <p:cNvSpPr/>
          <p:nvPr/>
        </p:nvSpPr>
        <p:spPr>
          <a:xfrm flipV="1">
            <a:off x="4822001" y="2251363"/>
            <a:ext cx="889887" cy="138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droite 17"/>
          <p:cNvSpPr/>
          <p:nvPr/>
        </p:nvSpPr>
        <p:spPr>
          <a:xfrm flipV="1">
            <a:off x="4822001" y="3137838"/>
            <a:ext cx="950275" cy="140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droite 18"/>
          <p:cNvSpPr/>
          <p:nvPr/>
        </p:nvSpPr>
        <p:spPr>
          <a:xfrm flipV="1">
            <a:off x="4822001" y="3809568"/>
            <a:ext cx="1592109" cy="228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2592925" y="5070764"/>
            <a:ext cx="1458375" cy="369332"/>
          </a:xfrm>
          <a:prstGeom prst="rect">
            <a:avLst/>
          </a:prstGeom>
          <a:noFill/>
        </p:spPr>
        <p:txBody>
          <a:bodyPr wrap="square" rtlCol="0">
            <a:spAutoFit/>
          </a:bodyPr>
          <a:lstStyle/>
          <a:p>
            <a:r>
              <a:rPr lang="fr-FR" b="1" dirty="0"/>
              <a:t>Samira</a:t>
            </a:r>
          </a:p>
        </p:txBody>
      </p:sp>
      <p:sp>
        <p:nvSpPr>
          <p:cNvPr id="24" name="ZoneTexte 23"/>
          <p:cNvSpPr txBox="1"/>
          <p:nvPr/>
        </p:nvSpPr>
        <p:spPr>
          <a:xfrm>
            <a:off x="5943600" y="5070764"/>
            <a:ext cx="1886619" cy="369332"/>
          </a:xfrm>
          <a:prstGeom prst="rect">
            <a:avLst/>
          </a:prstGeom>
          <a:noFill/>
        </p:spPr>
        <p:txBody>
          <a:bodyPr wrap="square" rtlCol="0">
            <a:spAutoFit/>
          </a:bodyPr>
          <a:lstStyle/>
          <a:p>
            <a:r>
              <a:rPr lang="fr-FR" b="1" dirty="0"/>
              <a:t>Refuser</a:t>
            </a:r>
          </a:p>
        </p:txBody>
      </p:sp>
      <p:sp>
        <p:nvSpPr>
          <p:cNvPr id="26" name="Flèche à angle droit 25"/>
          <p:cNvSpPr/>
          <p:nvPr/>
        </p:nvSpPr>
        <p:spPr>
          <a:xfrm>
            <a:off x="7083972" y="3579730"/>
            <a:ext cx="3118427" cy="19333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69186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592925" y="624110"/>
            <a:ext cx="8911687" cy="830617"/>
          </a:xfrm>
        </p:spPr>
        <p:txBody>
          <a:bodyPr>
            <a:normAutofit/>
          </a:bodyPr>
          <a:lstStyle/>
          <a:p>
            <a:pPr algn="ctr"/>
            <a:r>
              <a:rPr lang="fr-FR" sz="2400" b="1" dirty="0"/>
              <a:t>Exemples d’attribution des droits d’accès</a:t>
            </a: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656646268"/>
              </p:ext>
            </p:extLst>
          </p:nvPr>
        </p:nvGraphicFramePr>
        <p:xfrm>
          <a:off x="2589213" y="2133600"/>
          <a:ext cx="8915400" cy="3129280"/>
        </p:xfrm>
        <a:graphic>
          <a:graphicData uri="http://schemas.openxmlformats.org/drawingml/2006/table">
            <a:tbl>
              <a:tblPr firstRow="1" bandRow="1">
                <a:tableStyleId>{5C22544A-7EE6-4342-B048-85BDC9FD1C3A}</a:tableStyleId>
              </a:tblPr>
              <a:tblGrid>
                <a:gridCol w="2578532">
                  <a:extLst>
                    <a:ext uri="{9D8B030D-6E8A-4147-A177-3AD203B41FA5}">
                      <a16:colId xmlns:a16="http://schemas.microsoft.com/office/drawing/2014/main" val="20000"/>
                    </a:ext>
                  </a:extLst>
                </a:gridCol>
                <a:gridCol w="1879168">
                  <a:extLst>
                    <a:ext uri="{9D8B030D-6E8A-4147-A177-3AD203B41FA5}">
                      <a16:colId xmlns:a16="http://schemas.microsoft.com/office/drawing/2014/main" val="20001"/>
                    </a:ext>
                  </a:extLst>
                </a:gridCol>
                <a:gridCol w="2228850">
                  <a:extLst>
                    <a:ext uri="{9D8B030D-6E8A-4147-A177-3AD203B41FA5}">
                      <a16:colId xmlns:a16="http://schemas.microsoft.com/office/drawing/2014/main" val="20002"/>
                    </a:ext>
                  </a:extLst>
                </a:gridCol>
                <a:gridCol w="2228850">
                  <a:extLst>
                    <a:ext uri="{9D8B030D-6E8A-4147-A177-3AD203B41FA5}">
                      <a16:colId xmlns:a16="http://schemas.microsoft.com/office/drawing/2014/main" val="20003"/>
                    </a:ext>
                  </a:extLst>
                </a:gridCol>
              </a:tblGrid>
              <a:tr h="370840">
                <a:tc>
                  <a:txBody>
                    <a:bodyPr/>
                    <a:lstStyle/>
                    <a:p>
                      <a:r>
                        <a:rPr lang="fr-FR" dirty="0"/>
                        <a:t>Groupes Globaux</a:t>
                      </a:r>
                    </a:p>
                  </a:txBody>
                  <a:tcPr/>
                </a:tc>
                <a:tc>
                  <a:txBody>
                    <a:bodyPr/>
                    <a:lstStyle/>
                    <a:p>
                      <a:r>
                        <a:rPr lang="fr-FR" dirty="0"/>
                        <a:t>Cours Microsoft</a:t>
                      </a:r>
                    </a:p>
                  </a:txBody>
                  <a:tcPr/>
                </a:tc>
                <a:tc>
                  <a:txBody>
                    <a:bodyPr/>
                    <a:lstStyle/>
                    <a:p>
                      <a:r>
                        <a:rPr lang="fr-FR" dirty="0"/>
                        <a:t>Sta</a:t>
                      </a:r>
                      <a:r>
                        <a:rPr lang="fr-FR" baseline="0" dirty="0"/>
                        <a:t>g</a:t>
                      </a:r>
                      <a:r>
                        <a:rPr lang="fr-FR" dirty="0"/>
                        <a:t>e et </a:t>
                      </a:r>
                      <a:r>
                        <a:rPr lang="fr-FR" dirty="0" err="1"/>
                        <a:t>Recrut</a:t>
                      </a:r>
                      <a:endParaRPr lang="fr-FR" dirty="0"/>
                    </a:p>
                  </a:txBody>
                  <a:tcPr/>
                </a:tc>
                <a:tc>
                  <a:txBody>
                    <a:bodyPr/>
                    <a:lstStyle/>
                    <a:p>
                      <a:r>
                        <a:rPr lang="fr-FR" dirty="0"/>
                        <a:t>cours Gestion</a:t>
                      </a:r>
                    </a:p>
                  </a:txBody>
                  <a:tcPr/>
                </a:tc>
                <a:extLst>
                  <a:ext uri="{0D108BD9-81ED-4DB2-BD59-A6C34878D82A}">
                    <a16:rowId xmlns:a16="http://schemas.microsoft.com/office/drawing/2014/main" val="10000"/>
                  </a:ext>
                </a:extLst>
              </a:tr>
              <a:tr h="134620">
                <a:tc>
                  <a:txBody>
                    <a:bodyPr/>
                    <a:lstStyle/>
                    <a:p>
                      <a:r>
                        <a:rPr lang="fr-FR" dirty="0"/>
                        <a:t>Technicien Réseau</a:t>
                      </a:r>
                    </a:p>
                  </a:txBody>
                  <a:tcPr/>
                </a:tc>
                <a:tc>
                  <a:txBody>
                    <a:bodyPr/>
                    <a:lstStyle/>
                    <a:p>
                      <a:r>
                        <a:rPr lang="fr-FR" dirty="0"/>
                        <a:t>Modification</a:t>
                      </a:r>
                    </a:p>
                  </a:txBody>
                  <a:tcPr/>
                </a:tc>
                <a:tc>
                  <a:txBody>
                    <a:bodyPr/>
                    <a:lstStyle/>
                    <a:p>
                      <a:r>
                        <a:rPr lang="fr-FR" dirty="0"/>
                        <a:t>Lecture</a:t>
                      </a:r>
                    </a:p>
                  </a:txBody>
                  <a:tcPr/>
                </a:tc>
                <a:tc>
                  <a:txBody>
                    <a:bodyPr/>
                    <a:lstStyle/>
                    <a:p>
                      <a:r>
                        <a:rPr lang="fr-FR" dirty="0"/>
                        <a:t>Aucun Accès</a:t>
                      </a:r>
                    </a:p>
                  </a:txBody>
                  <a:tcPr/>
                </a:tc>
                <a:extLst>
                  <a:ext uri="{0D108BD9-81ED-4DB2-BD59-A6C34878D82A}">
                    <a16:rowId xmlns:a16="http://schemas.microsoft.com/office/drawing/2014/main" val="10001"/>
                  </a:ext>
                </a:extLst>
              </a:tr>
              <a:tr h="370840">
                <a:tc>
                  <a:txBody>
                    <a:bodyPr/>
                    <a:lstStyle/>
                    <a:p>
                      <a:r>
                        <a:rPr lang="fr-FR" dirty="0"/>
                        <a:t>Gestionnaires</a:t>
                      </a:r>
                    </a:p>
                  </a:txBody>
                  <a:tcPr/>
                </a:tc>
                <a:tc>
                  <a:txBody>
                    <a:bodyPr/>
                    <a:lstStyle/>
                    <a:p>
                      <a:r>
                        <a:rPr lang="fr-FR" dirty="0"/>
                        <a:t>Lecture</a:t>
                      </a:r>
                    </a:p>
                  </a:txBody>
                  <a:tcPr/>
                </a:tc>
                <a:tc>
                  <a:txBody>
                    <a:bodyPr/>
                    <a:lstStyle/>
                    <a:p>
                      <a:r>
                        <a:rPr lang="fr-FR" dirty="0"/>
                        <a:t>Lecture</a:t>
                      </a:r>
                    </a:p>
                  </a:txBody>
                  <a:tcPr/>
                </a:tc>
                <a:tc>
                  <a:txBody>
                    <a:bodyPr/>
                    <a:lstStyle/>
                    <a:p>
                      <a:r>
                        <a:rPr lang="fr-FR" dirty="0"/>
                        <a:t>Modification</a:t>
                      </a:r>
                    </a:p>
                  </a:txBody>
                  <a:tcPr/>
                </a:tc>
                <a:extLst>
                  <a:ext uri="{0D108BD9-81ED-4DB2-BD59-A6C34878D82A}">
                    <a16:rowId xmlns:a16="http://schemas.microsoft.com/office/drawing/2014/main" val="10002"/>
                  </a:ext>
                </a:extLst>
              </a:tr>
              <a:tr h="370840">
                <a:tc>
                  <a:txBody>
                    <a:bodyPr/>
                    <a:lstStyle/>
                    <a:p>
                      <a:r>
                        <a:rPr lang="fr-FR" dirty="0"/>
                        <a:t>Secrétaires</a:t>
                      </a:r>
                    </a:p>
                  </a:txBody>
                  <a:tcPr/>
                </a:tc>
                <a:tc>
                  <a:txBody>
                    <a:bodyPr/>
                    <a:lstStyle/>
                    <a:p>
                      <a:r>
                        <a:rPr lang="fr-FR" dirty="0"/>
                        <a:t>Lecture</a:t>
                      </a:r>
                    </a:p>
                  </a:txBody>
                  <a:tcPr/>
                </a:tc>
                <a:tc>
                  <a:txBody>
                    <a:bodyPr/>
                    <a:lstStyle/>
                    <a:p>
                      <a:r>
                        <a:rPr lang="fr-FR" dirty="0"/>
                        <a:t>Lecture</a:t>
                      </a:r>
                    </a:p>
                  </a:txBody>
                  <a:tcPr/>
                </a:tc>
                <a:tc>
                  <a:txBody>
                    <a:bodyPr/>
                    <a:lstStyle/>
                    <a:p>
                      <a:r>
                        <a:rPr lang="fr-FR" dirty="0"/>
                        <a:t>Aucun Accès</a:t>
                      </a:r>
                    </a:p>
                  </a:txBody>
                  <a:tcPr/>
                </a:tc>
                <a:extLst>
                  <a:ext uri="{0D108BD9-81ED-4DB2-BD59-A6C34878D82A}">
                    <a16:rowId xmlns:a16="http://schemas.microsoft.com/office/drawing/2014/main" val="10003"/>
                  </a:ext>
                </a:extLst>
              </a:tr>
              <a:tr h="370840">
                <a:tc>
                  <a:txBody>
                    <a:bodyPr/>
                    <a:lstStyle/>
                    <a:p>
                      <a:r>
                        <a:rPr lang="fr-FR" dirty="0"/>
                        <a:t>commerciaux</a:t>
                      </a:r>
                    </a:p>
                  </a:txBody>
                  <a:tcPr/>
                </a:tc>
                <a:tc>
                  <a:txBody>
                    <a:bodyPr/>
                    <a:lstStyle/>
                    <a:p>
                      <a:r>
                        <a:rPr lang="fr-FR" dirty="0"/>
                        <a:t>Lecture</a:t>
                      </a:r>
                    </a:p>
                  </a:txBody>
                  <a:tcPr/>
                </a:tc>
                <a:tc>
                  <a:txBody>
                    <a:bodyPr/>
                    <a:lstStyle/>
                    <a:p>
                      <a:r>
                        <a:rPr lang="fr-FR" dirty="0"/>
                        <a:t>Lecture</a:t>
                      </a:r>
                    </a:p>
                  </a:txBody>
                  <a:tcPr/>
                </a:tc>
                <a:tc>
                  <a:txBody>
                    <a:bodyPr/>
                    <a:lstStyle/>
                    <a:p>
                      <a:r>
                        <a:rPr lang="fr-FR" dirty="0"/>
                        <a:t>Lecture</a:t>
                      </a:r>
                    </a:p>
                  </a:txBody>
                  <a:tcPr/>
                </a:tc>
                <a:extLst>
                  <a:ext uri="{0D108BD9-81ED-4DB2-BD59-A6C34878D82A}">
                    <a16:rowId xmlns:a16="http://schemas.microsoft.com/office/drawing/2014/main" val="10004"/>
                  </a:ext>
                </a:extLst>
              </a:tr>
              <a:tr h="370840">
                <a:tc>
                  <a:txBody>
                    <a:bodyPr/>
                    <a:lstStyle/>
                    <a:p>
                      <a:r>
                        <a:rPr lang="fr-FR" dirty="0"/>
                        <a:t>Développeurs</a:t>
                      </a:r>
                    </a:p>
                  </a:txBody>
                  <a:tcPr/>
                </a:tc>
                <a:tc>
                  <a:txBody>
                    <a:bodyPr/>
                    <a:lstStyle/>
                    <a:p>
                      <a:r>
                        <a:rPr lang="fr-FR" dirty="0"/>
                        <a:t>Modification</a:t>
                      </a:r>
                    </a:p>
                  </a:txBody>
                  <a:tcPr/>
                </a:tc>
                <a:tc>
                  <a:txBody>
                    <a:bodyPr/>
                    <a:lstStyle/>
                    <a:p>
                      <a:r>
                        <a:rPr lang="fr-FR" dirty="0"/>
                        <a:t>Lecture</a:t>
                      </a:r>
                    </a:p>
                  </a:txBody>
                  <a:tcPr/>
                </a:tc>
                <a:tc>
                  <a:txBody>
                    <a:bodyPr/>
                    <a:lstStyle/>
                    <a:p>
                      <a:r>
                        <a:rPr lang="fr-FR" dirty="0"/>
                        <a:t>Aucun</a:t>
                      </a:r>
                      <a:r>
                        <a:rPr lang="fr-FR" baseline="0" dirty="0"/>
                        <a:t> Accès</a:t>
                      </a:r>
                      <a:endParaRPr lang="fr-FR" dirty="0"/>
                    </a:p>
                  </a:txBody>
                  <a:tcPr/>
                </a:tc>
                <a:extLst>
                  <a:ext uri="{0D108BD9-81ED-4DB2-BD59-A6C34878D82A}">
                    <a16:rowId xmlns:a16="http://schemas.microsoft.com/office/drawing/2014/main" val="10005"/>
                  </a:ext>
                </a:extLst>
              </a:tr>
              <a:tr h="370840">
                <a:tc>
                  <a:txBody>
                    <a:bodyPr/>
                    <a:lstStyle/>
                    <a:p>
                      <a:r>
                        <a:rPr lang="fr-FR" dirty="0"/>
                        <a:t>Formateurs</a:t>
                      </a:r>
                    </a:p>
                  </a:txBody>
                  <a:tcPr/>
                </a:tc>
                <a:tc>
                  <a:txBody>
                    <a:bodyPr/>
                    <a:lstStyle/>
                    <a:p>
                      <a:r>
                        <a:rPr lang="fr-FR" dirty="0"/>
                        <a:t>Contrôle Total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Contrôle Total </a:t>
                      </a:r>
                    </a:p>
                    <a:p>
                      <a:endParaRPr lang="fr-FR"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Contrôle Total </a:t>
                      </a:r>
                    </a:p>
                    <a:p>
                      <a:endParaRPr lang="fr-FR" dirty="0"/>
                    </a:p>
                  </a:txBody>
                  <a:tcPr/>
                </a:tc>
                <a:extLst>
                  <a:ext uri="{0D108BD9-81ED-4DB2-BD59-A6C34878D82A}">
                    <a16:rowId xmlns:a16="http://schemas.microsoft.com/office/drawing/2014/main" val="10006"/>
                  </a:ext>
                </a:extLst>
              </a:tr>
            </a:tbl>
          </a:graphicData>
        </a:graphic>
      </p:graphicFrame>
      <p:sp>
        <p:nvSpPr>
          <p:cNvPr id="7" name="ZoneTexte 6"/>
          <p:cNvSpPr txBox="1"/>
          <p:nvPr/>
        </p:nvSpPr>
        <p:spPr>
          <a:xfrm>
            <a:off x="5112326" y="1764268"/>
            <a:ext cx="6253740" cy="369332"/>
          </a:xfrm>
          <a:prstGeom prst="rect">
            <a:avLst/>
          </a:prstGeom>
          <a:noFill/>
        </p:spPr>
        <p:txBody>
          <a:bodyPr wrap="square" rtlCol="0">
            <a:spAutoFit/>
          </a:bodyPr>
          <a:lstStyle/>
          <a:p>
            <a:r>
              <a:rPr lang="fr-FR" dirty="0"/>
              <a:t>Ressources partagées</a:t>
            </a:r>
          </a:p>
        </p:txBody>
      </p:sp>
    </p:spTree>
    <p:extLst>
      <p:ext uri="{BB962C8B-B14F-4D97-AF65-F5344CB8AC3E}">
        <p14:creationId xmlns:p14="http://schemas.microsoft.com/office/powerpoint/2010/main" val="433148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 n°3</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002405890"/>
              </p:ext>
            </p:extLst>
          </p:nvPr>
        </p:nvGraphicFramePr>
        <p:xfrm>
          <a:off x="1781906" y="2133600"/>
          <a:ext cx="9906002" cy="3918243"/>
        </p:xfrm>
        <a:graphic>
          <a:graphicData uri="http://schemas.openxmlformats.org/drawingml/2006/table">
            <a:tbl>
              <a:tblPr firstRow="1" bandRow="1">
                <a:tableStyleId>{5C22544A-7EE6-4342-B048-85BDC9FD1C3A}</a:tableStyleId>
              </a:tblPr>
              <a:tblGrid>
                <a:gridCol w="2865036">
                  <a:extLst>
                    <a:ext uri="{9D8B030D-6E8A-4147-A177-3AD203B41FA5}">
                      <a16:colId xmlns:a16="http://schemas.microsoft.com/office/drawing/2014/main" val="20000"/>
                    </a:ext>
                  </a:extLst>
                </a:gridCol>
                <a:gridCol w="1304934">
                  <a:extLst>
                    <a:ext uri="{9D8B030D-6E8A-4147-A177-3AD203B41FA5}">
                      <a16:colId xmlns:a16="http://schemas.microsoft.com/office/drawing/2014/main" val="20001"/>
                    </a:ext>
                  </a:extLst>
                </a:gridCol>
                <a:gridCol w="1145149">
                  <a:extLst>
                    <a:ext uri="{9D8B030D-6E8A-4147-A177-3AD203B41FA5}">
                      <a16:colId xmlns:a16="http://schemas.microsoft.com/office/drawing/2014/main" val="20002"/>
                    </a:ext>
                  </a:extLst>
                </a:gridCol>
                <a:gridCol w="1056185">
                  <a:extLst>
                    <a:ext uri="{9D8B030D-6E8A-4147-A177-3AD203B41FA5}">
                      <a16:colId xmlns:a16="http://schemas.microsoft.com/office/drawing/2014/main" val="20003"/>
                    </a:ext>
                  </a:extLst>
                </a:gridCol>
                <a:gridCol w="1165414">
                  <a:extLst>
                    <a:ext uri="{9D8B030D-6E8A-4147-A177-3AD203B41FA5}">
                      <a16:colId xmlns:a16="http://schemas.microsoft.com/office/drawing/2014/main" val="20004"/>
                    </a:ext>
                  </a:extLst>
                </a:gridCol>
                <a:gridCol w="1161807">
                  <a:extLst>
                    <a:ext uri="{9D8B030D-6E8A-4147-A177-3AD203B41FA5}">
                      <a16:colId xmlns:a16="http://schemas.microsoft.com/office/drawing/2014/main" val="20005"/>
                    </a:ext>
                  </a:extLst>
                </a:gridCol>
                <a:gridCol w="1207477">
                  <a:extLst>
                    <a:ext uri="{9D8B030D-6E8A-4147-A177-3AD203B41FA5}">
                      <a16:colId xmlns:a16="http://schemas.microsoft.com/office/drawing/2014/main" val="20006"/>
                    </a:ext>
                  </a:extLst>
                </a:gridCol>
              </a:tblGrid>
              <a:tr h="370840">
                <a:tc>
                  <a:txBody>
                    <a:bodyPr/>
                    <a:lstStyle/>
                    <a:p>
                      <a:r>
                        <a:rPr lang="fr-FR" dirty="0"/>
                        <a:t>Groupes Globaux</a:t>
                      </a:r>
                    </a:p>
                  </a:txBody>
                  <a:tcPr/>
                </a:tc>
                <a:tc gridSpan="2">
                  <a:txBody>
                    <a:bodyPr/>
                    <a:lstStyle/>
                    <a:p>
                      <a:r>
                        <a:rPr lang="fr-FR" dirty="0"/>
                        <a:t>Cours Microsoft</a:t>
                      </a:r>
                    </a:p>
                  </a:txBody>
                  <a:tcPr/>
                </a:tc>
                <a:tc hMerge="1">
                  <a:txBody>
                    <a:bodyPr/>
                    <a:lstStyle/>
                    <a:p>
                      <a:endParaRPr lang="fr-FR"/>
                    </a:p>
                  </a:txBody>
                  <a:tcPr/>
                </a:tc>
                <a:tc gridSpan="2">
                  <a:txBody>
                    <a:bodyPr/>
                    <a:lstStyle/>
                    <a:p>
                      <a:r>
                        <a:rPr lang="fr-FR" dirty="0"/>
                        <a:t>Sta</a:t>
                      </a:r>
                      <a:r>
                        <a:rPr lang="fr-FR" baseline="0" dirty="0"/>
                        <a:t>g</a:t>
                      </a:r>
                      <a:r>
                        <a:rPr lang="fr-FR" dirty="0"/>
                        <a:t>e et </a:t>
                      </a:r>
                      <a:r>
                        <a:rPr lang="fr-FR" dirty="0" err="1"/>
                        <a:t>Recrut</a:t>
                      </a:r>
                      <a:endParaRPr lang="fr-FR" dirty="0"/>
                    </a:p>
                  </a:txBody>
                  <a:tcPr/>
                </a:tc>
                <a:tc hMerge="1">
                  <a:txBody>
                    <a:bodyPr/>
                    <a:lstStyle/>
                    <a:p>
                      <a:endParaRPr lang="fr-FR"/>
                    </a:p>
                  </a:txBody>
                  <a:tcPr/>
                </a:tc>
                <a:tc gridSpan="2">
                  <a:txBody>
                    <a:bodyPr/>
                    <a:lstStyle/>
                    <a:p>
                      <a:r>
                        <a:rPr lang="fr-FR" dirty="0"/>
                        <a:t>cours Gestion</a:t>
                      </a:r>
                    </a:p>
                  </a:txBody>
                  <a:tcPr/>
                </a:tc>
                <a:tc hMerge="1">
                  <a:txBody>
                    <a:bodyPr/>
                    <a:lstStyle/>
                    <a:p>
                      <a:endParaRPr lang="fr-FR"/>
                    </a:p>
                  </a:txBody>
                  <a:tcPr/>
                </a:tc>
                <a:extLst>
                  <a:ext uri="{0D108BD9-81ED-4DB2-BD59-A6C34878D82A}">
                    <a16:rowId xmlns:a16="http://schemas.microsoft.com/office/drawing/2014/main" val="10000"/>
                  </a:ext>
                </a:extLst>
              </a:tr>
              <a:tr h="438443">
                <a:tc>
                  <a:txBody>
                    <a:bodyPr/>
                    <a:lstStyle/>
                    <a:p>
                      <a:endParaRPr lang="fr-FR" dirty="0"/>
                    </a:p>
                  </a:txBody>
                  <a:tcPr>
                    <a:lnB w="12700" cap="flat" cmpd="sng" algn="ctr">
                      <a:solidFill>
                        <a:schemeClr val="tx1"/>
                      </a:solidFill>
                      <a:prstDash val="solid"/>
                      <a:round/>
                      <a:headEnd type="none" w="med" len="med"/>
                      <a:tailEnd type="none" w="med" len="med"/>
                    </a:lnB>
                  </a:tcPr>
                </a:tc>
                <a:tc>
                  <a:txBody>
                    <a:bodyPr/>
                    <a:lstStyle/>
                    <a:p>
                      <a:r>
                        <a:rPr lang="fr-FR" sz="1400" b="1" dirty="0"/>
                        <a:t>Partage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fr-FR" sz="1400" b="1" dirty="0"/>
                        <a:t>NTFS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fr-FR" sz="1400" b="1" dirty="0"/>
                        <a:t>Partage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fr-FR" sz="1400" b="1" dirty="0"/>
                        <a:t>NTFS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fr-FR" sz="1400" b="1" dirty="0"/>
                        <a:t>Partage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fr-FR" sz="1400" b="1" dirty="0"/>
                        <a:t>NTFS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33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Technicien Réseau</a:t>
                      </a:r>
                    </a:p>
                    <a:p>
                      <a:endParaRPr lang="fr-FR" dirty="0"/>
                    </a:p>
                  </a:txBody>
                  <a:tcPr>
                    <a:lnT w="12700" cap="flat" cmpd="sng" algn="ctr">
                      <a:solidFill>
                        <a:schemeClr val="tx1"/>
                      </a:solidFill>
                      <a:prstDash val="solid"/>
                      <a:round/>
                      <a:headEnd type="none" w="med" len="med"/>
                      <a:tailEnd type="none" w="med" len="med"/>
                    </a:lnT>
                  </a:tcPr>
                </a:tc>
                <a:tc>
                  <a:txBody>
                    <a:bodyPr/>
                    <a:lstStyle/>
                    <a:p>
                      <a:r>
                        <a:rPr lang="fr-FR" sz="1200" dirty="0" err="1"/>
                        <a:t>Modifcation</a:t>
                      </a:r>
                      <a:endParaRPr lang="fr-FR"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fr-FR" sz="1200" dirty="0"/>
                        <a:t>Lecture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fr-FR" sz="1200" dirty="0"/>
                        <a:t>Lecture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fr-FR" sz="1200" dirty="0"/>
                        <a:t>Modification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fr-FR" sz="1200" dirty="0"/>
                        <a:t>Aucun Accès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fr-FR" sz="1200" dirty="0"/>
                        <a:t>C.T.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70840">
                <a:tc>
                  <a:txBody>
                    <a:bodyPr/>
                    <a:lstStyle/>
                    <a:p>
                      <a:r>
                        <a:rPr lang="fr-FR" dirty="0"/>
                        <a:t>Gestionnaires</a:t>
                      </a:r>
                    </a:p>
                  </a:txBody>
                  <a:tcPr/>
                </a:tc>
                <a:tc>
                  <a:txBody>
                    <a:bodyPr/>
                    <a:lstStyle/>
                    <a:p>
                      <a:r>
                        <a:rPr lang="fr-FR" sz="1200" dirty="0"/>
                        <a:t>Lecture</a:t>
                      </a:r>
                    </a:p>
                  </a:txBody>
                  <a:tcPr>
                    <a:lnR w="12700" cap="flat" cmpd="sng" algn="ctr">
                      <a:solidFill>
                        <a:schemeClr val="tx1"/>
                      </a:solidFill>
                      <a:prstDash val="solid"/>
                      <a:round/>
                      <a:headEnd type="none" w="med" len="med"/>
                      <a:tailEnd type="none" w="med" len="med"/>
                    </a:lnR>
                  </a:tcPr>
                </a:tc>
                <a:tc>
                  <a:txBody>
                    <a:bodyPr/>
                    <a:lstStyle/>
                    <a:p>
                      <a:r>
                        <a:rPr lang="fr-FR" sz="1200"/>
                        <a:t>Modification</a:t>
                      </a:r>
                      <a:endParaRPr lang="fr-FR" sz="1200" dirty="0"/>
                    </a:p>
                  </a:txBody>
                  <a:tcPr>
                    <a:lnL w="12700" cap="flat" cmpd="sng" algn="ctr">
                      <a:solidFill>
                        <a:schemeClr val="tx1"/>
                      </a:solidFill>
                      <a:prstDash val="solid"/>
                      <a:round/>
                      <a:headEnd type="none" w="med" len="med"/>
                      <a:tailEnd type="none" w="med" len="med"/>
                    </a:lnL>
                  </a:tcPr>
                </a:tc>
                <a:tc>
                  <a:txBody>
                    <a:bodyPr/>
                    <a:lstStyle/>
                    <a:p>
                      <a:r>
                        <a:rPr lang="fr-FR" sz="1200" dirty="0"/>
                        <a:t>Lecture</a:t>
                      </a:r>
                    </a:p>
                  </a:txBody>
                  <a:tcPr>
                    <a:lnR w="12700" cap="flat" cmpd="sng" algn="ctr">
                      <a:solidFill>
                        <a:schemeClr val="tx1"/>
                      </a:solidFill>
                      <a:prstDash val="solid"/>
                      <a:round/>
                      <a:headEnd type="none" w="med" len="med"/>
                      <a:tailEnd type="none" w="med" len="med"/>
                    </a:lnR>
                  </a:tcPr>
                </a:tc>
                <a:tc>
                  <a:txBody>
                    <a:bodyPr/>
                    <a:lstStyle/>
                    <a:p>
                      <a:r>
                        <a:rPr lang="fr-FR" sz="1200"/>
                        <a:t>Modification</a:t>
                      </a:r>
                      <a:endParaRPr lang="fr-FR" sz="1200" dirty="0"/>
                    </a:p>
                  </a:txBody>
                  <a:tcPr>
                    <a:lnL w="12700" cap="flat" cmpd="sng" algn="ctr">
                      <a:solidFill>
                        <a:schemeClr val="tx1"/>
                      </a:solidFill>
                      <a:prstDash val="solid"/>
                      <a:round/>
                      <a:headEnd type="none" w="med" len="med"/>
                      <a:tailEnd type="none" w="med" len="med"/>
                    </a:lnL>
                  </a:tcPr>
                </a:tc>
                <a:tc>
                  <a:txBody>
                    <a:bodyPr/>
                    <a:lstStyle/>
                    <a:p>
                      <a:r>
                        <a:rPr lang="fr-FR" sz="1200" dirty="0"/>
                        <a:t>Modification</a:t>
                      </a:r>
                    </a:p>
                  </a:txBody>
                  <a:tcP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Modification</a:t>
                      </a:r>
                    </a:p>
                    <a:p>
                      <a:endParaRPr lang="fr-FR"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r>
                        <a:rPr lang="fr-FR" dirty="0"/>
                        <a:t>Secrétaires</a:t>
                      </a:r>
                    </a:p>
                  </a:txBody>
                  <a:tcPr/>
                </a:tc>
                <a:tc>
                  <a:txBody>
                    <a:bodyPr/>
                    <a:lstStyle/>
                    <a:p>
                      <a:r>
                        <a:rPr lang="fr-FR" sz="1200" dirty="0"/>
                        <a:t>Lecture</a:t>
                      </a:r>
                    </a:p>
                  </a:txBody>
                  <a:tcPr>
                    <a:lnR w="12700" cap="flat" cmpd="sng" algn="ctr">
                      <a:solidFill>
                        <a:schemeClr val="tx1"/>
                      </a:solidFill>
                      <a:prstDash val="solid"/>
                      <a:round/>
                      <a:headEnd type="none" w="med" len="med"/>
                      <a:tailEnd type="none" w="med" len="med"/>
                    </a:lnR>
                  </a:tcPr>
                </a:tc>
                <a:tc>
                  <a:txBody>
                    <a:bodyPr/>
                    <a:lstStyle/>
                    <a:p>
                      <a:r>
                        <a:rPr lang="fr-FR" sz="1200"/>
                        <a:t>Modification</a:t>
                      </a:r>
                      <a:endParaRPr lang="fr-FR" sz="1200" dirty="0"/>
                    </a:p>
                  </a:txBody>
                  <a:tcPr>
                    <a:lnL w="12700" cap="flat" cmpd="sng" algn="ctr">
                      <a:solidFill>
                        <a:schemeClr val="tx1"/>
                      </a:solidFill>
                      <a:prstDash val="solid"/>
                      <a:round/>
                      <a:headEnd type="none" w="med" len="med"/>
                      <a:tailEnd type="none" w="med" len="med"/>
                    </a:lnL>
                  </a:tcPr>
                </a:tc>
                <a:tc>
                  <a:txBody>
                    <a:bodyPr/>
                    <a:lstStyle/>
                    <a:p>
                      <a:r>
                        <a:rPr lang="fr-FR" sz="1200" dirty="0"/>
                        <a:t>Lecture</a:t>
                      </a:r>
                    </a:p>
                  </a:txBody>
                  <a:tcPr>
                    <a:lnR w="12700" cap="flat" cmpd="sng" algn="ctr">
                      <a:solidFill>
                        <a:schemeClr val="tx1"/>
                      </a:solidFill>
                      <a:prstDash val="solid"/>
                      <a:round/>
                      <a:headEnd type="none" w="med" len="med"/>
                      <a:tailEnd type="none" w="med" len="med"/>
                    </a:lnR>
                  </a:tcPr>
                </a:tc>
                <a:tc>
                  <a:txBody>
                    <a:bodyPr/>
                    <a:lstStyle/>
                    <a:p>
                      <a:r>
                        <a:rPr lang="fr-FR" sz="1200"/>
                        <a:t>Modification</a:t>
                      </a:r>
                      <a:endParaRPr lang="fr-FR" sz="1200" dirty="0"/>
                    </a:p>
                  </a:txBody>
                  <a:tcPr>
                    <a:lnL w="12700" cap="flat" cmpd="sng" algn="ctr">
                      <a:solidFill>
                        <a:schemeClr val="tx1"/>
                      </a:solidFill>
                      <a:prstDash val="solid"/>
                      <a:round/>
                      <a:headEnd type="none" w="med" len="med"/>
                      <a:tailEnd type="none" w="med" len="med"/>
                    </a:lnL>
                  </a:tcPr>
                </a:tc>
                <a:tc>
                  <a:txBody>
                    <a:bodyPr/>
                    <a:lstStyle/>
                    <a:p>
                      <a:r>
                        <a:rPr lang="fr-FR" sz="1200" dirty="0"/>
                        <a:t>Aucun Accès</a:t>
                      </a:r>
                    </a:p>
                  </a:txBody>
                  <a:tcP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C.T.</a:t>
                      </a:r>
                    </a:p>
                    <a:p>
                      <a:endParaRPr lang="fr-FR"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r>
                        <a:rPr lang="fr-FR" dirty="0"/>
                        <a:t>commerciaux</a:t>
                      </a:r>
                    </a:p>
                  </a:txBody>
                  <a:tcPr/>
                </a:tc>
                <a:tc>
                  <a:txBody>
                    <a:bodyPr/>
                    <a:lstStyle/>
                    <a:p>
                      <a:r>
                        <a:rPr lang="fr-FR" sz="1200" dirty="0"/>
                        <a:t>Lecture</a:t>
                      </a:r>
                    </a:p>
                  </a:txBody>
                  <a:tcPr>
                    <a:lnR w="12700" cap="flat" cmpd="sng" algn="ctr">
                      <a:solidFill>
                        <a:schemeClr val="tx1"/>
                      </a:solidFill>
                      <a:prstDash val="solid"/>
                      <a:round/>
                      <a:headEnd type="none" w="med" len="med"/>
                      <a:tailEnd type="none" w="med" len="med"/>
                    </a:lnR>
                  </a:tcPr>
                </a:tc>
                <a:tc>
                  <a:txBody>
                    <a:bodyPr/>
                    <a:lstStyle/>
                    <a:p>
                      <a:r>
                        <a:rPr lang="fr-FR" sz="1200" dirty="0"/>
                        <a:t>Modification</a:t>
                      </a:r>
                    </a:p>
                  </a:txBody>
                  <a:tcPr>
                    <a:lnL w="12700" cap="flat" cmpd="sng" algn="ctr">
                      <a:solidFill>
                        <a:schemeClr val="tx1"/>
                      </a:solidFill>
                      <a:prstDash val="solid"/>
                      <a:round/>
                      <a:headEnd type="none" w="med" len="med"/>
                      <a:tailEnd type="none" w="med" len="med"/>
                    </a:lnL>
                  </a:tcPr>
                </a:tc>
                <a:tc>
                  <a:txBody>
                    <a:bodyPr/>
                    <a:lstStyle/>
                    <a:p>
                      <a:r>
                        <a:rPr lang="fr-FR" sz="1200" dirty="0"/>
                        <a:t>Lecture</a:t>
                      </a:r>
                    </a:p>
                  </a:txBody>
                  <a:tcPr>
                    <a:lnR w="12700" cap="flat" cmpd="sng" algn="ctr">
                      <a:solidFill>
                        <a:schemeClr val="tx1"/>
                      </a:solidFill>
                      <a:prstDash val="solid"/>
                      <a:round/>
                      <a:headEnd type="none" w="med" len="med"/>
                      <a:tailEnd type="none" w="med" len="med"/>
                    </a:lnR>
                  </a:tcPr>
                </a:tc>
                <a:tc>
                  <a:txBody>
                    <a:bodyPr/>
                    <a:lstStyle/>
                    <a:p>
                      <a:r>
                        <a:rPr lang="fr-FR" sz="1200"/>
                        <a:t>Modification</a:t>
                      </a:r>
                      <a:endParaRPr lang="fr-FR" sz="1200" dirty="0"/>
                    </a:p>
                  </a:txBody>
                  <a:tcPr>
                    <a:lnL w="12700" cap="flat" cmpd="sng" algn="ctr">
                      <a:solidFill>
                        <a:schemeClr val="tx1"/>
                      </a:solidFill>
                      <a:prstDash val="solid"/>
                      <a:round/>
                      <a:headEnd type="none" w="med" len="med"/>
                      <a:tailEnd type="none" w="med" len="med"/>
                    </a:lnL>
                  </a:tcPr>
                </a:tc>
                <a:tc>
                  <a:txBody>
                    <a:bodyPr/>
                    <a:lstStyle/>
                    <a:p>
                      <a:r>
                        <a:rPr lang="fr-FR" sz="1200" dirty="0"/>
                        <a:t>Lecture</a:t>
                      </a:r>
                    </a:p>
                  </a:txBody>
                  <a:tcP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C.T.</a:t>
                      </a:r>
                    </a:p>
                    <a:p>
                      <a:endParaRPr lang="fr-FR"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r>
                        <a:rPr lang="fr-FR" dirty="0"/>
                        <a:t>Développeurs</a:t>
                      </a:r>
                    </a:p>
                  </a:txBody>
                  <a:tcPr/>
                </a:tc>
                <a:tc>
                  <a:txBody>
                    <a:bodyPr/>
                    <a:lstStyle/>
                    <a:p>
                      <a:r>
                        <a:rPr lang="fr-FR" sz="1200" dirty="0"/>
                        <a:t>Modification</a:t>
                      </a:r>
                    </a:p>
                  </a:txBody>
                  <a:tcP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Modification</a:t>
                      </a:r>
                    </a:p>
                    <a:p>
                      <a:endParaRPr lang="fr-FR" sz="1200" dirty="0"/>
                    </a:p>
                  </a:txBody>
                  <a:tcPr>
                    <a:lnL w="12700" cap="flat" cmpd="sng" algn="ctr">
                      <a:solidFill>
                        <a:schemeClr val="tx1"/>
                      </a:solidFill>
                      <a:prstDash val="solid"/>
                      <a:round/>
                      <a:headEnd type="none" w="med" len="med"/>
                      <a:tailEnd type="none" w="med" len="med"/>
                    </a:lnL>
                  </a:tcPr>
                </a:tc>
                <a:tc>
                  <a:txBody>
                    <a:bodyPr/>
                    <a:lstStyle/>
                    <a:p>
                      <a:r>
                        <a:rPr lang="fr-FR" sz="1200" dirty="0"/>
                        <a:t>Lecture</a:t>
                      </a:r>
                    </a:p>
                  </a:txBody>
                  <a:tcPr>
                    <a:lnR w="12700" cap="flat" cmpd="sng" algn="ctr">
                      <a:solidFill>
                        <a:schemeClr val="tx1"/>
                      </a:solidFill>
                      <a:prstDash val="solid"/>
                      <a:round/>
                      <a:headEnd type="none" w="med" len="med"/>
                      <a:tailEnd type="none" w="med" len="med"/>
                    </a:lnR>
                  </a:tcPr>
                </a:tc>
                <a:tc>
                  <a:txBody>
                    <a:bodyPr/>
                    <a:lstStyle/>
                    <a:p>
                      <a:r>
                        <a:rPr lang="fr-FR" sz="1200"/>
                        <a:t>Modification</a:t>
                      </a:r>
                      <a:endParaRPr lang="fr-FR" sz="1200" dirty="0"/>
                    </a:p>
                  </a:txBody>
                  <a:tcPr>
                    <a:lnL w="12700" cap="flat" cmpd="sng" algn="ctr">
                      <a:solidFill>
                        <a:schemeClr val="tx1"/>
                      </a:solidFill>
                      <a:prstDash val="solid"/>
                      <a:round/>
                      <a:headEnd type="none" w="med" len="med"/>
                      <a:tailEnd type="none" w="med" len="med"/>
                    </a:lnL>
                  </a:tcPr>
                </a:tc>
                <a:tc>
                  <a:txBody>
                    <a:bodyPr/>
                    <a:lstStyle/>
                    <a:p>
                      <a:r>
                        <a:rPr lang="fr-FR" sz="1200" dirty="0"/>
                        <a:t>Aucun</a:t>
                      </a:r>
                      <a:r>
                        <a:rPr lang="fr-FR" sz="1200" baseline="0" dirty="0"/>
                        <a:t> Accès</a:t>
                      </a:r>
                      <a:endParaRPr lang="fr-FR" sz="1200" dirty="0"/>
                    </a:p>
                  </a:txBody>
                  <a:tcP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C.T.</a:t>
                      </a:r>
                    </a:p>
                    <a:p>
                      <a:endParaRPr lang="fr-FR"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r>
                        <a:rPr lang="fr-FR" dirty="0"/>
                        <a:t>Formateurs</a:t>
                      </a:r>
                    </a:p>
                  </a:txBody>
                  <a:tcPr/>
                </a:tc>
                <a:tc>
                  <a:txBody>
                    <a:bodyPr/>
                    <a:lstStyle/>
                    <a:p>
                      <a:r>
                        <a:rPr lang="fr-FR" sz="1200" dirty="0"/>
                        <a:t>Contrôle Total </a:t>
                      </a:r>
                    </a:p>
                  </a:txBody>
                  <a:tcPr>
                    <a:lnR w="12700" cap="flat" cmpd="sng" algn="ctr">
                      <a:solidFill>
                        <a:schemeClr val="tx1"/>
                      </a:solidFill>
                      <a:prstDash val="solid"/>
                      <a:round/>
                      <a:headEnd type="none" w="med" len="med"/>
                      <a:tailEnd type="none" w="med" len="med"/>
                    </a:lnR>
                  </a:tcPr>
                </a:tc>
                <a:tc>
                  <a:txBody>
                    <a:bodyPr/>
                    <a:lstStyle/>
                    <a:p>
                      <a:r>
                        <a:rPr lang="fr-FR" sz="1200" dirty="0"/>
                        <a:t>Lire</a:t>
                      </a:r>
                    </a:p>
                  </a:txBody>
                  <a:tcPr>
                    <a:lnL w="12700" cap="flat" cmpd="sng" algn="ctr">
                      <a:solidFill>
                        <a:schemeClr val="tx1"/>
                      </a:solidFill>
                      <a:prstDash val="solid"/>
                      <a:round/>
                      <a:headEnd type="none" w="med" len="med"/>
                      <a:tailEnd type="none" w="med" len="med"/>
                    </a:ln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Contrôle Total </a:t>
                      </a:r>
                    </a:p>
                    <a:p>
                      <a:endParaRPr lang="fr-FR" sz="1200" dirty="0"/>
                    </a:p>
                  </a:txBody>
                  <a:tcPr>
                    <a:lnR w="12700" cap="flat" cmpd="sng" algn="ctr">
                      <a:solidFill>
                        <a:schemeClr val="tx1"/>
                      </a:solidFill>
                      <a:prstDash val="solid"/>
                      <a:round/>
                      <a:headEnd type="none" w="med" len="med"/>
                      <a:tailEnd type="none" w="med" len="med"/>
                    </a:lnR>
                  </a:tcPr>
                </a:tc>
                <a:tc>
                  <a:txBody>
                    <a:bodyPr/>
                    <a:lstStyle/>
                    <a:p>
                      <a:r>
                        <a:rPr lang="fr-FR" sz="1200" dirty="0"/>
                        <a:t>Modification</a:t>
                      </a:r>
                    </a:p>
                  </a:txBody>
                  <a:tcPr>
                    <a:lnL w="12700" cap="flat" cmpd="sng" algn="ctr">
                      <a:solidFill>
                        <a:schemeClr val="tx1"/>
                      </a:solidFill>
                      <a:prstDash val="solid"/>
                      <a:round/>
                      <a:headEnd type="none" w="med" len="med"/>
                      <a:tailEnd type="none" w="med" len="med"/>
                    </a:ln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a:t>Contrôle Total </a:t>
                      </a:r>
                    </a:p>
                    <a:p>
                      <a:endParaRPr lang="fr-FR" sz="1200" dirty="0"/>
                    </a:p>
                  </a:txBody>
                  <a:tcPr>
                    <a:lnR w="12700" cap="flat" cmpd="sng" algn="ctr">
                      <a:solidFill>
                        <a:schemeClr val="tx1"/>
                      </a:solidFill>
                      <a:prstDash val="solid"/>
                      <a:round/>
                      <a:headEnd type="none" w="med" len="med"/>
                      <a:tailEnd type="none" w="med" len="med"/>
                    </a:lnR>
                  </a:tcPr>
                </a:tc>
                <a:tc>
                  <a:txBody>
                    <a:bodyPr/>
                    <a:lstStyle/>
                    <a:p>
                      <a:r>
                        <a:rPr lang="fr-FR" sz="1200" dirty="0"/>
                        <a:t>Lecture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45704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a:t>Avantages de l'utilisation des outils en ligne de commande pour l'administration d'AD DS</a:t>
            </a:r>
            <a:endParaRPr lang="en-US" sz="2400"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gn="ctr">
              <a:buNone/>
            </a:pPr>
            <a:r>
              <a:rPr lang="en-US" sz="2600" b="1" dirty="0"/>
              <a:t>Les outils en ligne de commande vous </a:t>
            </a:r>
            <a:r>
              <a:rPr lang="en-US" sz="2600" b="1" dirty="0" err="1"/>
              <a:t>permettent</a:t>
            </a:r>
            <a:r>
              <a:rPr lang="en-US" sz="2600" b="1" dirty="0"/>
              <a:t> </a:t>
            </a:r>
            <a:r>
              <a:rPr lang="en-US" sz="2600" b="1" dirty="0" err="1"/>
              <a:t>d'automatiser</a:t>
            </a:r>
            <a:r>
              <a:rPr lang="en-US" sz="2600" b="1" dirty="0"/>
              <a:t> l'administration d'AD DS</a:t>
            </a:r>
          </a:p>
          <a:p>
            <a:pPr>
              <a:buNone/>
            </a:pPr>
            <a:endParaRPr lang="en-US" sz="2600" dirty="0"/>
          </a:p>
          <a:p>
            <a:pPr>
              <a:buNone/>
            </a:pPr>
            <a:r>
              <a:rPr lang="en-US" sz="2600" b="1" dirty="0"/>
              <a:t>Avantage des outils en ligne de </a:t>
            </a:r>
            <a:r>
              <a:rPr lang="en-US" sz="2600" b="1" dirty="0" err="1"/>
              <a:t>commande</a:t>
            </a:r>
            <a:endParaRPr lang="en-US" sz="2600" b="1" dirty="0"/>
          </a:p>
          <a:p>
            <a:pPr lvl="1"/>
            <a:r>
              <a:rPr lang="en-US" sz="2600" dirty="0"/>
              <a:t>Implémentation plus rapide des opérations en bloc</a:t>
            </a:r>
          </a:p>
          <a:p>
            <a:pPr lvl="1"/>
            <a:r>
              <a:rPr lang="en-US" sz="2600" dirty="0"/>
              <a:t>Processus personnalisés pour l'administration d'AD DS</a:t>
            </a:r>
          </a:p>
          <a:p>
            <a:pPr lvl="1"/>
            <a:r>
              <a:rPr lang="en-US" sz="2600" dirty="0"/>
              <a:t>Administration d'AD DS dans une installation </a:t>
            </a:r>
            <a:r>
              <a:rPr lang="en-US" sz="2600" dirty="0" err="1"/>
              <a:t>minimale</a:t>
            </a:r>
            <a:r>
              <a:rPr lang="en-US" sz="2600" dirty="0"/>
              <a:t> (server core)</a:t>
            </a:r>
          </a:p>
        </p:txBody>
      </p:sp>
    </p:spTree>
    <p:extLst>
      <p:ext uri="{BB962C8B-B14F-4D97-AF65-F5344CB8AC3E}">
        <p14:creationId xmlns:p14="http://schemas.microsoft.com/office/powerpoint/2010/main" val="1405196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Qu'est-ce que les commandes DS ?</a:t>
            </a:r>
            <a:endParaRPr lang="en-US"/>
          </a:p>
        </p:txBody>
      </p:sp>
      <p:sp>
        <p:nvSpPr>
          <p:cNvPr id="4" name="Content Placeholder 6"/>
          <p:cNvSpPr>
            <a:spLocks noGrp="1"/>
          </p:cNvSpPr>
          <p:nvPr/>
        </p:nvSpPr>
        <p:spPr bwMode="auto">
          <a:xfrm>
            <a:off x="1785258" y="838200"/>
            <a:ext cx="8737599" cy="6019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en-US" sz="2300" b="1" dirty="0"/>
              <a:t>Windows Server 2012 inclut des outils en </a:t>
            </a:r>
            <a:r>
              <a:rPr lang="en-US" sz="2300" b="1" dirty="0" err="1"/>
              <a:t>ligne</a:t>
            </a:r>
            <a:r>
              <a:rPr lang="en-US" sz="2300" b="1" dirty="0"/>
              <a:t> de </a:t>
            </a:r>
            <a:r>
              <a:rPr lang="en-US" sz="2300" b="1" dirty="0" err="1"/>
              <a:t>commande</a:t>
            </a:r>
            <a:r>
              <a:rPr lang="en-US" sz="2300" b="1" dirty="0"/>
              <a:t> qui sont appropriés pour </a:t>
            </a:r>
            <a:r>
              <a:rPr lang="en-US" sz="2300" b="1" dirty="0" err="1"/>
              <a:t>une</a:t>
            </a:r>
            <a:r>
              <a:rPr lang="en-US" sz="2300" b="1" dirty="0"/>
              <a:t> </a:t>
            </a:r>
            <a:r>
              <a:rPr lang="en-US" sz="2300" b="1" dirty="0" err="1"/>
              <a:t>utilisation</a:t>
            </a:r>
            <a:r>
              <a:rPr lang="en-US" sz="2300" b="1" dirty="0"/>
              <a:t> </a:t>
            </a:r>
            <a:r>
              <a:rPr lang="en-US" sz="2300" b="1" dirty="0" err="1"/>
              <a:t>dans</a:t>
            </a:r>
            <a:r>
              <a:rPr lang="en-US" sz="2300" b="1" dirty="0"/>
              <a:t> les scripts</a:t>
            </a:r>
            <a:endParaRPr lang="en-US" b="1" dirty="0"/>
          </a:p>
          <a:p>
            <a:pPr lvl="1">
              <a:spcAft>
                <a:spcPts val="1800"/>
              </a:spcAft>
            </a:pPr>
            <a:r>
              <a:rPr lang="en-US" sz="2800" b="1" dirty="0" err="1"/>
              <a:t>Dsadd</a:t>
            </a:r>
            <a:r>
              <a:rPr lang="en-US" sz="2800" b="1" dirty="0"/>
              <a:t> </a:t>
            </a:r>
            <a:r>
              <a:rPr lang="en-US" sz="2800" dirty="0"/>
              <a:t>: Pour </a:t>
            </a:r>
            <a:r>
              <a:rPr lang="en-US" sz="2800" dirty="0" err="1"/>
              <a:t>ajouter</a:t>
            </a:r>
            <a:r>
              <a:rPr lang="en-US" sz="2800" dirty="0"/>
              <a:t> un objet Active Directory</a:t>
            </a:r>
          </a:p>
          <a:p>
            <a:pPr lvl="1">
              <a:spcAft>
                <a:spcPts val="0"/>
              </a:spcAft>
            </a:pPr>
            <a:endParaRPr lang="en-US" sz="2300" dirty="0"/>
          </a:p>
          <a:p>
            <a:pPr lvl="1">
              <a:spcAft>
                <a:spcPts val="1800"/>
              </a:spcAft>
            </a:pPr>
            <a:r>
              <a:rPr lang="en-US" sz="2800" b="1" dirty="0" err="1"/>
              <a:t>Dsmod</a:t>
            </a:r>
            <a:r>
              <a:rPr lang="en-US" sz="2800" b="1" dirty="0"/>
              <a:t> : </a:t>
            </a:r>
            <a:r>
              <a:rPr lang="en-US" sz="2800" dirty="0"/>
              <a:t>Pour modifier un objet </a:t>
            </a:r>
            <a:r>
              <a:rPr lang="en-US" sz="2800" dirty="0" err="1"/>
              <a:t>existant</a:t>
            </a:r>
            <a:r>
              <a:rPr lang="en-US" sz="2800" dirty="0"/>
              <a:t> </a:t>
            </a:r>
            <a:r>
              <a:rPr lang="en-US" sz="2800" dirty="0" err="1"/>
              <a:t>dans</a:t>
            </a:r>
            <a:r>
              <a:rPr lang="en-US" sz="2800" dirty="0"/>
              <a:t> </a:t>
            </a:r>
            <a:r>
              <a:rPr lang="en-US" sz="2800" dirty="0" err="1"/>
              <a:t>l’AD</a:t>
            </a:r>
            <a:r>
              <a:rPr lang="en-US" sz="2800" dirty="0"/>
              <a:t> </a:t>
            </a:r>
          </a:p>
          <a:p>
            <a:pPr marL="288925" lvl="1" indent="0">
              <a:spcAft>
                <a:spcPts val="1800"/>
              </a:spcAft>
              <a:buNone/>
            </a:pPr>
            <a:endParaRPr lang="en-US" sz="2800" b="1" dirty="0"/>
          </a:p>
          <a:p>
            <a:pPr lvl="1">
              <a:spcAft>
                <a:spcPts val="1800"/>
              </a:spcAft>
            </a:pPr>
            <a:r>
              <a:rPr lang="en-US" sz="2800" b="1" dirty="0" err="1"/>
              <a:t>Dsget</a:t>
            </a:r>
            <a:r>
              <a:rPr lang="en-US" sz="2800" b="1" dirty="0"/>
              <a:t> : </a:t>
            </a:r>
            <a:r>
              <a:rPr lang="en-US" sz="2800" dirty="0"/>
              <a:t>Pour </a:t>
            </a:r>
            <a:r>
              <a:rPr lang="en-US" sz="2800" dirty="0" err="1"/>
              <a:t>afficher</a:t>
            </a:r>
            <a:r>
              <a:rPr lang="en-US" sz="2800" dirty="0"/>
              <a:t> des </a:t>
            </a:r>
            <a:r>
              <a:rPr lang="en-US" sz="2800" dirty="0" err="1"/>
              <a:t>informations</a:t>
            </a:r>
            <a:r>
              <a:rPr lang="en-US" sz="2800" dirty="0"/>
              <a:t> d’un objet AD</a:t>
            </a:r>
          </a:p>
          <a:p>
            <a:pPr marL="288925" lvl="1" indent="0">
              <a:spcAft>
                <a:spcPts val="1800"/>
              </a:spcAft>
              <a:buNone/>
            </a:pPr>
            <a:endParaRPr lang="en-US" sz="2800" b="1" dirty="0"/>
          </a:p>
          <a:p>
            <a:pPr lvl="1">
              <a:spcAft>
                <a:spcPts val="1800"/>
              </a:spcAft>
            </a:pPr>
            <a:r>
              <a:rPr lang="en-US" sz="2800" b="1" dirty="0" err="1"/>
              <a:t>Dsrm</a:t>
            </a:r>
            <a:r>
              <a:rPr lang="en-US" sz="2800" b="1" dirty="0"/>
              <a:t> : </a:t>
            </a:r>
            <a:r>
              <a:rPr lang="en-US" sz="2800" dirty="0"/>
              <a:t>Pour </a:t>
            </a:r>
            <a:r>
              <a:rPr lang="en-US" sz="2800" dirty="0" err="1"/>
              <a:t>supprimer</a:t>
            </a:r>
            <a:r>
              <a:rPr lang="en-US" sz="2800" dirty="0"/>
              <a:t> un objet AD</a:t>
            </a:r>
          </a:p>
          <a:p>
            <a:pPr lvl="1">
              <a:spcBef>
                <a:spcPts val="1600"/>
              </a:spcBef>
              <a:spcAft>
                <a:spcPts val="3600"/>
              </a:spcAft>
            </a:pPr>
            <a:endParaRPr lang="en-US" sz="2300" dirty="0"/>
          </a:p>
          <a:p>
            <a:pPr lvl="1">
              <a:spcBef>
                <a:spcPts val="1600"/>
              </a:spcBef>
              <a:spcAft>
                <a:spcPts val="3600"/>
              </a:spcAft>
            </a:pPr>
            <a:endParaRPr lang="en-US" sz="2300" dirty="0"/>
          </a:p>
          <a:p>
            <a:pPr lvl="1">
              <a:spcBef>
                <a:spcPts val="1600"/>
              </a:spcBef>
              <a:spcAft>
                <a:spcPts val="3600"/>
              </a:spcAft>
            </a:pPr>
            <a:r>
              <a:rPr lang="en-US" sz="2300" dirty="0"/>
              <a:t>Pour afficher le courrier électronique d'un compte d'utilisateur, </a:t>
            </a:r>
            <a:r>
              <a:rPr lang="en-US" sz="2300" dirty="0" err="1"/>
              <a:t>tapez</a:t>
            </a:r>
            <a:endParaRPr lang="en-US" sz="2300" dirty="0"/>
          </a:p>
          <a:p>
            <a:pPr lvl="1">
              <a:lnSpc>
                <a:spcPct val="200000"/>
              </a:lnSpc>
              <a:spcBef>
                <a:spcPts val="1500"/>
              </a:spcBef>
              <a:spcAft>
                <a:spcPts val="600"/>
              </a:spcAft>
            </a:pPr>
            <a:r>
              <a:rPr lang="en-US" sz="2300" dirty="0"/>
              <a:t>Pour supprimer un compte d'utilisateur, </a:t>
            </a:r>
            <a:r>
              <a:rPr lang="en-US" sz="2300" dirty="0" err="1"/>
              <a:t>tapez</a:t>
            </a:r>
            <a:endParaRPr lang="en-US" sz="2300" dirty="0"/>
          </a:p>
          <a:p>
            <a:pPr lvl="1">
              <a:lnSpc>
                <a:spcPct val="200000"/>
              </a:lnSpc>
              <a:spcBef>
                <a:spcPts val="1800"/>
              </a:spcBef>
              <a:spcAft>
                <a:spcPts val="1800"/>
              </a:spcAft>
            </a:pPr>
            <a:r>
              <a:rPr lang="en-US" sz="2300" dirty="0"/>
              <a:t>Pour créer un compte d'utilisateur, </a:t>
            </a:r>
            <a:r>
              <a:rPr lang="en-US" sz="2300" dirty="0" err="1"/>
              <a:t>tapez</a:t>
            </a:r>
            <a:endParaRPr lang="en-US" sz="2300" dirty="0"/>
          </a:p>
        </p:txBody>
      </p:sp>
      <p:sp>
        <p:nvSpPr>
          <p:cNvPr id="5" name="TextBox 2"/>
          <p:cNvSpPr txBox="1"/>
          <p:nvPr/>
        </p:nvSpPr>
        <p:spPr>
          <a:xfrm>
            <a:off x="2357089" y="3316451"/>
            <a:ext cx="9058253" cy="369332"/>
          </a:xfrm>
          <a:prstGeom prst="rect">
            <a:avLst/>
          </a:prstGeom>
          <a:solidFill>
            <a:schemeClr val="bg1">
              <a:lumMod val="85000"/>
            </a:schemeClr>
          </a:solidFill>
        </p:spPr>
        <p:txBody>
          <a:bodyPr wrap="squar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err="1">
                <a:latin typeface="Lucida Sans Typewriter" pitchFamily="49" charset="0"/>
                <a:ea typeface="Verdana" pitchFamily="34" charset="0"/>
                <a:cs typeface="Verdana" pitchFamily="34" charset="0"/>
              </a:rPr>
              <a:t>Dsmod</a:t>
            </a:r>
            <a:r>
              <a:rPr lang="en-US" dirty="0">
                <a:latin typeface="Lucida Sans Typewriter" pitchFamily="49" charset="0"/>
                <a:ea typeface="Verdana" pitchFamily="34" charset="0"/>
                <a:cs typeface="Verdana" pitchFamily="34" charset="0"/>
              </a:rPr>
              <a:t> user </a:t>
            </a:r>
            <a:r>
              <a:rPr lang="en-US" dirty="0">
                <a:latin typeface="Lucida Sans Typewriter" pitchFamily="49" charset="0"/>
              </a:rPr>
              <a:t>"</a:t>
            </a:r>
            <a:r>
              <a:rPr lang="en-US" dirty="0" err="1">
                <a:latin typeface="Lucida Sans Typewriter" pitchFamily="49" charset="0"/>
                <a:ea typeface="Verdana" pitchFamily="34" charset="0"/>
                <a:cs typeface="Verdana" pitchFamily="34" charset="0"/>
              </a:rPr>
              <a:t>cn</a:t>
            </a:r>
            <a:r>
              <a:rPr lang="en-US" dirty="0">
                <a:latin typeface="Lucida Sans Typewriter" pitchFamily="49" charset="0"/>
                <a:ea typeface="Verdana" pitchFamily="34" charset="0"/>
                <a:cs typeface="Verdana" pitchFamily="34" charset="0"/>
              </a:rPr>
              <a:t>=Joe </a:t>
            </a:r>
            <a:r>
              <a:rPr lang="en-US" dirty="0" err="1">
                <a:latin typeface="Lucida Sans Typewriter" pitchFamily="49" charset="0"/>
                <a:ea typeface="Verdana" pitchFamily="34" charset="0"/>
                <a:cs typeface="Verdana" pitchFamily="34" charset="0"/>
              </a:rPr>
              <a:t>Healy,ou</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Managers,dc</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adatum,dc</a:t>
            </a:r>
            <a:r>
              <a:rPr lang="en-US" dirty="0">
                <a:latin typeface="Lucida Sans Typewriter" pitchFamily="49" charset="0"/>
                <a:ea typeface="Verdana" pitchFamily="34" charset="0"/>
                <a:cs typeface="Verdana" pitchFamily="34" charset="0"/>
              </a:rPr>
              <a:t>=com</a:t>
            </a:r>
            <a:r>
              <a:rPr lang="en-US" dirty="0">
                <a:latin typeface="Lucida Sans Typewriter" pitchFamily="49" charset="0"/>
              </a:rPr>
              <a:t>"</a:t>
            </a:r>
            <a:r>
              <a:rPr lang="en-US" dirty="0">
                <a:latin typeface="Lucida Sans Typewriter" pitchFamily="49" charset="0"/>
                <a:ea typeface="Verdana" pitchFamily="34" charset="0"/>
                <a:cs typeface="Verdana" pitchFamily="34" charset="0"/>
              </a:rPr>
              <a:t> –dept IT</a:t>
            </a:r>
          </a:p>
        </p:txBody>
      </p:sp>
      <p:sp>
        <p:nvSpPr>
          <p:cNvPr id="6" name="TextBox 4"/>
          <p:cNvSpPr txBox="1"/>
          <p:nvPr/>
        </p:nvSpPr>
        <p:spPr>
          <a:xfrm>
            <a:off x="2244345" y="4772593"/>
            <a:ext cx="9746043" cy="369332"/>
          </a:xfrm>
          <a:prstGeom prst="rect">
            <a:avLst/>
          </a:prstGeom>
          <a:solidFill>
            <a:schemeClr val="bg1">
              <a:lumMod val="85000"/>
            </a:schemeClr>
          </a:solidFill>
        </p:spPr>
        <p:txBody>
          <a:bodyPr wrap="squar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err="1">
                <a:latin typeface="Lucida Sans Typewriter" pitchFamily="49" charset="0"/>
                <a:ea typeface="Verdana" pitchFamily="34" charset="0"/>
                <a:cs typeface="Verdana" pitchFamily="34" charset="0"/>
              </a:rPr>
              <a:t>Dsget</a:t>
            </a:r>
            <a:r>
              <a:rPr lang="en-US" dirty="0">
                <a:latin typeface="Lucida Sans Typewriter" pitchFamily="49" charset="0"/>
                <a:ea typeface="Verdana" pitchFamily="34" charset="0"/>
                <a:cs typeface="Verdana" pitchFamily="34" charset="0"/>
              </a:rPr>
              <a:t> user </a:t>
            </a:r>
            <a:r>
              <a:rPr lang="en-US" dirty="0">
                <a:latin typeface="Lucida Sans Typewriter" pitchFamily="49" charset="0"/>
              </a:rPr>
              <a:t>"</a:t>
            </a:r>
            <a:r>
              <a:rPr lang="en-US" dirty="0" err="1">
                <a:latin typeface="Lucida Sans Typewriter" pitchFamily="49" charset="0"/>
                <a:ea typeface="Verdana" pitchFamily="34" charset="0"/>
                <a:cs typeface="Verdana" pitchFamily="34" charset="0"/>
              </a:rPr>
              <a:t>cn</a:t>
            </a:r>
            <a:r>
              <a:rPr lang="en-US" dirty="0">
                <a:latin typeface="Lucida Sans Typewriter" pitchFamily="49" charset="0"/>
                <a:ea typeface="Verdana" pitchFamily="34" charset="0"/>
                <a:cs typeface="Verdana" pitchFamily="34" charset="0"/>
              </a:rPr>
              <a:t>=Joe </a:t>
            </a:r>
            <a:r>
              <a:rPr lang="en-US" dirty="0" err="1">
                <a:latin typeface="Lucida Sans Typewriter" pitchFamily="49" charset="0"/>
                <a:ea typeface="Verdana" pitchFamily="34" charset="0"/>
                <a:cs typeface="Verdana" pitchFamily="34" charset="0"/>
              </a:rPr>
              <a:t>Healy,ou</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Managers,dc</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adatum,dc</a:t>
            </a:r>
            <a:r>
              <a:rPr lang="en-US" dirty="0">
                <a:latin typeface="Lucida Sans Typewriter" pitchFamily="49" charset="0"/>
                <a:ea typeface="Verdana" pitchFamily="34" charset="0"/>
                <a:cs typeface="Verdana" pitchFamily="34" charset="0"/>
              </a:rPr>
              <a:t>=com</a:t>
            </a:r>
            <a:r>
              <a:rPr lang="en-US" dirty="0">
                <a:latin typeface="Lucida Sans Typewriter" pitchFamily="49" charset="0"/>
              </a:rPr>
              <a:t>"</a:t>
            </a:r>
            <a:r>
              <a:rPr lang="en-US" dirty="0">
                <a:latin typeface="Lucida Sans Typewriter" pitchFamily="49" charset="0"/>
                <a:ea typeface="Verdana" pitchFamily="34" charset="0"/>
                <a:cs typeface="Verdana" pitchFamily="34" charset="0"/>
              </a:rPr>
              <a:t> –email</a:t>
            </a:r>
          </a:p>
        </p:txBody>
      </p:sp>
      <p:sp>
        <p:nvSpPr>
          <p:cNvPr id="7" name="TextBox 5"/>
          <p:cNvSpPr txBox="1"/>
          <p:nvPr/>
        </p:nvSpPr>
        <p:spPr>
          <a:xfrm>
            <a:off x="2357089" y="6322930"/>
            <a:ext cx="7576113" cy="369332"/>
          </a:xfrm>
          <a:prstGeom prst="rect">
            <a:avLst/>
          </a:prstGeom>
          <a:solidFill>
            <a:schemeClr val="bg1">
              <a:lumMod val="85000"/>
            </a:schemeClr>
          </a:solidFill>
        </p:spPr>
        <p:txBody>
          <a:bodyPr wrap="non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err="1">
                <a:latin typeface="Lucida Sans Typewriter" pitchFamily="49" charset="0"/>
                <a:ea typeface="Verdana" pitchFamily="34" charset="0"/>
                <a:cs typeface="Verdana" pitchFamily="34" charset="0"/>
              </a:rPr>
              <a:t>Dsrm</a:t>
            </a:r>
            <a:r>
              <a:rPr lang="en-US" dirty="0">
                <a:latin typeface="Lucida Sans Typewriter" pitchFamily="49" charset="0"/>
                <a:ea typeface="Verdana" pitchFamily="34" charset="0"/>
                <a:cs typeface="Verdana" pitchFamily="34" charset="0"/>
              </a:rPr>
              <a:t> user </a:t>
            </a:r>
            <a:r>
              <a:rPr lang="en-US" dirty="0">
                <a:latin typeface="Lucida Sans Typewriter" pitchFamily="49" charset="0"/>
              </a:rPr>
              <a:t>"</a:t>
            </a:r>
            <a:r>
              <a:rPr lang="en-US" dirty="0" err="1">
                <a:latin typeface="Lucida Sans Typewriter" pitchFamily="49" charset="0"/>
                <a:ea typeface="Verdana" pitchFamily="34" charset="0"/>
                <a:cs typeface="Verdana" pitchFamily="34" charset="0"/>
              </a:rPr>
              <a:t>cn</a:t>
            </a:r>
            <a:r>
              <a:rPr lang="en-US" dirty="0">
                <a:latin typeface="Lucida Sans Typewriter" pitchFamily="49" charset="0"/>
                <a:ea typeface="Verdana" pitchFamily="34" charset="0"/>
                <a:cs typeface="Verdana" pitchFamily="34" charset="0"/>
              </a:rPr>
              <a:t>=Joe </a:t>
            </a:r>
            <a:r>
              <a:rPr lang="en-US" dirty="0" err="1">
                <a:latin typeface="Lucida Sans Typewriter" pitchFamily="49" charset="0"/>
                <a:ea typeface="Verdana" pitchFamily="34" charset="0"/>
                <a:cs typeface="Verdana" pitchFamily="34" charset="0"/>
              </a:rPr>
              <a:t>Healy,ou</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Managers,dc</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adatum,dc</a:t>
            </a:r>
            <a:r>
              <a:rPr lang="en-US" dirty="0">
                <a:latin typeface="Lucida Sans Typewriter" pitchFamily="49" charset="0"/>
                <a:ea typeface="Verdana" pitchFamily="34" charset="0"/>
                <a:cs typeface="Verdana" pitchFamily="34" charset="0"/>
              </a:rPr>
              <a:t>=com</a:t>
            </a:r>
            <a:r>
              <a:rPr lang="en-US" dirty="0">
                <a:latin typeface="Lucida Sans Typewriter" pitchFamily="49" charset="0"/>
              </a:rPr>
              <a:t>"</a:t>
            </a:r>
            <a:endParaRPr lang="en-US" dirty="0">
              <a:latin typeface="Lucida Sans Typewriter" pitchFamily="49" charset="0"/>
              <a:ea typeface="Verdana" pitchFamily="34" charset="0"/>
              <a:cs typeface="Verdana" pitchFamily="34" charset="0"/>
            </a:endParaRPr>
          </a:p>
        </p:txBody>
      </p:sp>
      <p:sp>
        <p:nvSpPr>
          <p:cNvPr id="8" name="TextBox 7"/>
          <p:cNvSpPr txBox="1"/>
          <p:nvPr/>
        </p:nvSpPr>
        <p:spPr>
          <a:xfrm>
            <a:off x="2357089" y="2219048"/>
            <a:ext cx="7927170" cy="369332"/>
          </a:xfrm>
          <a:prstGeom prst="rect">
            <a:avLst/>
          </a:prstGeom>
          <a:solidFill>
            <a:schemeClr val="bg1">
              <a:lumMod val="85000"/>
            </a:schemeClr>
          </a:solidFill>
        </p:spPr>
        <p:txBody>
          <a:bodyPr wrap="none" rtlCol="0" anchor="ctr"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err="1">
                <a:latin typeface="Lucida Sans Typewriter" pitchFamily="49" charset="0"/>
                <a:ea typeface="Verdana" pitchFamily="34" charset="0"/>
                <a:cs typeface="Verdana" pitchFamily="34" charset="0"/>
              </a:rPr>
              <a:t>Dsadd user </a:t>
            </a:r>
            <a:r>
              <a:rPr lang="en-US" dirty="0">
                <a:latin typeface="Lucida Sans Typewriter" pitchFamily="49" charset="0"/>
              </a:rPr>
              <a:t>"</a:t>
            </a:r>
            <a:r>
              <a:rPr lang="en-US" dirty="0" err="1">
                <a:latin typeface="Lucida Sans Typewriter" pitchFamily="49" charset="0"/>
                <a:ea typeface="Verdana" pitchFamily="34" charset="0"/>
                <a:cs typeface="Verdana" pitchFamily="34" charset="0"/>
              </a:rPr>
              <a:t>cn=Joe Healy,ou=Managers,dc=adatum,dc=com</a:t>
            </a:r>
            <a:r>
              <a:rPr lang="en-US" dirty="0">
                <a:latin typeface="Lucida Sans Typewriter" pitchFamily="49" charset="0"/>
              </a:rPr>
              <a:t>"</a:t>
            </a:r>
            <a:endParaRPr lang="en-US" dirty="0">
              <a:latin typeface="Lucida Sans Typewriter" pitchFamily="49" charset="0"/>
              <a:ea typeface="Verdana" pitchFamily="34" charset="0"/>
              <a:cs typeface="Verdana" pitchFamily="34" charset="0"/>
            </a:endParaRPr>
          </a:p>
        </p:txBody>
      </p:sp>
    </p:spTree>
    <p:extLst>
      <p:ext uri="{BB962C8B-B14F-4D97-AF65-F5344CB8AC3E}">
        <p14:creationId xmlns:p14="http://schemas.microsoft.com/office/powerpoint/2010/main" val="1709486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611718" y="1021215"/>
            <a:ext cx="10825541" cy="5640842"/>
          </a:xfrm>
        </p:spPr>
        <p:txBody>
          <a:bodyPr/>
          <a:lstStyle/>
          <a:p>
            <a:r>
              <a:rPr lang="fr-FR" b="1" dirty="0" err="1"/>
              <a:t>Dsmove</a:t>
            </a:r>
            <a:r>
              <a:rPr lang="fr-FR" dirty="0"/>
              <a:t>: Pour déplacer et/ou renommer un objet AD </a:t>
            </a:r>
          </a:p>
          <a:p>
            <a:pPr marL="0" indent="0">
              <a:buNone/>
            </a:pPr>
            <a:r>
              <a:rPr lang="fr-FR" sz="2000" b="1" dirty="0"/>
              <a:t> </a:t>
            </a:r>
            <a:r>
              <a:rPr lang="fr-FR" sz="2000" b="1" dirty="0" err="1"/>
              <a:t>Dsmove</a:t>
            </a:r>
            <a:r>
              <a:rPr lang="fr-FR" sz="2000" dirty="0"/>
              <a:t> </a:t>
            </a:r>
            <a:r>
              <a:rPr lang="en-US" sz="2000" dirty="0">
                <a:latin typeface="Lucida Sans Typewriter" pitchFamily="49" charset="0"/>
              </a:rPr>
              <a:t>“</a:t>
            </a:r>
            <a:r>
              <a:rPr lang="en-US" sz="2000" dirty="0" err="1">
                <a:latin typeface="Lucida Sans Typewriter" pitchFamily="49" charset="0"/>
              </a:rPr>
              <a:t>cn</a:t>
            </a:r>
            <a:r>
              <a:rPr lang="en-US" sz="2000" dirty="0">
                <a:latin typeface="Lucida Sans Typewriter" pitchFamily="49" charset="0"/>
              </a:rPr>
              <a:t>=Samir </a:t>
            </a:r>
            <a:r>
              <a:rPr lang="en-US" sz="2000" dirty="0" err="1">
                <a:latin typeface="Lucida Sans Typewriter" pitchFamily="49" charset="0"/>
              </a:rPr>
              <a:t>NAJI,cn</a:t>
            </a:r>
            <a:r>
              <a:rPr lang="en-US" sz="2000" dirty="0">
                <a:latin typeface="Lucida Sans Typewriter" pitchFamily="49" charset="0"/>
              </a:rPr>
              <a:t>=</a:t>
            </a:r>
            <a:r>
              <a:rPr lang="en-US" sz="2000" dirty="0" err="1">
                <a:latin typeface="Lucida Sans Typewriter" pitchFamily="49" charset="0"/>
              </a:rPr>
              <a:t>Users,dc</a:t>
            </a:r>
            <a:r>
              <a:rPr lang="en-US" sz="2000" dirty="0">
                <a:latin typeface="Lucida Sans Typewriter" pitchFamily="49" charset="0"/>
              </a:rPr>
              <a:t>=</a:t>
            </a:r>
            <a:r>
              <a:rPr lang="en-US" sz="2000" dirty="0" err="1">
                <a:latin typeface="Lucida Sans Typewriter" pitchFamily="49" charset="0"/>
              </a:rPr>
              <a:t>istahh,dc</a:t>
            </a:r>
            <a:r>
              <a:rPr lang="en-US" sz="2000" dirty="0">
                <a:latin typeface="Lucida Sans Typewriter" pitchFamily="49" charset="0"/>
              </a:rPr>
              <a:t>=ma” –</a:t>
            </a:r>
            <a:r>
              <a:rPr lang="en-US" sz="2000" dirty="0" err="1">
                <a:latin typeface="Lucida Sans Typewriter" pitchFamily="49" charset="0"/>
              </a:rPr>
              <a:t>newparent</a:t>
            </a:r>
            <a:r>
              <a:rPr lang="en-US" sz="2000" dirty="0">
                <a:latin typeface="Lucida Sans Typewriter" pitchFamily="49" charset="0"/>
              </a:rPr>
              <a:t> “</a:t>
            </a:r>
            <a:r>
              <a:rPr lang="en-US" sz="2000" dirty="0" err="1">
                <a:latin typeface="Lucida Sans Typewriter" pitchFamily="49" charset="0"/>
              </a:rPr>
              <a:t>ou</a:t>
            </a:r>
            <a:r>
              <a:rPr lang="en-US" sz="2000" dirty="0">
                <a:latin typeface="Lucida Sans Typewriter" pitchFamily="49" charset="0"/>
              </a:rPr>
              <a:t>=</a:t>
            </a:r>
            <a:r>
              <a:rPr lang="en-US" sz="2000" dirty="0" err="1">
                <a:latin typeface="Lucida Sans Typewriter" pitchFamily="49" charset="0"/>
              </a:rPr>
              <a:t>IT,dc</a:t>
            </a:r>
            <a:r>
              <a:rPr lang="en-US" sz="2000" dirty="0">
                <a:latin typeface="Lucida Sans Typewriter" pitchFamily="49" charset="0"/>
              </a:rPr>
              <a:t>=</a:t>
            </a:r>
            <a:r>
              <a:rPr lang="en-US" sz="2000" dirty="0" err="1">
                <a:latin typeface="Lucida Sans Typewriter" pitchFamily="49" charset="0"/>
              </a:rPr>
              <a:t>istahh,dc</a:t>
            </a:r>
            <a:r>
              <a:rPr lang="en-US" sz="2000" dirty="0">
                <a:latin typeface="Lucida Sans Typewriter" pitchFamily="49" charset="0"/>
              </a:rPr>
              <a:t>=ma” –</a:t>
            </a:r>
            <a:r>
              <a:rPr lang="en-US" sz="2000" dirty="0" err="1">
                <a:latin typeface="Lucida Sans Typewriter" pitchFamily="49" charset="0"/>
              </a:rPr>
              <a:t>newname</a:t>
            </a:r>
            <a:r>
              <a:rPr lang="en-US" sz="2000" dirty="0">
                <a:latin typeface="Lucida Sans Typewriter" pitchFamily="49" charset="0"/>
              </a:rPr>
              <a:t> “Samir TAKI”</a:t>
            </a:r>
          </a:p>
          <a:p>
            <a:endParaRPr lang="en-US" sz="2000" dirty="0">
              <a:latin typeface="Lucida Sans Typewriter" pitchFamily="49" charset="0"/>
            </a:endParaRPr>
          </a:p>
          <a:p>
            <a:r>
              <a:rPr lang="en-US" b="1" dirty="0" err="1"/>
              <a:t>Dsquery</a:t>
            </a:r>
            <a:r>
              <a:rPr lang="en-US" b="1" dirty="0"/>
              <a:t>: </a:t>
            </a:r>
            <a:r>
              <a:rPr lang="en-US" dirty="0"/>
              <a:t>Pour </a:t>
            </a:r>
            <a:r>
              <a:rPr lang="en-US" dirty="0" err="1"/>
              <a:t>chercher</a:t>
            </a:r>
            <a:r>
              <a:rPr lang="en-US" dirty="0"/>
              <a:t> des </a:t>
            </a:r>
            <a:r>
              <a:rPr lang="en-US" dirty="0" err="1"/>
              <a:t>objets</a:t>
            </a:r>
            <a:r>
              <a:rPr lang="en-US" dirty="0"/>
              <a:t> AD</a:t>
            </a:r>
          </a:p>
          <a:p>
            <a:endParaRPr lang="en-US" sz="2000" dirty="0">
              <a:latin typeface="Lucida Sans Typewriter" pitchFamily="49" charset="0"/>
            </a:endParaRPr>
          </a:p>
          <a:p>
            <a:pPr marL="0" indent="0">
              <a:buNone/>
            </a:pPr>
            <a:r>
              <a:rPr lang="en-US" sz="2000" b="1" dirty="0">
                <a:latin typeface="Lucida Sans Typewriter" pitchFamily="49" charset="0"/>
              </a:rPr>
              <a:t> </a:t>
            </a:r>
            <a:r>
              <a:rPr lang="en-US" sz="2000" b="1" dirty="0" err="1">
                <a:latin typeface="Lucida Sans Typewriter" pitchFamily="49" charset="0"/>
              </a:rPr>
              <a:t>Dsquery</a:t>
            </a:r>
            <a:r>
              <a:rPr lang="en-US" sz="2000" b="1" dirty="0">
                <a:latin typeface="Lucida Sans Typewriter" pitchFamily="49" charset="0"/>
              </a:rPr>
              <a:t> user “</a:t>
            </a:r>
            <a:r>
              <a:rPr lang="en-US" sz="2000" b="1" dirty="0" err="1">
                <a:latin typeface="Lucida Sans Typewriter" pitchFamily="49" charset="0"/>
              </a:rPr>
              <a:t>cn</a:t>
            </a:r>
            <a:r>
              <a:rPr lang="en-US" sz="2000" b="1" dirty="0">
                <a:latin typeface="Lucida Sans Typewriter" pitchFamily="49" charset="0"/>
              </a:rPr>
              <a:t>=</a:t>
            </a:r>
            <a:r>
              <a:rPr lang="en-US" sz="2000" b="1" dirty="0" err="1">
                <a:latin typeface="Lucida Sans Typewriter" pitchFamily="49" charset="0"/>
              </a:rPr>
              <a:t>Users,dc</a:t>
            </a:r>
            <a:r>
              <a:rPr lang="en-US" sz="2000" b="1" dirty="0">
                <a:latin typeface="Lucida Sans Typewriter" pitchFamily="49" charset="0"/>
              </a:rPr>
              <a:t>=</a:t>
            </a:r>
            <a:r>
              <a:rPr lang="en-US" sz="2000" b="1" dirty="0" err="1">
                <a:latin typeface="Lucida Sans Typewriter" pitchFamily="49" charset="0"/>
              </a:rPr>
              <a:t>istahh,dc</a:t>
            </a:r>
            <a:r>
              <a:rPr lang="en-US" sz="2000" b="1" dirty="0">
                <a:latin typeface="Lucida Sans Typewriter" pitchFamily="49" charset="0"/>
              </a:rPr>
              <a:t>=ma” –disabled</a:t>
            </a:r>
          </a:p>
          <a:p>
            <a:pPr marL="0" indent="0">
              <a:buNone/>
            </a:pPr>
            <a:r>
              <a:rPr lang="en-US" sz="2000" dirty="0" err="1">
                <a:latin typeface="Lucida Sans Typewriter" pitchFamily="49" charset="0"/>
              </a:rPr>
              <a:t>Chercher</a:t>
            </a:r>
            <a:r>
              <a:rPr lang="en-US" sz="2000" dirty="0">
                <a:latin typeface="Lucida Sans Typewriter" pitchFamily="49" charset="0"/>
              </a:rPr>
              <a:t> </a:t>
            </a:r>
            <a:r>
              <a:rPr lang="en-US" sz="2000" dirty="0" err="1">
                <a:latin typeface="Lucida Sans Typewriter" pitchFamily="49" charset="0"/>
              </a:rPr>
              <a:t>tous</a:t>
            </a:r>
            <a:r>
              <a:rPr lang="en-US" sz="2000" dirty="0">
                <a:latin typeface="Lucida Sans Typewriter" pitchFamily="49" charset="0"/>
              </a:rPr>
              <a:t> les </a:t>
            </a:r>
            <a:r>
              <a:rPr lang="en-US" sz="2000" dirty="0" err="1">
                <a:latin typeface="Lucida Sans Typewriter" pitchFamily="49" charset="0"/>
              </a:rPr>
              <a:t>utilisateurs</a:t>
            </a:r>
            <a:r>
              <a:rPr lang="en-US" sz="2000" dirty="0">
                <a:latin typeface="Lucida Sans Typewriter" pitchFamily="49" charset="0"/>
              </a:rPr>
              <a:t> du </a:t>
            </a:r>
            <a:r>
              <a:rPr lang="en-US" sz="2000" dirty="0" err="1">
                <a:latin typeface="Lucida Sans Typewriter" pitchFamily="49" charset="0"/>
              </a:rPr>
              <a:t>conteneur</a:t>
            </a:r>
            <a:r>
              <a:rPr lang="en-US" sz="2000" dirty="0">
                <a:latin typeface="Lucida Sans Typewriter" pitchFamily="49" charset="0"/>
              </a:rPr>
              <a:t> Users don’t le </a:t>
            </a:r>
            <a:r>
              <a:rPr lang="en-US" sz="2000" dirty="0" err="1">
                <a:latin typeface="Lucida Sans Typewriter" pitchFamily="49" charset="0"/>
              </a:rPr>
              <a:t>compte</a:t>
            </a:r>
            <a:r>
              <a:rPr lang="en-US" sz="2000" dirty="0">
                <a:latin typeface="Lucida Sans Typewriter" pitchFamily="49" charset="0"/>
              </a:rPr>
              <a:t> </a:t>
            </a:r>
            <a:r>
              <a:rPr lang="en-US" sz="2000" dirty="0" err="1">
                <a:latin typeface="Lucida Sans Typewriter" pitchFamily="49" charset="0"/>
              </a:rPr>
              <a:t>est</a:t>
            </a:r>
            <a:r>
              <a:rPr lang="en-US" sz="2000" dirty="0">
                <a:latin typeface="Lucida Sans Typewriter" pitchFamily="49" charset="0"/>
              </a:rPr>
              <a:t> </a:t>
            </a:r>
            <a:r>
              <a:rPr lang="en-US" sz="2000" dirty="0" err="1">
                <a:latin typeface="Lucida Sans Typewriter" pitchFamily="49" charset="0"/>
              </a:rPr>
              <a:t>désactivé</a:t>
            </a:r>
            <a:endParaRPr lang="en-US" sz="2000" dirty="0">
              <a:latin typeface="Lucida Sans Typewriter" pitchFamily="49" charset="0"/>
            </a:endParaRPr>
          </a:p>
          <a:p>
            <a:pPr marL="0" indent="0">
              <a:buNone/>
            </a:pPr>
            <a:r>
              <a:rPr lang="en-US" sz="2000" dirty="0">
                <a:latin typeface="Lucida Sans Typewriter" pitchFamily="49" charset="0"/>
              </a:rPr>
              <a:t> </a:t>
            </a:r>
            <a:r>
              <a:rPr lang="en-US" sz="2000" b="1" dirty="0" err="1">
                <a:latin typeface="Lucida Sans Typewriter" pitchFamily="49" charset="0"/>
              </a:rPr>
              <a:t>Dsquery</a:t>
            </a:r>
            <a:r>
              <a:rPr lang="en-US" sz="2000" b="1" dirty="0">
                <a:latin typeface="Lucida Sans Typewriter" pitchFamily="49" charset="0"/>
              </a:rPr>
              <a:t> user –name </a:t>
            </a:r>
            <a:r>
              <a:rPr lang="en-US" sz="2000" b="1" dirty="0" err="1">
                <a:latin typeface="Lucida Sans Typewriter" pitchFamily="49" charset="0"/>
              </a:rPr>
              <a:t>sa</a:t>
            </a:r>
            <a:r>
              <a:rPr lang="en-US" sz="2000" b="1" dirty="0">
                <a:latin typeface="Lucida Sans Typewriter" pitchFamily="49" charset="0"/>
              </a:rPr>
              <a:t>*</a:t>
            </a:r>
          </a:p>
          <a:p>
            <a:pPr marL="0" indent="0">
              <a:buNone/>
            </a:pPr>
            <a:r>
              <a:rPr lang="en-US" sz="2000" dirty="0">
                <a:latin typeface="Lucida Sans Typewriter" pitchFamily="49" charset="0"/>
              </a:rPr>
              <a:t> </a:t>
            </a:r>
            <a:r>
              <a:rPr lang="en-US" sz="2000" dirty="0" err="1">
                <a:latin typeface="Lucida Sans Typewriter" pitchFamily="49" charset="0"/>
              </a:rPr>
              <a:t>cheNrcher</a:t>
            </a:r>
            <a:r>
              <a:rPr lang="en-US" sz="2000" dirty="0">
                <a:latin typeface="Lucida Sans Typewriter" pitchFamily="49" charset="0"/>
              </a:rPr>
              <a:t> </a:t>
            </a:r>
            <a:r>
              <a:rPr lang="en-US" sz="2000" dirty="0" err="1">
                <a:latin typeface="Lucida Sans Typewriter" pitchFamily="49" charset="0"/>
              </a:rPr>
              <a:t>tous</a:t>
            </a:r>
            <a:r>
              <a:rPr lang="en-US" sz="2000" dirty="0">
                <a:latin typeface="Lucida Sans Typewriter" pitchFamily="49" charset="0"/>
              </a:rPr>
              <a:t> les </a:t>
            </a:r>
            <a:r>
              <a:rPr lang="en-US" sz="2000" dirty="0" err="1">
                <a:latin typeface="Lucida Sans Typewriter" pitchFamily="49" charset="0"/>
              </a:rPr>
              <a:t>utilisateurs</a:t>
            </a:r>
            <a:r>
              <a:rPr lang="en-US" sz="2000" dirty="0">
                <a:latin typeface="Lucida Sans Typewriter" pitchFamily="49" charset="0"/>
              </a:rPr>
              <a:t> don’t le nom commence par “</a:t>
            </a:r>
            <a:r>
              <a:rPr lang="en-US" sz="2000" dirty="0" err="1">
                <a:latin typeface="Lucida Sans Typewriter" pitchFamily="49" charset="0"/>
              </a:rPr>
              <a:t>sa</a:t>
            </a:r>
            <a:r>
              <a:rPr lang="en-US" sz="2000" dirty="0">
                <a:latin typeface="Lucida Sans Typewriter" pitchFamily="49" charset="0"/>
              </a:rPr>
              <a:t>”</a:t>
            </a:r>
          </a:p>
          <a:p>
            <a:pPr marL="0" indent="0">
              <a:buNone/>
            </a:pPr>
            <a:r>
              <a:rPr lang="en-US" sz="2000" dirty="0">
                <a:latin typeface="Lucida Sans Typewriter" pitchFamily="49" charset="0"/>
              </a:rPr>
              <a:t>Le DN (</a:t>
            </a:r>
            <a:r>
              <a:rPr lang="en-US" sz="2000" dirty="0" err="1">
                <a:latin typeface="Lucida Sans Typewriter" pitchFamily="49" charset="0"/>
              </a:rPr>
              <a:t>Distinguiched</a:t>
            </a:r>
            <a:r>
              <a:rPr lang="en-US" sz="2000" dirty="0">
                <a:latin typeface="Lucida Sans Typewriter" pitchFamily="49" charset="0"/>
              </a:rPr>
              <a:t> Name) d’un objet AD </a:t>
            </a:r>
            <a:r>
              <a:rPr lang="en-US" sz="2000" dirty="0" err="1">
                <a:latin typeface="Lucida Sans Typewriter" pitchFamily="49" charset="0"/>
              </a:rPr>
              <a:t>doit</a:t>
            </a:r>
            <a:r>
              <a:rPr lang="en-US" sz="2000" dirty="0">
                <a:latin typeface="Lucida Sans Typewriter" pitchFamily="49" charset="0"/>
              </a:rPr>
              <a:t> </a:t>
            </a:r>
            <a:r>
              <a:rPr lang="en-US" sz="2000" dirty="0" err="1">
                <a:latin typeface="Lucida Sans Typewriter" pitchFamily="49" charset="0"/>
              </a:rPr>
              <a:t>s’écrire</a:t>
            </a:r>
            <a:r>
              <a:rPr lang="en-US" sz="2000" dirty="0">
                <a:latin typeface="Lucida Sans Typewriter" pitchFamily="49" charset="0"/>
              </a:rPr>
              <a:t> entre “”</a:t>
            </a:r>
          </a:p>
          <a:p>
            <a:pPr marL="0" indent="0">
              <a:buNone/>
            </a:pPr>
            <a:r>
              <a:rPr lang="en-US" sz="2000" dirty="0" err="1">
                <a:latin typeface="Lucida Sans Typewriter" pitchFamily="49" charset="0"/>
              </a:rPr>
              <a:t>Exemple</a:t>
            </a:r>
            <a:r>
              <a:rPr lang="en-US" sz="2000" dirty="0">
                <a:latin typeface="Lucida Sans Typewriter" pitchFamily="49" charset="0"/>
              </a:rPr>
              <a:t> </a:t>
            </a:r>
            <a:r>
              <a:rPr lang="en-US" sz="2000" dirty="0">
                <a:solidFill>
                  <a:srgbClr val="C00000"/>
                </a:solidFill>
                <a:latin typeface="Lucida Sans Typewriter" pitchFamily="49" charset="0"/>
              </a:rPr>
              <a:t>“</a:t>
            </a:r>
            <a:r>
              <a:rPr lang="en-US" sz="2000" dirty="0" err="1">
                <a:solidFill>
                  <a:srgbClr val="C00000"/>
                </a:solidFill>
                <a:latin typeface="Lucida Sans Typewriter" pitchFamily="49" charset="0"/>
              </a:rPr>
              <a:t>cn</a:t>
            </a:r>
            <a:r>
              <a:rPr lang="en-US" sz="2000" dirty="0">
                <a:solidFill>
                  <a:srgbClr val="C00000"/>
                </a:solidFill>
                <a:latin typeface="Lucida Sans Typewriter" pitchFamily="49" charset="0"/>
              </a:rPr>
              <a:t>=Samir </a:t>
            </a:r>
            <a:r>
              <a:rPr lang="en-US" sz="2000" dirty="0" err="1">
                <a:solidFill>
                  <a:srgbClr val="C00000"/>
                </a:solidFill>
                <a:latin typeface="Lucida Sans Typewriter" pitchFamily="49" charset="0"/>
              </a:rPr>
              <a:t>NAJI,cn</a:t>
            </a:r>
            <a:r>
              <a:rPr lang="en-US" sz="2000" dirty="0">
                <a:solidFill>
                  <a:srgbClr val="C00000"/>
                </a:solidFill>
                <a:latin typeface="Lucida Sans Typewriter" pitchFamily="49" charset="0"/>
              </a:rPr>
              <a:t>=</a:t>
            </a:r>
            <a:r>
              <a:rPr lang="en-US" sz="2000" dirty="0" err="1">
                <a:solidFill>
                  <a:srgbClr val="C00000"/>
                </a:solidFill>
                <a:latin typeface="Lucida Sans Typewriter" pitchFamily="49" charset="0"/>
              </a:rPr>
              <a:t>Users,dc</a:t>
            </a:r>
            <a:r>
              <a:rPr lang="en-US" sz="2000" dirty="0">
                <a:solidFill>
                  <a:srgbClr val="C00000"/>
                </a:solidFill>
                <a:latin typeface="Lucida Sans Typewriter" pitchFamily="49" charset="0"/>
              </a:rPr>
              <a:t>=</a:t>
            </a:r>
            <a:r>
              <a:rPr lang="en-US" sz="2000" dirty="0" err="1">
                <a:solidFill>
                  <a:srgbClr val="C00000"/>
                </a:solidFill>
                <a:latin typeface="Lucida Sans Typewriter" pitchFamily="49" charset="0"/>
              </a:rPr>
              <a:t>istahh,dc</a:t>
            </a:r>
            <a:r>
              <a:rPr lang="en-US" sz="2000" dirty="0">
                <a:solidFill>
                  <a:srgbClr val="C00000"/>
                </a:solidFill>
                <a:latin typeface="Lucida Sans Typewriter" pitchFamily="49" charset="0"/>
              </a:rPr>
              <a:t>=ma” </a:t>
            </a:r>
            <a:r>
              <a:rPr lang="en-US" sz="2000" dirty="0">
                <a:latin typeface="Lucida Sans Typewriter" pitchFamily="49" charset="0"/>
              </a:rPr>
              <a:t>DN de </a:t>
            </a:r>
            <a:r>
              <a:rPr lang="en-US" sz="2000" dirty="0" err="1">
                <a:latin typeface="Lucida Sans Typewriter" pitchFamily="49" charset="0"/>
              </a:rPr>
              <a:t>samir</a:t>
            </a:r>
            <a:endParaRPr lang="en-US" sz="2000" dirty="0">
              <a:latin typeface="Lucida Sans Typewriter" pitchFamily="49" charset="0"/>
            </a:endParaRPr>
          </a:p>
          <a:p>
            <a:pPr marL="0" indent="0">
              <a:buNone/>
            </a:pPr>
            <a:r>
              <a:rPr lang="en-US" sz="2000" dirty="0">
                <a:solidFill>
                  <a:srgbClr val="C00000"/>
                </a:solidFill>
                <a:latin typeface="Lucida Sans Typewriter" pitchFamily="49" charset="0"/>
              </a:rPr>
              <a:t>“</a:t>
            </a:r>
            <a:r>
              <a:rPr lang="en-US" sz="2000" dirty="0" err="1">
                <a:solidFill>
                  <a:srgbClr val="C00000"/>
                </a:solidFill>
                <a:latin typeface="Lucida Sans Typewriter" pitchFamily="49" charset="0"/>
              </a:rPr>
              <a:t>ou</a:t>
            </a:r>
            <a:r>
              <a:rPr lang="en-US" sz="2000" dirty="0">
                <a:solidFill>
                  <a:srgbClr val="C00000"/>
                </a:solidFill>
                <a:latin typeface="Lucida Sans Typewriter" pitchFamily="49" charset="0"/>
              </a:rPr>
              <a:t>=</a:t>
            </a:r>
            <a:r>
              <a:rPr lang="en-US" sz="2000" dirty="0" err="1">
                <a:solidFill>
                  <a:srgbClr val="C00000"/>
                </a:solidFill>
                <a:latin typeface="Lucida Sans Typewriter" pitchFamily="49" charset="0"/>
              </a:rPr>
              <a:t>departement</a:t>
            </a:r>
            <a:r>
              <a:rPr lang="en-US" sz="2000" dirty="0">
                <a:solidFill>
                  <a:srgbClr val="C00000"/>
                </a:solidFill>
                <a:latin typeface="Lucida Sans Typewriter" pitchFamily="49" charset="0"/>
              </a:rPr>
              <a:t> </a:t>
            </a:r>
            <a:r>
              <a:rPr lang="en-US" sz="2000" dirty="0" err="1">
                <a:solidFill>
                  <a:srgbClr val="C00000"/>
                </a:solidFill>
                <a:latin typeface="Lucida Sans Typewriter" pitchFamily="49" charset="0"/>
              </a:rPr>
              <a:t>stagiaire,ou</a:t>
            </a:r>
            <a:r>
              <a:rPr lang="en-US" sz="2000" dirty="0">
                <a:solidFill>
                  <a:srgbClr val="C00000"/>
                </a:solidFill>
                <a:latin typeface="Lucida Sans Typewriter" pitchFamily="49" charset="0"/>
              </a:rPr>
              <a:t>=</a:t>
            </a:r>
            <a:r>
              <a:rPr lang="en-US" sz="2000" dirty="0" err="1">
                <a:solidFill>
                  <a:srgbClr val="C00000"/>
                </a:solidFill>
                <a:latin typeface="Lucida Sans Typewriter" pitchFamily="49" charset="0"/>
              </a:rPr>
              <a:t>direction,dc</a:t>
            </a:r>
            <a:r>
              <a:rPr lang="en-US" sz="2000" dirty="0">
                <a:solidFill>
                  <a:srgbClr val="C00000"/>
                </a:solidFill>
                <a:latin typeface="Lucida Sans Typewriter" pitchFamily="49" charset="0"/>
              </a:rPr>
              <a:t>=</a:t>
            </a:r>
            <a:r>
              <a:rPr lang="en-US" sz="2000" dirty="0" err="1">
                <a:solidFill>
                  <a:srgbClr val="C00000"/>
                </a:solidFill>
                <a:latin typeface="Lucida Sans Typewriter" pitchFamily="49" charset="0"/>
              </a:rPr>
              <a:t>istahh,dc</a:t>
            </a:r>
            <a:r>
              <a:rPr lang="en-US" sz="2000" dirty="0">
                <a:solidFill>
                  <a:srgbClr val="C00000"/>
                </a:solidFill>
                <a:latin typeface="Lucida Sans Typewriter" pitchFamily="49" charset="0"/>
              </a:rPr>
              <a:t>=ma” </a:t>
            </a:r>
            <a:r>
              <a:rPr lang="en-US" sz="2000" dirty="0">
                <a:latin typeface="Lucida Sans Typewriter" pitchFamily="49" charset="0"/>
              </a:rPr>
              <a:t>DN de </a:t>
            </a:r>
            <a:r>
              <a:rPr lang="en-US" sz="2000" dirty="0" err="1">
                <a:latin typeface="Lucida Sans Typewriter" pitchFamily="49" charset="0"/>
              </a:rPr>
              <a:t>l’ou</a:t>
            </a:r>
            <a:r>
              <a:rPr lang="en-US" sz="2000" dirty="0">
                <a:latin typeface="Lucida Sans Typewriter" pitchFamily="49" charset="0"/>
              </a:rPr>
              <a:t> department </a:t>
            </a:r>
            <a:r>
              <a:rPr lang="en-US" sz="2000" dirty="0" err="1">
                <a:latin typeface="Lucida Sans Typewriter" pitchFamily="49" charset="0"/>
              </a:rPr>
              <a:t>stagiaire</a:t>
            </a:r>
            <a:endParaRPr lang="en-US" sz="2000" dirty="0">
              <a:latin typeface="Lucida Sans Typewriter" pitchFamily="49" charset="0"/>
            </a:endParaRPr>
          </a:p>
        </p:txBody>
      </p:sp>
    </p:spTree>
    <p:extLst>
      <p:ext uri="{BB962C8B-B14F-4D97-AF65-F5344CB8AC3E}">
        <p14:creationId xmlns:p14="http://schemas.microsoft.com/office/powerpoint/2010/main" val="81288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 sont les domaines AD DS ?</a:t>
            </a:r>
            <a:endParaRPr lang="en-US"/>
          </a:p>
        </p:txBody>
      </p:sp>
      <p:sp>
        <p:nvSpPr>
          <p:cNvPr id="4" name="AutoShape 8"/>
          <p:cNvSpPr>
            <a:spLocks noChangeArrowheads="1"/>
          </p:cNvSpPr>
          <p:nvPr/>
        </p:nvSpPr>
        <p:spPr bwMode="auto">
          <a:xfrm>
            <a:off x="1945473" y="1020974"/>
            <a:ext cx="8570127" cy="5265526"/>
          </a:xfrm>
          <a:prstGeom prst="roundRect">
            <a:avLst>
              <a:gd name="adj" fmla="val 5798"/>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spcAft>
                <a:spcPts val="1200"/>
              </a:spcAft>
              <a:buClr>
                <a:srgbClr val="0070C0"/>
              </a:buClr>
              <a:buSzPct val="120000"/>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Les services AD DS requièrent un ou plusieurs contrôleurs de domaine</a:t>
            </a:r>
          </a:p>
          <a:p>
            <a:pPr marL="285750" indent="-285750">
              <a:spcAft>
                <a:spcPts val="1200"/>
              </a:spcAft>
              <a:buClr>
                <a:srgbClr val="0070C0"/>
              </a:buClr>
              <a:buSzPct val="120000"/>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Tous les contrôleurs de domaine maintiennent une copie de la base de </a:t>
            </a:r>
            <a:r>
              <a:rPr lang="en-US" sz="2000" b="0" dirty="0" err="1">
                <a:solidFill>
                  <a:srgbClr val="000000"/>
                </a:solidFill>
                <a:latin typeface="Segoe UI" pitchFamily="34" charset="0"/>
                <a:ea typeface="Segoe UI" pitchFamily="34" charset="0"/>
                <a:cs typeface="Segoe UI" pitchFamily="34" charset="0"/>
              </a:rPr>
              <a:t>données</a:t>
            </a:r>
            <a:r>
              <a:rPr lang="en-US" sz="2000" b="0" dirty="0">
                <a:solidFill>
                  <a:srgbClr val="000000"/>
                </a:solidFill>
                <a:latin typeface="Segoe UI" pitchFamily="34" charset="0"/>
                <a:ea typeface="Segoe UI" pitchFamily="34" charset="0"/>
                <a:cs typeface="Segoe UI" pitchFamily="34" charset="0"/>
              </a:rPr>
              <a:t> du domaine synchronisée en permanence</a:t>
            </a:r>
          </a:p>
          <a:p>
            <a:pPr fontAlgn="base">
              <a:spcBef>
                <a:spcPct val="0"/>
              </a:spcBef>
              <a:spcAft>
                <a:spcPct val="0"/>
              </a:spcAft>
            </a:pPr>
            <a:r>
              <a:rPr lang="en-US" sz="2000" b="0" dirty="0">
                <a:solidFill>
                  <a:srgbClr val="000000"/>
                </a:solidFill>
                <a:latin typeface="Segoe UI" pitchFamily="34" charset="0"/>
                <a:ea typeface="Segoe UI" pitchFamily="34" charset="0"/>
                <a:cs typeface="Segoe UI" pitchFamily="34" charset="0"/>
              </a:rPr>
              <a:t> </a:t>
            </a: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2341688" y="2286001"/>
            <a:ext cx="4440112" cy="4210705"/>
          </a:xfrm>
          <a:prstGeom prst="roundRect">
            <a:avLst>
              <a:gd name="adj" fmla="val 8866"/>
            </a:avLst>
          </a:prstGeom>
          <a:noFill/>
          <a:ln w="9525" algn="ctr">
            <a:noFill/>
            <a:round/>
            <a:headEnd/>
            <a:tailEnd/>
          </a:ln>
          <a:effectLst/>
        </p:spPr>
        <p:txBody>
          <a:bodyPr tIns="0" numCol="1" spcCol="274320" anchor="t"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40000"/>
              </a:spcBef>
              <a:buClr>
                <a:srgbClr val="006699"/>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Le domaine est le </a:t>
            </a:r>
            <a:r>
              <a:rPr lang="en-US" sz="2000" b="0" dirty="0" err="1">
                <a:solidFill>
                  <a:srgbClr val="000000"/>
                </a:solidFill>
                <a:latin typeface="Segoe UI" pitchFamily="34" charset="0"/>
                <a:ea typeface="Segoe UI" pitchFamily="34" charset="0"/>
                <a:cs typeface="Segoe UI" pitchFamily="34" charset="0"/>
              </a:rPr>
              <a:t>contexte</a:t>
            </a:r>
            <a:r>
              <a:rPr lang="en-US" sz="2000" b="0" dirty="0">
                <a:solidFill>
                  <a:srgbClr val="000000"/>
                </a:solidFill>
                <a:latin typeface="Segoe UI" pitchFamily="34" charset="0"/>
                <a:ea typeface="Segoe UI" pitchFamily="34" charset="0"/>
                <a:cs typeface="Segoe UI" pitchFamily="34" charset="0"/>
              </a:rPr>
              <a:t> </a:t>
            </a:r>
            <a:r>
              <a:rPr lang="en-US" sz="2000" b="0" dirty="0" err="1">
                <a:solidFill>
                  <a:srgbClr val="000000"/>
                </a:solidFill>
                <a:latin typeface="Segoe UI" pitchFamily="34" charset="0"/>
                <a:ea typeface="Segoe UI" pitchFamily="34" charset="0"/>
                <a:cs typeface="Segoe UI" pitchFamily="34" charset="0"/>
              </a:rPr>
              <a:t>dans</a:t>
            </a:r>
            <a:r>
              <a:rPr lang="en-US" sz="2000" b="0" dirty="0">
                <a:solidFill>
                  <a:srgbClr val="000000"/>
                </a:solidFill>
                <a:latin typeface="Segoe UI" pitchFamily="34" charset="0"/>
                <a:ea typeface="Segoe UI" pitchFamily="34" charset="0"/>
                <a:cs typeface="Segoe UI" pitchFamily="34" charset="0"/>
              </a:rPr>
              <a:t> </a:t>
            </a:r>
            <a:r>
              <a:rPr lang="en-US" sz="2000" b="0" dirty="0" err="1">
                <a:solidFill>
                  <a:srgbClr val="000000"/>
                </a:solidFill>
                <a:latin typeface="Segoe UI" pitchFamily="34" charset="0"/>
                <a:ea typeface="Segoe UI" pitchFamily="34" charset="0"/>
                <a:cs typeface="Segoe UI" pitchFamily="34" charset="0"/>
              </a:rPr>
              <a:t>lequel</a:t>
            </a:r>
            <a:r>
              <a:rPr lang="en-US" sz="2000" b="0" dirty="0">
                <a:solidFill>
                  <a:srgbClr val="000000"/>
                </a:solidFill>
                <a:latin typeface="Segoe UI" pitchFamily="34" charset="0"/>
                <a:ea typeface="Segoe UI" pitchFamily="34" charset="0"/>
                <a:cs typeface="Segoe UI" pitchFamily="34" charset="0"/>
              </a:rPr>
              <a:t> des comptes d'utilisateurs, des </a:t>
            </a:r>
            <a:r>
              <a:rPr lang="en-US" sz="2000" b="0" dirty="0" err="1">
                <a:solidFill>
                  <a:srgbClr val="000000"/>
                </a:solidFill>
                <a:latin typeface="Segoe UI" pitchFamily="34" charset="0"/>
                <a:ea typeface="Segoe UI" pitchFamily="34" charset="0"/>
                <a:cs typeface="Segoe UI" pitchFamily="34" charset="0"/>
              </a:rPr>
              <a:t>comptes</a:t>
            </a:r>
            <a:r>
              <a:rPr lang="en-US" sz="2000" b="0" dirty="0">
                <a:solidFill>
                  <a:srgbClr val="000000"/>
                </a:solidFill>
                <a:latin typeface="Segoe UI" pitchFamily="34" charset="0"/>
                <a:ea typeface="Segoe UI" pitchFamily="34" charset="0"/>
                <a:cs typeface="Segoe UI" pitchFamily="34" charset="0"/>
              </a:rPr>
              <a:t> de </a:t>
            </a:r>
            <a:r>
              <a:rPr lang="en-US" sz="2000" b="0" dirty="0" err="1">
                <a:solidFill>
                  <a:srgbClr val="000000"/>
                </a:solidFill>
                <a:latin typeface="Segoe UI" pitchFamily="34" charset="0"/>
                <a:ea typeface="Segoe UI" pitchFamily="34" charset="0"/>
                <a:cs typeface="Segoe UI" pitchFamily="34" charset="0"/>
              </a:rPr>
              <a:t>groupes</a:t>
            </a:r>
            <a:r>
              <a:rPr lang="en-US" sz="2000" b="0" dirty="0">
                <a:solidFill>
                  <a:srgbClr val="000000"/>
                </a:solidFill>
                <a:latin typeface="Segoe UI" pitchFamily="34" charset="0"/>
                <a:ea typeface="Segoe UI" pitchFamily="34" charset="0"/>
                <a:cs typeface="Segoe UI" pitchFamily="34" charset="0"/>
              </a:rPr>
              <a:t> et des comptes d'ordinateurs sont créés</a:t>
            </a:r>
          </a:p>
          <a:p>
            <a:pPr marL="342900" indent="-342900">
              <a:lnSpc>
                <a:spcPct val="90000"/>
              </a:lnSpc>
              <a:spcBef>
                <a:spcPct val="40000"/>
              </a:spcBef>
              <a:buClr>
                <a:srgbClr val="006699"/>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Le domaine est une </a:t>
            </a:r>
            <a:r>
              <a:rPr lang="en-US" sz="2000" b="0" dirty="0" err="1">
                <a:solidFill>
                  <a:srgbClr val="000000"/>
                </a:solidFill>
                <a:latin typeface="Segoe UI" pitchFamily="34" charset="0"/>
                <a:ea typeface="Segoe UI" pitchFamily="34" charset="0"/>
                <a:cs typeface="Segoe UI" pitchFamily="34" charset="0"/>
              </a:rPr>
              <a:t>limite</a:t>
            </a:r>
            <a:r>
              <a:rPr lang="en-US" sz="2000" b="0" dirty="0">
                <a:solidFill>
                  <a:srgbClr val="000000"/>
                </a:solidFill>
                <a:latin typeface="Segoe UI" pitchFamily="34" charset="0"/>
                <a:ea typeface="Segoe UI" pitchFamily="34" charset="0"/>
                <a:cs typeface="Segoe UI" pitchFamily="34" charset="0"/>
              </a:rPr>
              <a:t> de </a:t>
            </a:r>
            <a:r>
              <a:rPr lang="en-US" sz="2000" b="0" dirty="0" err="1">
                <a:solidFill>
                  <a:srgbClr val="000000"/>
                </a:solidFill>
                <a:latin typeface="Segoe UI" pitchFamily="34" charset="0"/>
                <a:ea typeface="Segoe UI" pitchFamily="34" charset="0"/>
                <a:cs typeface="Segoe UI" pitchFamily="34" charset="0"/>
              </a:rPr>
              <a:t>réplication</a:t>
            </a:r>
            <a:endParaRPr lang="en-US" sz="2000" b="0" dirty="0">
              <a:solidFill>
                <a:srgbClr val="000000"/>
              </a:solidFill>
              <a:latin typeface="Segoe UI" pitchFamily="34" charset="0"/>
              <a:ea typeface="Segoe UI" pitchFamily="34" charset="0"/>
              <a:cs typeface="Segoe UI" pitchFamily="34" charset="0"/>
            </a:endParaRPr>
          </a:p>
          <a:p>
            <a:pPr marL="342900" indent="-342900">
              <a:lnSpc>
                <a:spcPct val="90000"/>
              </a:lnSpc>
              <a:spcBef>
                <a:spcPct val="40000"/>
              </a:spcBef>
              <a:buClr>
                <a:srgbClr val="006699"/>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Un centre d'administration pour configurer et gérer des objets</a:t>
            </a:r>
          </a:p>
          <a:p>
            <a:pPr marL="342900" indent="-342900">
              <a:lnSpc>
                <a:spcPct val="90000"/>
              </a:lnSpc>
              <a:spcBef>
                <a:spcPct val="40000"/>
              </a:spcBef>
              <a:buClr>
                <a:srgbClr val="006699"/>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N'importe quel </a:t>
            </a:r>
            <a:r>
              <a:rPr lang="en-US" sz="2000" b="0" dirty="0" err="1">
                <a:solidFill>
                  <a:srgbClr val="000000"/>
                </a:solidFill>
                <a:latin typeface="Segoe UI" pitchFamily="34" charset="0"/>
                <a:ea typeface="Segoe UI" pitchFamily="34" charset="0"/>
                <a:cs typeface="Segoe UI" pitchFamily="34" charset="0"/>
              </a:rPr>
              <a:t>contrôleur</a:t>
            </a:r>
            <a:r>
              <a:rPr lang="en-US" sz="2000" b="0" dirty="0">
                <a:solidFill>
                  <a:srgbClr val="000000"/>
                </a:solidFill>
                <a:latin typeface="Segoe UI" pitchFamily="34" charset="0"/>
                <a:ea typeface="Segoe UI" pitchFamily="34" charset="0"/>
                <a:cs typeface="Segoe UI" pitchFamily="34" charset="0"/>
              </a:rPr>
              <a:t> de </a:t>
            </a:r>
            <a:r>
              <a:rPr lang="en-US" sz="2000" b="0" dirty="0" err="1">
                <a:solidFill>
                  <a:srgbClr val="000000"/>
                </a:solidFill>
                <a:latin typeface="Segoe UI" pitchFamily="34" charset="0"/>
                <a:ea typeface="Segoe UI" pitchFamily="34" charset="0"/>
                <a:cs typeface="Segoe UI" pitchFamily="34" charset="0"/>
              </a:rPr>
              <a:t>domaine</a:t>
            </a:r>
            <a:r>
              <a:rPr lang="en-US" sz="2000" b="0" dirty="0">
                <a:solidFill>
                  <a:srgbClr val="000000"/>
                </a:solidFill>
                <a:latin typeface="Segoe UI" pitchFamily="34" charset="0"/>
                <a:ea typeface="Segoe UI" pitchFamily="34" charset="0"/>
                <a:cs typeface="Segoe UI" pitchFamily="34" charset="0"/>
              </a:rPr>
              <a:t> peut authentifier n'importe quelle </a:t>
            </a:r>
            <a:r>
              <a:rPr lang="en-US" sz="2000" b="0" dirty="0" err="1">
                <a:solidFill>
                  <a:srgbClr val="000000"/>
                </a:solidFill>
                <a:latin typeface="Segoe UI" pitchFamily="34" charset="0"/>
                <a:ea typeface="Segoe UI" pitchFamily="34" charset="0"/>
                <a:cs typeface="Segoe UI" pitchFamily="34" charset="0"/>
              </a:rPr>
              <a:t>connexion</a:t>
            </a:r>
            <a:r>
              <a:rPr lang="en-US" sz="2000" b="0" dirty="0">
                <a:solidFill>
                  <a:srgbClr val="000000"/>
                </a:solidFill>
                <a:latin typeface="Segoe UI" pitchFamily="34" charset="0"/>
                <a:ea typeface="Segoe UI" pitchFamily="34" charset="0"/>
                <a:cs typeface="Segoe UI" pitchFamily="34" charset="0"/>
              </a:rPr>
              <a:t> au </a:t>
            </a:r>
            <a:r>
              <a:rPr lang="en-US" sz="2000" b="0" dirty="0" err="1">
                <a:solidFill>
                  <a:srgbClr val="000000"/>
                </a:solidFill>
                <a:latin typeface="Segoe UI" pitchFamily="34" charset="0"/>
                <a:ea typeface="Segoe UI" pitchFamily="34" charset="0"/>
                <a:cs typeface="Segoe UI" pitchFamily="34" charset="0"/>
              </a:rPr>
              <a:t>domaine</a:t>
            </a:r>
            <a:endParaRPr lang="en-US" sz="2000" b="0" dirty="0">
              <a:solidFill>
                <a:srgbClr val="000000"/>
              </a:solidFill>
              <a:latin typeface="Segoe UI" pitchFamily="34" charset="0"/>
              <a:ea typeface="Segoe UI" pitchFamily="34" charset="0"/>
              <a:cs typeface="Segoe UI" pitchFamily="34" charset="0"/>
            </a:endParaRPr>
          </a:p>
        </p:txBody>
      </p:sp>
      <p:grpSp>
        <p:nvGrpSpPr>
          <p:cNvPr id="6" name="Group 5"/>
          <p:cNvGrpSpPr/>
          <p:nvPr/>
        </p:nvGrpSpPr>
        <p:grpSpPr>
          <a:xfrm>
            <a:off x="6429458" y="2331310"/>
            <a:ext cx="4009943" cy="3993290"/>
            <a:chOff x="4668794" y="1338319"/>
            <a:chExt cx="4009943" cy="3993290"/>
          </a:xfrm>
          <a:noFill/>
          <a:effectLst/>
        </p:grpSpPr>
        <p:pic>
          <p:nvPicPr>
            <p:cNvPr id="7" name="Picture 6" descr="E:\Documents\Projets\MS 6425\Téléchargements VRT\Graphiques\2_Dom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794" y="1338319"/>
              <a:ext cx="4009943" cy="3539229"/>
            </a:xfrm>
            <a:prstGeom prst="rect">
              <a:avLst/>
            </a:prstGeom>
            <a:grpFill/>
            <a:ln w="9525">
              <a:noFill/>
              <a:miter lim="800000"/>
              <a:headEnd/>
              <a:tailEnd/>
            </a:ln>
          </p:spPr>
        </p:pic>
        <p:pic>
          <p:nvPicPr>
            <p:cNvPr id="8" name="Picture 7" descr="E:\Documents\Projets\MS 6425\Téléchargements VRT\Graphique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5672" y="3825105"/>
              <a:ext cx="1150139" cy="1352190"/>
            </a:xfrm>
            <a:prstGeom prst="rect">
              <a:avLst/>
            </a:prstGeom>
            <a:grpFill/>
            <a:ln w="9525">
              <a:noFill/>
              <a:miter lim="800000"/>
              <a:headEnd/>
              <a:tailEnd/>
            </a:ln>
          </p:spPr>
        </p:pic>
        <p:pic>
          <p:nvPicPr>
            <p:cNvPr id="9" name="Picture 8" descr="E:\Documents\Projets\MS 6425\Téléchargements VRT\Graphiques\UserWithDesktopCompu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7371" y="3825105"/>
              <a:ext cx="1295572" cy="1506504"/>
            </a:xfrm>
            <a:prstGeom prst="rect">
              <a:avLst/>
            </a:prstGeom>
            <a:grpFill/>
            <a:ln w="9525">
              <a:noFill/>
              <a:miter lim="800000"/>
              <a:headEnd/>
              <a:tailEnd/>
            </a:ln>
          </p:spPr>
        </p:pic>
        <p:pic>
          <p:nvPicPr>
            <p:cNvPr id="10" name="Picture 9" descr="E:\Documents\Projets\MS 6425\Téléchargements VRT\Graphiques\Serv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73343" y="1442487"/>
              <a:ext cx="1041970" cy="1226024"/>
            </a:xfrm>
            <a:prstGeom prst="rect">
              <a:avLst/>
            </a:prstGeom>
            <a:grpFill/>
            <a:ln w="9525">
              <a:noFill/>
              <a:miter lim="800000"/>
              <a:headEnd/>
              <a:tailEnd/>
            </a:ln>
          </p:spPr>
        </p:pic>
        <p:pic>
          <p:nvPicPr>
            <p:cNvPr id="11" name="Picture 10" descr="E:\Documents\Projets\MS 6425\Téléchargements VRT\Graphiques\ActiveDirectory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42956" y="2555250"/>
              <a:ext cx="842716" cy="552683"/>
            </a:xfrm>
            <a:prstGeom prst="rect">
              <a:avLst/>
            </a:prstGeom>
            <a:grpFill/>
            <a:ln w="9525">
              <a:noFill/>
              <a:miter lim="800000"/>
              <a:headEnd/>
              <a:tailEnd/>
            </a:ln>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45077" y="1578383"/>
              <a:ext cx="1059672" cy="954232"/>
            </a:xfrm>
            <a:prstGeom prst="rect">
              <a:avLst/>
            </a:prstGeom>
            <a:grpFill/>
            <a:ln>
              <a:noFill/>
            </a:ln>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59207" y="3514725"/>
              <a:ext cx="1004254" cy="1171141"/>
            </a:xfrm>
            <a:prstGeom prst="rect">
              <a:avLst/>
            </a:prstGeom>
            <a:grpFill/>
            <a:ln>
              <a:noFill/>
            </a:ln>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84361" y="4198675"/>
              <a:ext cx="376643" cy="605049"/>
            </a:xfrm>
            <a:prstGeom prst="rect">
              <a:avLst/>
            </a:prstGeom>
            <a:grpFill/>
            <a:ln>
              <a:noFill/>
            </a:ln>
          </p:spPr>
        </p:pic>
      </p:grpSp>
    </p:spTree>
    <p:extLst>
      <p:ext uri="{BB962C8B-B14F-4D97-AF65-F5344CB8AC3E}">
        <p14:creationId xmlns:p14="http://schemas.microsoft.com/office/powerpoint/2010/main" val="2885042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solidFill>
                  <a:srgbClr val="C00000"/>
                </a:solidFill>
                <a:latin typeface="Lucida Sans Typewriter" pitchFamily="49" charset="0"/>
              </a:rPr>
              <a:t>“</a:t>
            </a:r>
            <a:r>
              <a:rPr lang="en-US" dirty="0" err="1">
                <a:solidFill>
                  <a:srgbClr val="C00000"/>
                </a:solidFill>
                <a:latin typeface="Lucida Sans Typewriter" pitchFamily="49" charset="0"/>
              </a:rPr>
              <a:t>cn</a:t>
            </a:r>
            <a:r>
              <a:rPr lang="en-US" dirty="0">
                <a:solidFill>
                  <a:srgbClr val="C00000"/>
                </a:solidFill>
                <a:latin typeface="Lucida Sans Typewriter" pitchFamily="49" charset="0"/>
              </a:rPr>
              <a:t>=</a:t>
            </a:r>
            <a:r>
              <a:rPr lang="en-US" dirty="0" err="1">
                <a:solidFill>
                  <a:srgbClr val="C00000"/>
                </a:solidFill>
                <a:latin typeface="Lucida Sans Typewriter" pitchFamily="49" charset="0"/>
              </a:rPr>
              <a:t>amina</a:t>
            </a:r>
            <a:r>
              <a:rPr lang="en-US" dirty="0">
                <a:solidFill>
                  <a:srgbClr val="C00000"/>
                </a:solidFill>
                <a:latin typeface="Lucida Sans Typewriter" pitchFamily="49" charset="0"/>
              </a:rPr>
              <a:t> </a:t>
            </a:r>
            <a:r>
              <a:rPr lang="en-US" dirty="0" err="1">
                <a:solidFill>
                  <a:srgbClr val="C00000"/>
                </a:solidFill>
                <a:latin typeface="Lucida Sans Typewriter" pitchFamily="49" charset="0"/>
              </a:rPr>
              <a:t>SABIL,ou</a:t>
            </a:r>
            <a:r>
              <a:rPr lang="en-US" dirty="0">
                <a:solidFill>
                  <a:srgbClr val="C00000"/>
                </a:solidFill>
                <a:latin typeface="Lucida Sans Typewriter" pitchFamily="49" charset="0"/>
              </a:rPr>
              <a:t>=department </a:t>
            </a:r>
            <a:r>
              <a:rPr lang="en-US" dirty="0" err="1">
                <a:solidFill>
                  <a:srgbClr val="C00000"/>
                </a:solidFill>
                <a:latin typeface="Lucida Sans Typewriter" pitchFamily="49" charset="0"/>
              </a:rPr>
              <a:t>stagiaire,ou</a:t>
            </a:r>
            <a:r>
              <a:rPr lang="en-US" dirty="0">
                <a:solidFill>
                  <a:srgbClr val="C00000"/>
                </a:solidFill>
                <a:latin typeface="Lucida Sans Typewriter" pitchFamily="49" charset="0"/>
              </a:rPr>
              <a:t>=</a:t>
            </a:r>
            <a:r>
              <a:rPr lang="en-US" dirty="0" err="1">
                <a:solidFill>
                  <a:srgbClr val="C00000"/>
                </a:solidFill>
                <a:latin typeface="Lucida Sans Typewriter" pitchFamily="49" charset="0"/>
              </a:rPr>
              <a:t>direction,dc</a:t>
            </a:r>
            <a:r>
              <a:rPr lang="en-US" dirty="0">
                <a:solidFill>
                  <a:srgbClr val="C00000"/>
                </a:solidFill>
                <a:latin typeface="Lucida Sans Typewriter" pitchFamily="49" charset="0"/>
              </a:rPr>
              <a:t>=</a:t>
            </a:r>
            <a:r>
              <a:rPr lang="en-US" dirty="0" err="1">
                <a:solidFill>
                  <a:srgbClr val="C00000"/>
                </a:solidFill>
                <a:latin typeface="Lucida Sans Typewriter" pitchFamily="49" charset="0"/>
              </a:rPr>
              <a:t>istahh,dc</a:t>
            </a:r>
            <a:r>
              <a:rPr lang="en-US" dirty="0">
                <a:solidFill>
                  <a:srgbClr val="C00000"/>
                </a:solidFill>
                <a:latin typeface="Lucida Sans Typewriter" pitchFamily="49" charset="0"/>
              </a:rPr>
              <a:t>=ma ” </a:t>
            </a:r>
          </a:p>
          <a:p>
            <a:endParaRPr lang="fr-FR" dirty="0"/>
          </a:p>
        </p:txBody>
      </p:sp>
      <p:sp>
        <p:nvSpPr>
          <p:cNvPr id="4" name="Rectangle à coins arrondis 3"/>
          <p:cNvSpPr/>
          <p:nvPr/>
        </p:nvSpPr>
        <p:spPr bwMode="auto">
          <a:xfrm>
            <a:off x="2900363" y="2333101"/>
            <a:ext cx="2243137" cy="45720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tx1"/>
                </a:solidFill>
                <a:effectLst/>
                <a:latin typeface="Verdana" pitchFamily="34" charset="0"/>
              </a:rPr>
              <a:t>Dc</a:t>
            </a:r>
            <a:r>
              <a:rPr kumimoji="0" lang="fr-FR" sz="1800" b="1" i="0" u="none" strike="noStrike" cap="none" normalizeH="0" baseline="0" dirty="0">
                <a:ln>
                  <a:noFill/>
                </a:ln>
                <a:solidFill>
                  <a:schemeClr val="tx1"/>
                </a:solidFill>
                <a:effectLst/>
                <a:latin typeface="Verdana" pitchFamily="34" charset="0"/>
              </a:rPr>
              <a:t>=ma</a:t>
            </a:r>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800" b="1" i="0" u="none" strike="noStrike" cap="none" normalizeH="0" baseline="0" dirty="0">
              <a:ln>
                <a:noFill/>
              </a:ln>
              <a:solidFill>
                <a:schemeClr val="tx1"/>
              </a:solidFill>
              <a:effectLst/>
              <a:latin typeface="Verdana" pitchFamily="34" charset="0"/>
            </a:endParaRPr>
          </a:p>
        </p:txBody>
      </p:sp>
      <p:sp>
        <p:nvSpPr>
          <p:cNvPr id="5" name="Rectangle 4"/>
          <p:cNvSpPr/>
          <p:nvPr/>
        </p:nvSpPr>
        <p:spPr bwMode="auto">
          <a:xfrm>
            <a:off x="2464593" y="3223779"/>
            <a:ext cx="3114675" cy="757237"/>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tx1"/>
                </a:solidFill>
                <a:effectLst/>
                <a:latin typeface="Verdana" pitchFamily="34" charset="0"/>
              </a:rPr>
              <a:t>Dc</a:t>
            </a:r>
            <a:r>
              <a:rPr kumimoji="0" lang="fr-FR" sz="1800" b="1" i="0" u="none" strike="noStrike" cap="none" normalizeH="0" baseline="0" dirty="0">
                <a:ln>
                  <a:noFill/>
                </a:ln>
                <a:solidFill>
                  <a:schemeClr val="tx1"/>
                </a:solidFill>
                <a:effectLst/>
                <a:latin typeface="Verdana" pitchFamily="34" charset="0"/>
              </a:rPr>
              <a:t>=</a:t>
            </a:r>
            <a:r>
              <a:rPr kumimoji="0" lang="fr-FR" sz="1800" b="1" i="0" u="none" strike="noStrike" cap="none" normalizeH="0" baseline="0" dirty="0" err="1">
                <a:ln>
                  <a:noFill/>
                </a:ln>
                <a:solidFill>
                  <a:schemeClr val="tx1"/>
                </a:solidFill>
                <a:effectLst/>
                <a:latin typeface="Verdana" pitchFamily="34" charset="0"/>
              </a:rPr>
              <a:t>istahh</a:t>
            </a:r>
            <a:endParaRPr kumimoji="0" lang="fr-FR"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266510" y="4300536"/>
            <a:ext cx="2128838" cy="7715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Ou=direction</a:t>
            </a:r>
          </a:p>
        </p:txBody>
      </p:sp>
      <p:sp>
        <p:nvSpPr>
          <p:cNvPr id="7" name="Rectangle 6"/>
          <p:cNvSpPr/>
          <p:nvPr/>
        </p:nvSpPr>
        <p:spPr bwMode="auto">
          <a:xfrm>
            <a:off x="4069073" y="4300535"/>
            <a:ext cx="3447362" cy="7715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ou=Domain </a:t>
            </a:r>
            <a:r>
              <a:rPr kumimoji="0" lang="fr-FR" sz="1800" b="1" i="0" u="none" strike="noStrike" cap="none" normalizeH="0" dirty="0" err="1">
                <a:ln>
                  <a:noFill/>
                </a:ln>
                <a:solidFill>
                  <a:schemeClr val="tx1"/>
                </a:solidFill>
                <a:effectLst/>
                <a:latin typeface="Verdana" pitchFamily="34" charset="0"/>
              </a:rPr>
              <a:t>Controllers</a:t>
            </a:r>
            <a:endParaRPr kumimoji="0" lang="fr-FR" sz="1800" b="1" i="0" u="none" strike="noStrike" cap="none" normalizeH="0" baseline="0" dirty="0">
              <a:ln>
                <a:noFill/>
              </a:ln>
              <a:solidFill>
                <a:schemeClr val="tx1"/>
              </a:solidFill>
              <a:effectLst/>
              <a:latin typeface="Verdana" pitchFamily="34" charset="0"/>
            </a:endParaRPr>
          </a:p>
        </p:txBody>
      </p:sp>
      <p:sp>
        <p:nvSpPr>
          <p:cNvPr id="8" name="Rectangle 7"/>
          <p:cNvSpPr/>
          <p:nvPr/>
        </p:nvSpPr>
        <p:spPr bwMode="auto">
          <a:xfrm>
            <a:off x="2570320" y="4309285"/>
            <a:ext cx="1340380" cy="7715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Ou=IT</a:t>
            </a:r>
          </a:p>
        </p:txBody>
      </p:sp>
      <p:sp>
        <p:nvSpPr>
          <p:cNvPr id="9" name="Rectangle 8"/>
          <p:cNvSpPr/>
          <p:nvPr/>
        </p:nvSpPr>
        <p:spPr bwMode="auto">
          <a:xfrm>
            <a:off x="1235868" y="5786973"/>
            <a:ext cx="1497524" cy="7715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a:ln>
                  <a:noFill/>
                </a:ln>
                <a:solidFill>
                  <a:schemeClr val="tx1"/>
                </a:solidFill>
                <a:effectLst/>
                <a:latin typeface="Verdana" pitchFamily="34" charset="0"/>
              </a:rPr>
              <a:t>Ou=TRI</a:t>
            </a:r>
          </a:p>
        </p:txBody>
      </p:sp>
      <p:sp>
        <p:nvSpPr>
          <p:cNvPr id="10" name="Rectangle 9"/>
          <p:cNvSpPr/>
          <p:nvPr/>
        </p:nvSpPr>
        <p:spPr bwMode="auto">
          <a:xfrm>
            <a:off x="3488133" y="5885763"/>
            <a:ext cx="1655367" cy="7715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tx1"/>
                </a:solidFill>
                <a:effectLst/>
                <a:latin typeface="Verdana" pitchFamily="34" charset="0"/>
              </a:rPr>
              <a:t>Cn</a:t>
            </a:r>
            <a:r>
              <a:rPr kumimoji="0" lang="fr-FR" sz="1800" b="1" i="0" u="none" strike="noStrike" cap="none" normalizeH="0" baseline="0" dirty="0">
                <a:ln>
                  <a:noFill/>
                </a:ln>
                <a:solidFill>
                  <a:schemeClr val="tx1"/>
                </a:solidFill>
                <a:effectLst/>
                <a:latin typeface="Verdana" pitchFamily="34" charset="0"/>
              </a:rPr>
              <a:t>=</a:t>
            </a:r>
            <a:r>
              <a:rPr kumimoji="0" lang="fr-FR" sz="1800" b="1" i="0" u="none" strike="noStrike" cap="none" normalizeH="0" baseline="0" dirty="0" err="1">
                <a:ln>
                  <a:noFill/>
                </a:ln>
                <a:solidFill>
                  <a:schemeClr val="tx1"/>
                </a:solidFill>
                <a:effectLst/>
                <a:latin typeface="Verdana" pitchFamily="34" charset="0"/>
              </a:rPr>
              <a:t>samir</a:t>
            </a:r>
            <a:endParaRPr kumimoji="0" lang="fr-FR" sz="1800" b="1" i="0" u="none" strike="noStrike" cap="none" normalizeH="0" baseline="0" dirty="0">
              <a:ln>
                <a:noFill/>
              </a:ln>
              <a:solidFill>
                <a:schemeClr val="tx1"/>
              </a:solidFill>
              <a:effectLst/>
              <a:latin typeface="Verdana" pitchFamily="34" charset="0"/>
            </a:endParaRPr>
          </a:p>
        </p:txBody>
      </p:sp>
      <p:sp>
        <p:nvSpPr>
          <p:cNvPr id="11" name="Rectangle 10"/>
          <p:cNvSpPr/>
          <p:nvPr/>
        </p:nvSpPr>
        <p:spPr bwMode="auto">
          <a:xfrm>
            <a:off x="5796492" y="5782808"/>
            <a:ext cx="1561571" cy="7715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tx1"/>
                </a:solidFill>
                <a:effectLst/>
                <a:latin typeface="Verdana" pitchFamily="34" charset="0"/>
              </a:rPr>
              <a:t>Cn</a:t>
            </a:r>
            <a:r>
              <a:rPr kumimoji="0" lang="fr-FR" sz="1800" b="1" i="0" u="none" strike="noStrike" cap="none" normalizeH="0" baseline="0" dirty="0">
                <a:ln>
                  <a:noFill/>
                </a:ln>
                <a:solidFill>
                  <a:schemeClr val="tx1"/>
                </a:solidFill>
                <a:effectLst/>
                <a:latin typeface="Verdana" pitchFamily="34" charset="0"/>
              </a:rPr>
              <a:t>=PC1</a:t>
            </a:r>
          </a:p>
        </p:txBody>
      </p:sp>
      <p:sp>
        <p:nvSpPr>
          <p:cNvPr id="12" name="Rectangle 11"/>
          <p:cNvSpPr/>
          <p:nvPr/>
        </p:nvSpPr>
        <p:spPr bwMode="auto">
          <a:xfrm>
            <a:off x="8029445" y="5782808"/>
            <a:ext cx="2489540" cy="7715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tx1"/>
                </a:solidFill>
                <a:effectLst/>
                <a:latin typeface="Verdana" pitchFamily="34" charset="0"/>
              </a:rPr>
              <a:t>Cn</a:t>
            </a:r>
            <a:r>
              <a:rPr kumimoji="0" lang="fr-FR" sz="1800" b="1" i="0" u="none" strike="noStrike" cap="none" normalizeH="0" baseline="0" dirty="0">
                <a:ln>
                  <a:noFill/>
                </a:ln>
                <a:solidFill>
                  <a:schemeClr val="tx1"/>
                </a:solidFill>
                <a:effectLst/>
                <a:latin typeface="Verdana" pitchFamily="34" charset="0"/>
              </a:rPr>
              <a:t>=Techniciens</a:t>
            </a:r>
          </a:p>
        </p:txBody>
      </p:sp>
      <p:sp>
        <p:nvSpPr>
          <p:cNvPr id="13" name="Rectangle 12"/>
          <p:cNvSpPr/>
          <p:nvPr/>
        </p:nvSpPr>
        <p:spPr bwMode="auto">
          <a:xfrm>
            <a:off x="7595621" y="4270148"/>
            <a:ext cx="2128838" cy="7715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tx1"/>
                </a:solidFill>
                <a:effectLst/>
                <a:latin typeface="Verdana" pitchFamily="34" charset="0"/>
              </a:rPr>
              <a:t>Cn</a:t>
            </a:r>
            <a:r>
              <a:rPr kumimoji="0" lang="fr-FR" sz="1800" b="1" i="0" u="none" strike="noStrike" cap="none" normalizeH="0" baseline="0" dirty="0">
                <a:ln>
                  <a:noFill/>
                </a:ln>
                <a:solidFill>
                  <a:schemeClr val="tx1"/>
                </a:solidFill>
                <a:effectLst/>
                <a:latin typeface="Verdana" pitchFamily="34" charset="0"/>
              </a:rPr>
              <a:t>=</a:t>
            </a:r>
            <a:r>
              <a:rPr kumimoji="0" lang="fr-FR" sz="1800" b="1" i="0" u="none" strike="noStrike" cap="none" normalizeH="0" baseline="0" dirty="0" err="1">
                <a:ln>
                  <a:noFill/>
                </a:ln>
                <a:solidFill>
                  <a:schemeClr val="tx1"/>
                </a:solidFill>
                <a:effectLst/>
                <a:latin typeface="Verdana" pitchFamily="34" charset="0"/>
              </a:rPr>
              <a:t>Users</a:t>
            </a:r>
            <a:endParaRPr kumimoji="0" lang="fr-FR" sz="1800" b="1" i="0" u="none" strike="noStrike" cap="none" normalizeH="0" baseline="0" dirty="0">
              <a:ln>
                <a:noFill/>
              </a:ln>
              <a:solidFill>
                <a:schemeClr val="tx1"/>
              </a:solidFill>
              <a:effectLst/>
              <a:latin typeface="Verdana" pitchFamily="34" charset="0"/>
            </a:endParaRPr>
          </a:p>
        </p:txBody>
      </p:sp>
      <p:cxnSp>
        <p:nvCxnSpPr>
          <p:cNvPr id="18" name="Connecteur droit 17"/>
          <p:cNvCxnSpPr/>
          <p:nvPr/>
        </p:nvCxnSpPr>
        <p:spPr bwMode="auto">
          <a:xfrm flipH="1">
            <a:off x="3743326" y="3223779"/>
            <a:ext cx="142874" cy="0"/>
          </a:xfrm>
          <a:prstGeom prst="line">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cxnSp>
      <p:sp>
        <p:nvSpPr>
          <p:cNvPr id="20" name="Rectangle 19"/>
          <p:cNvSpPr/>
          <p:nvPr/>
        </p:nvSpPr>
        <p:spPr bwMode="auto">
          <a:xfrm>
            <a:off x="9803645" y="4300537"/>
            <a:ext cx="2388355" cy="771525"/>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tx1"/>
                </a:solidFill>
                <a:effectLst/>
                <a:latin typeface="Verdana" pitchFamily="34" charset="0"/>
              </a:rPr>
              <a:t>Cn</a:t>
            </a:r>
            <a:r>
              <a:rPr kumimoji="0" lang="fr-FR" sz="1800" b="1" i="0" u="none" strike="noStrike" cap="none" normalizeH="0" baseline="0" dirty="0">
                <a:ln>
                  <a:noFill/>
                </a:ln>
                <a:solidFill>
                  <a:schemeClr val="tx1"/>
                </a:solidFill>
                <a:effectLst/>
                <a:latin typeface="Verdana" pitchFamily="34" charset="0"/>
              </a:rPr>
              <a:t>=computers</a:t>
            </a:r>
          </a:p>
        </p:txBody>
      </p:sp>
      <p:sp>
        <p:nvSpPr>
          <p:cNvPr id="14" name="Rectangle à coins arrondis 13"/>
          <p:cNvSpPr/>
          <p:nvPr/>
        </p:nvSpPr>
        <p:spPr bwMode="auto">
          <a:xfrm>
            <a:off x="5796492" y="2278070"/>
            <a:ext cx="2232953" cy="456992"/>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tx1"/>
                </a:solidFill>
                <a:effectLst/>
                <a:latin typeface="Verdana" pitchFamily="34" charset="0"/>
              </a:rPr>
              <a:t>Dc</a:t>
            </a:r>
            <a:r>
              <a:rPr kumimoji="0" lang="fr-FR" sz="1800" b="1" i="0" u="none" strike="noStrike" cap="none" normalizeH="0" baseline="0" dirty="0">
                <a:ln>
                  <a:noFill/>
                </a:ln>
                <a:solidFill>
                  <a:schemeClr val="tx1"/>
                </a:solidFill>
                <a:effectLst/>
                <a:latin typeface="Verdana" pitchFamily="34" charset="0"/>
              </a:rPr>
              <a:t>=</a:t>
            </a:r>
            <a:r>
              <a:rPr kumimoji="0" lang="fr-FR" sz="1800" b="1" i="0" u="none" strike="noStrike" cap="none" normalizeH="0" baseline="0" dirty="0" err="1">
                <a:ln>
                  <a:noFill/>
                </a:ln>
                <a:solidFill>
                  <a:schemeClr val="tx1"/>
                </a:solidFill>
                <a:effectLst/>
                <a:latin typeface="Verdana" pitchFamily="34" charset="0"/>
              </a:rPr>
              <a:t>com</a:t>
            </a:r>
            <a:endParaRPr kumimoji="0" lang="fr-FR" sz="1800" b="1" i="0" u="none" strike="noStrike" cap="none" normalizeH="0" baseline="0" dirty="0">
              <a:ln>
                <a:noFill/>
              </a:ln>
              <a:solidFill>
                <a:schemeClr val="tx1"/>
              </a:solidFill>
              <a:effectLst/>
              <a:latin typeface="Verdana" pitchFamily="34" charset="0"/>
            </a:endParaRPr>
          </a:p>
        </p:txBody>
      </p:sp>
      <p:sp>
        <p:nvSpPr>
          <p:cNvPr id="17" name="Rectangle à coins arrondis 16"/>
          <p:cNvSpPr/>
          <p:nvPr/>
        </p:nvSpPr>
        <p:spPr bwMode="auto">
          <a:xfrm>
            <a:off x="8580854" y="2308764"/>
            <a:ext cx="2232953" cy="404458"/>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tx1"/>
                </a:solidFill>
                <a:effectLst/>
                <a:latin typeface="Verdana" pitchFamily="34" charset="0"/>
              </a:rPr>
              <a:t>Dc</a:t>
            </a:r>
            <a:r>
              <a:rPr kumimoji="0" lang="fr-FR" sz="1800" b="1" i="0" u="none" strike="noStrike" cap="none" normalizeH="0" baseline="0" dirty="0">
                <a:ln>
                  <a:noFill/>
                </a:ln>
                <a:solidFill>
                  <a:schemeClr val="tx1"/>
                </a:solidFill>
                <a:effectLst/>
                <a:latin typeface="Verdana" pitchFamily="34" charset="0"/>
              </a:rPr>
              <a:t>=net</a:t>
            </a:r>
          </a:p>
        </p:txBody>
      </p:sp>
      <p:sp>
        <p:nvSpPr>
          <p:cNvPr id="15" name="Rectangle à coins arrondis 14"/>
          <p:cNvSpPr/>
          <p:nvPr/>
        </p:nvSpPr>
        <p:spPr bwMode="auto">
          <a:xfrm>
            <a:off x="6200775" y="3223779"/>
            <a:ext cx="2243138" cy="757237"/>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1" i="0" u="none" strike="noStrike" cap="none" normalizeH="0" baseline="0" dirty="0" err="1">
                <a:ln>
                  <a:noFill/>
                </a:ln>
                <a:solidFill>
                  <a:schemeClr val="tx1"/>
                </a:solidFill>
                <a:effectLst/>
                <a:latin typeface="Verdana" pitchFamily="34" charset="0"/>
              </a:rPr>
              <a:t>Dc</a:t>
            </a:r>
            <a:r>
              <a:rPr kumimoji="0" lang="fr-FR" sz="1800" b="1" i="0" u="none" strike="noStrike" cap="none" normalizeH="0" baseline="0" dirty="0">
                <a:ln>
                  <a:noFill/>
                </a:ln>
                <a:solidFill>
                  <a:schemeClr val="tx1"/>
                </a:solidFill>
                <a:effectLst/>
                <a:latin typeface="Verdana" pitchFamily="34" charset="0"/>
              </a:rPr>
              <a:t>=</a:t>
            </a:r>
            <a:r>
              <a:rPr kumimoji="0" lang="fr-FR" sz="1800" b="1" i="0" u="none" strike="noStrike" cap="none" normalizeH="0" baseline="0" dirty="0" err="1">
                <a:ln>
                  <a:noFill/>
                </a:ln>
                <a:solidFill>
                  <a:schemeClr val="tx1"/>
                </a:solidFill>
                <a:effectLst/>
                <a:latin typeface="Verdana" pitchFamily="34" charset="0"/>
              </a:rPr>
              <a:t>istapolo</a:t>
            </a:r>
            <a:endParaRPr kumimoji="0" lang="fr-FR" sz="18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2366235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Ajouter des membres à un groupe</a:t>
            </a:r>
          </a:p>
        </p:txBody>
      </p:sp>
      <p:pic>
        <p:nvPicPr>
          <p:cNvPr id="4" name="Espace réservé du contenu 3"/>
          <p:cNvPicPr>
            <a:picLocks noGrp="1" noChangeAspect="1"/>
          </p:cNvPicPr>
          <p:nvPr>
            <p:ph idx="1"/>
          </p:nvPr>
        </p:nvPicPr>
        <p:blipFill rotWithShape="1">
          <a:blip r:embed="rId2"/>
          <a:srcRect l="23833" t="39377" r="28456" b="42580"/>
          <a:stretch/>
        </p:blipFill>
        <p:spPr>
          <a:xfrm>
            <a:off x="0" y="740662"/>
            <a:ext cx="12191999" cy="5311795"/>
          </a:xfrm>
          <a:prstGeom prst="rect">
            <a:avLst/>
          </a:prstGeom>
        </p:spPr>
      </p:pic>
      <p:sp>
        <p:nvSpPr>
          <p:cNvPr id="5" name="ZoneTexte 4"/>
          <p:cNvSpPr txBox="1"/>
          <p:nvPr/>
        </p:nvSpPr>
        <p:spPr>
          <a:xfrm>
            <a:off x="613834" y="1320800"/>
            <a:ext cx="7223880" cy="646331"/>
          </a:xfrm>
          <a:prstGeom prst="rect">
            <a:avLst/>
          </a:prstGeom>
          <a:noFill/>
        </p:spPr>
        <p:txBody>
          <a:bodyPr wrap="square" rtlCol="0">
            <a:spAutoFit/>
          </a:bodyPr>
          <a:lstStyle/>
          <a:p>
            <a:r>
              <a:rPr lang="fr-FR" dirty="0">
                <a:solidFill>
                  <a:schemeClr val="bg1"/>
                </a:solidFill>
              </a:rPr>
              <a:t>Ajouter un groupe appelé « personnel IT »  et ajouter des membres à ce groupe</a:t>
            </a:r>
          </a:p>
        </p:txBody>
      </p:sp>
    </p:spTree>
    <p:extLst>
      <p:ext uri="{BB962C8B-B14F-4D97-AF65-F5344CB8AC3E}">
        <p14:creationId xmlns:p14="http://schemas.microsoft.com/office/powerpoint/2010/main" val="3016046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Commandes DS</a:t>
            </a:r>
          </a:p>
        </p:txBody>
      </p:sp>
      <p:sp>
        <p:nvSpPr>
          <p:cNvPr id="3" name="Espace réservé du contenu 2"/>
          <p:cNvSpPr>
            <a:spLocks noGrp="1"/>
          </p:cNvSpPr>
          <p:nvPr>
            <p:ph idx="1"/>
          </p:nvPr>
        </p:nvSpPr>
        <p:spPr/>
        <p:txBody>
          <a:bodyPr/>
          <a:lstStyle/>
          <a:p>
            <a:r>
              <a:rPr lang="fr-FR" sz="1800" b="1" dirty="0" err="1"/>
              <a:t>Creation</a:t>
            </a:r>
            <a:r>
              <a:rPr lang="fr-FR" sz="1800" b="1" dirty="0"/>
              <a:t> d’une OU</a:t>
            </a:r>
            <a:endParaRPr lang="fr-FR" sz="1800" dirty="0"/>
          </a:p>
          <a:p>
            <a:r>
              <a:rPr lang="fr-FR" sz="1800" b="1" dirty="0"/>
              <a:t> </a:t>
            </a:r>
          </a:p>
          <a:p>
            <a:r>
              <a:rPr lang="fr-FR" sz="1800" b="1" dirty="0"/>
              <a:t> </a:t>
            </a:r>
            <a:r>
              <a:rPr lang="fr-FR" sz="1800" b="1" dirty="0" err="1"/>
              <a:t>dsadd</a:t>
            </a:r>
            <a:r>
              <a:rPr lang="fr-FR" sz="1800" b="1" dirty="0"/>
              <a:t> ou </a:t>
            </a:r>
            <a:r>
              <a:rPr lang="fr-FR" sz="1800" i="1" dirty="0" err="1"/>
              <a:t>NU_Unité_Organisation</a:t>
            </a:r>
            <a:r>
              <a:rPr lang="fr-FR" sz="1800" i="1" dirty="0"/>
              <a:t> </a:t>
            </a:r>
            <a:r>
              <a:rPr lang="fr-FR" sz="1800" b="1" dirty="0"/>
              <a:t>-</a:t>
            </a:r>
            <a:r>
              <a:rPr lang="fr-FR" sz="1800" b="1" dirty="0" err="1"/>
              <a:t>desc</a:t>
            </a:r>
            <a:r>
              <a:rPr lang="fr-FR" sz="1800" b="1" dirty="0"/>
              <a:t> </a:t>
            </a:r>
            <a:r>
              <a:rPr lang="fr-FR" sz="1800" i="1" dirty="0"/>
              <a:t>Description </a:t>
            </a:r>
            <a:r>
              <a:rPr lang="fr-FR" sz="1800" b="1" dirty="0"/>
              <a:t>-d </a:t>
            </a:r>
            <a:r>
              <a:rPr lang="fr-FR" sz="1800" i="1" dirty="0"/>
              <a:t>Domaine </a:t>
            </a:r>
            <a:r>
              <a:rPr lang="fr-FR" sz="1800" b="1" dirty="0"/>
              <a:t>-u</a:t>
            </a:r>
            <a:endParaRPr lang="fr-FR" sz="1800" dirty="0"/>
          </a:p>
          <a:p>
            <a:r>
              <a:rPr lang="fr-FR" sz="1800" i="1" dirty="0" err="1"/>
              <a:t>Nom_Utilisateur</a:t>
            </a:r>
            <a:r>
              <a:rPr lang="fr-FR" sz="1800" i="1" dirty="0"/>
              <a:t> </a:t>
            </a:r>
            <a:r>
              <a:rPr lang="fr-FR" sz="1800" b="1" dirty="0"/>
              <a:t>-p </a:t>
            </a:r>
            <a:r>
              <a:rPr lang="fr-FR" sz="1800" i="1" dirty="0" err="1"/>
              <a:t>Mot_de_passe</a:t>
            </a:r>
            <a:endParaRPr lang="fr-FR" sz="1800" i="1" dirty="0"/>
          </a:p>
          <a:p>
            <a:r>
              <a:rPr lang="fr-FR" sz="1800" b="1" i="1" dirty="0" err="1"/>
              <a:t>Dsadd</a:t>
            </a:r>
            <a:r>
              <a:rPr lang="fr-FR" sz="1800" dirty="0"/>
              <a:t> ou ‘’</a:t>
            </a:r>
            <a:r>
              <a:rPr lang="fr-FR" sz="1800" b="1" i="1" dirty="0"/>
              <a:t>ou=</a:t>
            </a:r>
            <a:r>
              <a:rPr lang="fr-FR" sz="1800" b="1" i="1" dirty="0" err="1"/>
              <a:t>supporttechnique,dc</a:t>
            </a:r>
            <a:r>
              <a:rPr lang="fr-FR" sz="1800" b="1" i="1" dirty="0"/>
              <a:t>=</a:t>
            </a:r>
            <a:r>
              <a:rPr lang="fr-FR" sz="1800" b="1" i="1" dirty="0" err="1"/>
              <a:t>nwtraders,dc</a:t>
            </a:r>
            <a:r>
              <a:rPr lang="fr-FR" sz="1800" b="1" i="1" dirty="0"/>
              <a:t>=</a:t>
            </a:r>
            <a:r>
              <a:rPr lang="fr-FR" sz="1800" b="1" i="1" dirty="0" err="1"/>
              <a:t>msft</a:t>
            </a:r>
            <a:r>
              <a:rPr lang="fr-FR" sz="1800" b="1" i="1" dirty="0"/>
              <a:t> ’’</a:t>
            </a:r>
            <a:r>
              <a:rPr lang="fr-FR" sz="1800" b="1" dirty="0"/>
              <a:t>.</a:t>
            </a:r>
          </a:p>
          <a:p>
            <a:r>
              <a:rPr lang="fr-FR" sz="1800" dirty="0"/>
              <a:t>Permet de créer une Unité d’Organisation appelée </a:t>
            </a:r>
            <a:r>
              <a:rPr lang="fr-FR" sz="1800" b="1" dirty="0"/>
              <a:t>« </a:t>
            </a:r>
            <a:r>
              <a:rPr lang="fr-FR" sz="1800" b="1" dirty="0" err="1"/>
              <a:t>supporttechnique</a:t>
            </a:r>
            <a:r>
              <a:rPr lang="fr-FR" sz="1800" b="1" dirty="0"/>
              <a:t> » </a:t>
            </a:r>
            <a:r>
              <a:rPr lang="fr-FR" sz="1800" dirty="0"/>
              <a:t>dans le domaine </a:t>
            </a:r>
            <a:r>
              <a:rPr lang="fr-FR" sz="1800" b="1" dirty="0" err="1"/>
              <a:t>nwtraders.msft</a:t>
            </a:r>
            <a:endParaRPr lang="fr-FR" sz="1800" dirty="0"/>
          </a:p>
          <a:p>
            <a:endParaRPr lang="fr-FR" sz="1800" dirty="0"/>
          </a:p>
          <a:p>
            <a:r>
              <a:rPr lang="fr-FR" sz="1800" b="1" dirty="0"/>
              <a:t>Modification</a:t>
            </a:r>
            <a:endParaRPr lang="fr-FR" sz="1800" dirty="0"/>
          </a:p>
          <a:p>
            <a:r>
              <a:rPr lang="fr-FR" sz="1800" dirty="0"/>
              <a:t> </a:t>
            </a:r>
          </a:p>
          <a:p>
            <a:r>
              <a:rPr lang="fr-FR" sz="1800" b="1" dirty="0" err="1"/>
              <a:t>dsmod</a:t>
            </a:r>
            <a:r>
              <a:rPr lang="fr-FR" sz="1800" b="1" dirty="0"/>
              <a:t> ou </a:t>
            </a:r>
            <a:r>
              <a:rPr lang="fr-FR" sz="1800" i="1" dirty="0" err="1"/>
              <a:t>NU_Unité_Organisation</a:t>
            </a:r>
            <a:r>
              <a:rPr lang="fr-FR" sz="1800" i="1" dirty="0"/>
              <a:t> </a:t>
            </a:r>
            <a:r>
              <a:rPr lang="fr-FR" sz="1800" b="1" dirty="0"/>
              <a:t>-</a:t>
            </a:r>
            <a:r>
              <a:rPr lang="fr-FR" sz="1800" b="1" dirty="0" err="1"/>
              <a:t>desc</a:t>
            </a:r>
            <a:r>
              <a:rPr lang="fr-FR" sz="1800" b="1" dirty="0"/>
              <a:t> </a:t>
            </a:r>
            <a:r>
              <a:rPr lang="fr-FR" sz="1800" i="1" dirty="0"/>
              <a:t>Description </a:t>
            </a:r>
            <a:r>
              <a:rPr lang="fr-FR" sz="1800" b="1" dirty="0"/>
              <a:t>-d </a:t>
            </a:r>
            <a:r>
              <a:rPr lang="fr-FR" sz="1800" i="1" dirty="0"/>
              <a:t>Domaine </a:t>
            </a:r>
            <a:r>
              <a:rPr lang="fr-FR" sz="1800" b="1" dirty="0"/>
              <a:t>-u</a:t>
            </a:r>
            <a:endParaRPr lang="fr-FR" sz="1800" dirty="0"/>
          </a:p>
          <a:p>
            <a:r>
              <a:rPr lang="fr-FR" sz="1800" i="1" dirty="0" err="1"/>
              <a:t>Nom_Utilisateur</a:t>
            </a:r>
            <a:r>
              <a:rPr lang="fr-FR" sz="1800" i="1" dirty="0"/>
              <a:t> </a:t>
            </a:r>
            <a:r>
              <a:rPr lang="fr-FR" sz="1800" b="1" dirty="0"/>
              <a:t>-p </a:t>
            </a:r>
            <a:r>
              <a:rPr lang="fr-FR" sz="1800" i="1" dirty="0" err="1"/>
              <a:t>Mot_de_passe</a:t>
            </a:r>
            <a:endParaRPr lang="fr-FR" sz="1800" dirty="0"/>
          </a:p>
          <a:p>
            <a:r>
              <a:rPr lang="fr-FR" sz="1800" i="1" dirty="0"/>
              <a:t> </a:t>
            </a:r>
            <a:endParaRPr lang="fr-FR" sz="1800" dirty="0"/>
          </a:p>
          <a:p>
            <a:r>
              <a:rPr lang="fr-FR" sz="1800" b="1" dirty="0"/>
              <a:t>Suppression</a:t>
            </a:r>
            <a:endParaRPr lang="fr-FR" sz="1800" dirty="0"/>
          </a:p>
          <a:p>
            <a:r>
              <a:rPr lang="fr-FR" sz="1800" b="1" dirty="0"/>
              <a:t> </a:t>
            </a:r>
            <a:endParaRPr lang="fr-FR" sz="1800" dirty="0"/>
          </a:p>
          <a:p>
            <a:r>
              <a:rPr lang="fr-FR" sz="1800" i="1" dirty="0"/>
              <a:t> </a:t>
            </a:r>
            <a:r>
              <a:rPr lang="fr-FR" sz="1800" b="1" dirty="0" err="1"/>
              <a:t>dsrm</a:t>
            </a:r>
            <a:r>
              <a:rPr lang="fr-FR" sz="1800" b="1" dirty="0"/>
              <a:t> ou </a:t>
            </a:r>
            <a:r>
              <a:rPr lang="fr-FR" sz="1800" i="1" dirty="0" err="1"/>
              <a:t>NU_Unité_Organisation</a:t>
            </a:r>
            <a:r>
              <a:rPr lang="fr-FR" sz="1800" i="1" dirty="0"/>
              <a:t> </a:t>
            </a:r>
            <a:r>
              <a:rPr lang="fr-FR" sz="1800" b="1" dirty="0"/>
              <a:t>-d </a:t>
            </a:r>
            <a:r>
              <a:rPr lang="fr-FR" sz="1800" i="1" dirty="0"/>
              <a:t>Domaine </a:t>
            </a:r>
            <a:r>
              <a:rPr lang="fr-FR" sz="1800" b="1" dirty="0"/>
              <a:t>-u </a:t>
            </a:r>
            <a:r>
              <a:rPr lang="fr-FR" sz="1800" i="1" dirty="0" err="1"/>
              <a:t>Nom_Utilisateur</a:t>
            </a:r>
            <a:r>
              <a:rPr lang="fr-FR" sz="1800" i="1" dirty="0"/>
              <a:t> </a:t>
            </a:r>
            <a:r>
              <a:rPr lang="fr-FR" sz="1800" b="1" dirty="0"/>
              <a:t>-p</a:t>
            </a:r>
            <a:endParaRPr lang="fr-FR" sz="1800" dirty="0"/>
          </a:p>
          <a:p>
            <a:r>
              <a:rPr lang="fr-FR" sz="1800" i="1" dirty="0" err="1"/>
              <a:t>Mot_de_passe</a:t>
            </a:r>
            <a:endParaRPr lang="fr-FR" sz="1800" dirty="0"/>
          </a:p>
          <a:p>
            <a:r>
              <a:rPr lang="fr-FR" i="1" dirty="0"/>
              <a:t> </a:t>
            </a:r>
            <a:endParaRPr lang="fr-FR" dirty="0"/>
          </a:p>
          <a:p>
            <a:endParaRPr lang="fr-FR" dirty="0"/>
          </a:p>
        </p:txBody>
      </p:sp>
    </p:spTree>
    <p:extLst>
      <p:ext uri="{BB962C8B-B14F-4D97-AF65-F5344CB8AC3E}">
        <p14:creationId xmlns:p14="http://schemas.microsoft.com/office/powerpoint/2010/main" val="2709159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2619" y="457199"/>
            <a:ext cx="11580282" cy="8243455"/>
          </a:xfrm>
        </p:spPr>
        <p:txBody>
          <a:bodyPr/>
          <a:lstStyle/>
          <a:p>
            <a:r>
              <a:rPr lang="fr-FR" sz="2000" b="1" dirty="0"/>
              <a:t>Création d’un compte utilisateur</a:t>
            </a:r>
            <a:endParaRPr lang="fr-FR" sz="2000" dirty="0"/>
          </a:p>
          <a:p>
            <a:r>
              <a:rPr lang="fr-FR" sz="2000" b="1" dirty="0"/>
              <a:t> </a:t>
            </a:r>
            <a:endParaRPr lang="fr-FR" sz="2000" dirty="0"/>
          </a:p>
          <a:p>
            <a:pPr marL="0" indent="0">
              <a:buNone/>
            </a:pPr>
            <a:r>
              <a:rPr lang="fr-FR" sz="2000" b="1" dirty="0" err="1"/>
              <a:t>dsadd</a:t>
            </a:r>
            <a:r>
              <a:rPr lang="fr-FR" sz="2000" b="1" dirty="0"/>
              <a:t> user </a:t>
            </a:r>
            <a:r>
              <a:rPr lang="fr-FR" sz="2000" i="1" dirty="0" err="1"/>
              <a:t>UtilisateurDN</a:t>
            </a:r>
            <a:r>
              <a:rPr lang="fr-FR" sz="2000" i="1" dirty="0"/>
              <a:t> </a:t>
            </a:r>
            <a:r>
              <a:rPr lang="fr-FR" sz="2000" dirty="0"/>
              <a:t>[</a:t>
            </a:r>
            <a:r>
              <a:rPr lang="fr-FR" sz="2000" b="1" dirty="0"/>
              <a:t>-</a:t>
            </a:r>
            <a:r>
              <a:rPr lang="fr-FR" sz="2000" b="1" dirty="0" err="1"/>
              <a:t>samid</a:t>
            </a:r>
            <a:r>
              <a:rPr lang="fr-FR" sz="2000" b="1" dirty="0"/>
              <a:t> </a:t>
            </a:r>
            <a:r>
              <a:rPr lang="fr-FR" sz="2000" i="1" dirty="0"/>
              <a:t>Nom SAM</a:t>
            </a:r>
            <a:r>
              <a:rPr lang="fr-FR" sz="2000" dirty="0"/>
              <a:t>]</a:t>
            </a:r>
          </a:p>
          <a:p>
            <a:pPr marL="0" indent="0">
              <a:buNone/>
            </a:pPr>
            <a:r>
              <a:rPr lang="fr-FR" sz="2000" dirty="0"/>
              <a:t>[</a:t>
            </a:r>
            <a:r>
              <a:rPr lang="fr-FR" sz="2000" b="1" dirty="0"/>
              <a:t>-</a:t>
            </a:r>
            <a:r>
              <a:rPr lang="fr-FR" sz="2000" b="1" dirty="0" err="1"/>
              <a:t>upn</a:t>
            </a:r>
            <a:r>
              <a:rPr lang="fr-FR" sz="2000" b="1" dirty="0"/>
              <a:t> </a:t>
            </a:r>
            <a:r>
              <a:rPr lang="fr-FR" sz="2000" i="1" dirty="0"/>
              <a:t>UPN</a:t>
            </a:r>
            <a:r>
              <a:rPr lang="fr-FR" sz="2000" dirty="0"/>
              <a:t>] [</a:t>
            </a:r>
            <a:r>
              <a:rPr lang="fr-FR" sz="2000" b="1" dirty="0"/>
              <a:t>-</a:t>
            </a:r>
            <a:r>
              <a:rPr lang="fr-FR" sz="2000" b="1" dirty="0" err="1"/>
              <a:t>fn</a:t>
            </a:r>
            <a:r>
              <a:rPr lang="fr-FR" sz="2000" b="1" dirty="0"/>
              <a:t> </a:t>
            </a:r>
            <a:r>
              <a:rPr lang="fr-FR" sz="2000" i="1" dirty="0"/>
              <a:t>Prénom</a:t>
            </a:r>
            <a:r>
              <a:rPr lang="fr-FR" sz="2000" dirty="0"/>
              <a:t>] [</a:t>
            </a:r>
            <a:r>
              <a:rPr lang="fr-FR" sz="2000" b="1" dirty="0"/>
              <a:t>-ln </a:t>
            </a:r>
            <a:r>
              <a:rPr lang="fr-FR" sz="2000" i="1" dirty="0"/>
              <a:t>Nom</a:t>
            </a:r>
            <a:r>
              <a:rPr lang="fr-FR" sz="2000" dirty="0"/>
              <a:t>] [</a:t>
            </a:r>
            <a:r>
              <a:rPr lang="fr-FR" sz="2000" b="1" dirty="0"/>
              <a:t>-display </a:t>
            </a:r>
            <a:r>
              <a:rPr lang="fr-FR" sz="2000" i="1" dirty="0"/>
              <a:t>Nom affiché</a:t>
            </a:r>
            <a:r>
              <a:rPr lang="fr-FR" sz="2000" dirty="0"/>
              <a:t>]</a:t>
            </a:r>
          </a:p>
          <a:p>
            <a:pPr marL="0" indent="0">
              <a:buNone/>
            </a:pPr>
            <a:r>
              <a:rPr lang="fr-FR" sz="2000" dirty="0"/>
              <a:t>[</a:t>
            </a:r>
            <a:r>
              <a:rPr lang="fr-FR" sz="2000" b="1" dirty="0"/>
              <a:t>-</a:t>
            </a:r>
            <a:r>
              <a:rPr lang="fr-FR" sz="2000" b="1" dirty="0" err="1"/>
              <a:t>pwd</a:t>
            </a:r>
            <a:r>
              <a:rPr lang="fr-FR" sz="2000" b="1" dirty="0"/>
              <a:t> </a:t>
            </a:r>
            <a:r>
              <a:rPr lang="fr-FR" sz="2000" dirty="0"/>
              <a:t>{</a:t>
            </a:r>
            <a:r>
              <a:rPr lang="fr-FR" sz="2000" i="1" dirty="0"/>
              <a:t>Mot de passe</a:t>
            </a:r>
            <a:r>
              <a:rPr lang="fr-FR" sz="2000" dirty="0"/>
              <a:t>|</a:t>
            </a:r>
            <a:r>
              <a:rPr lang="fr-FR" sz="2000" b="1" dirty="0"/>
              <a:t>*</a:t>
            </a:r>
            <a:r>
              <a:rPr lang="fr-FR" sz="2000" dirty="0"/>
              <a:t>}] </a:t>
            </a:r>
          </a:p>
          <a:p>
            <a:pPr marL="0" indent="0">
              <a:buNone/>
            </a:pPr>
            <a:r>
              <a:rPr lang="fr-FR" sz="2000" dirty="0"/>
              <a:t>Utilisez les guillemets (" ") s’il y a un espace dans une variable.</a:t>
            </a:r>
          </a:p>
          <a:p>
            <a:pPr marL="0" indent="0">
              <a:buNone/>
            </a:pPr>
            <a:r>
              <a:rPr lang="fr-FR" sz="2000" b="1" dirty="0" err="1"/>
              <a:t>dsadd</a:t>
            </a:r>
            <a:r>
              <a:rPr lang="fr-FR" sz="2000" b="1" dirty="0"/>
              <a:t> user "</a:t>
            </a:r>
            <a:r>
              <a:rPr lang="fr-FR" sz="2000" b="1" dirty="0" err="1"/>
              <a:t>cn</a:t>
            </a:r>
            <a:r>
              <a:rPr lang="fr-FR" sz="2000" b="1" dirty="0"/>
              <a:t>=Ali </a:t>
            </a:r>
            <a:r>
              <a:rPr lang="fr-FR" sz="2000" b="1" dirty="0" err="1"/>
              <a:t>TACHFINE,cn</a:t>
            </a:r>
            <a:r>
              <a:rPr lang="fr-FR" sz="2000" b="1" dirty="0"/>
              <a:t>=</a:t>
            </a:r>
            <a:r>
              <a:rPr lang="fr-FR" sz="2000" b="1" dirty="0" err="1"/>
              <a:t>Users,dc</a:t>
            </a:r>
            <a:r>
              <a:rPr lang="fr-FR" sz="2000" b="1" dirty="0"/>
              <a:t>=</a:t>
            </a:r>
            <a:r>
              <a:rPr lang="fr-FR" sz="2000" b="1" dirty="0" err="1"/>
              <a:t>nwtraders,dc</a:t>
            </a:r>
            <a:r>
              <a:rPr lang="fr-FR" sz="2000" b="1" dirty="0"/>
              <a:t>=</a:t>
            </a:r>
            <a:r>
              <a:rPr lang="fr-FR" sz="2000" b="1" dirty="0" err="1"/>
              <a:t>msft</a:t>
            </a:r>
            <a:r>
              <a:rPr lang="fr-FR" sz="2000" b="1" dirty="0"/>
              <a:t>" –</a:t>
            </a:r>
            <a:r>
              <a:rPr lang="fr-FR" sz="2000" b="1" dirty="0" err="1"/>
              <a:t>samid</a:t>
            </a:r>
            <a:r>
              <a:rPr lang="fr-FR" sz="2000" b="1" dirty="0"/>
              <a:t>  "Ali TACHFINE " -</a:t>
            </a:r>
            <a:r>
              <a:rPr lang="fr-FR" sz="2000" b="1" dirty="0" err="1"/>
              <a:t>upn</a:t>
            </a:r>
            <a:r>
              <a:rPr lang="fr-FR" sz="2000" b="1" dirty="0"/>
              <a:t> </a:t>
            </a:r>
            <a:r>
              <a:rPr lang="fr-FR" sz="2000" b="1" dirty="0" err="1"/>
              <a:t>tachfineal@nwtraders.msft</a:t>
            </a:r>
            <a:r>
              <a:rPr lang="fr-FR" sz="2000" b="1" dirty="0"/>
              <a:t> -</a:t>
            </a:r>
            <a:r>
              <a:rPr lang="fr-FR" sz="2000" b="1" dirty="0" err="1"/>
              <a:t>fn</a:t>
            </a:r>
            <a:r>
              <a:rPr lang="fr-FR" sz="2000" b="1" dirty="0"/>
              <a:t> Ali -ln </a:t>
            </a:r>
            <a:r>
              <a:rPr lang="fr-FR" sz="2000" b="1" dirty="0" err="1"/>
              <a:t>Tachfine</a:t>
            </a:r>
            <a:r>
              <a:rPr lang="fr-FR" sz="2000" b="1" dirty="0"/>
              <a:t> -</a:t>
            </a:r>
            <a:r>
              <a:rPr lang="en-US" sz="2000" b="1" dirty="0"/>
              <a:t>display “Ali TACHFINE" -</a:t>
            </a:r>
            <a:r>
              <a:rPr lang="en-US" sz="2000" b="1" dirty="0" err="1"/>
              <a:t>pwd</a:t>
            </a:r>
            <a:r>
              <a:rPr lang="en-US" sz="2000" b="1" dirty="0"/>
              <a:t> P@ssw0rd </a:t>
            </a:r>
            <a:endParaRPr lang="fr-FR" sz="2000" dirty="0"/>
          </a:p>
          <a:p>
            <a:endParaRPr lang="fr-FR" sz="2000" b="1" dirty="0"/>
          </a:p>
          <a:p>
            <a:r>
              <a:rPr lang="fr-FR" sz="2000" b="1" dirty="0"/>
              <a:t>Création  d’un compte ordinateur</a:t>
            </a:r>
            <a:endParaRPr lang="fr-FR" sz="2000" dirty="0"/>
          </a:p>
          <a:p>
            <a:pPr marL="0" indent="0">
              <a:buNone/>
            </a:pPr>
            <a:r>
              <a:rPr lang="fr-FR" sz="2000" b="1" dirty="0" err="1"/>
              <a:t>dsadd</a:t>
            </a:r>
            <a:r>
              <a:rPr lang="fr-FR" sz="2000" b="1" dirty="0"/>
              <a:t> computer </a:t>
            </a:r>
            <a:r>
              <a:rPr lang="fr-FR" sz="2000" i="1" dirty="0" err="1"/>
              <a:t>OrdinateurDN</a:t>
            </a:r>
            <a:r>
              <a:rPr lang="fr-FR" sz="2000" i="1" dirty="0"/>
              <a:t> </a:t>
            </a:r>
            <a:r>
              <a:rPr lang="fr-FR" sz="2000" dirty="0"/>
              <a:t>[</a:t>
            </a:r>
            <a:r>
              <a:rPr lang="fr-FR" sz="2000" b="1" dirty="0"/>
              <a:t>-</a:t>
            </a:r>
            <a:r>
              <a:rPr lang="fr-FR" sz="2000" b="1" dirty="0" err="1"/>
              <a:t>samid</a:t>
            </a:r>
            <a:r>
              <a:rPr lang="fr-FR" sz="2000" b="1" dirty="0"/>
              <a:t> </a:t>
            </a:r>
            <a:r>
              <a:rPr lang="fr-FR" sz="2000" i="1" dirty="0"/>
              <a:t>Nom SAM</a:t>
            </a:r>
            <a:r>
              <a:rPr lang="fr-FR" sz="2000" dirty="0"/>
              <a:t>]</a:t>
            </a:r>
          </a:p>
          <a:p>
            <a:pPr marL="0" indent="0">
              <a:buNone/>
            </a:pPr>
            <a:r>
              <a:rPr lang="fr-FR" sz="2000" dirty="0"/>
              <a:t>[</a:t>
            </a:r>
            <a:r>
              <a:rPr lang="fr-FR" sz="2000" b="1" dirty="0"/>
              <a:t>-</a:t>
            </a:r>
            <a:r>
              <a:rPr lang="fr-FR" sz="2000" b="1" dirty="0" err="1"/>
              <a:t>desc</a:t>
            </a:r>
            <a:r>
              <a:rPr lang="fr-FR" sz="2000" b="1" dirty="0"/>
              <a:t> </a:t>
            </a:r>
            <a:r>
              <a:rPr lang="fr-FR" sz="2000" i="1" dirty="0"/>
              <a:t>Description</a:t>
            </a:r>
            <a:r>
              <a:rPr lang="fr-FR" sz="2000" dirty="0"/>
              <a:t>] [</a:t>
            </a:r>
            <a:r>
              <a:rPr lang="fr-FR" sz="2000" b="1" dirty="0"/>
              <a:t>-</a:t>
            </a:r>
            <a:r>
              <a:rPr lang="fr-FR" sz="2000" b="1" dirty="0" err="1"/>
              <a:t>loc</a:t>
            </a:r>
            <a:r>
              <a:rPr lang="fr-FR" sz="2000" b="1" dirty="0"/>
              <a:t> </a:t>
            </a:r>
            <a:r>
              <a:rPr lang="fr-FR" sz="2000" i="1" dirty="0"/>
              <a:t>Emplacement</a:t>
            </a:r>
            <a:r>
              <a:rPr lang="fr-FR" sz="2000" dirty="0"/>
              <a:t>] [</a:t>
            </a:r>
            <a:r>
              <a:rPr lang="fr-FR" sz="2000" b="1" dirty="0"/>
              <a:t>-</a:t>
            </a:r>
            <a:r>
              <a:rPr lang="fr-FR" sz="2000" b="1" dirty="0" err="1"/>
              <a:t>memberof</a:t>
            </a:r>
            <a:r>
              <a:rPr lang="fr-FR" sz="2000" b="1" dirty="0"/>
              <a:t> </a:t>
            </a:r>
            <a:r>
              <a:rPr lang="fr-FR" sz="2000" i="1" dirty="0" err="1"/>
              <a:t>NomDomainGroupe</a:t>
            </a:r>
            <a:r>
              <a:rPr lang="fr-FR" sz="2000" i="1" dirty="0"/>
              <a:t> </a:t>
            </a:r>
            <a:r>
              <a:rPr lang="fr-FR" sz="2000" dirty="0"/>
              <a:t>]</a:t>
            </a:r>
          </a:p>
          <a:p>
            <a:pPr marL="0" indent="0">
              <a:buNone/>
            </a:pPr>
            <a:r>
              <a:rPr lang="fr-FR" sz="2000" dirty="0"/>
              <a:t>[{</a:t>
            </a:r>
            <a:r>
              <a:rPr lang="fr-FR" sz="2000" b="1" dirty="0"/>
              <a:t>-s </a:t>
            </a:r>
            <a:r>
              <a:rPr lang="fr-FR" sz="2000" i="1" dirty="0"/>
              <a:t>Serveur </a:t>
            </a:r>
            <a:r>
              <a:rPr lang="fr-FR" sz="2000" dirty="0"/>
              <a:t>| </a:t>
            </a:r>
            <a:r>
              <a:rPr lang="fr-FR" sz="2000" b="1" dirty="0"/>
              <a:t>-d </a:t>
            </a:r>
            <a:r>
              <a:rPr lang="fr-FR" sz="2000" i="1" dirty="0"/>
              <a:t>Domaine</a:t>
            </a:r>
            <a:r>
              <a:rPr lang="fr-FR" sz="2000" dirty="0"/>
              <a:t>}] [</a:t>
            </a:r>
            <a:r>
              <a:rPr lang="fr-FR" sz="2000" b="1" dirty="0"/>
              <a:t>-u </a:t>
            </a:r>
            <a:r>
              <a:rPr lang="fr-FR" sz="2000" i="1" dirty="0" err="1"/>
              <a:t>NomUutilisateur</a:t>
            </a:r>
            <a:r>
              <a:rPr lang="fr-FR" sz="2000" dirty="0"/>
              <a:t>] [</a:t>
            </a:r>
            <a:r>
              <a:rPr lang="fr-FR" sz="2000" b="1" dirty="0"/>
              <a:t>-p </a:t>
            </a:r>
            <a:r>
              <a:rPr lang="fr-FR" sz="2000" dirty="0"/>
              <a:t>{</a:t>
            </a:r>
            <a:r>
              <a:rPr lang="fr-FR" sz="2000" i="1" dirty="0"/>
              <a:t>Mot de passe </a:t>
            </a:r>
            <a:r>
              <a:rPr lang="fr-FR" sz="2000" dirty="0"/>
              <a:t>| </a:t>
            </a:r>
            <a:r>
              <a:rPr lang="fr-FR" sz="2000" b="1" dirty="0"/>
              <a:t>*</a:t>
            </a:r>
            <a:r>
              <a:rPr lang="fr-FR" sz="2000" dirty="0"/>
              <a:t>}]</a:t>
            </a:r>
          </a:p>
          <a:p>
            <a:r>
              <a:rPr lang="fr-FR" sz="2000" b="1" dirty="0"/>
              <a:t>Exemple</a:t>
            </a:r>
            <a:endParaRPr lang="fr-FR" sz="2000" dirty="0"/>
          </a:p>
          <a:p>
            <a:pPr marL="0" indent="0">
              <a:buNone/>
            </a:pPr>
            <a:r>
              <a:rPr lang="fr-FR" sz="2000" b="1" dirty="0"/>
              <a:t> </a:t>
            </a:r>
            <a:r>
              <a:rPr lang="fr-FR" sz="2000" b="1" dirty="0" err="1"/>
              <a:t>dsadd</a:t>
            </a:r>
            <a:r>
              <a:rPr lang="fr-FR" sz="2000" b="1" dirty="0"/>
              <a:t> computer "</a:t>
            </a:r>
            <a:r>
              <a:rPr lang="fr-FR" sz="2000" b="1" dirty="0" err="1"/>
              <a:t>cn</a:t>
            </a:r>
            <a:r>
              <a:rPr lang="fr-FR" sz="2000" b="1" dirty="0"/>
              <a:t>=</a:t>
            </a:r>
            <a:r>
              <a:rPr lang="fr-FR" sz="2000" i="1" dirty="0"/>
              <a:t>computer</a:t>
            </a:r>
            <a:r>
              <a:rPr lang="fr-FR" sz="2000" b="1" dirty="0"/>
              <a:t>005,ou=IT</a:t>
            </a:r>
            <a:r>
              <a:rPr lang="en-US" sz="2000" b="1" dirty="0" err="1"/>
              <a:t>Test,dc</a:t>
            </a:r>
            <a:r>
              <a:rPr lang="en-US" sz="2000" b="1" dirty="0"/>
              <a:t>=</a:t>
            </a:r>
            <a:r>
              <a:rPr lang="en-US" sz="2000" b="1" dirty="0" err="1"/>
              <a:t>nwtraders,dc</a:t>
            </a:r>
            <a:r>
              <a:rPr lang="en-US" sz="2000" b="1" dirty="0"/>
              <a:t>=</a:t>
            </a:r>
            <a:r>
              <a:rPr lang="en-US" sz="2000" b="1" dirty="0" err="1"/>
              <a:t>msft</a:t>
            </a:r>
            <a:r>
              <a:rPr lang="en-US" sz="2000" b="1" dirty="0"/>
              <a:t>“</a:t>
            </a:r>
          </a:p>
          <a:p>
            <a:pPr marL="0" indent="0">
              <a:buNone/>
            </a:pPr>
            <a:endParaRPr lang="fr-FR" sz="2000" dirty="0"/>
          </a:p>
          <a:p>
            <a:endParaRPr lang="fr-FR" dirty="0"/>
          </a:p>
        </p:txBody>
      </p:sp>
    </p:spTree>
    <p:extLst>
      <p:ext uri="{BB962C8B-B14F-4D97-AF65-F5344CB8AC3E}">
        <p14:creationId xmlns:p14="http://schemas.microsoft.com/office/powerpoint/2010/main" val="22754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79418" y="0"/>
            <a:ext cx="10612582" cy="6331527"/>
          </a:xfrm>
        </p:spPr>
        <p:txBody>
          <a:bodyPr>
            <a:normAutofit lnSpcReduction="10000"/>
          </a:bodyPr>
          <a:lstStyle/>
          <a:p>
            <a:r>
              <a:rPr lang="fr-FR" b="1" dirty="0"/>
              <a:t>Modification d’un compte utilisateur</a:t>
            </a:r>
            <a:endParaRPr lang="fr-FR" dirty="0"/>
          </a:p>
          <a:p>
            <a:pPr marL="0" indent="0">
              <a:buNone/>
            </a:pPr>
            <a:r>
              <a:rPr lang="fr-FR" dirty="0"/>
              <a:t> </a:t>
            </a:r>
          </a:p>
          <a:p>
            <a:pPr marL="0" indent="0">
              <a:buNone/>
            </a:pPr>
            <a:r>
              <a:rPr lang="fr-FR" b="1" dirty="0" err="1"/>
              <a:t>dsmod</a:t>
            </a:r>
            <a:r>
              <a:rPr lang="fr-FR" b="1" dirty="0"/>
              <a:t> user </a:t>
            </a:r>
            <a:r>
              <a:rPr lang="fr-FR" i="1" dirty="0" err="1"/>
              <a:t>UtilisateurDN</a:t>
            </a:r>
            <a:r>
              <a:rPr lang="fr-FR" i="1" dirty="0"/>
              <a:t>. </a:t>
            </a:r>
            <a:r>
              <a:rPr lang="fr-FR" dirty="0"/>
              <a:t>[</a:t>
            </a:r>
            <a:r>
              <a:rPr lang="fr-FR" b="1" dirty="0"/>
              <a:t>-</a:t>
            </a:r>
            <a:r>
              <a:rPr lang="fr-FR" b="1" dirty="0" err="1"/>
              <a:t>upn</a:t>
            </a:r>
            <a:endParaRPr lang="fr-FR" dirty="0"/>
          </a:p>
          <a:p>
            <a:pPr marL="0" indent="0">
              <a:buNone/>
            </a:pPr>
            <a:r>
              <a:rPr lang="fr-FR" i="1" dirty="0"/>
              <a:t>UPN</a:t>
            </a:r>
            <a:r>
              <a:rPr lang="fr-FR" dirty="0"/>
              <a:t>] [</a:t>
            </a:r>
            <a:r>
              <a:rPr lang="fr-FR" b="1" dirty="0"/>
              <a:t>-</a:t>
            </a:r>
            <a:r>
              <a:rPr lang="fr-FR" b="1" dirty="0" err="1"/>
              <a:t>fn</a:t>
            </a:r>
            <a:r>
              <a:rPr lang="fr-FR" b="1" dirty="0"/>
              <a:t> </a:t>
            </a:r>
            <a:r>
              <a:rPr lang="fr-FR" i="1" dirty="0"/>
              <a:t>Prénom</a:t>
            </a:r>
            <a:r>
              <a:rPr lang="fr-FR" dirty="0"/>
              <a:t>] [</a:t>
            </a:r>
            <a:r>
              <a:rPr lang="fr-FR" b="1" dirty="0"/>
              <a:t>-mi </a:t>
            </a:r>
            <a:r>
              <a:rPr lang="fr-FR" i="1" dirty="0"/>
              <a:t>Initiale</a:t>
            </a:r>
            <a:r>
              <a:rPr lang="fr-FR" dirty="0"/>
              <a:t>] [</a:t>
            </a:r>
            <a:r>
              <a:rPr lang="fr-FR" b="1" dirty="0"/>
              <a:t>-ln </a:t>
            </a:r>
            <a:r>
              <a:rPr lang="fr-FR" i="1" dirty="0"/>
              <a:t>Nom</a:t>
            </a:r>
            <a:r>
              <a:rPr lang="fr-FR" dirty="0"/>
              <a:t>] [</a:t>
            </a:r>
            <a:r>
              <a:rPr lang="fr-FR" b="1" dirty="0"/>
              <a:t>-display </a:t>
            </a:r>
            <a:r>
              <a:rPr lang="fr-FR" i="1" dirty="0" err="1"/>
              <a:t>NomAffiché</a:t>
            </a:r>
            <a:r>
              <a:rPr lang="fr-FR" dirty="0"/>
              <a:t>] [</a:t>
            </a:r>
            <a:r>
              <a:rPr lang="fr-FR" b="1" dirty="0"/>
              <a:t>-</a:t>
            </a:r>
            <a:r>
              <a:rPr lang="fr-FR" b="1" dirty="0" err="1"/>
              <a:t>empid</a:t>
            </a:r>
            <a:r>
              <a:rPr lang="fr-FR" b="1" dirty="0"/>
              <a:t> </a:t>
            </a:r>
            <a:r>
              <a:rPr lang="fr-FR" i="1" dirty="0" err="1"/>
              <a:t>IDEmployé</a:t>
            </a:r>
            <a:r>
              <a:rPr lang="fr-FR" dirty="0"/>
              <a:t>] [</a:t>
            </a:r>
            <a:r>
              <a:rPr lang="fr-FR" b="1" dirty="0"/>
              <a:t>-</a:t>
            </a:r>
            <a:r>
              <a:rPr lang="fr-FR" b="1" dirty="0" err="1"/>
              <a:t>pwd</a:t>
            </a:r>
            <a:r>
              <a:rPr lang="fr-FR" b="1" dirty="0"/>
              <a:t> </a:t>
            </a:r>
            <a:r>
              <a:rPr lang="fr-FR" dirty="0"/>
              <a:t>(</a:t>
            </a:r>
            <a:r>
              <a:rPr lang="fr-FR" i="1" dirty="0"/>
              <a:t>Mot de passe </a:t>
            </a:r>
            <a:r>
              <a:rPr lang="fr-FR" dirty="0"/>
              <a:t>| </a:t>
            </a:r>
            <a:r>
              <a:rPr lang="fr-FR" b="1" dirty="0"/>
              <a:t>*</a:t>
            </a:r>
            <a:r>
              <a:rPr lang="fr-FR" dirty="0"/>
              <a:t>)] [</a:t>
            </a:r>
            <a:r>
              <a:rPr lang="fr-FR" b="1" dirty="0"/>
              <a:t>-</a:t>
            </a:r>
            <a:r>
              <a:rPr lang="fr-FR" b="1" dirty="0" err="1"/>
              <a:t>desc</a:t>
            </a:r>
            <a:r>
              <a:rPr lang="fr-FR" b="1" dirty="0"/>
              <a:t> </a:t>
            </a:r>
            <a:r>
              <a:rPr lang="fr-FR" i="1" dirty="0"/>
              <a:t>Description</a:t>
            </a:r>
            <a:r>
              <a:rPr lang="fr-FR" dirty="0"/>
              <a:t>] [</a:t>
            </a:r>
            <a:r>
              <a:rPr lang="fr-FR" b="1" dirty="0"/>
              <a:t>-office </a:t>
            </a:r>
            <a:r>
              <a:rPr lang="fr-FR" i="1" dirty="0"/>
              <a:t>Bureau</a:t>
            </a:r>
            <a:r>
              <a:rPr lang="fr-FR" dirty="0"/>
              <a:t>] [</a:t>
            </a:r>
            <a:r>
              <a:rPr lang="fr-FR" b="1" dirty="0"/>
              <a:t>-tel </a:t>
            </a:r>
            <a:r>
              <a:rPr lang="fr-FR" i="1" dirty="0" err="1"/>
              <a:t>NuméroTéléphone</a:t>
            </a:r>
            <a:r>
              <a:rPr lang="fr-FR" dirty="0"/>
              <a:t>] [</a:t>
            </a:r>
            <a:r>
              <a:rPr lang="fr-FR" b="1" dirty="0"/>
              <a:t>-email </a:t>
            </a:r>
            <a:r>
              <a:rPr lang="fr-FR" i="1" dirty="0" err="1"/>
              <a:t>dresseMessagerie</a:t>
            </a:r>
            <a:r>
              <a:rPr lang="fr-FR" dirty="0"/>
              <a:t>] [</a:t>
            </a:r>
            <a:r>
              <a:rPr lang="fr-FR" b="1" dirty="0"/>
              <a:t>-</a:t>
            </a:r>
            <a:r>
              <a:rPr lang="fr-FR" b="1" dirty="0" err="1"/>
              <a:t>hometel</a:t>
            </a:r>
            <a:r>
              <a:rPr lang="fr-FR" b="1" dirty="0"/>
              <a:t> </a:t>
            </a:r>
            <a:r>
              <a:rPr lang="fr-FR" i="1" dirty="0" err="1"/>
              <a:t>NuméroTéléphoneDomicile</a:t>
            </a:r>
            <a:r>
              <a:rPr lang="fr-FR" dirty="0"/>
              <a:t>] [</a:t>
            </a:r>
            <a:r>
              <a:rPr lang="fr-FR" b="1" dirty="0"/>
              <a:t>-pager </a:t>
            </a:r>
            <a:r>
              <a:rPr lang="fr-FR" i="1" dirty="0" err="1"/>
              <a:t>NuméroPager</a:t>
            </a:r>
            <a:r>
              <a:rPr lang="fr-FR" dirty="0"/>
              <a:t>] [</a:t>
            </a:r>
            <a:r>
              <a:rPr lang="fr-FR" b="1" dirty="0"/>
              <a:t>-mobile</a:t>
            </a:r>
            <a:endParaRPr lang="fr-FR" dirty="0"/>
          </a:p>
          <a:p>
            <a:pPr marL="0" indent="0">
              <a:buNone/>
            </a:pPr>
            <a:r>
              <a:rPr lang="fr-FR" i="1" dirty="0" err="1"/>
              <a:t>NuméroTéléphoneMobile</a:t>
            </a:r>
            <a:r>
              <a:rPr lang="fr-FR" dirty="0"/>
              <a:t>] [</a:t>
            </a:r>
            <a:r>
              <a:rPr lang="fr-FR" b="1" dirty="0"/>
              <a:t>-fax </a:t>
            </a:r>
            <a:r>
              <a:rPr lang="fr-FR" i="1" dirty="0" err="1"/>
              <a:t>NuméroTélécopie</a:t>
            </a:r>
            <a:r>
              <a:rPr lang="fr-FR" dirty="0"/>
              <a:t>] [</a:t>
            </a:r>
            <a:r>
              <a:rPr lang="fr-FR" b="1" dirty="0"/>
              <a:t>-</a:t>
            </a:r>
            <a:r>
              <a:rPr lang="fr-FR" b="1" dirty="0" err="1"/>
              <a:t>iptel</a:t>
            </a:r>
            <a:r>
              <a:rPr lang="fr-FR" b="1" dirty="0"/>
              <a:t> </a:t>
            </a:r>
            <a:r>
              <a:rPr lang="fr-FR" i="1" dirty="0" err="1"/>
              <a:t>NuméroInternet</a:t>
            </a:r>
            <a:r>
              <a:rPr lang="fr-FR" dirty="0"/>
              <a:t>] [</a:t>
            </a:r>
            <a:r>
              <a:rPr lang="fr-FR" b="1" dirty="0"/>
              <a:t>-</a:t>
            </a:r>
            <a:r>
              <a:rPr lang="fr-FR" b="1" dirty="0" err="1"/>
              <a:t>webpg</a:t>
            </a:r>
            <a:r>
              <a:rPr lang="fr-FR" b="1" dirty="0"/>
              <a:t> </a:t>
            </a:r>
            <a:r>
              <a:rPr lang="fr-FR" i="1" dirty="0" err="1"/>
              <a:t>PageWeb</a:t>
            </a:r>
            <a:r>
              <a:rPr lang="fr-FR" dirty="0"/>
              <a:t>] [</a:t>
            </a:r>
            <a:r>
              <a:rPr lang="fr-FR" b="1" dirty="0"/>
              <a:t>-</a:t>
            </a:r>
            <a:r>
              <a:rPr lang="fr-FR" b="1" dirty="0" err="1"/>
              <a:t>title</a:t>
            </a:r>
            <a:r>
              <a:rPr lang="fr-FR" b="1" dirty="0"/>
              <a:t> </a:t>
            </a:r>
            <a:r>
              <a:rPr lang="fr-FR" i="1" dirty="0"/>
              <a:t>Fonction</a:t>
            </a:r>
            <a:r>
              <a:rPr lang="fr-FR" dirty="0"/>
              <a:t>] [</a:t>
            </a:r>
            <a:r>
              <a:rPr lang="fr-FR" b="1" dirty="0"/>
              <a:t>-</a:t>
            </a:r>
            <a:r>
              <a:rPr lang="fr-FR" b="1" dirty="0" err="1"/>
              <a:t>dept</a:t>
            </a:r>
            <a:r>
              <a:rPr lang="fr-FR" b="1" dirty="0"/>
              <a:t> </a:t>
            </a:r>
            <a:r>
              <a:rPr lang="fr-FR" i="1" dirty="0"/>
              <a:t>Service</a:t>
            </a:r>
            <a:r>
              <a:rPr lang="fr-FR" dirty="0"/>
              <a:t>] [</a:t>
            </a:r>
            <a:r>
              <a:rPr lang="fr-FR" b="1" dirty="0"/>
              <a:t>-</a:t>
            </a:r>
            <a:r>
              <a:rPr lang="fr-FR" b="1" dirty="0" err="1"/>
              <a:t>company</a:t>
            </a:r>
            <a:r>
              <a:rPr lang="fr-FR" b="1" dirty="0"/>
              <a:t> </a:t>
            </a:r>
            <a:r>
              <a:rPr lang="fr-FR" i="1" dirty="0"/>
              <a:t>Entreprise</a:t>
            </a:r>
            <a:r>
              <a:rPr lang="fr-FR" dirty="0"/>
              <a:t>] [</a:t>
            </a:r>
            <a:r>
              <a:rPr lang="fr-FR" b="1" dirty="0"/>
              <a:t>-</a:t>
            </a:r>
            <a:r>
              <a:rPr lang="fr-FR" b="1" dirty="0" err="1"/>
              <a:t>mgr</a:t>
            </a:r>
            <a:r>
              <a:rPr lang="fr-FR" b="1" dirty="0"/>
              <a:t> </a:t>
            </a:r>
            <a:r>
              <a:rPr lang="fr-FR" i="1" dirty="0"/>
              <a:t>Responsable</a:t>
            </a:r>
            <a:r>
              <a:rPr lang="fr-FR" dirty="0"/>
              <a:t>] [</a:t>
            </a:r>
            <a:r>
              <a:rPr lang="fr-FR" b="1" dirty="0"/>
              <a:t>-</a:t>
            </a:r>
            <a:r>
              <a:rPr lang="fr-FR" b="1" dirty="0" err="1"/>
              <a:t>hmdir</a:t>
            </a:r>
            <a:r>
              <a:rPr lang="fr-FR" b="1" dirty="0"/>
              <a:t> </a:t>
            </a:r>
            <a:r>
              <a:rPr lang="fr-FR" i="1" dirty="0" err="1"/>
              <a:t>épertoireDeBase</a:t>
            </a:r>
            <a:r>
              <a:rPr lang="fr-FR" dirty="0"/>
              <a:t>] [</a:t>
            </a:r>
            <a:r>
              <a:rPr lang="fr-FR" b="1" dirty="0"/>
              <a:t>-</a:t>
            </a:r>
            <a:r>
              <a:rPr lang="fr-FR" b="1" dirty="0" err="1"/>
              <a:t>hmdrv</a:t>
            </a:r>
            <a:r>
              <a:rPr lang="fr-FR" b="1" dirty="0"/>
              <a:t> </a:t>
            </a:r>
            <a:r>
              <a:rPr lang="fr-FR" i="1" dirty="0" err="1"/>
              <a:t>LettreUnité</a:t>
            </a:r>
            <a:r>
              <a:rPr lang="fr-FR" i="1" dirty="0"/>
              <a:t>:</a:t>
            </a:r>
            <a:r>
              <a:rPr lang="fr-FR" dirty="0"/>
              <a:t>] [</a:t>
            </a:r>
            <a:r>
              <a:rPr lang="fr-FR" b="1" dirty="0"/>
              <a:t>-profile </a:t>
            </a:r>
            <a:r>
              <a:rPr lang="fr-FR" i="1" dirty="0" err="1"/>
              <a:t>CheminProfil</a:t>
            </a:r>
            <a:r>
              <a:rPr lang="fr-FR" dirty="0"/>
              <a:t>] [</a:t>
            </a:r>
            <a:r>
              <a:rPr lang="fr-FR" b="1" dirty="0"/>
              <a:t>-</a:t>
            </a:r>
            <a:r>
              <a:rPr lang="fr-FR" b="1" dirty="0" err="1"/>
              <a:t>loscr</a:t>
            </a:r>
            <a:r>
              <a:rPr lang="fr-FR" b="1" dirty="0"/>
              <a:t> </a:t>
            </a:r>
            <a:r>
              <a:rPr lang="fr-FR" i="1" dirty="0" err="1"/>
              <a:t>CheminScript</a:t>
            </a:r>
            <a:r>
              <a:rPr lang="fr-FR" dirty="0"/>
              <a:t>] </a:t>
            </a:r>
          </a:p>
          <a:p>
            <a:pPr marL="0" indent="0">
              <a:buNone/>
            </a:pPr>
            <a:r>
              <a:rPr lang="fr-FR" dirty="0"/>
              <a:t>[</a:t>
            </a:r>
            <a:r>
              <a:rPr lang="fr-FR" b="1" dirty="0"/>
              <a:t>-</a:t>
            </a:r>
            <a:r>
              <a:rPr lang="fr-FR" b="1" dirty="0" err="1"/>
              <a:t>mustchpwd</a:t>
            </a:r>
            <a:r>
              <a:rPr lang="fr-FR" b="1" dirty="0"/>
              <a:t> </a:t>
            </a:r>
            <a:r>
              <a:rPr lang="fr-FR" dirty="0"/>
              <a:t>{</a:t>
            </a:r>
            <a:r>
              <a:rPr lang="fr-FR" b="1" dirty="0" err="1"/>
              <a:t>yes</a:t>
            </a:r>
            <a:r>
              <a:rPr lang="fr-FR" b="1" dirty="0"/>
              <a:t> </a:t>
            </a:r>
            <a:r>
              <a:rPr lang="fr-FR" dirty="0"/>
              <a:t>| </a:t>
            </a:r>
            <a:r>
              <a:rPr lang="fr-FR" b="1" dirty="0"/>
              <a:t>no</a:t>
            </a:r>
            <a:r>
              <a:rPr lang="fr-FR" dirty="0"/>
              <a:t>}] [</a:t>
            </a:r>
            <a:r>
              <a:rPr lang="fr-FR" b="1" dirty="0"/>
              <a:t>-</a:t>
            </a:r>
            <a:r>
              <a:rPr lang="fr-FR" b="1" dirty="0" err="1"/>
              <a:t>canchpwd</a:t>
            </a:r>
            <a:r>
              <a:rPr lang="fr-FR" b="1" dirty="0"/>
              <a:t> </a:t>
            </a:r>
            <a:r>
              <a:rPr lang="fr-FR" dirty="0"/>
              <a:t>{</a:t>
            </a:r>
            <a:r>
              <a:rPr lang="fr-FR" b="1" dirty="0" err="1"/>
              <a:t>yes</a:t>
            </a:r>
            <a:r>
              <a:rPr lang="fr-FR" b="1" dirty="0"/>
              <a:t> </a:t>
            </a:r>
            <a:r>
              <a:rPr lang="fr-FR" dirty="0"/>
              <a:t>| </a:t>
            </a:r>
            <a:r>
              <a:rPr lang="fr-FR" b="1" dirty="0"/>
              <a:t>no</a:t>
            </a:r>
            <a:r>
              <a:rPr lang="fr-FR" dirty="0"/>
              <a:t>}] [</a:t>
            </a:r>
            <a:r>
              <a:rPr lang="fr-FR" b="1" dirty="0"/>
              <a:t>-</a:t>
            </a:r>
            <a:r>
              <a:rPr lang="fr-FR" b="1" dirty="0" err="1"/>
              <a:t>reversiblepwd</a:t>
            </a:r>
            <a:r>
              <a:rPr lang="fr-FR" b="1" dirty="0"/>
              <a:t> </a:t>
            </a:r>
            <a:r>
              <a:rPr lang="fr-FR" dirty="0"/>
              <a:t>{</a:t>
            </a:r>
            <a:r>
              <a:rPr lang="fr-FR" b="1" dirty="0" err="1"/>
              <a:t>yes</a:t>
            </a:r>
            <a:r>
              <a:rPr lang="fr-FR" b="1" dirty="0"/>
              <a:t> </a:t>
            </a:r>
            <a:r>
              <a:rPr lang="fr-FR" dirty="0"/>
              <a:t>| </a:t>
            </a:r>
            <a:r>
              <a:rPr lang="fr-FR" b="1" dirty="0"/>
              <a:t>no</a:t>
            </a:r>
            <a:r>
              <a:rPr lang="fr-FR" dirty="0"/>
              <a:t>}] [</a:t>
            </a:r>
            <a:r>
              <a:rPr lang="fr-FR" b="1" dirty="0"/>
              <a:t>-</a:t>
            </a:r>
            <a:r>
              <a:rPr lang="fr-FR" b="1" dirty="0" err="1"/>
              <a:t>pwdneverexpires</a:t>
            </a:r>
            <a:endParaRPr lang="fr-FR" dirty="0"/>
          </a:p>
          <a:p>
            <a:pPr marL="0" indent="0">
              <a:buNone/>
            </a:pPr>
            <a:r>
              <a:rPr lang="fr-FR" dirty="0"/>
              <a:t>{</a:t>
            </a:r>
            <a:r>
              <a:rPr lang="fr-FR" b="1" dirty="0" err="1"/>
              <a:t>yes</a:t>
            </a:r>
            <a:r>
              <a:rPr lang="fr-FR" b="1" dirty="0"/>
              <a:t> </a:t>
            </a:r>
            <a:r>
              <a:rPr lang="fr-FR" dirty="0"/>
              <a:t>| </a:t>
            </a:r>
            <a:r>
              <a:rPr lang="fr-FR" b="1" dirty="0"/>
              <a:t>no</a:t>
            </a:r>
            <a:r>
              <a:rPr lang="fr-FR" dirty="0"/>
              <a:t>}] [</a:t>
            </a:r>
            <a:r>
              <a:rPr lang="fr-FR" b="1" dirty="0"/>
              <a:t>-</a:t>
            </a:r>
            <a:r>
              <a:rPr lang="fr-FR" b="1" dirty="0" err="1"/>
              <a:t>acctexpires</a:t>
            </a:r>
            <a:r>
              <a:rPr lang="fr-FR" b="1" dirty="0"/>
              <a:t> </a:t>
            </a:r>
            <a:r>
              <a:rPr lang="fr-FR" i="1" dirty="0" err="1"/>
              <a:t>NombreJours</a:t>
            </a:r>
            <a:r>
              <a:rPr lang="fr-FR" dirty="0"/>
              <a:t>] [</a:t>
            </a:r>
            <a:r>
              <a:rPr lang="fr-FR" b="1" dirty="0"/>
              <a:t>-</a:t>
            </a:r>
            <a:r>
              <a:rPr lang="fr-FR" b="1" dirty="0" err="1"/>
              <a:t>disabled</a:t>
            </a:r>
            <a:r>
              <a:rPr lang="fr-FR" b="1" dirty="0"/>
              <a:t> </a:t>
            </a:r>
            <a:r>
              <a:rPr lang="fr-FR" dirty="0"/>
              <a:t>{</a:t>
            </a:r>
            <a:r>
              <a:rPr lang="fr-FR" b="1" dirty="0" err="1"/>
              <a:t>yes</a:t>
            </a:r>
            <a:r>
              <a:rPr lang="fr-FR" b="1" dirty="0"/>
              <a:t> </a:t>
            </a:r>
            <a:r>
              <a:rPr lang="fr-FR" dirty="0"/>
              <a:t>| </a:t>
            </a:r>
            <a:r>
              <a:rPr lang="fr-FR" b="1" dirty="0"/>
              <a:t>no</a:t>
            </a:r>
            <a:r>
              <a:rPr lang="fr-FR" dirty="0"/>
              <a:t>}] [{</a:t>
            </a:r>
            <a:r>
              <a:rPr lang="fr-FR" b="1" dirty="0"/>
              <a:t>-s </a:t>
            </a:r>
            <a:r>
              <a:rPr lang="fr-FR" i="1" dirty="0"/>
              <a:t>Serveur</a:t>
            </a:r>
            <a:r>
              <a:rPr lang="fr-FR" dirty="0"/>
              <a:t>| </a:t>
            </a:r>
            <a:r>
              <a:rPr lang="fr-FR" b="1" dirty="0"/>
              <a:t>-d </a:t>
            </a:r>
            <a:r>
              <a:rPr lang="fr-FR" i="1" dirty="0"/>
              <a:t>Domaine</a:t>
            </a:r>
            <a:r>
              <a:rPr lang="fr-FR" dirty="0"/>
              <a:t>}] [</a:t>
            </a:r>
            <a:r>
              <a:rPr lang="fr-FR" b="1" dirty="0"/>
              <a:t>-u </a:t>
            </a:r>
            <a:r>
              <a:rPr lang="fr-FR" i="1" dirty="0" err="1"/>
              <a:t>NomUtilisateur</a:t>
            </a:r>
            <a:r>
              <a:rPr lang="fr-FR" dirty="0"/>
              <a:t>] [</a:t>
            </a:r>
            <a:r>
              <a:rPr lang="fr-FR" b="1" dirty="0"/>
              <a:t>-p </a:t>
            </a:r>
            <a:r>
              <a:rPr lang="fr-FR" dirty="0"/>
              <a:t>{</a:t>
            </a:r>
            <a:r>
              <a:rPr lang="fr-FR" i="1" dirty="0" err="1"/>
              <a:t>MotPasse</a:t>
            </a:r>
            <a:r>
              <a:rPr lang="fr-FR" i="1" dirty="0"/>
              <a:t> </a:t>
            </a:r>
            <a:r>
              <a:rPr lang="fr-FR" dirty="0"/>
              <a:t>| </a:t>
            </a:r>
            <a:r>
              <a:rPr lang="fr-FR" b="1" dirty="0"/>
              <a:t>*</a:t>
            </a:r>
            <a:r>
              <a:rPr lang="fr-FR" dirty="0"/>
              <a:t>}]</a:t>
            </a:r>
          </a:p>
          <a:p>
            <a:r>
              <a:rPr lang="fr-FR" dirty="0"/>
              <a:t>. ou .</a:t>
            </a:r>
          </a:p>
          <a:p>
            <a:r>
              <a:rPr lang="fr-FR" dirty="0"/>
              <a:t>Pour un compte d’ordinateur, tapez </a:t>
            </a:r>
          </a:p>
          <a:p>
            <a:pPr marL="0" indent="0">
              <a:buNone/>
            </a:pPr>
            <a:r>
              <a:rPr lang="fr-FR" b="1" dirty="0" err="1"/>
              <a:t>dsmod</a:t>
            </a:r>
            <a:r>
              <a:rPr lang="fr-FR" b="1" dirty="0"/>
              <a:t> computer </a:t>
            </a:r>
            <a:r>
              <a:rPr lang="fr-FR" i="1" dirty="0" err="1"/>
              <a:t>OrdinateurDN</a:t>
            </a:r>
            <a:r>
              <a:rPr lang="fr-FR" i="1" dirty="0"/>
              <a:t>. </a:t>
            </a:r>
            <a:r>
              <a:rPr lang="fr-FR" dirty="0"/>
              <a:t>[</a:t>
            </a:r>
            <a:r>
              <a:rPr lang="fr-FR" b="1" dirty="0"/>
              <a:t>-</a:t>
            </a:r>
            <a:endParaRPr lang="fr-FR" dirty="0"/>
          </a:p>
          <a:p>
            <a:pPr marL="0" indent="0">
              <a:buNone/>
            </a:pPr>
            <a:r>
              <a:rPr lang="fr-FR" b="1" dirty="0" err="1"/>
              <a:t>desc</a:t>
            </a:r>
            <a:r>
              <a:rPr lang="fr-FR" b="1" dirty="0"/>
              <a:t> </a:t>
            </a:r>
            <a:r>
              <a:rPr lang="fr-FR" i="1" dirty="0"/>
              <a:t>Description</a:t>
            </a:r>
            <a:r>
              <a:rPr lang="fr-FR" dirty="0"/>
              <a:t>] [</a:t>
            </a:r>
            <a:r>
              <a:rPr lang="fr-FR" b="1" dirty="0"/>
              <a:t>-</a:t>
            </a:r>
            <a:r>
              <a:rPr lang="fr-FR" b="1" dirty="0" err="1"/>
              <a:t>loc</a:t>
            </a:r>
            <a:r>
              <a:rPr lang="fr-FR" b="1" dirty="0"/>
              <a:t> </a:t>
            </a:r>
            <a:r>
              <a:rPr lang="fr-FR" i="1" dirty="0"/>
              <a:t>Emplacement</a:t>
            </a:r>
            <a:r>
              <a:rPr lang="fr-FR" dirty="0"/>
              <a:t>] [</a:t>
            </a:r>
            <a:r>
              <a:rPr lang="fr-FR" b="1" dirty="0"/>
              <a:t>-</a:t>
            </a:r>
            <a:r>
              <a:rPr lang="fr-FR" b="1" dirty="0" err="1"/>
              <a:t>disabled</a:t>
            </a:r>
            <a:r>
              <a:rPr lang="fr-FR" b="1" dirty="0"/>
              <a:t> </a:t>
            </a:r>
            <a:r>
              <a:rPr lang="fr-FR" dirty="0"/>
              <a:t>{</a:t>
            </a:r>
            <a:r>
              <a:rPr lang="fr-FR" b="1" dirty="0" err="1"/>
              <a:t>yes</a:t>
            </a:r>
            <a:r>
              <a:rPr lang="fr-FR" b="1" dirty="0"/>
              <a:t> </a:t>
            </a:r>
            <a:r>
              <a:rPr lang="fr-FR" dirty="0"/>
              <a:t>| </a:t>
            </a:r>
            <a:r>
              <a:rPr lang="fr-FR" b="1" dirty="0"/>
              <a:t>no</a:t>
            </a:r>
            <a:r>
              <a:rPr lang="fr-FR" dirty="0"/>
              <a:t>}] [</a:t>
            </a:r>
            <a:r>
              <a:rPr lang="fr-FR" b="1" dirty="0"/>
              <a:t>-reset</a:t>
            </a:r>
            <a:r>
              <a:rPr lang="fr-FR" dirty="0"/>
              <a:t>] [{</a:t>
            </a:r>
            <a:r>
              <a:rPr lang="fr-FR" b="1" dirty="0"/>
              <a:t>-s</a:t>
            </a:r>
            <a:endParaRPr lang="fr-FR" dirty="0"/>
          </a:p>
          <a:p>
            <a:pPr marL="0" indent="0">
              <a:buNone/>
            </a:pPr>
            <a:r>
              <a:rPr lang="fr-FR" i="1" dirty="0"/>
              <a:t>Serveur </a:t>
            </a:r>
            <a:r>
              <a:rPr lang="fr-FR" dirty="0"/>
              <a:t>| </a:t>
            </a:r>
            <a:r>
              <a:rPr lang="fr-FR" b="1" dirty="0"/>
              <a:t>-d </a:t>
            </a:r>
            <a:r>
              <a:rPr lang="fr-FR" i="1" dirty="0"/>
              <a:t>Domaine</a:t>
            </a:r>
            <a:r>
              <a:rPr lang="fr-FR" dirty="0"/>
              <a:t>}] [</a:t>
            </a:r>
            <a:r>
              <a:rPr lang="fr-FR" b="1" dirty="0"/>
              <a:t>-u </a:t>
            </a:r>
            <a:r>
              <a:rPr lang="fr-FR" i="1" dirty="0" err="1"/>
              <a:t>NomUtilisateur</a:t>
            </a:r>
            <a:r>
              <a:rPr lang="fr-FR" dirty="0"/>
              <a:t>] [</a:t>
            </a:r>
            <a:r>
              <a:rPr lang="fr-FR" b="1" dirty="0"/>
              <a:t>-p </a:t>
            </a:r>
            <a:r>
              <a:rPr lang="fr-FR" dirty="0"/>
              <a:t>{ </a:t>
            </a:r>
            <a:r>
              <a:rPr lang="fr-FR" i="1" dirty="0" err="1"/>
              <a:t>MotPasse</a:t>
            </a:r>
            <a:r>
              <a:rPr lang="fr-FR" i="1" dirty="0"/>
              <a:t> </a:t>
            </a:r>
            <a:r>
              <a:rPr lang="fr-FR" dirty="0"/>
              <a:t>| </a:t>
            </a:r>
            <a:r>
              <a:rPr lang="fr-FR" b="1" dirty="0"/>
              <a:t>*</a:t>
            </a:r>
            <a:r>
              <a:rPr lang="fr-FR" dirty="0"/>
              <a:t>}]</a:t>
            </a:r>
          </a:p>
        </p:txBody>
      </p:sp>
    </p:spTree>
    <p:extLst>
      <p:ext uri="{BB962C8B-B14F-4D97-AF65-F5344CB8AC3E}">
        <p14:creationId xmlns:p14="http://schemas.microsoft.com/office/powerpoint/2010/main" val="959679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484254"/>
          </a:xfrm>
        </p:spPr>
        <p:txBody>
          <a:bodyPr>
            <a:normAutofit/>
          </a:bodyPr>
          <a:lstStyle/>
          <a:p>
            <a:r>
              <a:rPr lang="fr-FR" sz="1800" b="1" dirty="0" err="1"/>
              <a:t>Creation</a:t>
            </a:r>
            <a:r>
              <a:rPr lang="fr-FR" sz="1800" b="1" dirty="0"/>
              <a:t> d’un groupe</a:t>
            </a:r>
          </a:p>
        </p:txBody>
      </p:sp>
      <p:sp>
        <p:nvSpPr>
          <p:cNvPr id="3" name="Espace réservé du contenu 2"/>
          <p:cNvSpPr>
            <a:spLocks noGrp="1"/>
          </p:cNvSpPr>
          <p:nvPr>
            <p:ph idx="1"/>
          </p:nvPr>
        </p:nvSpPr>
        <p:spPr>
          <a:xfrm>
            <a:off x="1841066" y="1302326"/>
            <a:ext cx="8915400" cy="5444837"/>
          </a:xfrm>
        </p:spPr>
        <p:txBody>
          <a:bodyPr>
            <a:normAutofit/>
          </a:bodyPr>
          <a:lstStyle/>
          <a:p>
            <a:r>
              <a:rPr lang="fr-FR" dirty="0"/>
              <a:t>Pour créer un groupe dans un domaine Active Directory à l’aide</a:t>
            </a:r>
          </a:p>
          <a:p>
            <a:pPr marL="0" indent="0">
              <a:buNone/>
            </a:pPr>
            <a:r>
              <a:rPr lang="fr-FR" dirty="0"/>
              <a:t>de la commande </a:t>
            </a:r>
            <a:r>
              <a:rPr lang="fr-FR" b="1" dirty="0" err="1"/>
              <a:t>dsadd</a:t>
            </a:r>
            <a:r>
              <a:rPr lang="fr-FR" dirty="0"/>
              <a:t>, procédez comme suit :</a:t>
            </a:r>
          </a:p>
          <a:p>
            <a:pPr marL="0" indent="0">
              <a:buNone/>
            </a:pPr>
            <a:r>
              <a:rPr lang="fr-FR" dirty="0"/>
              <a:t>.</a:t>
            </a:r>
          </a:p>
          <a:p>
            <a:r>
              <a:rPr lang="en-US" dirty="0"/>
              <a:t>  </a:t>
            </a:r>
            <a:r>
              <a:rPr lang="en-US" dirty="0" err="1"/>
              <a:t>Tapez</a:t>
            </a:r>
            <a:r>
              <a:rPr lang="en-US" dirty="0"/>
              <a:t> </a:t>
            </a:r>
            <a:endParaRPr lang="fr-FR" dirty="0"/>
          </a:p>
          <a:p>
            <a:r>
              <a:rPr lang="en-US" b="1" dirty="0" err="1"/>
              <a:t>dsadd</a:t>
            </a:r>
            <a:r>
              <a:rPr lang="en-US" b="1" dirty="0"/>
              <a:t> group </a:t>
            </a:r>
            <a:r>
              <a:rPr lang="en-US" i="1" dirty="0" err="1"/>
              <a:t>DNGroupe</a:t>
            </a:r>
            <a:r>
              <a:rPr lang="en-US" i="1" dirty="0"/>
              <a:t> </a:t>
            </a:r>
            <a:r>
              <a:rPr lang="en-US" b="1" dirty="0"/>
              <a:t>-</a:t>
            </a:r>
            <a:r>
              <a:rPr lang="en-US" b="1" dirty="0" err="1"/>
              <a:t>samid</a:t>
            </a:r>
            <a:r>
              <a:rPr lang="en-US" b="1" dirty="0"/>
              <a:t> </a:t>
            </a:r>
            <a:r>
              <a:rPr lang="en-US" i="1" dirty="0" err="1"/>
              <a:t>NomSAM</a:t>
            </a:r>
            <a:r>
              <a:rPr lang="en-US" i="1" dirty="0"/>
              <a:t> </a:t>
            </a:r>
            <a:r>
              <a:rPr lang="en-US" b="1" dirty="0"/>
              <a:t>-</a:t>
            </a:r>
            <a:r>
              <a:rPr lang="en-US" b="1" dirty="0" err="1"/>
              <a:t>secgrp</a:t>
            </a:r>
            <a:r>
              <a:rPr lang="en-US" b="1" dirty="0"/>
              <a:t> </a:t>
            </a:r>
            <a:r>
              <a:rPr lang="en-US" i="1" dirty="0"/>
              <a:t>yes | no </a:t>
            </a:r>
            <a:r>
              <a:rPr lang="en-US" b="1" dirty="0"/>
              <a:t>-scope </a:t>
            </a:r>
            <a:r>
              <a:rPr lang="en-US" i="1" dirty="0"/>
              <a:t>l |g | u</a:t>
            </a:r>
            <a:endParaRPr lang="fr-FR" dirty="0"/>
          </a:p>
          <a:p>
            <a:endParaRPr lang="en-US" b="1" dirty="0"/>
          </a:p>
          <a:p>
            <a:r>
              <a:rPr lang="en-US" b="1" dirty="0" err="1"/>
              <a:t>Exemple</a:t>
            </a:r>
            <a:r>
              <a:rPr lang="en-US" b="1" dirty="0"/>
              <a:t>: creation d’un </a:t>
            </a:r>
            <a:r>
              <a:rPr lang="en-US" b="1" dirty="0" err="1"/>
              <a:t>groupe</a:t>
            </a:r>
            <a:r>
              <a:rPr lang="en-US" b="1" dirty="0"/>
              <a:t> de </a:t>
            </a:r>
            <a:r>
              <a:rPr lang="en-US" b="1" dirty="0" err="1"/>
              <a:t>sécurité</a:t>
            </a:r>
            <a:r>
              <a:rPr lang="en-US" b="1" dirty="0"/>
              <a:t> global </a:t>
            </a:r>
            <a:r>
              <a:rPr lang="en-US" b="1" dirty="0" err="1"/>
              <a:t>dans</a:t>
            </a:r>
            <a:r>
              <a:rPr lang="en-US" b="1" dirty="0"/>
              <a:t> </a:t>
            </a:r>
            <a:r>
              <a:rPr lang="en-US" b="1" dirty="0" err="1"/>
              <a:t>l’ou</a:t>
            </a:r>
            <a:r>
              <a:rPr lang="en-US" b="1" dirty="0"/>
              <a:t> ‘IT Test’</a:t>
            </a:r>
            <a:endParaRPr lang="fr-FR" dirty="0"/>
          </a:p>
          <a:p>
            <a:r>
              <a:rPr lang="en-US" b="1" dirty="0" err="1"/>
              <a:t>dsadd</a:t>
            </a:r>
            <a:r>
              <a:rPr lang="en-US" b="1" dirty="0"/>
              <a:t> group</a:t>
            </a:r>
            <a:r>
              <a:rPr lang="en-US" dirty="0"/>
              <a:t> "</a:t>
            </a:r>
            <a:r>
              <a:rPr lang="en-US" dirty="0" err="1"/>
              <a:t>cn</a:t>
            </a:r>
            <a:r>
              <a:rPr lang="en-US" dirty="0"/>
              <a:t>=G London </a:t>
            </a:r>
            <a:r>
              <a:rPr lang="en-US" dirty="0" err="1"/>
              <a:t>Test,ou</a:t>
            </a:r>
            <a:r>
              <a:rPr lang="en-US" dirty="0"/>
              <a:t>=IT </a:t>
            </a:r>
            <a:r>
              <a:rPr lang="en-US" dirty="0" err="1"/>
              <a:t>Test,dc</a:t>
            </a:r>
            <a:r>
              <a:rPr lang="en-US" dirty="0"/>
              <a:t>=</a:t>
            </a:r>
            <a:r>
              <a:rPr lang="en-US" dirty="0" err="1"/>
              <a:t>nwtraders,dc</a:t>
            </a:r>
            <a:r>
              <a:rPr lang="en-US" dirty="0"/>
              <a:t>=</a:t>
            </a:r>
            <a:r>
              <a:rPr lang="en-US" dirty="0" err="1"/>
              <a:t>msft</a:t>
            </a:r>
            <a:r>
              <a:rPr lang="en-US" dirty="0"/>
              <a:t>" </a:t>
            </a:r>
            <a:r>
              <a:rPr lang="en-US" b="1" dirty="0"/>
              <a:t>-</a:t>
            </a:r>
            <a:r>
              <a:rPr lang="en-US" b="1" dirty="0" err="1"/>
              <a:t>secgrp</a:t>
            </a:r>
            <a:r>
              <a:rPr lang="en-US" b="1" dirty="0"/>
              <a:t> </a:t>
            </a:r>
            <a:r>
              <a:rPr lang="en-US" dirty="0"/>
              <a:t>yes </a:t>
            </a:r>
            <a:r>
              <a:rPr lang="en-US" b="1" dirty="0"/>
              <a:t>-scope</a:t>
            </a:r>
            <a:r>
              <a:rPr lang="en-US" dirty="0"/>
              <a:t> g </a:t>
            </a:r>
            <a:r>
              <a:rPr lang="en-US" b="1" dirty="0"/>
              <a:t>-</a:t>
            </a:r>
            <a:r>
              <a:rPr lang="en-US" b="1" dirty="0" err="1"/>
              <a:t>samid</a:t>
            </a:r>
            <a:r>
              <a:rPr lang="en-US" b="1" dirty="0"/>
              <a:t> </a:t>
            </a:r>
            <a:r>
              <a:rPr lang="en-US" dirty="0"/>
              <a:t>"G London Test"</a:t>
            </a:r>
            <a:endParaRPr lang="fr-FR" dirty="0"/>
          </a:p>
          <a:p>
            <a:endParaRPr lang="fr-FR" b="1" dirty="0"/>
          </a:p>
          <a:p>
            <a:r>
              <a:rPr lang="fr-FR" b="1" dirty="0"/>
              <a:t>Pour supprimer un groupe</a:t>
            </a:r>
            <a:r>
              <a:rPr lang="fr-FR" dirty="0"/>
              <a:t> à l’aide de la commande </a:t>
            </a:r>
            <a:r>
              <a:rPr lang="fr-FR" b="1" dirty="0" err="1"/>
              <a:t>dsrm</a:t>
            </a:r>
            <a:r>
              <a:rPr lang="fr-FR" dirty="0"/>
              <a:t>, procédez</a:t>
            </a:r>
          </a:p>
          <a:p>
            <a:r>
              <a:rPr lang="fr-FR" b="1" dirty="0" err="1"/>
              <a:t>dsrm</a:t>
            </a:r>
            <a:r>
              <a:rPr lang="fr-FR" b="1" dirty="0"/>
              <a:t> ‘’</a:t>
            </a:r>
            <a:r>
              <a:rPr lang="fr-FR" b="1" dirty="0" err="1"/>
              <a:t>cn</a:t>
            </a:r>
            <a:r>
              <a:rPr lang="fr-FR" b="1" dirty="0"/>
              <a:t>=</a:t>
            </a:r>
            <a:r>
              <a:rPr lang="fr-FR" b="1" dirty="0" err="1"/>
              <a:t>Technicien,cn</a:t>
            </a:r>
            <a:r>
              <a:rPr lang="fr-FR" b="1" dirty="0"/>
              <a:t>=</a:t>
            </a:r>
            <a:r>
              <a:rPr lang="fr-FR" b="1" dirty="0" err="1"/>
              <a:t>Users,dc</a:t>
            </a:r>
            <a:r>
              <a:rPr lang="fr-FR" b="1" dirty="0"/>
              <a:t>=</a:t>
            </a:r>
            <a:r>
              <a:rPr lang="fr-FR" b="1" dirty="0" err="1"/>
              <a:t>istahh,dc</a:t>
            </a:r>
            <a:r>
              <a:rPr lang="fr-FR" b="1" dirty="0"/>
              <a:t>=ma ’’</a:t>
            </a:r>
            <a:endParaRPr lang="fr-FR" dirty="0"/>
          </a:p>
        </p:txBody>
      </p:sp>
    </p:spTree>
    <p:extLst>
      <p:ext uri="{BB962C8B-B14F-4D97-AF65-F5344CB8AC3E}">
        <p14:creationId xmlns:p14="http://schemas.microsoft.com/office/powerpoint/2010/main" val="108692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205775"/>
            <a:ext cx="8911687" cy="414981"/>
          </a:xfrm>
        </p:spPr>
        <p:txBody>
          <a:bodyPr>
            <a:normAutofit fontScale="90000"/>
          </a:bodyPr>
          <a:lstStyle/>
          <a:p>
            <a:endParaRPr lang="fr-FR" dirty="0"/>
          </a:p>
        </p:txBody>
      </p:sp>
      <p:sp>
        <p:nvSpPr>
          <p:cNvPr id="3" name="Espace réservé du contenu 2"/>
          <p:cNvSpPr>
            <a:spLocks noGrp="1"/>
          </p:cNvSpPr>
          <p:nvPr>
            <p:ph idx="1"/>
          </p:nvPr>
        </p:nvSpPr>
        <p:spPr>
          <a:xfrm>
            <a:off x="2589211" y="1052945"/>
            <a:ext cx="9325697" cy="4858277"/>
          </a:xfrm>
        </p:spPr>
        <p:txBody>
          <a:bodyPr>
            <a:normAutofit fontScale="85000" lnSpcReduction="10000"/>
          </a:bodyPr>
          <a:lstStyle/>
          <a:p>
            <a:r>
              <a:rPr lang="fr-FR" dirty="0"/>
              <a:t>Pour convertir plusieurs groupes de type distribution au groupes de sécurité</a:t>
            </a:r>
          </a:p>
          <a:p>
            <a:r>
              <a:rPr lang="fr-FR" altLang="fr-FR" b="1" dirty="0" err="1">
                <a:solidFill>
                  <a:schemeClr val="tx1"/>
                </a:solidFill>
                <a:latin typeface="Arial Unicode MS" panose="020B0604020202020204" pitchFamily="34" charset="-128"/>
              </a:rPr>
              <a:t>dsmod</a:t>
            </a:r>
            <a:r>
              <a:rPr lang="fr-FR" altLang="fr-FR" b="1" dirty="0">
                <a:solidFill>
                  <a:schemeClr val="tx1"/>
                </a:solidFill>
                <a:latin typeface="Arial Unicode MS" panose="020B0604020202020204" pitchFamily="34" charset="-128"/>
              </a:rPr>
              <a:t> group </a:t>
            </a:r>
            <a:r>
              <a:rPr lang="fr-FR" altLang="fr-FR" dirty="0">
                <a:solidFill>
                  <a:schemeClr val="tx1"/>
                </a:solidFill>
                <a:latin typeface="Arial Unicode MS" panose="020B0604020202020204" pitchFamily="34" charset="-128"/>
              </a:rPr>
              <a:t>"CN=US </a:t>
            </a:r>
            <a:r>
              <a:rPr lang="fr-FR" altLang="fr-FR" dirty="0" err="1">
                <a:solidFill>
                  <a:schemeClr val="tx1"/>
                </a:solidFill>
                <a:latin typeface="Arial Unicode MS" panose="020B0604020202020204" pitchFamily="34" charset="-128"/>
              </a:rPr>
              <a:t>Info,OU</a:t>
            </a:r>
            <a:r>
              <a:rPr lang="fr-FR" altLang="fr-FR" dirty="0">
                <a:solidFill>
                  <a:schemeClr val="tx1"/>
                </a:solidFill>
                <a:latin typeface="Arial Unicode MS" panose="020B0604020202020204" pitchFamily="34" charset="-128"/>
              </a:rPr>
              <a:t>=Distribution </a:t>
            </a:r>
            <a:r>
              <a:rPr lang="fr-FR" altLang="fr-FR" dirty="0" err="1">
                <a:solidFill>
                  <a:schemeClr val="tx1"/>
                </a:solidFill>
                <a:latin typeface="Arial Unicode MS" panose="020B0604020202020204" pitchFamily="34" charset="-128"/>
              </a:rPr>
              <a:t>Lists,DC</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Contoso,DC</a:t>
            </a:r>
            <a:r>
              <a:rPr lang="fr-FR" altLang="fr-FR" dirty="0">
                <a:solidFill>
                  <a:schemeClr val="tx1"/>
                </a:solidFill>
                <a:latin typeface="Arial Unicode MS" panose="020B0604020202020204" pitchFamily="34" charset="-128"/>
              </a:rPr>
              <a:t>=Com" "CN=Canada </a:t>
            </a:r>
            <a:r>
              <a:rPr lang="fr-FR" altLang="fr-FR" dirty="0" err="1">
                <a:solidFill>
                  <a:schemeClr val="tx1"/>
                </a:solidFill>
                <a:latin typeface="Arial Unicode MS" panose="020B0604020202020204" pitchFamily="34" charset="-128"/>
              </a:rPr>
              <a:t>Info,OU</a:t>
            </a:r>
            <a:r>
              <a:rPr lang="fr-FR" altLang="fr-FR" dirty="0">
                <a:solidFill>
                  <a:schemeClr val="tx1"/>
                </a:solidFill>
                <a:latin typeface="Arial Unicode MS" panose="020B0604020202020204" pitchFamily="34" charset="-128"/>
              </a:rPr>
              <a:t>=Distribution </a:t>
            </a:r>
            <a:r>
              <a:rPr lang="fr-FR" altLang="fr-FR" dirty="0" err="1">
                <a:solidFill>
                  <a:schemeClr val="tx1"/>
                </a:solidFill>
                <a:latin typeface="Arial Unicode MS" panose="020B0604020202020204" pitchFamily="34" charset="-128"/>
              </a:rPr>
              <a:t>Lists,DC</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Contoso,DC</a:t>
            </a:r>
            <a:r>
              <a:rPr lang="fr-FR" altLang="fr-FR" dirty="0">
                <a:solidFill>
                  <a:schemeClr val="tx1"/>
                </a:solidFill>
                <a:latin typeface="Arial Unicode MS" panose="020B0604020202020204" pitchFamily="34" charset="-128"/>
              </a:rPr>
              <a:t>=Com" "CN=Mexico </a:t>
            </a:r>
            <a:r>
              <a:rPr lang="fr-FR" altLang="fr-FR" dirty="0" err="1">
                <a:solidFill>
                  <a:schemeClr val="tx1"/>
                </a:solidFill>
                <a:latin typeface="Arial Unicode MS" panose="020B0604020202020204" pitchFamily="34" charset="-128"/>
              </a:rPr>
              <a:t>Info,OU</a:t>
            </a:r>
            <a:r>
              <a:rPr lang="fr-FR" altLang="fr-FR" dirty="0">
                <a:solidFill>
                  <a:schemeClr val="tx1"/>
                </a:solidFill>
                <a:latin typeface="Arial Unicode MS" panose="020B0604020202020204" pitchFamily="34" charset="-128"/>
              </a:rPr>
              <a:t>=Distribution </a:t>
            </a:r>
            <a:r>
              <a:rPr lang="fr-FR" altLang="fr-FR" dirty="0" err="1">
                <a:solidFill>
                  <a:schemeClr val="tx1"/>
                </a:solidFill>
                <a:latin typeface="Arial Unicode MS" panose="020B0604020202020204" pitchFamily="34" charset="-128"/>
              </a:rPr>
              <a:t>Lists,DC</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Contoso,DC</a:t>
            </a:r>
            <a:r>
              <a:rPr lang="fr-FR" altLang="fr-FR" dirty="0">
                <a:solidFill>
                  <a:schemeClr val="tx1"/>
                </a:solidFill>
                <a:latin typeface="Arial Unicode MS" panose="020B0604020202020204" pitchFamily="34" charset="-128"/>
              </a:rPr>
              <a:t>=Com" </a:t>
            </a:r>
            <a:r>
              <a:rPr lang="fr-FR" altLang="fr-FR" b="1" dirty="0">
                <a:solidFill>
                  <a:schemeClr val="tx1"/>
                </a:solidFill>
                <a:latin typeface="Arial Unicode MS" panose="020B0604020202020204" pitchFamily="34" charset="-128"/>
              </a:rPr>
              <a:t>-</a:t>
            </a:r>
            <a:r>
              <a:rPr lang="fr-FR" altLang="fr-FR" b="1" dirty="0" err="1">
                <a:solidFill>
                  <a:schemeClr val="tx1"/>
                </a:solidFill>
                <a:latin typeface="Arial Unicode MS" panose="020B0604020202020204" pitchFamily="34" charset="-128"/>
              </a:rPr>
              <a:t>secgrp</a:t>
            </a:r>
            <a:r>
              <a:rPr lang="fr-FR" altLang="fr-FR" b="1" dirty="0">
                <a:solidFill>
                  <a:schemeClr val="tx1"/>
                </a:solidFill>
                <a:latin typeface="Arial Unicode MS" panose="020B0604020202020204" pitchFamily="34" charset="-128"/>
              </a:rPr>
              <a:t> </a:t>
            </a:r>
            <a:r>
              <a:rPr lang="fr-FR" altLang="fr-FR" b="1" dirty="0" err="1">
                <a:solidFill>
                  <a:schemeClr val="tx1"/>
                </a:solidFill>
                <a:latin typeface="Arial Unicode MS" panose="020B0604020202020204" pitchFamily="34" charset="-128"/>
              </a:rPr>
              <a:t>yes</a:t>
            </a:r>
            <a:endParaRPr lang="fr-FR" altLang="fr-FR" b="1" dirty="0">
              <a:solidFill>
                <a:schemeClr val="tx1"/>
              </a:solidFill>
              <a:latin typeface="Arial Unicode MS" panose="020B0604020202020204" pitchFamily="34" charset="-128"/>
            </a:endParaRPr>
          </a:p>
          <a:p>
            <a:r>
              <a:rPr lang="fr-FR" altLang="fr-FR" sz="2400" b="1" dirty="0" err="1">
                <a:solidFill>
                  <a:schemeClr val="tx1"/>
                </a:solidFill>
                <a:latin typeface="Arial Unicode MS" panose="020B0604020202020204" pitchFamily="34" charset="-128"/>
              </a:rPr>
              <a:t>dsmod</a:t>
            </a:r>
            <a:r>
              <a:rPr lang="fr-FR" altLang="fr-FR" sz="2400" b="1" dirty="0">
                <a:solidFill>
                  <a:schemeClr val="tx1"/>
                </a:solidFill>
                <a:latin typeface="Arial Unicode MS" panose="020B0604020202020204" pitchFamily="34" charset="-128"/>
              </a:rPr>
              <a:t> group </a:t>
            </a:r>
            <a:r>
              <a:rPr lang="fr-FR" altLang="fr-FR" sz="2400" dirty="0">
                <a:solidFill>
                  <a:schemeClr val="tx1"/>
                </a:solidFill>
                <a:latin typeface="Arial Unicode MS" panose="020B0604020202020204" pitchFamily="34" charset="-128"/>
              </a:rPr>
              <a:t>"CN=US </a:t>
            </a:r>
            <a:r>
              <a:rPr lang="fr-FR" altLang="fr-FR" sz="2400" dirty="0" err="1">
                <a:solidFill>
                  <a:schemeClr val="tx1"/>
                </a:solidFill>
                <a:latin typeface="Arial Unicode MS" panose="020B0604020202020204" pitchFamily="34" charset="-128"/>
              </a:rPr>
              <a:t>Info,OU</a:t>
            </a:r>
            <a:r>
              <a:rPr lang="fr-FR" altLang="fr-FR" sz="2400" dirty="0">
                <a:solidFill>
                  <a:schemeClr val="tx1"/>
                </a:solidFill>
                <a:latin typeface="Arial Unicode MS" panose="020B0604020202020204" pitchFamily="34" charset="-128"/>
              </a:rPr>
              <a:t>=Distribution </a:t>
            </a:r>
            <a:r>
              <a:rPr lang="fr-FR" altLang="fr-FR" sz="2400" dirty="0" err="1">
                <a:solidFill>
                  <a:schemeClr val="tx1"/>
                </a:solidFill>
                <a:latin typeface="Arial Unicode MS" panose="020B0604020202020204" pitchFamily="34" charset="-128"/>
              </a:rPr>
              <a:t>Lists,DC</a:t>
            </a:r>
            <a:r>
              <a:rPr lang="fr-FR" altLang="fr-FR" sz="2400" dirty="0">
                <a:solidFill>
                  <a:schemeClr val="tx1"/>
                </a:solidFill>
                <a:latin typeface="Arial Unicode MS" panose="020B0604020202020204" pitchFamily="34" charset="-128"/>
              </a:rPr>
              <a:t>=</a:t>
            </a:r>
            <a:r>
              <a:rPr lang="fr-FR" altLang="fr-FR" sz="2400" dirty="0" err="1">
                <a:solidFill>
                  <a:schemeClr val="tx1"/>
                </a:solidFill>
                <a:latin typeface="Arial Unicode MS" panose="020B0604020202020204" pitchFamily="34" charset="-128"/>
              </a:rPr>
              <a:t>Contoso,DC</a:t>
            </a:r>
            <a:r>
              <a:rPr lang="fr-FR" altLang="fr-FR" sz="2400" dirty="0">
                <a:solidFill>
                  <a:schemeClr val="tx1"/>
                </a:solidFill>
                <a:latin typeface="Arial Unicode MS" panose="020B0604020202020204" pitchFamily="34" charset="-128"/>
              </a:rPr>
              <a:t>=Com" "CN=Canada </a:t>
            </a:r>
            <a:r>
              <a:rPr lang="fr-FR" altLang="fr-FR" sz="2400" dirty="0" err="1">
                <a:solidFill>
                  <a:schemeClr val="tx1"/>
                </a:solidFill>
                <a:latin typeface="Arial Unicode MS" panose="020B0604020202020204" pitchFamily="34" charset="-128"/>
              </a:rPr>
              <a:t>Info,OU</a:t>
            </a:r>
            <a:r>
              <a:rPr lang="fr-FR" altLang="fr-FR" sz="2400" dirty="0">
                <a:solidFill>
                  <a:schemeClr val="tx1"/>
                </a:solidFill>
                <a:latin typeface="Arial Unicode MS" panose="020B0604020202020204" pitchFamily="34" charset="-128"/>
              </a:rPr>
              <a:t>=Distribution </a:t>
            </a:r>
            <a:r>
              <a:rPr lang="fr-FR" altLang="fr-FR" sz="2400" dirty="0" err="1">
                <a:solidFill>
                  <a:schemeClr val="tx1"/>
                </a:solidFill>
                <a:latin typeface="Arial Unicode MS" panose="020B0604020202020204" pitchFamily="34" charset="-128"/>
              </a:rPr>
              <a:t>Lists,DC</a:t>
            </a:r>
            <a:r>
              <a:rPr lang="fr-FR" altLang="fr-FR" sz="2400" dirty="0">
                <a:solidFill>
                  <a:schemeClr val="tx1"/>
                </a:solidFill>
                <a:latin typeface="Arial Unicode MS" panose="020B0604020202020204" pitchFamily="34" charset="-128"/>
              </a:rPr>
              <a:t>=</a:t>
            </a:r>
            <a:r>
              <a:rPr lang="fr-FR" altLang="fr-FR" sz="2400" dirty="0" err="1">
                <a:solidFill>
                  <a:schemeClr val="tx1"/>
                </a:solidFill>
                <a:latin typeface="Arial Unicode MS" panose="020B0604020202020204" pitchFamily="34" charset="-128"/>
              </a:rPr>
              <a:t>Contoso,DC</a:t>
            </a:r>
            <a:r>
              <a:rPr lang="fr-FR" altLang="fr-FR" sz="2400" dirty="0">
                <a:solidFill>
                  <a:schemeClr val="tx1"/>
                </a:solidFill>
                <a:latin typeface="Arial Unicode MS" panose="020B0604020202020204" pitchFamily="34" charset="-128"/>
              </a:rPr>
              <a:t>=Com" "CN=Mexico </a:t>
            </a:r>
            <a:r>
              <a:rPr lang="fr-FR" altLang="fr-FR" sz="2400" dirty="0" err="1">
                <a:solidFill>
                  <a:schemeClr val="tx1"/>
                </a:solidFill>
                <a:latin typeface="Arial Unicode MS" panose="020B0604020202020204" pitchFamily="34" charset="-128"/>
              </a:rPr>
              <a:t>Info,OU</a:t>
            </a:r>
            <a:r>
              <a:rPr lang="fr-FR" altLang="fr-FR" sz="2400" dirty="0">
                <a:solidFill>
                  <a:schemeClr val="tx1"/>
                </a:solidFill>
                <a:latin typeface="Arial Unicode MS" panose="020B0604020202020204" pitchFamily="34" charset="-128"/>
              </a:rPr>
              <a:t>=Distribution </a:t>
            </a:r>
            <a:r>
              <a:rPr lang="fr-FR" altLang="fr-FR" sz="2400" dirty="0" err="1">
                <a:solidFill>
                  <a:schemeClr val="tx1"/>
                </a:solidFill>
                <a:latin typeface="Arial Unicode MS" panose="020B0604020202020204" pitchFamily="34" charset="-128"/>
              </a:rPr>
              <a:t>Lists,DC</a:t>
            </a:r>
            <a:r>
              <a:rPr lang="fr-FR" altLang="fr-FR" sz="2400" dirty="0">
                <a:solidFill>
                  <a:schemeClr val="tx1"/>
                </a:solidFill>
                <a:latin typeface="Arial Unicode MS" panose="020B0604020202020204" pitchFamily="34" charset="-128"/>
              </a:rPr>
              <a:t>=</a:t>
            </a:r>
            <a:r>
              <a:rPr lang="fr-FR" altLang="fr-FR" sz="2400" dirty="0" err="1">
                <a:solidFill>
                  <a:schemeClr val="tx1"/>
                </a:solidFill>
                <a:latin typeface="Arial Unicode MS" panose="020B0604020202020204" pitchFamily="34" charset="-128"/>
              </a:rPr>
              <a:t>Contoso,DC</a:t>
            </a:r>
            <a:r>
              <a:rPr lang="fr-FR" altLang="fr-FR" sz="2400" dirty="0">
                <a:solidFill>
                  <a:schemeClr val="tx1"/>
                </a:solidFill>
                <a:latin typeface="Arial Unicode MS" panose="020B0604020202020204" pitchFamily="34" charset="-128"/>
              </a:rPr>
              <a:t>=Com" </a:t>
            </a:r>
            <a:r>
              <a:rPr lang="fr-FR" altLang="fr-FR" sz="2400" b="1" dirty="0">
                <a:solidFill>
                  <a:schemeClr val="tx1"/>
                </a:solidFill>
                <a:latin typeface="Arial Unicode MS" panose="020B0604020202020204" pitchFamily="34" charset="-128"/>
              </a:rPr>
              <a:t>–scope u</a:t>
            </a:r>
            <a:endParaRPr lang="fr-FR" altLang="fr-FR" sz="3200" b="1" dirty="0">
              <a:solidFill>
                <a:schemeClr val="tx1"/>
              </a:solidFill>
            </a:endParaRPr>
          </a:p>
          <a:p>
            <a:r>
              <a:rPr lang="fr-FR" altLang="fr-FR" sz="2400" b="1" dirty="0">
                <a:solidFill>
                  <a:schemeClr val="tx1"/>
                </a:solidFill>
              </a:rPr>
              <a:t>   </a:t>
            </a:r>
          </a:p>
          <a:p>
            <a:r>
              <a:rPr lang="fr-FR" altLang="fr-FR" dirty="0">
                <a:solidFill>
                  <a:schemeClr val="tx1"/>
                </a:solidFill>
                <a:latin typeface="Arial" panose="020B0604020202020204" pitchFamily="34" charset="0"/>
              </a:rPr>
              <a:t>Pour ajouter de nouveaux utilisateurs à un groupe:</a:t>
            </a:r>
          </a:p>
          <a:p>
            <a:r>
              <a:rPr lang="fr-FR" altLang="fr-FR" b="1" dirty="0" err="1">
                <a:solidFill>
                  <a:schemeClr val="tx1"/>
                </a:solidFill>
                <a:latin typeface="Arial Unicode MS" panose="020B0604020202020204" pitchFamily="34" charset="-128"/>
              </a:rPr>
              <a:t>dsmod</a:t>
            </a:r>
            <a:r>
              <a:rPr lang="fr-FR" altLang="fr-FR" b="1" dirty="0">
                <a:solidFill>
                  <a:schemeClr val="tx1"/>
                </a:solidFill>
                <a:latin typeface="Arial Unicode MS" panose="020B0604020202020204" pitchFamily="34" charset="-128"/>
              </a:rPr>
              <a:t> group</a:t>
            </a:r>
            <a:r>
              <a:rPr lang="fr-FR" altLang="fr-FR" dirty="0">
                <a:solidFill>
                  <a:schemeClr val="tx1"/>
                </a:solidFill>
                <a:latin typeface="Arial Unicode MS" panose="020B0604020202020204" pitchFamily="34" charset="-128"/>
              </a:rPr>
              <a:t> "CN=US </a:t>
            </a:r>
            <a:r>
              <a:rPr lang="fr-FR" altLang="fr-FR" dirty="0" err="1">
                <a:solidFill>
                  <a:schemeClr val="tx1"/>
                </a:solidFill>
                <a:latin typeface="Arial Unicode MS" panose="020B0604020202020204" pitchFamily="34" charset="-128"/>
              </a:rPr>
              <a:t>Info,OU</a:t>
            </a:r>
            <a:r>
              <a:rPr lang="fr-FR" altLang="fr-FR" dirty="0">
                <a:solidFill>
                  <a:schemeClr val="tx1"/>
                </a:solidFill>
                <a:latin typeface="Arial Unicode MS" panose="020B0604020202020204" pitchFamily="34" charset="-128"/>
              </a:rPr>
              <a:t>=Distribution </a:t>
            </a:r>
            <a:r>
              <a:rPr lang="fr-FR" altLang="fr-FR" dirty="0" err="1">
                <a:solidFill>
                  <a:schemeClr val="tx1"/>
                </a:solidFill>
                <a:latin typeface="Arial Unicode MS" panose="020B0604020202020204" pitchFamily="34" charset="-128"/>
              </a:rPr>
              <a:t>Lists,DC</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Contoso,DC</a:t>
            </a:r>
            <a:r>
              <a:rPr lang="fr-FR" altLang="fr-FR" dirty="0">
                <a:solidFill>
                  <a:schemeClr val="tx1"/>
                </a:solidFill>
                <a:latin typeface="Arial Unicode MS" panose="020B0604020202020204" pitchFamily="34" charset="-128"/>
              </a:rPr>
              <a:t>=Com" </a:t>
            </a:r>
            <a:r>
              <a:rPr lang="fr-FR" altLang="fr-FR" b="1" dirty="0">
                <a:solidFill>
                  <a:schemeClr val="tx1"/>
                </a:solidFill>
                <a:latin typeface="Arial Unicode MS" panose="020B0604020202020204" pitchFamily="34" charset="-128"/>
              </a:rPr>
              <a:t>-</a:t>
            </a:r>
            <a:r>
              <a:rPr lang="fr-FR" altLang="fr-FR" b="1" dirty="0" err="1">
                <a:solidFill>
                  <a:schemeClr val="tx1"/>
                </a:solidFill>
                <a:latin typeface="Arial Unicode MS" panose="020B0604020202020204" pitchFamily="34" charset="-128"/>
              </a:rPr>
              <a:t>addmbr</a:t>
            </a:r>
            <a:r>
              <a:rPr lang="fr-FR" altLang="fr-FR" b="1" dirty="0">
                <a:solidFill>
                  <a:schemeClr val="tx1"/>
                </a:solidFill>
                <a:latin typeface="Arial Unicode MS" panose="020B0604020202020204" pitchFamily="34" charset="-128"/>
              </a:rPr>
              <a:t> </a:t>
            </a:r>
            <a:r>
              <a:rPr lang="fr-FR" altLang="fr-FR" dirty="0">
                <a:solidFill>
                  <a:schemeClr val="tx1"/>
                </a:solidFill>
                <a:latin typeface="Arial Unicode MS" panose="020B0604020202020204" pitchFamily="34" charset="-128"/>
              </a:rPr>
              <a:t>"CN=Mike </a:t>
            </a:r>
            <a:r>
              <a:rPr lang="fr-FR" altLang="fr-FR" dirty="0" err="1">
                <a:solidFill>
                  <a:schemeClr val="tx1"/>
                </a:solidFill>
                <a:latin typeface="Arial Unicode MS" panose="020B0604020202020204" pitchFamily="34" charset="-128"/>
              </a:rPr>
              <a:t>Danseglio,CN</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Users,DC</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Contoso,DC</a:t>
            </a:r>
            <a:r>
              <a:rPr lang="fr-FR" altLang="fr-FR" dirty="0">
                <a:solidFill>
                  <a:schemeClr val="tx1"/>
                </a:solidFill>
                <a:latin typeface="Arial Unicode MS" panose="020B0604020202020204" pitchFamily="34" charset="-128"/>
              </a:rPr>
              <a:t>=Com" "CN=</a:t>
            </a:r>
            <a:r>
              <a:rPr lang="fr-FR" altLang="fr-FR" dirty="0" err="1">
                <a:solidFill>
                  <a:schemeClr val="tx1"/>
                </a:solidFill>
                <a:latin typeface="Arial Unicode MS" panose="020B0604020202020204" pitchFamily="34" charset="-128"/>
              </a:rPr>
              <a:t>Legal,OU</a:t>
            </a:r>
            <a:r>
              <a:rPr lang="fr-FR" altLang="fr-FR" dirty="0">
                <a:solidFill>
                  <a:schemeClr val="tx1"/>
                </a:solidFill>
                <a:latin typeface="Arial Unicode MS" panose="020B0604020202020204" pitchFamily="34" charset="-128"/>
              </a:rPr>
              <a:t>=Distribution </a:t>
            </a:r>
            <a:r>
              <a:rPr lang="fr-FR" altLang="fr-FR" dirty="0" err="1">
                <a:solidFill>
                  <a:schemeClr val="tx1"/>
                </a:solidFill>
                <a:latin typeface="Arial Unicode MS" panose="020B0604020202020204" pitchFamily="34" charset="-128"/>
              </a:rPr>
              <a:t>Lists,DC</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Contoso,DC</a:t>
            </a:r>
            <a:r>
              <a:rPr lang="fr-FR" altLang="fr-FR" dirty="0">
                <a:solidFill>
                  <a:schemeClr val="tx1"/>
                </a:solidFill>
                <a:latin typeface="Arial Unicode MS" panose="020B0604020202020204" pitchFamily="34" charset="-128"/>
              </a:rPr>
              <a:t>=Com" "CN=Denise </a:t>
            </a:r>
            <a:r>
              <a:rPr lang="fr-FR" altLang="fr-FR" dirty="0" err="1">
                <a:solidFill>
                  <a:schemeClr val="tx1"/>
                </a:solidFill>
                <a:latin typeface="Arial Unicode MS" panose="020B0604020202020204" pitchFamily="34" charset="-128"/>
              </a:rPr>
              <a:t>Smith,CN</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Users,DC</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Contoso,DC</a:t>
            </a:r>
            <a:r>
              <a:rPr lang="fr-FR" altLang="fr-FR" dirty="0">
                <a:solidFill>
                  <a:schemeClr val="tx1"/>
                </a:solidFill>
                <a:latin typeface="Arial Unicode MS" panose="020B0604020202020204" pitchFamily="34" charset="-128"/>
              </a:rPr>
              <a:t>=Com" </a:t>
            </a:r>
          </a:p>
          <a:p>
            <a:r>
              <a:rPr lang="fr-FR" altLang="fr-FR" dirty="0">
                <a:solidFill>
                  <a:schemeClr val="tx1"/>
                </a:solidFill>
                <a:latin typeface="Arial Unicode MS" panose="020B0604020202020204" pitchFamily="34" charset="-128"/>
              </a:rPr>
              <a:t>Pour ajouter tous les membres du groupe US INFO  au groupe CANADA INFO</a:t>
            </a:r>
          </a:p>
          <a:p>
            <a:pPr marL="0" indent="0">
              <a:buNone/>
            </a:pPr>
            <a:r>
              <a:rPr lang="fr-FR" altLang="fr-FR" b="1" dirty="0" err="1">
                <a:solidFill>
                  <a:schemeClr val="tx1"/>
                </a:solidFill>
                <a:latin typeface="Arial Unicode MS" panose="020B0604020202020204" pitchFamily="34" charset="-128"/>
              </a:rPr>
              <a:t>dsget</a:t>
            </a:r>
            <a:r>
              <a:rPr lang="fr-FR" altLang="fr-FR" b="1" dirty="0">
                <a:solidFill>
                  <a:schemeClr val="tx1"/>
                </a:solidFill>
                <a:latin typeface="Arial Unicode MS" panose="020B0604020202020204" pitchFamily="34" charset="-128"/>
              </a:rPr>
              <a:t> group </a:t>
            </a:r>
            <a:r>
              <a:rPr lang="fr-FR" altLang="fr-FR" dirty="0">
                <a:solidFill>
                  <a:schemeClr val="tx1"/>
                </a:solidFill>
                <a:latin typeface="Arial Unicode MS" panose="020B0604020202020204" pitchFamily="34" charset="-128"/>
              </a:rPr>
              <a:t>"CN=US INFO,OU=Distribution </a:t>
            </a:r>
            <a:r>
              <a:rPr lang="fr-FR" altLang="fr-FR" dirty="0" err="1">
                <a:solidFill>
                  <a:schemeClr val="tx1"/>
                </a:solidFill>
                <a:latin typeface="Arial Unicode MS" panose="020B0604020202020204" pitchFamily="34" charset="-128"/>
              </a:rPr>
              <a:t>Lists,DC</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contoso,DC</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com</a:t>
            </a:r>
            <a:r>
              <a:rPr lang="fr-FR" altLang="fr-FR" dirty="0">
                <a:solidFill>
                  <a:schemeClr val="tx1"/>
                </a:solidFill>
                <a:latin typeface="Arial Unicode MS" panose="020B0604020202020204" pitchFamily="34" charset="-128"/>
              </a:rPr>
              <a:t>" </a:t>
            </a:r>
            <a:r>
              <a:rPr lang="fr-FR" altLang="fr-FR" b="1" dirty="0">
                <a:solidFill>
                  <a:schemeClr val="tx1"/>
                </a:solidFill>
                <a:latin typeface="Arial Unicode MS" panose="020B0604020202020204" pitchFamily="34" charset="-128"/>
              </a:rPr>
              <a:t>-</a:t>
            </a:r>
            <a:r>
              <a:rPr lang="fr-FR" altLang="fr-FR" b="1" dirty="0" err="1">
                <a:solidFill>
                  <a:schemeClr val="tx1"/>
                </a:solidFill>
                <a:latin typeface="Arial Unicode MS" panose="020B0604020202020204" pitchFamily="34" charset="-128"/>
              </a:rPr>
              <a:t>members</a:t>
            </a:r>
            <a:r>
              <a:rPr lang="fr-FR" altLang="fr-FR" b="1" dirty="0">
                <a:solidFill>
                  <a:schemeClr val="tx1"/>
                </a:solidFill>
                <a:latin typeface="Arial Unicode MS" panose="020B0604020202020204" pitchFamily="34" charset="-128"/>
              </a:rPr>
              <a:t> </a:t>
            </a:r>
            <a:r>
              <a:rPr lang="fr-FR" altLang="fr-FR" sz="2400" b="1" dirty="0">
                <a:solidFill>
                  <a:schemeClr val="tx1"/>
                </a:solidFill>
                <a:latin typeface="Arial Unicode MS" panose="020B0604020202020204" pitchFamily="34" charset="-128"/>
              </a:rPr>
              <a:t>| </a:t>
            </a:r>
            <a:r>
              <a:rPr lang="fr-FR" altLang="fr-FR" b="1" dirty="0" err="1">
                <a:solidFill>
                  <a:schemeClr val="tx1"/>
                </a:solidFill>
                <a:latin typeface="Arial Unicode MS" panose="020B0604020202020204" pitchFamily="34" charset="-128"/>
              </a:rPr>
              <a:t>dsmod</a:t>
            </a:r>
            <a:r>
              <a:rPr lang="fr-FR" altLang="fr-FR" b="1" dirty="0">
                <a:solidFill>
                  <a:schemeClr val="tx1"/>
                </a:solidFill>
                <a:latin typeface="Arial Unicode MS" panose="020B0604020202020204" pitchFamily="34" charset="-128"/>
              </a:rPr>
              <a:t> group </a:t>
            </a:r>
            <a:r>
              <a:rPr lang="fr-FR" altLang="fr-FR" dirty="0">
                <a:solidFill>
                  <a:schemeClr val="tx1"/>
                </a:solidFill>
                <a:latin typeface="Arial Unicode MS" panose="020B0604020202020204" pitchFamily="34" charset="-128"/>
              </a:rPr>
              <a:t>"CN=CANADA INFO,OU=Distribution </a:t>
            </a:r>
            <a:r>
              <a:rPr lang="fr-FR" altLang="fr-FR" dirty="0" err="1">
                <a:solidFill>
                  <a:schemeClr val="tx1"/>
                </a:solidFill>
                <a:latin typeface="Arial Unicode MS" panose="020B0604020202020204" pitchFamily="34" charset="-128"/>
              </a:rPr>
              <a:t>Lists,DC</a:t>
            </a:r>
            <a:r>
              <a:rPr lang="fr-FR" altLang="fr-FR" dirty="0">
                <a:solidFill>
                  <a:schemeClr val="tx1"/>
                </a:solidFill>
                <a:latin typeface="Arial Unicode MS" panose="020B0604020202020204" pitchFamily="34" charset="-128"/>
              </a:rPr>
              <a:t>= </a:t>
            </a:r>
            <a:r>
              <a:rPr lang="fr-FR" altLang="fr-FR" dirty="0" err="1">
                <a:solidFill>
                  <a:schemeClr val="tx1"/>
                </a:solidFill>
                <a:latin typeface="Arial Unicode MS" panose="020B0604020202020204" pitchFamily="34" charset="-128"/>
              </a:rPr>
              <a:t>contoso,DC</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com</a:t>
            </a:r>
            <a:r>
              <a:rPr lang="fr-FR" altLang="fr-FR" dirty="0">
                <a:solidFill>
                  <a:schemeClr val="tx1"/>
                </a:solidFill>
                <a:latin typeface="Arial Unicode MS" panose="020B0604020202020204" pitchFamily="34" charset="-128"/>
              </a:rPr>
              <a:t>" </a:t>
            </a:r>
            <a:r>
              <a:rPr lang="fr-FR" altLang="fr-FR" b="1" dirty="0">
                <a:solidFill>
                  <a:schemeClr val="tx1"/>
                </a:solidFill>
                <a:latin typeface="Arial Unicode MS" panose="020B0604020202020204" pitchFamily="34" charset="-128"/>
              </a:rPr>
              <a:t>-</a:t>
            </a:r>
            <a:r>
              <a:rPr lang="fr-FR" altLang="fr-FR" b="1" dirty="0" err="1">
                <a:solidFill>
                  <a:schemeClr val="tx1"/>
                </a:solidFill>
                <a:latin typeface="Arial Unicode MS" panose="020B0604020202020204" pitchFamily="34" charset="-128"/>
              </a:rPr>
              <a:t>addmbr</a:t>
            </a:r>
            <a:r>
              <a:rPr lang="fr-FR" altLang="fr-FR" sz="2400" b="1" dirty="0">
                <a:solidFill>
                  <a:schemeClr val="tx1"/>
                </a:solidFill>
              </a:rPr>
              <a:t> </a:t>
            </a:r>
            <a:endParaRPr lang="fr-FR" altLang="fr-FR" sz="4000" b="1" dirty="0">
              <a:solidFill>
                <a:schemeClr val="tx1"/>
              </a:solidFill>
              <a:latin typeface="Arial" panose="020B0604020202020204" pitchFamily="34" charset="0"/>
            </a:endParaRPr>
          </a:p>
          <a:p>
            <a:endParaRPr lang="fr-FR" altLang="fr-FR" dirty="0">
              <a:solidFill>
                <a:schemeClr val="tx1"/>
              </a:solidFill>
              <a:latin typeface="Arial" panose="020B0604020202020204" pitchFamily="34" charset="0"/>
            </a:endParaRPr>
          </a:p>
          <a:p>
            <a:endParaRPr lang="fr-FR" altLang="fr-FR" dirty="0">
              <a:solidFill>
                <a:schemeClr val="tx1"/>
              </a:solidFill>
              <a:latin typeface="Arial" panose="020B0604020202020204" pitchFamily="34" charset="0"/>
            </a:endParaRPr>
          </a:p>
          <a:p>
            <a:endParaRPr lang="fr-FR" dirty="0"/>
          </a:p>
        </p:txBody>
      </p:sp>
      <p:sp>
        <p:nvSpPr>
          <p:cNvPr id="5"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5173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44968" y="124046"/>
            <a:ext cx="8911687" cy="1533303"/>
          </a:xfrm>
        </p:spPr>
        <p:txBody>
          <a:bodyPr>
            <a:normAutofit/>
          </a:bodyPr>
          <a:lstStyle/>
          <a:p>
            <a:r>
              <a:rPr lang="fr-FR" sz="2000" dirty="0"/>
              <a:t>Création d’un groupe « animateurs »</a:t>
            </a:r>
            <a:br>
              <a:rPr lang="fr-FR" sz="2000" dirty="0"/>
            </a:br>
            <a:r>
              <a:rPr lang="fr-FR" sz="2000" dirty="0"/>
              <a:t>Ajout des membres du groupe Formateurs au groupe animateurs à l’aide du pipe(tube)</a:t>
            </a:r>
            <a:br>
              <a:rPr lang="fr-FR" sz="2000" dirty="0"/>
            </a:br>
            <a:r>
              <a:rPr lang="fr-FR" sz="2000" dirty="0"/>
              <a:t> entre deux commandes </a:t>
            </a:r>
            <a:r>
              <a:rPr lang="fr-FR" sz="2000" dirty="0" err="1"/>
              <a:t>dsget</a:t>
            </a:r>
            <a:r>
              <a:rPr lang="fr-FR" sz="2000" dirty="0"/>
              <a:t> group et </a:t>
            </a:r>
            <a:r>
              <a:rPr lang="fr-FR" sz="2000" dirty="0" err="1"/>
              <a:t>dsmod</a:t>
            </a:r>
            <a:r>
              <a:rPr lang="fr-FR" sz="2000" dirty="0"/>
              <a:t> group</a:t>
            </a:r>
          </a:p>
        </p:txBody>
      </p:sp>
      <p:pic>
        <p:nvPicPr>
          <p:cNvPr id="4" name="Espace réservé du contenu 3"/>
          <p:cNvPicPr>
            <a:picLocks noGrp="1" noChangeAspect="1"/>
          </p:cNvPicPr>
          <p:nvPr>
            <p:ph idx="1"/>
          </p:nvPr>
        </p:nvPicPr>
        <p:blipFill rotWithShape="1">
          <a:blip r:embed="rId2"/>
          <a:srcRect l="3179" t="41471" r="32861" b="38487"/>
          <a:stretch/>
        </p:blipFill>
        <p:spPr>
          <a:xfrm>
            <a:off x="1085848" y="1914526"/>
            <a:ext cx="10829925" cy="2628900"/>
          </a:xfrm>
          <a:prstGeom prst="rect">
            <a:avLst/>
          </a:prstGeom>
        </p:spPr>
      </p:pic>
      <p:pic>
        <p:nvPicPr>
          <p:cNvPr id="5" name="Image 4"/>
          <p:cNvPicPr>
            <a:picLocks noChangeAspect="1"/>
          </p:cNvPicPr>
          <p:nvPr/>
        </p:nvPicPr>
        <p:blipFill rotWithShape="1">
          <a:blip r:embed="rId3"/>
          <a:srcRect l="4304" t="32683" r="35219" b="50732"/>
          <a:stretch/>
        </p:blipFill>
        <p:spPr>
          <a:xfrm>
            <a:off x="1085848" y="4686299"/>
            <a:ext cx="10829925" cy="2028825"/>
          </a:xfrm>
          <a:prstGeom prst="rect">
            <a:avLst/>
          </a:prstGeom>
        </p:spPr>
      </p:pic>
    </p:spTree>
    <p:extLst>
      <p:ext uri="{BB962C8B-B14F-4D97-AF65-F5344CB8AC3E}">
        <p14:creationId xmlns:p14="http://schemas.microsoft.com/office/powerpoint/2010/main" val="399499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71252" y="43934"/>
            <a:ext cx="8911687" cy="747490"/>
          </a:xfrm>
        </p:spPr>
        <p:txBody>
          <a:bodyPr>
            <a:normAutofit/>
          </a:bodyPr>
          <a:lstStyle/>
          <a:p>
            <a:r>
              <a:rPr lang="fr-FR" sz="2000" b="1" dirty="0"/>
              <a:t>Affichage et recherche</a:t>
            </a:r>
          </a:p>
        </p:txBody>
      </p:sp>
      <p:sp>
        <p:nvSpPr>
          <p:cNvPr id="3" name="Espace réservé du contenu 2"/>
          <p:cNvSpPr>
            <a:spLocks noGrp="1"/>
          </p:cNvSpPr>
          <p:nvPr>
            <p:ph idx="1"/>
          </p:nvPr>
        </p:nvSpPr>
        <p:spPr>
          <a:xfrm>
            <a:off x="2173576" y="554183"/>
            <a:ext cx="8915400" cy="6303818"/>
          </a:xfrm>
        </p:spPr>
        <p:txBody>
          <a:bodyPr>
            <a:normAutofit/>
          </a:bodyPr>
          <a:lstStyle/>
          <a:p>
            <a:r>
              <a:rPr lang="fr-FR" b="1" dirty="0"/>
              <a:t>Pour identifier les groupes dont est membre un utilisateur</a:t>
            </a:r>
            <a:r>
              <a:rPr lang="fr-FR" dirty="0"/>
              <a:t> à l’aide</a:t>
            </a:r>
          </a:p>
          <a:p>
            <a:r>
              <a:rPr lang="fr-FR" dirty="0"/>
              <a:t>de la commande </a:t>
            </a:r>
            <a:r>
              <a:rPr lang="fr-FR" b="1" dirty="0" err="1"/>
              <a:t>dsget</a:t>
            </a:r>
            <a:r>
              <a:rPr lang="fr-FR" dirty="0"/>
              <a:t>, procédez comme suit :</a:t>
            </a:r>
          </a:p>
          <a:p>
            <a:r>
              <a:rPr lang="fr-FR" dirty="0"/>
              <a:t> </a:t>
            </a:r>
            <a:r>
              <a:rPr lang="fr-FR" b="1" dirty="0" err="1"/>
              <a:t>dsget</a:t>
            </a:r>
            <a:r>
              <a:rPr lang="fr-FR" b="1" dirty="0"/>
              <a:t> user </a:t>
            </a:r>
            <a:r>
              <a:rPr lang="fr-FR" i="1" dirty="0" err="1"/>
              <a:t>DNUtilisateur</a:t>
            </a:r>
            <a:r>
              <a:rPr lang="fr-FR" i="1" dirty="0"/>
              <a:t> </a:t>
            </a:r>
            <a:r>
              <a:rPr lang="fr-FR" b="1" dirty="0"/>
              <a:t>-</a:t>
            </a:r>
            <a:r>
              <a:rPr lang="fr-FR" b="1" dirty="0" err="1"/>
              <a:t>memberof</a:t>
            </a:r>
            <a:r>
              <a:rPr lang="fr-FR" dirty="0"/>
              <a:t>.</a:t>
            </a:r>
          </a:p>
          <a:p>
            <a:r>
              <a:rPr lang="fr-FR" dirty="0"/>
              <a:t>Exemples </a:t>
            </a:r>
          </a:p>
          <a:p>
            <a:pPr marL="0" indent="0">
              <a:buNone/>
            </a:pPr>
            <a:r>
              <a:rPr lang="fr-FR" dirty="0"/>
              <a:t>  </a:t>
            </a:r>
            <a:r>
              <a:rPr lang="fr-FR" b="1" dirty="0" err="1"/>
              <a:t>dsget</a:t>
            </a:r>
            <a:r>
              <a:rPr lang="fr-FR" b="1" dirty="0"/>
              <a:t> user</a:t>
            </a:r>
            <a:r>
              <a:rPr lang="fr-FR" dirty="0"/>
              <a:t> ‘’ </a:t>
            </a:r>
            <a:r>
              <a:rPr lang="fr-FR" dirty="0" err="1"/>
              <a:t>cn</a:t>
            </a:r>
            <a:r>
              <a:rPr lang="fr-FR" dirty="0"/>
              <a:t>=</a:t>
            </a:r>
            <a:r>
              <a:rPr lang="fr-FR" dirty="0" err="1"/>
              <a:t>Najib,cn</a:t>
            </a:r>
            <a:r>
              <a:rPr lang="fr-FR" dirty="0"/>
              <a:t>=</a:t>
            </a:r>
            <a:r>
              <a:rPr lang="fr-FR" dirty="0" err="1"/>
              <a:t>Users,dc</a:t>
            </a:r>
            <a:r>
              <a:rPr lang="fr-FR" dirty="0"/>
              <a:t>=</a:t>
            </a:r>
            <a:r>
              <a:rPr lang="fr-FR" dirty="0" err="1"/>
              <a:t>istahh,dc</a:t>
            </a:r>
            <a:r>
              <a:rPr lang="fr-FR" dirty="0"/>
              <a:t>=ma ’’ </a:t>
            </a:r>
            <a:r>
              <a:rPr lang="fr-FR" b="1" dirty="0"/>
              <a:t>-</a:t>
            </a:r>
            <a:r>
              <a:rPr lang="fr-FR" b="1" dirty="0" err="1"/>
              <a:t>memberof</a:t>
            </a:r>
            <a:endParaRPr lang="fr-FR" b="1" dirty="0"/>
          </a:p>
          <a:p>
            <a:r>
              <a:rPr lang="en-US" dirty="0"/>
              <a:t>Pour </a:t>
            </a:r>
            <a:r>
              <a:rPr lang="en-US" dirty="0" err="1"/>
              <a:t>afficher</a:t>
            </a:r>
            <a:r>
              <a:rPr lang="en-US" dirty="0"/>
              <a:t> le </a:t>
            </a:r>
            <a:r>
              <a:rPr lang="en-US" dirty="0" err="1"/>
              <a:t>courrier</a:t>
            </a:r>
            <a:r>
              <a:rPr lang="en-US" dirty="0"/>
              <a:t> </a:t>
            </a:r>
            <a:r>
              <a:rPr lang="en-US" dirty="0" err="1"/>
              <a:t>électronique</a:t>
            </a:r>
            <a:r>
              <a:rPr lang="en-US" dirty="0"/>
              <a:t> d'un </a:t>
            </a:r>
            <a:r>
              <a:rPr lang="en-US" dirty="0" err="1"/>
              <a:t>compte</a:t>
            </a:r>
            <a:r>
              <a:rPr lang="en-US" dirty="0"/>
              <a:t> </a:t>
            </a:r>
            <a:r>
              <a:rPr lang="en-US" dirty="0" err="1"/>
              <a:t>d'utilisateur</a:t>
            </a:r>
            <a:r>
              <a:rPr lang="en-US" dirty="0"/>
              <a:t>, </a:t>
            </a:r>
            <a:r>
              <a:rPr lang="en-US" dirty="0" err="1"/>
              <a:t>tapez</a:t>
            </a:r>
            <a:endParaRPr lang="en-US" dirty="0"/>
          </a:p>
          <a:p>
            <a:pPr marL="0" indent="0">
              <a:buNone/>
            </a:pPr>
            <a:r>
              <a:rPr lang="en-US" b="1" dirty="0" err="1">
                <a:latin typeface="Lucida Sans Typewriter" pitchFamily="49" charset="0"/>
                <a:ea typeface="Verdana" pitchFamily="34" charset="0"/>
                <a:cs typeface="Verdana" pitchFamily="34" charset="0"/>
              </a:rPr>
              <a:t>Dsget</a:t>
            </a:r>
            <a:r>
              <a:rPr lang="en-US" b="1" dirty="0">
                <a:latin typeface="Lucida Sans Typewriter" pitchFamily="49" charset="0"/>
                <a:ea typeface="Verdana" pitchFamily="34" charset="0"/>
                <a:cs typeface="Verdana" pitchFamily="34" charset="0"/>
              </a:rPr>
              <a:t> user </a:t>
            </a:r>
            <a:r>
              <a:rPr lang="en-US" dirty="0">
                <a:latin typeface="Lucida Sans Typewriter" pitchFamily="49" charset="0"/>
              </a:rPr>
              <a:t>"</a:t>
            </a:r>
            <a:r>
              <a:rPr lang="en-US" dirty="0" err="1">
                <a:latin typeface="Lucida Sans Typewriter" pitchFamily="49" charset="0"/>
                <a:ea typeface="Verdana" pitchFamily="34" charset="0"/>
                <a:cs typeface="Verdana" pitchFamily="34" charset="0"/>
              </a:rPr>
              <a:t>cn</a:t>
            </a:r>
            <a:r>
              <a:rPr lang="en-US" dirty="0">
                <a:latin typeface="Lucida Sans Typewriter" pitchFamily="49" charset="0"/>
                <a:ea typeface="Verdana" pitchFamily="34" charset="0"/>
                <a:cs typeface="Verdana" pitchFamily="34" charset="0"/>
              </a:rPr>
              <a:t>=Joe </a:t>
            </a:r>
            <a:r>
              <a:rPr lang="en-US" dirty="0" err="1">
                <a:latin typeface="Lucida Sans Typewriter" pitchFamily="49" charset="0"/>
                <a:ea typeface="Verdana" pitchFamily="34" charset="0"/>
                <a:cs typeface="Verdana" pitchFamily="34" charset="0"/>
              </a:rPr>
              <a:t>Healy,ou</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Managers,dc</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adatum,dc</a:t>
            </a:r>
            <a:r>
              <a:rPr lang="en-US" dirty="0">
                <a:latin typeface="Lucida Sans Typewriter" pitchFamily="49" charset="0"/>
                <a:ea typeface="Verdana" pitchFamily="34" charset="0"/>
                <a:cs typeface="Verdana" pitchFamily="34" charset="0"/>
              </a:rPr>
              <a:t>=com</a:t>
            </a:r>
            <a:r>
              <a:rPr lang="en-US" dirty="0">
                <a:latin typeface="Lucida Sans Typewriter" pitchFamily="49" charset="0"/>
              </a:rPr>
              <a:t>"</a:t>
            </a:r>
            <a:r>
              <a:rPr lang="en-US" dirty="0">
                <a:latin typeface="Lucida Sans Typewriter" pitchFamily="49" charset="0"/>
                <a:ea typeface="Verdana" pitchFamily="34" charset="0"/>
                <a:cs typeface="Verdana" pitchFamily="34" charset="0"/>
              </a:rPr>
              <a:t> </a:t>
            </a:r>
            <a:r>
              <a:rPr lang="en-US" b="1" dirty="0">
                <a:latin typeface="Lucida Sans Typewriter" pitchFamily="49" charset="0"/>
                <a:ea typeface="Verdana" pitchFamily="34" charset="0"/>
                <a:cs typeface="Verdana" pitchFamily="34" charset="0"/>
              </a:rPr>
              <a:t>–email</a:t>
            </a:r>
          </a:p>
          <a:p>
            <a:r>
              <a:rPr lang="en-US" dirty="0">
                <a:latin typeface="Lucida Sans Typewriter" pitchFamily="49" charset="0"/>
                <a:ea typeface="Verdana" pitchFamily="34" charset="0"/>
                <a:cs typeface="Verdana" pitchFamily="34" charset="0"/>
              </a:rPr>
              <a:t>Pour </a:t>
            </a:r>
            <a:r>
              <a:rPr lang="en-US" dirty="0" err="1">
                <a:latin typeface="Lucida Sans Typewriter" pitchFamily="49" charset="0"/>
                <a:ea typeface="Verdana" pitchFamily="34" charset="0"/>
                <a:cs typeface="Verdana" pitchFamily="34" charset="0"/>
              </a:rPr>
              <a:t>chercher</a:t>
            </a:r>
            <a:r>
              <a:rPr lang="en-US" dirty="0">
                <a:latin typeface="Lucida Sans Typewriter" pitchFamily="49" charset="0"/>
                <a:ea typeface="Verdana" pitchFamily="34" charset="0"/>
                <a:cs typeface="Verdana" pitchFamily="34" charset="0"/>
              </a:rPr>
              <a:t> </a:t>
            </a:r>
            <a:r>
              <a:rPr lang="en-US" dirty="0" err="1">
                <a:latin typeface="Lucida Sans Typewriter" pitchFamily="49" charset="0"/>
                <a:ea typeface="Verdana" pitchFamily="34" charset="0"/>
                <a:cs typeface="Verdana" pitchFamily="34" charset="0"/>
              </a:rPr>
              <a:t>l’OU</a:t>
            </a:r>
            <a:r>
              <a:rPr lang="en-US" dirty="0">
                <a:latin typeface="Lucida Sans Typewriter" pitchFamily="49" charset="0"/>
                <a:ea typeface="Verdana" pitchFamily="34" charset="0"/>
                <a:cs typeface="Verdana" pitchFamily="34" charset="0"/>
              </a:rPr>
              <a:t> IT  </a:t>
            </a:r>
          </a:p>
          <a:p>
            <a:pPr marL="0" indent="0">
              <a:buNone/>
            </a:pPr>
            <a:r>
              <a:rPr lang="en-US" b="1" dirty="0" err="1">
                <a:latin typeface="Lucida Sans Typewriter" pitchFamily="49" charset="0"/>
                <a:ea typeface="Verdana" pitchFamily="34" charset="0"/>
                <a:cs typeface="Verdana" pitchFamily="34" charset="0"/>
              </a:rPr>
              <a:t>dsquery</a:t>
            </a:r>
            <a:r>
              <a:rPr lang="en-US" b="1" dirty="0">
                <a:latin typeface="Lucida Sans Typewriter" pitchFamily="49" charset="0"/>
                <a:ea typeface="Verdana" pitchFamily="34" charset="0"/>
                <a:cs typeface="Verdana" pitchFamily="34" charset="0"/>
              </a:rPr>
              <a:t> </a:t>
            </a:r>
            <a:r>
              <a:rPr lang="en-US" b="1" dirty="0" err="1">
                <a:latin typeface="Lucida Sans Typewriter" pitchFamily="49" charset="0"/>
                <a:ea typeface="Verdana" pitchFamily="34" charset="0"/>
                <a:cs typeface="Verdana" pitchFamily="34" charset="0"/>
              </a:rPr>
              <a:t>ou</a:t>
            </a:r>
            <a:r>
              <a:rPr lang="en-US" b="1" dirty="0">
                <a:latin typeface="Lucida Sans Typewriter" pitchFamily="49" charset="0"/>
                <a:ea typeface="Verdana" pitchFamily="34" charset="0"/>
                <a:cs typeface="Verdana" pitchFamily="34" charset="0"/>
              </a:rPr>
              <a:t> </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ou</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IT,dc</a:t>
            </a:r>
            <a:r>
              <a:rPr lang="en-US" dirty="0">
                <a:latin typeface="Lucida Sans Typewriter" pitchFamily="49" charset="0"/>
                <a:ea typeface="Verdana" pitchFamily="34" charset="0"/>
                <a:cs typeface="Verdana" pitchFamily="34" charset="0"/>
              </a:rPr>
              <a:t>=</a:t>
            </a:r>
            <a:r>
              <a:rPr lang="en-US" dirty="0" err="1">
                <a:latin typeface="Lucida Sans Typewriter" pitchFamily="49" charset="0"/>
                <a:ea typeface="Verdana" pitchFamily="34" charset="0"/>
                <a:cs typeface="Verdana" pitchFamily="34" charset="0"/>
              </a:rPr>
              <a:t>istahh,dc</a:t>
            </a:r>
            <a:r>
              <a:rPr lang="en-US" dirty="0">
                <a:latin typeface="Lucida Sans Typewriter" pitchFamily="49" charset="0"/>
                <a:ea typeface="Verdana" pitchFamily="34" charset="0"/>
                <a:cs typeface="Verdana" pitchFamily="34" charset="0"/>
              </a:rPr>
              <a:t>=ma” </a:t>
            </a:r>
          </a:p>
          <a:p>
            <a:r>
              <a:rPr lang="en-US" dirty="0">
                <a:latin typeface="Lucida Sans Typewriter" pitchFamily="49" charset="0"/>
                <a:ea typeface="Verdana" pitchFamily="34" charset="0"/>
                <a:cs typeface="Verdana" pitchFamily="34" charset="0"/>
              </a:rPr>
              <a:t>Pour </a:t>
            </a:r>
            <a:r>
              <a:rPr lang="en-US" dirty="0" err="1">
                <a:latin typeface="Lucida Sans Typewriter" pitchFamily="49" charset="0"/>
                <a:ea typeface="Verdana" pitchFamily="34" charset="0"/>
                <a:cs typeface="Verdana" pitchFamily="34" charset="0"/>
              </a:rPr>
              <a:t>chercher</a:t>
            </a:r>
            <a:r>
              <a:rPr lang="en-US" dirty="0">
                <a:latin typeface="Lucida Sans Typewriter" pitchFamily="49" charset="0"/>
                <a:ea typeface="Verdana" pitchFamily="34" charset="0"/>
                <a:cs typeface="Verdana" pitchFamily="34" charset="0"/>
              </a:rPr>
              <a:t> </a:t>
            </a:r>
            <a:r>
              <a:rPr lang="en-US" dirty="0" err="1">
                <a:latin typeface="Lucida Sans Typewriter" pitchFamily="49" charset="0"/>
                <a:ea typeface="Verdana" pitchFamily="34" charset="0"/>
                <a:cs typeface="Verdana" pitchFamily="34" charset="0"/>
              </a:rPr>
              <a:t>tous</a:t>
            </a:r>
            <a:r>
              <a:rPr lang="en-US" dirty="0">
                <a:latin typeface="Lucida Sans Typewriter" pitchFamily="49" charset="0"/>
                <a:ea typeface="Verdana" pitchFamily="34" charset="0"/>
                <a:cs typeface="Verdana" pitchFamily="34" charset="0"/>
              </a:rPr>
              <a:t> les </a:t>
            </a:r>
            <a:r>
              <a:rPr lang="en-US" dirty="0" err="1">
                <a:latin typeface="Lucida Sans Typewriter" pitchFamily="49" charset="0"/>
                <a:ea typeface="Verdana" pitchFamily="34" charset="0"/>
                <a:cs typeface="Verdana" pitchFamily="34" charset="0"/>
              </a:rPr>
              <a:t>utiisateurs</a:t>
            </a:r>
            <a:r>
              <a:rPr lang="en-US" dirty="0">
                <a:latin typeface="Lucida Sans Typewriter" pitchFamily="49" charset="0"/>
                <a:ea typeface="Verdana" pitchFamily="34" charset="0"/>
                <a:cs typeface="Verdana" pitchFamily="34" charset="0"/>
              </a:rPr>
              <a:t> </a:t>
            </a:r>
            <a:r>
              <a:rPr lang="en-US" dirty="0" err="1">
                <a:latin typeface="Lucida Sans Typewriter" pitchFamily="49" charset="0"/>
                <a:ea typeface="Verdana" pitchFamily="34" charset="0"/>
                <a:cs typeface="Verdana" pitchFamily="34" charset="0"/>
              </a:rPr>
              <a:t>dans</a:t>
            </a:r>
            <a:r>
              <a:rPr lang="en-US" dirty="0">
                <a:latin typeface="Lucida Sans Typewriter" pitchFamily="49" charset="0"/>
                <a:ea typeface="Verdana" pitchFamily="34" charset="0"/>
                <a:cs typeface="Verdana" pitchFamily="34" charset="0"/>
              </a:rPr>
              <a:t> </a:t>
            </a:r>
            <a:r>
              <a:rPr lang="en-US" dirty="0" err="1">
                <a:latin typeface="Lucida Sans Typewriter" pitchFamily="49" charset="0"/>
                <a:ea typeface="Verdana" pitchFamily="34" charset="0"/>
                <a:cs typeface="Verdana" pitchFamily="34" charset="0"/>
              </a:rPr>
              <a:t>l’OU</a:t>
            </a:r>
            <a:r>
              <a:rPr lang="en-US" dirty="0">
                <a:latin typeface="Lucida Sans Typewriter" pitchFamily="49" charset="0"/>
                <a:ea typeface="Verdana" pitchFamily="34" charset="0"/>
                <a:cs typeface="Verdana" pitchFamily="34" charset="0"/>
              </a:rPr>
              <a:t> Test </a:t>
            </a:r>
            <a:r>
              <a:rPr lang="en-US" dirty="0" err="1">
                <a:latin typeface="Lucida Sans Typewriter" pitchFamily="49" charset="0"/>
                <a:ea typeface="Verdana" pitchFamily="34" charset="0"/>
                <a:cs typeface="Verdana" pitchFamily="34" charset="0"/>
              </a:rPr>
              <a:t>dont</a:t>
            </a:r>
            <a:r>
              <a:rPr lang="en-US" dirty="0">
                <a:latin typeface="Lucida Sans Typewriter" pitchFamily="49" charset="0"/>
                <a:ea typeface="Verdana" pitchFamily="34" charset="0"/>
                <a:cs typeface="Verdana" pitchFamily="34" charset="0"/>
              </a:rPr>
              <a:t> le nom commence par </a:t>
            </a:r>
            <a:r>
              <a:rPr lang="en-US" dirty="0" err="1">
                <a:latin typeface="Lucida Sans Typewriter" pitchFamily="49" charset="0"/>
                <a:ea typeface="Verdana" pitchFamily="34" charset="0"/>
                <a:cs typeface="Verdana" pitchFamily="34" charset="0"/>
              </a:rPr>
              <a:t>Abd</a:t>
            </a:r>
            <a:r>
              <a:rPr lang="en-US" dirty="0">
                <a:latin typeface="Lucida Sans Typewriter" pitchFamily="49" charset="0"/>
                <a:ea typeface="Verdana" pitchFamily="34" charset="0"/>
                <a:cs typeface="Verdana" pitchFamily="34" charset="0"/>
              </a:rPr>
              <a:t> et qui </a:t>
            </a:r>
            <a:r>
              <a:rPr lang="en-US" dirty="0" err="1">
                <a:latin typeface="Lucida Sans Typewriter" pitchFamily="49" charset="0"/>
                <a:ea typeface="Verdana" pitchFamily="34" charset="0"/>
                <a:cs typeface="Verdana" pitchFamily="34" charset="0"/>
              </a:rPr>
              <a:t>sont</a:t>
            </a:r>
            <a:r>
              <a:rPr lang="en-US" dirty="0">
                <a:latin typeface="Lucida Sans Typewriter" pitchFamily="49" charset="0"/>
                <a:ea typeface="Verdana" pitchFamily="34" charset="0"/>
                <a:cs typeface="Verdana" pitchFamily="34" charset="0"/>
              </a:rPr>
              <a:t> </a:t>
            </a:r>
            <a:r>
              <a:rPr lang="en-US" dirty="0" err="1">
                <a:latin typeface="Lucida Sans Typewriter" pitchFamily="49" charset="0"/>
                <a:ea typeface="Verdana" pitchFamily="34" charset="0"/>
                <a:cs typeface="Verdana" pitchFamily="34" charset="0"/>
              </a:rPr>
              <a:t>désactivés</a:t>
            </a:r>
            <a:endParaRPr lang="en-US" dirty="0">
              <a:latin typeface="Lucida Sans Typewriter" pitchFamily="49" charset="0"/>
              <a:ea typeface="Verdana" pitchFamily="34" charset="0"/>
              <a:cs typeface="Verdana" pitchFamily="34" charset="0"/>
            </a:endParaRPr>
          </a:p>
          <a:p>
            <a:pPr marL="0" indent="0">
              <a:buNone/>
            </a:pPr>
            <a:r>
              <a:rPr lang="fr-FR" altLang="fr-FR" b="1" dirty="0" err="1">
                <a:solidFill>
                  <a:schemeClr val="tx1"/>
                </a:solidFill>
                <a:latin typeface="Arial Unicode MS" panose="020B0604020202020204" pitchFamily="34" charset="-128"/>
              </a:rPr>
              <a:t>dsquery</a:t>
            </a:r>
            <a:r>
              <a:rPr lang="fr-FR" altLang="fr-FR" b="1" dirty="0">
                <a:solidFill>
                  <a:schemeClr val="tx1"/>
                </a:solidFill>
                <a:latin typeface="Arial Unicode MS" panose="020B0604020202020204" pitchFamily="34" charset="-128"/>
              </a:rPr>
              <a:t> user </a:t>
            </a:r>
            <a:r>
              <a:rPr lang="fr-FR" altLang="fr-FR" dirty="0">
                <a:solidFill>
                  <a:schemeClr val="tx1"/>
                </a:solidFill>
                <a:latin typeface="Arial Unicode MS" panose="020B0604020202020204" pitchFamily="34" charset="-128"/>
              </a:rPr>
              <a:t>OU=</a:t>
            </a:r>
            <a:r>
              <a:rPr lang="fr-FR" altLang="fr-FR" dirty="0" err="1">
                <a:solidFill>
                  <a:schemeClr val="tx1"/>
                </a:solidFill>
                <a:latin typeface="Arial Unicode MS" panose="020B0604020202020204" pitchFamily="34" charset="-128"/>
              </a:rPr>
              <a:t>Test,DC</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Contoso,DC</a:t>
            </a:r>
            <a:r>
              <a:rPr lang="fr-FR" altLang="fr-FR" dirty="0">
                <a:solidFill>
                  <a:schemeClr val="tx1"/>
                </a:solidFill>
                <a:latin typeface="Arial Unicode MS" panose="020B0604020202020204" pitchFamily="34" charset="-128"/>
              </a:rPr>
              <a:t>=Com </a:t>
            </a:r>
            <a:r>
              <a:rPr lang="fr-FR" altLang="fr-FR" b="1" dirty="0">
                <a:solidFill>
                  <a:schemeClr val="tx1"/>
                </a:solidFill>
                <a:latin typeface="Arial Unicode MS" panose="020B0604020202020204" pitchFamily="34" charset="-128"/>
              </a:rPr>
              <a:t>-o </a:t>
            </a:r>
            <a:r>
              <a:rPr lang="fr-FR" altLang="fr-FR" b="1" dirty="0" err="1">
                <a:solidFill>
                  <a:schemeClr val="tx1"/>
                </a:solidFill>
                <a:latin typeface="Arial Unicode MS" panose="020B0604020202020204" pitchFamily="34" charset="-128"/>
              </a:rPr>
              <a:t>upn</a:t>
            </a:r>
            <a:r>
              <a:rPr lang="fr-FR" altLang="fr-FR" b="1" dirty="0">
                <a:solidFill>
                  <a:schemeClr val="tx1"/>
                </a:solidFill>
                <a:latin typeface="Arial Unicode MS" panose="020B0604020202020204" pitchFamily="34" charset="-128"/>
              </a:rPr>
              <a:t> </a:t>
            </a:r>
            <a:r>
              <a:rPr lang="fr-FR" altLang="fr-FR" dirty="0">
                <a:solidFill>
                  <a:schemeClr val="tx1"/>
                </a:solidFill>
                <a:latin typeface="Arial Unicode MS" panose="020B0604020202020204" pitchFamily="34" charset="-128"/>
              </a:rPr>
              <a:t>-</a:t>
            </a:r>
            <a:r>
              <a:rPr lang="fr-FR" altLang="fr-FR" dirty="0" err="1">
                <a:solidFill>
                  <a:schemeClr val="tx1"/>
                </a:solidFill>
                <a:latin typeface="Arial Unicode MS" panose="020B0604020202020204" pitchFamily="34" charset="-128"/>
              </a:rPr>
              <a:t>name</a:t>
            </a:r>
            <a:r>
              <a:rPr lang="fr-FR" altLang="fr-FR" dirty="0">
                <a:solidFill>
                  <a:schemeClr val="tx1"/>
                </a:solidFill>
                <a:latin typeface="Arial Unicode MS" panose="020B0604020202020204" pitchFamily="34" charset="-128"/>
              </a:rPr>
              <a:t> </a:t>
            </a:r>
            <a:r>
              <a:rPr lang="fr-FR" altLang="fr-FR" dirty="0" err="1">
                <a:solidFill>
                  <a:schemeClr val="tx1"/>
                </a:solidFill>
                <a:latin typeface="Arial Unicode MS" panose="020B0604020202020204" pitchFamily="34" charset="-128"/>
              </a:rPr>
              <a:t>Abd</a:t>
            </a:r>
            <a:r>
              <a:rPr lang="fr-FR" altLang="fr-FR" dirty="0">
                <a:solidFill>
                  <a:schemeClr val="tx1"/>
                </a:solidFill>
                <a:latin typeface="Arial Unicode MS" panose="020B0604020202020204" pitchFamily="34" charset="-128"/>
              </a:rPr>
              <a:t>* </a:t>
            </a:r>
            <a:r>
              <a:rPr lang="fr-FR" altLang="fr-FR" b="1" dirty="0">
                <a:solidFill>
                  <a:schemeClr val="tx1"/>
                </a:solidFill>
                <a:latin typeface="Arial Unicode MS" panose="020B0604020202020204" pitchFamily="34" charset="-128"/>
              </a:rPr>
              <a:t>-</a:t>
            </a:r>
            <a:r>
              <a:rPr lang="fr-FR" altLang="fr-FR" b="1" dirty="0" err="1">
                <a:solidFill>
                  <a:schemeClr val="tx1"/>
                </a:solidFill>
                <a:latin typeface="Arial Unicode MS" panose="020B0604020202020204" pitchFamily="34" charset="-128"/>
              </a:rPr>
              <a:t>disabled</a:t>
            </a:r>
            <a:r>
              <a:rPr lang="fr-FR" altLang="fr-FR" b="1" dirty="0">
                <a:solidFill>
                  <a:schemeClr val="tx1"/>
                </a:solidFill>
                <a:latin typeface="Arial Unicode MS" panose="020B0604020202020204" pitchFamily="34" charset="-128"/>
              </a:rPr>
              <a:t> </a:t>
            </a:r>
            <a:endParaRPr lang="fr-FR" altLang="fr-FR" sz="4000" b="1" dirty="0">
              <a:solidFill>
                <a:schemeClr val="tx1"/>
              </a:solidFill>
              <a:latin typeface="Arial" panose="020B0604020202020204" pitchFamily="34" charset="0"/>
            </a:endParaRPr>
          </a:p>
          <a:p>
            <a:endParaRPr lang="en-US" dirty="0"/>
          </a:p>
          <a:p>
            <a:r>
              <a:rPr lang="en-US" dirty="0"/>
              <a:t>Pour </a:t>
            </a:r>
            <a:r>
              <a:rPr lang="en-US" dirty="0" err="1"/>
              <a:t>afficher</a:t>
            </a:r>
            <a:r>
              <a:rPr lang="en-US" dirty="0"/>
              <a:t> les users du </a:t>
            </a:r>
            <a:r>
              <a:rPr lang="en-US" dirty="0" err="1"/>
              <a:t>domaine</a:t>
            </a:r>
            <a:r>
              <a:rPr lang="en-US" dirty="0"/>
              <a:t> courant don’t les nom </a:t>
            </a:r>
            <a:r>
              <a:rPr lang="en-US" dirty="0" err="1"/>
              <a:t>finissent</a:t>
            </a:r>
            <a:r>
              <a:rPr lang="en-US" dirty="0"/>
              <a:t> par amine et qui </a:t>
            </a:r>
            <a:r>
              <a:rPr lang="en-US" dirty="0" err="1"/>
              <a:t>ont</a:t>
            </a:r>
            <a:r>
              <a:rPr lang="en-US" dirty="0"/>
              <a:t> </a:t>
            </a:r>
            <a:r>
              <a:rPr lang="en-US" dirty="0" err="1"/>
              <a:t>été</a:t>
            </a:r>
            <a:r>
              <a:rPr lang="en-US" dirty="0"/>
              <a:t> inactive pendant plus de 3 </a:t>
            </a:r>
            <a:r>
              <a:rPr lang="en-US" dirty="0" err="1"/>
              <a:t>semaine</a:t>
            </a:r>
            <a:r>
              <a:rPr lang="en-US" dirty="0"/>
              <a:t> </a:t>
            </a:r>
          </a:p>
          <a:p>
            <a:pPr marL="0" indent="0">
              <a:buNone/>
            </a:pPr>
            <a:r>
              <a:rPr lang="fr-FR" altLang="fr-FR" b="1" dirty="0" err="1">
                <a:solidFill>
                  <a:schemeClr val="tx1"/>
                </a:solidFill>
                <a:latin typeface="Arial Unicode MS" panose="020B0604020202020204" pitchFamily="34" charset="-128"/>
              </a:rPr>
              <a:t>dsquery</a:t>
            </a:r>
            <a:r>
              <a:rPr lang="fr-FR" altLang="fr-FR" b="1" dirty="0">
                <a:solidFill>
                  <a:schemeClr val="tx1"/>
                </a:solidFill>
                <a:latin typeface="Arial Unicode MS" panose="020B0604020202020204" pitchFamily="34" charset="-128"/>
              </a:rPr>
              <a:t> user </a:t>
            </a:r>
            <a:r>
              <a:rPr lang="fr-FR" altLang="fr-FR" dirty="0" err="1">
                <a:solidFill>
                  <a:schemeClr val="tx1"/>
                </a:solidFill>
                <a:latin typeface="Arial Unicode MS" panose="020B0604020202020204" pitchFamily="34" charset="-128"/>
              </a:rPr>
              <a:t>domainroot</a:t>
            </a:r>
            <a:r>
              <a:rPr lang="fr-FR" altLang="fr-FR" dirty="0">
                <a:solidFill>
                  <a:schemeClr val="tx1"/>
                </a:solidFill>
                <a:latin typeface="Arial Unicode MS" panose="020B0604020202020204" pitchFamily="34" charset="-128"/>
              </a:rPr>
              <a:t> -</a:t>
            </a:r>
            <a:r>
              <a:rPr lang="fr-FR" altLang="fr-FR" dirty="0" err="1">
                <a:solidFill>
                  <a:schemeClr val="tx1"/>
                </a:solidFill>
                <a:latin typeface="Arial Unicode MS" panose="020B0604020202020204" pitchFamily="34" charset="-128"/>
              </a:rPr>
              <a:t>name</a:t>
            </a:r>
            <a:r>
              <a:rPr lang="fr-FR" altLang="fr-FR" dirty="0">
                <a:solidFill>
                  <a:schemeClr val="tx1"/>
                </a:solidFill>
                <a:latin typeface="Arial Unicode MS" panose="020B0604020202020204" pitchFamily="34" charset="-128"/>
              </a:rPr>
              <a:t> *amine </a:t>
            </a:r>
            <a:r>
              <a:rPr lang="fr-FR" altLang="fr-FR" b="1" dirty="0">
                <a:solidFill>
                  <a:schemeClr val="tx1"/>
                </a:solidFill>
                <a:latin typeface="Arial Unicode MS" panose="020B0604020202020204" pitchFamily="34" charset="-128"/>
              </a:rPr>
              <a:t>-inactive </a:t>
            </a:r>
            <a:r>
              <a:rPr lang="fr-FR" altLang="fr-FR" dirty="0">
                <a:solidFill>
                  <a:schemeClr val="tx1"/>
                </a:solidFill>
                <a:latin typeface="Arial Unicode MS" panose="020B0604020202020204" pitchFamily="34" charset="-128"/>
              </a:rPr>
              <a:t>3 </a:t>
            </a:r>
            <a:endParaRPr lang="fr-FR" altLang="fr-FR" sz="4000" dirty="0">
              <a:solidFill>
                <a:schemeClr val="tx1"/>
              </a:solidFill>
              <a:latin typeface="Arial" panose="020B0604020202020204" pitchFamily="34" charset="0"/>
            </a:endParaRPr>
          </a:p>
          <a:p>
            <a:endParaRPr lang="fr-FR"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9461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Créer les OU selon la structure suivante</a:t>
            </a:r>
          </a:p>
        </p:txBody>
      </p:sp>
      <p:sp>
        <p:nvSpPr>
          <p:cNvPr id="4" name="Rectangle à coins arrondis 3"/>
          <p:cNvSpPr/>
          <p:nvPr/>
        </p:nvSpPr>
        <p:spPr>
          <a:xfrm>
            <a:off x="3580327" y="2704563"/>
            <a:ext cx="2369712" cy="798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IT</a:t>
            </a:r>
          </a:p>
        </p:txBody>
      </p:sp>
      <p:sp>
        <p:nvSpPr>
          <p:cNvPr id="5" name="Rectangle à coins arrondis 4"/>
          <p:cNvSpPr/>
          <p:nvPr/>
        </p:nvSpPr>
        <p:spPr>
          <a:xfrm>
            <a:off x="4649273" y="3786389"/>
            <a:ext cx="1275009" cy="579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Develop</a:t>
            </a:r>
            <a:endParaRPr lang="fr-FR" dirty="0"/>
          </a:p>
        </p:txBody>
      </p:sp>
      <p:sp>
        <p:nvSpPr>
          <p:cNvPr id="6" name="Rectangle à coins arrondis 5"/>
          <p:cNvSpPr/>
          <p:nvPr/>
        </p:nvSpPr>
        <p:spPr>
          <a:xfrm>
            <a:off x="4436771" y="4816699"/>
            <a:ext cx="907961" cy="4121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JAVA</a:t>
            </a:r>
          </a:p>
        </p:txBody>
      </p:sp>
      <p:sp>
        <p:nvSpPr>
          <p:cNvPr id="7" name="Rectangle à coins arrondis 6"/>
          <p:cNvSpPr/>
          <p:nvPr/>
        </p:nvSpPr>
        <p:spPr>
          <a:xfrm>
            <a:off x="5666704" y="4778062"/>
            <a:ext cx="824248" cy="373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JEE</a:t>
            </a:r>
          </a:p>
        </p:txBody>
      </p:sp>
      <p:cxnSp>
        <p:nvCxnSpPr>
          <p:cNvPr id="9" name="Connecteur droit 8"/>
          <p:cNvCxnSpPr/>
          <p:nvPr/>
        </p:nvCxnSpPr>
        <p:spPr>
          <a:xfrm>
            <a:off x="5009882" y="3503054"/>
            <a:ext cx="0" cy="283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flipH="1">
            <a:off x="5009882" y="4365938"/>
            <a:ext cx="141667" cy="45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344732" y="4365938"/>
            <a:ext cx="605307" cy="4121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45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 sont les unités d'organisation ?</a:t>
            </a:r>
            <a:endParaRPr lang="en-US"/>
          </a:p>
        </p:txBody>
      </p:sp>
      <p:sp>
        <p:nvSpPr>
          <p:cNvPr id="4" name="TextBox 3"/>
          <p:cNvSpPr txBox="1">
            <a:spLocks noChangeArrowheads="1"/>
          </p:cNvSpPr>
          <p:nvPr/>
        </p:nvSpPr>
        <p:spPr bwMode="auto">
          <a:xfrm>
            <a:off x="2012157" y="992189"/>
            <a:ext cx="5732535" cy="4771303"/>
          </a:xfrm>
          <a:prstGeom prst="roundRect">
            <a:avLst>
              <a:gd name="adj" fmla="val 4167"/>
            </a:avLst>
          </a:prstGeom>
          <a:noFill/>
          <a:ln w="9525" cap="flat" algn="ctr">
            <a:noFill/>
            <a:round/>
            <a:headEnd type="none" w="med" len="med"/>
            <a:tailEnd type="none" w="med" len="me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dirty="0">
                <a:latin typeface="Segoe UI" pitchFamily="34" charset="0"/>
                <a:ea typeface="Segoe UI" pitchFamily="34" charset="0"/>
                <a:cs typeface="Segoe UI" pitchFamily="34" charset="0"/>
              </a:rPr>
              <a:t>Unités d'organisation</a:t>
            </a:r>
          </a:p>
          <a:p>
            <a:endParaRPr lang="en-US" sz="2800" dirty="0">
              <a:latin typeface="Segoe UI" pitchFamily="34" charset="0"/>
              <a:ea typeface="Segoe UI" pitchFamily="34" charset="0"/>
              <a:cs typeface="Segoe UI" pitchFamily="34" charset="0"/>
            </a:endParaRPr>
          </a:p>
        </p:txBody>
      </p:sp>
      <p:sp>
        <p:nvSpPr>
          <p:cNvPr id="5" name="Content Placeholder 2"/>
          <p:cNvSpPr txBox="1">
            <a:spLocks/>
          </p:cNvSpPr>
          <p:nvPr/>
        </p:nvSpPr>
        <p:spPr bwMode="auto">
          <a:xfrm>
            <a:off x="1982789" y="992188"/>
            <a:ext cx="3857625" cy="43862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1"/>
            <a:endParaRPr lang="en-US" sz="2400" dirty="0">
              <a:latin typeface="Segoe UI" pitchFamily="34" charset="0"/>
              <a:ea typeface="Segoe UI" pitchFamily="34" charset="0"/>
              <a:cs typeface="Segoe UI"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47037" y="873712"/>
            <a:ext cx="2220216"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a:spLocks noChangeArrowheads="1"/>
          </p:cNvSpPr>
          <p:nvPr/>
        </p:nvSpPr>
        <p:spPr bwMode="auto">
          <a:xfrm>
            <a:off x="2352280" y="1506399"/>
            <a:ext cx="5392411" cy="3796145"/>
          </a:xfrm>
          <a:prstGeom prst="roundRect">
            <a:avLst>
              <a:gd name="adj" fmla="val 6533"/>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Conteneurs permettent de regrouper des objets </a:t>
            </a:r>
            <a:r>
              <a:rPr lang="en-US" sz="2400" b="0" dirty="0" err="1">
                <a:latin typeface="Segoe UI" pitchFamily="34" charset="0"/>
                <a:ea typeface="Segoe UI" pitchFamily="34" charset="0"/>
                <a:cs typeface="Segoe UI" pitchFamily="34" charset="0"/>
              </a:rPr>
              <a:t>dans</a:t>
            </a:r>
            <a:r>
              <a:rPr lang="en-US" sz="2400" b="0" dirty="0">
                <a:latin typeface="Segoe UI" pitchFamily="34" charset="0"/>
                <a:ea typeface="Segoe UI" pitchFamily="34" charset="0"/>
                <a:cs typeface="Segoe UI" pitchFamily="34" charset="0"/>
              </a:rPr>
              <a:t> un </a:t>
            </a:r>
            <a:r>
              <a:rPr lang="en-US" sz="2400" b="0" dirty="0" err="1">
                <a:latin typeface="Segoe UI" pitchFamily="34" charset="0"/>
                <a:ea typeface="Segoe UI" pitchFamily="34" charset="0"/>
                <a:cs typeface="Segoe UI" pitchFamily="34" charset="0"/>
              </a:rPr>
              <a:t>domaine</a:t>
            </a:r>
            <a:endParaRPr lang="en-US" sz="2400" b="0" dirty="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Créer des unités </a:t>
            </a:r>
            <a:r>
              <a:rPr lang="en-US" sz="2400" b="0" dirty="0" err="1">
                <a:latin typeface="Segoe UI" pitchFamily="34" charset="0"/>
                <a:ea typeface="Segoe UI" pitchFamily="34" charset="0"/>
                <a:cs typeface="Segoe UI" pitchFamily="34" charset="0"/>
              </a:rPr>
              <a:t>d'organisation</a:t>
            </a:r>
            <a:r>
              <a:rPr lang="en-US" sz="2400" b="0" dirty="0">
                <a:latin typeface="Segoe UI" pitchFamily="34" charset="0"/>
                <a:ea typeface="Segoe UI" pitchFamily="34" charset="0"/>
                <a:cs typeface="Segoe UI" pitchFamily="34" charset="0"/>
              </a:rPr>
              <a:t> pour</a:t>
            </a: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Déléguer des autorisations administratives</a:t>
            </a: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Appliquer la </a:t>
            </a:r>
            <a:r>
              <a:rPr lang="en-US" sz="2400" b="0" dirty="0" err="1">
                <a:latin typeface="Segoe UI" pitchFamily="34" charset="0"/>
                <a:ea typeface="Segoe UI" pitchFamily="34" charset="0"/>
                <a:cs typeface="Segoe UI" pitchFamily="34" charset="0"/>
              </a:rPr>
              <a:t>stratégie</a:t>
            </a:r>
            <a:r>
              <a:rPr lang="en-US" sz="2400" b="0" dirty="0">
                <a:latin typeface="Segoe UI" pitchFamily="34" charset="0"/>
                <a:ea typeface="Segoe UI" pitchFamily="34" charset="0"/>
                <a:cs typeface="Segoe UI" pitchFamily="34" charset="0"/>
              </a:rPr>
              <a:t> de </a:t>
            </a:r>
            <a:r>
              <a:rPr lang="en-US" sz="2400" b="0" dirty="0" err="1">
                <a:latin typeface="Segoe UI" pitchFamily="34" charset="0"/>
                <a:ea typeface="Segoe UI" pitchFamily="34" charset="0"/>
                <a:cs typeface="Segoe UI" pitchFamily="34" charset="0"/>
              </a:rPr>
              <a:t>groupe</a:t>
            </a:r>
            <a:endParaRPr lang="en-US" sz="2400" b="0" dirty="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FontTx/>
              <a:buChar char="•"/>
            </a:pP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9270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Qu'est-ce que Csvde ?</a:t>
            </a:r>
          </a:p>
        </p:txBody>
      </p:sp>
      <p:sp>
        <p:nvSpPr>
          <p:cNvPr id="4" name="AutoShape 5"/>
          <p:cNvSpPr>
            <a:spLocks noChangeArrowheads="1"/>
          </p:cNvSpPr>
          <p:nvPr/>
        </p:nvSpPr>
        <p:spPr bwMode="auto">
          <a:xfrm>
            <a:off x="7459663" y="2164733"/>
            <a:ext cx="1816100" cy="29767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ctr">
              <a:lnSpc>
                <a:spcPct val="90000"/>
              </a:lnSpc>
              <a:spcBef>
                <a:spcPct val="40000"/>
              </a:spcBef>
              <a:buClr>
                <a:srgbClr val="006699"/>
              </a:buClr>
            </a:pPr>
            <a:r>
              <a:rPr lang="en-US" sz="2000" dirty="0">
                <a:latin typeface="Segoe UI" pitchFamily="34" charset="0"/>
                <a:ea typeface="Segoe UI" pitchFamily="34" charset="0"/>
                <a:cs typeface="Segoe UI" pitchFamily="34" charset="0"/>
              </a:rPr>
              <a:t>AD DS</a:t>
            </a:r>
          </a:p>
        </p:txBody>
      </p:sp>
      <p:sp>
        <p:nvSpPr>
          <p:cNvPr id="5" name="Text Box 7"/>
          <p:cNvSpPr txBox="1">
            <a:spLocks noChangeArrowheads="1"/>
          </p:cNvSpPr>
          <p:nvPr/>
        </p:nvSpPr>
        <p:spPr bwMode="auto">
          <a:xfrm>
            <a:off x="5865527" y="2213009"/>
            <a:ext cx="1268232" cy="40011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itchFamily="34" charset="0"/>
                <a:ea typeface="Segoe UI" pitchFamily="34" charset="0"/>
                <a:cs typeface="Segoe UI" pitchFamily="34" charset="0"/>
              </a:rPr>
              <a:t>Importer</a:t>
            </a:r>
          </a:p>
        </p:txBody>
      </p:sp>
      <p:sp>
        <p:nvSpPr>
          <p:cNvPr id="6" name="Text Box 8"/>
          <p:cNvSpPr txBox="1">
            <a:spLocks noChangeArrowheads="1"/>
          </p:cNvSpPr>
          <p:nvPr/>
        </p:nvSpPr>
        <p:spPr bwMode="auto">
          <a:xfrm>
            <a:off x="5836488" y="875476"/>
            <a:ext cx="1326313" cy="400110"/>
          </a:xfrm>
          <a:prstGeom prst="rect">
            <a:avLst/>
          </a:prstGeom>
          <a:noFill/>
          <a:ln w="9525" algn="ctr">
            <a:noFill/>
            <a:miter lim="800000"/>
            <a:headEnd/>
            <a:tailEnd/>
          </a:ln>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itchFamily="34" charset="0"/>
                <a:ea typeface="Segoe UI" pitchFamily="34" charset="0"/>
                <a:cs typeface="Segoe UI" pitchFamily="34" charset="0"/>
              </a:rPr>
              <a:t>Exporter</a:t>
            </a:r>
          </a:p>
        </p:txBody>
      </p:sp>
      <p:sp>
        <p:nvSpPr>
          <p:cNvPr id="7" name="AutoShape 9"/>
          <p:cNvSpPr>
            <a:spLocks noChangeArrowheads="1"/>
          </p:cNvSpPr>
          <p:nvPr/>
        </p:nvSpPr>
        <p:spPr bwMode="auto">
          <a:xfrm>
            <a:off x="5836487" y="1439781"/>
            <a:ext cx="1326312" cy="569913"/>
          </a:xfrm>
          <a:prstGeom prst="roundRect">
            <a:avLst>
              <a:gd name="adj" fmla="val 2931"/>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buClr>
                <a:srgbClr val="006699"/>
              </a:buClr>
            </a:pPr>
            <a:endParaRPr lang="en-US" sz="2000" dirty="0">
              <a:latin typeface="Segoe UI" pitchFamily="34" charset="0"/>
              <a:ea typeface="Segoe UI" pitchFamily="34" charset="0"/>
              <a:cs typeface="Segoe UI" pitchFamily="34" charset="0"/>
            </a:endParaRPr>
          </a:p>
          <a:p>
            <a:pPr>
              <a:lnSpc>
                <a:spcPct val="90000"/>
              </a:lnSpc>
              <a:spcBef>
                <a:spcPct val="40000"/>
              </a:spcBef>
              <a:buClr>
                <a:srgbClr val="006699"/>
              </a:buClr>
            </a:pPr>
            <a:r>
              <a:rPr lang="en-US" sz="2000" dirty="0">
                <a:latin typeface="Segoe UI" pitchFamily="34" charset="0"/>
                <a:ea typeface="Segoe UI" pitchFamily="34" charset="0"/>
                <a:cs typeface="Segoe UI" pitchFamily="34" charset="0"/>
              </a:rPr>
              <a:t>csvde.exe</a:t>
            </a:r>
          </a:p>
          <a:p>
            <a:pPr algn="l">
              <a:lnSpc>
                <a:spcPct val="90000"/>
              </a:lnSpc>
              <a:spcBef>
                <a:spcPct val="40000"/>
              </a:spcBef>
              <a:buClr>
                <a:srgbClr val="006699"/>
              </a:buClr>
            </a:pPr>
            <a:r>
              <a:rPr lang="en-US" sz="2000" dirty="0">
                <a:latin typeface="Segoe UI" pitchFamily="34" charset="0"/>
                <a:ea typeface="Segoe UI" pitchFamily="34" charset="0"/>
                <a:cs typeface="Segoe UI" pitchFamily="34" charset="0"/>
              </a:rPr>
              <a:t>	</a:t>
            </a:r>
          </a:p>
        </p:txBody>
      </p:sp>
      <p:sp>
        <p:nvSpPr>
          <p:cNvPr id="8" name="AutoShape 4"/>
          <p:cNvSpPr>
            <a:spLocks noChangeArrowheads="1"/>
          </p:cNvSpPr>
          <p:nvPr/>
        </p:nvSpPr>
        <p:spPr bwMode="auto">
          <a:xfrm>
            <a:off x="3088215" y="2164732"/>
            <a:ext cx="1460500" cy="285750"/>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pPr>
            <a:r>
              <a:rPr lang="en-US" sz="2000" dirty="0">
                <a:latin typeface="Segoe UI" pitchFamily="34" charset="0"/>
                <a:ea typeface="Segoe UI" pitchFamily="34" charset="0"/>
                <a:cs typeface="Segoe UI" pitchFamily="34" charset="0"/>
              </a:rPr>
              <a:t>filename.csv</a:t>
            </a:r>
          </a:p>
        </p:txBody>
      </p:sp>
      <p:pic>
        <p:nvPicPr>
          <p:cNvPr id="10" name="Picture 9" descr="ActiveDirectory01"/>
          <p:cNvPicPr>
            <a:picLocks noChangeAspect="1" noChangeArrowheads="1"/>
          </p:cNvPicPr>
          <p:nvPr/>
        </p:nvPicPr>
        <p:blipFill>
          <a:blip r:embed="rId3"/>
          <a:srcRect/>
          <a:stretch>
            <a:fillRect/>
          </a:stretch>
        </p:blipFill>
        <p:spPr bwMode="auto">
          <a:xfrm>
            <a:off x="7936708" y="1467566"/>
            <a:ext cx="862013" cy="563563"/>
          </a:xfrm>
          <a:prstGeom prst="rect">
            <a:avLst/>
          </a:prstGeom>
          <a:noFill/>
          <a:ln w="9525">
            <a:noFill/>
            <a:miter lim="800000"/>
            <a:headEnd/>
            <a:tailEnd/>
          </a:ln>
        </p:spPr>
      </p:pic>
      <p:pic>
        <p:nvPicPr>
          <p:cNvPr id="11" name="Picture 10" descr="ServerProcess01"/>
          <p:cNvPicPr>
            <a:picLocks noChangeAspect="1" noChangeArrowheads="1"/>
          </p:cNvPicPr>
          <p:nvPr/>
        </p:nvPicPr>
        <p:blipFill>
          <a:blip r:embed="rId4"/>
          <a:srcRect/>
          <a:stretch>
            <a:fillRect/>
          </a:stretch>
        </p:blipFill>
        <p:spPr bwMode="auto">
          <a:xfrm>
            <a:off x="4993365" y="1487169"/>
            <a:ext cx="858838" cy="554038"/>
          </a:xfrm>
          <a:prstGeom prst="rect">
            <a:avLst/>
          </a:prstGeom>
          <a:noFill/>
          <a:ln w="9525">
            <a:noFill/>
            <a:miter lim="800000"/>
            <a:headEnd/>
            <a:tailEnd/>
          </a:ln>
        </p:spPr>
      </p:pic>
      <p:sp>
        <p:nvSpPr>
          <p:cNvPr id="12" name="Freeform 11"/>
          <p:cNvSpPr>
            <a:spLocks/>
          </p:cNvSpPr>
          <p:nvPr/>
        </p:nvSpPr>
        <p:spPr bwMode="auto">
          <a:xfrm>
            <a:off x="4830760" y="2032926"/>
            <a:ext cx="2917825" cy="247919"/>
          </a:xfrm>
          <a:custGeom>
            <a:avLst/>
            <a:gdLst>
              <a:gd name="T0" fmla="*/ 2147483647 w 1838"/>
              <a:gd name="T1" fmla="*/ 2147483647 h 285"/>
              <a:gd name="T2" fmla="*/ 2147483647 w 1838"/>
              <a:gd name="T3" fmla="*/ 2147483647 h 285"/>
              <a:gd name="T4" fmla="*/ 2147483647 w 1838"/>
              <a:gd name="T5" fmla="*/ 0 h 285"/>
              <a:gd name="T6" fmla="*/ 2147483647 w 1838"/>
              <a:gd name="T7" fmla="*/ 2147483647 h 285"/>
              <a:gd name="T8" fmla="*/ 2147483647 w 1838"/>
              <a:gd name="T9" fmla="*/ 2147483647 h 285"/>
              <a:gd name="T10" fmla="*/ 2147483647 w 1838"/>
              <a:gd name="T11" fmla="*/ 2147483647 h 285"/>
              <a:gd name="T12" fmla="*/ 2147483647 w 1838"/>
              <a:gd name="T13" fmla="*/ 2147483647 h 285"/>
              <a:gd name="T14" fmla="*/ 2147483647 w 1838"/>
              <a:gd name="T15" fmla="*/ 2147483647 h 285"/>
              <a:gd name="T16" fmla="*/ 2147483647 w 1838"/>
              <a:gd name="T17" fmla="*/ 2147483647 h 285"/>
              <a:gd name="T18" fmla="*/ 2147483647 w 1838"/>
              <a:gd name="T19" fmla="*/ 2147483647 h 285"/>
              <a:gd name="T20" fmla="*/ 2147483647 w 1838"/>
              <a:gd name="T21" fmla="*/ 2147483647 h 285"/>
              <a:gd name="T22" fmla="*/ 0 w 1838"/>
              <a:gd name="T23" fmla="*/ 2147483647 h 285"/>
              <a:gd name="T24" fmla="*/ 2147483647 w 1838"/>
              <a:gd name="T25" fmla="*/ 2147483647 h 2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8"/>
              <a:gd name="T40" fmla="*/ 0 h 285"/>
              <a:gd name="T41" fmla="*/ 1838 w 1838"/>
              <a:gd name="T42" fmla="*/ 285 h 2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8" h="285">
                <a:moveTo>
                  <a:pt x="1521" y="81"/>
                </a:moveTo>
                <a:lnTo>
                  <a:pt x="1516" y="41"/>
                </a:lnTo>
                <a:lnTo>
                  <a:pt x="1510" y="0"/>
                </a:lnTo>
                <a:lnTo>
                  <a:pt x="1675" y="73"/>
                </a:lnTo>
                <a:lnTo>
                  <a:pt x="1788" y="125"/>
                </a:lnTo>
                <a:lnTo>
                  <a:pt x="1838" y="149"/>
                </a:lnTo>
                <a:lnTo>
                  <a:pt x="1825" y="156"/>
                </a:lnTo>
                <a:lnTo>
                  <a:pt x="1788" y="171"/>
                </a:lnTo>
                <a:lnTo>
                  <a:pt x="1675" y="218"/>
                </a:lnTo>
                <a:lnTo>
                  <a:pt x="1510" y="285"/>
                </a:lnTo>
                <a:lnTo>
                  <a:pt x="1521" y="205"/>
                </a:lnTo>
                <a:lnTo>
                  <a:pt x="0" y="136"/>
                </a:lnTo>
                <a:lnTo>
                  <a:pt x="1521" y="81"/>
                </a:lnTo>
                <a:close/>
              </a:path>
            </a:pathLst>
          </a:custGeom>
          <a:solidFill>
            <a:srgbClr val="FF0000">
              <a:alpha val="74901"/>
            </a:srgbClr>
          </a:solidFill>
          <a:ln w="9525">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a:latin typeface="Segoe UI" pitchFamily="34" charset="0"/>
              <a:ea typeface="Segoe UI" pitchFamily="34" charset="0"/>
              <a:cs typeface="Segoe UI" pitchFamily="34" charset="0"/>
            </a:endParaRPr>
          </a:p>
        </p:txBody>
      </p:sp>
      <p:sp>
        <p:nvSpPr>
          <p:cNvPr id="13" name="Freeform 12"/>
          <p:cNvSpPr>
            <a:spLocks/>
          </p:cNvSpPr>
          <p:nvPr/>
        </p:nvSpPr>
        <p:spPr bwMode="auto">
          <a:xfrm flipH="1">
            <a:off x="4830760" y="1210713"/>
            <a:ext cx="2917825" cy="247918"/>
          </a:xfrm>
          <a:custGeom>
            <a:avLst/>
            <a:gdLst>
              <a:gd name="T0" fmla="*/ 2147483647 w 1838"/>
              <a:gd name="T1" fmla="*/ 2147483647 h 285"/>
              <a:gd name="T2" fmla="*/ 2147483647 w 1838"/>
              <a:gd name="T3" fmla="*/ 2147483647 h 285"/>
              <a:gd name="T4" fmla="*/ 2147483647 w 1838"/>
              <a:gd name="T5" fmla="*/ 0 h 285"/>
              <a:gd name="T6" fmla="*/ 2147483647 w 1838"/>
              <a:gd name="T7" fmla="*/ 2147483647 h 285"/>
              <a:gd name="T8" fmla="*/ 2147483647 w 1838"/>
              <a:gd name="T9" fmla="*/ 2147483647 h 285"/>
              <a:gd name="T10" fmla="*/ 2147483647 w 1838"/>
              <a:gd name="T11" fmla="*/ 2147483647 h 285"/>
              <a:gd name="T12" fmla="*/ 2147483647 w 1838"/>
              <a:gd name="T13" fmla="*/ 2147483647 h 285"/>
              <a:gd name="T14" fmla="*/ 2147483647 w 1838"/>
              <a:gd name="T15" fmla="*/ 2147483647 h 285"/>
              <a:gd name="T16" fmla="*/ 2147483647 w 1838"/>
              <a:gd name="T17" fmla="*/ 2147483647 h 285"/>
              <a:gd name="T18" fmla="*/ 2147483647 w 1838"/>
              <a:gd name="T19" fmla="*/ 2147483647 h 285"/>
              <a:gd name="T20" fmla="*/ 2147483647 w 1838"/>
              <a:gd name="T21" fmla="*/ 2147483647 h 285"/>
              <a:gd name="T22" fmla="*/ 0 w 1838"/>
              <a:gd name="T23" fmla="*/ 2147483647 h 285"/>
              <a:gd name="T24" fmla="*/ 2147483647 w 1838"/>
              <a:gd name="T25" fmla="*/ 2147483647 h 2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8"/>
              <a:gd name="T40" fmla="*/ 0 h 285"/>
              <a:gd name="T41" fmla="*/ 1838 w 1838"/>
              <a:gd name="T42" fmla="*/ 285 h 2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8" h="285">
                <a:moveTo>
                  <a:pt x="1521" y="81"/>
                </a:moveTo>
                <a:lnTo>
                  <a:pt x="1516" y="41"/>
                </a:lnTo>
                <a:lnTo>
                  <a:pt x="1510" y="0"/>
                </a:lnTo>
                <a:lnTo>
                  <a:pt x="1675" y="73"/>
                </a:lnTo>
                <a:lnTo>
                  <a:pt x="1788" y="125"/>
                </a:lnTo>
                <a:lnTo>
                  <a:pt x="1838" y="149"/>
                </a:lnTo>
                <a:lnTo>
                  <a:pt x="1825" y="156"/>
                </a:lnTo>
                <a:lnTo>
                  <a:pt x="1788" y="171"/>
                </a:lnTo>
                <a:lnTo>
                  <a:pt x="1675" y="218"/>
                </a:lnTo>
                <a:lnTo>
                  <a:pt x="1510" y="285"/>
                </a:lnTo>
                <a:lnTo>
                  <a:pt x="1521" y="205"/>
                </a:lnTo>
                <a:lnTo>
                  <a:pt x="0" y="136"/>
                </a:lnTo>
                <a:lnTo>
                  <a:pt x="1521" y="81"/>
                </a:lnTo>
                <a:close/>
              </a:path>
            </a:pathLst>
          </a:custGeom>
          <a:solidFill>
            <a:srgbClr val="FF0000">
              <a:alpha val="74901"/>
            </a:srgbClr>
          </a:solidFill>
          <a:ln w="9525">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a:latin typeface="Segoe UI" pitchFamily="34" charset="0"/>
              <a:ea typeface="Segoe UI" pitchFamily="34" charset="0"/>
              <a:cs typeface="Segoe UI" pitchFamily="34" charset="0"/>
            </a:endParaRPr>
          </a:p>
        </p:txBody>
      </p:sp>
      <p:pic>
        <p:nvPicPr>
          <p:cNvPr id="14" name="Picture 13" descr="Document_Writing01"/>
          <p:cNvPicPr>
            <a:picLocks noChangeAspect="1" noChangeArrowheads="1"/>
          </p:cNvPicPr>
          <p:nvPr/>
        </p:nvPicPr>
        <p:blipFill>
          <a:blip r:embed="rId5"/>
          <a:srcRect/>
          <a:stretch>
            <a:fillRect/>
          </a:stretch>
        </p:blipFill>
        <p:spPr bwMode="auto">
          <a:xfrm>
            <a:off x="3524779" y="1210646"/>
            <a:ext cx="587375" cy="954087"/>
          </a:xfrm>
          <a:prstGeom prst="rect">
            <a:avLst/>
          </a:prstGeom>
          <a:noFill/>
          <a:ln w="9525">
            <a:noFill/>
            <a:miter lim="800000"/>
            <a:headEnd/>
            <a:tailEnd/>
          </a:ln>
        </p:spPr>
      </p:pic>
      <p:sp>
        <p:nvSpPr>
          <p:cNvPr id="15" name="Rounded Rectangle 14"/>
          <p:cNvSpPr>
            <a:spLocks noChangeArrowheads="1"/>
          </p:cNvSpPr>
          <p:nvPr/>
        </p:nvSpPr>
        <p:spPr bwMode="auto">
          <a:xfrm>
            <a:off x="2011612" y="2692620"/>
            <a:ext cx="8427789" cy="3400101"/>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a:latin typeface="Segoe UI" pitchFamily="34" charset="0"/>
                <a:ea typeface="Segoe UI" pitchFamily="34" charset="0"/>
                <a:cs typeface="Segoe UI" pitchFamily="34" charset="0"/>
              </a:rPr>
              <a:t>Utilisez csvde pour exporter des objets vers un fichier .</a:t>
            </a:r>
            <a:r>
              <a:rPr lang="en-US" sz="2400" b="0" dirty="0" err="1">
                <a:latin typeface="Segoe UI" pitchFamily="34" charset="0"/>
                <a:ea typeface="Segoe UI" pitchFamily="34" charset="0"/>
                <a:cs typeface="Segoe UI" pitchFamily="34" charset="0"/>
              </a:rPr>
              <a:t>csv</a:t>
            </a:r>
            <a:endParaRPr lang="en-US" sz="2400" b="0" dirty="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spcBef>
                <a:spcPts val="1600"/>
              </a:spcBef>
            </a:pPr>
            <a:r>
              <a:rPr lang="en-US" sz="2400" b="0" dirty="0">
                <a:solidFill>
                  <a:srgbClr val="000000"/>
                </a:solidFill>
                <a:latin typeface="Segoe UI" pitchFamily="34" charset="0"/>
                <a:ea typeface="Segoe UI" pitchFamily="34" charset="0"/>
                <a:cs typeface="Segoe UI" pitchFamily="34" charset="0"/>
              </a:rPr>
              <a:t>Utilisez csvde pour créer des objets à partir d'un fichier .</a:t>
            </a:r>
            <a:r>
              <a:rPr lang="en-US" sz="2400" b="0" dirty="0" err="1">
                <a:solidFill>
                  <a:srgbClr val="000000"/>
                </a:solidFill>
                <a:latin typeface="Segoe UI" pitchFamily="34" charset="0"/>
                <a:ea typeface="Segoe UI" pitchFamily="34" charset="0"/>
                <a:cs typeface="Segoe UI" pitchFamily="34" charset="0"/>
              </a:rPr>
              <a:t>csv</a:t>
            </a:r>
            <a:endParaRPr lang="en-US" sz="2400" b="0" dirty="0">
              <a:solidFill>
                <a:srgbClr val="000000"/>
              </a:solidFill>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p:txBody>
      </p:sp>
      <p:sp>
        <p:nvSpPr>
          <p:cNvPr id="16" name="Rounded Rectangle 15"/>
          <p:cNvSpPr>
            <a:spLocks noChangeArrowheads="1"/>
          </p:cNvSpPr>
          <p:nvPr/>
        </p:nvSpPr>
        <p:spPr bwMode="auto">
          <a:xfrm>
            <a:off x="2359459" y="3166448"/>
            <a:ext cx="3727017" cy="1839034"/>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-f filename </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-d RootDN</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-p SearchScope</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-r Filter</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-l ListOfAtrributes</a:t>
            </a:r>
          </a:p>
        </p:txBody>
      </p:sp>
      <p:sp>
        <p:nvSpPr>
          <p:cNvPr id="17" name="Rounded Rectangle 16"/>
          <p:cNvSpPr>
            <a:spLocks noChangeArrowheads="1"/>
          </p:cNvSpPr>
          <p:nvPr/>
        </p:nvSpPr>
        <p:spPr bwMode="auto">
          <a:xfrm>
            <a:off x="2359458" y="5678700"/>
            <a:ext cx="7461324" cy="425292"/>
          </a:xfrm>
          <a:prstGeom prst="roundRect">
            <a:avLst>
              <a:gd name="adj" fmla="val 4167"/>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spcBef>
                <a:spcPts val="300"/>
              </a:spcBef>
              <a:buClr>
                <a:srgbClr val="006699"/>
              </a:buClr>
            </a:pPr>
            <a:r>
              <a:rPr lang="en-US" sz="2000" b="0">
                <a:solidFill>
                  <a:srgbClr val="000000"/>
                </a:solidFill>
                <a:latin typeface="Lucida Sans Typewriter" pitchFamily="49" charset="0"/>
                <a:ea typeface="Segoe UI" pitchFamily="34" charset="0"/>
                <a:cs typeface="Segoe UI" pitchFamily="34" charset="0"/>
              </a:rPr>
              <a:t>csvde –i –f filename –k</a:t>
            </a:r>
            <a:endParaRPr lang="en-US" sz="2000" b="0" dirty="0">
              <a:solidFill>
                <a:srgbClr val="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796972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Exportation sur me fichier « UserAL.csv » avec filtrage et liste des attributs</a:t>
            </a:r>
          </a:p>
        </p:txBody>
      </p:sp>
      <p:pic>
        <p:nvPicPr>
          <p:cNvPr id="4" name="Espace réservé du contenu 3"/>
          <p:cNvPicPr>
            <a:picLocks noGrp="1" noChangeAspect="1"/>
          </p:cNvPicPr>
          <p:nvPr>
            <p:ph idx="1"/>
          </p:nvPr>
        </p:nvPicPr>
        <p:blipFill rotWithShape="1">
          <a:blip r:embed="rId2"/>
          <a:srcRect l="5786" t="23073" r="34163" b="43590"/>
          <a:stretch/>
        </p:blipFill>
        <p:spPr>
          <a:xfrm>
            <a:off x="1" y="740662"/>
            <a:ext cx="12056012" cy="5983695"/>
          </a:xfrm>
          <a:prstGeom prst="rect">
            <a:avLst/>
          </a:prstGeom>
        </p:spPr>
      </p:pic>
    </p:spTree>
    <p:extLst>
      <p:ext uri="{BB962C8B-B14F-4D97-AF65-F5344CB8AC3E}">
        <p14:creationId xmlns:p14="http://schemas.microsoft.com/office/powerpoint/2010/main" val="2827085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3834" y="-2"/>
            <a:ext cx="11157456" cy="740664"/>
          </a:xfrm>
        </p:spPr>
        <p:txBody>
          <a:bodyPr/>
          <a:lstStyle/>
          <a:p>
            <a:r>
              <a:rPr lang="fr-FR" dirty="0"/>
              <a:t>Exportation des comptes activés 512 et des comptes désactivés 546</a:t>
            </a:r>
          </a:p>
        </p:txBody>
      </p:sp>
      <p:pic>
        <p:nvPicPr>
          <p:cNvPr id="4" name="Espace réservé du contenu 3"/>
          <p:cNvPicPr>
            <a:picLocks noGrp="1" noChangeAspect="1"/>
          </p:cNvPicPr>
          <p:nvPr>
            <p:ph idx="1"/>
          </p:nvPr>
        </p:nvPicPr>
        <p:blipFill rotWithShape="1">
          <a:blip r:embed="rId2"/>
          <a:srcRect t="5689" r="38312" b="17263"/>
          <a:stretch/>
        </p:blipFill>
        <p:spPr>
          <a:xfrm>
            <a:off x="309093" y="740663"/>
            <a:ext cx="11629621" cy="6020746"/>
          </a:xfrm>
          <a:prstGeom prst="rect">
            <a:avLst/>
          </a:prstGeom>
        </p:spPr>
      </p:pic>
    </p:spTree>
    <p:extLst>
      <p:ext uri="{BB962C8B-B14F-4D97-AF65-F5344CB8AC3E}">
        <p14:creationId xmlns:p14="http://schemas.microsoft.com/office/powerpoint/2010/main" val="460419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Importation des utilisateurs depuis le fichier « utilisa.csv » vers l’AD</a:t>
            </a:r>
          </a:p>
        </p:txBody>
      </p:sp>
      <p:pic>
        <p:nvPicPr>
          <p:cNvPr id="4" name="Espace réservé du contenu 3"/>
          <p:cNvPicPr>
            <a:picLocks noGrp="1" noChangeAspect="1"/>
          </p:cNvPicPr>
          <p:nvPr>
            <p:ph idx="1"/>
          </p:nvPr>
        </p:nvPicPr>
        <p:blipFill rotWithShape="1">
          <a:blip r:embed="rId2"/>
          <a:srcRect l="9559" t="3399" r="21901" b="69003"/>
          <a:stretch/>
        </p:blipFill>
        <p:spPr>
          <a:xfrm>
            <a:off x="0" y="1195754"/>
            <a:ext cx="12192000" cy="4417256"/>
          </a:xfrm>
          <a:prstGeom prst="rect">
            <a:avLst/>
          </a:prstGeom>
        </p:spPr>
      </p:pic>
      <p:sp>
        <p:nvSpPr>
          <p:cNvPr id="5" name="ZoneTexte 4"/>
          <p:cNvSpPr txBox="1"/>
          <p:nvPr/>
        </p:nvSpPr>
        <p:spPr>
          <a:xfrm>
            <a:off x="365760" y="826422"/>
            <a:ext cx="3474720" cy="369332"/>
          </a:xfrm>
          <a:prstGeom prst="rect">
            <a:avLst/>
          </a:prstGeom>
          <a:noFill/>
        </p:spPr>
        <p:txBody>
          <a:bodyPr wrap="square" rtlCol="0">
            <a:spAutoFit/>
          </a:bodyPr>
          <a:lstStyle/>
          <a:p>
            <a:r>
              <a:rPr lang="fr-FR" dirty="0"/>
              <a:t>1-Création du fichier</a:t>
            </a:r>
          </a:p>
        </p:txBody>
      </p:sp>
      <p:sp>
        <p:nvSpPr>
          <p:cNvPr id="6" name="ZoneTexte 5"/>
          <p:cNvSpPr txBox="1"/>
          <p:nvPr/>
        </p:nvSpPr>
        <p:spPr>
          <a:xfrm>
            <a:off x="365760" y="5669280"/>
            <a:ext cx="5795889" cy="369332"/>
          </a:xfrm>
          <a:prstGeom prst="rect">
            <a:avLst/>
          </a:prstGeom>
          <a:noFill/>
        </p:spPr>
        <p:txBody>
          <a:bodyPr wrap="square" rtlCol="0">
            <a:spAutoFit/>
          </a:bodyPr>
          <a:lstStyle/>
          <a:p>
            <a:r>
              <a:rPr lang="fr-FR" dirty="0"/>
              <a:t>2- </a:t>
            </a:r>
            <a:r>
              <a:rPr lang="fr-FR" dirty="0" err="1"/>
              <a:t>csvde</a:t>
            </a:r>
            <a:r>
              <a:rPr lang="fr-FR" dirty="0"/>
              <a:t> –i –f c:\utilisa.csv</a:t>
            </a:r>
          </a:p>
        </p:txBody>
      </p:sp>
    </p:spTree>
    <p:extLst>
      <p:ext uri="{BB962C8B-B14F-4D97-AF65-F5344CB8AC3E}">
        <p14:creationId xmlns:p14="http://schemas.microsoft.com/office/powerpoint/2010/main" val="201442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3834" y="-2"/>
            <a:ext cx="11892344" cy="740664"/>
          </a:xfrm>
        </p:spPr>
        <p:txBody>
          <a:bodyPr/>
          <a:lstStyle/>
          <a:p>
            <a:r>
              <a:rPr lang="fr-FR" dirty="0"/>
              <a:t>Importation des utilisateurs avec LDIFDE depuis le fichier « </a:t>
            </a:r>
            <a:r>
              <a:rPr lang="fr-FR" dirty="0" err="1"/>
              <a:t>newuser.ldif</a:t>
            </a:r>
            <a:r>
              <a:rPr lang="fr-FR" dirty="0"/>
              <a:t> »</a:t>
            </a:r>
          </a:p>
        </p:txBody>
      </p:sp>
      <p:pic>
        <p:nvPicPr>
          <p:cNvPr id="4" name="Espace réservé du contenu 3"/>
          <p:cNvPicPr>
            <a:picLocks noGrp="1" noChangeAspect="1"/>
          </p:cNvPicPr>
          <p:nvPr>
            <p:ph idx="1"/>
          </p:nvPr>
        </p:nvPicPr>
        <p:blipFill rotWithShape="1">
          <a:blip r:embed="rId2"/>
          <a:srcRect l="9873" t="3946" r="47368" b="27195"/>
          <a:stretch/>
        </p:blipFill>
        <p:spPr>
          <a:xfrm>
            <a:off x="90757" y="1062866"/>
            <a:ext cx="10888394" cy="5195904"/>
          </a:xfrm>
          <a:prstGeom prst="rect">
            <a:avLst/>
          </a:prstGeom>
        </p:spPr>
      </p:pic>
      <p:sp>
        <p:nvSpPr>
          <p:cNvPr id="5" name="ZoneTexte 4"/>
          <p:cNvSpPr txBox="1"/>
          <p:nvPr/>
        </p:nvSpPr>
        <p:spPr>
          <a:xfrm>
            <a:off x="759655" y="740662"/>
            <a:ext cx="3938954" cy="369332"/>
          </a:xfrm>
          <a:prstGeom prst="rect">
            <a:avLst/>
          </a:prstGeom>
          <a:noFill/>
        </p:spPr>
        <p:txBody>
          <a:bodyPr wrap="square" rtlCol="0">
            <a:spAutoFit/>
          </a:bodyPr>
          <a:lstStyle/>
          <a:p>
            <a:r>
              <a:rPr lang="fr-FR" dirty="0"/>
              <a:t>1- création du fichier</a:t>
            </a:r>
          </a:p>
        </p:txBody>
      </p:sp>
      <p:sp>
        <p:nvSpPr>
          <p:cNvPr id="6" name="ZoneTexte 5"/>
          <p:cNvSpPr txBox="1"/>
          <p:nvPr/>
        </p:nvSpPr>
        <p:spPr>
          <a:xfrm>
            <a:off x="295422" y="6428935"/>
            <a:ext cx="4895556" cy="369332"/>
          </a:xfrm>
          <a:prstGeom prst="rect">
            <a:avLst/>
          </a:prstGeom>
          <a:noFill/>
        </p:spPr>
        <p:txBody>
          <a:bodyPr wrap="square" rtlCol="0">
            <a:spAutoFit/>
          </a:bodyPr>
          <a:lstStyle/>
          <a:p>
            <a:r>
              <a:rPr lang="fr-FR" dirty="0"/>
              <a:t>2- </a:t>
            </a:r>
            <a:r>
              <a:rPr lang="fr-FR" dirty="0" err="1"/>
              <a:t>ldifde</a:t>
            </a:r>
            <a:r>
              <a:rPr lang="fr-FR" dirty="0"/>
              <a:t> –i –f c:\newuser.ldif</a:t>
            </a:r>
          </a:p>
        </p:txBody>
      </p:sp>
    </p:spTree>
    <p:extLst>
      <p:ext uri="{BB962C8B-B14F-4D97-AF65-F5344CB8AC3E}">
        <p14:creationId xmlns:p14="http://schemas.microsoft.com/office/powerpoint/2010/main" val="3640315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Qu'est-ce que Ldifde ?</a:t>
            </a:r>
          </a:p>
        </p:txBody>
      </p:sp>
      <p:sp>
        <p:nvSpPr>
          <p:cNvPr id="4" name="Rounded Rectangle 3"/>
          <p:cNvSpPr>
            <a:spLocks noChangeArrowheads="1"/>
          </p:cNvSpPr>
          <p:nvPr/>
        </p:nvSpPr>
        <p:spPr bwMode="auto">
          <a:xfrm>
            <a:off x="2001292" y="2684091"/>
            <a:ext cx="8440287" cy="3717244"/>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a:latin typeface="Segoe UI" pitchFamily="34" charset="0"/>
                <a:ea typeface="Segoe UI" pitchFamily="34" charset="0"/>
                <a:cs typeface="Segoe UI" pitchFamily="34" charset="0"/>
              </a:rPr>
              <a:t>Utilisez ldifde pour exporter des objets vers un </a:t>
            </a:r>
            <a:r>
              <a:rPr lang="en-US" sz="2400" b="0" dirty="0" err="1">
                <a:latin typeface="Segoe UI" pitchFamily="34" charset="0"/>
                <a:ea typeface="Segoe UI" pitchFamily="34" charset="0"/>
                <a:cs typeface="Segoe UI" pitchFamily="34" charset="0"/>
              </a:rPr>
              <a:t>fichier</a:t>
            </a:r>
            <a:r>
              <a:rPr lang="en-US" sz="2400" b="0" dirty="0">
                <a:latin typeface="Segoe UI" pitchFamily="34" charset="0"/>
                <a:ea typeface="Segoe UI" pitchFamily="34" charset="0"/>
                <a:cs typeface="Segoe UI" pitchFamily="34" charset="0"/>
              </a:rPr>
              <a:t> LDIF</a:t>
            </a:r>
          </a:p>
          <a:p>
            <a:pPr>
              <a:buNone/>
            </a:pPr>
            <a:endParaRPr lang="en-US" sz="2400" b="0" dirty="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a:p>
            <a:pPr>
              <a:spcBef>
                <a:spcPts val="1500"/>
              </a:spcBef>
            </a:pPr>
            <a:r>
              <a:rPr lang="en-US" sz="2400" b="0" dirty="0">
                <a:solidFill>
                  <a:srgbClr val="000000"/>
                </a:solidFill>
                <a:latin typeface="Segoe UI" pitchFamily="34" charset="0"/>
                <a:ea typeface="Segoe UI" pitchFamily="34" charset="0"/>
                <a:cs typeface="Segoe UI" pitchFamily="34" charset="0"/>
              </a:rPr>
              <a:t>Utilisez ldifde pour créer, modifier ou supprimer des </a:t>
            </a:r>
            <a:r>
              <a:rPr lang="en-US" sz="2400" b="0" dirty="0" err="1">
                <a:solidFill>
                  <a:srgbClr val="000000"/>
                </a:solidFill>
                <a:latin typeface="Segoe UI" pitchFamily="34" charset="0"/>
                <a:ea typeface="Segoe UI" pitchFamily="34" charset="0"/>
                <a:cs typeface="Segoe UI" pitchFamily="34" charset="0"/>
              </a:rPr>
              <a:t>objets</a:t>
            </a:r>
            <a:endParaRPr lang="en-US" sz="2400" b="0" dirty="0">
              <a:solidFill>
                <a:srgbClr val="000000"/>
              </a:solidFill>
              <a:latin typeface="Segoe UI" pitchFamily="34" charset="0"/>
              <a:ea typeface="Segoe UI" pitchFamily="34" charset="0"/>
              <a:cs typeface="Segoe UI" pitchFamily="34" charset="0"/>
            </a:endParaRPr>
          </a:p>
          <a:p>
            <a:pPr>
              <a:buNone/>
            </a:pPr>
            <a:endParaRPr lang="en-US"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2355669" y="3234476"/>
            <a:ext cx="7461324" cy="2058160"/>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-f filename</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-d RootDN</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-r Filter</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-p SearchScope</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-l ListOfAttributes</a:t>
            </a:r>
          </a:p>
          <a:p>
            <a:pPr marL="285750" indent="-285750" eaLnBrk="0" hangingPunct="0">
              <a:spcBef>
                <a:spcPts val="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-o ListOfAttributes</a:t>
            </a:r>
          </a:p>
        </p:txBody>
      </p:sp>
      <p:sp>
        <p:nvSpPr>
          <p:cNvPr id="6" name="Rounded Rectangle 5"/>
          <p:cNvSpPr>
            <a:spLocks noChangeArrowheads="1"/>
          </p:cNvSpPr>
          <p:nvPr/>
        </p:nvSpPr>
        <p:spPr bwMode="auto">
          <a:xfrm>
            <a:off x="2471178" y="6039577"/>
            <a:ext cx="7461324" cy="425292"/>
          </a:xfrm>
          <a:prstGeom prst="roundRect">
            <a:avLst>
              <a:gd name="adj" fmla="val 4167"/>
            </a:avLst>
          </a:prstGeom>
          <a:solidFill>
            <a:schemeClr val="bg1">
              <a:lumMod val="85000"/>
            </a:schemeClr>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spcBef>
                <a:spcPts val="300"/>
              </a:spcBef>
              <a:buClr>
                <a:srgbClr val="006699"/>
              </a:buClr>
            </a:pPr>
            <a:r>
              <a:rPr lang="nn-NO" sz="2000" b="0">
                <a:solidFill>
                  <a:srgbClr val="000000"/>
                </a:solidFill>
                <a:latin typeface="Lucida Sans Typewriter" pitchFamily="49" charset="0"/>
                <a:ea typeface="Segoe UI" pitchFamily="34" charset="0"/>
                <a:cs typeface="Segoe UI" pitchFamily="34" charset="0"/>
              </a:rPr>
              <a:t>ldifde –i –f filename –k</a:t>
            </a:r>
            <a:endParaRPr lang="nn-NO" sz="2000" b="0" dirty="0">
              <a:solidFill>
                <a:srgbClr val="000000"/>
              </a:solidFill>
              <a:latin typeface="Lucida Sans Typewriter" pitchFamily="49" charset="0"/>
              <a:ea typeface="Segoe UI" pitchFamily="34" charset="0"/>
              <a:cs typeface="Segoe UI" pitchFamily="34" charset="0"/>
            </a:endParaRPr>
          </a:p>
        </p:txBody>
      </p:sp>
      <p:sp>
        <p:nvSpPr>
          <p:cNvPr id="7" name="Text Box 8"/>
          <p:cNvSpPr txBox="1">
            <a:spLocks noChangeArrowheads="1"/>
          </p:cNvSpPr>
          <p:nvPr/>
        </p:nvSpPr>
        <p:spPr bwMode="auto">
          <a:xfrm>
            <a:off x="5893733" y="875476"/>
            <a:ext cx="1228157" cy="40011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itchFamily="34" charset="0"/>
                <a:ea typeface="Segoe UI" pitchFamily="34" charset="0"/>
                <a:cs typeface="Segoe UI" pitchFamily="34" charset="0"/>
              </a:rPr>
              <a:t>Exporter</a:t>
            </a:r>
          </a:p>
        </p:txBody>
      </p:sp>
      <p:sp>
        <p:nvSpPr>
          <p:cNvPr id="8" name="AutoShape 9"/>
          <p:cNvSpPr>
            <a:spLocks noChangeArrowheads="1"/>
          </p:cNvSpPr>
          <p:nvPr/>
        </p:nvSpPr>
        <p:spPr bwMode="auto">
          <a:xfrm>
            <a:off x="5844654" y="1439781"/>
            <a:ext cx="1326312" cy="569913"/>
          </a:xfrm>
          <a:prstGeom prst="roundRect">
            <a:avLst>
              <a:gd name="adj" fmla="val 2931"/>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spcBef>
                <a:spcPct val="40000"/>
              </a:spcBef>
              <a:buClr>
                <a:srgbClr val="006699"/>
              </a:buClr>
            </a:pPr>
            <a:endParaRPr lang="en-US" sz="2000" dirty="0">
              <a:latin typeface="Segoe UI" pitchFamily="34" charset="0"/>
              <a:ea typeface="Segoe UI" pitchFamily="34" charset="0"/>
              <a:cs typeface="Segoe UI" pitchFamily="34" charset="0"/>
            </a:endParaRPr>
          </a:p>
          <a:p>
            <a:pPr algn="ctr">
              <a:lnSpc>
                <a:spcPct val="90000"/>
              </a:lnSpc>
              <a:spcBef>
                <a:spcPct val="40000"/>
              </a:spcBef>
              <a:buClr>
                <a:srgbClr val="006699"/>
              </a:buClr>
            </a:pPr>
            <a:r>
              <a:rPr lang="en-US" sz="2000" dirty="0">
                <a:latin typeface="Segoe UI" pitchFamily="34" charset="0"/>
                <a:ea typeface="Segoe UI" pitchFamily="34" charset="0"/>
                <a:cs typeface="Segoe UI" pitchFamily="34" charset="0"/>
              </a:rPr>
              <a:t>ldifde.exe</a:t>
            </a:r>
          </a:p>
          <a:p>
            <a:pPr algn="ctr">
              <a:lnSpc>
                <a:spcPct val="90000"/>
              </a:lnSpc>
              <a:spcBef>
                <a:spcPct val="40000"/>
              </a:spcBef>
              <a:buClr>
                <a:srgbClr val="006699"/>
              </a:buClr>
            </a:pPr>
            <a:r>
              <a:rPr lang="en-US" sz="2000" dirty="0">
                <a:latin typeface="Segoe UI" pitchFamily="34" charset="0"/>
                <a:ea typeface="Segoe UI" pitchFamily="34" charset="0"/>
                <a:cs typeface="Segoe UI" pitchFamily="34" charset="0"/>
              </a:rPr>
              <a:t>	</a:t>
            </a:r>
          </a:p>
        </p:txBody>
      </p:sp>
      <p:sp>
        <p:nvSpPr>
          <p:cNvPr id="9" name="AutoShape 4"/>
          <p:cNvSpPr>
            <a:spLocks noChangeArrowheads="1"/>
          </p:cNvSpPr>
          <p:nvPr/>
        </p:nvSpPr>
        <p:spPr bwMode="auto">
          <a:xfrm>
            <a:off x="3088215" y="2164732"/>
            <a:ext cx="1460500" cy="285750"/>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pPr>
            <a:r>
              <a:rPr lang="en-US" sz="2000" dirty="0" err="1">
                <a:latin typeface="Segoe UI" pitchFamily="34" charset="0"/>
                <a:ea typeface="Segoe UI" pitchFamily="34" charset="0"/>
                <a:cs typeface="Segoe UI" pitchFamily="34" charset="0"/>
              </a:rPr>
              <a:t>filename.ldif</a:t>
            </a:r>
            <a:endParaRPr lang="en-US" sz="2000" dirty="0">
              <a:latin typeface="Segoe UI" pitchFamily="34" charset="0"/>
              <a:ea typeface="Segoe UI" pitchFamily="34" charset="0"/>
              <a:cs typeface="Segoe UI" pitchFamily="34" charset="0"/>
            </a:endParaRPr>
          </a:p>
        </p:txBody>
      </p:sp>
      <p:grpSp>
        <p:nvGrpSpPr>
          <p:cNvPr id="11" name="Group 10"/>
          <p:cNvGrpSpPr/>
          <p:nvPr/>
        </p:nvGrpSpPr>
        <p:grpSpPr>
          <a:xfrm>
            <a:off x="7459663" y="1467565"/>
            <a:ext cx="1816100" cy="994842"/>
            <a:chOff x="5935663" y="1615045"/>
            <a:chExt cx="1816100" cy="994842"/>
          </a:xfrm>
        </p:grpSpPr>
        <p:sp>
          <p:nvSpPr>
            <p:cNvPr id="16" name="AutoShape 5"/>
            <p:cNvSpPr>
              <a:spLocks noChangeArrowheads="1"/>
            </p:cNvSpPr>
            <p:nvPr/>
          </p:nvSpPr>
          <p:spPr bwMode="auto">
            <a:xfrm>
              <a:off x="5935663" y="2312212"/>
              <a:ext cx="1816100" cy="297675"/>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ctr">
                <a:lnSpc>
                  <a:spcPct val="90000"/>
                </a:lnSpc>
                <a:spcBef>
                  <a:spcPct val="40000"/>
                </a:spcBef>
                <a:buClr>
                  <a:srgbClr val="006699"/>
                </a:buClr>
              </a:pPr>
              <a:r>
                <a:rPr lang="en-US" sz="2000" dirty="0">
                  <a:latin typeface="Segoe UI" pitchFamily="34" charset="0"/>
                  <a:ea typeface="Segoe UI" pitchFamily="34" charset="0"/>
                  <a:cs typeface="Segoe UI" pitchFamily="34" charset="0"/>
                </a:rPr>
                <a:t>AD DS</a:t>
              </a:r>
            </a:p>
          </p:txBody>
        </p:sp>
        <p:pic>
          <p:nvPicPr>
            <p:cNvPr id="17" name="Picture 16" descr="ActiveDirectory01"/>
            <p:cNvPicPr>
              <a:picLocks noChangeAspect="1" noChangeArrowheads="1"/>
            </p:cNvPicPr>
            <p:nvPr/>
          </p:nvPicPr>
          <p:blipFill>
            <a:blip r:embed="rId3"/>
            <a:srcRect/>
            <a:stretch>
              <a:fillRect/>
            </a:stretch>
          </p:blipFill>
          <p:spPr bwMode="auto">
            <a:xfrm>
              <a:off x="6412707" y="1615045"/>
              <a:ext cx="862013" cy="563563"/>
            </a:xfrm>
            <a:prstGeom prst="rect">
              <a:avLst/>
            </a:prstGeom>
            <a:noFill/>
            <a:ln w="9525">
              <a:noFill/>
              <a:miter lim="800000"/>
              <a:headEnd/>
              <a:tailEnd/>
            </a:ln>
          </p:spPr>
        </p:pic>
      </p:grpSp>
      <p:pic>
        <p:nvPicPr>
          <p:cNvPr id="19" name="Picture 13" descr="Document_Writing01"/>
          <p:cNvPicPr>
            <a:picLocks noChangeAspect="1" noChangeArrowheads="1"/>
          </p:cNvPicPr>
          <p:nvPr/>
        </p:nvPicPr>
        <p:blipFill>
          <a:blip r:embed="rId4"/>
          <a:srcRect/>
          <a:stretch>
            <a:fillRect/>
          </a:stretch>
        </p:blipFill>
        <p:spPr bwMode="auto">
          <a:xfrm>
            <a:off x="3524779" y="1210646"/>
            <a:ext cx="587375" cy="954087"/>
          </a:xfrm>
          <a:prstGeom prst="rect">
            <a:avLst/>
          </a:prstGeom>
          <a:noFill/>
          <a:ln w="9525">
            <a:noFill/>
            <a:miter lim="800000"/>
            <a:headEnd/>
            <a:tailEnd/>
          </a:ln>
        </p:spPr>
      </p:pic>
      <p:pic>
        <p:nvPicPr>
          <p:cNvPr id="20" name="Picture 10" descr="ServerProcess01"/>
          <p:cNvPicPr>
            <a:picLocks noChangeAspect="1" noChangeArrowheads="1"/>
          </p:cNvPicPr>
          <p:nvPr/>
        </p:nvPicPr>
        <p:blipFill>
          <a:blip r:embed="rId5"/>
          <a:srcRect/>
          <a:stretch>
            <a:fillRect/>
          </a:stretch>
        </p:blipFill>
        <p:spPr bwMode="auto">
          <a:xfrm>
            <a:off x="4993365" y="1487169"/>
            <a:ext cx="858838" cy="554038"/>
          </a:xfrm>
          <a:prstGeom prst="rect">
            <a:avLst/>
          </a:prstGeom>
          <a:noFill/>
          <a:ln w="9525">
            <a:noFill/>
            <a:miter lim="800000"/>
            <a:headEnd/>
            <a:tailEnd/>
          </a:ln>
        </p:spPr>
      </p:pic>
      <p:sp>
        <p:nvSpPr>
          <p:cNvPr id="21" name="Freeform 12"/>
          <p:cNvSpPr>
            <a:spLocks/>
          </p:cNvSpPr>
          <p:nvPr/>
        </p:nvSpPr>
        <p:spPr bwMode="auto">
          <a:xfrm flipH="1">
            <a:off x="4830760" y="1210713"/>
            <a:ext cx="2917825" cy="247918"/>
          </a:xfrm>
          <a:custGeom>
            <a:avLst/>
            <a:gdLst>
              <a:gd name="T0" fmla="*/ 2147483647 w 1838"/>
              <a:gd name="T1" fmla="*/ 2147483647 h 285"/>
              <a:gd name="T2" fmla="*/ 2147483647 w 1838"/>
              <a:gd name="T3" fmla="*/ 2147483647 h 285"/>
              <a:gd name="T4" fmla="*/ 2147483647 w 1838"/>
              <a:gd name="T5" fmla="*/ 0 h 285"/>
              <a:gd name="T6" fmla="*/ 2147483647 w 1838"/>
              <a:gd name="T7" fmla="*/ 2147483647 h 285"/>
              <a:gd name="T8" fmla="*/ 2147483647 w 1838"/>
              <a:gd name="T9" fmla="*/ 2147483647 h 285"/>
              <a:gd name="T10" fmla="*/ 2147483647 w 1838"/>
              <a:gd name="T11" fmla="*/ 2147483647 h 285"/>
              <a:gd name="T12" fmla="*/ 2147483647 w 1838"/>
              <a:gd name="T13" fmla="*/ 2147483647 h 285"/>
              <a:gd name="T14" fmla="*/ 2147483647 w 1838"/>
              <a:gd name="T15" fmla="*/ 2147483647 h 285"/>
              <a:gd name="T16" fmla="*/ 2147483647 w 1838"/>
              <a:gd name="T17" fmla="*/ 2147483647 h 285"/>
              <a:gd name="T18" fmla="*/ 2147483647 w 1838"/>
              <a:gd name="T19" fmla="*/ 2147483647 h 285"/>
              <a:gd name="T20" fmla="*/ 2147483647 w 1838"/>
              <a:gd name="T21" fmla="*/ 2147483647 h 285"/>
              <a:gd name="T22" fmla="*/ 0 w 1838"/>
              <a:gd name="T23" fmla="*/ 2147483647 h 285"/>
              <a:gd name="T24" fmla="*/ 2147483647 w 1838"/>
              <a:gd name="T25" fmla="*/ 2147483647 h 2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8"/>
              <a:gd name="T40" fmla="*/ 0 h 285"/>
              <a:gd name="T41" fmla="*/ 1838 w 1838"/>
              <a:gd name="T42" fmla="*/ 285 h 2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8" h="285">
                <a:moveTo>
                  <a:pt x="1521" y="81"/>
                </a:moveTo>
                <a:lnTo>
                  <a:pt x="1516" y="41"/>
                </a:lnTo>
                <a:lnTo>
                  <a:pt x="1510" y="0"/>
                </a:lnTo>
                <a:lnTo>
                  <a:pt x="1675" y="73"/>
                </a:lnTo>
                <a:lnTo>
                  <a:pt x="1788" y="125"/>
                </a:lnTo>
                <a:lnTo>
                  <a:pt x="1838" y="149"/>
                </a:lnTo>
                <a:lnTo>
                  <a:pt x="1825" y="156"/>
                </a:lnTo>
                <a:lnTo>
                  <a:pt x="1788" y="171"/>
                </a:lnTo>
                <a:lnTo>
                  <a:pt x="1675" y="218"/>
                </a:lnTo>
                <a:lnTo>
                  <a:pt x="1510" y="285"/>
                </a:lnTo>
                <a:lnTo>
                  <a:pt x="1521" y="205"/>
                </a:lnTo>
                <a:lnTo>
                  <a:pt x="0" y="136"/>
                </a:lnTo>
                <a:lnTo>
                  <a:pt x="1521" y="81"/>
                </a:lnTo>
                <a:close/>
              </a:path>
            </a:pathLst>
          </a:custGeom>
          <a:solidFill>
            <a:srgbClr val="FF0000">
              <a:alpha val="74901"/>
            </a:srgbClr>
          </a:solidFill>
          <a:ln w="9525">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a:latin typeface="Segoe UI" pitchFamily="34" charset="0"/>
              <a:ea typeface="Segoe UI" pitchFamily="34" charset="0"/>
              <a:cs typeface="Segoe UI" pitchFamily="34" charset="0"/>
            </a:endParaRPr>
          </a:p>
        </p:txBody>
      </p:sp>
      <p:sp>
        <p:nvSpPr>
          <p:cNvPr id="22" name="Freeform 11"/>
          <p:cNvSpPr>
            <a:spLocks/>
          </p:cNvSpPr>
          <p:nvPr/>
        </p:nvSpPr>
        <p:spPr bwMode="auto">
          <a:xfrm>
            <a:off x="4830760" y="2032926"/>
            <a:ext cx="2917825" cy="247919"/>
          </a:xfrm>
          <a:custGeom>
            <a:avLst/>
            <a:gdLst>
              <a:gd name="T0" fmla="*/ 2147483647 w 1838"/>
              <a:gd name="T1" fmla="*/ 2147483647 h 285"/>
              <a:gd name="T2" fmla="*/ 2147483647 w 1838"/>
              <a:gd name="T3" fmla="*/ 2147483647 h 285"/>
              <a:gd name="T4" fmla="*/ 2147483647 w 1838"/>
              <a:gd name="T5" fmla="*/ 0 h 285"/>
              <a:gd name="T6" fmla="*/ 2147483647 w 1838"/>
              <a:gd name="T7" fmla="*/ 2147483647 h 285"/>
              <a:gd name="T8" fmla="*/ 2147483647 w 1838"/>
              <a:gd name="T9" fmla="*/ 2147483647 h 285"/>
              <a:gd name="T10" fmla="*/ 2147483647 w 1838"/>
              <a:gd name="T11" fmla="*/ 2147483647 h 285"/>
              <a:gd name="T12" fmla="*/ 2147483647 w 1838"/>
              <a:gd name="T13" fmla="*/ 2147483647 h 285"/>
              <a:gd name="T14" fmla="*/ 2147483647 w 1838"/>
              <a:gd name="T15" fmla="*/ 2147483647 h 285"/>
              <a:gd name="T16" fmla="*/ 2147483647 w 1838"/>
              <a:gd name="T17" fmla="*/ 2147483647 h 285"/>
              <a:gd name="T18" fmla="*/ 2147483647 w 1838"/>
              <a:gd name="T19" fmla="*/ 2147483647 h 285"/>
              <a:gd name="T20" fmla="*/ 2147483647 w 1838"/>
              <a:gd name="T21" fmla="*/ 2147483647 h 285"/>
              <a:gd name="T22" fmla="*/ 0 w 1838"/>
              <a:gd name="T23" fmla="*/ 2147483647 h 285"/>
              <a:gd name="T24" fmla="*/ 2147483647 w 1838"/>
              <a:gd name="T25" fmla="*/ 2147483647 h 2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8"/>
              <a:gd name="T40" fmla="*/ 0 h 285"/>
              <a:gd name="T41" fmla="*/ 1838 w 1838"/>
              <a:gd name="T42" fmla="*/ 285 h 2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8" h="285">
                <a:moveTo>
                  <a:pt x="1521" y="81"/>
                </a:moveTo>
                <a:lnTo>
                  <a:pt x="1516" y="41"/>
                </a:lnTo>
                <a:lnTo>
                  <a:pt x="1510" y="0"/>
                </a:lnTo>
                <a:lnTo>
                  <a:pt x="1675" y="73"/>
                </a:lnTo>
                <a:lnTo>
                  <a:pt x="1788" y="125"/>
                </a:lnTo>
                <a:lnTo>
                  <a:pt x="1838" y="149"/>
                </a:lnTo>
                <a:lnTo>
                  <a:pt x="1825" y="156"/>
                </a:lnTo>
                <a:lnTo>
                  <a:pt x="1788" y="171"/>
                </a:lnTo>
                <a:lnTo>
                  <a:pt x="1675" y="218"/>
                </a:lnTo>
                <a:lnTo>
                  <a:pt x="1510" y="285"/>
                </a:lnTo>
                <a:lnTo>
                  <a:pt x="1521" y="205"/>
                </a:lnTo>
                <a:lnTo>
                  <a:pt x="0" y="136"/>
                </a:lnTo>
                <a:lnTo>
                  <a:pt x="1521" y="81"/>
                </a:lnTo>
                <a:close/>
              </a:path>
            </a:pathLst>
          </a:custGeom>
          <a:solidFill>
            <a:srgbClr val="FF0000">
              <a:alpha val="74901"/>
            </a:srgbClr>
          </a:solidFill>
          <a:ln w="9525">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a:latin typeface="Segoe UI" pitchFamily="34" charset="0"/>
              <a:ea typeface="Segoe UI" pitchFamily="34" charset="0"/>
              <a:cs typeface="Segoe UI" pitchFamily="34" charset="0"/>
            </a:endParaRPr>
          </a:p>
        </p:txBody>
      </p:sp>
      <p:sp>
        <p:nvSpPr>
          <p:cNvPr id="23" name="Text Box 7"/>
          <p:cNvSpPr txBox="1">
            <a:spLocks noChangeArrowheads="1"/>
          </p:cNvSpPr>
          <p:nvPr/>
        </p:nvSpPr>
        <p:spPr bwMode="auto">
          <a:xfrm>
            <a:off x="5865527" y="2213009"/>
            <a:ext cx="1268232" cy="400110"/>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dirty="0">
                <a:latin typeface="Segoe UI" pitchFamily="34" charset="0"/>
                <a:ea typeface="Segoe UI" pitchFamily="34" charset="0"/>
                <a:cs typeface="Segoe UI" pitchFamily="34" charset="0"/>
              </a:rPr>
              <a:t>Importer</a:t>
            </a:r>
          </a:p>
        </p:txBody>
      </p:sp>
    </p:spTree>
    <p:extLst>
      <p:ext uri="{BB962C8B-B14F-4D97-AF65-F5344CB8AC3E}">
        <p14:creationId xmlns:p14="http://schemas.microsoft.com/office/powerpoint/2010/main" val="663881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1"/>
            <a:ext cx="8911687" cy="636654"/>
          </a:xfrm>
        </p:spPr>
        <p:txBody>
          <a:bodyPr>
            <a:normAutofit fontScale="90000"/>
          </a:bodyPr>
          <a:lstStyle/>
          <a:p>
            <a:r>
              <a:rPr lang="fr-FR" dirty="0" err="1"/>
              <a:t>Csvde</a:t>
            </a:r>
            <a:r>
              <a:rPr lang="fr-FR" dirty="0"/>
              <a:t> import</a:t>
            </a:r>
          </a:p>
        </p:txBody>
      </p:sp>
      <p:sp>
        <p:nvSpPr>
          <p:cNvPr id="3" name="Espace réservé du contenu 2"/>
          <p:cNvSpPr>
            <a:spLocks noGrp="1"/>
          </p:cNvSpPr>
          <p:nvPr>
            <p:ph idx="1"/>
          </p:nvPr>
        </p:nvSpPr>
        <p:spPr>
          <a:xfrm>
            <a:off x="2436812" y="1524000"/>
            <a:ext cx="8915400" cy="3777622"/>
          </a:xfrm>
        </p:spPr>
        <p:txBody>
          <a:bodyPr/>
          <a:lstStyle/>
          <a:p>
            <a:r>
              <a:rPr lang="fr-FR" b="1" dirty="0"/>
              <a:t>1 Créez Le fichier c:\users.csv  dans bloc notes qui se présente comme suit:</a:t>
            </a:r>
          </a:p>
          <a:p>
            <a:r>
              <a:rPr lang="fr-FR" b="1" dirty="0" err="1"/>
              <a:t>objectClass,sAMAccountName,dn</a:t>
            </a:r>
            <a:br>
              <a:rPr lang="fr-FR" dirty="0"/>
            </a:br>
            <a:r>
              <a:rPr lang="fr-FR" dirty="0" err="1"/>
              <a:t>user,Petergr</a:t>
            </a:r>
            <a:r>
              <a:rPr lang="fr-FR" dirty="0"/>
              <a:t>," CN=Peter </a:t>
            </a:r>
            <a:r>
              <a:rPr lang="fr-FR" dirty="0" err="1"/>
              <a:t>Graham,OU</a:t>
            </a:r>
            <a:r>
              <a:rPr lang="fr-FR" dirty="0"/>
              <a:t>=</a:t>
            </a:r>
            <a:r>
              <a:rPr lang="fr-FR" dirty="0" err="1"/>
              <a:t>Newport,DC</a:t>
            </a:r>
            <a:r>
              <a:rPr lang="fr-FR" dirty="0"/>
              <a:t>=</a:t>
            </a:r>
            <a:r>
              <a:rPr lang="fr-FR" dirty="0" err="1"/>
              <a:t>cp,dc</a:t>
            </a:r>
            <a:r>
              <a:rPr lang="fr-FR" dirty="0"/>
              <a:t>=</a:t>
            </a:r>
            <a:r>
              <a:rPr lang="fr-FR" dirty="0" err="1"/>
              <a:t>com</a:t>
            </a:r>
            <a:r>
              <a:rPr lang="fr-FR" dirty="0"/>
              <a:t>"</a:t>
            </a:r>
            <a:br>
              <a:rPr lang="fr-FR" dirty="0"/>
            </a:br>
            <a:r>
              <a:rPr lang="fr-FR" dirty="0" err="1"/>
              <a:t>user,Janiebo</a:t>
            </a:r>
            <a:r>
              <a:rPr lang="fr-FR" dirty="0"/>
              <a:t>," CN=Janie </a:t>
            </a:r>
            <a:r>
              <a:rPr lang="fr-FR" dirty="0" err="1"/>
              <a:t>Bourne,OU</a:t>
            </a:r>
            <a:r>
              <a:rPr lang="fr-FR" dirty="0"/>
              <a:t>=</a:t>
            </a:r>
            <a:r>
              <a:rPr lang="fr-FR" dirty="0" err="1"/>
              <a:t>Newport,DC</a:t>
            </a:r>
            <a:r>
              <a:rPr lang="fr-FR" dirty="0"/>
              <a:t>=</a:t>
            </a:r>
            <a:r>
              <a:rPr lang="fr-FR" dirty="0" err="1"/>
              <a:t>cp,dc</a:t>
            </a:r>
            <a:r>
              <a:rPr lang="fr-FR" dirty="0"/>
              <a:t>=</a:t>
            </a:r>
            <a:r>
              <a:rPr lang="fr-FR" dirty="0" err="1"/>
              <a:t>com</a:t>
            </a:r>
            <a:r>
              <a:rPr lang="fr-FR" dirty="0"/>
              <a:t>"</a:t>
            </a:r>
            <a:br>
              <a:rPr lang="fr-FR" dirty="0"/>
            </a:br>
            <a:r>
              <a:rPr lang="fr-FR" dirty="0" err="1"/>
              <a:t>user,Edgardu</a:t>
            </a:r>
            <a:r>
              <a:rPr lang="fr-FR" dirty="0"/>
              <a:t>," CN=Edgar </a:t>
            </a:r>
            <a:r>
              <a:rPr lang="fr-FR" dirty="0" err="1"/>
              <a:t>Dunn,OU</a:t>
            </a:r>
            <a:r>
              <a:rPr lang="fr-FR" dirty="0"/>
              <a:t>=</a:t>
            </a:r>
            <a:r>
              <a:rPr lang="fr-FR" dirty="0" err="1"/>
              <a:t>Newport,DC</a:t>
            </a:r>
            <a:r>
              <a:rPr lang="fr-FR" dirty="0"/>
              <a:t>=</a:t>
            </a:r>
            <a:r>
              <a:rPr lang="fr-FR" dirty="0" err="1"/>
              <a:t>cp,dc</a:t>
            </a:r>
            <a:r>
              <a:rPr lang="fr-FR" dirty="0"/>
              <a:t>=</a:t>
            </a:r>
            <a:r>
              <a:rPr lang="fr-FR" dirty="0" err="1"/>
              <a:t>com</a:t>
            </a:r>
            <a:r>
              <a:rPr lang="fr-FR" dirty="0"/>
              <a:t>"</a:t>
            </a:r>
            <a:br>
              <a:rPr lang="fr-FR" dirty="0"/>
            </a:br>
            <a:r>
              <a:rPr lang="fr-FR" dirty="0" err="1"/>
              <a:t>user,Belindaha</a:t>
            </a:r>
            <a:r>
              <a:rPr lang="fr-FR" dirty="0"/>
              <a:t>," CN=Belinda </a:t>
            </a:r>
            <a:r>
              <a:rPr lang="fr-FR" dirty="0" err="1"/>
              <a:t>Hart,OU</a:t>
            </a:r>
            <a:r>
              <a:rPr lang="fr-FR" dirty="0"/>
              <a:t>=</a:t>
            </a:r>
            <a:r>
              <a:rPr lang="fr-FR" dirty="0" err="1"/>
              <a:t>Newport,DC</a:t>
            </a:r>
            <a:r>
              <a:rPr lang="fr-FR" dirty="0"/>
              <a:t>=</a:t>
            </a:r>
            <a:r>
              <a:rPr lang="fr-FR" dirty="0" err="1"/>
              <a:t>cp,dc</a:t>
            </a:r>
            <a:r>
              <a:rPr lang="fr-FR" dirty="0"/>
              <a:t>=</a:t>
            </a:r>
            <a:r>
              <a:rPr lang="fr-FR" dirty="0" err="1"/>
              <a:t>com</a:t>
            </a:r>
            <a:r>
              <a:rPr lang="fr-FR" dirty="0"/>
              <a:t>"</a:t>
            </a:r>
            <a:br>
              <a:rPr lang="fr-FR" dirty="0"/>
            </a:br>
            <a:r>
              <a:rPr lang="fr-FR" dirty="0" err="1"/>
              <a:t>user,Mayja</a:t>
            </a:r>
            <a:r>
              <a:rPr lang="fr-FR" dirty="0"/>
              <a:t>," CN=May </a:t>
            </a:r>
            <a:r>
              <a:rPr lang="fr-FR" dirty="0" err="1"/>
              <a:t>Jamieson,OU</a:t>
            </a:r>
            <a:r>
              <a:rPr lang="fr-FR" dirty="0"/>
              <a:t>=</a:t>
            </a:r>
            <a:r>
              <a:rPr lang="fr-FR" dirty="0" err="1"/>
              <a:t>Newport,DC</a:t>
            </a:r>
            <a:r>
              <a:rPr lang="fr-FR" dirty="0"/>
              <a:t>=</a:t>
            </a:r>
            <a:r>
              <a:rPr lang="fr-FR" dirty="0" err="1"/>
              <a:t>cp,dc</a:t>
            </a:r>
            <a:r>
              <a:rPr lang="fr-FR" dirty="0"/>
              <a:t>=</a:t>
            </a:r>
            <a:r>
              <a:rPr lang="fr-FR" dirty="0" err="1"/>
              <a:t>com</a:t>
            </a:r>
            <a:r>
              <a:rPr lang="fr-FR" dirty="0"/>
              <a:t>"</a:t>
            </a:r>
            <a:br>
              <a:rPr lang="fr-FR" dirty="0"/>
            </a:br>
            <a:r>
              <a:rPr lang="fr-FR" dirty="0" err="1"/>
              <a:t>user,Leroyot</a:t>
            </a:r>
            <a:r>
              <a:rPr lang="fr-FR" dirty="0"/>
              <a:t>," CN=Leroy </a:t>
            </a:r>
            <a:r>
              <a:rPr lang="fr-FR" dirty="0" err="1"/>
              <a:t>Ota,OU</a:t>
            </a:r>
            <a:r>
              <a:rPr lang="fr-FR" dirty="0"/>
              <a:t>=</a:t>
            </a:r>
            <a:r>
              <a:rPr lang="fr-FR" dirty="0" err="1"/>
              <a:t>Newport,DC</a:t>
            </a:r>
            <a:r>
              <a:rPr lang="fr-FR" dirty="0"/>
              <a:t>=</a:t>
            </a:r>
            <a:r>
              <a:rPr lang="fr-FR" dirty="0" err="1"/>
              <a:t>cp,dc</a:t>
            </a:r>
            <a:r>
              <a:rPr lang="fr-FR" dirty="0"/>
              <a:t>=</a:t>
            </a:r>
            <a:r>
              <a:rPr lang="fr-FR" dirty="0" err="1"/>
              <a:t>com</a:t>
            </a:r>
            <a:r>
              <a:rPr lang="fr-FR" dirty="0"/>
              <a:t> " </a:t>
            </a:r>
          </a:p>
          <a:p>
            <a:r>
              <a:rPr lang="fr-FR" dirty="0"/>
              <a:t>2 Tapez   la commande:</a:t>
            </a:r>
          </a:p>
          <a:p>
            <a:r>
              <a:rPr lang="fr-FR" dirty="0"/>
              <a:t>  </a:t>
            </a:r>
            <a:r>
              <a:rPr lang="fr-FR" b="1" dirty="0" err="1"/>
              <a:t>csvde</a:t>
            </a:r>
            <a:r>
              <a:rPr lang="fr-FR" b="1" dirty="0"/>
              <a:t> –i –f c:\users.csv</a:t>
            </a:r>
          </a:p>
          <a:p>
            <a:endParaRPr lang="fr-FR" b="1" dirty="0"/>
          </a:p>
        </p:txBody>
      </p:sp>
    </p:spTree>
    <p:extLst>
      <p:ext uri="{BB962C8B-B14F-4D97-AF65-F5344CB8AC3E}">
        <p14:creationId xmlns:p14="http://schemas.microsoft.com/office/powerpoint/2010/main" val="28763882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40525" y="0"/>
            <a:ext cx="8911687" cy="692072"/>
          </a:xfrm>
        </p:spPr>
        <p:txBody>
          <a:bodyPr/>
          <a:lstStyle/>
          <a:p>
            <a:r>
              <a:rPr lang="fr-FR" dirty="0"/>
              <a:t> </a:t>
            </a:r>
            <a:r>
              <a:rPr lang="fr-FR" dirty="0" err="1"/>
              <a:t>ldifde</a:t>
            </a:r>
            <a:r>
              <a:rPr lang="fr-FR" dirty="0"/>
              <a:t> import</a:t>
            </a:r>
          </a:p>
        </p:txBody>
      </p:sp>
      <p:sp>
        <p:nvSpPr>
          <p:cNvPr id="3" name="Espace réservé du contenu 2"/>
          <p:cNvSpPr>
            <a:spLocks noGrp="1"/>
          </p:cNvSpPr>
          <p:nvPr>
            <p:ph idx="1"/>
          </p:nvPr>
        </p:nvSpPr>
        <p:spPr>
          <a:xfrm>
            <a:off x="2589212" y="692073"/>
            <a:ext cx="8915400" cy="5805710"/>
          </a:xfrm>
        </p:spPr>
        <p:txBody>
          <a:bodyPr>
            <a:normAutofit/>
          </a:bodyPr>
          <a:lstStyle/>
          <a:p>
            <a:r>
              <a:rPr lang="fr-FR" b="1" dirty="0"/>
              <a:t>1</a:t>
            </a:r>
            <a:r>
              <a:rPr lang="fr-FR" dirty="0"/>
              <a:t> </a:t>
            </a:r>
            <a:r>
              <a:rPr lang="fr-FR" b="1" dirty="0" err="1"/>
              <a:t>Céez</a:t>
            </a:r>
            <a:r>
              <a:rPr lang="fr-FR" b="1" dirty="0"/>
              <a:t> un fichier .</a:t>
            </a:r>
            <a:r>
              <a:rPr lang="fr-FR" b="1" dirty="0" err="1"/>
              <a:t>ldif</a:t>
            </a:r>
            <a:r>
              <a:rPr lang="fr-FR" b="1" dirty="0"/>
              <a:t> c:\newusers.ldif qui se présente comme suit</a:t>
            </a:r>
            <a:r>
              <a:rPr lang="fr-FR" dirty="0"/>
              <a:t>:</a:t>
            </a:r>
          </a:p>
          <a:p>
            <a:pPr marL="0" indent="0">
              <a:buNone/>
            </a:pPr>
            <a:r>
              <a:rPr lang="fr-FR" dirty="0" err="1"/>
              <a:t>dn</a:t>
            </a:r>
            <a:r>
              <a:rPr lang="fr-FR" dirty="0"/>
              <a:t>: CN=</a:t>
            </a:r>
            <a:r>
              <a:rPr lang="fr-FR" dirty="0" err="1"/>
              <a:t>Said</a:t>
            </a:r>
            <a:r>
              <a:rPr lang="fr-FR" dirty="0"/>
              <a:t> TAHA,CN=</a:t>
            </a:r>
            <a:r>
              <a:rPr lang="fr-FR" dirty="0" err="1"/>
              <a:t>Users,DC</a:t>
            </a:r>
            <a:r>
              <a:rPr lang="fr-FR" dirty="0"/>
              <a:t>=</a:t>
            </a:r>
            <a:r>
              <a:rPr lang="fr-FR" dirty="0" err="1"/>
              <a:t>domain,DC</a:t>
            </a:r>
            <a:r>
              <a:rPr lang="fr-FR" dirty="0"/>
              <a:t>=</a:t>
            </a:r>
            <a:r>
              <a:rPr lang="fr-FR" dirty="0" err="1"/>
              <a:t>com</a:t>
            </a:r>
            <a:r>
              <a:rPr lang="fr-FR" dirty="0"/>
              <a:t> </a:t>
            </a:r>
            <a:br>
              <a:rPr lang="fr-FR" dirty="0"/>
            </a:br>
            <a:r>
              <a:rPr lang="fr-FR" dirty="0" err="1"/>
              <a:t>changetype</a:t>
            </a:r>
            <a:r>
              <a:rPr lang="fr-FR" dirty="0"/>
              <a:t>: </a:t>
            </a:r>
            <a:r>
              <a:rPr lang="fr-FR" dirty="0" err="1"/>
              <a:t>add</a:t>
            </a:r>
            <a:r>
              <a:rPr lang="fr-FR" dirty="0"/>
              <a:t> </a:t>
            </a:r>
            <a:br>
              <a:rPr lang="fr-FR" dirty="0"/>
            </a:br>
            <a:r>
              <a:rPr lang="fr-FR" dirty="0" err="1"/>
              <a:t>cn</a:t>
            </a:r>
            <a:r>
              <a:rPr lang="fr-FR" dirty="0"/>
              <a:t>: </a:t>
            </a:r>
            <a:r>
              <a:rPr lang="fr-FR" dirty="0" err="1"/>
              <a:t>said</a:t>
            </a:r>
            <a:br>
              <a:rPr lang="fr-FR" dirty="0"/>
            </a:br>
            <a:r>
              <a:rPr lang="fr-FR" dirty="0" err="1"/>
              <a:t>objectClass</a:t>
            </a:r>
            <a:r>
              <a:rPr lang="fr-FR" dirty="0"/>
              <a:t>: user          </a:t>
            </a:r>
            <a:br>
              <a:rPr lang="fr-FR" dirty="0"/>
            </a:br>
            <a:r>
              <a:rPr lang="fr-FR" dirty="0" err="1"/>
              <a:t>sAMAccountName</a:t>
            </a:r>
            <a:r>
              <a:rPr lang="fr-FR" dirty="0"/>
              <a:t>: </a:t>
            </a:r>
            <a:r>
              <a:rPr lang="fr-FR" dirty="0" err="1"/>
              <a:t>Said</a:t>
            </a:r>
            <a:r>
              <a:rPr lang="fr-FR" dirty="0"/>
              <a:t>      </a:t>
            </a:r>
            <a:br>
              <a:rPr lang="fr-FR" dirty="0"/>
            </a:br>
            <a:r>
              <a:rPr lang="fr-FR" dirty="0" err="1"/>
              <a:t>userPrincipalName</a:t>
            </a:r>
            <a:r>
              <a:rPr lang="fr-FR" dirty="0"/>
              <a:t>: </a:t>
            </a:r>
            <a:r>
              <a:rPr lang="fr-FR" dirty="0">
                <a:hlinkClick r:id="rId2"/>
              </a:rPr>
              <a:t>Said@domain.com</a:t>
            </a:r>
            <a:endParaRPr lang="fr-FR" dirty="0"/>
          </a:p>
          <a:p>
            <a:pPr marL="0" indent="0">
              <a:buNone/>
            </a:pPr>
            <a:endParaRPr lang="fr-FR" dirty="0"/>
          </a:p>
          <a:p>
            <a:pPr marL="0" indent="0">
              <a:buNone/>
            </a:pPr>
            <a:r>
              <a:rPr lang="fr-FR" dirty="0" err="1"/>
              <a:t>dn</a:t>
            </a:r>
            <a:r>
              <a:rPr lang="fr-FR" dirty="0"/>
              <a:t>: CN=</a:t>
            </a:r>
            <a:r>
              <a:rPr lang="fr-FR" dirty="0" err="1"/>
              <a:t>Najib</a:t>
            </a:r>
            <a:r>
              <a:rPr lang="fr-FR" dirty="0"/>
              <a:t> SALMI,CN=</a:t>
            </a:r>
            <a:r>
              <a:rPr lang="fr-FR" dirty="0" err="1"/>
              <a:t>Users,DC</a:t>
            </a:r>
            <a:r>
              <a:rPr lang="fr-FR" dirty="0"/>
              <a:t>=</a:t>
            </a:r>
            <a:r>
              <a:rPr lang="fr-FR" dirty="0" err="1"/>
              <a:t>domain,DC</a:t>
            </a:r>
            <a:r>
              <a:rPr lang="fr-FR" dirty="0"/>
              <a:t>=</a:t>
            </a:r>
            <a:r>
              <a:rPr lang="fr-FR" dirty="0" err="1"/>
              <a:t>com</a:t>
            </a:r>
            <a:r>
              <a:rPr lang="fr-FR" dirty="0"/>
              <a:t> </a:t>
            </a:r>
            <a:br>
              <a:rPr lang="fr-FR" dirty="0"/>
            </a:br>
            <a:r>
              <a:rPr lang="fr-FR" dirty="0" err="1"/>
              <a:t>cangetype</a:t>
            </a:r>
            <a:r>
              <a:rPr lang="fr-FR" dirty="0"/>
              <a:t>: </a:t>
            </a:r>
            <a:r>
              <a:rPr lang="fr-FR" dirty="0" err="1"/>
              <a:t>add</a:t>
            </a:r>
            <a:r>
              <a:rPr lang="fr-FR" dirty="0"/>
              <a:t> </a:t>
            </a:r>
            <a:br>
              <a:rPr lang="fr-FR" dirty="0"/>
            </a:br>
            <a:r>
              <a:rPr lang="fr-FR" dirty="0" err="1"/>
              <a:t>cn</a:t>
            </a:r>
            <a:r>
              <a:rPr lang="fr-FR" dirty="0"/>
              <a:t>: </a:t>
            </a:r>
            <a:r>
              <a:rPr lang="fr-FR" dirty="0" err="1"/>
              <a:t>Najib</a:t>
            </a:r>
            <a:br>
              <a:rPr lang="fr-FR" dirty="0"/>
            </a:br>
            <a:r>
              <a:rPr lang="fr-FR" dirty="0" err="1"/>
              <a:t>objectClass</a:t>
            </a:r>
            <a:r>
              <a:rPr lang="fr-FR" dirty="0"/>
              <a:t>: user          </a:t>
            </a:r>
            <a:br>
              <a:rPr lang="fr-FR" dirty="0"/>
            </a:br>
            <a:r>
              <a:rPr lang="fr-FR" dirty="0" err="1"/>
              <a:t>sAMAccountName</a:t>
            </a:r>
            <a:r>
              <a:rPr lang="fr-FR" dirty="0"/>
              <a:t>: </a:t>
            </a:r>
            <a:r>
              <a:rPr lang="fr-FR" dirty="0" err="1"/>
              <a:t>Najib</a:t>
            </a:r>
            <a:r>
              <a:rPr lang="fr-FR" dirty="0"/>
              <a:t>      </a:t>
            </a:r>
          </a:p>
          <a:p>
            <a:pPr marL="0" indent="0">
              <a:buNone/>
            </a:pPr>
            <a:r>
              <a:rPr lang="fr-FR" dirty="0" err="1"/>
              <a:t>userPrincipalName</a:t>
            </a:r>
            <a:r>
              <a:rPr lang="fr-FR" dirty="0"/>
              <a:t>: </a:t>
            </a:r>
            <a:r>
              <a:rPr lang="fr-FR" dirty="0">
                <a:hlinkClick r:id="rId3"/>
              </a:rPr>
              <a:t>Najib@domain.com</a:t>
            </a:r>
            <a:br>
              <a:rPr lang="fr-FR" dirty="0"/>
            </a:br>
            <a:r>
              <a:rPr lang="fr-FR" dirty="0"/>
              <a:t> </a:t>
            </a:r>
          </a:p>
          <a:p>
            <a:pPr marL="0" indent="0">
              <a:buNone/>
            </a:pPr>
            <a:r>
              <a:rPr lang="fr-FR" dirty="0"/>
              <a:t>2 Tapez la commande:</a:t>
            </a:r>
          </a:p>
          <a:p>
            <a:r>
              <a:rPr lang="fr-FR" b="1" dirty="0"/>
              <a:t> </a:t>
            </a:r>
            <a:r>
              <a:rPr lang="fr-FR" b="1" dirty="0" err="1"/>
              <a:t>ldifde</a:t>
            </a:r>
            <a:r>
              <a:rPr lang="fr-FR" b="1" dirty="0"/>
              <a:t> –i –f c:\newusers.ldif</a:t>
            </a:r>
          </a:p>
        </p:txBody>
      </p:sp>
    </p:spTree>
    <p:extLst>
      <p:ext uri="{BB962C8B-B14F-4D97-AF65-F5344CB8AC3E}">
        <p14:creationId xmlns:p14="http://schemas.microsoft.com/office/powerpoint/2010/main" val="21187155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71252" y="0"/>
            <a:ext cx="8911687" cy="595090"/>
          </a:xfrm>
        </p:spPr>
        <p:txBody>
          <a:bodyPr>
            <a:normAutofit fontScale="90000"/>
          </a:bodyPr>
          <a:lstStyle/>
          <a:p>
            <a:r>
              <a:rPr lang="fr-FR" dirty="0" err="1"/>
              <a:t>TPn</a:t>
            </a:r>
            <a:r>
              <a:rPr lang="fr-FR" dirty="0"/>
              <a:t>° 1</a:t>
            </a:r>
          </a:p>
        </p:txBody>
      </p:sp>
      <p:sp>
        <p:nvSpPr>
          <p:cNvPr id="3" name="Espace réservé du contenu 2"/>
          <p:cNvSpPr>
            <a:spLocks noGrp="1"/>
          </p:cNvSpPr>
          <p:nvPr>
            <p:ph idx="1"/>
          </p:nvPr>
        </p:nvSpPr>
        <p:spPr>
          <a:xfrm>
            <a:off x="2371252" y="484908"/>
            <a:ext cx="8915400" cy="6179127"/>
          </a:xfrm>
        </p:spPr>
        <p:txBody>
          <a:bodyPr>
            <a:normAutofit fontScale="92500" lnSpcReduction="10000"/>
          </a:bodyPr>
          <a:lstStyle/>
          <a:p>
            <a:r>
              <a:rPr lang="fr-FR" b="1" dirty="0"/>
              <a:t>En utilisant la commande DS</a:t>
            </a:r>
          </a:p>
          <a:p>
            <a:r>
              <a:rPr lang="fr-FR" dirty="0"/>
              <a:t>1 Créer les utilisateurs suivants:</a:t>
            </a:r>
          </a:p>
          <a:p>
            <a:endParaRPr lang="fr-FR" dirty="0"/>
          </a:p>
          <a:p>
            <a:endParaRPr lang="fr-FR" dirty="0"/>
          </a:p>
          <a:p>
            <a:endParaRPr lang="fr-FR" dirty="0"/>
          </a:p>
          <a:p>
            <a:endParaRPr lang="fr-FR" dirty="0"/>
          </a:p>
          <a:p>
            <a:endParaRPr lang="fr-FR" dirty="0"/>
          </a:p>
          <a:p>
            <a:r>
              <a:rPr lang="fr-FR" dirty="0"/>
              <a:t>2 Créer les groupes de sécurité globaux suivants</a:t>
            </a:r>
          </a:p>
          <a:p>
            <a:r>
              <a:rPr lang="fr-FR" dirty="0" err="1"/>
              <a:t>Personnel_IT</a:t>
            </a:r>
            <a:r>
              <a:rPr lang="fr-FR" dirty="0"/>
              <a:t>, Gestionnaires, Secrétaire Direction, Contrôleurs Gestion</a:t>
            </a:r>
          </a:p>
          <a:p>
            <a:r>
              <a:rPr lang="fr-FR" dirty="0"/>
              <a:t>3 Ajouter les membres aux groupes 1 membre par groupe </a:t>
            </a:r>
          </a:p>
          <a:p>
            <a:r>
              <a:rPr lang="fr-FR" dirty="0"/>
              <a:t>4 Ajouter tous les membres de l’OU IT à un nouveau groupe </a:t>
            </a:r>
            <a:r>
              <a:rPr lang="fr-FR" dirty="0" err="1"/>
              <a:t>sport_Activity</a:t>
            </a:r>
            <a:endParaRPr lang="fr-FR" dirty="0"/>
          </a:p>
          <a:p>
            <a:r>
              <a:rPr lang="fr-FR" dirty="0"/>
              <a:t>5 Créer 3 OU: NTIC, Finance et Contrôle gestion</a:t>
            </a:r>
          </a:p>
          <a:p>
            <a:r>
              <a:rPr lang="fr-FR" dirty="0"/>
              <a:t>6 Créer 2 utilisateurs Ali SAMADI et Samir HAMDI dans l’OU IT</a:t>
            </a:r>
          </a:p>
          <a:p>
            <a:r>
              <a:rPr lang="fr-FR" dirty="0"/>
              <a:t>7 Chercher tous les utilisateurs dont le nom commence par « TA »</a:t>
            </a:r>
          </a:p>
          <a:p>
            <a:r>
              <a:rPr lang="fr-FR" dirty="0"/>
              <a:t>8 Ajouter tous les membres du groupe Personnel IT ou groupe Gestionnaires</a:t>
            </a:r>
          </a:p>
          <a:p>
            <a:r>
              <a:rPr lang="fr-FR" dirty="0"/>
              <a:t>9 Ajouter tous les utilisateurs de l’OU direction à l’ou NTIC</a:t>
            </a:r>
          </a:p>
          <a:p>
            <a:r>
              <a:rPr lang="fr-FR" dirty="0"/>
              <a:t>10 Déplacer l’utilisateur </a:t>
            </a:r>
            <a:r>
              <a:rPr lang="fr-FR" dirty="0" err="1"/>
              <a:t>said</a:t>
            </a:r>
            <a:r>
              <a:rPr lang="fr-FR" dirty="0"/>
              <a:t> TAMIR de </a:t>
            </a:r>
            <a:r>
              <a:rPr lang="fr-FR" dirty="0" err="1"/>
              <a:t>Users</a:t>
            </a:r>
            <a:r>
              <a:rPr lang="fr-FR" dirty="0"/>
              <a:t> vers l’OU NTIC</a:t>
            </a:r>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194462362"/>
              </p:ext>
            </p:extLst>
          </p:nvPr>
        </p:nvGraphicFramePr>
        <p:xfrm>
          <a:off x="2110054" y="1079998"/>
          <a:ext cx="8128000" cy="1891693"/>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189018">
                  <a:extLst>
                    <a:ext uri="{9D8B030D-6E8A-4147-A177-3AD203B41FA5}">
                      <a16:colId xmlns:a16="http://schemas.microsoft.com/office/drawing/2014/main" val="20002"/>
                    </a:ext>
                  </a:extLst>
                </a:gridCol>
                <a:gridCol w="1874982">
                  <a:extLst>
                    <a:ext uri="{9D8B030D-6E8A-4147-A177-3AD203B41FA5}">
                      <a16:colId xmlns:a16="http://schemas.microsoft.com/office/drawing/2014/main" val="20003"/>
                    </a:ext>
                  </a:extLst>
                </a:gridCol>
              </a:tblGrid>
              <a:tr h="428653">
                <a:tc>
                  <a:txBody>
                    <a:bodyPr/>
                    <a:lstStyle/>
                    <a:p>
                      <a:r>
                        <a:rPr lang="fr-FR" dirty="0"/>
                        <a:t>Nom</a:t>
                      </a:r>
                    </a:p>
                  </a:txBody>
                  <a:tcPr/>
                </a:tc>
                <a:tc>
                  <a:txBody>
                    <a:bodyPr/>
                    <a:lstStyle/>
                    <a:p>
                      <a:r>
                        <a:rPr lang="fr-FR" dirty="0"/>
                        <a:t>Prénom</a:t>
                      </a:r>
                    </a:p>
                  </a:txBody>
                  <a:tcPr/>
                </a:tc>
                <a:tc>
                  <a:txBody>
                    <a:bodyPr/>
                    <a:lstStyle/>
                    <a:p>
                      <a:r>
                        <a:rPr lang="fr-FR" dirty="0" err="1"/>
                        <a:t>upn</a:t>
                      </a:r>
                      <a:endParaRPr lang="fr-FR" dirty="0"/>
                    </a:p>
                  </a:txBody>
                  <a:tcPr/>
                </a:tc>
                <a:tc>
                  <a:txBody>
                    <a:bodyPr/>
                    <a:lstStyle/>
                    <a:p>
                      <a:r>
                        <a:rPr lang="fr-FR" dirty="0" err="1"/>
                        <a:t>pwd</a:t>
                      </a:r>
                      <a:endParaRPr lang="fr-FR" dirty="0"/>
                    </a:p>
                  </a:txBody>
                  <a:tcPr/>
                </a:tc>
                <a:extLst>
                  <a:ext uri="{0D108BD9-81ED-4DB2-BD59-A6C34878D82A}">
                    <a16:rowId xmlns:a16="http://schemas.microsoft.com/office/drawing/2014/main" val="10000"/>
                  </a:ext>
                </a:extLst>
              </a:tr>
              <a:tr h="262837">
                <a:tc>
                  <a:txBody>
                    <a:bodyPr/>
                    <a:lstStyle/>
                    <a:p>
                      <a:r>
                        <a:rPr lang="fr-FR" dirty="0"/>
                        <a:t>TAMIR</a:t>
                      </a:r>
                    </a:p>
                  </a:txBody>
                  <a:tcPr/>
                </a:tc>
                <a:tc>
                  <a:txBody>
                    <a:bodyPr/>
                    <a:lstStyle/>
                    <a:p>
                      <a:r>
                        <a:rPr lang="fr-FR" dirty="0" err="1"/>
                        <a:t>said</a:t>
                      </a:r>
                      <a:endParaRPr lang="fr-FR" dirty="0"/>
                    </a:p>
                  </a:txBody>
                  <a:tcPr/>
                </a:tc>
                <a:tc>
                  <a:txBody>
                    <a:bodyPr/>
                    <a:lstStyle/>
                    <a:p>
                      <a:r>
                        <a:rPr lang="fr-FR" dirty="0"/>
                        <a:t>said@istahh.ma</a:t>
                      </a:r>
                    </a:p>
                  </a:txBody>
                  <a:tcPr/>
                </a:tc>
                <a:tc>
                  <a:txBody>
                    <a:bodyPr/>
                    <a:lstStyle/>
                    <a:p>
                      <a:r>
                        <a:rPr lang="fr-FR" dirty="0" err="1"/>
                        <a:t>P@ssword</a:t>
                      </a:r>
                      <a:endParaRPr lang="fr-FR" dirty="0"/>
                    </a:p>
                  </a:txBody>
                  <a:tcPr/>
                </a:tc>
                <a:extLst>
                  <a:ext uri="{0D108BD9-81ED-4DB2-BD59-A6C34878D82A}">
                    <a16:rowId xmlns:a16="http://schemas.microsoft.com/office/drawing/2014/main" val="10001"/>
                  </a:ext>
                </a:extLst>
              </a:tr>
              <a:tr h="262837">
                <a:tc>
                  <a:txBody>
                    <a:bodyPr/>
                    <a:lstStyle/>
                    <a:p>
                      <a:r>
                        <a:rPr lang="fr-FR" dirty="0"/>
                        <a:t>TAZI</a:t>
                      </a:r>
                    </a:p>
                  </a:txBody>
                  <a:tcPr/>
                </a:tc>
                <a:tc>
                  <a:txBody>
                    <a:bodyPr/>
                    <a:lstStyle/>
                    <a:p>
                      <a:r>
                        <a:rPr lang="fr-FR" dirty="0"/>
                        <a:t>Kamal</a:t>
                      </a:r>
                    </a:p>
                  </a:txBody>
                  <a:tcPr/>
                </a:tc>
                <a:tc>
                  <a:txBody>
                    <a:bodyPr/>
                    <a:lstStyle/>
                    <a:p>
                      <a:r>
                        <a:rPr lang="fr-FR" dirty="0"/>
                        <a:t>kamal@istahh.ma</a:t>
                      </a:r>
                    </a:p>
                  </a:txBody>
                  <a:tcPr/>
                </a:tc>
                <a:tc>
                  <a:txBody>
                    <a:bodyPr/>
                    <a:lstStyle/>
                    <a:p>
                      <a:endParaRPr lang="fr-FR" dirty="0"/>
                    </a:p>
                  </a:txBody>
                  <a:tcPr/>
                </a:tc>
                <a:extLst>
                  <a:ext uri="{0D108BD9-81ED-4DB2-BD59-A6C34878D82A}">
                    <a16:rowId xmlns:a16="http://schemas.microsoft.com/office/drawing/2014/main" val="10002"/>
                  </a:ext>
                </a:extLst>
              </a:tr>
              <a:tr h="262837">
                <a:tc>
                  <a:txBody>
                    <a:bodyPr/>
                    <a:lstStyle/>
                    <a:p>
                      <a:r>
                        <a:rPr lang="fr-FR" dirty="0"/>
                        <a:t>TAHA</a:t>
                      </a:r>
                    </a:p>
                  </a:txBody>
                  <a:tcPr/>
                </a:tc>
                <a:tc>
                  <a:txBody>
                    <a:bodyPr/>
                    <a:lstStyle/>
                    <a:p>
                      <a:r>
                        <a:rPr lang="fr-FR" dirty="0"/>
                        <a:t>Khadija</a:t>
                      </a:r>
                    </a:p>
                  </a:txBody>
                  <a:tcPr/>
                </a:tc>
                <a:tc>
                  <a:txBody>
                    <a:bodyPr/>
                    <a:lstStyle/>
                    <a:p>
                      <a:r>
                        <a:rPr lang="fr-FR" dirty="0" err="1"/>
                        <a:t>khadija</a:t>
                      </a:r>
                      <a:r>
                        <a:rPr lang="fr-FR" dirty="0"/>
                        <a:t>@</a:t>
                      </a:r>
                    </a:p>
                  </a:txBody>
                  <a:tcPr/>
                </a:tc>
                <a:tc>
                  <a:txBody>
                    <a:bodyPr/>
                    <a:lstStyle/>
                    <a:p>
                      <a:endParaRPr lang="fr-FR"/>
                    </a:p>
                  </a:txBody>
                  <a:tcPr/>
                </a:tc>
                <a:extLst>
                  <a:ext uri="{0D108BD9-81ED-4DB2-BD59-A6C34878D82A}">
                    <a16:rowId xmlns:a16="http://schemas.microsoft.com/office/drawing/2014/main" val="10003"/>
                  </a:ext>
                </a:extLst>
              </a:tr>
              <a:tr h="262837">
                <a:tc>
                  <a:txBody>
                    <a:bodyPr/>
                    <a:lstStyle/>
                    <a:p>
                      <a:r>
                        <a:rPr lang="fr-FR" dirty="0"/>
                        <a:t>NABIL</a:t>
                      </a:r>
                    </a:p>
                  </a:txBody>
                  <a:tcPr/>
                </a:tc>
                <a:tc>
                  <a:txBody>
                    <a:bodyPr/>
                    <a:lstStyle/>
                    <a:p>
                      <a:r>
                        <a:rPr lang="fr-FR" dirty="0"/>
                        <a:t>Najat</a:t>
                      </a:r>
                    </a:p>
                  </a:txBody>
                  <a:tcPr/>
                </a:tc>
                <a:tc>
                  <a:txBody>
                    <a:bodyPr/>
                    <a:lstStyle/>
                    <a:p>
                      <a:r>
                        <a:rPr lang="fr-FR" dirty="0"/>
                        <a:t>Najat@</a:t>
                      </a:r>
                    </a:p>
                  </a:txBody>
                  <a:tcPr/>
                </a:tc>
                <a:tc>
                  <a:txBody>
                    <a:bodyPr/>
                    <a:lstStyle/>
                    <a:p>
                      <a:endParaRPr lang="fr-FR" dirty="0"/>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Encre 4"/>
              <p14:cNvContentPartPr/>
              <p14:nvPr/>
            </p14:nvContentPartPr>
            <p14:xfrm>
              <a:off x="3036240" y="4402440"/>
              <a:ext cx="7947720" cy="651960"/>
            </p14:xfrm>
          </p:contentPart>
        </mc:Choice>
        <mc:Fallback xmlns="">
          <p:pic>
            <p:nvPicPr>
              <p:cNvPr id="5" name="Encre 4"/>
              <p:cNvPicPr/>
              <p:nvPr/>
            </p:nvPicPr>
            <p:blipFill>
              <a:blip r:embed="rId3"/>
              <a:stretch>
                <a:fillRect/>
              </a:stretch>
            </p:blipFill>
            <p:spPr>
              <a:xfrm>
                <a:off x="3026880" y="4393080"/>
                <a:ext cx="7966440" cy="670680"/>
              </a:xfrm>
              <a:prstGeom prst="rect">
                <a:avLst/>
              </a:prstGeom>
            </p:spPr>
          </p:pic>
        </mc:Fallback>
      </mc:AlternateContent>
    </p:spTree>
    <p:extLst>
      <p:ext uri="{BB962C8B-B14F-4D97-AF65-F5344CB8AC3E}">
        <p14:creationId xmlns:p14="http://schemas.microsoft.com/office/powerpoint/2010/main" val="3500491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71252" y="0"/>
            <a:ext cx="8911687" cy="595090"/>
          </a:xfrm>
        </p:spPr>
        <p:txBody>
          <a:bodyPr>
            <a:normAutofit fontScale="90000"/>
          </a:bodyPr>
          <a:lstStyle/>
          <a:p>
            <a:r>
              <a:rPr lang="fr-FR" dirty="0" err="1"/>
              <a:t>TPn</a:t>
            </a:r>
            <a:r>
              <a:rPr lang="fr-FR" dirty="0"/>
              <a:t>° 2</a:t>
            </a:r>
          </a:p>
        </p:txBody>
      </p:sp>
      <p:sp>
        <p:nvSpPr>
          <p:cNvPr id="3" name="Espace réservé du contenu 2"/>
          <p:cNvSpPr>
            <a:spLocks noGrp="1"/>
          </p:cNvSpPr>
          <p:nvPr>
            <p:ph idx="1"/>
          </p:nvPr>
        </p:nvSpPr>
        <p:spPr>
          <a:xfrm>
            <a:off x="1751527" y="484908"/>
            <a:ext cx="9535125" cy="6373092"/>
          </a:xfrm>
        </p:spPr>
        <p:txBody>
          <a:bodyPr>
            <a:normAutofit fontScale="92500" lnSpcReduction="20000"/>
          </a:bodyPr>
          <a:lstStyle/>
          <a:p>
            <a:r>
              <a:rPr lang="fr-FR" b="1" dirty="0"/>
              <a:t>En utilisant la commande </a:t>
            </a:r>
            <a:r>
              <a:rPr lang="fr-FR" b="1" dirty="0" err="1"/>
              <a:t>csvde</a:t>
            </a:r>
            <a:r>
              <a:rPr lang="fr-FR" b="1" dirty="0"/>
              <a:t> et </a:t>
            </a:r>
            <a:r>
              <a:rPr lang="fr-FR" b="1" dirty="0" err="1"/>
              <a:t>ldifde</a:t>
            </a:r>
            <a:endParaRPr lang="fr-FR" b="1" dirty="0"/>
          </a:p>
          <a:p>
            <a:r>
              <a:rPr lang="fr-FR" dirty="0"/>
              <a:t>1 Faire une exportation de tous les utilisateurs ayant un compte dans l’OU direction et qui sont désactivés vers un fichier .csv ou .</a:t>
            </a:r>
            <a:r>
              <a:rPr lang="fr-FR" dirty="0" err="1"/>
              <a:t>ldif</a:t>
            </a:r>
            <a:endParaRPr lang="fr-FR" dirty="0"/>
          </a:p>
          <a:p>
            <a:r>
              <a:rPr lang="fr-FR" dirty="0"/>
              <a:t>2 1 Faire une exportation de tous les groupes du domaine</a:t>
            </a:r>
          </a:p>
          <a:p>
            <a:r>
              <a:rPr lang="fr-FR" dirty="0"/>
              <a:t> Créer les utilisateurs suivants:</a:t>
            </a:r>
          </a:p>
          <a:p>
            <a:endParaRPr lang="fr-FR" dirty="0"/>
          </a:p>
          <a:p>
            <a:endParaRPr lang="fr-FR" dirty="0"/>
          </a:p>
          <a:p>
            <a:endParaRPr lang="fr-FR" dirty="0"/>
          </a:p>
          <a:p>
            <a:endParaRPr lang="fr-FR" dirty="0"/>
          </a:p>
          <a:p>
            <a:endParaRPr lang="fr-FR" dirty="0"/>
          </a:p>
          <a:p>
            <a:r>
              <a:rPr lang="fr-FR" dirty="0"/>
              <a:t>2 Créer les groupes de sécurité globaux suivants</a:t>
            </a:r>
          </a:p>
          <a:p>
            <a:r>
              <a:rPr lang="fr-FR" dirty="0"/>
              <a:t>Personnel </a:t>
            </a:r>
            <a:r>
              <a:rPr lang="fr-FR" dirty="0" err="1"/>
              <a:t>ntic</a:t>
            </a:r>
            <a:r>
              <a:rPr lang="fr-FR" dirty="0"/>
              <a:t>, comptables, Assistantes Secrétaires, Contrôleurs financiers</a:t>
            </a:r>
          </a:p>
          <a:p>
            <a:r>
              <a:rPr lang="fr-FR" dirty="0"/>
              <a:t>3 Afficher dans un fichiers tous les utilisateurs du domaine avec </a:t>
            </a:r>
            <a:r>
              <a:rPr lang="fr-FR" dirty="0" err="1"/>
              <a:t>csvde</a:t>
            </a:r>
            <a:r>
              <a:rPr lang="fr-FR" dirty="0"/>
              <a:t> </a:t>
            </a:r>
          </a:p>
          <a:p>
            <a:r>
              <a:rPr lang="fr-FR" dirty="0"/>
              <a:t>4 Afficher dans un fichier .</a:t>
            </a:r>
            <a:r>
              <a:rPr lang="fr-FR" dirty="0" err="1"/>
              <a:t>ldif</a:t>
            </a:r>
            <a:r>
              <a:rPr lang="fr-FR" dirty="0"/>
              <a:t> toutes les unités d’organisation du domaine</a:t>
            </a:r>
          </a:p>
          <a:p>
            <a:r>
              <a:rPr lang="fr-FR" dirty="0"/>
              <a:t>5 Créer 3 OU: ITECH, Marketing et Contrôle gestion</a:t>
            </a:r>
          </a:p>
          <a:p>
            <a:r>
              <a:rPr lang="fr-FR" dirty="0"/>
              <a:t>6 Ajouter les membres du groupe secrétaires au groupe </a:t>
            </a:r>
            <a:r>
              <a:rPr lang="fr-FR" dirty="0" err="1"/>
              <a:t>Secrétaire_Direction</a:t>
            </a:r>
            <a:endParaRPr lang="fr-FR" dirty="0"/>
          </a:p>
          <a:p>
            <a:r>
              <a:rPr lang="fr-FR" dirty="0"/>
              <a:t>7 Afficher tous les groupes dont </a:t>
            </a:r>
            <a:r>
              <a:rPr lang="fr-FR" dirty="0" err="1"/>
              <a:t>samir</a:t>
            </a:r>
            <a:r>
              <a:rPr lang="fr-FR" dirty="0"/>
              <a:t> est un membre</a:t>
            </a:r>
          </a:p>
          <a:p>
            <a:r>
              <a:rPr lang="fr-FR" dirty="0"/>
              <a:t>8 Convertir les groupes Personnel Maintenance et Contrôle Gestion en groupes  UNIVERSEL </a:t>
            </a:r>
          </a:p>
          <a:p>
            <a:pPr marL="0" indent="0">
              <a:buNone/>
            </a:pP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516297785"/>
              </p:ext>
            </p:extLst>
          </p:nvPr>
        </p:nvGraphicFramePr>
        <p:xfrm>
          <a:off x="1983345" y="1897745"/>
          <a:ext cx="7663976" cy="1828800"/>
        </p:xfrm>
        <a:graphic>
          <a:graphicData uri="http://schemas.openxmlformats.org/drawingml/2006/table">
            <a:tbl>
              <a:tblPr firstRow="1" bandRow="1">
                <a:tableStyleId>{5C22544A-7EE6-4342-B048-85BDC9FD1C3A}</a:tableStyleId>
              </a:tblPr>
              <a:tblGrid>
                <a:gridCol w="1915994">
                  <a:extLst>
                    <a:ext uri="{9D8B030D-6E8A-4147-A177-3AD203B41FA5}">
                      <a16:colId xmlns:a16="http://schemas.microsoft.com/office/drawing/2014/main" val="20000"/>
                    </a:ext>
                  </a:extLst>
                </a:gridCol>
                <a:gridCol w="1915994">
                  <a:extLst>
                    <a:ext uri="{9D8B030D-6E8A-4147-A177-3AD203B41FA5}">
                      <a16:colId xmlns:a16="http://schemas.microsoft.com/office/drawing/2014/main" val="20001"/>
                    </a:ext>
                  </a:extLst>
                </a:gridCol>
                <a:gridCol w="2654657">
                  <a:extLst>
                    <a:ext uri="{9D8B030D-6E8A-4147-A177-3AD203B41FA5}">
                      <a16:colId xmlns:a16="http://schemas.microsoft.com/office/drawing/2014/main" val="20002"/>
                    </a:ext>
                  </a:extLst>
                </a:gridCol>
                <a:gridCol w="1177331">
                  <a:extLst>
                    <a:ext uri="{9D8B030D-6E8A-4147-A177-3AD203B41FA5}">
                      <a16:colId xmlns:a16="http://schemas.microsoft.com/office/drawing/2014/main" val="20003"/>
                    </a:ext>
                  </a:extLst>
                </a:gridCol>
              </a:tblGrid>
              <a:tr h="327123">
                <a:tc>
                  <a:txBody>
                    <a:bodyPr/>
                    <a:lstStyle/>
                    <a:p>
                      <a:r>
                        <a:rPr lang="fr-FR" sz="1400" dirty="0"/>
                        <a:t>Nom</a:t>
                      </a:r>
                    </a:p>
                  </a:txBody>
                  <a:tcPr/>
                </a:tc>
                <a:tc>
                  <a:txBody>
                    <a:bodyPr/>
                    <a:lstStyle/>
                    <a:p>
                      <a:r>
                        <a:rPr lang="fr-FR" sz="1400" dirty="0"/>
                        <a:t>Prénom</a:t>
                      </a:r>
                    </a:p>
                  </a:txBody>
                  <a:tcPr/>
                </a:tc>
                <a:tc>
                  <a:txBody>
                    <a:bodyPr/>
                    <a:lstStyle/>
                    <a:p>
                      <a:r>
                        <a:rPr lang="fr-FR" sz="1400" dirty="0" err="1"/>
                        <a:t>upn</a:t>
                      </a:r>
                      <a:endParaRPr lang="fr-FR" sz="1400" dirty="0"/>
                    </a:p>
                  </a:txBody>
                  <a:tcPr/>
                </a:tc>
                <a:tc>
                  <a:txBody>
                    <a:bodyPr/>
                    <a:lstStyle/>
                    <a:p>
                      <a:endParaRPr lang="fr-FR" dirty="0"/>
                    </a:p>
                  </a:txBody>
                  <a:tcPr/>
                </a:tc>
                <a:extLst>
                  <a:ext uri="{0D108BD9-81ED-4DB2-BD59-A6C34878D82A}">
                    <a16:rowId xmlns:a16="http://schemas.microsoft.com/office/drawing/2014/main" val="10000"/>
                  </a:ext>
                </a:extLst>
              </a:tr>
              <a:tr h="327123">
                <a:tc>
                  <a:txBody>
                    <a:bodyPr/>
                    <a:lstStyle/>
                    <a:p>
                      <a:r>
                        <a:rPr lang="fr-FR" sz="1400" dirty="0"/>
                        <a:t>TAMIR</a:t>
                      </a:r>
                    </a:p>
                  </a:txBody>
                  <a:tcPr/>
                </a:tc>
                <a:tc>
                  <a:txBody>
                    <a:bodyPr/>
                    <a:lstStyle/>
                    <a:p>
                      <a:r>
                        <a:rPr lang="fr-FR" sz="1400" dirty="0" err="1"/>
                        <a:t>said</a:t>
                      </a:r>
                      <a:endParaRPr lang="fr-FR" sz="1400" dirty="0"/>
                    </a:p>
                  </a:txBody>
                  <a:tcPr/>
                </a:tc>
                <a:tc>
                  <a:txBody>
                    <a:bodyPr/>
                    <a:lstStyle/>
                    <a:p>
                      <a:r>
                        <a:rPr lang="fr-FR" sz="1400" dirty="0"/>
                        <a:t>said@istahh.ma</a:t>
                      </a:r>
                    </a:p>
                  </a:txBody>
                  <a:tcPr/>
                </a:tc>
                <a:tc>
                  <a:txBody>
                    <a:bodyPr/>
                    <a:lstStyle/>
                    <a:p>
                      <a:endParaRPr lang="fr-FR" dirty="0"/>
                    </a:p>
                  </a:txBody>
                  <a:tcPr/>
                </a:tc>
                <a:extLst>
                  <a:ext uri="{0D108BD9-81ED-4DB2-BD59-A6C34878D82A}">
                    <a16:rowId xmlns:a16="http://schemas.microsoft.com/office/drawing/2014/main" val="10001"/>
                  </a:ext>
                </a:extLst>
              </a:tr>
              <a:tr h="327123">
                <a:tc>
                  <a:txBody>
                    <a:bodyPr/>
                    <a:lstStyle/>
                    <a:p>
                      <a:r>
                        <a:rPr lang="fr-FR" sz="1400" dirty="0"/>
                        <a:t>TAZI</a:t>
                      </a:r>
                    </a:p>
                  </a:txBody>
                  <a:tcPr/>
                </a:tc>
                <a:tc>
                  <a:txBody>
                    <a:bodyPr/>
                    <a:lstStyle/>
                    <a:p>
                      <a:r>
                        <a:rPr lang="fr-FR" sz="1400" dirty="0"/>
                        <a:t>Kamal</a:t>
                      </a:r>
                    </a:p>
                  </a:txBody>
                  <a:tcPr/>
                </a:tc>
                <a:tc>
                  <a:txBody>
                    <a:bodyPr/>
                    <a:lstStyle/>
                    <a:p>
                      <a:r>
                        <a:rPr lang="fr-FR" sz="1400" dirty="0"/>
                        <a:t>kamal@istahh.ma</a:t>
                      </a:r>
                    </a:p>
                  </a:txBody>
                  <a:tcPr/>
                </a:tc>
                <a:tc>
                  <a:txBody>
                    <a:bodyPr/>
                    <a:lstStyle/>
                    <a:p>
                      <a:endParaRPr lang="fr-FR" dirty="0"/>
                    </a:p>
                  </a:txBody>
                  <a:tcPr/>
                </a:tc>
                <a:extLst>
                  <a:ext uri="{0D108BD9-81ED-4DB2-BD59-A6C34878D82A}">
                    <a16:rowId xmlns:a16="http://schemas.microsoft.com/office/drawing/2014/main" val="10002"/>
                  </a:ext>
                </a:extLst>
              </a:tr>
              <a:tr h="327123">
                <a:tc>
                  <a:txBody>
                    <a:bodyPr/>
                    <a:lstStyle/>
                    <a:p>
                      <a:r>
                        <a:rPr lang="fr-FR" sz="1400" dirty="0"/>
                        <a:t>TAHA</a:t>
                      </a:r>
                    </a:p>
                  </a:txBody>
                  <a:tcPr/>
                </a:tc>
                <a:tc>
                  <a:txBody>
                    <a:bodyPr/>
                    <a:lstStyle/>
                    <a:p>
                      <a:r>
                        <a:rPr lang="fr-FR" sz="1400" dirty="0"/>
                        <a:t>Khadija</a:t>
                      </a:r>
                    </a:p>
                  </a:txBody>
                  <a:tcPr/>
                </a:tc>
                <a:tc>
                  <a:txBody>
                    <a:bodyPr/>
                    <a:lstStyle/>
                    <a:p>
                      <a:r>
                        <a:rPr lang="fr-FR" sz="1400" dirty="0" err="1"/>
                        <a:t>khadija</a:t>
                      </a:r>
                      <a:r>
                        <a:rPr lang="fr-FR" sz="1400" dirty="0"/>
                        <a:t>@</a:t>
                      </a:r>
                    </a:p>
                  </a:txBody>
                  <a:tcPr/>
                </a:tc>
                <a:tc>
                  <a:txBody>
                    <a:bodyPr/>
                    <a:lstStyle/>
                    <a:p>
                      <a:endParaRPr lang="fr-FR"/>
                    </a:p>
                  </a:txBody>
                  <a:tcPr/>
                </a:tc>
                <a:extLst>
                  <a:ext uri="{0D108BD9-81ED-4DB2-BD59-A6C34878D82A}">
                    <a16:rowId xmlns:a16="http://schemas.microsoft.com/office/drawing/2014/main" val="10003"/>
                  </a:ext>
                </a:extLst>
              </a:tr>
              <a:tr h="327123">
                <a:tc>
                  <a:txBody>
                    <a:bodyPr/>
                    <a:lstStyle/>
                    <a:p>
                      <a:r>
                        <a:rPr lang="fr-FR" sz="1400" dirty="0"/>
                        <a:t>NABIL</a:t>
                      </a:r>
                    </a:p>
                  </a:txBody>
                  <a:tcPr/>
                </a:tc>
                <a:tc>
                  <a:txBody>
                    <a:bodyPr/>
                    <a:lstStyle/>
                    <a:p>
                      <a:r>
                        <a:rPr lang="fr-FR" sz="1400" dirty="0"/>
                        <a:t>Najat</a:t>
                      </a:r>
                    </a:p>
                  </a:txBody>
                  <a:tcPr/>
                </a:tc>
                <a:tc>
                  <a:txBody>
                    <a:bodyPr/>
                    <a:lstStyle/>
                    <a:p>
                      <a:r>
                        <a:rPr lang="fr-FR" sz="1400" dirty="0"/>
                        <a:t>Najat@</a:t>
                      </a:r>
                    </a:p>
                  </a:txBody>
                  <a:tcPr/>
                </a:tc>
                <a:tc>
                  <a:txBody>
                    <a:bodyPr/>
                    <a:lstStyle/>
                    <a:p>
                      <a:endParaRPr lang="fr-F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3769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Qu'est-ce qu'une forêt AD DS ?</a:t>
            </a:r>
            <a:endParaRPr lang="en-US"/>
          </a:p>
        </p:txBody>
      </p:sp>
      <p:sp>
        <p:nvSpPr>
          <p:cNvPr id="4" name="Text Box 11"/>
          <p:cNvSpPr txBox="1">
            <a:spLocks noChangeArrowheads="1"/>
          </p:cNvSpPr>
          <p:nvPr/>
        </p:nvSpPr>
        <p:spPr bwMode="auto">
          <a:xfrm>
            <a:off x="5885163" y="3111419"/>
            <a:ext cx="2057892"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dirty="0">
                <a:latin typeface="Segoe UI" pitchFamily="34" charset="0"/>
                <a:ea typeface="Segoe UI" pitchFamily="34" charset="0"/>
                <a:cs typeface="Segoe UI" pitchFamily="34" charset="0"/>
              </a:rPr>
              <a:t>adatum.com</a:t>
            </a:r>
          </a:p>
        </p:txBody>
      </p:sp>
      <p:sp>
        <p:nvSpPr>
          <p:cNvPr id="5" name="Text Box 12"/>
          <p:cNvSpPr txBox="1">
            <a:spLocks noChangeArrowheads="1"/>
          </p:cNvSpPr>
          <p:nvPr/>
        </p:nvSpPr>
        <p:spPr bwMode="auto">
          <a:xfrm>
            <a:off x="2000982" y="2656486"/>
            <a:ext cx="122501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dirty="0">
                <a:latin typeface="Segoe UI" pitchFamily="34" charset="0"/>
                <a:ea typeface="Segoe UI" pitchFamily="34" charset="0"/>
                <a:cs typeface="Segoe UI" pitchFamily="34" charset="0"/>
              </a:rPr>
              <a:t>Domaine </a:t>
            </a:r>
          </a:p>
          <a:p>
            <a:pPr eaLnBrk="1" hangingPunct="1"/>
            <a:r>
              <a:rPr lang="en-US" dirty="0">
                <a:latin typeface="Segoe UI" pitchFamily="34" charset="0"/>
                <a:ea typeface="Segoe UI" pitchFamily="34" charset="0"/>
                <a:cs typeface="Segoe UI" pitchFamily="34" charset="0"/>
              </a:rPr>
              <a:t>Domaine</a:t>
            </a:r>
          </a:p>
        </p:txBody>
      </p:sp>
      <p:sp>
        <p:nvSpPr>
          <p:cNvPr id="6" name="Text Box 13"/>
          <p:cNvSpPr txBox="1">
            <a:spLocks noChangeArrowheads="1"/>
          </p:cNvSpPr>
          <p:nvPr/>
        </p:nvSpPr>
        <p:spPr bwMode="auto">
          <a:xfrm>
            <a:off x="7620727" y="1577664"/>
            <a:ext cx="122501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dirty="0">
                <a:latin typeface="Segoe UI" pitchFamily="34" charset="0"/>
                <a:ea typeface="Segoe UI" pitchFamily="34" charset="0"/>
                <a:cs typeface="Segoe UI" pitchFamily="34" charset="0"/>
              </a:rPr>
              <a:t>Domaine </a:t>
            </a:r>
          </a:p>
          <a:p>
            <a:pPr eaLnBrk="1" hangingPunct="1"/>
            <a:r>
              <a:rPr lang="en-US" dirty="0">
                <a:latin typeface="Segoe UI" pitchFamily="34" charset="0"/>
                <a:ea typeface="Segoe UI" pitchFamily="34" charset="0"/>
                <a:cs typeface="Segoe UI" pitchFamily="34" charset="0"/>
              </a:rPr>
              <a:t>Domaine</a:t>
            </a:r>
          </a:p>
        </p:txBody>
      </p:sp>
      <p:sp>
        <p:nvSpPr>
          <p:cNvPr id="7" name="Text Box 18"/>
          <p:cNvSpPr txBox="1">
            <a:spLocks noChangeArrowheads="1"/>
          </p:cNvSpPr>
          <p:nvPr/>
        </p:nvSpPr>
        <p:spPr bwMode="auto">
          <a:xfrm>
            <a:off x="7644107" y="5295198"/>
            <a:ext cx="2050724"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dirty="0">
                <a:latin typeface="Segoe UI" pitchFamily="34" charset="0"/>
                <a:ea typeface="Segoe UI" pitchFamily="34" charset="0"/>
                <a:cs typeface="Segoe UI" pitchFamily="34" charset="0"/>
              </a:rPr>
              <a:t>atl.adatum.com</a:t>
            </a:r>
          </a:p>
        </p:txBody>
      </p:sp>
      <p:sp>
        <p:nvSpPr>
          <p:cNvPr id="8" name="Text Box 39"/>
          <p:cNvSpPr txBox="1">
            <a:spLocks noChangeArrowheads="1"/>
          </p:cNvSpPr>
          <p:nvPr/>
        </p:nvSpPr>
        <p:spPr bwMode="auto">
          <a:xfrm>
            <a:off x="2978569" y="3936915"/>
            <a:ext cx="2057892"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dirty="0">
                <a:latin typeface="Segoe UI" pitchFamily="34" charset="0"/>
                <a:ea typeface="Segoe UI" pitchFamily="34" charset="0"/>
                <a:cs typeface="Segoe UI" pitchFamily="34" charset="0"/>
              </a:rPr>
              <a:t>fabrikam.com</a:t>
            </a:r>
          </a:p>
        </p:txBody>
      </p:sp>
      <p:grpSp>
        <p:nvGrpSpPr>
          <p:cNvPr id="9" name="Group 8" descr="A diagram showing a forest root domain named Adatum.com with a child domain named atl.adatum.com and a second domain tree named fabrikam.com."/>
          <p:cNvGrpSpPr/>
          <p:nvPr/>
        </p:nvGrpSpPr>
        <p:grpSpPr>
          <a:xfrm>
            <a:off x="2978570" y="1421228"/>
            <a:ext cx="6723429" cy="3823339"/>
            <a:chOff x="1454569" y="1421227"/>
            <a:chExt cx="6723429" cy="3823339"/>
          </a:xfrm>
        </p:grpSpPr>
        <p:sp>
          <p:nvSpPr>
            <p:cNvPr id="10" name="Isosceles Triangle 9"/>
            <p:cNvSpPr/>
            <p:nvPr/>
          </p:nvSpPr>
          <p:spPr bwMode="auto">
            <a:xfrm>
              <a:off x="1454569" y="2224081"/>
              <a:ext cx="2057892" cy="1588217"/>
            </a:xfrm>
            <a:prstGeom prst="triangle">
              <a:avLst/>
            </a:prstGeom>
            <a:solidFill>
              <a:schemeClr val="accent2">
                <a:lumMod val="60000"/>
                <a:lumOff val="40000"/>
              </a:schemeClr>
            </a:solidFill>
            <a:ln w="635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defTabSz="914400" eaLnBrk="0" hangingPunct="0"/>
              <a:endParaRPr lang="en-CA">
                <a:solidFill>
                  <a:schemeClr val="tx1"/>
                </a:solidFill>
                <a:latin typeface="Verdana" pitchFamily="34" charset="0"/>
              </a:endParaRPr>
            </a:p>
          </p:txBody>
        </p:sp>
        <p:sp>
          <p:nvSpPr>
            <p:cNvPr id="11" name="Isosceles Triangle 10"/>
            <p:cNvSpPr/>
            <p:nvPr/>
          </p:nvSpPr>
          <p:spPr bwMode="auto">
            <a:xfrm>
              <a:off x="4361163" y="1421227"/>
              <a:ext cx="2057892" cy="1588217"/>
            </a:xfrm>
            <a:prstGeom prst="triangle">
              <a:avLst/>
            </a:prstGeom>
            <a:solidFill>
              <a:schemeClr val="accent2">
                <a:lumMod val="60000"/>
                <a:lumOff val="40000"/>
              </a:schemeClr>
            </a:solidFill>
            <a:ln w="635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defTabSz="914400" eaLnBrk="0" hangingPunct="0"/>
              <a:endParaRPr lang="en-CA">
                <a:solidFill>
                  <a:schemeClr val="tx1"/>
                </a:solidFill>
                <a:latin typeface="Verdana" pitchFamily="34" charset="0"/>
              </a:endParaRPr>
            </a:p>
          </p:txBody>
        </p:sp>
        <p:sp>
          <p:nvSpPr>
            <p:cNvPr id="12" name="Isosceles Triangle 11"/>
            <p:cNvSpPr/>
            <p:nvPr/>
          </p:nvSpPr>
          <p:spPr bwMode="auto">
            <a:xfrm>
              <a:off x="6120106" y="3539426"/>
              <a:ext cx="2057892" cy="1588217"/>
            </a:xfrm>
            <a:prstGeom prst="triangle">
              <a:avLst/>
            </a:prstGeom>
            <a:solidFill>
              <a:schemeClr val="accent2">
                <a:lumMod val="60000"/>
                <a:lumOff val="40000"/>
              </a:schemeClr>
            </a:solidFill>
            <a:ln w="635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defTabSz="914400" eaLnBrk="0" hangingPunct="0"/>
              <a:endParaRPr lang="en-CA">
                <a:solidFill>
                  <a:schemeClr val="tx1"/>
                </a:solidFill>
                <a:latin typeface="Verdana" pitchFamily="34" charset="0"/>
              </a:endParaRPr>
            </a:p>
          </p:txBody>
        </p:sp>
        <p:sp>
          <p:nvSpPr>
            <p:cNvPr id="13" name="Line 14"/>
            <p:cNvSpPr>
              <a:spLocks noChangeShapeType="1"/>
            </p:cNvSpPr>
            <p:nvPr/>
          </p:nvSpPr>
          <p:spPr bwMode="auto">
            <a:xfrm flipV="1">
              <a:off x="3097710" y="2108117"/>
              <a:ext cx="1662113" cy="733425"/>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4" name="Line 15"/>
            <p:cNvSpPr>
              <a:spLocks noChangeShapeType="1"/>
            </p:cNvSpPr>
            <p:nvPr/>
          </p:nvSpPr>
          <p:spPr bwMode="auto">
            <a:xfrm flipV="1">
              <a:off x="3064373" y="1925555"/>
              <a:ext cx="1684337" cy="76358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5" name="Line 16"/>
            <p:cNvSpPr>
              <a:spLocks noChangeAspect="1" noChangeShapeType="1"/>
            </p:cNvSpPr>
            <p:nvPr/>
          </p:nvSpPr>
          <p:spPr bwMode="auto">
            <a:xfrm flipH="1" flipV="1">
              <a:off x="6008267" y="3496272"/>
              <a:ext cx="468313" cy="71913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6" name="Line 17"/>
            <p:cNvSpPr>
              <a:spLocks noChangeAspect="1" noChangeShapeType="1"/>
            </p:cNvSpPr>
            <p:nvPr/>
          </p:nvSpPr>
          <p:spPr bwMode="auto">
            <a:xfrm flipH="1" flipV="1">
              <a:off x="5805067" y="3532785"/>
              <a:ext cx="577850" cy="863600"/>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grpSp>
          <p:nvGrpSpPr>
            <p:cNvPr id="17" name="Group 16"/>
            <p:cNvGrpSpPr>
              <a:grpSpLocks/>
            </p:cNvGrpSpPr>
            <p:nvPr/>
          </p:nvGrpSpPr>
          <p:grpSpPr bwMode="auto">
            <a:xfrm>
              <a:off x="2090097" y="2473399"/>
              <a:ext cx="923926" cy="789070"/>
              <a:chOff x="1303" y="922"/>
              <a:chExt cx="582" cy="497"/>
            </a:xfrm>
          </p:grpSpPr>
          <p:pic>
            <p:nvPicPr>
              <p:cNvPr id="28" name="Picture 27"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3" y="922"/>
                <a:ext cx="42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ActiveDirectory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 y="1154"/>
                <a:ext cx="3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a:grpSpLocks/>
            </p:cNvGrpSpPr>
            <p:nvPr/>
          </p:nvGrpSpPr>
          <p:grpSpPr bwMode="auto">
            <a:xfrm>
              <a:off x="5043076" y="1613095"/>
              <a:ext cx="923927" cy="789069"/>
              <a:chOff x="1312" y="1012"/>
              <a:chExt cx="582" cy="497"/>
            </a:xfrm>
          </p:grpSpPr>
          <p:pic>
            <p:nvPicPr>
              <p:cNvPr id="26" name="Picture 25"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2" y="1012"/>
                <a:ext cx="42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ActiveDirectory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 y="1244"/>
                <a:ext cx="3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18"/>
            <p:cNvGrpSpPr>
              <a:grpSpLocks/>
            </p:cNvGrpSpPr>
            <p:nvPr/>
          </p:nvGrpSpPr>
          <p:grpSpPr bwMode="auto">
            <a:xfrm>
              <a:off x="6758926" y="3672390"/>
              <a:ext cx="923926" cy="789070"/>
              <a:chOff x="1348" y="832"/>
              <a:chExt cx="582" cy="497"/>
            </a:xfrm>
          </p:grpSpPr>
          <p:pic>
            <p:nvPicPr>
              <p:cNvPr id="24" name="Picture 23"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8" y="832"/>
                <a:ext cx="42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ActiveDirectory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 y="1064"/>
                <a:ext cx="3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19"/>
            <p:cNvGrpSpPr>
              <a:grpSpLocks/>
            </p:cNvGrpSpPr>
            <p:nvPr/>
          </p:nvGrpSpPr>
          <p:grpSpPr bwMode="auto">
            <a:xfrm>
              <a:off x="7206605" y="4519862"/>
              <a:ext cx="635867" cy="698285"/>
              <a:chOff x="4677" y="37"/>
              <a:chExt cx="651" cy="715"/>
            </a:xfrm>
          </p:grpSpPr>
          <p:pic>
            <p:nvPicPr>
              <p:cNvPr id="22" name="Picture 21" descr="Folder_FolderOpen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7" y="37"/>
                <a:ext cx="624"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Shared Hand-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 y="480"/>
                <a:ext cx="62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 name="Picture 20" descr="Security_Permissions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225089">
              <a:off x="7519346" y="4830186"/>
              <a:ext cx="585789" cy="4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07587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5750" y="152623"/>
            <a:ext cx="8911687" cy="1280890"/>
          </a:xfrm>
        </p:spPr>
        <p:txBody>
          <a:bodyPr/>
          <a:lstStyle/>
          <a:p>
            <a:r>
              <a:rPr lang="fr-FR" dirty="0"/>
              <a:t>Correction TP commandes DS</a:t>
            </a:r>
          </a:p>
        </p:txBody>
      </p:sp>
      <p:sp>
        <p:nvSpPr>
          <p:cNvPr id="3" name="Espace réservé du contenu 2"/>
          <p:cNvSpPr>
            <a:spLocks noGrp="1"/>
          </p:cNvSpPr>
          <p:nvPr>
            <p:ph idx="1"/>
          </p:nvPr>
        </p:nvSpPr>
        <p:spPr>
          <a:xfrm>
            <a:off x="1931987" y="1162049"/>
            <a:ext cx="8915400" cy="5153025"/>
          </a:xfrm>
        </p:spPr>
        <p:txBody>
          <a:bodyPr>
            <a:normAutofit fontScale="85000" lnSpcReduction="10000"/>
          </a:bodyPr>
          <a:lstStyle/>
          <a:p>
            <a:pPr marL="0" indent="0">
              <a:buNone/>
            </a:pPr>
            <a:r>
              <a:rPr lang="fr-FR" dirty="0"/>
              <a:t>1Dsadd user ‘’</a:t>
            </a:r>
            <a:r>
              <a:rPr lang="fr-FR" dirty="0" err="1"/>
              <a:t>cn</a:t>
            </a:r>
            <a:r>
              <a:rPr lang="fr-FR" dirty="0"/>
              <a:t>=</a:t>
            </a:r>
            <a:r>
              <a:rPr lang="fr-FR" dirty="0" err="1"/>
              <a:t>said</a:t>
            </a:r>
            <a:r>
              <a:rPr lang="fr-FR" dirty="0"/>
              <a:t> </a:t>
            </a:r>
            <a:r>
              <a:rPr lang="fr-FR" dirty="0" err="1"/>
              <a:t>TAMiR</a:t>
            </a:r>
            <a:r>
              <a:rPr lang="fr-FR" dirty="0"/>
              <a:t>, </a:t>
            </a:r>
            <a:r>
              <a:rPr lang="fr-FR" dirty="0" err="1"/>
              <a:t>cn</a:t>
            </a:r>
            <a:r>
              <a:rPr lang="fr-FR" dirty="0"/>
              <a:t>=</a:t>
            </a:r>
            <a:r>
              <a:rPr lang="fr-FR" dirty="0" err="1"/>
              <a:t>Users</a:t>
            </a:r>
            <a:r>
              <a:rPr lang="fr-FR" dirty="0"/>
              <a:t>, dc=</a:t>
            </a:r>
            <a:r>
              <a:rPr lang="fr-FR" dirty="0" err="1"/>
              <a:t>istahh,dc</a:t>
            </a:r>
            <a:r>
              <a:rPr lang="fr-FR" dirty="0"/>
              <a:t>=ma  ‘’ –</a:t>
            </a:r>
            <a:r>
              <a:rPr lang="fr-FR" dirty="0" err="1"/>
              <a:t>samid</a:t>
            </a:r>
            <a:r>
              <a:rPr lang="fr-FR" dirty="0"/>
              <a:t> ‘’</a:t>
            </a:r>
            <a:r>
              <a:rPr lang="fr-FR" dirty="0" err="1"/>
              <a:t>said</a:t>
            </a:r>
            <a:r>
              <a:rPr lang="fr-FR" dirty="0"/>
              <a:t> TAMIR‘’  -</a:t>
            </a:r>
            <a:r>
              <a:rPr lang="fr-FR" dirty="0" err="1"/>
              <a:t>fn</a:t>
            </a:r>
            <a:r>
              <a:rPr lang="fr-FR" dirty="0"/>
              <a:t> </a:t>
            </a:r>
            <a:r>
              <a:rPr lang="fr-FR" dirty="0" err="1"/>
              <a:t>said</a:t>
            </a:r>
            <a:r>
              <a:rPr lang="fr-FR" dirty="0"/>
              <a:t> –ln TAMIR –display ‘’</a:t>
            </a:r>
            <a:r>
              <a:rPr lang="fr-FR" dirty="0" err="1"/>
              <a:t>said</a:t>
            </a:r>
            <a:r>
              <a:rPr lang="fr-FR" dirty="0"/>
              <a:t> TAMIR ‘’ –</a:t>
            </a:r>
            <a:r>
              <a:rPr lang="fr-FR" dirty="0" err="1"/>
              <a:t>upn</a:t>
            </a:r>
            <a:r>
              <a:rPr lang="fr-FR" dirty="0"/>
              <a:t> </a:t>
            </a:r>
            <a:r>
              <a:rPr lang="fr-FR" dirty="0">
                <a:hlinkClick r:id="rId2"/>
              </a:rPr>
              <a:t>saidTa@istahh.ma</a:t>
            </a:r>
            <a:r>
              <a:rPr lang="fr-FR" dirty="0"/>
              <a:t> –</a:t>
            </a:r>
            <a:r>
              <a:rPr lang="fr-FR" dirty="0" err="1"/>
              <a:t>pwd</a:t>
            </a:r>
            <a:r>
              <a:rPr lang="fr-FR" dirty="0"/>
              <a:t> </a:t>
            </a:r>
            <a:r>
              <a:rPr lang="fr-FR" dirty="0" err="1"/>
              <a:t>P@ssword</a:t>
            </a:r>
            <a:endParaRPr lang="fr-FR" dirty="0"/>
          </a:p>
          <a:p>
            <a:pPr marL="0" indent="0">
              <a:buNone/>
            </a:pPr>
            <a:r>
              <a:rPr lang="fr-FR" dirty="0" err="1"/>
              <a:t>Dsadd</a:t>
            </a:r>
            <a:r>
              <a:rPr lang="fr-FR" dirty="0"/>
              <a:t> user ‘’</a:t>
            </a:r>
            <a:r>
              <a:rPr lang="fr-FR" dirty="0" err="1"/>
              <a:t>cn</a:t>
            </a:r>
            <a:r>
              <a:rPr lang="fr-FR" dirty="0"/>
              <a:t>=</a:t>
            </a:r>
            <a:r>
              <a:rPr lang="fr-FR" dirty="0" err="1"/>
              <a:t>kamalTa</a:t>
            </a:r>
            <a:r>
              <a:rPr lang="fr-FR" dirty="0"/>
              <a:t>, </a:t>
            </a:r>
            <a:r>
              <a:rPr lang="fr-FR" dirty="0" err="1"/>
              <a:t>cn</a:t>
            </a:r>
            <a:r>
              <a:rPr lang="fr-FR" dirty="0"/>
              <a:t>=</a:t>
            </a:r>
            <a:r>
              <a:rPr lang="fr-FR" dirty="0" err="1"/>
              <a:t>Users</a:t>
            </a:r>
            <a:r>
              <a:rPr lang="fr-FR" dirty="0"/>
              <a:t>, dc=</a:t>
            </a:r>
            <a:r>
              <a:rPr lang="fr-FR" dirty="0" err="1"/>
              <a:t>istahh,dc</a:t>
            </a:r>
            <a:r>
              <a:rPr lang="fr-FR" dirty="0"/>
              <a:t>=ma ‘’ –</a:t>
            </a:r>
            <a:r>
              <a:rPr lang="fr-FR" dirty="0" err="1"/>
              <a:t>samid</a:t>
            </a:r>
            <a:r>
              <a:rPr lang="fr-FR" dirty="0"/>
              <a:t> </a:t>
            </a:r>
            <a:r>
              <a:rPr lang="fr-FR" dirty="0" err="1"/>
              <a:t>kamalTa</a:t>
            </a:r>
            <a:r>
              <a:rPr lang="fr-FR" dirty="0"/>
              <a:t>  -</a:t>
            </a:r>
            <a:r>
              <a:rPr lang="fr-FR" dirty="0" err="1"/>
              <a:t>fn</a:t>
            </a:r>
            <a:r>
              <a:rPr lang="fr-FR" dirty="0"/>
              <a:t> </a:t>
            </a:r>
            <a:r>
              <a:rPr lang="fr-FR" dirty="0" err="1"/>
              <a:t>kamal</a:t>
            </a:r>
            <a:r>
              <a:rPr lang="fr-FR" dirty="0"/>
              <a:t> –ln TAZI –display ‘’</a:t>
            </a:r>
            <a:r>
              <a:rPr lang="fr-FR" dirty="0" err="1"/>
              <a:t>kamal</a:t>
            </a:r>
            <a:r>
              <a:rPr lang="fr-FR" dirty="0"/>
              <a:t> TAZI ‘’ –</a:t>
            </a:r>
            <a:r>
              <a:rPr lang="fr-FR" dirty="0" err="1"/>
              <a:t>upn</a:t>
            </a:r>
            <a:r>
              <a:rPr lang="fr-FR" dirty="0"/>
              <a:t> </a:t>
            </a:r>
            <a:r>
              <a:rPr lang="fr-FR" dirty="0">
                <a:hlinkClick r:id="rId3"/>
              </a:rPr>
              <a:t>kamlTa@istahh.ma</a:t>
            </a:r>
            <a:r>
              <a:rPr lang="fr-FR" dirty="0"/>
              <a:t> –</a:t>
            </a:r>
            <a:r>
              <a:rPr lang="fr-FR" dirty="0" err="1"/>
              <a:t>pwd</a:t>
            </a:r>
            <a:r>
              <a:rPr lang="fr-FR" dirty="0"/>
              <a:t> </a:t>
            </a:r>
            <a:r>
              <a:rPr lang="fr-FR" dirty="0" err="1"/>
              <a:t>P@ssword</a:t>
            </a:r>
            <a:endParaRPr lang="fr-FR" dirty="0"/>
          </a:p>
          <a:p>
            <a:pPr marL="0" indent="0">
              <a:buNone/>
            </a:pPr>
            <a:r>
              <a:rPr lang="fr-FR" dirty="0" err="1"/>
              <a:t>Dsadd</a:t>
            </a:r>
            <a:r>
              <a:rPr lang="fr-FR" dirty="0"/>
              <a:t> user ‘’</a:t>
            </a:r>
            <a:r>
              <a:rPr lang="fr-FR" dirty="0" err="1"/>
              <a:t>cn</a:t>
            </a:r>
            <a:r>
              <a:rPr lang="fr-FR" dirty="0"/>
              <a:t>=</a:t>
            </a:r>
            <a:r>
              <a:rPr lang="fr-FR" dirty="0" err="1"/>
              <a:t>khdijaTa</a:t>
            </a:r>
            <a:r>
              <a:rPr lang="fr-FR" dirty="0"/>
              <a:t>, </a:t>
            </a:r>
            <a:r>
              <a:rPr lang="fr-FR" dirty="0" err="1"/>
              <a:t>cn</a:t>
            </a:r>
            <a:r>
              <a:rPr lang="fr-FR" dirty="0"/>
              <a:t>=</a:t>
            </a:r>
            <a:r>
              <a:rPr lang="fr-FR" dirty="0" err="1"/>
              <a:t>Users</a:t>
            </a:r>
            <a:r>
              <a:rPr lang="fr-FR" dirty="0"/>
              <a:t>, dc=</a:t>
            </a:r>
            <a:r>
              <a:rPr lang="fr-FR" dirty="0" err="1"/>
              <a:t>istahh,dc</a:t>
            </a:r>
            <a:r>
              <a:rPr lang="fr-FR" dirty="0"/>
              <a:t>=ma  ‘’ –</a:t>
            </a:r>
            <a:r>
              <a:rPr lang="fr-FR" dirty="0" err="1"/>
              <a:t>samid</a:t>
            </a:r>
            <a:r>
              <a:rPr lang="fr-FR" dirty="0"/>
              <a:t> </a:t>
            </a:r>
            <a:r>
              <a:rPr lang="fr-FR" dirty="0" err="1"/>
              <a:t>khadijaTa</a:t>
            </a:r>
            <a:r>
              <a:rPr lang="fr-FR" dirty="0"/>
              <a:t>  -</a:t>
            </a:r>
            <a:r>
              <a:rPr lang="fr-FR" dirty="0" err="1"/>
              <a:t>fn</a:t>
            </a:r>
            <a:r>
              <a:rPr lang="fr-FR" dirty="0"/>
              <a:t> </a:t>
            </a:r>
            <a:r>
              <a:rPr lang="fr-FR" dirty="0" err="1"/>
              <a:t>khadija</a:t>
            </a:r>
            <a:r>
              <a:rPr lang="fr-FR" dirty="0"/>
              <a:t> –ln TAHA –display ‘’</a:t>
            </a:r>
            <a:r>
              <a:rPr lang="fr-FR" dirty="0" err="1"/>
              <a:t>khadijas</a:t>
            </a:r>
            <a:r>
              <a:rPr lang="fr-FR" dirty="0"/>
              <a:t> TAHA ‘’ –</a:t>
            </a:r>
            <a:r>
              <a:rPr lang="fr-FR" dirty="0" err="1"/>
              <a:t>upn</a:t>
            </a:r>
            <a:r>
              <a:rPr lang="fr-FR" dirty="0"/>
              <a:t> </a:t>
            </a:r>
            <a:r>
              <a:rPr lang="fr-FR" dirty="0">
                <a:hlinkClick r:id="rId4"/>
              </a:rPr>
              <a:t>khadijaTa@istahh.ma</a:t>
            </a:r>
            <a:r>
              <a:rPr lang="fr-FR" dirty="0"/>
              <a:t> –</a:t>
            </a:r>
            <a:r>
              <a:rPr lang="fr-FR" dirty="0" err="1"/>
              <a:t>pwd</a:t>
            </a:r>
            <a:r>
              <a:rPr lang="fr-FR" dirty="0"/>
              <a:t> </a:t>
            </a:r>
            <a:r>
              <a:rPr lang="fr-FR" dirty="0" err="1"/>
              <a:t>P@ssword</a:t>
            </a:r>
            <a:endParaRPr lang="fr-FR" dirty="0"/>
          </a:p>
          <a:p>
            <a:pPr marL="0" indent="0">
              <a:buNone/>
            </a:pPr>
            <a:r>
              <a:rPr lang="fr-FR" dirty="0"/>
              <a:t>2 </a:t>
            </a:r>
            <a:r>
              <a:rPr lang="fr-FR" dirty="0" err="1"/>
              <a:t>dsadd</a:t>
            </a:r>
            <a:r>
              <a:rPr lang="fr-FR" dirty="0"/>
              <a:t> group  ‘’</a:t>
            </a:r>
            <a:r>
              <a:rPr lang="fr-FR" dirty="0" err="1"/>
              <a:t>cn</a:t>
            </a:r>
            <a:r>
              <a:rPr lang="fr-FR" dirty="0"/>
              <a:t>=personnel </a:t>
            </a:r>
            <a:r>
              <a:rPr lang="fr-FR" dirty="0" err="1"/>
              <a:t>IT,cn</a:t>
            </a:r>
            <a:r>
              <a:rPr lang="fr-FR" dirty="0"/>
              <a:t>=</a:t>
            </a:r>
            <a:r>
              <a:rPr lang="fr-FR" dirty="0" err="1"/>
              <a:t>Users,dc</a:t>
            </a:r>
            <a:r>
              <a:rPr lang="fr-FR" dirty="0"/>
              <a:t>=</a:t>
            </a:r>
            <a:r>
              <a:rPr lang="fr-FR" dirty="0" err="1"/>
              <a:t>istahh,dc</a:t>
            </a:r>
            <a:r>
              <a:rPr lang="fr-FR" dirty="0"/>
              <a:t>=ma‘’ -</a:t>
            </a:r>
            <a:r>
              <a:rPr lang="fr-FR" dirty="0" err="1"/>
              <a:t>secgrp</a:t>
            </a:r>
            <a:r>
              <a:rPr lang="fr-FR" dirty="0"/>
              <a:t> </a:t>
            </a:r>
            <a:r>
              <a:rPr lang="fr-FR" dirty="0" err="1"/>
              <a:t>yes</a:t>
            </a:r>
            <a:r>
              <a:rPr lang="fr-FR" dirty="0"/>
              <a:t>  -scope g</a:t>
            </a:r>
          </a:p>
          <a:p>
            <a:pPr marL="0" indent="0">
              <a:buNone/>
            </a:pPr>
            <a:r>
              <a:rPr lang="fr-FR" dirty="0" err="1"/>
              <a:t>dsadd</a:t>
            </a:r>
            <a:r>
              <a:rPr lang="fr-FR" dirty="0"/>
              <a:t> group  ‘’ </a:t>
            </a:r>
            <a:r>
              <a:rPr lang="fr-FR" dirty="0" err="1"/>
              <a:t>cn</a:t>
            </a:r>
            <a:r>
              <a:rPr lang="fr-FR" dirty="0"/>
              <a:t>=Gestionnaires ,</a:t>
            </a:r>
            <a:r>
              <a:rPr lang="fr-FR" dirty="0" err="1"/>
              <a:t>cn</a:t>
            </a:r>
            <a:r>
              <a:rPr lang="fr-FR" dirty="0"/>
              <a:t>=</a:t>
            </a:r>
            <a:r>
              <a:rPr lang="fr-FR" dirty="0" err="1"/>
              <a:t>Users,dc</a:t>
            </a:r>
            <a:r>
              <a:rPr lang="fr-FR" dirty="0"/>
              <a:t>=</a:t>
            </a:r>
            <a:r>
              <a:rPr lang="fr-FR" dirty="0" err="1"/>
              <a:t>istahh,dc</a:t>
            </a:r>
            <a:r>
              <a:rPr lang="fr-FR" dirty="0"/>
              <a:t>=ma‘’ -</a:t>
            </a:r>
            <a:r>
              <a:rPr lang="fr-FR" dirty="0" err="1"/>
              <a:t>secgrp</a:t>
            </a:r>
            <a:r>
              <a:rPr lang="fr-FR" dirty="0"/>
              <a:t> </a:t>
            </a:r>
            <a:r>
              <a:rPr lang="fr-FR" dirty="0" err="1"/>
              <a:t>yes</a:t>
            </a:r>
            <a:r>
              <a:rPr lang="fr-FR" dirty="0"/>
              <a:t>  -scope g</a:t>
            </a:r>
          </a:p>
          <a:p>
            <a:pPr marL="0" indent="0">
              <a:buNone/>
            </a:pPr>
            <a:r>
              <a:rPr lang="fr-FR" dirty="0"/>
              <a:t>3 </a:t>
            </a:r>
            <a:r>
              <a:rPr lang="fr-FR" dirty="0" err="1"/>
              <a:t>dsmod</a:t>
            </a:r>
            <a:r>
              <a:rPr lang="fr-FR" dirty="0"/>
              <a:t> group ‘’</a:t>
            </a:r>
            <a:r>
              <a:rPr lang="fr-FR" dirty="0" err="1"/>
              <a:t>cn</a:t>
            </a:r>
            <a:r>
              <a:rPr lang="fr-FR" dirty="0"/>
              <a:t>=personnel </a:t>
            </a:r>
            <a:r>
              <a:rPr lang="fr-FR" dirty="0" err="1"/>
              <a:t>IT,cn</a:t>
            </a:r>
            <a:r>
              <a:rPr lang="fr-FR" dirty="0"/>
              <a:t>=</a:t>
            </a:r>
            <a:r>
              <a:rPr lang="fr-FR" dirty="0" err="1"/>
              <a:t>Users,dc</a:t>
            </a:r>
            <a:r>
              <a:rPr lang="fr-FR" dirty="0"/>
              <a:t>=</a:t>
            </a:r>
            <a:r>
              <a:rPr lang="fr-FR" dirty="0" err="1"/>
              <a:t>istahh,dc</a:t>
            </a:r>
            <a:r>
              <a:rPr lang="fr-FR" dirty="0"/>
              <a:t>=ma‘’ –</a:t>
            </a:r>
            <a:r>
              <a:rPr lang="fr-FR" dirty="0" err="1"/>
              <a:t>addmbr</a:t>
            </a:r>
            <a:r>
              <a:rPr lang="fr-FR" dirty="0"/>
              <a:t> ‘’</a:t>
            </a:r>
            <a:r>
              <a:rPr lang="fr-FR" dirty="0" err="1"/>
              <a:t>cn</a:t>
            </a:r>
            <a:r>
              <a:rPr lang="fr-FR" dirty="0"/>
              <a:t>=</a:t>
            </a:r>
            <a:r>
              <a:rPr lang="fr-FR" dirty="0" err="1"/>
              <a:t>said</a:t>
            </a:r>
            <a:r>
              <a:rPr lang="fr-FR" dirty="0"/>
              <a:t> </a:t>
            </a:r>
            <a:r>
              <a:rPr lang="fr-FR" dirty="0" err="1"/>
              <a:t>TAMIR,cn</a:t>
            </a:r>
            <a:r>
              <a:rPr lang="fr-FR" dirty="0"/>
              <a:t>=</a:t>
            </a:r>
            <a:r>
              <a:rPr lang="fr-FR" dirty="0" err="1"/>
              <a:t>Users,dc</a:t>
            </a:r>
            <a:r>
              <a:rPr lang="fr-FR" dirty="0"/>
              <a:t>=</a:t>
            </a:r>
            <a:r>
              <a:rPr lang="fr-FR" dirty="0" err="1"/>
              <a:t>istahh,dc</a:t>
            </a:r>
            <a:r>
              <a:rPr lang="fr-FR" dirty="0"/>
              <a:t>=ma‘’ ‘’</a:t>
            </a:r>
            <a:r>
              <a:rPr lang="fr-FR" dirty="0" err="1"/>
              <a:t>cn</a:t>
            </a:r>
            <a:r>
              <a:rPr lang="fr-FR" dirty="0"/>
              <a:t>=</a:t>
            </a:r>
            <a:r>
              <a:rPr lang="fr-FR" dirty="0" err="1"/>
              <a:t>kamalTa</a:t>
            </a:r>
            <a:r>
              <a:rPr lang="fr-FR" dirty="0"/>
              <a:t>, </a:t>
            </a:r>
            <a:r>
              <a:rPr lang="fr-FR" dirty="0" err="1"/>
              <a:t>cn</a:t>
            </a:r>
            <a:r>
              <a:rPr lang="fr-FR" dirty="0"/>
              <a:t>=</a:t>
            </a:r>
            <a:r>
              <a:rPr lang="fr-FR" dirty="0" err="1"/>
              <a:t>Users</a:t>
            </a:r>
            <a:r>
              <a:rPr lang="fr-FR" dirty="0"/>
              <a:t>, dc=</a:t>
            </a:r>
            <a:r>
              <a:rPr lang="fr-FR" dirty="0" err="1"/>
              <a:t>istahh,dc</a:t>
            </a:r>
            <a:r>
              <a:rPr lang="fr-FR" dirty="0"/>
              <a:t>=ma ‘’ </a:t>
            </a:r>
          </a:p>
          <a:p>
            <a:pPr marL="0" indent="0">
              <a:buNone/>
            </a:pPr>
            <a:r>
              <a:rPr lang="fr-FR" dirty="0"/>
              <a:t>4 </a:t>
            </a:r>
            <a:r>
              <a:rPr lang="fr-FR" dirty="0" err="1"/>
              <a:t>dsadd</a:t>
            </a:r>
            <a:r>
              <a:rPr lang="fr-FR" dirty="0"/>
              <a:t> group ‘’</a:t>
            </a:r>
            <a:r>
              <a:rPr lang="fr-FR" dirty="0" err="1"/>
              <a:t>cn</a:t>
            </a:r>
            <a:r>
              <a:rPr lang="fr-FR" dirty="0"/>
              <a:t>=sport </a:t>
            </a:r>
            <a:r>
              <a:rPr lang="fr-FR" dirty="0" err="1"/>
              <a:t>activity,cn</a:t>
            </a:r>
            <a:r>
              <a:rPr lang="fr-FR" dirty="0"/>
              <a:t>=</a:t>
            </a:r>
            <a:r>
              <a:rPr lang="fr-FR" dirty="0" err="1"/>
              <a:t>Users,dc</a:t>
            </a:r>
            <a:r>
              <a:rPr lang="fr-FR" dirty="0"/>
              <a:t>=</a:t>
            </a:r>
            <a:r>
              <a:rPr lang="fr-FR" dirty="0" err="1"/>
              <a:t>istahh,dc</a:t>
            </a:r>
            <a:r>
              <a:rPr lang="fr-FR" dirty="0"/>
              <a:t>=ma‘’ –</a:t>
            </a:r>
            <a:r>
              <a:rPr lang="fr-FR" dirty="0" err="1"/>
              <a:t>secgrp</a:t>
            </a:r>
            <a:r>
              <a:rPr lang="fr-FR" dirty="0"/>
              <a:t> </a:t>
            </a:r>
            <a:r>
              <a:rPr lang="fr-FR" dirty="0" err="1"/>
              <a:t>yes</a:t>
            </a:r>
            <a:r>
              <a:rPr lang="fr-FR" dirty="0"/>
              <a:t> –scope g</a:t>
            </a:r>
          </a:p>
          <a:p>
            <a:pPr marL="0" indent="0">
              <a:buNone/>
            </a:pPr>
            <a:r>
              <a:rPr lang="fr-FR" dirty="0" err="1"/>
              <a:t>Dsquery</a:t>
            </a:r>
            <a:r>
              <a:rPr lang="fr-FR" dirty="0"/>
              <a:t> user ‘’ou=</a:t>
            </a:r>
            <a:r>
              <a:rPr lang="fr-FR" dirty="0" err="1"/>
              <a:t>IT,dc</a:t>
            </a:r>
            <a:r>
              <a:rPr lang="fr-FR" dirty="0"/>
              <a:t>=</a:t>
            </a:r>
            <a:r>
              <a:rPr lang="fr-FR" dirty="0" err="1"/>
              <a:t>istahh,dc</a:t>
            </a:r>
            <a:r>
              <a:rPr lang="fr-FR" dirty="0"/>
              <a:t>=ma‘’ |</a:t>
            </a:r>
            <a:r>
              <a:rPr lang="fr-FR" dirty="0" err="1"/>
              <a:t>dsmod</a:t>
            </a:r>
            <a:r>
              <a:rPr lang="fr-FR" dirty="0"/>
              <a:t> group ‘’</a:t>
            </a:r>
            <a:r>
              <a:rPr lang="fr-FR" dirty="0" err="1"/>
              <a:t>cn</a:t>
            </a:r>
            <a:r>
              <a:rPr lang="fr-FR" dirty="0"/>
              <a:t>=sport </a:t>
            </a:r>
            <a:r>
              <a:rPr lang="fr-FR" dirty="0" err="1"/>
              <a:t>activity,cn</a:t>
            </a:r>
            <a:r>
              <a:rPr lang="fr-FR" dirty="0"/>
              <a:t>=</a:t>
            </a:r>
            <a:r>
              <a:rPr lang="fr-FR" dirty="0" err="1"/>
              <a:t>Users,dc</a:t>
            </a:r>
            <a:r>
              <a:rPr lang="fr-FR" dirty="0"/>
              <a:t>=</a:t>
            </a:r>
            <a:r>
              <a:rPr lang="fr-FR" dirty="0" err="1"/>
              <a:t>istahh,dc</a:t>
            </a:r>
            <a:r>
              <a:rPr lang="fr-FR" dirty="0"/>
              <a:t>=ma‘’ –</a:t>
            </a:r>
            <a:r>
              <a:rPr lang="fr-FR" dirty="0" err="1"/>
              <a:t>addmbr</a:t>
            </a:r>
            <a:endParaRPr lang="fr-FR" dirty="0"/>
          </a:p>
          <a:p>
            <a:pPr marL="0" indent="0">
              <a:buNone/>
            </a:pPr>
            <a:r>
              <a:rPr lang="fr-FR" dirty="0"/>
              <a:t>5 </a:t>
            </a:r>
            <a:r>
              <a:rPr lang="fr-FR" dirty="0" err="1"/>
              <a:t>Dsadd</a:t>
            </a:r>
            <a:r>
              <a:rPr lang="fr-FR" dirty="0"/>
              <a:t> ou ‘’ou=</a:t>
            </a:r>
            <a:r>
              <a:rPr lang="fr-FR" dirty="0" err="1"/>
              <a:t>NTIC,dc</a:t>
            </a:r>
            <a:r>
              <a:rPr lang="fr-FR" dirty="0"/>
              <a:t>=</a:t>
            </a:r>
            <a:r>
              <a:rPr lang="fr-FR" dirty="0" err="1"/>
              <a:t>istahh,dc</a:t>
            </a:r>
            <a:r>
              <a:rPr lang="fr-FR" dirty="0"/>
              <a:t>=ma ‘’</a:t>
            </a:r>
          </a:p>
          <a:p>
            <a:pPr marL="0" indent="0">
              <a:buNone/>
            </a:pPr>
            <a:r>
              <a:rPr lang="fr-FR" dirty="0" err="1"/>
              <a:t>Dsadd</a:t>
            </a:r>
            <a:r>
              <a:rPr lang="fr-FR" dirty="0"/>
              <a:t> ou ‘’ou=</a:t>
            </a:r>
            <a:r>
              <a:rPr lang="fr-FR" dirty="0" err="1"/>
              <a:t>TRI,ou</a:t>
            </a:r>
            <a:r>
              <a:rPr lang="fr-FR" dirty="0"/>
              <a:t>=</a:t>
            </a:r>
            <a:r>
              <a:rPr lang="fr-FR" dirty="0" err="1"/>
              <a:t>NTIC,dc</a:t>
            </a:r>
            <a:r>
              <a:rPr lang="fr-FR" dirty="0"/>
              <a:t>=</a:t>
            </a:r>
            <a:r>
              <a:rPr lang="fr-FR" dirty="0" err="1"/>
              <a:t>istahh,dc</a:t>
            </a:r>
            <a:r>
              <a:rPr lang="fr-FR" dirty="0"/>
              <a:t>=ma‘’</a:t>
            </a:r>
          </a:p>
          <a:p>
            <a:pPr marL="0" indent="0">
              <a:buNone/>
            </a:pPr>
            <a:endParaRPr lang="fr-FR" dirty="0"/>
          </a:p>
        </p:txBody>
      </p:sp>
      <mc:AlternateContent xmlns:mc="http://schemas.openxmlformats.org/markup-compatibility/2006" xmlns:p14="http://schemas.microsoft.com/office/powerpoint/2010/main">
        <mc:Choice Requires="p14">
          <p:contentPart p14:bwMode="auto" r:id="rId5">
            <p14:nvContentPartPr>
              <p14:cNvPr id="4" name="Encre 3"/>
              <p14:cNvContentPartPr/>
              <p14:nvPr/>
            </p14:nvContentPartPr>
            <p14:xfrm>
              <a:off x="3884400" y="3313080"/>
              <a:ext cx="7796160" cy="634320"/>
            </p14:xfrm>
          </p:contentPart>
        </mc:Choice>
        <mc:Fallback xmlns="">
          <p:pic>
            <p:nvPicPr>
              <p:cNvPr id="4" name="Encre 3"/>
              <p:cNvPicPr/>
              <p:nvPr/>
            </p:nvPicPr>
            <p:blipFill>
              <a:blip r:embed="rId6"/>
              <a:stretch>
                <a:fillRect/>
              </a:stretch>
            </p:blipFill>
            <p:spPr>
              <a:xfrm>
                <a:off x="3875040" y="3303720"/>
                <a:ext cx="7814880" cy="653040"/>
              </a:xfrm>
              <a:prstGeom prst="rect">
                <a:avLst/>
              </a:prstGeom>
            </p:spPr>
          </p:pic>
        </mc:Fallback>
      </mc:AlternateContent>
    </p:spTree>
    <p:extLst>
      <p:ext uri="{BB962C8B-B14F-4D97-AF65-F5344CB8AC3E}">
        <p14:creationId xmlns:p14="http://schemas.microsoft.com/office/powerpoint/2010/main" val="3859194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5" y="-2"/>
            <a:ext cx="7921625" cy="740664"/>
          </a:xfrm>
        </p:spPr>
        <p:txBody>
          <a:bodyPr/>
          <a:lstStyle/>
          <a:p>
            <a:r>
              <a:rPr lang="fr-FR" sz="2400" dirty="0"/>
              <a:t>Utilisation des applets de commande Windows </a:t>
            </a:r>
            <a:r>
              <a:rPr lang="fr-FR" sz="2400" dirty="0" err="1"/>
              <a:t>PowerShell</a:t>
            </a:r>
            <a:r>
              <a:rPr lang="fr-FR" sz="2400" dirty="0"/>
              <a:t> pour gérer les comptes d'utilisateurs</a:t>
            </a:r>
            <a:endParaRPr lang="en-US" sz="2400" dirty="0"/>
          </a:p>
        </p:txBody>
      </p:sp>
      <p:graphicFrame>
        <p:nvGraphicFramePr>
          <p:cNvPr id="4" name="Content Placeholder 3"/>
          <p:cNvGraphicFramePr>
            <a:graphicFrameLocks/>
          </p:cNvGraphicFramePr>
          <p:nvPr>
            <p:extLst>
              <p:ext uri="{D42A27DB-BD31-4B8C-83A1-F6EECF244321}">
                <p14:modId xmlns:p14="http://schemas.microsoft.com/office/powerpoint/2010/main" val="1386391992"/>
              </p:ext>
            </p:extLst>
          </p:nvPr>
        </p:nvGraphicFramePr>
        <p:xfrm>
          <a:off x="2013613" y="1207505"/>
          <a:ext cx="8124669" cy="4373423"/>
        </p:xfrm>
        <a:graphic>
          <a:graphicData uri="http://schemas.openxmlformats.org/drawingml/2006/table">
            <a:tbl>
              <a:tblPr firstRow="1" bandRow="1">
                <a:tableStyleId>{21E4AEA4-8DFA-4A89-87EB-49C32662AFE0}</a:tableStyleId>
              </a:tblPr>
              <a:tblGrid>
                <a:gridCol w="3028015">
                  <a:extLst>
                    <a:ext uri="{9D8B030D-6E8A-4147-A177-3AD203B41FA5}">
                      <a16:colId xmlns:a16="http://schemas.microsoft.com/office/drawing/2014/main" val="20000"/>
                    </a:ext>
                  </a:extLst>
                </a:gridCol>
                <a:gridCol w="5096654">
                  <a:extLst>
                    <a:ext uri="{9D8B030D-6E8A-4147-A177-3AD203B41FA5}">
                      <a16:colId xmlns:a16="http://schemas.microsoft.com/office/drawing/2014/main" val="20001"/>
                    </a:ext>
                  </a:extLst>
                </a:gridCol>
              </a:tblGrid>
              <a:tr h="516365">
                <a:tc>
                  <a:txBody>
                    <a:bodyPr/>
                    <a:lstStyle/>
                    <a:p>
                      <a:pPr marL="0" marR="0">
                        <a:lnSpc>
                          <a:spcPct val="115000"/>
                        </a:lnSpc>
                        <a:spcBef>
                          <a:spcPts val="0"/>
                        </a:spcBef>
                        <a:spcAft>
                          <a:spcPts val="0"/>
                        </a:spcAft>
                      </a:pPr>
                      <a:r>
                        <a:rPr lang="en-US" sz="2000" dirty="0" err="1">
                          <a:latin typeface="Segoe UI" pitchFamily="34" charset="0"/>
                          <a:ea typeface="Segoe UI" pitchFamily="34" charset="0"/>
                          <a:cs typeface="Segoe UI" pitchFamily="34" charset="0"/>
                        </a:rPr>
                        <a:t>Applet de commande</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tc>
                <a:tc>
                  <a:txBody>
                    <a:body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 Description</a:t>
                      </a:r>
                      <a:endParaRPr lang="en-US" sz="2000" b="1" dirty="0">
                        <a:solidFill>
                          <a:schemeClr val="tx1"/>
                        </a:solidFill>
                        <a:latin typeface="Segoe UI" pitchFamily="34" charset="0"/>
                        <a:ea typeface="Segoe UI" pitchFamily="34" charset="0"/>
                        <a:cs typeface="Segoe UI" pitchFamily="34" charset="0"/>
                      </a:endParaRPr>
                    </a:p>
                  </a:txBody>
                  <a:tcPr marL="68580" marR="68580" marT="0" marB="0" anchor="ctr"/>
                </a:tc>
                <a:extLst>
                  <a:ext uri="{0D108BD9-81ED-4DB2-BD59-A6C34878D82A}">
                    <a16:rowId xmlns:a16="http://schemas.microsoft.com/office/drawing/2014/main" val="10000"/>
                  </a:ext>
                </a:extLst>
              </a:tr>
              <a:tr h="258756">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New-ADUser</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Crée des comptes d'utilisateurs</a:t>
                      </a:r>
                    </a:p>
                  </a:txBody>
                  <a:tcPr marL="68580" marR="68580" marT="0" marB="0"/>
                </a:tc>
                <a:extLst>
                  <a:ext uri="{0D108BD9-81ED-4DB2-BD59-A6C34878D82A}">
                    <a16:rowId xmlns:a16="http://schemas.microsoft.com/office/drawing/2014/main" val="10001"/>
                  </a:ext>
                </a:extLst>
              </a:tr>
              <a:tr h="258756">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Get-</a:t>
                      </a:r>
                      <a:r>
                        <a:rPr lang="en-US" sz="1800" dirty="0" err="1">
                          <a:latin typeface="Segoe UI" pitchFamily="34" charset="0"/>
                          <a:ea typeface="Segoe UI" pitchFamily="34" charset="0"/>
                          <a:cs typeface="Segoe UI" pitchFamily="34" charset="0"/>
                        </a:rPr>
                        <a:t>ADUser</a:t>
                      </a:r>
                      <a:endParaRPr lang="en-US" sz="18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1800" dirty="0" err="1">
                          <a:latin typeface="Segoe UI" pitchFamily="34" charset="0"/>
                          <a:ea typeface="Segoe UI" pitchFamily="34" charset="0"/>
                          <a:cs typeface="Segoe UI" pitchFamily="34" charset="0"/>
                        </a:rPr>
                        <a:t>Afficher</a:t>
                      </a:r>
                      <a:r>
                        <a:rPr lang="en-US" sz="1800" baseline="0" dirty="0">
                          <a:latin typeface="Segoe UI" pitchFamily="34" charset="0"/>
                          <a:ea typeface="Segoe UI" pitchFamily="34" charset="0"/>
                          <a:cs typeface="Segoe UI" pitchFamily="34" charset="0"/>
                        </a:rPr>
                        <a:t> des </a:t>
                      </a:r>
                      <a:r>
                        <a:rPr lang="en-US" sz="1800" baseline="0" dirty="0" err="1">
                          <a:latin typeface="Segoe UI" pitchFamily="34" charset="0"/>
                          <a:ea typeface="Segoe UI" pitchFamily="34" charset="0"/>
                          <a:cs typeface="Segoe UI" pitchFamily="34" charset="0"/>
                        </a:rPr>
                        <a:t>informations</a:t>
                      </a:r>
                      <a:r>
                        <a:rPr lang="en-US" sz="1800" baseline="0" dirty="0">
                          <a:latin typeface="Segoe UI" pitchFamily="34" charset="0"/>
                          <a:ea typeface="Segoe UI" pitchFamily="34" charset="0"/>
                          <a:cs typeface="Segoe UI" pitchFamily="34" charset="0"/>
                        </a:rPr>
                        <a:t> sur un </a:t>
                      </a:r>
                      <a:r>
                        <a:rPr lang="en-US" sz="1800" baseline="0" dirty="0" err="1">
                          <a:latin typeface="Segoe UI" pitchFamily="34" charset="0"/>
                          <a:ea typeface="Segoe UI" pitchFamily="34" charset="0"/>
                          <a:cs typeface="Segoe UI" pitchFamily="34" charset="0"/>
                        </a:rPr>
                        <a:t>utilisateur</a:t>
                      </a:r>
                      <a:endParaRPr lang="en-US" sz="18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2"/>
                  </a:ext>
                </a:extLst>
              </a:tr>
              <a:tr h="258756">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Set-ADUser</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Modifie les propriétés des comptes d'utilisateurs</a:t>
                      </a:r>
                    </a:p>
                  </a:txBody>
                  <a:tcPr marL="68580" marR="68580" marT="0" marB="0"/>
                </a:tc>
                <a:extLst>
                  <a:ext uri="{0D108BD9-81ED-4DB2-BD59-A6C34878D82A}">
                    <a16:rowId xmlns:a16="http://schemas.microsoft.com/office/drawing/2014/main" val="10003"/>
                  </a:ext>
                </a:extLst>
              </a:tr>
              <a:tr h="0">
                <a:tc>
                  <a:txBody>
                    <a:bodyPr/>
                    <a:lstStyle/>
                    <a:p>
                      <a:pPr marL="0" marR="0">
                        <a:lnSpc>
                          <a:spcPct val="115000"/>
                        </a:lnSpc>
                        <a:spcBef>
                          <a:spcPts val="0"/>
                        </a:spcBef>
                        <a:spcAft>
                          <a:spcPts val="0"/>
                        </a:spcAft>
                      </a:pPr>
                      <a:r>
                        <a:rPr lang="en-US" sz="1800">
                          <a:latin typeface="Segoe UI" pitchFamily="34" charset="0"/>
                          <a:ea typeface="Segoe UI" pitchFamily="34" charset="0"/>
                          <a:cs typeface="Segoe UI" pitchFamily="34" charset="0"/>
                        </a:rPr>
                        <a:t>Remove-ADUser</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Supprime des comptes d'utilisateurs</a:t>
                      </a:r>
                    </a:p>
                  </a:txBody>
                  <a:tcPr marL="68580" marR="68580" marT="0" marB="0"/>
                </a:tc>
                <a:extLst>
                  <a:ext uri="{0D108BD9-81ED-4DB2-BD59-A6C34878D82A}">
                    <a16:rowId xmlns:a16="http://schemas.microsoft.com/office/drawing/2014/main" val="10004"/>
                  </a:ext>
                </a:extLst>
              </a:tr>
              <a:tr h="258756">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Set-</a:t>
                      </a:r>
                      <a:r>
                        <a:rPr lang="en-US" sz="1800" dirty="0" err="1">
                          <a:latin typeface="Segoe UI" pitchFamily="34" charset="0"/>
                          <a:ea typeface="Segoe UI" pitchFamily="34" charset="0"/>
                          <a:cs typeface="Segoe UI" pitchFamily="34" charset="0"/>
                        </a:rPr>
                        <a:t>ADAccountPassword</a:t>
                      </a:r>
                      <a:endParaRPr lang="en-US" sz="18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Réinitialise le mot de passe d'un compte d'utilisateur</a:t>
                      </a:r>
                    </a:p>
                  </a:txBody>
                  <a:tcPr marL="68580" marR="68580" marT="0" marB="0"/>
                </a:tc>
                <a:extLst>
                  <a:ext uri="{0D108BD9-81ED-4DB2-BD59-A6C34878D82A}">
                    <a16:rowId xmlns:a16="http://schemas.microsoft.com/office/drawing/2014/main" val="10005"/>
                  </a:ext>
                </a:extLst>
              </a:tr>
              <a:tr h="258756">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Set-ADAccountExpiration</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Modifie la date d'expiration d'un compte d'utilisateur</a:t>
                      </a:r>
                    </a:p>
                  </a:txBody>
                  <a:tcPr marL="68580" marR="68580" marT="0" marB="0"/>
                </a:tc>
                <a:extLst>
                  <a:ext uri="{0D108BD9-81ED-4DB2-BD59-A6C34878D82A}">
                    <a16:rowId xmlns:a16="http://schemas.microsoft.com/office/drawing/2014/main" val="10006"/>
                  </a:ext>
                </a:extLst>
              </a:tr>
              <a:tr h="517511">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Unlock-</a:t>
                      </a:r>
                      <a:r>
                        <a:rPr lang="en-US" sz="1800" dirty="0" err="1">
                          <a:latin typeface="Segoe UI" pitchFamily="34" charset="0"/>
                          <a:ea typeface="Segoe UI" pitchFamily="34" charset="0"/>
                          <a:cs typeface="Segoe UI" pitchFamily="34" charset="0"/>
                        </a:rPr>
                        <a:t>ADAccount</a:t>
                      </a:r>
                      <a:endParaRPr lang="en-US" sz="18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Déverrouille un compte d'utilisateur </a:t>
                      </a:r>
                      <a:r>
                        <a:rPr lang="en-US" sz="1800">
                          <a:latin typeface="Segoe UI" pitchFamily="34" charset="0"/>
                          <a:ea typeface="Segoe UI" pitchFamily="34" charset="0"/>
                          <a:cs typeface="Segoe UI" pitchFamily="34" charset="0"/>
                        </a:rPr>
                        <a:t>après qu'il soit </a:t>
                      </a:r>
                      <a:r>
                        <a:rPr lang="en-US" sz="1800" dirty="0">
                          <a:latin typeface="Segoe UI" pitchFamily="34" charset="0"/>
                          <a:ea typeface="Segoe UI" pitchFamily="34" charset="0"/>
                          <a:cs typeface="Segoe UI" pitchFamily="34" charset="0"/>
                        </a:rPr>
                        <a:t>devenu verrouillé après que trop de tentatives incorrectes d'ouverture de session</a:t>
                      </a:r>
                    </a:p>
                  </a:txBody>
                  <a:tcPr marL="68580" marR="68580" marT="0" marB="0"/>
                </a:tc>
                <a:extLst>
                  <a:ext uri="{0D108BD9-81ED-4DB2-BD59-A6C34878D82A}">
                    <a16:rowId xmlns:a16="http://schemas.microsoft.com/office/drawing/2014/main" val="10007"/>
                  </a:ext>
                </a:extLst>
              </a:tr>
              <a:tr h="258756">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Enable-</a:t>
                      </a:r>
                      <a:r>
                        <a:rPr lang="en-US" sz="1800" dirty="0" err="1">
                          <a:latin typeface="Segoe UI" pitchFamily="34" charset="0"/>
                          <a:ea typeface="Segoe UI" pitchFamily="34" charset="0"/>
                          <a:cs typeface="Segoe UI" pitchFamily="34" charset="0"/>
                        </a:rPr>
                        <a:t>ADAccount</a:t>
                      </a:r>
                      <a:endParaRPr lang="en-US" sz="18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Active un compte d'utilisateur</a:t>
                      </a:r>
                    </a:p>
                  </a:txBody>
                  <a:tcPr marL="68580" marR="68580" marT="0" marB="0"/>
                </a:tc>
                <a:extLst>
                  <a:ext uri="{0D108BD9-81ED-4DB2-BD59-A6C34878D82A}">
                    <a16:rowId xmlns:a16="http://schemas.microsoft.com/office/drawing/2014/main" val="10008"/>
                  </a:ext>
                </a:extLst>
              </a:tr>
              <a:tr h="258756">
                <a:tc>
                  <a:txBody>
                    <a:bodyPr/>
                    <a:lstStyle/>
                    <a:p>
                      <a:pPr marL="0" marR="0">
                        <a:lnSpc>
                          <a:spcPct val="115000"/>
                        </a:lnSpc>
                        <a:spcBef>
                          <a:spcPts val="0"/>
                        </a:spcBef>
                        <a:spcAft>
                          <a:spcPts val="0"/>
                        </a:spcAft>
                      </a:pPr>
                      <a:r>
                        <a:rPr lang="en-US" sz="1800">
                          <a:latin typeface="Segoe UI" pitchFamily="34" charset="0"/>
                          <a:ea typeface="Segoe UI" pitchFamily="34" charset="0"/>
                          <a:cs typeface="Segoe UI" pitchFamily="34" charset="0"/>
                        </a:rPr>
                        <a:t>Disable-ADAccount</a:t>
                      </a:r>
                    </a:p>
                  </a:txBody>
                  <a:tcPr marL="68580" marR="68580" marT="0" marB="0"/>
                </a:tc>
                <a:tc>
                  <a:txBody>
                    <a:bodyPr/>
                    <a:lstStyle/>
                    <a:p>
                      <a:pPr marL="0" marR="0">
                        <a:lnSpc>
                          <a:spcPct val="115000"/>
                        </a:lnSpc>
                        <a:spcBef>
                          <a:spcPts val="0"/>
                        </a:spcBef>
                        <a:spcAft>
                          <a:spcPts val="0"/>
                        </a:spcAft>
                      </a:pPr>
                      <a:r>
                        <a:rPr lang="en-US" sz="1800" dirty="0">
                          <a:latin typeface="Segoe UI" pitchFamily="34" charset="0"/>
                          <a:ea typeface="Segoe UI" pitchFamily="34" charset="0"/>
                          <a:cs typeface="Segoe UI" pitchFamily="34" charset="0"/>
                        </a:rPr>
                        <a:t>Désactive un compte d'utilisateur</a:t>
                      </a:r>
                    </a:p>
                  </a:txBody>
                  <a:tcPr marL="68580" marR="68580" marT="0" marB="0"/>
                </a:tc>
                <a:extLst>
                  <a:ext uri="{0D108BD9-81ED-4DB2-BD59-A6C34878D82A}">
                    <a16:rowId xmlns:a16="http://schemas.microsoft.com/office/drawing/2014/main" val="10009"/>
                  </a:ext>
                </a:extLst>
              </a:tr>
            </a:tbl>
          </a:graphicData>
        </a:graphic>
      </p:graphicFrame>
      <p:sp>
        <p:nvSpPr>
          <p:cNvPr id="5" name="Rectangle 4"/>
          <p:cNvSpPr/>
          <p:nvPr/>
        </p:nvSpPr>
        <p:spPr>
          <a:xfrm>
            <a:off x="1998217" y="5791201"/>
            <a:ext cx="8155458" cy="646331"/>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Typewriter" pitchFamily="49" charset="0"/>
                <a:ea typeface="Segoe UI" pitchFamily="34" charset="0"/>
                <a:cs typeface="Segoe UI" pitchFamily="34" charset="0"/>
              </a:rPr>
              <a:t>New-ADUser “Sten Faerch” –AccountPassword (Read-Host</a:t>
            </a:r>
            <a:br>
              <a:rPr b="0" dirty="0">
                <a:latin typeface="Lucida Sans Typewriter"/>
                <a:ea typeface="Segoe UI"/>
                <a:cs typeface="Segoe UI"/>
              </a:rPr>
            </a:br>
            <a:r>
              <a:rPr lang="en-US" b="0" dirty="0">
                <a:latin typeface="Lucida Sans Typewriter" pitchFamily="49" charset="0"/>
                <a:ea typeface="Segoe UI" pitchFamily="34" charset="0"/>
                <a:cs typeface="Segoe UI" pitchFamily="34" charset="0"/>
              </a:rPr>
              <a:t>–</a:t>
            </a:r>
            <a:r>
              <a:rPr lang="en-US" b="0" dirty="0" err="1">
                <a:latin typeface="Lucida Sans Typewriter" pitchFamily="49" charset="0"/>
                <a:ea typeface="Segoe UI" pitchFamily="34" charset="0"/>
                <a:cs typeface="Segoe UI" pitchFamily="34" charset="0"/>
              </a:rPr>
              <a:t>AsSecureString</a:t>
            </a:r>
            <a:r>
              <a:rPr lang="en-US" b="0" dirty="0">
                <a:latin typeface="Lucida Sans Typewriter" pitchFamily="49" charset="0"/>
                <a:ea typeface="Segoe UI" pitchFamily="34" charset="0"/>
                <a:cs typeface="Segoe UI" pitchFamily="34" charset="0"/>
              </a:rPr>
              <a:t> “</a:t>
            </a:r>
            <a:r>
              <a:rPr lang="fr-FR" b="0" dirty="0">
                <a:latin typeface="Lucida Sans Typewriter" pitchFamily="49" charset="0"/>
                <a:ea typeface="Segoe UI" pitchFamily="34" charset="0"/>
                <a:cs typeface="Segoe UI" pitchFamily="34" charset="0"/>
              </a:rPr>
              <a:t>Entrez le mot de passe</a:t>
            </a:r>
            <a:r>
              <a:rPr lang="en-US" b="0" dirty="0">
                <a:latin typeface="Lucida Sans Typewriter" pitchFamily="49" charset="0"/>
                <a:ea typeface="Segoe UI" pitchFamily="34" charset="0"/>
                <a:cs typeface="Segoe UI" pitchFamily="34" charset="0"/>
              </a:rPr>
              <a:t>”) -Department IT</a:t>
            </a:r>
          </a:p>
        </p:txBody>
      </p:sp>
    </p:spTree>
    <p:extLst>
      <p:ext uri="{BB962C8B-B14F-4D97-AF65-F5344CB8AC3E}">
        <p14:creationId xmlns:p14="http://schemas.microsoft.com/office/powerpoint/2010/main" val="3459002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4" y="-2"/>
            <a:ext cx="7997826" cy="740664"/>
          </a:xfrm>
        </p:spPr>
        <p:txBody>
          <a:bodyPr/>
          <a:lstStyle/>
          <a:p>
            <a:r>
              <a:rPr lang="fr-FR" sz="2400" dirty="0"/>
              <a:t>Utilisation des applets </a:t>
            </a:r>
            <a:r>
              <a:rPr lang="fr-FR" sz="2400"/>
              <a:t>de commande Windows PowerShell pour </a:t>
            </a:r>
            <a:r>
              <a:rPr lang="fr-FR" sz="2400" dirty="0"/>
              <a:t>gérer les groupes</a:t>
            </a:r>
            <a:endParaRPr lang="en-US" sz="2400" dirty="0"/>
          </a:p>
        </p:txBody>
      </p:sp>
      <p:sp>
        <p:nvSpPr>
          <p:cNvPr id="4" name="Rectangle 3"/>
          <p:cNvSpPr/>
          <p:nvPr/>
        </p:nvSpPr>
        <p:spPr>
          <a:xfrm>
            <a:off x="1437015" y="5319825"/>
            <a:ext cx="8787539" cy="923330"/>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r>
              <a:rPr lang="en-US" b="0" kern="0" dirty="0">
                <a:solidFill>
                  <a:sysClr val="windowText" lastClr="000000"/>
                </a:solidFill>
                <a:latin typeface="Lucida Sans Typewriter" pitchFamily="49" charset="0"/>
                <a:ea typeface="Segoe UI" pitchFamily="34" charset="0"/>
                <a:cs typeface="Segoe UI" pitchFamily="34" charset="0"/>
              </a:rPr>
              <a:t>New-ADGroup –Name “CustomerManagement” –Path “ou=managers,dc=adatum,dc=com” –GroupScope Global </a:t>
            </a:r>
            <a:br>
              <a:rPr b="0" dirty="0">
                <a:latin typeface="Lucida Sans Typewriter"/>
                <a:ea typeface="Segoe UI"/>
                <a:cs typeface="Segoe UI"/>
              </a:rPr>
            </a:br>
            <a:r>
              <a:rPr lang="en-US" b="0" kern="0" dirty="0">
                <a:solidFill>
                  <a:sysClr val="windowText" lastClr="000000"/>
                </a:solidFill>
                <a:latin typeface="Lucida Sans Typewriter" pitchFamily="49" charset="0"/>
                <a:ea typeface="Segoe UI" pitchFamily="34" charset="0"/>
                <a:cs typeface="Segoe UI" pitchFamily="34" charset="0"/>
              </a:rPr>
              <a:t>–GroupCategory Security</a:t>
            </a:r>
            <a:endParaRPr lang="en-CA" b="0" kern="0" dirty="0">
              <a:solidFill>
                <a:sysClr val="windowText" lastClr="000000"/>
              </a:solidFill>
              <a:latin typeface="Lucida Sans Typewriter" pitchFamily="49" charset="0"/>
              <a:ea typeface="Segoe UI" pitchFamily="34" charset="0"/>
              <a:cs typeface="Segoe UI" pitchFamily="34" charset="0"/>
            </a:endParaRPr>
          </a:p>
        </p:txBody>
      </p:sp>
      <p:sp>
        <p:nvSpPr>
          <p:cNvPr id="5" name="Rectangle 4"/>
          <p:cNvSpPr/>
          <p:nvPr/>
        </p:nvSpPr>
        <p:spPr>
          <a:xfrm>
            <a:off x="1437015" y="6374060"/>
            <a:ext cx="8787539" cy="369332"/>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r>
              <a:rPr lang="en-US" b="0" kern="0" dirty="0">
                <a:solidFill>
                  <a:sysClr val="windowText" lastClr="000000"/>
                </a:solidFill>
                <a:latin typeface="Lucida Sans Typewriter" pitchFamily="49" charset="0"/>
                <a:ea typeface="Segoe UI" pitchFamily="34" charset="0"/>
                <a:cs typeface="Segoe UI" pitchFamily="34" charset="0"/>
              </a:rPr>
              <a:t>Add-ADGroupMember CustomerManagement –Members “Joe” </a:t>
            </a:r>
            <a:endParaRPr lang="en-CA" b="0" kern="0" dirty="0">
              <a:solidFill>
                <a:sysClr val="windowText" lastClr="000000"/>
              </a:solidFill>
              <a:latin typeface="Lucida Sans Typewriter" pitchFamily="49" charset="0"/>
              <a:ea typeface="Segoe UI" pitchFamily="34" charset="0"/>
              <a:cs typeface="Segoe UI" pitchFamily="34"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2399765595"/>
              </p:ext>
            </p:extLst>
          </p:nvPr>
        </p:nvGraphicFramePr>
        <p:xfrm>
          <a:off x="1725479" y="905092"/>
          <a:ext cx="8803036" cy="4291486"/>
        </p:xfrm>
        <a:graphic>
          <a:graphicData uri="http://schemas.openxmlformats.org/drawingml/2006/table">
            <a:tbl>
              <a:tblPr firstRow="1" bandRow="1">
                <a:tableStyleId>{21E4AEA4-8DFA-4A89-87EB-49C32662AFE0}</a:tableStyleId>
              </a:tblPr>
              <a:tblGrid>
                <a:gridCol w="4182262">
                  <a:extLst>
                    <a:ext uri="{9D8B030D-6E8A-4147-A177-3AD203B41FA5}">
                      <a16:colId xmlns:a16="http://schemas.microsoft.com/office/drawing/2014/main" val="20000"/>
                    </a:ext>
                  </a:extLst>
                </a:gridCol>
                <a:gridCol w="4620774">
                  <a:extLst>
                    <a:ext uri="{9D8B030D-6E8A-4147-A177-3AD203B41FA5}">
                      <a16:colId xmlns:a16="http://schemas.microsoft.com/office/drawing/2014/main" val="20001"/>
                    </a:ext>
                  </a:extLst>
                </a:gridCol>
              </a:tblGrid>
              <a:tr h="412193">
                <a:tc>
                  <a:txBody>
                    <a:bodyPr/>
                    <a:lstStyle/>
                    <a:p>
                      <a:pPr marL="0" marR="0">
                        <a:lnSpc>
                          <a:spcPct val="115000"/>
                        </a:lnSpc>
                        <a:spcBef>
                          <a:spcPts val="0"/>
                        </a:spcBef>
                        <a:spcAft>
                          <a:spcPts val="0"/>
                        </a:spcAft>
                      </a:pPr>
                      <a:r>
                        <a:rPr lang="en-US" sz="2000" dirty="0" err="1">
                          <a:latin typeface="Segoe" pitchFamily="34" charset="0"/>
                          <a:ea typeface="Segoe UI" pitchFamily="34" charset="0"/>
                          <a:cs typeface="Segoe UI" pitchFamily="34" charset="0"/>
                        </a:rPr>
                        <a:t>Applet de commande</a:t>
                      </a:r>
                      <a:endParaRPr lang="en-US" sz="2000" b="1" dirty="0">
                        <a:solidFill>
                          <a:schemeClr val="tx1"/>
                        </a:solidFill>
                        <a:latin typeface="Segoe" pitchFamily="34" charset="0"/>
                        <a:ea typeface="Segoe UI" pitchFamily="34" charset="0"/>
                        <a:cs typeface="Segoe UI" pitchFamily="34" charset="0"/>
                      </a:endParaRPr>
                    </a:p>
                  </a:txBody>
                  <a:tcPr marL="68580" marR="68580" marT="0" marB="0" anchor="ctr"/>
                </a:tc>
                <a:tc>
                  <a:txBody>
                    <a:bodyPr/>
                    <a:lstStyle/>
                    <a:p>
                      <a:pPr marL="0" marR="0">
                        <a:lnSpc>
                          <a:spcPct val="115000"/>
                        </a:lnSpc>
                        <a:spcBef>
                          <a:spcPts val="0"/>
                        </a:spcBef>
                        <a:spcAft>
                          <a:spcPts val="0"/>
                        </a:spcAft>
                      </a:pPr>
                      <a:r>
                        <a:rPr lang="en-US" sz="2000" dirty="0">
                          <a:latin typeface="Segoe" pitchFamily="34" charset="0"/>
                          <a:ea typeface="Segoe UI" pitchFamily="34" charset="0"/>
                          <a:cs typeface="Segoe UI" pitchFamily="34" charset="0"/>
                        </a:rPr>
                        <a:t> Description</a:t>
                      </a:r>
                      <a:endParaRPr lang="en-US" sz="2000" b="1" dirty="0">
                        <a:solidFill>
                          <a:schemeClr val="tx1"/>
                        </a:solidFill>
                        <a:latin typeface="Segoe" pitchFamily="34" charset="0"/>
                        <a:ea typeface="Segoe UI" pitchFamily="34" charset="0"/>
                        <a:cs typeface="Segoe UI" pitchFamily="34" charset="0"/>
                      </a:endParaRPr>
                    </a:p>
                  </a:txBody>
                  <a:tcPr marL="68580" marR="68580" marT="0" marB="0" anchor="ctr"/>
                </a:tc>
                <a:extLst>
                  <a:ext uri="{0D108BD9-81ED-4DB2-BD59-A6C34878D82A}">
                    <a16:rowId xmlns:a16="http://schemas.microsoft.com/office/drawing/2014/main" val="10000"/>
                  </a:ext>
                </a:extLst>
              </a:tr>
              <a:tr h="356969">
                <a:tc>
                  <a:txBody>
                    <a:bodyPr/>
                    <a:lstStyle/>
                    <a:p>
                      <a:pPr marL="0" marR="0" indent="0">
                        <a:lnSpc>
                          <a:spcPts val="2000"/>
                        </a:lnSpc>
                        <a:spcBef>
                          <a:spcPts val="1000"/>
                        </a:spcBef>
                        <a:spcAft>
                          <a:spcPts val="1000"/>
                        </a:spcAft>
                      </a:pPr>
                      <a:r>
                        <a:rPr lang="en-US" sz="1800" b="0" kern="1200" dirty="0">
                          <a:latin typeface="Segoe" pitchFamily="34" charset="0"/>
                        </a:rPr>
                        <a:t>New-ADGroup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Crée des groups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extLst>
                  <a:ext uri="{0D108BD9-81ED-4DB2-BD59-A6C34878D82A}">
                    <a16:rowId xmlns:a16="http://schemas.microsoft.com/office/drawing/2014/main" val="10001"/>
                  </a:ext>
                </a:extLst>
              </a:tr>
              <a:tr h="321648">
                <a:tc>
                  <a:txBody>
                    <a:bodyPr/>
                    <a:lstStyle/>
                    <a:p>
                      <a:pPr marL="0" marR="0" indent="0">
                        <a:lnSpc>
                          <a:spcPts val="2000"/>
                        </a:lnSpc>
                        <a:spcBef>
                          <a:spcPts val="1000"/>
                        </a:spcBef>
                        <a:spcAft>
                          <a:spcPts val="1000"/>
                        </a:spcAft>
                      </a:pP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extLst>
                  <a:ext uri="{0D108BD9-81ED-4DB2-BD59-A6C34878D82A}">
                    <a16:rowId xmlns:a16="http://schemas.microsoft.com/office/drawing/2014/main" val="10002"/>
                  </a:ext>
                </a:extLst>
              </a:tr>
              <a:tr h="321648">
                <a:tc>
                  <a:txBody>
                    <a:bodyPr/>
                    <a:lstStyle/>
                    <a:p>
                      <a:pPr marL="0" marR="0" indent="0">
                        <a:lnSpc>
                          <a:spcPts val="2000"/>
                        </a:lnSpc>
                        <a:spcBef>
                          <a:spcPts val="1000"/>
                        </a:spcBef>
                        <a:spcAft>
                          <a:spcPts val="1000"/>
                        </a:spcAft>
                      </a:pPr>
                      <a:r>
                        <a:rPr lang="en-US" sz="1800" b="0" kern="1200" dirty="0">
                          <a:latin typeface="Segoe" pitchFamily="34" charset="0"/>
                        </a:rPr>
                        <a:t>Set-ADGroup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Modifie les propriétés des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extLst>
                  <a:ext uri="{0D108BD9-81ED-4DB2-BD59-A6C34878D82A}">
                    <a16:rowId xmlns:a16="http://schemas.microsoft.com/office/drawing/2014/main" val="10003"/>
                  </a:ext>
                </a:extLst>
              </a:tr>
              <a:tr h="321648">
                <a:tc>
                  <a:txBody>
                    <a:bodyPr/>
                    <a:lstStyle/>
                    <a:p>
                      <a:pPr marL="0" marR="0" indent="0">
                        <a:lnSpc>
                          <a:spcPts val="2000"/>
                        </a:lnSpc>
                        <a:spcBef>
                          <a:spcPts val="1000"/>
                        </a:spcBef>
                        <a:spcAft>
                          <a:spcPts val="1000"/>
                        </a:spcAft>
                      </a:pPr>
                      <a:r>
                        <a:rPr lang="en-US" sz="1800" b="0" kern="1200" dirty="0">
                          <a:latin typeface="Segoe" pitchFamily="34" charset="0"/>
                        </a:rPr>
                        <a:t>Get-ADGroup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Affiche les propriétés des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extLst>
                  <a:ext uri="{0D108BD9-81ED-4DB2-BD59-A6C34878D82A}">
                    <a16:rowId xmlns:a16="http://schemas.microsoft.com/office/drawing/2014/main" val="10004"/>
                  </a:ext>
                </a:extLst>
              </a:tr>
              <a:tr h="332258">
                <a:tc>
                  <a:txBody>
                    <a:bodyPr/>
                    <a:lstStyle/>
                    <a:p>
                      <a:pPr marL="0" marR="0">
                        <a:lnSpc>
                          <a:spcPts val="2000"/>
                        </a:lnSpc>
                        <a:spcBef>
                          <a:spcPts val="0"/>
                        </a:spcBef>
                        <a:spcAft>
                          <a:spcPts val="1000"/>
                        </a:spcAft>
                      </a:pPr>
                      <a:r>
                        <a:rPr lang="en-US" sz="1800" b="0" kern="1200" dirty="0">
                          <a:latin typeface="Segoe" pitchFamily="34" charset="0"/>
                        </a:rPr>
                        <a:t>Remove-ADGroup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Supprime des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extLst>
                  <a:ext uri="{0D108BD9-81ED-4DB2-BD59-A6C34878D82A}">
                    <a16:rowId xmlns:a16="http://schemas.microsoft.com/office/drawing/2014/main" val="10005"/>
                  </a:ext>
                </a:extLst>
              </a:tr>
              <a:tr h="339915">
                <a:tc>
                  <a:txBody>
                    <a:bodyPr/>
                    <a:lstStyle/>
                    <a:p>
                      <a:pPr marL="0" marR="0">
                        <a:lnSpc>
                          <a:spcPts val="2000"/>
                        </a:lnSpc>
                        <a:spcBef>
                          <a:spcPts val="0"/>
                        </a:spcBef>
                        <a:spcAft>
                          <a:spcPts val="1000"/>
                        </a:spcAft>
                      </a:pPr>
                      <a:r>
                        <a:rPr lang="en-US" sz="1800" b="0" kern="1200" dirty="0">
                          <a:latin typeface="Segoe" pitchFamily="34" charset="0"/>
                        </a:rPr>
                        <a:t>Add-ADGroupMember</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Ajoute des membres aux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extLst>
                  <a:ext uri="{0D108BD9-81ED-4DB2-BD59-A6C34878D82A}">
                    <a16:rowId xmlns:a16="http://schemas.microsoft.com/office/drawing/2014/main" val="10006"/>
                  </a:ext>
                </a:extLst>
              </a:tr>
              <a:tr h="332258">
                <a:tc>
                  <a:txBody>
                    <a:bodyPr/>
                    <a:lstStyle/>
                    <a:p>
                      <a:pPr marL="0" marR="0">
                        <a:lnSpc>
                          <a:spcPts val="2000"/>
                        </a:lnSpc>
                        <a:spcBef>
                          <a:spcPts val="0"/>
                        </a:spcBef>
                        <a:spcAft>
                          <a:spcPts val="1000"/>
                        </a:spcAft>
                      </a:pPr>
                      <a:r>
                        <a:rPr lang="en-US" sz="1800" b="0" kern="1200" dirty="0">
                          <a:latin typeface="Segoe" pitchFamily="34" charset="0"/>
                        </a:rPr>
                        <a:t>Get-ADGroupMember</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Affiche l'appartenance des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extLst>
                  <a:ext uri="{0D108BD9-81ED-4DB2-BD59-A6C34878D82A}">
                    <a16:rowId xmlns:a16="http://schemas.microsoft.com/office/drawing/2014/main" val="10007"/>
                  </a:ext>
                </a:extLst>
              </a:tr>
              <a:tr h="332258">
                <a:tc>
                  <a:txBody>
                    <a:bodyPr/>
                    <a:lstStyle/>
                    <a:p>
                      <a:pPr marL="0" marR="0">
                        <a:lnSpc>
                          <a:spcPts val="2000"/>
                        </a:lnSpc>
                        <a:spcBef>
                          <a:spcPts val="0"/>
                        </a:spcBef>
                        <a:spcAft>
                          <a:spcPts val="1000"/>
                        </a:spcAft>
                      </a:pPr>
                      <a:r>
                        <a:rPr lang="en-US" sz="1800" b="0" kern="1200" dirty="0">
                          <a:latin typeface="Segoe" pitchFamily="34" charset="0"/>
                        </a:rPr>
                        <a:t>Remove-ADGroupMember</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Supprime des membres des groupes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extLst>
                  <a:ext uri="{0D108BD9-81ED-4DB2-BD59-A6C34878D82A}">
                    <a16:rowId xmlns:a16="http://schemas.microsoft.com/office/drawing/2014/main" val="10008"/>
                  </a:ext>
                </a:extLst>
              </a:tr>
              <a:tr h="332258">
                <a:tc>
                  <a:txBody>
                    <a:bodyPr/>
                    <a:lstStyle/>
                    <a:p>
                      <a:pPr marL="0" marR="0">
                        <a:lnSpc>
                          <a:spcPts val="2000"/>
                        </a:lnSpc>
                        <a:spcBef>
                          <a:spcPts val="0"/>
                        </a:spcBef>
                        <a:spcAft>
                          <a:spcPts val="1000"/>
                        </a:spcAft>
                      </a:pPr>
                      <a:r>
                        <a:rPr lang="en-US" sz="1800" b="0" kern="1200" dirty="0">
                          <a:latin typeface="Segoe" pitchFamily="34" charset="0"/>
                        </a:rPr>
                        <a:t>Add-ADPrincipalGroupMembership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Ajoute l'appartenance au groupe aux objets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extLst>
                  <a:ext uri="{0D108BD9-81ED-4DB2-BD59-A6C34878D82A}">
                    <a16:rowId xmlns:a16="http://schemas.microsoft.com/office/drawing/2014/main" val="10009"/>
                  </a:ext>
                </a:extLst>
              </a:tr>
              <a:tr h="362016">
                <a:tc>
                  <a:txBody>
                    <a:bodyPr/>
                    <a:lstStyle/>
                    <a:p>
                      <a:pPr marL="0" marR="0">
                        <a:lnSpc>
                          <a:spcPts val="2000"/>
                        </a:lnSpc>
                        <a:spcBef>
                          <a:spcPts val="0"/>
                        </a:spcBef>
                        <a:spcAft>
                          <a:spcPts val="1000"/>
                        </a:spcAft>
                      </a:pPr>
                      <a:r>
                        <a:rPr lang="en-US" sz="1800" b="0" kern="1200" dirty="0">
                          <a:latin typeface="Segoe" pitchFamily="34" charset="0"/>
                        </a:rPr>
                        <a:t>Get-ADPrincipalGroupMembership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Affiche l'appartenance au groupe des objets</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extLst>
                  <a:ext uri="{0D108BD9-81ED-4DB2-BD59-A6C34878D82A}">
                    <a16:rowId xmlns:a16="http://schemas.microsoft.com/office/drawing/2014/main" val="10010"/>
                  </a:ext>
                </a:extLst>
              </a:tr>
              <a:tr h="526417">
                <a:tc>
                  <a:txBody>
                    <a:bodyPr/>
                    <a:lstStyle/>
                    <a:p>
                      <a:pPr marL="0" marR="0">
                        <a:lnSpc>
                          <a:spcPts val="2000"/>
                        </a:lnSpc>
                        <a:spcBef>
                          <a:spcPts val="0"/>
                        </a:spcBef>
                        <a:spcAft>
                          <a:spcPts val="1000"/>
                        </a:spcAft>
                      </a:pPr>
                      <a:r>
                        <a:rPr lang="en-US" sz="1800" b="0" kern="1200" dirty="0">
                          <a:latin typeface="Segoe" pitchFamily="34" charset="0"/>
                        </a:rPr>
                        <a:t>Remove-ADPrincipalGroupMembership</a:t>
                      </a:r>
                      <a:endParaRPr lang="en-US" sz="1800" b="0" kern="1200" dirty="0">
                        <a:solidFill>
                          <a:srgbClr val="000000"/>
                        </a:solidFill>
                        <a:latin typeface="Segoe" pitchFamily="34" charset="0"/>
                        <a:ea typeface="Segoe UI" pitchFamily="34" charset="0"/>
                        <a:cs typeface="Segoe UI" pitchFamily="34" charset="0"/>
                      </a:endParaRPr>
                    </a:p>
                  </a:txBody>
                  <a:tcPr marL="45720" marR="0" marT="0" marB="0"/>
                </a:tc>
                <a:tc>
                  <a:txBody>
                    <a:bodyPr/>
                    <a:lstStyle/>
                    <a:p>
                      <a:pPr marL="0" marR="0">
                        <a:lnSpc>
                          <a:spcPts val="2000"/>
                        </a:lnSpc>
                        <a:spcBef>
                          <a:spcPts val="0"/>
                        </a:spcBef>
                        <a:spcAft>
                          <a:spcPts val="0"/>
                        </a:spcAft>
                      </a:pPr>
                      <a:r>
                        <a:rPr lang="en-US" sz="1800" b="0" kern="1200" dirty="0">
                          <a:latin typeface="Segoe" pitchFamily="34" charset="0"/>
                        </a:rPr>
                        <a:t>Supprime l'appartenance au groupe d'un objet</a:t>
                      </a:r>
                      <a:endParaRPr lang="en-US" sz="1800" b="0" kern="1200" dirty="0">
                        <a:solidFill>
                          <a:srgbClr val="000000"/>
                        </a:solidFill>
                        <a:latin typeface="Segoe" pitchFamily="34" charset="0"/>
                        <a:ea typeface="Segoe UI" pitchFamily="34" charset="0"/>
                        <a:cs typeface="Segoe UI" pitchFamily="34" charset="0"/>
                      </a:endParaRPr>
                    </a:p>
                  </a:txBody>
                  <a:tcPr marL="73152" marR="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551897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4" y="-2"/>
            <a:ext cx="7997826" cy="740664"/>
          </a:xfrm>
        </p:spPr>
        <p:txBody>
          <a:bodyPr/>
          <a:lstStyle/>
          <a:p>
            <a:r>
              <a:rPr lang="fr-FR" sz="2400" dirty="0"/>
              <a:t>Utilisation des applets de commande Windows </a:t>
            </a:r>
            <a:r>
              <a:rPr lang="fr-FR" sz="2400" dirty="0" err="1"/>
              <a:t>PowerShell</a:t>
            </a:r>
            <a:r>
              <a:rPr lang="fr-FR" sz="2400" dirty="0"/>
              <a:t> pour gérer les comptes d'ordinateurs</a:t>
            </a:r>
            <a:endParaRPr lang="en-US" sz="2400" dirty="0"/>
          </a:p>
        </p:txBody>
      </p:sp>
      <p:sp>
        <p:nvSpPr>
          <p:cNvPr id="4" name="Rectangle 3"/>
          <p:cNvSpPr/>
          <p:nvPr/>
        </p:nvSpPr>
        <p:spPr>
          <a:xfrm>
            <a:off x="1801270" y="4267200"/>
            <a:ext cx="8615967" cy="707886"/>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r>
              <a:rPr lang="en-US" sz="2000" b="0" kern="0" dirty="0">
                <a:solidFill>
                  <a:sysClr val="windowText" lastClr="000000"/>
                </a:solidFill>
                <a:latin typeface="Lucida Sans Typewriter" pitchFamily="49" charset="0"/>
                <a:ea typeface="Segoe UI" pitchFamily="34" charset="0"/>
                <a:cs typeface="Segoe UI" pitchFamily="34" charset="0"/>
              </a:rPr>
              <a:t>New-ADComputer –Name LON-SVR8 -Path “ou=marketing,dc=adatum,dc=com” -Enabled $true</a:t>
            </a:r>
          </a:p>
        </p:txBody>
      </p:sp>
      <p:sp>
        <p:nvSpPr>
          <p:cNvPr id="5" name="Rectangle 4"/>
          <p:cNvSpPr/>
          <p:nvPr/>
        </p:nvSpPr>
        <p:spPr>
          <a:xfrm>
            <a:off x="1801270" y="5168790"/>
            <a:ext cx="8615967" cy="400110"/>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r>
              <a:rPr lang="en-US" sz="2000" b="0" kern="0" dirty="0">
                <a:solidFill>
                  <a:sysClr val="windowText" lastClr="000000"/>
                </a:solidFill>
                <a:latin typeface="Lucida Sans Typewriter" pitchFamily="49" charset="0"/>
                <a:ea typeface="Segoe UI" pitchFamily="34" charset="0"/>
                <a:cs typeface="Segoe UI" pitchFamily="34" charset="0"/>
              </a:rPr>
              <a:t>Test-ComputerSecureChannel -Repair</a:t>
            </a:r>
          </a:p>
        </p:txBody>
      </p:sp>
      <p:graphicFrame>
        <p:nvGraphicFramePr>
          <p:cNvPr id="6" name="Content Placeholder 3"/>
          <p:cNvGraphicFramePr>
            <a:graphicFrameLocks/>
          </p:cNvGraphicFramePr>
          <p:nvPr/>
        </p:nvGraphicFramePr>
        <p:xfrm>
          <a:off x="1762539" y="948425"/>
          <a:ext cx="8693426" cy="2900409"/>
        </p:xfrm>
        <a:graphic>
          <a:graphicData uri="http://schemas.openxmlformats.org/drawingml/2006/table">
            <a:tbl>
              <a:tblPr firstRow="1" bandRow="1">
                <a:tableStyleId>{21E4AEA4-8DFA-4A89-87EB-49C32662AFE0}</a:tableStyleId>
              </a:tblPr>
              <a:tblGrid>
                <a:gridCol w="4028661">
                  <a:extLst>
                    <a:ext uri="{9D8B030D-6E8A-4147-A177-3AD203B41FA5}">
                      <a16:colId xmlns:a16="http://schemas.microsoft.com/office/drawing/2014/main" val="20000"/>
                    </a:ext>
                  </a:extLst>
                </a:gridCol>
                <a:gridCol w="4664765">
                  <a:extLst>
                    <a:ext uri="{9D8B030D-6E8A-4147-A177-3AD203B41FA5}">
                      <a16:colId xmlns:a16="http://schemas.microsoft.com/office/drawing/2014/main" val="20001"/>
                    </a:ext>
                  </a:extLst>
                </a:gridCol>
              </a:tblGrid>
              <a:tr h="516365">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err="1">
                          <a:latin typeface="+mj-lt"/>
                          <a:ea typeface="Segoe UI" pitchFamily="34" charset="0"/>
                          <a:cs typeface="Segoe UI" pitchFamily="34" charset="0"/>
                        </a:rPr>
                        <a:t>Applet de commande</a:t>
                      </a:r>
                      <a:endParaRPr lang="en-US" sz="2000" b="1" dirty="0">
                        <a:solidFill>
                          <a:schemeClr val="bg1"/>
                        </a:solidFill>
                        <a:latin typeface="+mj-lt"/>
                        <a:ea typeface="Segoe UI" pitchFamily="34" charset="0"/>
                        <a:cs typeface="Segoe UI" pitchFamily="34" charset="0"/>
                      </a:endParaRPr>
                    </a:p>
                  </a:txBody>
                  <a:tcPr marL="68580" marR="68580" marT="0" marB="0" anchor="ct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latin typeface="+mj-lt"/>
                          <a:ea typeface="Segoe UI" pitchFamily="34" charset="0"/>
                          <a:cs typeface="Segoe UI" pitchFamily="34" charset="0"/>
                        </a:rPr>
                        <a:t> Description</a:t>
                      </a:r>
                      <a:endParaRPr lang="en-US" sz="2000" b="1" dirty="0">
                        <a:solidFill>
                          <a:schemeClr val="bg1"/>
                        </a:solidFill>
                        <a:latin typeface="+mj-lt"/>
                        <a:ea typeface="Segoe UI" pitchFamily="34" charset="0"/>
                        <a:cs typeface="Segoe UI" pitchFamily="34" charset="0"/>
                      </a:endParaRPr>
                    </a:p>
                  </a:txBody>
                  <a:tcPr marL="68580" marR="68580" marT="0" marB="0" anchor="ctr"/>
                </a:tc>
                <a:extLst>
                  <a:ext uri="{0D108BD9-81ED-4DB2-BD59-A6C34878D82A}">
                    <a16:rowId xmlns:a16="http://schemas.microsoft.com/office/drawing/2014/main" val="10000"/>
                  </a:ext>
                </a:extLst>
              </a:tr>
              <a:tr h="258756">
                <a:tc>
                  <a:txBody>
                    <a:bodyPr/>
                    <a:lstStyle/>
                    <a:p>
                      <a:pPr>
                        <a:lnSpc>
                          <a:spcPct val="115000"/>
                        </a:lnSpc>
                        <a:spcAft>
                          <a:spcPts val="0"/>
                        </a:spcAft>
                      </a:pPr>
                      <a:r>
                        <a:rPr lang="en-US" sz="1800" dirty="0"/>
                        <a:t>New-ADComputer</a:t>
                      </a:r>
                      <a:endParaRPr lang="en-CA" sz="18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t>Crée des comptes d'ordinateurs</a:t>
                      </a:r>
                      <a:endParaRPr lang="en-CA" sz="18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1"/>
                  </a:ext>
                </a:extLst>
              </a:tr>
              <a:tr h="258756">
                <a:tc>
                  <a:txBody>
                    <a:bodyPr/>
                    <a:lstStyle/>
                    <a:p>
                      <a:pPr>
                        <a:lnSpc>
                          <a:spcPct val="115000"/>
                        </a:lnSpc>
                        <a:spcAft>
                          <a:spcPts val="0"/>
                        </a:spcAft>
                      </a:pPr>
                      <a:r>
                        <a:rPr lang="en-US" sz="1800" dirty="0"/>
                        <a:t>Set-ADComputer</a:t>
                      </a:r>
                      <a:endParaRPr lang="en-CA" sz="18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t>Modifie les propriétés des comptes d'ordinateurs</a:t>
                      </a:r>
                      <a:endParaRPr lang="en-CA" sz="18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2"/>
                  </a:ext>
                </a:extLst>
              </a:tr>
              <a:tr h="258756">
                <a:tc>
                  <a:txBody>
                    <a:bodyPr/>
                    <a:lstStyle/>
                    <a:p>
                      <a:pPr>
                        <a:lnSpc>
                          <a:spcPct val="115000"/>
                        </a:lnSpc>
                        <a:spcAft>
                          <a:spcPts val="0"/>
                        </a:spcAft>
                      </a:pPr>
                      <a:r>
                        <a:rPr lang="en-US" sz="1800" dirty="0"/>
                        <a:t>Get-ADComputer</a:t>
                      </a:r>
                      <a:endParaRPr lang="en-CA" sz="18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t>Affiche les propriétés des comptes d'ordinateurs</a:t>
                      </a:r>
                      <a:endParaRPr lang="en-CA" sz="18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3"/>
                  </a:ext>
                </a:extLst>
              </a:tr>
              <a:tr h="258756">
                <a:tc>
                  <a:txBody>
                    <a:bodyPr/>
                    <a:lstStyle/>
                    <a:p>
                      <a:pPr>
                        <a:lnSpc>
                          <a:spcPct val="115000"/>
                        </a:lnSpc>
                        <a:spcAft>
                          <a:spcPts val="0"/>
                        </a:spcAft>
                      </a:pPr>
                      <a:r>
                        <a:rPr lang="en-US" sz="1800" dirty="0"/>
                        <a:t>Remove-ADComputer</a:t>
                      </a:r>
                      <a:endParaRPr lang="en-CA" sz="18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t>Supprime des </a:t>
                      </a:r>
                      <a:r>
                        <a:rPr lang="en-US" sz="1800" dirty="0" err="1"/>
                        <a:t>comptes</a:t>
                      </a:r>
                      <a:r>
                        <a:rPr lang="en-US" sz="1800" dirty="0"/>
                        <a:t> </a:t>
                      </a:r>
                      <a:r>
                        <a:rPr lang="en-US" sz="1800" dirty="0" err="1"/>
                        <a:t>d'ordinateurs</a:t>
                      </a:r>
                      <a:endParaRPr lang="en-US" sz="1800" dirty="0"/>
                    </a:p>
                  </a:txBody>
                  <a:tcPr marL="68580" marR="68580" marT="0" marB="0"/>
                </a:tc>
                <a:extLst>
                  <a:ext uri="{0D108BD9-81ED-4DB2-BD59-A6C34878D82A}">
                    <a16:rowId xmlns:a16="http://schemas.microsoft.com/office/drawing/2014/main" val="10004"/>
                  </a:ext>
                </a:extLst>
              </a:tr>
              <a:tr h="258756">
                <a:tc>
                  <a:txBody>
                    <a:bodyPr/>
                    <a:lstStyle/>
                    <a:p>
                      <a:pPr>
                        <a:lnSpc>
                          <a:spcPct val="115000"/>
                        </a:lnSpc>
                        <a:spcAft>
                          <a:spcPts val="0"/>
                        </a:spcAft>
                      </a:pPr>
                      <a:r>
                        <a:rPr lang="en-US" sz="1800"/>
                        <a:t>Reset-ComputerMachinePassword</a:t>
                      </a:r>
                      <a:endParaRPr lang="en-CA" sz="180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t>Réinitialise le mot de passe d'un compte d'ordinateur</a:t>
                      </a:r>
                      <a:endParaRPr lang="en-CA" sz="18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64707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5" y="-2"/>
            <a:ext cx="8000170" cy="740664"/>
          </a:xfrm>
        </p:spPr>
        <p:txBody>
          <a:bodyPr/>
          <a:lstStyle/>
          <a:p>
            <a:r>
              <a:rPr lang="fr-FR" sz="2400" dirty="0"/>
              <a:t>Utilisation des applets de </a:t>
            </a:r>
            <a:r>
              <a:rPr lang="fr-FR" sz="2400"/>
              <a:t>commande Windows PowerShell pour </a:t>
            </a:r>
            <a:r>
              <a:rPr lang="fr-FR" sz="2400" dirty="0"/>
              <a:t>gérer les unités d'organisation</a:t>
            </a:r>
            <a:endParaRPr lang="en-US" sz="2400" dirty="0"/>
          </a:p>
        </p:txBody>
      </p:sp>
      <p:sp>
        <p:nvSpPr>
          <p:cNvPr id="4" name="Rectangle 3"/>
          <p:cNvSpPr/>
          <p:nvPr/>
        </p:nvSpPr>
        <p:spPr>
          <a:xfrm>
            <a:off x="2210374" y="5562223"/>
            <a:ext cx="7702062" cy="1015663"/>
          </a:xfrm>
          <a:prstGeom prst="rect">
            <a:avLst/>
          </a:prstGeom>
          <a:solidFill>
            <a:srgbClr val="FFFFFF">
              <a:lumMod val="85000"/>
            </a:srgb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pPr>
            <a:r>
              <a:rPr lang="en-US" sz="2000" b="0" kern="0" dirty="0">
                <a:solidFill>
                  <a:sysClr val="windowText" lastClr="000000"/>
                </a:solidFill>
                <a:latin typeface="Lucida Sans Typewriter" pitchFamily="49" charset="0"/>
                <a:ea typeface="Segoe UI" pitchFamily="34" charset="0"/>
                <a:cs typeface="Segoe UI" pitchFamily="34" charset="0"/>
              </a:rPr>
              <a:t>New-ADOrganizationalUnit –Name Sales </a:t>
            </a:r>
            <a:br>
              <a:rPr sz="2000" b="0" dirty="0">
                <a:latin typeface="Lucida Sans Typewriter"/>
                <a:ea typeface="Segoe UI"/>
                <a:cs typeface="Segoe UI"/>
              </a:rPr>
            </a:br>
            <a:r>
              <a:rPr lang="en-US" sz="2000" b="0" kern="0" dirty="0">
                <a:solidFill>
                  <a:sysClr val="windowText" lastClr="000000"/>
                </a:solidFill>
                <a:latin typeface="Lucida Sans Typewriter" pitchFamily="49" charset="0"/>
                <a:ea typeface="Segoe UI" pitchFamily="34" charset="0"/>
                <a:cs typeface="Segoe UI" pitchFamily="34" charset="0"/>
              </a:rPr>
              <a:t>–Path “ou=marketing,dc=adatum,dc=com” </a:t>
            </a:r>
            <a:br>
              <a:rPr sz="2000" b="0" dirty="0">
                <a:latin typeface="Lucida Sans Typewriter"/>
                <a:ea typeface="Segoe UI"/>
                <a:cs typeface="Segoe UI"/>
              </a:rPr>
            </a:br>
            <a:r>
              <a:rPr lang="en-US" sz="2000" b="0" kern="0" dirty="0">
                <a:solidFill>
                  <a:sysClr val="windowText" lastClr="000000"/>
                </a:solidFill>
                <a:latin typeface="Lucida Sans Typewriter" pitchFamily="49" charset="0"/>
                <a:ea typeface="Segoe UI" pitchFamily="34" charset="0"/>
                <a:cs typeface="Segoe UI" pitchFamily="34" charset="0"/>
              </a:rPr>
              <a:t>–ProtectedFromAccidentalDeletion $true</a:t>
            </a:r>
            <a:endParaRPr lang="en-CA" sz="2000" b="0" kern="0" dirty="0">
              <a:solidFill>
                <a:sysClr val="windowText" lastClr="000000"/>
              </a:solidFill>
              <a:latin typeface="Lucida Sans Typewriter" pitchFamily="49" charset="0"/>
              <a:ea typeface="Segoe UI" pitchFamily="34" charset="0"/>
              <a:cs typeface="Segoe UI" pitchFamily="34"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3672915718"/>
              </p:ext>
            </p:extLst>
          </p:nvPr>
        </p:nvGraphicFramePr>
        <p:xfrm>
          <a:off x="1789044" y="935650"/>
          <a:ext cx="8693427" cy="3139931"/>
        </p:xfrm>
        <a:graphic>
          <a:graphicData uri="http://schemas.openxmlformats.org/drawingml/2006/table">
            <a:tbl>
              <a:tblPr firstRow="1" bandRow="1">
                <a:tableStyleId>{21E4AEA4-8DFA-4A89-87EB-49C32662AFE0}</a:tableStyleId>
              </a:tblPr>
              <a:tblGrid>
                <a:gridCol w="4020577">
                  <a:extLst>
                    <a:ext uri="{9D8B030D-6E8A-4147-A177-3AD203B41FA5}">
                      <a16:colId xmlns:a16="http://schemas.microsoft.com/office/drawing/2014/main" val="20000"/>
                    </a:ext>
                  </a:extLst>
                </a:gridCol>
                <a:gridCol w="4672850">
                  <a:extLst>
                    <a:ext uri="{9D8B030D-6E8A-4147-A177-3AD203B41FA5}">
                      <a16:colId xmlns:a16="http://schemas.microsoft.com/office/drawing/2014/main" val="20001"/>
                    </a:ext>
                  </a:extLst>
                </a:gridCol>
              </a:tblGrid>
              <a:tr h="516365">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err="1">
                          <a:latin typeface="Segoe UI" pitchFamily="34" charset="0"/>
                          <a:ea typeface="Segoe UI" pitchFamily="34" charset="0"/>
                          <a:cs typeface="Segoe UI" pitchFamily="34" charset="0"/>
                        </a:rPr>
                        <a:t>Applet de commande</a:t>
                      </a:r>
                      <a:endParaRPr lang="en-US" sz="2000" b="1" dirty="0">
                        <a:solidFill>
                          <a:schemeClr val="bg1"/>
                        </a:solidFill>
                        <a:latin typeface="Segoe UI" pitchFamily="34" charset="0"/>
                        <a:ea typeface="Segoe UI" pitchFamily="34" charset="0"/>
                        <a:cs typeface="Segoe UI" pitchFamily="34" charset="0"/>
                      </a:endParaRPr>
                    </a:p>
                  </a:txBody>
                  <a:tcPr marL="68580" marR="68580" marT="0" marB="0" anchor="ct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marL="0" marR="0">
                        <a:lnSpc>
                          <a:spcPct val="115000"/>
                        </a:lnSpc>
                        <a:spcBef>
                          <a:spcPts val="0"/>
                        </a:spcBef>
                        <a:spcAft>
                          <a:spcPts val="0"/>
                        </a:spcAft>
                      </a:pPr>
                      <a:r>
                        <a:rPr lang="en-US" sz="2000" dirty="0">
                          <a:latin typeface="Segoe UI" pitchFamily="34" charset="0"/>
                          <a:ea typeface="Segoe UI" pitchFamily="34" charset="0"/>
                          <a:cs typeface="Segoe UI" pitchFamily="34" charset="0"/>
                        </a:rPr>
                        <a:t> Description</a:t>
                      </a:r>
                      <a:endParaRPr lang="en-US" sz="2000" b="1" dirty="0">
                        <a:solidFill>
                          <a:schemeClr val="bg1"/>
                        </a:solidFill>
                        <a:latin typeface="Segoe UI" pitchFamily="34" charset="0"/>
                        <a:ea typeface="Segoe UI" pitchFamily="34" charset="0"/>
                        <a:cs typeface="Segoe UI" pitchFamily="34" charset="0"/>
                      </a:endParaRPr>
                    </a:p>
                  </a:txBody>
                  <a:tcPr marL="68580" marR="68580" marT="0" marB="0" anchor="ctr"/>
                </a:tc>
                <a:extLst>
                  <a:ext uri="{0D108BD9-81ED-4DB2-BD59-A6C34878D82A}">
                    <a16:rowId xmlns:a16="http://schemas.microsoft.com/office/drawing/2014/main" val="10000"/>
                  </a:ext>
                </a:extLst>
              </a:tr>
              <a:tr h="258756">
                <a:tc>
                  <a:txBody>
                    <a:bodyPr/>
                    <a:lstStyle/>
                    <a:p>
                      <a:pPr>
                        <a:lnSpc>
                          <a:spcPct val="115000"/>
                        </a:lnSpc>
                        <a:spcAft>
                          <a:spcPts val="0"/>
                        </a:spcAft>
                      </a:pPr>
                      <a:r>
                        <a:rPr lang="en-US" sz="2000" dirty="0">
                          <a:latin typeface="Segoe UI" pitchFamily="34" charset="0"/>
                          <a:ea typeface="Segoe UI" pitchFamily="34" charset="0"/>
                          <a:cs typeface="Segoe UI" pitchFamily="34" charset="0"/>
                        </a:rPr>
                        <a:t>New-ADOrganizationalUnit</a:t>
                      </a: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Crée des unités d'organisation</a:t>
                      </a:r>
                      <a:endParaRPr lang="en-CA" sz="20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1"/>
                  </a:ext>
                </a:extLst>
              </a:tr>
              <a:tr h="258756">
                <a:tc>
                  <a:txBody>
                    <a:bodyPr/>
                    <a:lstStyle/>
                    <a:p>
                      <a:pPr>
                        <a:lnSpc>
                          <a:spcPct val="115000"/>
                        </a:lnSpc>
                        <a:spcAft>
                          <a:spcPts val="0"/>
                        </a:spcAft>
                      </a:pPr>
                      <a:r>
                        <a:rPr lang="en-US" sz="2000" dirty="0">
                          <a:latin typeface="Segoe UI" pitchFamily="34" charset="0"/>
                          <a:ea typeface="Segoe UI" pitchFamily="34" charset="0"/>
                          <a:cs typeface="Segoe UI" pitchFamily="34" charset="0"/>
                        </a:rPr>
                        <a:t>Set-ADOrganizationalUnit</a:t>
                      </a: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Modifie les propriétés des unités d'organisation</a:t>
                      </a:r>
                      <a:endParaRPr lang="en-CA" sz="20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2"/>
                  </a:ext>
                </a:extLst>
              </a:tr>
              <a:tr h="258756">
                <a:tc>
                  <a:txBody>
                    <a:bodyPr/>
                    <a:lstStyle/>
                    <a:p>
                      <a:pPr>
                        <a:lnSpc>
                          <a:spcPct val="115000"/>
                        </a:lnSpc>
                        <a:spcAft>
                          <a:spcPts val="0"/>
                        </a:spcAft>
                      </a:pPr>
                      <a:r>
                        <a:rPr lang="en-US" sz="2000" dirty="0">
                          <a:latin typeface="Segoe UI" pitchFamily="34" charset="0"/>
                          <a:ea typeface="Segoe UI" pitchFamily="34" charset="0"/>
                          <a:cs typeface="Segoe UI" pitchFamily="34" charset="0"/>
                        </a:rPr>
                        <a:t>Get-ADOrganizationalUnit</a:t>
                      </a: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Affiche les propriétés des unités d'organisation</a:t>
                      </a:r>
                      <a:endParaRPr lang="en-CA" sz="20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3"/>
                  </a:ext>
                </a:extLst>
              </a:tr>
              <a:tr h="258756">
                <a:tc>
                  <a:txBody>
                    <a:bodyPr/>
                    <a:lstStyle/>
                    <a:p>
                      <a:pPr>
                        <a:lnSpc>
                          <a:spcPct val="115000"/>
                        </a:lnSpc>
                        <a:spcAft>
                          <a:spcPts val="0"/>
                        </a:spcAft>
                      </a:pPr>
                      <a:r>
                        <a:rPr lang="en-US" sz="2000" dirty="0">
                          <a:latin typeface="Segoe UI" pitchFamily="34" charset="0"/>
                          <a:ea typeface="Segoe UI" pitchFamily="34" charset="0"/>
                          <a:cs typeface="Segoe UI" pitchFamily="34" charset="0"/>
                        </a:rPr>
                        <a:t>Remove-ADOrganizationalUnit</a:t>
                      </a: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2000" dirty="0">
                          <a:latin typeface="Segoe UI" pitchFamily="34" charset="0"/>
                          <a:ea typeface="Segoe UI" pitchFamily="34" charset="0"/>
                          <a:cs typeface="Segoe UI" pitchFamily="34" charset="0"/>
                        </a:rPr>
                        <a:t>Supprime des unités d'organisation</a:t>
                      </a:r>
                      <a:endParaRPr lang="en-CA" sz="20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4"/>
                  </a:ext>
                </a:extLst>
              </a:tr>
              <a:tr h="258756">
                <a:tc>
                  <a:txBody>
                    <a:bodyPr/>
                    <a:lstStyle/>
                    <a:p>
                      <a:pPr>
                        <a:lnSpc>
                          <a:spcPct val="115000"/>
                        </a:lnSpc>
                        <a:spcAft>
                          <a:spcPts val="0"/>
                        </a:spcAft>
                      </a:pP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endParaRPr lang="en-CA" sz="20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5"/>
                  </a:ext>
                </a:extLst>
              </a:tr>
              <a:tr h="258756">
                <a:tc>
                  <a:txBody>
                    <a:bodyPr/>
                    <a:lstStyle/>
                    <a:p>
                      <a:pPr>
                        <a:lnSpc>
                          <a:spcPct val="115000"/>
                        </a:lnSpc>
                        <a:spcAft>
                          <a:spcPts val="0"/>
                        </a:spcAft>
                      </a:pPr>
                      <a:endParaRPr lang="en-CA" sz="2000" dirty="0">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endParaRPr lang="en-CA" sz="20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64983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Exemples de création d’objets AD</a:t>
            </a:r>
          </a:p>
        </p:txBody>
      </p:sp>
      <p:sp>
        <p:nvSpPr>
          <p:cNvPr id="3" name="Espace réservé du contenu 2"/>
          <p:cNvSpPr>
            <a:spLocks noGrp="1"/>
          </p:cNvSpPr>
          <p:nvPr>
            <p:ph idx="1"/>
          </p:nvPr>
        </p:nvSpPr>
        <p:spPr/>
        <p:txBody>
          <a:bodyPr/>
          <a:lstStyle/>
          <a:p>
            <a:r>
              <a:rPr lang="fr-FR" sz="2400" dirty="0"/>
              <a:t>1 Création des OU</a:t>
            </a:r>
          </a:p>
          <a:p>
            <a:r>
              <a:rPr lang="fr-FR" sz="2400" b="1" dirty="0"/>
              <a:t>New-</a:t>
            </a:r>
            <a:r>
              <a:rPr lang="fr-FR" sz="2400" b="1" dirty="0" err="1"/>
              <a:t>ADOrganizationalUnit</a:t>
            </a:r>
            <a:r>
              <a:rPr lang="fr-FR" sz="2400" dirty="0"/>
              <a:t>   -Name "IT"</a:t>
            </a:r>
          </a:p>
          <a:p>
            <a:r>
              <a:rPr lang="fr-FR" sz="2400" b="1" dirty="0"/>
              <a:t>New-</a:t>
            </a:r>
            <a:r>
              <a:rPr lang="fr-FR" sz="2400" b="1" dirty="0" err="1"/>
              <a:t>ADOrganizationalUnit</a:t>
            </a:r>
            <a:r>
              <a:rPr lang="fr-FR" sz="2400" dirty="0"/>
              <a:t>   -Name "</a:t>
            </a:r>
            <a:r>
              <a:rPr lang="fr-FR" sz="2400" dirty="0" err="1"/>
              <a:t>Developpement</a:t>
            </a:r>
            <a:r>
              <a:rPr lang="fr-FR" sz="2400" dirty="0"/>
              <a:t>" </a:t>
            </a:r>
            <a:r>
              <a:rPr lang="fr-FR" sz="2400" b="1" dirty="0"/>
              <a:t>–Path</a:t>
            </a:r>
            <a:r>
              <a:rPr lang="fr-FR" sz="2400" dirty="0"/>
              <a:t> "OU=IT, dc=</a:t>
            </a:r>
            <a:r>
              <a:rPr lang="fr-FR" sz="2400" dirty="0" err="1"/>
              <a:t>istahh,dc</a:t>
            </a:r>
            <a:r>
              <a:rPr lang="fr-FR" sz="2400" dirty="0"/>
              <a:t>=ma"</a:t>
            </a:r>
          </a:p>
          <a:p>
            <a:r>
              <a:rPr lang="fr-FR" sz="2400" b="1" dirty="0"/>
              <a:t>New-</a:t>
            </a:r>
            <a:r>
              <a:rPr lang="fr-FR" sz="2400" b="1" dirty="0" err="1"/>
              <a:t>ADOrganizationalUnit</a:t>
            </a:r>
            <a:r>
              <a:rPr lang="fr-FR" sz="2400" dirty="0"/>
              <a:t>   -Name "Sécurité IT" –Path "OU=IT, dc=</a:t>
            </a:r>
            <a:r>
              <a:rPr lang="fr-FR" sz="2400" dirty="0" err="1"/>
              <a:t>istahh,dc</a:t>
            </a:r>
            <a:r>
              <a:rPr lang="fr-FR" sz="2400" dirty="0"/>
              <a:t>=ma"</a:t>
            </a:r>
          </a:p>
          <a:p>
            <a:r>
              <a:rPr lang="fr-FR" sz="2400" dirty="0"/>
              <a:t>2 Création d’un compte avec mot de passe</a:t>
            </a:r>
          </a:p>
          <a:p>
            <a:r>
              <a:rPr lang="fr-FR" sz="2400" dirty="0"/>
              <a:t> </a:t>
            </a:r>
            <a:r>
              <a:rPr lang="fr-FR" sz="2400" b="1" dirty="0"/>
              <a:t>New-</a:t>
            </a:r>
            <a:r>
              <a:rPr lang="fr-FR" sz="2400" b="1" dirty="0" err="1"/>
              <a:t>ADUser</a:t>
            </a:r>
            <a:r>
              <a:rPr lang="fr-FR" sz="2400" dirty="0"/>
              <a:t>  </a:t>
            </a:r>
            <a:r>
              <a:rPr lang="fr-FR" sz="2400" b="1" dirty="0"/>
              <a:t>-Name</a:t>
            </a:r>
            <a:r>
              <a:rPr lang="fr-FR" sz="2400" dirty="0"/>
              <a:t> "</a:t>
            </a:r>
            <a:r>
              <a:rPr lang="fr-FR" sz="2400" dirty="0" err="1"/>
              <a:t>Najib</a:t>
            </a:r>
            <a:r>
              <a:rPr lang="fr-FR" sz="2400" dirty="0"/>
              <a:t>"  </a:t>
            </a:r>
            <a:r>
              <a:rPr lang="fr-FR" sz="2400" b="1" dirty="0"/>
              <a:t>-</a:t>
            </a:r>
            <a:r>
              <a:rPr lang="fr-FR" sz="2400" b="1" dirty="0" err="1"/>
              <a:t>GivenName</a:t>
            </a:r>
            <a:r>
              <a:rPr lang="fr-FR" sz="2400" dirty="0"/>
              <a:t> "</a:t>
            </a:r>
            <a:r>
              <a:rPr lang="fr-FR" sz="2400" dirty="0" err="1"/>
              <a:t>Najib</a:t>
            </a:r>
            <a:r>
              <a:rPr lang="fr-FR" sz="2400" dirty="0"/>
              <a:t>"  </a:t>
            </a:r>
            <a:r>
              <a:rPr lang="fr-FR" sz="2400" b="1" dirty="0"/>
              <a:t>-</a:t>
            </a:r>
            <a:r>
              <a:rPr lang="fr-FR" sz="2400" b="1" dirty="0" err="1"/>
              <a:t>surname</a:t>
            </a:r>
            <a:r>
              <a:rPr lang="fr-FR" sz="2400" dirty="0"/>
              <a:t> "SALMI"  </a:t>
            </a:r>
            <a:r>
              <a:rPr lang="fr-FR" sz="2400" b="1" dirty="0"/>
              <a:t>-</a:t>
            </a:r>
            <a:r>
              <a:rPr lang="fr-FR" sz="2400" b="1" dirty="0" err="1"/>
              <a:t>displayName</a:t>
            </a:r>
            <a:r>
              <a:rPr lang="fr-FR" sz="2400" dirty="0"/>
              <a:t> "</a:t>
            </a:r>
            <a:r>
              <a:rPr lang="fr-FR" sz="2400" dirty="0" err="1"/>
              <a:t>Najib</a:t>
            </a:r>
            <a:r>
              <a:rPr lang="fr-FR" sz="2400" dirty="0"/>
              <a:t> SALMI"   </a:t>
            </a:r>
            <a:r>
              <a:rPr lang="fr-FR" sz="2400" b="1" dirty="0"/>
              <a:t>-</a:t>
            </a:r>
            <a:r>
              <a:rPr lang="fr-FR" sz="2400" b="1" dirty="0" err="1"/>
              <a:t>AccountPassword</a:t>
            </a:r>
            <a:r>
              <a:rPr lang="fr-FR" sz="2400" dirty="0"/>
              <a:t> (</a:t>
            </a:r>
            <a:r>
              <a:rPr lang="fr-FR" sz="2400" dirty="0" err="1"/>
              <a:t>ConvertTo-SecureString</a:t>
            </a:r>
            <a:r>
              <a:rPr lang="fr-FR" sz="2400" dirty="0"/>
              <a:t>  "</a:t>
            </a:r>
            <a:r>
              <a:rPr lang="fr-FR" sz="2400" dirty="0" err="1"/>
              <a:t>P@ssword</a:t>
            </a:r>
            <a:r>
              <a:rPr lang="fr-FR" sz="2400" dirty="0"/>
              <a:t>" -</a:t>
            </a:r>
            <a:r>
              <a:rPr lang="fr-FR" sz="2400" dirty="0" err="1"/>
              <a:t>AsPlainText</a:t>
            </a:r>
            <a:r>
              <a:rPr lang="fr-FR" sz="2400" dirty="0"/>
              <a:t>  -Force)                     </a:t>
            </a:r>
            <a:r>
              <a:rPr lang="fr-FR" sz="2400" b="1" dirty="0"/>
              <a:t>–</a:t>
            </a:r>
            <a:r>
              <a:rPr lang="fr-FR" sz="2400" b="1" dirty="0" err="1"/>
              <a:t>Department</a:t>
            </a:r>
            <a:r>
              <a:rPr lang="fr-FR" sz="2400" dirty="0"/>
              <a:t>  "IT"         </a:t>
            </a:r>
            <a:r>
              <a:rPr lang="fr-FR" sz="2400" b="1" dirty="0"/>
              <a:t>-Description</a:t>
            </a:r>
            <a:r>
              <a:rPr lang="fr-FR" sz="2400" dirty="0"/>
              <a:t> "Personnel NTIC" </a:t>
            </a:r>
            <a:r>
              <a:rPr lang="fr-FR" sz="2400" b="1" dirty="0"/>
              <a:t>–Path</a:t>
            </a:r>
            <a:r>
              <a:rPr lang="fr-FR" sz="2400" dirty="0"/>
              <a:t>   " ou=IT, dc=</a:t>
            </a:r>
            <a:r>
              <a:rPr lang="fr-FR" sz="2400" dirty="0" err="1"/>
              <a:t>istahh,dc</a:t>
            </a:r>
            <a:r>
              <a:rPr lang="fr-FR" sz="2400" dirty="0"/>
              <a:t>=ma"</a:t>
            </a:r>
          </a:p>
          <a:p>
            <a:r>
              <a:rPr lang="fr-FR" sz="2400" dirty="0"/>
              <a:t>3 création des Groupes</a:t>
            </a:r>
          </a:p>
          <a:p>
            <a:r>
              <a:rPr lang="fr-FR" sz="2400" dirty="0"/>
              <a:t> </a:t>
            </a:r>
            <a:r>
              <a:rPr lang="fr-FR" sz="2400" b="1" dirty="0"/>
              <a:t>New-</a:t>
            </a:r>
            <a:r>
              <a:rPr lang="fr-FR" sz="2400" b="1" dirty="0" err="1"/>
              <a:t>ADGroup</a:t>
            </a:r>
            <a:r>
              <a:rPr lang="fr-FR" sz="2400" dirty="0"/>
              <a:t>   </a:t>
            </a:r>
            <a:r>
              <a:rPr lang="fr-FR" sz="2400" b="1" dirty="0"/>
              <a:t>-Name</a:t>
            </a:r>
            <a:r>
              <a:rPr lang="fr-FR" sz="2400" dirty="0"/>
              <a:t> "Personnel IT"   </a:t>
            </a:r>
            <a:r>
              <a:rPr lang="fr-FR" sz="2400" b="1" dirty="0"/>
              <a:t>-</a:t>
            </a:r>
            <a:r>
              <a:rPr lang="fr-FR" sz="2400" b="1" dirty="0" err="1"/>
              <a:t>GroupCategory</a:t>
            </a:r>
            <a:r>
              <a:rPr lang="fr-FR" sz="2400" dirty="0"/>
              <a:t> Security  </a:t>
            </a:r>
            <a:r>
              <a:rPr lang="fr-FR" sz="2400" b="1" dirty="0"/>
              <a:t>–</a:t>
            </a:r>
            <a:r>
              <a:rPr lang="fr-FR" sz="2400" b="1" dirty="0" err="1"/>
              <a:t>GroupScope</a:t>
            </a:r>
            <a:r>
              <a:rPr lang="fr-FR" sz="2400" dirty="0"/>
              <a:t> Global –Path "OU=IT, dc=</a:t>
            </a:r>
            <a:r>
              <a:rPr lang="fr-FR" sz="2400" dirty="0" err="1"/>
              <a:t>istahh,dc</a:t>
            </a:r>
            <a:r>
              <a:rPr lang="fr-FR" sz="2400" dirty="0"/>
              <a:t>=ma"</a:t>
            </a:r>
          </a:p>
          <a:p>
            <a:endParaRPr lang="fr-FR" sz="2400" dirty="0"/>
          </a:p>
        </p:txBody>
      </p:sp>
    </p:spTree>
    <p:extLst>
      <p:ext uri="{BB962C8B-B14F-4D97-AF65-F5344CB8AC3E}">
        <p14:creationId xmlns:p14="http://schemas.microsoft.com/office/powerpoint/2010/main" val="3080544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Exemples d’affichage  et de modification d’objets AD</a:t>
            </a:r>
          </a:p>
        </p:txBody>
      </p:sp>
      <p:sp>
        <p:nvSpPr>
          <p:cNvPr id="3" name="Espace réservé du contenu 2"/>
          <p:cNvSpPr>
            <a:spLocks noGrp="1"/>
          </p:cNvSpPr>
          <p:nvPr>
            <p:ph idx="1"/>
          </p:nvPr>
        </p:nvSpPr>
        <p:spPr/>
        <p:txBody>
          <a:bodyPr/>
          <a:lstStyle/>
          <a:p>
            <a:r>
              <a:rPr lang="fr-FR" b="1" dirty="0" err="1"/>
              <a:t>Get-ADUser</a:t>
            </a:r>
            <a:r>
              <a:rPr lang="fr-FR" dirty="0"/>
              <a:t> </a:t>
            </a:r>
            <a:r>
              <a:rPr lang="fr-FR" sz="2400" b="1" dirty="0"/>
              <a:t>–</a:t>
            </a:r>
            <a:r>
              <a:rPr lang="fr-FR" sz="2400" b="1" dirty="0" err="1"/>
              <a:t>Identity</a:t>
            </a:r>
            <a:r>
              <a:rPr lang="fr-FR" sz="2400" b="1" dirty="0"/>
              <a:t>  </a:t>
            </a:r>
            <a:r>
              <a:rPr lang="fr-FR" sz="2400" dirty="0"/>
              <a:t>‘’Saliha’’</a:t>
            </a:r>
          </a:p>
          <a:p>
            <a:r>
              <a:rPr lang="fr-FR" b="1" dirty="0"/>
              <a:t>Set-</a:t>
            </a:r>
            <a:r>
              <a:rPr lang="fr-FR" b="1" dirty="0" err="1"/>
              <a:t>ADAccountPassword</a:t>
            </a:r>
            <a:r>
              <a:rPr lang="fr-FR" dirty="0"/>
              <a:t> </a:t>
            </a:r>
            <a:r>
              <a:rPr lang="fr-FR" sz="2400" b="1" dirty="0"/>
              <a:t>–</a:t>
            </a:r>
            <a:r>
              <a:rPr lang="fr-FR" sz="2400" b="1" dirty="0" err="1"/>
              <a:t>Identity</a:t>
            </a:r>
            <a:r>
              <a:rPr lang="fr-FR" sz="2400" b="1" dirty="0"/>
              <a:t> </a:t>
            </a:r>
            <a:r>
              <a:rPr lang="fr-FR" dirty="0"/>
              <a:t>‘’Salah ’’</a:t>
            </a:r>
          </a:p>
          <a:p>
            <a:r>
              <a:rPr lang="fr-FR" b="1" dirty="0"/>
              <a:t>Enable-</a:t>
            </a:r>
            <a:r>
              <a:rPr lang="fr-FR" b="1" dirty="0" err="1"/>
              <a:t>ADAccount</a:t>
            </a:r>
            <a:r>
              <a:rPr lang="fr-FR" dirty="0"/>
              <a:t> </a:t>
            </a:r>
            <a:r>
              <a:rPr lang="fr-FR" sz="2400" b="1" dirty="0"/>
              <a:t>–</a:t>
            </a:r>
            <a:r>
              <a:rPr lang="fr-FR" sz="2400" b="1" dirty="0" err="1"/>
              <a:t>Identity</a:t>
            </a:r>
            <a:r>
              <a:rPr lang="fr-FR" dirty="0"/>
              <a:t>  ‘’</a:t>
            </a:r>
            <a:r>
              <a:rPr lang="fr-FR" dirty="0" err="1"/>
              <a:t>samira</a:t>
            </a:r>
            <a:r>
              <a:rPr lang="fr-FR" dirty="0"/>
              <a:t>’’</a:t>
            </a:r>
          </a:p>
          <a:p>
            <a:r>
              <a:rPr lang="fr-FR" b="1" dirty="0" err="1"/>
              <a:t>Get-ADGroupMember</a:t>
            </a:r>
            <a:r>
              <a:rPr lang="fr-FR" dirty="0"/>
              <a:t> tri</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4" name="Image 3"/>
          <p:cNvPicPr>
            <a:picLocks noChangeAspect="1"/>
          </p:cNvPicPr>
          <p:nvPr/>
        </p:nvPicPr>
        <p:blipFill rotWithShape="1">
          <a:blip r:embed="rId2"/>
          <a:srcRect l="30739" t="11812" r="29965" b="50611"/>
          <a:stretch/>
        </p:blipFill>
        <p:spPr>
          <a:xfrm>
            <a:off x="334851" y="3026535"/>
            <a:ext cx="10315977" cy="3554569"/>
          </a:xfrm>
          <a:prstGeom prst="rect">
            <a:avLst/>
          </a:prstGeom>
        </p:spPr>
      </p:pic>
    </p:spTree>
    <p:extLst>
      <p:ext uri="{BB962C8B-B14F-4D97-AF65-F5344CB8AC3E}">
        <p14:creationId xmlns:p14="http://schemas.microsoft.com/office/powerpoint/2010/main" val="4137087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611718" y="1021215"/>
            <a:ext cx="10825541" cy="5431100"/>
          </a:xfrm>
        </p:spPr>
        <p:txBody>
          <a:bodyPr/>
          <a:lstStyle/>
          <a:p>
            <a:r>
              <a:rPr lang="fr-FR" sz="2400" b="1" dirty="0" err="1"/>
              <a:t>Add-ADGroupMember</a:t>
            </a:r>
            <a:r>
              <a:rPr lang="fr-FR" sz="2400" dirty="0"/>
              <a:t> </a:t>
            </a:r>
            <a:r>
              <a:rPr lang="fr-FR" sz="2400" dirty="0" err="1"/>
              <a:t>tdi</a:t>
            </a:r>
            <a:r>
              <a:rPr lang="fr-FR" sz="2400" dirty="0"/>
              <a:t>  ‘’Salah’’, ‘’</a:t>
            </a:r>
            <a:r>
              <a:rPr lang="fr-FR" sz="2400" dirty="0" err="1"/>
              <a:t>samira</a:t>
            </a:r>
            <a:r>
              <a:rPr lang="fr-FR" sz="2400" dirty="0"/>
              <a:t>’’</a:t>
            </a:r>
          </a:p>
          <a:p>
            <a:r>
              <a:rPr lang="fr-FR" sz="2400" b="1" dirty="0"/>
              <a:t>Set-</a:t>
            </a:r>
            <a:r>
              <a:rPr lang="fr-FR" sz="2400" b="1" dirty="0" err="1"/>
              <a:t>ADUser</a:t>
            </a:r>
            <a:r>
              <a:rPr lang="fr-FR" sz="2400" dirty="0"/>
              <a:t>  ‘’</a:t>
            </a:r>
            <a:r>
              <a:rPr lang="fr-FR" sz="2400" dirty="0" err="1"/>
              <a:t>saliha</a:t>
            </a:r>
            <a:r>
              <a:rPr lang="fr-FR" sz="2400" dirty="0"/>
              <a:t>’’ –</a:t>
            </a:r>
            <a:r>
              <a:rPr lang="fr-FR" sz="2400" dirty="0" err="1"/>
              <a:t>Company</a:t>
            </a:r>
            <a:r>
              <a:rPr lang="fr-FR" sz="2400" dirty="0"/>
              <a:t> ‘’OFPPT’’ –</a:t>
            </a:r>
            <a:r>
              <a:rPr lang="fr-FR" sz="2400" dirty="0" err="1"/>
              <a:t>Department</a:t>
            </a:r>
            <a:r>
              <a:rPr lang="fr-FR" sz="2400" dirty="0"/>
              <a:t> ‘’Département  Formation’’ –</a:t>
            </a:r>
            <a:r>
              <a:rPr lang="fr-FR" sz="2400" dirty="0" err="1"/>
              <a:t>EmailAddress</a:t>
            </a:r>
            <a:r>
              <a:rPr lang="fr-FR" sz="2400" dirty="0"/>
              <a:t> ‘’saliha.Kamili@ofppt.ma’’</a:t>
            </a:r>
          </a:p>
          <a:p>
            <a:r>
              <a:rPr lang="fr-FR" sz="2400" dirty="0"/>
              <a:t>Pour afficher tous les utilisateurs du conteneur </a:t>
            </a:r>
            <a:r>
              <a:rPr lang="fr-FR" sz="2400" dirty="0" err="1"/>
              <a:t>Users</a:t>
            </a:r>
            <a:r>
              <a:rPr lang="fr-FR" sz="2400" dirty="0"/>
              <a:t> en format tableau :</a:t>
            </a:r>
          </a:p>
          <a:p>
            <a:r>
              <a:rPr lang="fr-FR" sz="2400" b="1" dirty="0" err="1"/>
              <a:t>Get-ADUser</a:t>
            </a:r>
            <a:r>
              <a:rPr lang="fr-FR" sz="2400" dirty="0"/>
              <a:t>  </a:t>
            </a:r>
            <a:r>
              <a:rPr lang="fr-FR" sz="2400" b="1" dirty="0"/>
              <a:t>-</a:t>
            </a:r>
            <a:r>
              <a:rPr lang="fr-FR" sz="2400" b="1" dirty="0" err="1"/>
              <a:t>Filter</a:t>
            </a:r>
            <a:r>
              <a:rPr lang="fr-FR" sz="2400" b="1" dirty="0"/>
              <a:t> *</a:t>
            </a:r>
            <a:r>
              <a:rPr lang="fr-FR" sz="2400" dirty="0"/>
              <a:t> </a:t>
            </a:r>
            <a:r>
              <a:rPr lang="fr-FR" sz="2400" b="1" dirty="0"/>
              <a:t>-</a:t>
            </a:r>
            <a:r>
              <a:rPr lang="fr-FR" sz="2400" b="1" dirty="0" err="1"/>
              <a:t>SearchBase</a:t>
            </a:r>
            <a:r>
              <a:rPr lang="fr-FR" sz="2400" dirty="0"/>
              <a:t> "</a:t>
            </a:r>
            <a:r>
              <a:rPr lang="fr-FR" sz="2400" dirty="0" err="1"/>
              <a:t>cn</a:t>
            </a:r>
            <a:r>
              <a:rPr lang="fr-FR" sz="2400" dirty="0"/>
              <a:t>=</a:t>
            </a:r>
            <a:r>
              <a:rPr lang="fr-FR" sz="2400" dirty="0" err="1"/>
              <a:t>Users</a:t>
            </a:r>
            <a:r>
              <a:rPr lang="fr-FR" sz="2400" dirty="0"/>
              <a:t>, dc=</a:t>
            </a:r>
            <a:r>
              <a:rPr lang="fr-FR" sz="2400" dirty="0" err="1"/>
              <a:t>istahh</a:t>
            </a:r>
            <a:r>
              <a:rPr lang="fr-FR" sz="2400" dirty="0"/>
              <a:t>, dc=Local" | </a:t>
            </a:r>
            <a:r>
              <a:rPr lang="fr-FR" sz="2400" b="1" dirty="0"/>
              <a:t>Format-Table</a:t>
            </a:r>
            <a:r>
              <a:rPr lang="fr-FR" sz="2400" dirty="0"/>
              <a:t> </a:t>
            </a:r>
            <a:r>
              <a:rPr lang="fr-FR" sz="2400" dirty="0" err="1"/>
              <a:t>DistinguishedName</a:t>
            </a:r>
            <a:r>
              <a:rPr lang="fr-FR" sz="2400" dirty="0"/>
              <a:t>, </a:t>
            </a:r>
            <a:r>
              <a:rPr lang="fr-FR" sz="2400" dirty="0" err="1"/>
              <a:t>Name,Company,Department</a:t>
            </a:r>
            <a:endParaRPr lang="fr-FR" sz="2400" dirty="0"/>
          </a:p>
          <a:p>
            <a:r>
              <a:rPr lang="fr-FR" sz="2400" dirty="0"/>
              <a:t>Pour activer un compte</a:t>
            </a:r>
          </a:p>
          <a:p>
            <a:r>
              <a:rPr lang="fr-FR" sz="2400" b="1" dirty="0" err="1"/>
              <a:t>Get-ADUser</a:t>
            </a:r>
            <a:r>
              <a:rPr lang="fr-FR" sz="2400" dirty="0"/>
              <a:t> </a:t>
            </a:r>
            <a:r>
              <a:rPr lang="fr-FR" sz="2400" dirty="0" err="1"/>
              <a:t>Najib</a:t>
            </a:r>
            <a:r>
              <a:rPr lang="fr-FR" sz="2400" dirty="0"/>
              <a:t> </a:t>
            </a:r>
            <a:r>
              <a:rPr lang="fr-FR" sz="2400" b="1" dirty="0"/>
              <a:t>|</a:t>
            </a:r>
            <a:r>
              <a:rPr lang="fr-FR" sz="2400" dirty="0"/>
              <a:t> </a:t>
            </a:r>
            <a:r>
              <a:rPr lang="fr-FR" sz="2400" b="1" dirty="0" err="1"/>
              <a:t>Enable-ADAccount</a:t>
            </a:r>
            <a:endParaRPr lang="fr-FR" sz="2400" b="1" dirty="0"/>
          </a:p>
          <a:p>
            <a:r>
              <a:rPr lang="fr-FR" sz="2400" b="1" dirty="0"/>
              <a:t>Ou </a:t>
            </a:r>
          </a:p>
          <a:p>
            <a:r>
              <a:rPr lang="fr-FR" sz="2400" b="1" dirty="0" err="1"/>
              <a:t>Enable-ADAccount</a:t>
            </a:r>
            <a:r>
              <a:rPr lang="fr-FR" sz="2400" b="1" dirty="0"/>
              <a:t>  </a:t>
            </a:r>
            <a:r>
              <a:rPr lang="fr-FR" sz="2400" dirty="0"/>
              <a:t>‘’</a:t>
            </a:r>
            <a:r>
              <a:rPr lang="fr-FR" sz="2400" dirty="0" err="1"/>
              <a:t>samira</a:t>
            </a:r>
            <a:r>
              <a:rPr lang="fr-FR" sz="2400" dirty="0"/>
              <a:t>’’ </a:t>
            </a:r>
          </a:p>
          <a:p>
            <a:endParaRPr lang="fr-FR" dirty="0"/>
          </a:p>
        </p:txBody>
      </p:sp>
    </p:spTree>
    <p:extLst>
      <p:ext uri="{BB962C8B-B14F-4D97-AF65-F5344CB8AC3E}">
        <p14:creationId xmlns:p14="http://schemas.microsoft.com/office/powerpoint/2010/main" val="1641444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 sont les opérations en bloc ?</a:t>
            </a:r>
            <a:endParaRPr lang="en-US"/>
          </a:p>
        </p:txBody>
      </p:sp>
      <p:sp>
        <p:nvSpPr>
          <p:cNvPr id="4" name="Rounded Rectangle 3"/>
          <p:cNvSpPr>
            <a:spLocks noChangeArrowheads="1"/>
          </p:cNvSpPr>
          <p:nvPr/>
        </p:nvSpPr>
        <p:spPr bwMode="auto">
          <a:xfrm>
            <a:off x="1861954" y="1215085"/>
            <a:ext cx="8196447" cy="4526280"/>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buClr>
                <a:srgbClr val="0070C0"/>
              </a:buClr>
              <a:buSzPct val="120000"/>
              <a:buFont typeface="Arial" pitchFamily="34" charset="0"/>
              <a:buChar char="•"/>
            </a:pPr>
            <a:r>
              <a:rPr lang="en-US" sz="2400" dirty="0">
                <a:latin typeface="Segoe UI" pitchFamily="34" charset="0"/>
                <a:ea typeface="Segoe UI" pitchFamily="34" charset="0"/>
                <a:cs typeface="Segoe UI" pitchFamily="34" charset="0"/>
              </a:rPr>
              <a:t>Une opération en bloc est une action unique qui </a:t>
            </a:r>
            <a:r>
              <a:rPr lang="en-US" sz="2400" dirty="0" err="1">
                <a:latin typeface="Segoe UI" pitchFamily="34" charset="0"/>
                <a:ea typeface="Segoe UI" pitchFamily="34" charset="0"/>
                <a:cs typeface="Segoe UI" pitchFamily="34" charset="0"/>
              </a:rPr>
              <a:t>modifie</a:t>
            </a:r>
            <a:r>
              <a:rPr lang="en-US" sz="2400" dirty="0">
                <a:latin typeface="Segoe UI" pitchFamily="34" charset="0"/>
                <a:ea typeface="Segoe UI" pitchFamily="34" charset="0"/>
                <a:cs typeface="Segoe UI" pitchFamily="34" charset="0"/>
              </a:rPr>
              <a:t> plusieurs objets</a:t>
            </a:r>
          </a:p>
          <a:p>
            <a:pPr>
              <a:buClr>
                <a:srgbClr val="0070C0"/>
              </a:buClr>
              <a:buSzPct val="120000"/>
            </a:pPr>
            <a:endParaRPr lang="en-US" sz="24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r>
              <a:rPr lang="en-US" sz="2400" dirty="0">
                <a:latin typeface="Segoe UI" pitchFamily="34" charset="0"/>
                <a:ea typeface="Segoe UI" pitchFamily="34" charset="0"/>
                <a:cs typeface="Segoe UI" pitchFamily="34" charset="0"/>
              </a:rPr>
              <a:t>Processus permettant d'effectuer une </a:t>
            </a:r>
            <a:r>
              <a:rPr lang="en-US" sz="2400" dirty="0" err="1">
                <a:latin typeface="Segoe UI" pitchFamily="34" charset="0"/>
                <a:ea typeface="Segoe UI" pitchFamily="34" charset="0"/>
                <a:cs typeface="Segoe UI" pitchFamily="34" charset="0"/>
              </a:rPr>
              <a:t>opération</a:t>
            </a:r>
            <a:r>
              <a:rPr lang="en-US" sz="2400" dirty="0">
                <a:latin typeface="Segoe UI" pitchFamily="34" charset="0"/>
                <a:ea typeface="Segoe UI" pitchFamily="34" charset="0"/>
                <a:cs typeface="Segoe UI" pitchFamily="34" charset="0"/>
              </a:rPr>
              <a:t> en bloc</a:t>
            </a:r>
          </a:p>
          <a:p>
            <a:pPr marL="285750" indent="-285750">
              <a:buClr>
                <a:srgbClr val="0070C0"/>
              </a:buClr>
              <a:buSzPct val="120000"/>
              <a:buFont typeface="Arial" pitchFamily="34" charset="0"/>
              <a:buChar char="•"/>
            </a:pPr>
            <a:endParaRPr lang="en-US" sz="24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r>
              <a:rPr lang="en-US" sz="2400" dirty="0">
                <a:latin typeface="Segoe UI" pitchFamily="34" charset="0"/>
                <a:ea typeface="Segoe UI" pitchFamily="34" charset="0"/>
                <a:cs typeface="Segoe UI" pitchFamily="34" charset="0"/>
              </a:rPr>
              <a:t>Vous pouvez exécuter des opérations en bloc en </a:t>
            </a:r>
            <a:r>
              <a:rPr lang="en-US" sz="2400" dirty="0" err="1">
                <a:latin typeface="Segoe UI" pitchFamily="34" charset="0"/>
                <a:ea typeface="Segoe UI" pitchFamily="34" charset="0"/>
                <a:cs typeface="Segoe UI" pitchFamily="34" charset="0"/>
              </a:rPr>
              <a:t>utilisant</a:t>
            </a:r>
            <a:endParaRPr lang="en-US" sz="240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a:latin typeface="Segoe UI" pitchFamily="34" charset="0"/>
              <a:ea typeface="Segoe UI" pitchFamily="34" charset="0"/>
              <a:cs typeface="Segoe UI" pitchFamily="34" charset="0"/>
            </a:endParaRPr>
          </a:p>
          <a:p>
            <a:pPr marL="285750" indent="-285750">
              <a:buClr>
                <a:srgbClr val="0070C0"/>
              </a:buClr>
              <a:buSzPct val="120000"/>
              <a:buFont typeface="Arial" pitchFamily="34" charset="0"/>
              <a:buChar char="•"/>
            </a:pPr>
            <a:endParaRPr lang="en-US"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2229514" y="5026472"/>
            <a:ext cx="7461324" cy="1069528"/>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spcBef>
                <a:spcPts val="30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Des outils graphiques</a:t>
            </a:r>
          </a:p>
          <a:p>
            <a:pPr marL="285750" indent="-285750" eaLnBrk="0" hangingPunct="0">
              <a:spcBef>
                <a:spcPts val="30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Outils en ligne de commande</a:t>
            </a:r>
          </a:p>
          <a:p>
            <a:pPr marL="285750" indent="-285750" eaLnBrk="0" hangingPunct="0">
              <a:spcBef>
                <a:spcPts val="300"/>
              </a:spcBef>
              <a:buClr>
                <a:srgbClr val="006699"/>
              </a:buClr>
              <a:buFontTx/>
              <a:buChar char="•"/>
            </a:pPr>
            <a:r>
              <a:rPr lang="en-US" sz="2400" b="0" dirty="0">
                <a:solidFill>
                  <a:srgbClr val="000000"/>
                </a:solidFill>
                <a:latin typeface="Segoe UI" pitchFamily="34" charset="0"/>
                <a:ea typeface="Segoe UI" pitchFamily="34" charset="0"/>
                <a:cs typeface="Segoe UI" pitchFamily="34" charset="0"/>
              </a:rPr>
              <a:t>Scripts</a:t>
            </a:r>
          </a:p>
        </p:txBody>
      </p:sp>
      <p:sp>
        <p:nvSpPr>
          <p:cNvPr id="6" name="Rounded Rectangle 5"/>
          <p:cNvSpPr>
            <a:spLocks noChangeArrowheads="1"/>
          </p:cNvSpPr>
          <p:nvPr/>
        </p:nvSpPr>
        <p:spPr bwMode="auto">
          <a:xfrm>
            <a:off x="2229514" y="3147280"/>
            <a:ext cx="7461324" cy="838200"/>
          </a:xfrm>
          <a:prstGeom prst="roundRect">
            <a:avLst>
              <a:gd name="adj" fmla="val 4167"/>
            </a:avLst>
          </a:prstGeom>
          <a:noFill/>
          <a:ln w="9525" algn="ctr">
            <a:no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eaLnBrk="0" hangingPunct="0">
              <a:spcBef>
                <a:spcPts val="300"/>
              </a:spcBef>
              <a:buClr>
                <a:srgbClr val="006699"/>
              </a:buClr>
              <a:buFont typeface="+mj-lt"/>
              <a:buAutoNum type="arabicPeriod"/>
            </a:pPr>
            <a:r>
              <a:rPr lang="en-US" sz="2400" b="0" dirty="0">
                <a:solidFill>
                  <a:srgbClr val="000000"/>
                </a:solidFill>
                <a:latin typeface="Segoe UI" pitchFamily="34" charset="0"/>
                <a:ea typeface="Segoe UI" pitchFamily="34" charset="0"/>
                <a:cs typeface="Segoe UI" pitchFamily="34" charset="0"/>
              </a:rPr>
              <a:t>Définir une requête</a:t>
            </a:r>
          </a:p>
          <a:p>
            <a:pPr marL="457200" indent="-457200" eaLnBrk="0" hangingPunct="0">
              <a:spcBef>
                <a:spcPts val="300"/>
              </a:spcBef>
              <a:buClr>
                <a:srgbClr val="006699"/>
              </a:buClr>
              <a:buFont typeface="+mj-lt"/>
              <a:buAutoNum type="arabicPeriod"/>
            </a:pPr>
            <a:r>
              <a:rPr lang="en-US" sz="2400" b="0" dirty="0">
                <a:solidFill>
                  <a:srgbClr val="000000"/>
                </a:solidFill>
                <a:latin typeface="Segoe UI" pitchFamily="34" charset="0"/>
                <a:ea typeface="Segoe UI" pitchFamily="34" charset="0"/>
                <a:cs typeface="Segoe UI" pitchFamily="34" charset="0"/>
              </a:rPr>
              <a:t>Modifier les objets définis par la requête</a:t>
            </a:r>
          </a:p>
        </p:txBody>
      </p:sp>
    </p:spTree>
    <p:extLst>
      <p:ext uri="{BB962C8B-B14F-4D97-AF65-F5344CB8AC3E}">
        <p14:creationId xmlns:p14="http://schemas.microsoft.com/office/powerpoint/2010/main" val="2291246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
          <p:cNvGrpSpPr/>
          <p:nvPr/>
        </p:nvGrpSpPr>
        <p:grpSpPr>
          <a:xfrm>
            <a:off x="1878367" y="1021706"/>
            <a:ext cx="8636070" cy="5222462"/>
            <a:chOff x="188844" y="1077362"/>
            <a:chExt cx="8636070" cy="5222462"/>
          </a:xfrm>
        </p:grpSpPr>
        <p:sp>
          <p:nvSpPr>
            <p:cNvPr id="15" name="TextBox 30"/>
            <p:cNvSpPr txBox="1"/>
            <p:nvPr/>
          </p:nvSpPr>
          <p:spPr>
            <a:xfrm>
              <a:off x="188844" y="1077362"/>
              <a:ext cx="8636070" cy="4529445"/>
            </a:xfrm>
            <a:prstGeom prst="rect">
              <a:avLst/>
            </a:prstGeom>
            <a:noFill/>
          </p:spPr>
          <p:txBody>
            <a:bodyPr wrap="square" rtlCol="0">
              <a:spAutoFit/>
            </a:bodyPr>
            <a:lstStyle/>
            <a:p>
              <a:pPr>
                <a:spcAft>
                  <a:spcPts val="1800"/>
                </a:spcAft>
              </a:pPr>
              <a:r>
                <a:rPr lang="en-US" dirty="0"/>
                <a:t>Afficher toutes les propriétés d'un </a:t>
              </a:r>
              <a:r>
                <a:rPr lang="en-US"/>
                <a:t>compte d'utilisateur</a:t>
              </a:r>
              <a:endParaRPr lang="en-US" dirty="0"/>
            </a:p>
            <a:p>
              <a:pPr>
                <a:spcAft>
                  <a:spcPts val="1800"/>
                </a:spcAft>
              </a:pPr>
              <a:endParaRPr lang="en-US" dirty="0"/>
            </a:p>
            <a:p>
              <a:pPr>
                <a:spcAft>
                  <a:spcPts val="1800"/>
                </a:spcAft>
              </a:pPr>
              <a:r>
                <a:rPr lang="en-US" dirty="0"/>
                <a:t>Afficher tous les comptes d'utilisateurs de l'unité d'organisation Marketing et tous </a:t>
              </a:r>
              <a:r>
                <a:rPr lang="en-US"/>
                <a:t>ses sous-conteneurs</a:t>
              </a:r>
              <a:endParaRPr lang="en-US" dirty="0"/>
            </a:p>
            <a:p>
              <a:pPr>
                <a:spcAft>
                  <a:spcPts val="1800"/>
                </a:spcAft>
              </a:pPr>
              <a:r>
                <a:rPr lang="en-US" dirty="0"/>
                <a:t> </a:t>
              </a:r>
            </a:p>
            <a:p>
              <a:pPr>
                <a:spcBef>
                  <a:spcPts val="2000"/>
                </a:spcBef>
                <a:spcAft>
                  <a:spcPts val="500"/>
                </a:spcAft>
              </a:pPr>
              <a:r>
                <a:rPr lang="en-US" dirty="0"/>
                <a:t>Afficher tous les comptes d'utilisateurs dont la dernière </a:t>
              </a:r>
              <a:r>
                <a:rPr lang="en-US"/>
                <a:t>date de connexion </a:t>
              </a:r>
              <a:r>
                <a:rPr lang="en-US" dirty="0"/>
                <a:t>est antérieure à une </a:t>
              </a:r>
              <a:r>
                <a:rPr lang="en-US"/>
                <a:t>date spécifique</a:t>
              </a:r>
              <a:endParaRPr lang="en-US" dirty="0"/>
            </a:p>
            <a:p>
              <a:pPr>
                <a:spcAft>
                  <a:spcPts val="1800"/>
                </a:spcAft>
              </a:pPr>
              <a:r>
                <a:rPr lang="en-US" dirty="0"/>
                <a:t> </a:t>
              </a:r>
            </a:p>
            <a:p>
              <a:pPr>
                <a:spcBef>
                  <a:spcPts val="1500"/>
                </a:spcBef>
                <a:spcAft>
                  <a:spcPts val="1800"/>
                </a:spcAft>
              </a:pPr>
              <a:r>
                <a:rPr lang="en-US" dirty="0"/>
                <a:t>Afficher tous les comptes d'utilisateurs du service Marketing </a:t>
              </a:r>
              <a:r>
                <a:rPr lang="en-US"/>
                <a:t>dont la dernière </a:t>
              </a:r>
              <a:r>
                <a:rPr lang="en-US" dirty="0"/>
                <a:t>date de connexion est antérieure à une </a:t>
              </a:r>
              <a:r>
                <a:rPr lang="en-US"/>
                <a:t>date spécifique</a:t>
              </a:r>
              <a:endParaRPr lang="en-US" dirty="0"/>
            </a:p>
          </p:txBody>
        </p:sp>
        <p:sp>
          <p:nvSpPr>
            <p:cNvPr id="16" name="Rectangle 31"/>
            <p:cNvSpPr/>
            <p:nvPr/>
          </p:nvSpPr>
          <p:spPr>
            <a:xfrm>
              <a:off x="301629" y="1538644"/>
              <a:ext cx="7568119" cy="369332"/>
            </a:xfrm>
            <a:prstGeom prst="rect">
              <a:avLst/>
            </a:prstGeom>
            <a:solidFill>
              <a:srgbClr val="FFFFFF">
                <a:lumMod val="85000"/>
              </a:srgbClr>
            </a:solidFill>
          </p:spPr>
          <p:txBody>
            <a:bodyPr wrap="square">
              <a:spAutoFit/>
            </a:bodyPr>
            <a:lstStyle/>
            <a:p>
              <a:r>
                <a:rPr lang="en-US" dirty="0"/>
                <a:t>Get-</a:t>
              </a:r>
              <a:r>
                <a:rPr lang="en-US" dirty="0" err="1"/>
                <a:t>ADUser</a:t>
              </a:r>
              <a:r>
                <a:rPr lang="en-US" dirty="0"/>
                <a:t> </a:t>
              </a:r>
              <a:r>
                <a:rPr lang="en-US" dirty="0" err="1"/>
                <a:t>Administrateur</a:t>
              </a:r>
              <a:r>
                <a:rPr lang="en-US" dirty="0"/>
                <a:t> –Properties *</a:t>
              </a:r>
            </a:p>
          </p:txBody>
        </p:sp>
        <p:sp>
          <p:nvSpPr>
            <p:cNvPr id="17" name="Rectangle 33"/>
            <p:cNvSpPr/>
            <p:nvPr/>
          </p:nvSpPr>
          <p:spPr>
            <a:xfrm>
              <a:off x="301629" y="2817399"/>
              <a:ext cx="7568119" cy="646331"/>
            </a:xfrm>
            <a:prstGeom prst="rect">
              <a:avLst/>
            </a:prstGeom>
            <a:solidFill>
              <a:srgbClr val="FFFFFF">
                <a:lumMod val="85000"/>
              </a:srgbClr>
            </a:solidFill>
          </p:spPr>
          <p:txBody>
            <a:bodyPr wrap="square">
              <a:spAutoFit/>
            </a:bodyPr>
            <a:lstStyle/>
            <a:p>
              <a:pPr defTabSz="914400">
                <a:defRPr/>
              </a:pPr>
              <a:r>
                <a:rPr lang="en-US" dirty="0"/>
                <a:t>Get-</a:t>
              </a:r>
              <a:r>
                <a:rPr lang="en-US" dirty="0" err="1"/>
                <a:t>ADUser</a:t>
              </a:r>
              <a:r>
                <a:rPr lang="en-US" dirty="0"/>
                <a:t> –Filter * –</a:t>
              </a:r>
              <a:r>
                <a:rPr lang="en-US" dirty="0" err="1"/>
                <a:t>SearchBase</a:t>
              </a:r>
              <a:r>
                <a:rPr lang="en-US" dirty="0"/>
                <a:t> "</a:t>
              </a:r>
              <a:r>
                <a:rPr lang="en-US" dirty="0" err="1"/>
                <a:t>ou</a:t>
              </a:r>
              <a:r>
                <a:rPr lang="en-US" dirty="0"/>
                <a:t>=</a:t>
              </a:r>
              <a:r>
                <a:rPr lang="en-US" dirty="0" err="1"/>
                <a:t>Marketing,dc</a:t>
              </a:r>
              <a:r>
                <a:rPr lang="en-US" dirty="0"/>
                <a:t>=</a:t>
              </a:r>
              <a:r>
                <a:rPr lang="en-US" dirty="0" err="1"/>
                <a:t>adatum,dc</a:t>
              </a:r>
              <a:r>
                <a:rPr lang="en-US" dirty="0"/>
                <a:t>=com" –</a:t>
              </a:r>
              <a:r>
                <a:rPr lang="en-US" dirty="0" err="1"/>
                <a:t>SearchScope</a:t>
              </a:r>
              <a:r>
                <a:rPr lang="en-US" dirty="0"/>
                <a:t> </a:t>
              </a:r>
              <a:r>
                <a:rPr lang="en-US" dirty="0" err="1"/>
                <a:t>subtree</a:t>
              </a:r>
              <a:endParaRPr lang="en-US" kern="0" dirty="0">
                <a:solidFill>
                  <a:sysClr val="windowText" lastClr="000000"/>
                </a:solidFill>
              </a:endParaRPr>
            </a:p>
          </p:txBody>
        </p:sp>
        <p:sp>
          <p:nvSpPr>
            <p:cNvPr id="18" name="Rectangle 34"/>
            <p:cNvSpPr/>
            <p:nvPr/>
          </p:nvSpPr>
          <p:spPr>
            <a:xfrm>
              <a:off x="301629" y="4351430"/>
              <a:ext cx="7568119" cy="369332"/>
            </a:xfrm>
            <a:prstGeom prst="rect">
              <a:avLst/>
            </a:prstGeom>
            <a:solidFill>
              <a:srgbClr val="FFFFFF">
                <a:lumMod val="85000"/>
              </a:srgbClr>
            </a:solidFill>
          </p:spPr>
          <p:txBody>
            <a:bodyPr wrap="square">
              <a:spAutoFit/>
            </a:bodyPr>
            <a:lstStyle/>
            <a:p>
              <a:pPr defTabSz="914400">
                <a:defRPr/>
              </a:pPr>
              <a:r>
                <a:rPr lang="en-US" kern="0" dirty="0">
                  <a:solidFill>
                    <a:sysClr val="windowText" lastClr="000000"/>
                  </a:solidFill>
                </a:rPr>
                <a:t>Get-</a:t>
              </a:r>
              <a:r>
                <a:rPr lang="en-US" kern="0" dirty="0" err="1">
                  <a:solidFill>
                    <a:sysClr val="windowText" lastClr="000000"/>
                  </a:solidFill>
                </a:rPr>
                <a:t>ADUser</a:t>
              </a:r>
              <a:r>
                <a:rPr lang="en-US" kern="0" dirty="0">
                  <a:solidFill>
                    <a:sysClr val="windowText" lastClr="000000"/>
                  </a:solidFill>
                </a:rPr>
                <a:t> -Filter {</a:t>
              </a:r>
              <a:r>
                <a:rPr lang="en-US" kern="0" dirty="0" err="1">
                  <a:solidFill>
                    <a:sysClr val="windowText" lastClr="000000"/>
                  </a:solidFill>
                </a:rPr>
                <a:t>lastlogondate</a:t>
              </a:r>
              <a:r>
                <a:rPr lang="en-US" kern="0" dirty="0">
                  <a:solidFill>
                    <a:sysClr val="windowText" lastClr="000000"/>
                  </a:solidFill>
                </a:rPr>
                <a:t> –</a:t>
              </a:r>
              <a:r>
                <a:rPr lang="en-US" kern="0" dirty="0" err="1">
                  <a:solidFill>
                    <a:sysClr val="windowText" lastClr="000000"/>
                  </a:solidFill>
                </a:rPr>
                <a:t>lt</a:t>
              </a:r>
              <a:r>
                <a:rPr lang="en-US" kern="0" dirty="0">
                  <a:solidFill>
                    <a:sysClr val="windowText" lastClr="000000"/>
                  </a:solidFill>
                </a:rPr>
                <a:t> "Mars 29, 2013"}</a:t>
              </a:r>
            </a:p>
          </p:txBody>
        </p:sp>
        <p:sp>
          <p:nvSpPr>
            <p:cNvPr id="19" name="Rectangle 35"/>
            <p:cNvSpPr/>
            <p:nvPr/>
          </p:nvSpPr>
          <p:spPr>
            <a:xfrm>
              <a:off x="301629" y="5653493"/>
              <a:ext cx="7568119" cy="646331"/>
            </a:xfrm>
            <a:prstGeom prst="rect">
              <a:avLst/>
            </a:prstGeom>
            <a:solidFill>
              <a:srgbClr val="FFFFFF">
                <a:lumMod val="85000"/>
              </a:srgbClr>
            </a:solidFill>
          </p:spPr>
          <p:txBody>
            <a:bodyPr wrap="square">
              <a:spAutoFit/>
            </a:bodyPr>
            <a:lstStyle/>
            <a:p>
              <a:pPr defTabSz="914400">
                <a:defRPr/>
              </a:pPr>
              <a:r>
                <a:rPr lang="en-US" kern="0" dirty="0">
                  <a:solidFill>
                    <a:sysClr val="windowText" lastClr="000000"/>
                  </a:solidFill>
                </a:rPr>
                <a:t>Get-</a:t>
              </a:r>
              <a:r>
                <a:rPr lang="en-US" kern="0" dirty="0" err="1">
                  <a:solidFill>
                    <a:sysClr val="windowText" lastClr="000000"/>
                  </a:solidFill>
                </a:rPr>
                <a:t>ADUser</a:t>
              </a:r>
              <a:r>
                <a:rPr lang="en-US" kern="0" dirty="0">
                  <a:solidFill>
                    <a:sysClr val="windowText" lastClr="000000"/>
                  </a:solidFill>
                </a:rPr>
                <a:t> -Filter {(</a:t>
              </a:r>
              <a:r>
                <a:rPr lang="en-US" kern="0" dirty="0" err="1">
                  <a:solidFill>
                    <a:sysClr val="windowText" lastClr="000000"/>
                  </a:solidFill>
                </a:rPr>
                <a:t>lastlogondate</a:t>
              </a:r>
              <a:r>
                <a:rPr lang="en-US" kern="0" dirty="0">
                  <a:solidFill>
                    <a:sysClr val="windowText" lastClr="000000"/>
                  </a:solidFill>
                </a:rPr>
                <a:t> –</a:t>
              </a:r>
              <a:r>
                <a:rPr lang="en-US" kern="0" dirty="0" err="1">
                  <a:solidFill>
                    <a:sysClr val="windowText" lastClr="000000"/>
                  </a:solidFill>
                </a:rPr>
                <a:t>lt</a:t>
              </a:r>
              <a:r>
                <a:rPr lang="en-US" kern="0" dirty="0">
                  <a:solidFill>
                    <a:sysClr val="windowText" lastClr="000000"/>
                  </a:solidFill>
                </a:rPr>
                <a:t> "Mars 29, 2013") –and (department –</a:t>
              </a:r>
              <a:r>
                <a:rPr lang="en-US" kern="0" dirty="0" err="1">
                  <a:solidFill>
                    <a:sysClr val="windowText" lastClr="000000"/>
                  </a:solidFill>
                </a:rPr>
                <a:t>eq</a:t>
              </a:r>
              <a:r>
                <a:rPr lang="en-US" kern="0">
                  <a:solidFill>
                    <a:sysClr val="windowText" lastClr="000000"/>
                  </a:solidFill>
                </a:rPr>
                <a:t> "Marketing")}</a:t>
              </a:r>
              <a:endParaRPr lang="en-US" kern="0" dirty="0">
                <a:solidFill>
                  <a:sysClr val="windowText" lastClr="000000"/>
                </a:solidFill>
              </a:endParaRPr>
            </a:p>
          </p:txBody>
        </p:sp>
      </p:grpSp>
      <p:sp>
        <p:nvSpPr>
          <p:cNvPr id="20" name="white box"/>
          <p:cNvSpPr/>
          <p:nvPr/>
        </p:nvSpPr>
        <p:spPr bwMode="auto">
          <a:xfrm>
            <a:off x="1696004" y="863362"/>
            <a:ext cx="8803459" cy="5816102"/>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20" rIns="182880" bIns="45720" numCol="1" rtlCol="0" anchor="ctr" anchorCtr="0" compatLnSpc="1">
            <a:prstTxWarp prst="textNoShape">
              <a:avLst/>
            </a:prstTxWarp>
          </a:bodyPr>
          <a:lstStyle/>
          <a:p>
            <a:pPr algn="ctr" defTabSz="914400" eaLnBrk="0" fontAlgn="base" hangingPunct="0">
              <a:spcBef>
                <a:spcPct val="0"/>
              </a:spcBef>
              <a:spcAft>
                <a:spcPct val="0"/>
              </a:spcAft>
            </a:pPr>
            <a:endParaRPr lang="en-US" b="1">
              <a:solidFill>
                <a:schemeClr val="tx1"/>
              </a:solidFill>
              <a:latin typeface="Verdana" pitchFamily="34" charset="0"/>
            </a:endParaRPr>
          </a:p>
        </p:txBody>
      </p:sp>
      <p:sp>
        <p:nvSpPr>
          <p:cNvPr id="2" name="Title 1"/>
          <p:cNvSpPr>
            <a:spLocks noGrp="1"/>
          </p:cNvSpPr>
          <p:nvPr>
            <p:ph type="title"/>
          </p:nvPr>
        </p:nvSpPr>
        <p:spPr/>
        <p:txBody>
          <a:bodyPr/>
          <a:lstStyle/>
          <a:p>
            <a:r>
              <a:rPr lang="fr-FR"/>
              <a:t>Interrogation d'objets avec Windows PowerShell</a:t>
            </a:r>
            <a:endParaRPr lang="en-US"/>
          </a:p>
        </p:txBody>
      </p:sp>
      <p:grpSp>
        <p:nvGrpSpPr>
          <p:cNvPr id="4" name="Group 3"/>
          <p:cNvGrpSpPr>
            <a:grpSpLocks/>
          </p:cNvGrpSpPr>
          <p:nvPr/>
        </p:nvGrpSpPr>
        <p:grpSpPr bwMode="auto">
          <a:xfrm>
            <a:off x="9548813" y="6251575"/>
            <a:ext cx="914400" cy="425450"/>
            <a:chOff x="384" y="3024"/>
            <a:chExt cx="720" cy="336"/>
          </a:xfrm>
        </p:grpSpPr>
        <p:sp>
          <p:nvSpPr>
            <p:cNvPr id="5" name="Oval 4"/>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w="9525" algn="ctr">
                  <a:solidFill>
                    <a:schemeClr val="tx1"/>
                  </a:solidFill>
                  <a:round/>
                  <a:headEnd/>
                  <a:tailEnd/>
                </a14:hiddenLine>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nvGrpSpPr>
            <p:cNvPr id="6" name="Group 5"/>
            <p:cNvGrpSpPr>
              <a:grpSpLocks/>
            </p:cNvGrpSpPr>
            <p:nvPr/>
          </p:nvGrpSpPr>
          <p:grpSpPr bwMode="auto">
            <a:xfrm>
              <a:off x="480" y="3096"/>
              <a:ext cx="240" cy="192"/>
              <a:chOff x="480" y="3096"/>
              <a:chExt cx="240" cy="192"/>
            </a:xfrm>
          </p:grpSpPr>
          <p:sp>
            <p:nvSpPr>
              <p:cNvPr id="7" name="Oval 6"/>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69696"/>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8" name="Freeform 7"/>
              <p:cNvSpPr>
                <a:spLocks/>
              </p:cNvSpPr>
              <p:nvPr/>
            </p:nvSpPr>
            <p:spPr bwMode="auto">
              <a:xfrm>
                <a:off x="539" y="3123"/>
                <a:ext cx="138" cy="132"/>
              </a:xfrm>
              <a:custGeom>
                <a:avLst/>
                <a:gdLst>
                  <a:gd name="T0" fmla="*/ 0 w 432"/>
                  <a:gd name="T1" fmla="*/ 0 h 576"/>
                  <a:gd name="T2" fmla="*/ 0 w 432"/>
                  <a:gd name="T3" fmla="*/ 576 h 576"/>
                  <a:gd name="T4" fmla="*/ 432 w 432"/>
                  <a:gd name="T5" fmla="*/ 288 h 576"/>
                  <a:gd name="T6" fmla="*/ 0 w 432"/>
                  <a:gd name="T7" fmla="*/ 0 h 576"/>
                </a:gdLst>
                <a:ahLst/>
                <a:cxnLst>
                  <a:cxn ang="0">
                    <a:pos x="T0" y="T1"/>
                  </a:cxn>
                  <a:cxn ang="0">
                    <a:pos x="T2" y="T3"/>
                  </a:cxn>
                  <a:cxn ang="0">
                    <a:pos x="T4" y="T5"/>
                  </a:cxn>
                  <a:cxn ang="0">
                    <a:pos x="T6" y="T7"/>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pSp>
      <p:grpSp>
        <p:nvGrpSpPr>
          <p:cNvPr id="9" name="Group 8"/>
          <p:cNvGrpSpPr>
            <a:grpSpLocks/>
          </p:cNvGrpSpPr>
          <p:nvPr/>
        </p:nvGrpSpPr>
        <p:grpSpPr bwMode="auto">
          <a:xfrm>
            <a:off x="10036175" y="6342064"/>
            <a:ext cx="304800" cy="244475"/>
            <a:chOff x="768" y="3096"/>
            <a:chExt cx="240" cy="192"/>
          </a:xfrm>
        </p:grpSpPr>
        <p:sp>
          <p:nvSpPr>
            <p:cNvPr id="10" name="Oval 9"/>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69696"/>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1" name="Rectangle 10"/>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aphicFrame>
        <p:nvGraphicFramePr>
          <p:cNvPr id="12" name="Content Placeholder 3"/>
          <p:cNvGraphicFramePr>
            <a:graphicFrameLocks/>
          </p:cNvGraphicFramePr>
          <p:nvPr/>
        </p:nvGraphicFramePr>
        <p:xfrm>
          <a:off x="3668055" y="3415934"/>
          <a:ext cx="4870936" cy="2488043"/>
        </p:xfrm>
        <a:graphic>
          <a:graphicData uri="http://schemas.openxmlformats.org/drawingml/2006/table">
            <a:tbl>
              <a:tblPr firstRow="1" bandRow="1"/>
              <a:tblGrid>
                <a:gridCol w="1467336">
                  <a:extLst>
                    <a:ext uri="{9D8B030D-6E8A-4147-A177-3AD203B41FA5}">
                      <a16:colId xmlns:a16="http://schemas.microsoft.com/office/drawing/2014/main" val="20000"/>
                    </a:ext>
                  </a:extLst>
                </a:gridCol>
                <a:gridCol w="3403600">
                  <a:extLst>
                    <a:ext uri="{9D8B030D-6E8A-4147-A177-3AD203B41FA5}">
                      <a16:colId xmlns:a16="http://schemas.microsoft.com/office/drawing/2014/main" val="20001"/>
                    </a:ext>
                  </a:extLst>
                </a:gridCol>
              </a:tblGrid>
              <a:tr h="328989">
                <a:tc>
                  <a:txBody>
                    <a:bodyPr/>
                    <a:lstStyle/>
                    <a:p>
                      <a:pPr marL="0" marR="0">
                        <a:lnSpc>
                          <a:spcPct val="115000"/>
                        </a:lnSpc>
                        <a:spcBef>
                          <a:spcPts val="0"/>
                        </a:spcBef>
                        <a:spcAft>
                          <a:spcPts val="0"/>
                        </a:spcAft>
                      </a:pPr>
                      <a:r>
                        <a:rPr lang="en-US" sz="1400" b="1" dirty="0">
                          <a:solidFill>
                            <a:schemeClr val="bg1"/>
                          </a:solidFill>
                          <a:effectLst/>
                          <a:latin typeface="Segoe"/>
                          <a:ea typeface="Times New Roman"/>
                          <a:cs typeface="Segoe UI"/>
                        </a:rPr>
                        <a:t>Opérateur</a:t>
                      </a:r>
                      <a:endParaRPr lang="en-US" sz="1400" b="1" dirty="0">
                        <a:solidFill>
                          <a:schemeClr val="bg1"/>
                        </a:solidFill>
                        <a:effectLst/>
                        <a:latin typeface="Segoe"/>
                        <a:ea typeface="Times New Roman"/>
                        <a:cs typeface="Times New Roman"/>
                      </a:endParaRPr>
                    </a:p>
                  </a:txBody>
                  <a:tcPr marL="68580" marR="68580" marT="0" marB="0" anchor="ctr">
                    <a:lnL w="12700" cmpd="sng">
                      <a:solidFill>
                        <a:srgbClr val="7F9BBC"/>
                      </a:solidFill>
                    </a:lnL>
                    <a:lnR>
                      <a:no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lumMod val="75000"/>
                      </a:srgbClr>
                    </a:solidFill>
                  </a:tcPr>
                </a:tc>
                <a:tc>
                  <a:txBody>
                    <a:bodyPr/>
                    <a:lstStyle/>
                    <a:p>
                      <a:pPr marL="0" marR="0">
                        <a:lnSpc>
                          <a:spcPct val="115000"/>
                        </a:lnSpc>
                        <a:spcBef>
                          <a:spcPts val="0"/>
                        </a:spcBef>
                        <a:spcAft>
                          <a:spcPts val="0"/>
                        </a:spcAft>
                      </a:pPr>
                      <a:r>
                        <a:rPr lang="en-US" sz="1400" b="1" dirty="0">
                          <a:solidFill>
                            <a:schemeClr val="bg1"/>
                          </a:solidFill>
                          <a:effectLst/>
                          <a:latin typeface="Segoe"/>
                          <a:ea typeface="Times New Roman"/>
                          <a:cs typeface="Segoe UI"/>
                        </a:rPr>
                        <a:t>Description</a:t>
                      </a:r>
                      <a:endParaRPr lang="en-US" sz="1400" b="1" dirty="0">
                        <a:solidFill>
                          <a:schemeClr val="bg1"/>
                        </a:solidFill>
                        <a:effectLst/>
                        <a:latin typeface="Segoe"/>
                        <a:ea typeface="Times New Roman"/>
                        <a:cs typeface="Times New Roman"/>
                      </a:endParaRPr>
                    </a:p>
                  </a:txBody>
                  <a:tcPr marL="68580" marR="68580" marT="0" marB="0" anchor="ctr">
                    <a:lnL>
                      <a:noFill/>
                    </a:lnL>
                    <a:lnR w="12700" cmpd="sng">
                      <a:solidFill>
                        <a:srgbClr val="7F9BBC"/>
                      </a:solid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lumMod val="75000"/>
                      </a:srgbClr>
                    </a:solidFill>
                  </a:tcPr>
                </a:tc>
                <a:extLst>
                  <a:ext uri="{0D108BD9-81ED-4DB2-BD59-A6C34878D82A}">
                    <a16:rowId xmlns:a16="http://schemas.microsoft.com/office/drawing/2014/main" val="10000"/>
                  </a:ext>
                </a:extLst>
              </a:tr>
              <a:tr h="281568">
                <a:tc>
                  <a:txBody>
                    <a:bodyPr/>
                    <a:lstStyle/>
                    <a:p>
                      <a:pPr marL="0" marR="0">
                        <a:lnSpc>
                          <a:spcPct val="115000"/>
                        </a:lnSpc>
                        <a:spcBef>
                          <a:spcPts val="0"/>
                        </a:spcBef>
                        <a:spcAft>
                          <a:spcPts val="0"/>
                        </a:spcAft>
                      </a:pPr>
                      <a:r>
                        <a:rPr lang="en-US" sz="1400" dirty="0">
                          <a:effectLst/>
                          <a:latin typeface="Segoe"/>
                          <a:ea typeface="Times New Roman"/>
                          <a:cs typeface="Segoe UI"/>
                        </a:rPr>
                        <a:t>-eq</a:t>
                      </a:r>
                      <a:endParaRPr lang="en-US" sz="1400" dirty="0">
                        <a:effectLst/>
                        <a:latin typeface="Segoe"/>
                        <a:ea typeface="Times New Roman"/>
                        <a:cs typeface="Times New Roman"/>
                      </a:endParaRPr>
                    </a:p>
                  </a:txBody>
                  <a:tcPr marL="68580" marR="68580" marT="0" marB="0">
                    <a:lnL w="12700" cmpd="sng">
                      <a:solidFill>
                        <a:srgbClr val="7F9BBC"/>
                      </a:solidFill>
                    </a:lnL>
                    <a:lnR>
                      <a:noFill/>
                    </a:lnR>
                    <a:lnT w="12700" cap="flat" cmpd="sng" algn="ctr">
                      <a:solidFill>
                        <a:srgbClr val="7F9BBC"/>
                      </a:solidFill>
                      <a:prstDash val="solid"/>
                      <a:round/>
                      <a:headEnd type="none" w="med" len="med"/>
                      <a:tailEnd type="none" w="med" len="med"/>
                    </a:lnT>
                    <a:lnB w="12700" cmpd="sng">
                      <a:solidFill>
                        <a:srgbClr val="7F9BBC"/>
                      </a:solidFill>
                    </a:lnB>
                    <a:lnTlToBr w="12700" cmpd="sng">
                      <a:noFill/>
                      <a:prstDash val="solid"/>
                    </a:lnTlToBr>
                    <a:lnBlToTr w="12700" cmpd="sng">
                      <a:noFill/>
                      <a:prstDash val="solid"/>
                    </a:lnBlToTr>
                    <a:solidFill>
                      <a:srgbClr val="FFFFFF"/>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Égal à</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ap="flat" cmpd="sng" algn="ctr">
                      <a:solidFill>
                        <a:srgbClr val="7F9BBC"/>
                      </a:solidFill>
                      <a:prstDash val="solid"/>
                      <a:round/>
                      <a:headEnd type="none" w="med" len="med"/>
                      <a:tailEnd type="none" w="med" len="med"/>
                    </a:lnT>
                    <a:lnB w="12700" cmpd="sng">
                      <a:solidFill>
                        <a:srgbClr val="7F9BB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81568">
                <a:tc>
                  <a:txBody>
                    <a:bodyPr/>
                    <a:lstStyle/>
                    <a:p>
                      <a:pPr marL="0" marR="0">
                        <a:lnSpc>
                          <a:spcPct val="115000"/>
                        </a:lnSpc>
                        <a:spcBef>
                          <a:spcPts val="0"/>
                        </a:spcBef>
                        <a:spcAft>
                          <a:spcPts val="0"/>
                        </a:spcAft>
                      </a:pPr>
                      <a:r>
                        <a:rPr lang="en-US" sz="1400">
                          <a:effectLst/>
                          <a:latin typeface="Segoe"/>
                          <a:ea typeface="Times New Roman"/>
                          <a:cs typeface="Segoe UI"/>
                        </a:rPr>
                        <a:t>-ne</a:t>
                      </a:r>
                      <a:endParaRPr lang="en-US" sz="1400">
                        <a:effectLst/>
                        <a:latin typeface="Segoe"/>
                        <a:ea typeface="Times New Roman"/>
                        <a:cs typeface="Times New Roman"/>
                      </a:endParaRP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tc>
                  <a:txBody>
                    <a:bodyPr/>
                    <a:lstStyle/>
                    <a:p>
                      <a:pPr marL="0" marR="0">
                        <a:lnSpc>
                          <a:spcPct val="115000"/>
                        </a:lnSpc>
                        <a:spcBef>
                          <a:spcPts val="0"/>
                        </a:spcBef>
                        <a:spcAft>
                          <a:spcPts val="0"/>
                        </a:spcAft>
                      </a:pPr>
                      <a:r>
                        <a:rPr lang="en-US" sz="1400" dirty="0" err="1">
                          <a:effectLst/>
                          <a:latin typeface="Segoe"/>
                          <a:ea typeface="Times New Roman"/>
                          <a:cs typeface="Segoe UI"/>
                        </a:rPr>
                        <a:t>Différent</a:t>
                      </a:r>
                      <a:r>
                        <a:rPr lang="en-US" sz="1400" dirty="0">
                          <a:effectLst/>
                          <a:latin typeface="Segoe"/>
                          <a:ea typeface="Times New Roman"/>
                          <a:cs typeface="Segoe UI"/>
                        </a:rPr>
                        <a:t> de</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extLst>
                  <a:ext uri="{0D108BD9-81ED-4DB2-BD59-A6C34878D82A}">
                    <a16:rowId xmlns:a16="http://schemas.microsoft.com/office/drawing/2014/main" val="10002"/>
                  </a:ext>
                </a:extLst>
              </a:tr>
              <a:tr h="281568">
                <a:tc>
                  <a:txBody>
                    <a:bodyPr/>
                    <a:lstStyle/>
                    <a:p>
                      <a:pPr marL="0" marR="0">
                        <a:lnSpc>
                          <a:spcPct val="115000"/>
                        </a:lnSpc>
                        <a:spcBef>
                          <a:spcPts val="0"/>
                        </a:spcBef>
                        <a:spcAft>
                          <a:spcPts val="0"/>
                        </a:spcAft>
                      </a:pPr>
                      <a:r>
                        <a:rPr lang="en-US" sz="1400" dirty="0">
                          <a:effectLst/>
                          <a:latin typeface="Segoe"/>
                          <a:ea typeface="Times New Roman"/>
                          <a:cs typeface="Segoe UI"/>
                        </a:rPr>
                        <a:t>-lt</a:t>
                      </a:r>
                      <a:endParaRPr lang="en-US" sz="1400" dirty="0">
                        <a:effectLst/>
                        <a:latin typeface="Segoe"/>
                        <a:ea typeface="Times New Roman"/>
                        <a:cs typeface="Times New Roman"/>
                      </a:endParaRP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FFFFFF"/>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Inférieur à</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281568">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-le</a:t>
                      </a:r>
                    </a:p>
                  </a:txBody>
                  <a:tcPr marL="68580" marR="68580" marT="0" marB="0">
                    <a:lnL w="12700" cmpd="sng">
                      <a:solidFill>
                        <a:srgbClr val="7F9BBC"/>
                      </a:solidFill>
                    </a:lnL>
                    <a:lnR>
                      <a:no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tint val="20000"/>
                      </a:srgbClr>
                    </a:solidFill>
                  </a:tcPr>
                </a:tc>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Inférieur ou </a:t>
                      </a:r>
                      <a:r>
                        <a:rPr lang="en-US" sz="1400" kern="1200" dirty="0" err="1">
                          <a:solidFill>
                            <a:schemeClr val="tx1"/>
                          </a:solidFill>
                          <a:effectLst/>
                          <a:latin typeface="Segoe"/>
                          <a:ea typeface="Times New Roman"/>
                          <a:cs typeface="Segoe UI"/>
                        </a:rPr>
                        <a:t>égal</a:t>
                      </a:r>
                      <a:r>
                        <a:rPr lang="en-US" sz="1400" kern="1200" dirty="0">
                          <a:solidFill>
                            <a:schemeClr val="tx1"/>
                          </a:solidFill>
                          <a:effectLst/>
                          <a:latin typeface="Segoe"/>
                          <a:ea typeface="Times New Roman"/>
                          <a:cs typeface="Segoe UI"/>
                        </a:rPr>
                        <a:t> à</a:t>
                      </a:r>
                    </a:p>
                  </a:txBody>
                  <a:tcPr marL="68580" marR="68580" marT="0" marB="0">
                    <a:lnL>
                      <a:noFill/>
                    </a:lnL>
                    <a:lnR w="12700" cmpd="sng">
                      <a:solidFill>
                        <a:srgbClr val="7F9BBC"/>
                      </a:solid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tint val="20000"/>
                      </a:srgbClr>
                    </a:solidFill>
                  </a:tcPr>
                </a:tc>
                <a:extLst>
                  <a:ext uri="{0D108BD9-81ED-4DB2-BD59-A6C34878D82A}">
                    <a16:rowId xmlns:a16="http://schemas.microsoft.com/office/drawing/2014/main" val="10004"/>
                  </a:ext>
                </a:extLst>
              </a:tr>
              <a:tr h="281568">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-gt</a:t>
                      </a:r>
                    </a:p>
                  </a:txBody>
                  <a:tcPr marL="68580" marR="68580" marT="0" marB="0">
                    <a:lnL w="12700" cmpd="sng">
                      <a:solidFill>
                        <a:srgbClr val="7F9BBC"/>
                      </a:solidFill>
                    </a:lnL>
                    <a:lnR>
                      <a:no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Supérieur à</a:t>
                      </a:r>
                    </a:p>
                  </a:txBody>
                  <a:tcPr marL="68580" marR="68580" marT="0" marB="0">
                    <a:lnL>
                      <a:noFill/>
                    </a:lnL>
                    <a:lnR w="12700" cmpd="sng">
                      <a:solidFill>
                        <a:srgbClr val="7F9BBC"/>
                      </a:solid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1568">
                <a:tc>
                  <a:txBody>
                    <a:bodyPr/>
                    <a:lstStyle/>
                    <a:p>
                      <a:pPr marL="0" marR="0" algn="l" defTabSz="914400" rtl="0" eaLnBrk="1" latinLnBrk="0" hangingPunct="1">
                        <a:lnSpc>
                          <a:spcPct val="115000"/>
                        </a:lnSpc>
                        <a:spcBef>
                          <a:spcPts val="0"/>
                        </a:spcBef>
                        <a:spcAft>
                          <a:spcPts val="0"/>
                        </a:spcAft>
                      </a:pPr>
                      <a:r>
                        <a:rPr lang="en-US" sz="1400" kern="1200">
                          <a:solidFill>
                            <a:schemeClr val="tx1"/>
                          </a:solidFill>
                          <a:effectLst/>
                          <a:latin typeface="Segoe"/>
                          <a:ea typeface="Times New Roman"/>
                          <a:cs typeface="Segoe UI"/>
                        </a:rPr>
                        <a:t>-ge</a:t>
                      </a:r>
                    </a:p>
                  </a:txBody>
                  <a:tcPr marL="68580" marR="68580" marT="0" marB="0">
                    <a:lnL w="12700" cmpd="sng">
                      <a:solidFill>
                        <a:srgbClr val="7F9BBC"/>
                      </a:solidFill>
                    </a:lnL>
                    <a:lnR>
                      <a:no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tint val="20000"/>
                      </a:srgbClr>
                    </a:solidFill>
                  </a:tcPr>
                </a:tc>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Supérieur ou égal à</a:t>
                      </a:r>
                    </a:p>
                  </a:txBody>
                  <a:tcPr marL="68580" marR="68580" marT="0" marB="0">
                    <a:lnL>
                      <a:noFill/>
                    </a:lnL>
                    <a:lnR w="12700" cmpd="sng">
                      <a:solidFill>
                        <a:srgbClr val="7F9BBC"/>
                      </a:solid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tint val="20000"/>
                      </a:srgbClr>
                    </a:solidFill>
                  </a:tcPr>
                </a:tc>
                <a:extLst>
                  <a:ext uri="{0D108BD9-81ED-4DB2-BD59-A6C34878D82A}">
                    <a16:rowId xmlns:a16="http://schemas.microsoft.com/office/drawing/2014/main" val="10006"/>
                  </a:ext>
                </a:extLst>
              </a:tr>
              <a:tr h="281568">
                <a:tc>
                  <a:txBody>
                    <a:bodyPr/>
                    <a:lstStyle/>
                    <a:p>
                      <a:pPr marL="0" marR="0" algn="l" defTabSz="914400" rtl="0" eaLnBrk="1" latinLnBrk="0" hangingPunct="1">
                        <a:lnSpc>
                          <a:spcPct val="115000"/>
                        </a:lnSpc>
                        <a:spcBef>
                          <a:spcPts val="0"/>
                        </a:spcBef>
                        <a:spcAft>
                          <a:spcPts val="0"/>
                        </a:spcAft>
                      </a:pPr>
                      <a:r>
                        <a:rPr lang="en-US" sz="1400" kern="1200">
                          <a:solidFill>
                            <a:schemeClr val="tx1"/>
                          </a:solidFill>
                          <a:effectLst/>
                          <a:latin typeface="Segoe"/>
                          <a:ea typeface="Times New Roman"/>
                          <a:cs typeface="Segoe UI"/>
                        </a:rPr>
                        <a:t>-like</a:t>
                      </a: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0"/>
                        </a:spcBef>
                        <a:spcAft>
                          <a:spcPts val="0"/>
                        </a:spcAft>
                      </a:pPr>
                      <a:r>
                        <a:rPr lang="en-US" sz="1400" kern="1200" dirty="0">
                          <a:solidFill>
                            <a:schemeClr val="tx1"/>
                          </a:solidFill>
                          <a:effectLst/>
                          <a:latin typeface="Segoe"/>
                          <a:ea typeface="Times New Roman"/>
                          <a:cs typeface="Segoe UI"/>
                        </a:rPr>
                        <a:t>Utilise des caractères </a:t>
                      </a:r>
                      <a:r>
                        <a:rPr lang="en-US" sz="1400" kern="1200" dirty="0" err="1">
                          <a:solidFill>
                            <a:schemeClr val="tx1"/>
                          </a:solidFill>
                          <a:effectLst/>
                          <a:latin typeface="Segoe"/>
                          <a:ea typeface="Times New Roman"/>
                          <a:cs typeface="Segoe UI"/>
                        </a:rPr>
                        <a:t>génériques</a:t>
                      </a:r>
                      <a:r>
                        <a:rPr lang="en-US" sz="1400" kern="1200" dirty="0">
                          <a:solidFill>
                            <a:schemeClr val="tx1"/>
                          </a:solidFill>
                          <a:effectLst/>
                          <a:latin typeface="Segoe"/>
                          <a:ea typeface="Times New Roman"/>
                          <a:cs typeface="Segoe UI"/>
                        </a:rPr>
                        <a:t> pour les </a:t>
                      </a:r>
                      <a:r>
                        <a:rPr lang="en-US" sz="1400" kern="1200" dirty="0" err="1">
                          <a:solidFill>
                            <a:schemeClr val="tx1"/>
                          </a:solidFill>
                          <a:effectLst/>
                          <a:latin typeface="Segoe"/>
                          <a:ea typeface="Times New Roman"/>
                          <a:cs typeface="Segoe UI"/>
                        </a:rPr>
                        <a:t>critères</a:t>
                      </a:r>
                      <a:r>
                        <a:rPr lang="en-US" sz="1400" kern="1200" dirty="0">
                          <a:solidFill>
                            <a:schemeClr val="tx1"/>
                          </a:solidFill>
                          <a:effectLst/>
                          <a:latin typeface="Segoe"/>
                          <a:ea typeface="Times New Roman"/>
                          <a:cs typeface="Segoe UI"/>
                        </a:rPr>
                        <a:t> spéciaux</a:t>
                      </a: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030932008"/>
              </p:ext>
            </p:extLst>
          </p:nvPr>
        </p:nvGraphicFramePr>
        <p:xfrm>
          <a:off x="2416084" y="1220446"/>
          <a:ext cx="7374878" cy="2137551"/>
        </p:xfrm>
        <a:graphic>
          <a:graphicData uri="http://schemas.openxmlformats.org/drawingml/2006/table">
            <a:tbl>
              <a:tblPr firstRow="1" bandRow="1"/>
              <a:tblGrid>
                <a:gridCol w="1354004">
                  <a:extLst>
                    <a:ext uri="{9D8B030D-6E8A-4147-A177-3AD203B41FA5}">
                      <a16:colId xmlns:a16="http://schemas.microsoft.com/office/drawing/2014/main" val="20000"/>
                    </a:ext>
                  </a:extLst>
                </a:gridCol>
                <a:gridCol w="6020874">
                  <a:extLst>
                    <a:ext uri="{9D8B030D-6E8A-4147-A177-3AD203B41FA5}">
                      <a16:colId xmlns:a16="http://schemas.microsoft.com/office/drawing/2014/main" val="20001"/>
                    </a:ext>
                  </a:extLst>
                </a:gridCol>
              </a:tblGrid>
              <a:tr h="421964">
                <a:tc>
                  <a:txBody>
                    <a:bodyPr/>
                    <a:lstStyle/>
                    <a:p>
                      <a:pPr marL="0" marR="0">
                        <a:lnSpc>
                          <a:spcPct val="115000"/>
                        </a:lnSpc>
                        <a:spcBef>
                          <a:spcPts val="0"/>
                        </a:spcBef>
                        <a:spcAft>
                          <a:spcPts val="0"/>
                        </a:spcAft>
                      </a:pPr>
                      <a:r>
                        <a:rPr lang="en-US" sz="1400" b="1" dirty="0">
                          <a:solidFill>
                            <a:schemeClr val="bg1"/>
                          </a:solidFill>
                          <a:effectLst/>
                          <a:latin typeface="Segoe"/>
                          <a:ea typeface="Times New Roman"/>
                          <a:cs typeface="Segoe UI"/>
                        </a:rPr>
                        <a:t>Paramètre</a:t>
                      </a:r>
                      <a:endParaRPr lang="en-US" sz="1400" b="1" dirty="0">
                        <a:solidFill>
                          <a:schemeClr val="bg1"/>
                        </a:solidFill>
                        <a:effectLst/>
                        <a:latin typeface="Segoe"/>
                        <a:ea typeface="Times New Roman"/>
                        <a:cs typeface="Times New Roman"/>
                      </a:endParaRPr>
                    </a:p>
                  </a:txBody>
                  <a:tcPr marL="68580" marR="68580" marT="0" marB="0" anchor="ctr">
                    <a:lnL w="12700" cmpd="sng">
                      <a:solidFill>
                        <a:srgbClr val="7F9BBC"/>
                      </a:solidFill>
                    </a:lnL>
                    <a:lnR>
                      <a:no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lumMod val="75000"/>
                      </a:srgbClr>
                    </a:solidFill>
                  </a:tcPr>
                </a:tc>
                <a:tc>
                  <a:txBody>
                    <a:bodyPr/>
                    <a:lstStyle/>
                    <a:p>
                      <a:pPr marL="0" marR="0">
                        <a:lnSpc>
                          <a:spcPct val="115000"/>
                        </a:lnSpc>
                        <a:spcBef>
                          <a:spcPts val="0"/>
                        </a:spcBef>
                        <a:spcAft>
                          <a:spcPts val="0"/>
                        </a:spcAft>
                      </a:pPr>
                      <a:r>
                        <a:rPr lang="en-US" sz="1400" b="1" dirty="0">
                          <a:solidFill>
                            <a:schemeClr val="bg1"/>
                          </a:solidFill>
                          <a:effectLst/>
                          <a:latin typeface="Segoe"/>
                          <a:ea typeface="Times New Roman"/>
                          <a:cs typeface="Segoe UI"/>
                        </a:rPr>
                        <a:t>Description</a:t>
                      </a:r>
                      <a:endParaRPr lang="en-US" sz="1400" b="1" dirty="0">
                        <a:solidFill>
                          <a:schemeClr val="bg1"/>
                        </a:solidFill>
                        <a:effectLst/>
                        <a:latin typeface="Segoe"/>
                        <a:ea typeface="Times New Roman"/>
                        <a:cs typeface="Times New Roman"/>
                      </a:endParaRPr>
                    </a:p>
                  </a:txBody>
                  <a:tcPr marL="68580" marR="68580" marT="0" marB="0" anchor="ctr">
                    <a:lnL>
                      <a:noFill/>
                    </a:lnL>
                    <a:lnR w="12700" cmpd="sng">
                      <a:solidFill>
                        <a:srgbClr val="7F9BBC"/>
                      </a:solidFill>
                    </a:lnR>
                    <a:lnT w="12700" cmpd="sng">
                      <a:solidFill>
                        <a:srgbClr val="7F9BBC"/>
                      </a:solidFill>
                    </a:lnT>
                    <a:lnB w="12700" cap="flat" cmpd="sng" algn="ctr">
                      <a:solidFill>
                        <a:srgbClr val="7F9BBC"/>
                      </a:solidFill>
                      <a:prstDash val="solid"/>
                      <a:round/>
                      <a:headEnd type="none" w="med" len="med"/>
                      <a:tailEnd type="none" w="med" len="med"/>
                    </a:lnB>
                    <a:lnTlToBr w="12700" cmpd="sng">
                      <a:noFill/>
                      <a:prstDash val="solid"/>
                    </a:lnTlToBr>
                    <a:lnBlToTr w="12700" cmpd="sng">
                      <a:noFill/>
                      <a:prstDash val="solid"/>
                    </a:lnBlToTr>
                    <a:solidFill>
                      <a:srgbClr val="7F9BBC">
                        <a:lumMod val="75000"/>
                      </a:srgbClr>
                    </a:solidFill>
                  </a:tcPr>
                </a:tc>
                <a:extLst>
                  <a:ext uri="{0D108BD9-81ED-4DB2-BD59-A6C34878D82A}">
                    <a16:rowId xmlns:a16="http://schemas.microsoft.com/office/drawing/2014/main" val="10000"/>
                  </a:ext>
                </a:extLst>
              </a:tr>
              <a:tr h="361400">
                <a:tc>
                  <a:txBody>
                    <a:bodyPr/>
                    <a:lstStyle/>
                    <a:p>
                      <a:pPr marL="0" marR="0">
                        <a:lnSpc>
                          <a:spcPct val="115000"/>
                        </a:lnSpc>
                        <a:spcBef>
                          <a:spcPts val="0"/>
                        </a:spcBef>
                        <a:spcAft>
                          <a:spcPts val="0"/>
                        </a:spcAft>
                      </a:pPr>
                      <a:r>
                        <a:rPr lang="en-US" sz="1400" dirty="0" err="1">
                          <a:effectLst/>
                          <a:latin typeface="Segoe"/>
                          <a:ea typeface="Times New Roman"/>
                          <a:cs typeface="Segoe UI"/>
                        </a:rPr>
                        <a:t>SearchBase</a:t>
                      </a:r>
                      <a:endParaRPr lang="en-US" sz="1400" dirty="0">
                        <a:effectLst/>
                        <a:latin typeface="Segoe"/>
                        <a:ea typeface="Times New Roman"/>
                        <a:cs typeface="Times New Roman"/>
                      </a:endParaRPr>
                    </a:p>
                  </a:txBody>
                  <a:tcPr marL="68580" marR="68580" marT="0" marB="0">
                    <a:lnL w="12700" cmpd="sng">
                      <a:solidFill>
                        <a:srgbClr val="7F9BBC"/>
                      </a:solidFill>
                    </a:lnL>
                    <a:lnR>
                      <a:noFill/>
                    </a:lnR>
                    <a:lnT w="12700" cap="flat" cmpd="sng" algn="ctr">
                      <a:solidFill>
                        <a:srgbClr val="7F9BBC"/>
                      </a:solidFill>
                      <a:prstDash val="solid"/>
                      <a:round/>
                      <a:headEnd type="none" w="med" len="med"/>
                      <a:tailEnd type="none" w="med" len="med"/>
                    </a:lnT>
                    <a:lnB w="12700" cmpd="sng">
                      <a:solidFill>
                        <a:srgbClr val="7F9BBC"/>
                      </a:solidFill>
                    </a:lnB>
                    <a:lnTlToBr w="12700" cmpd="sng">
                      <a:noFill/>
                      <a:prstDash val="solid"/>
                    </a:lnTlToBr>
                    <a:lnBlToTr w="12700" cmpd="sng">
                      <a:noFill/>
                      <a:prstDash val="solid"/>
                    </a:lnBlToTr>
                    <a:solidFill>
                      <a:srgbClr val="FFFFFF"/>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Définit le chemin d'accès AD DS où commencer à </a:t>
                      </a:r>
                      <a:r>
                        <a:rPr lang="en-US" sz="1400" dirty="0" err="1">
                          <a:effectLst/>
                          <a:latin typeface="Segoe"/>
                          <a:ea typeface="Times New Roman"/>
                          <a:cs typeface="Segoe UI"/>
                        </a:rPr>
                        <a:t>rechercher</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ap="flat" cmpd="sng" algn="ctr">
                      <a:solidFill>
                        <a:srgbClr val="7F9BBC"/>
                      </a:solidFill>
                      <a:prstDash val="solid"/>
                      <a:round/>
                      <a:headEnd type="none" w="med" len="med"/>
                      <a:tailEnd type="none" w="med" len="med"/>
                    </a:lnT>
                    <a:lnB w="12700" cmpd="sng">
                      <a:solidFill>
                        <a:srgbClr val="7F9BB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523141">
                <a:tc>
                  <a:txBody>
                    <a:bodyPr/>
                    <a:lstStyle/>
                    <a:p>
                      <a:pPr marL="0" marR="0">
                        <a:lnSpc>
                          <a:spcPct val="115000"/>
                        </a:lnSpc>
                        <a:spcBef>
                          <a:spcPts val="0"/>
                        </a:spcBef>
                        <a:spcAft>
                          <a:spcPts val="0"/>
                        </a:spcAft>
                      </a:pPr>
                      <a:r>
                        <a:rPr lang="en-US" sz="1400" dirty="0" err="1">
                          <a:effectLst/>
                          <a:latin typeface="Segoe"/>
                          <a:ea typeface="Times New Roman"/>
                          <a:cs typeface="Segoe UI"/>
                        </a:rPr>
                        <a:t>SearchScope</a:t>
                      </a:r>
                      <a:endParaRPr lang="en-US" sz="1400" dirty="0">
                        <a:effectLst/>
                        <a:latin typeface="Segoe"/>
                        <a:ea typeface="Times New Roman"/>
                        <a:cs typeface="Times New Roman"/>
                      </a:endParaRP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Définit le niveau inférieur à SearchBase auquel une recherche </a:t>
                      </a:r>
                      <a:r>
                        <a:rPr lang="en-US" sz="1400" dirty="0" err="1">
                          <a:effectLst/>
                          <a:latin typeface="Segoe"/>
                          <a:ea typeface="Times New Roman"/>
                          <a:cs typeface="Segoe UI"/>
                        </a:rPr>
                        <a:t>doit</a:t>
                      </a:r>
                      <a:r>
                        <a:rPr lang="en-US" sz="1400" dirty="0">
                          <a:effectLst/>
                          <a:latin typeface="Segoe"/>
                          <a:ea typeface="Times New Roman"/>
                          <a:cs typeface="Segoe UI"/>
                        </a:rPr>
                        <a:t> </a:t>
                      </a:r>
                      <a:r>
                        <a:rPr lang="en-US" sz="1400" dirty="0" err="1">
                          <a:effectLst/>
                          <a:latin typeface="Segoe"/>
                          <a:ea typeface="Times New Roman"/>
                          <a:cs typeface="Segoe UI"/>
                        </a:rPr>
                        <a:t>être</a:t>
                      </a:r>
                      <a:r>
                        <a:rPr lang="en-US" sz="1400" dirty="0">
                          <a:effectLst/>
                          <a:latin typeface="Segoe"/>
                          <a:ea typeface="Times New Roman"/>
                          <a:cs typeface="Segoe UI"/>
                        </a:rPr>
                        <a:t> </a:t>
                      </a:r>
                      <a:r>
                        <a:rPr lang="en-US" sz="1400" dirty="0" err="1">
                          <a:effectLst/>
                          <a:latin typeface="Segoe"/>
                          <a:ea typeface="Times New Roman"/>
                          <a:cs typeface="Segoe UI"/>
                        </a:rPr>
                        <a:t>effectuée</a:t>
                      </a:r>
                      <a:endParaRPr lang="en-US" sz="1400" dirty="0">
                        <a:effectLst/>
                        <a:latin typeface="Segoe"/>
                        <a:ea typeface="Times New Roman"/>
                        <a:cs typeface="Segoe UI"/>
                      </a:endParaRP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extLst>
                  <a:ext uri="{0D108BD9-81ED-4DB2-BD59-A6C34878D82A}">
                    <a16:rowId xmlns:a16="http://schemas.microsoft.com/office/drawing/2014/main" val="10002"/>
                  </a:ext>
                </a:extLst>
              </a:tr>
              <a:tr h="361400">
                <a:tc>
                  <a:txBody>
                    <a:bodyPr/>
                    <a:lstStyle/>
                    <a:p>
                      <a:pPr marL="0" marR="0">
                        <a:lnSpc>
                          <a:spcPct val="115000"/>
                        </a:lnSpc>
                        <a:spcBef>
                          <a:spcPts val="0"/>
                        </a:spcBef>
                        <a:spcAft>
                          <a:spcPts val="0"/>
                        </a:spcAft>
                      </a:pPr>
                      <a:r>
                        <a:rPr lang="en-US" sz="1400">
                          <a:effectLst/>
                          <a:latin typeface="Segoe"/>
                          <a:ea typeface="Times New Roman"/>
                          <a:cs typeface="Segoe UI"/>
                        </a:rPr>
                        <a:t>ResultSetSize</a:t>
                      </a:r>
                      <a:endParaRPr lang="en-US" sz="1400">
                        <a:effectLst/>
                        <a:latin typeface="Segoe"/>
                        <a:ea typeface="Times New Roman"/>
                        <a:cs typeface="Times New Roman"/>
                      </a:endParaRP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FFFFFF"/>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Définit le nombre d'objets à retourner en réponse à </a:t>
                      </a:r>
                      <a:r>
                        <a:rPr lang="en-US" sz="1400" dirty="0" err="1">
                          <a:effectLst/>
                          <a:latin typeface="Segoe"/>
                          <a:ea typeface="Times New Roman"/>
                          <a:cs typeface="Segoe UI"/>
                        </a:rPr>
                        <a:t>une</a:t>
                      </a:r>
                      <a:r>
                        <a:rPr lang="en-US" sz="1400" dirty="0">
                          <a:effectLst/>
                          <a:latin typeface="Segoe"/>
                          <a:ea typeface="Times New Roman"/>
                          <a:cs typeface="Segoe UI"/>
                        </a:rPr>
                        <a:t> </a:t>
                      </a:r>
                      <a:r>
                        <a:rPr lang="en-US" sz="1400" dirty="0" err="1">
                          <a:effectLst/>
                          <a:latin typeface="Segoe"/>
                          <a:ea typeface="Times New Roman"/>
                          <a:cs typeface="Segoe UI"/>
                        </a:rPr>
                        <a:t>requête</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61400">
                <a:tc>
                  <a:txBody>
                    <a:bodyPr/>
                    <a:lstStyle/>
                    <a:p>
                      <a:pPr marL="0" marR="0">
                        <a:lnSpc>
                          <a:spcPct val="115000"/>
                        </a:lnSpc>
                        <a:spcBef>
                          <a:spcPts val="0"/>
                        </a:spcBef>
                        <a:spcAft>
                          <a:spcPts val="0"/>
                        </a:spcAft>
                      </a:pPr>
                      <a:r>
                        <a:rPr lang="en-US" sz="1400" dirty="0" err="1">
                          <a:effectLst/>
                          <a:latin typeface="Segoe"/>
                          <a:ea typeface="Times New Roman"/>
                          <a:cs typeface="Segoe UI"/>
                        </a:rPr>
                        <a:t>Propriétés</a:t>
                      </a:r>
                      <a:r>
                        <a:rPr lang="en-US" sz="1400" dirty="0">
                          <a:effectLst/>
                          <a:latin typeface="Segoe"/>
                          <a:ea typeface="Times New Roman"/>
                          <a:cs typeface="Segoe UI"/>
                        </a:rPr>
                        <a:t> (Properties)</a:t>
                      </a:r>
                      <a:endParaRPr lang="en-US" sz="1400" dirty="0">
                        <a:effectLst/>
                        <a:latin typeface="Segoe"/>
                        <a:ea typeface="Times New Roman"/>
                        <a:cs typeface="Times New Roman"/>
                      </a:endParaRPr>
                    </a:p>
                  </a:txBody>
                  <a:tcPr marL="68580" marR="68580" marT="0" marB="0">
                    <a:lnL w="12700" cmpd="sng">
                      <a:solidFill>
                        <a:srgbClr val="7F9BBC"/>
                      </a:solidFill>
                    </a:lnL>
                    <a:lnR>
                      <a:no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tc>
                  <a:txBody>
                    <a:bodyPr/>
                    <a:lstStyle/>
                    <a:p>
                      <a:pPr marL="0" marR="0">
                        <a:lnSpc>
                          <a:spcPct val="115000"/>
                        </a:lnSpc>
                        <a:spcBef>
                          <a:spcPts val="0"/>
                        </a:spcBef>
                        <a:spcAft>
                          <a:spcPts val="0"/>
                        </a:spcAft>
                      </a:pPr>
                      <a:r>
                        <a:rPr lang="en-US" sz="1400" dirty="0">
                          <a:effectLst/>
                          <a:latin typeface="Segoe"/>
                          <a:ea typeface="Times New Roman"/>
                          <a:cs typeface="Segoe UI"/>
                        </a:rPr>
                        <a:t>Définit les propriétés d'objet à retourner et à </a:t>
                      </a:r>
                      <a:r>
                        <a:rPr lang="en-US" sz="1400" dirty="0" err="1">
                          <a:effectLst/>
                          <a:latin typeface="Segoe"/>
                          <a:ea typeface="Times New Roman"/>
                          <a:cs typeface="Segoe UI"/>
                        </a:rPr>
                        <a:t>afficher</a:t>
                      </a:r>
                      <a:endParaRPr lang="en-US" sz="1400" dirty="0">
                        <a:effectLst/>
                        <a:latin typeface="Segoe"/>
                        <a:ea typeface="Times New Roman"/>
                        <a:cs typeface="Times New Roman"/>
                      </a:endParaRPr>
                    </a:p>
                  </a:txBody>
                  <a:tcPr marL="68580" marR="68580" marT="0" marB="0">
                    <a:lnL>
                      <a:noFill/>
                    </a:lnL>
                    <a:lnR w="12700" cmpd="sng">
                      <a:solidFill>
                        <a:srgbClr val="7F9BBC"/>
                      </a:solidFill>
                    </a:lnR>
                    <a:lnT w="12700" cmpd="sng">
                      <a:solidFill>
                        <a:srgbClr val="7F9BBC"/>
                      </a:solidFill>
                    </a:lnT>
                    <a:lnB w="12700" cmpd="sng">
                      <a:solidFill>
                        <a:srgbClr val="7F9BBC"/>
                      </a:solidFill>
                    </a:lnB>
                    <a:lnTlToBr w="12700" cmpd="sng">
                      <a:noFill/>
                      <a:prstDash val="solid"/>
                    </a:lnTlToBr>
                    <a:lnBlToTr w="12700" cmpd="sng">
                      <a:noFill/>
                      <a:prstDash val="solid"/>
                    </a:lnBlToTr>
                    <a:solidFill>
                      <a:srgbClr val="7F9BBC">
                        <a:tint val="2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1574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Forêt </a:t>
            </a:r>
          </a:p>
        </p:txBody>
      </p:sp>
      <p:pic>
        <p:nvPicPr>
          <p:cNvPr id="5" name="Espace réservé du contenu 4"/>
          <p:cNvPicPr>
            <a:picLocks noGrp="1" noChangeAspect="1"/>
          </p:cNvPicPr>
          <p:nvPr>
            <p:ph sz="half" idx="1"/>
          </p:nvPr>
        </p:nvPicPr>
        <p:blipFill rotWithShape="1">
          <a:blip r:embed="rId2"/>
          <a:srcRect l="5818" t="22375" r="46321" b="13638"/>
          <a:stretch/>
        </p:blipFill>
        <p:spPr>
          <a:xfrm>
            <a:off x="734291" y="2493817"/>
            <a:ext cx="4793673" cy="4017817"/>
          </a:xfrm>
          <a:prstGeom prst="rect">
            <a:avLst/>
          </a:prstGeom>
        </p:spPr>
      </p:pic>
      <p:pic>
        <p:nvPicPr>
          <p:cNvPr id="6" name="Espace réservé du contenu 5"/>
          <p:cNvPicPr>
            <a:picLocks noGrp="1" noChangeAspect="1"/>
          </p:cNvPicPr>
          <p:nvPr>
            <p:ph sz="half" idx="2"/>
          </p:nvPr>
        </p:nvPicPr>
        <p:blipFill rotWithShape="1">
          <a:blip r:embed="rId3"/>
          <a:srcRect l="7688" t="34128" r="44773" b="22452"/>
          <a:stretch/>
        </p:blipFill>
        <p:spPr>
          <a:xfrm>
            <a:off x="5527964" y="1905000"/>
            <a:ext cx="6137563" cy="4814455"/>
          </a:xfrm>
          <a:prstGeom prst="rect">
            <a:avLst/>
          </a:prstGeom>
        </p:spPr>
      </p:pic>
      <p:sp>
        <p:nvSpPr>
          <p:cNvPr id="3" name="ZoneTexte 2"/>
          <p:cNvSpPr txBox="1"/>
          <p:nvPr/>
        </p:nvSpPr>
        <p:spPr>
          <a:xfrm>
            <a:off x="7633855" y="3449782"/>
            <a:ext cx="2008909" cy="646331"/>
          </a:xfrm>
          <a:prstGeom prst="rect">
            <a:avLst/>
          </a:prstGeom>
          <a:noFill/>
        </p:spPr>
        <p:txBody>
          <a:bodyPr wrap="square" rtlCol="0">
            <a:spAutoFit/>
          </a:bodyPr>
          <a:lstStyle/>
          <a:p>
            <a:r>
              <a:rPr lang="fr-FR" dirty="0"/>
              <a:t>Lien d’approbation</a:t>
            </a:r>
          </a:p>
        </p:txBody>
      </p:sp>
      <p:cxnSp>
        <p:nvCxnSpPr>
          <p:cNvPr id="7" name="Connecteur droit avec flèche 6"/>
          <p:cNvCxnSpPr/>
          <p:nvPr/>
        </p:nvCxnSpPr>
        <p:spPr>
          <a:xfrm flipH="1" flipV="1">
            <a:off x="7855527" y="3034145"/>
            <a:ext cx="69273" cy="415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3" idx="2"/>
          </p:cNvCxnSpPr>
          <p:nvPr/>
        </p:nvCxnSpPr>
        <p:spPr>
          <a:xfrm>
            <a:off x="8638310" y="4096113"/>
            <a:ext cx="907472" cy="10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a:off x="7467600" y="409611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882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Modification d'objets avec Windows PowerShell</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defTabSz="914400">
              <a:buNone/>
            </a:pPr>
            <a:r>
              <a:rPr lang="en-US" sz="2400" b="1" dirty="0">
                <a:solidFill>
                  <a:srgbClr val="000000"/>
                </a:solidFill>
              </a:rPr>
              <a:t>Utilisez le caractère de barre verticale ( | ) pour passer une liste des objets à une applet de commande en vue d'un traitement ultérieur</a:t>
            </a:r>
          </a:p>
          <a:p>
            <a:pPr defTabSz="914400"/>
            <a:endParaRPr lang="en-US" dirty="0">
              <a:solidFill>
                <a:srgbClr val="000000"/>
              </a:solidFill>
            </a:endParaRPr>
          </a:p>
        </p:txBody>
      </p:sp>
      <p:sp>
        <p:nvSpPr>
          <p:cNvPr id="5" name="Rectangle 4"/>
          <p:cNvSpPr/>
          <p:nvPr/>
        </p:nvSpPr>
        <p:spPr>
          <a:xfrm>
            <a:off x="2000657" y="2349803"/>
            <a:ext cx="8287699" cy="707886"/>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a:r>
              <a:rPr lang="en-US" sz="2000" b="0" dirty="0">
                <a:solidFill>
                  <a:srgbClr val="000000"/>
                </a:solidFill>
                <a:latin typeface="Lucida Sans Typewriter" pitchFamily="49" charset="0"/>
              </a:rPr>
              <a:t>Get-</a:t>
            </a:r>
            <a:r>
              <a:rPr lang="en-US" sz="2000" b="0" dirty="0" err="1">
                <a:solidFill>
                  <a:srgbClr val="000000"/>
                </a:solidFill>
                <a:latin typeface="Lucida Sans Typewriter" pitchFamily="49" charset="0"/>
              </a:rPr>
              <a:t>ADUser</a:t>
            </a:r>
            <a:r>
              <a:rPr lang="en-US" sz="2000" b="0" dirty="0">
                <a:solidFill>
                  <a:srgbClr val="000000"/>
                </a:solidFill>
                <a:latin typeface="Lucida Sans Typewriter" pitchFamily="49" charset="0"/>
              </a:rPr>
              <a:t> -Filter {company -</a:t>
            </a:r>
            <a:r>
              <a:rPr lang="en-US" sz="2000" b="0" dirty="0" err="1">
                <a:solidFill>
                  <a:srgbClr val="000000"/>
                </a:solidFill>
                <a:latin typeface="Lucida Sans Typewriter" pitchFamily="49" charset="0"/>
              </a:rPr>
              <a:t>notlike</a:t>
            </a:r>
            <a:r>
              <a:rPr lang="en-US" sz="2000" b="0" dirty="0">
                <a:solidFill>
                  <a:srgbClr val="000000"/>
                </a:solidFill>
                <a:latin typeface="Lucida Sans Typewriter" pitchFamily="49" charset="0"/>
              </a:rPr>
              <a:t> “*"} | </a:t>
            </a:r>
            <a:br>
              <a:rPr lang="en-US" sz="2000" b="0" dirty="0">
                <a:solidFill>
                  <a:srgbClr val="000000"/>
                </a:solidFill>
                <a:latin typeface="Lucida Sans Typewriter" pitchFamily="49" charset="0"/>
              </a:rPr>
            </a:br>
            <a:r>
              <a:rPr lang="en-US" sz="2000" b="0" dirty="0">
                <a:solidFill>
                  <a:srgbClr val="000000"/>
                </a:solidFill>
                <a:latin typeface="Lucida Sans Typewriter" pitchFamily="49" charset="0"/>
              </a:rPr>
              <a:t>Set-</a:t>
            </a:r>
            <a:r>
              <a:rPr lang="en-US" sz="2000" b="0" dirty="0" err="1">
                <a:solidFill>
                  <a:srgbClr val="000000"/>
                </a:solidFill>
                <a:latin typeface="Lucida Sans Typewriter" pitchFamily="49" charset="0"/>
              </a:rPr>
              <a:t>ADUser</a:t>
            </a:r>
            <a:r>
              <a:rPr lang="en-US" sz="2000" b="0" dirty="0">
                <a:solidFill>
                  <a:srgbClr val="000000"/>
                </a:solidFill>
                <a:latin typeface="Lucida Sans Typewriter" pitchFamily="49" charset="0"/>
              </a:rPr>
              <a:t> -Company "A. Datum"</a:t>
            </a:r>
          </a:p>
        </p:txBody>
      </p:sp>
      <p:sp>
        <p:nvSpPr>
          <p:cNvPr id="6" name="Rectangle 5"/>
          <p:cNvSpPr/>
          <p:nvPr/>
        </p:nvSpPr>
        <p:spPr>
          <a:xfrm>
            <a:off x="1981201" y="3640358"/>
            <a:ext cx="8309565" cy="707886"/>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a:r>
              <a:rPr lang="en-US" sz="2000" b="0" dirty="0">
                <a:solidFill>
                  <a:srgbClr val="000000"/>
                </a:solidFill>
                <a:latin typeface="Lucida Sans Typewriter" pitchFamily="49" charset="0"/>
              </a:rPr>
              <a:t>Get-</a:t>
            </a:r>
            <a:r>
              <a:rPr lang="en-US" sz="2000" b="0" dirty="0" err="1">
                <a:solidFill>
                  <a:srgbClr val="000000"/>
                </a:solidFill>
                <a:latin typeface="Lucida Sans Typewriter" pitchFamily="49" charset="0"/>
              </a:rPr>
              <a:t>ADUser</a:t>
            </a:r>
            <a:r>
              <a:rPr lang="en-US" sz="2000" b="0" dirty="0">
                <a:solidFill>
                  <a:srgbClr val="000000"/>
                </a:solidFill>
                <a:latin typeface="Lucida Sans Typewriter" pitchFamily="49" charset="0"/>
              </a:rPr>
              <a:t> -Filter {</a:t>
            </a:r>
            <a:r>
              <a:rPr lang="en-US" sz="2000" b="0" dirty="0" err="1">
                <a:solidFill>
                  <a:srgbClr val="000000"/>
                </a:solidFill>
                <a:latin typeface="Lucida Sans Typewriter" pitchFamily="49" charset="0"/>
              </a:rPr>
              <a:t>lastlogondate</a:t>
            </a:r>
            <a:r>
              <a:rPr lang="en-US" sz="2000" b="0" dirty="0">
                <a:solidFill>
                  <a:srgbClr val="000000"/>
                </a:solidFill>
                <a:latin typeface="Lucida Sans Typewriter" pitchFamily="49" charset="0"/>
              </a:rPr>
              <a:t> -</a:t>
            </a:r>
            <a:r>
              <a:rPr lang="en-US" sz="2000" b="0" dirty="0" err="1">
                <a:solidFill>
                  <a:srgbClr val="000000"/>
                </a:solidFill>
                <a:latin typeface="Lucida Sans Typewriter" pitchFamily="49" charset="0"/>
              </a:rPr>
              <a:t>lt</a:t>
            </a:r>
            <a:r>
              <a:rPr lang="en-US" sz="2000" b="0" dirty="0">
                <a:solidFill>
                  <a:srgbClr val="000000"/>
                </a:solidFill>
                <a:latin typeface="Lucida Sans Typewriter" pitchFamily="49" charset="0"/>
              </a:rPr>
              <a:t> "Mars 29, 2019"} | Disable-</a:t>
            </a:r>
            <a:r>
              <a:rPr lang="en-US" sz="2000" b="0" dirty="0" err="1">
                <a:solidFill>
                  <a:srgbClr val="000000"/>
                </a:solidFill>
                <a:latin typeface="Lucida Sans Typewriter" pitchFamily="49" charset="0"/>
              </a:rPr>
              <a:t>ADAccount</a:t>
            </a:r>
            <a:endParaRPr lang="en-US" sz="2000" b="0" dirty="0">
              <a:solidFill>
                <a:srgbClr val="000000"/>
              </a:solidFill>
              <a:latin typeface="Lucida Sans Typewriter" pitchFamily="49" charset="0"/>
            </a:endParaRPr>
          </a:p>
        </p:txBody>
      </p:sp>
      <p:sp>
        <p:nvSpPr>
          <p:cNvPr id="7" name="Rectangle 6"/>
          <p:cNvSpPr/>
          <p:nvPr/>
        </p:nvSpPr>
        <p:spPr>
          <a:xfrm>
            <a:off x="1981200" y="4930914"/>
            <a:ext cx="8309566" cy="400110"/>
          </a:xfrm>
          <a:prstGeom prst="rect">
            <a:avLst/>
          </a:prstGeom>
          <a:solidFill>
            <a:schemeClr val="bg1">
              <a:lumMod val="85000"/>
            </a:schemeClr>
          </a:solid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a:r>
              <a:rPr lang="en-US" sz="2000" b="0" dirty="0">
                <a:solidFill>
                  <a:srgbClr val="000000"/>
                </a:solidFill>
                <a:latin typeface="Lucida Sans Typewriter" pitchFamily="49" charset="0"/>
              </a:rPr>
              <a:t>Get-Content C:\users.txt | Disable-</a:t>
            </a:r>
            <a:r>
              <a:rPr lang="en-US" sz="2000" b="0">
                <a:solidFill>
                  <a:srgbClr val="000000"/>
                </a:solidFill>
                <a:latin typeface="Lucida Sans Typewriter" pitchFamily="49" charset="0"/>
              </a:rPr>
              <a:t>ADAccount</a:t>
            </a:r>
            <a:endParaRPr lang="en-CA" sz="2000" b="0" dirty="0">
              <a:solidFill>
                <a:srgbClr val="000000"/>
              </a:solidFill>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3939996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Fichier users.csv</a:t>
            </a:r>
          </a:p>
        </p:txBody>
      </p:sp>
      <p:pic>
        <p:nvPicPr>
          <p:cNvPr id="4" name="Espace réservé du contenu 3"/>
          <p:cNvPicPr>
            <a:picLocks noGrp="1" noChangeAspect="1"/>
          </p:cNvPicPr>
          <p:nvPr>
            <p:ph idx="1"/>
          </p:nvPr>
        </p:nvPicPr>
        <p:blipFill rotWithShape="1">
          <a:blip r:embed="rId2"/>
          <a:srcRect r="43781" b="67294"/>
          <a:stretch/>
        </p:blipFill>
        <p:spPr>
          <a:xfrm>
            <a:off x="1550179" y="1020762"/>
            <a:ext cx="8637010" cy="5032307"/>
          </a:xfrm>
          <a:prstGeom prst="rect">
            <a:avLst/>
          </a:prstGeom>
        </p:spPr>
      </p:pic>
    </p:spTree>
    <p:extLst>
      <p:ext uri="{BB962C8B-B14F-4D97-AF65-F5344CB8AC3E}">
        <p14:creationId xmlns:p14="http://schemas.microsoft.com/office/powerpoint/2010/main" val="7992257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Script PowerShell avec Import-Csv</a:t>
            </a:r>
          </a:p>
        </p:txBody>
      </p:sp>
      <p:pic>
        <p:nvPicPr>
          <p:cNvPr id="4" name="Espace réservé du contenu 3"/>
          <p:cNvPicPr>
            <a:picLocks noGrp="1" noChangeAspect="1"/>
          </p:cNvPicPr>
          <p:nvPr>
            <p:ph idx="1"/>
          </p:nvPr>
        </p:nvPicPr>
        <p:blipFill rotWithShape="1">
          <a:blip r:embed="rId2"/>
          <a:srcRect r="32555" b="39276"/>
          <a:stretch/>
        </p:blipFill>
        <p:spPr>
          <a:xfrm>
            <a:off x="218941" y="1020762"/>
            <a:ext cx="11011436" cy="5837237"/>
          </a:xfrm>
          <a:prstGeom prst="rect">
            <a:avLst/>
          </a:prstGeom>
        </p:spPr>
      </p:pic>
    </p:spTree>
    <p:extLst>
      <p:ext uri="{BB962C8B-B14F-4D97-AF65-F5344CB8AC3E}">
        <p14:creationId xmlns:p14="http://schemas.microsoft.com/office/powerpoint/2010/main" val="2641675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 script pour créer des utilisateurs en bloc</a:t>
            </a:r>
          </a:p>
        </p:txBody>
      </p:sp>
      <p:sp>
        <p:nvSpPr>
          <p:cNvPr id="3" name="Espace réservé du contenu 2"/>
          <p:cNvSpPr>
            <a:spLocks noGrp="1"/>
          </p:cNvSpPr>
          <p:nvPr>
            <p:ph idx="1"/>
          </p:nvPr>
        </p:nvSpPr>
        <p:spPr>
          <a:xfrm>
            <a:off x="611718" y="1021214"/>
            <a:ext cx="11314119" cy="5534131"/>
          </a:xfrm>
        </p:spPr>
        <p:txBody>
          <a:bodyPr/>
          <a:lstStyle/>
          <a:p>
            <a:r>
              <a:rPr lang="fr-FR" sz="1400" dirty="0"/>
              <a:t>## Variables #######</a:t>
            </a:r>
          </a:p>
          <a:p>
            <a:r>
              <a:rPr lang="fr-FR" sz="1400" dirty="0"/>
              <a:t>####################</a:t>
            </a:r>
          </a:p>
          <a:p>
            <a:r>
              <a:rPr lang="fr-FR" sz="1400" dirty="0"/>
              <a:t>$</a:t>
            </a:r>
            <a:r>
              <a:rPr lang="fr-FR" sz="1400" dirty="0" err="1"/>
              <a:t>csvfile</a:t>
            </a:r>
            <a:r>
              <a:rPr lang="fr-FR" sz="1400" dirty="0"/>
              <a:t> = "C:\path\file.csv"</a:t>
            </a:r>
          </a:p>
          <a:p>
            <a:r>
              <a:rPr lang="fr-FR" sz="1400" dirty="0"/>
              <a:t>$OU = "ou=</a:t>
            </a:r>
            <a:r>
              <a:rPr lang="fr-FR" sz="1400" dirty="0" err="1"/>
              <a:t>orgunit,dc</a:t>
            </a:r>
            <a:r>
              <a:rPr lang="fr-FR" sz="1400" dirty="0"/>
              <a:t>=</a:t>
            </a:r>
            <a:r>
              <a:rPr lang="fr-FR" sz="1400" dirty="0" err="1"/>
              <a:t>domain,dc</a:t>
            </a:r>
            <a:r>
              <a:rPr lang="fr-FR" sz="1400" dirty="0"/>
              <a:t>=</a:t>
            </a:r>
            <a:r>
              <a:rPr lang="fr-FR" sz="1400" dirty="0" err="1"/>
              <a:t>com</a:t>
            </a:r>
            <a:r>
              <a:rPr lang="fr-FR" sz="1400" dirty="0"/>
              <a:t>"</a:t>
            </a:r>
          </a:p>
          <a:p>
            <a:endParaRPr lang="fr-FR" sz="1400" dirty="0"/>
          </a:p>
          <a:p>
            <a:r>
              <a:rPr lang="fr-FR" sz="1400" dirty="0"/>
              <a:t>##############</a:t>
            </a:r>
          </a:p>
          <a:p>
            <a:r>
              <a:rPr lang="fr-FR" sz="1400" dirty="0"/>
              <a:t>## Script ####</a:t>
            </a:r>
          </a:p>
          <a:p>
            <a:r>
              <a:rPr lang="fr-FR" sz="1400" dirty="0"/>
              <a:t>##############</a:t>
            </a:r>
          </a:p>
          <a:p>
            <a:endParaRPr lang="fr-FR" sz="1400" dirty="0"/>
          </a:p>
          <a:p>
            <a:r>
              <a:rPr lang="fr-FR" sz="1400" dirty="0"/>
              <a:t>$</a:t>
            </a:r>
            <a:r>
              <a:rPr lang="fr-FR" sz="1400" dirty="0" err="1"/>
              <a:t>users</a:t>
            </a:r>
            <a:r>
              <a:rPr lang="fr-FR" sz="1400" dirty="0"/>
              <a:t> = Import-CSV $</a:t>
            </a:r>
            <a:r>
              <a:rPr lang="fr-FR" sz="1400" dirty="0" err="1"/>
              <a:t>csvfile</a:t>
            </a:r>
            <a:endParaRPr lang="fr-FR" sz="1400" dirty="0"/>
          </a:p>
          <a:p>
            <a:endParaRPr lang="fr-FR" sz="1400" dirty="0"/>
          </a:p>
          <a:p>
            <a:r>
              <a:rPr lang="fr-FR" sz="1400" dirty="0" err="1"/>
              <a:t>Foreach</a:t>
            </a:r>
            <a:r>
              <a:rPr lang="fr-FR" sz="1400" dirty="0"/>
              <a:t> ($i in $</a:t>
            </a:r>
            <a:r>
              <a:rPr lang="fr-FR" sz="1400" dirty="0" err="1"/>
              <a:t>users</a:t>
            </a:r>
            <a:r>
              <a:rPr lang="fr-FR" sz="1400" dirty="0"/>
              <a:t>) {</a:t>
            </a:r>
          </a:p>
          <a:p>
            <a:r>
              <a:rPr lang="fr-FR" sz="1400" dirty="0"/>
              <a:t>	$</a:t>
            </a:r>
            <a:r>
              <a:rPr lang="fr-FR" sz="1400" dirty="0" err="1"/>
              <a:t>DisplayName</a:t>
            </a:r>
            <a:r>
              <a:rPr lang="fr-FR" sz="1400" dirty="0"/>
              <a:t> = $</a:t>
            </a:r>
            <a:r>
              <a:rPr lang="fr-FR" sz="1400" dirty="0" err="1"/>
              <a:t>i.FirstName</a:t>
            </a:r>
            <a:r>
              <a:rPr lang="fr-FR" sz="1400" dirty="0"/>
              <a:t> + " " + $</a:t>
            </a:r>
            <a:r>
              <a:rPr lang="fr-FR" sz="1400" dirty="0" err="1"/>
              <a:t>i.LastName</a:t>
            </a:r>
            <a:endParaRPr lang="fr-FR" sz="1400" dirty="0"/>
          </a:p>
          <a:p>
            <a:r>
              <a:rPr lang="fr-FR" sz="1400" dirty="0"/>
              <a:t>	$</a:t>
            </a:r>
            <a:r>
              <a:rPr lang="fr-FR" sz="1400" dirty="0" err="1"/>
              <a:t>SecurePass</a:t>
            </a:r>
            <a:r>
              <a:rPr lang="fr-FR" sz="1400" dirty="0"/>
              <a:t> = </a:t>
            </a:r>
            <a:r>
              <a:rPr lang="fr-FR" sz="1400" dirty="0" err="1"/>
              <a:t>ConvertTo-SecureString</a:t>
            </a:r>
            <a:r>
              <a:rPr lang="fr-FR" sz="1400" dirty="0"/>
              <a:t> $</a:t>
            </a:r>
            <a:r>
              <a:rPr lang="fr-FR" sz="1400" dirty="0" err="1"/>
              <a:t>i.DefaultPassword</a:t>
            </a:r>
            <a:r>
              <a:rPr lang="fr-FR" sz="1400" dirty="0"/>
              <a:t> -</a:t>
            </a:r>
            <a:r>
              <a:rPr lang="fr-FR" sz="1400" dirty="0" err="1"/>
              <a:t>AsPlainText</a:t>
            </a:r>
            <a:r>
              <a:rPr lang="fr-FR" sz="1400" dirty="0"/>
              <a:t> -Force </a:t>
            </a:r>
          </a:p>
          <a:p>
            <a:r>
              <a:rPr lang="fr-FR" sz="1400" dirty="0"/>
              <a:t>	New-</a:t>
            </a:r>
            <a:r>
              <a:rPr lang="fr-FR" sz="1400" dirty="0" err="1"/>
              <a:t>ADUser</a:t>
            </a:r>
            <a:r>
              <a:rPr lang="fr-FR" sz="1400" dirty="0"/>
              <a:t> -Name $</a:t>
            </a:r>
            <a:r>
              <a:rPr lang="fr-FR" sz="1400" dirty="0" err="1"/>
              <a:t>i.FirstName</a:t>
            </a:r>
            <a:r>
              <a:rPr lang="fr-FR" sz="1400" dirty="0"/>
              <a:t> -</a:t>
            </a:r>
            <a:r>
              <a:rPr lang="fr-FR" sz="1400" dirty="0" err="1"/>
              <a:t>Given</a:t>
            </a:r>
            <a:r>
              <a:rPr lang="fr-FR" sz="1400" dirty="0"/>
              <a:t> $</a:t>
            </a:r>
            <a:r>
              <a:rPr lang="fr-FR" sz="1400" dirty="0" err="1"/>
              <a:t>i.FirstName</a:t>
            </a:r>
            <a:r>
              <a:rPr lang="fr-FR" sz="1400" dirty="0"/>
              <a:t> -</a:t>
            </a:r>
            <a:r>
              <a:rPr lang="fr-FR" sz="1400" dirty="0" err="1"/>
              <a:t>Surname</a:t>
            </a:r>
            <a:r>
              <a:rPr lang="fr-FR" sz="1400" dirty="0"/>
              <a:t> $</a:t>
            </a:r>
            <a:r>
              <a:rPr lang="fr-FR" sz="1400" dirty="0" err="1"/>
              <a:t>i.LastName</a:t>
            </a:r>
            <a:r>
              <a:rPr lang="fr-FR" sz="1400" dirty="0"/>
              <a:t> -</a:t>
            </a:r>
            <a:r>
              <a:rPr lang="fr-FR" sz="1400" dirty="0" err="1"/>
              <a:t>DisplayName</a:t>
            </a:r>
            <a:r>
              <a:rPr lang="fr-FR" sz="1400" dirty="0"/>
              <a:t> $</a:t>
            </a:r>
            <a:r>
              <a:rPr lang="fr-FR" sz="1400" dirty="0" err="1"/>
              <a:t>DisplayName</a:t>
            </a:r>
            <a:r>
              <a:rPr lang="fr-FR" sz="1400" dirty="0"/>
              <a:t> -</a:t>
            </a:r>
            <a:r>
              <a:rPr lang="fr-FR" sz="1400" dirty="0" err="1"/>
              <a:t>Department</a:t>
            </a:r>
            <a:r>
              <a:rPr lang="fr-FR" sz="1400" dirty="0"/>
              <a:t> $</a:t>
            </a:r>
            <a:r>
              <a:rPr lang="fr-FR" sz="1400" dirty="0" err="1"/>
              <a:t>i.Department</a:t>
            </a:r>
            <a:r>
              <a:rPr lang="fr-FR" sz="1400" dirty="0"/>
              <a:t> -Path $OU -</a:t>
            </a:r>
            <a:r>
              <a:rPr lang="fr-FR" sz="1400" dirty="0" err="1"/>
              <a:t>AccountPassword</a:t>
            </a:r>
            <a:r>
              <a:rPr lang="fr-FR" sz="1400" dirty="0"/>
              <a:t> $</a:t>
            </a:r>
            <a:r>
              <a:rPr lang="fr-FR" sz="1400" dirty="0" err="1"/>
              <a:t>SecurePass</a:t>
            </a:r>
            <a:r>
              <a:rPr lang="fr-FR" sz="1400" dirty="0"/>
              <a:t> -</a:t>
            </a:r>
            <a:r>
              <a:rPr lang="fr-FR" sz="1400" dirty="0" err="1"/>
              <a:t>Enabled</a:t>
            </a:r>
            <a:r>
              <a:rPr lang="fr-FR" sz="1400" dirty="0"/>
              <a:t> $</a:t>
            </a:r>
            <a:r>
              <a:rPr lang="fr-FR" sz="1400" dirty="0" err="1"/>
              <a:t>true</a:t>
            </a:r>
            <a:r>
              <a:rPr lang="fr-FR" sz="1400" dirty="0"/>
              <a:t>	}</a:t>
            </a:r>
          </a:p>
          <a:p>
            <a:endParaRPr lang="fr-FR" sz="1400" dirty="0"/>
          </a:p>
        </p:txBody>
      </p:sp>
    </p:spTree>
    <p:extLst>
      <p:ext uri="{BB962C8B-B14F-4D97-AF65-F5344CB8AC3E}">
        <p14:creationId xmlns:p14="http://schemas.microsoft.com/office/powerpoint/2010/main" val="1369907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718" y="-103031"/>
            <a:ext cx="11221851" cy="892426"/>
          </a:xfrm>
        </p:spPr>
        <p:txBody>
          <a:bodyPr/>
          <a:lstStyle/>
          <a:p>
            <a:r>
              <a:rPr lang="fr-FR" sz="2000" dirty="0"/>
              <a:t>Script PowerShell pour chercher tous les utilisateurs de l’ou NTIC qui sont désactiver et réinitialiser leur mot de passe en les activant</a:t>
            </a:r>
          </a:p>
        </p:txBody>
      </p:sp>
      <p:sp>
        <p:nvSpPr>
          <p:cNvPr id="3" name="Espace réservé du contenu 2"/>
          <p:cNvSpPr>
            <a:spLocks noGrp="1"/>
          </p:cNvSpPr>
          <p:nvPr>
            <p:ph idx="1"/>
          </p:nvPr>
        </p:nvSpPr>
        <p:spPr>
          <a:xfrm>
            <a:off x="611718" y="789395"/>
            <a:ext cx="10825541" cy="6268228"/>
          </a:xfrm>
        </p:spPr>
        <p:txBody>
          <a:bodyPr/>
          <a:lstStyle/>
          <a:p>
            <a:r>
              <a:rPr lang="fr-FR" dirty="0"/>
              <a:t> </a:t>
            </a:r>
            <a:r>
              <a:rPr lang="fr-FR" sz="1600" dirty="0"/>
              <a:t>Import-Module </a:t>
            </a:r>
            <a:r>
              <a:rPr lang="fr-FR" sz="1600" dirty="0" err="1"/>
              <a:t>ActiveDirectory</a:t>
            </a:r>
            <a:endParaRPr lang="fr-FR" sz="1600" dirty="0"/>
          </a:p>
          <a:p>
            <a:r>
              <a:rPr lang="fr-FR" sz="1600" dirty="0" err="1"/>
              <a:t>Get-ADUser</a:t>
            </a:r>
            <a:r>
              <a:rPr lang="fr-FR" sz="1600" dirty="0"/>
              <a:t> -</a:t>
            </a:r>
            <a:r>
              <a:rPr lang="fr-FR" sz="1600" dirty="0" err="1"/>
              <a:t>Filter</a:t>
            </a:r>
            <a:r>
              <a:rPr lang="fr-FR" sz="1600" dirty="0"/>
              <a:t> {</a:t>
            </a:r>
            <a:r>
              <a:rPr lang="fr-FR" sz="1600" dirty="0" err="1"/>
              <a:t>Enabled</a:t>
            </a:r>
            <a:r>
              <a:rPr lang="fr-FR" sz="1600" dirty="0"/>
              <a:t> -</a:t>
            </a:r>
            <a:r>
              <a:rPr lang="fr-FR" sz="1600" dirty="0" err="1"/>
              <a:t>eq</a:t>
            </a:r>
            <a:r>
              <a:rPr lang="fr-FR" sz="1600" dirty="0"/>
              <a:t> $false} -</a:t>
            </a:r>
            <a:r>
              <a:rPr lang="fr-FR" sz="1600" dirty="0" err="1"/>
              <a:t>SearchBase</a:t>
            </a:r>
            <a:r>
              <a:rPr lang="fr-FR" sz="1600" dirty="0"/>
              <a:t> "ou=</a:t>
            </a:r>
            <a:r>
              <a:rPr lang="fr-FR" sz="1600" dirty="0" err="1"/>
              <a:t>NTIC,dc</a:t>
            </a:r>
            <a:r>
              <a:rPr lang="fr-FR" sz="1600" dirty="0"/>
              <a:t>=</a:t>
            </a:r>
            <a:r>
              <a:rPr lang="fr-FR" sz="1600" dirty="0" err="1"/>
              <a:t>istahh,dc</a:t>
            </a:r>
            <a:r>
              <a:rPr lang="fr-FR" sz="1600" dirty="0"/>
              <a:t>=</a:t>
            </a:r>
            <a:r>
              <a:rPr lang="fr-FR" sz="1600" dirty="0" err="1"/>
              <a:t>ma"|Export-Csv</a:t>
            </a:r>
            <a:r>
              <a:rPr lang="fr-FR" sz="1600" dirty="0"/>
              <a:t> -Path c:\usersEXport1.csv</a:t>
            </a:r>
          </a:p>
          <a:p>
            <a:r>
              <a:rPr lang="fr-FR" sz="1600" dirty="0"/>
              <a:t>$</a:t>
            </a:r>
            <a:r>
              <a:rPr lang="fr-FR" sz="1600" dirty="0" err="1"/>
              <a:t>users</a:t>
            </a:r>
            <a:r>
              <a:rPr lang="fr-FR" sz="1600" dirty="0"/>
              <a:t>=Import-Csv c:\usersEXport1.csv -</a:t>
            </a:r>
            <a:r>
              <a:rPr lang="fr-FR" sz="1600" dirty="0" err="1"/>
              <a:t>Delimiter</a:t>
            </a:r>
            <a:r>
              <a:rPr lang="fr-FR" sz="1600" dirty="0"/>
              <a:t> ","</a:t>
            </a:r>
          </a:p>
          <a:p>
            <a:r>
              <a:rPr lang="fr-FR" sz="1600" dirty="0" err="1"/>
              <a:t>Foreach</a:t>
            </a:r>
            <a:r>
              <a:rPr lang="fr-FR" sz="1600" dirty="0"/>
              <a:t> ($i in $</a:t>
            </a:r>
            <a:r>
              <a:rPr lang="fr-FR" sz="1600" dirty="0" err="1"/>
              <a:t>users</a:t>
            </a:r>
            <a:r>
              <a:rPr lang="fr-FR" sz="1600" dirty="0"/>
              <a:t>) {</a:t>
            </a:r>
          </a:p>
          <a:p>
            <a:r>
              <a:rPr lang="fr-FR" sz="1600" dirty="0"/>
              <a:t>  $</a:t>
            </a:r>
            <a:r>
              <a:rPr lang="fr-FR" sz="1600" dirty="0" err="1"/>
              <a:t>name</a:t>
            </a:r>
            <a:r>
              <a:rPr lang="fr-FR" sz="1600" dirty="0"/>
              <a:t>=$</a:t>
            </a:r>
            <a:r>
              <a:rPr lang="fr-FR" sz="1600" dirty="0" err="1"/>
              <a:t>i.Name</a:t>
            </a:r>
            <a:endParaRPr lang="fr-FR" sz="1600" dirty="0"/>
          </a:p>
          <a:p>
            <a:r>
              <a:rPr lang="fr-FR" sz="1600" dirty="0"/>
              <a:t>  Write-Host "Le nom de user est $</a:t>
            </a:r>
            <a:r>
              <a:rPr lang="fr-FR" sz="1600" dirty="0" err="1"/>
              <a:t>name</a:t>
            </a:r>
            <a:r>
              <a:rPr lang="fr-FR" sz="1600" dirty="0"/>
              <a:t>"</a:t>
            </a:r>
          </a:p>
          <a:p>
            <a:endParaRPr lang="fr-FR" sz="1600" dirty="0"/>
          </a:p>
          <a:p>
            <a:r>
              <a:rPr lang="fr-FR" sz="1600" dirty="0"/>
              <a:t> $</a:t>
            </a:r>
            <a:r>
              <a:rPr lang="fr-FR" sz="1600" dirty="0" err="1"/>
              <a:t>pwd</a:t>
            </a:r>
            <a:r>
              <a:rPr lang="fr-FR" sz="1600" dirty="0"/>
              <a:t>="</a:t>
            </a:r>
            <a:r>
              <a:rPr lang="fr-FR" sz="1600" dirty="0" err="1"/>
              <a:t>P@ssword</a:t>
            </a:r>
            <a:r>
              <a:rPr lang="fr-FR" sz="1600" dirty="0"/>
              <a:t>"</a:t>
            </a:r>
          </a:p>
          <a:p>
            <a:r>
              <a:rPr lang="fr-FR" sz="1600" dirty="0"/>
              <a:t> $</a:t>
            </a:r>
            <a:r>
              <a:rPr lang="fr-FR" sz="1600" dirty="0" err="1"/>
              <a:t>sam</a:t>
            </a:r>
            <a:r>
              <a:rPr lang="fr-FR" sz="1600" dirty="0"/>
              <a:t>=$</a:t>
            </a:r>
            <a:r>
              <a:rPr lang="fr-FR" sz="1600" dirty="0" err="1"/>
              <a:t>i.SamAccountName</a:t>
            </a:r>
            <a:endParaRPr lang="fr-FR" sz="1600" dirty="0"/>
          </a:p>
          <a:p>
            <a:r>
              <a:rPr lang="fr-FR" sz="1600" dirty="0"/>
              <a:t>  </a:t>
            </a:r>
          </a:p>
          <a:p>
            <a:r>
              <a:rPr lang="fr-FR" sz="1600" dirty="0"/>
              <a:t>  </a:t>
            </a:r>
            <a:r>
              <a:rPr lang="fr-FR" sz="1600" dirty="0" err="1"/>
              <a:t>try</a:t>
            </a:r>
            <a:r>
              <a:rPr lang="fr-FR" sz="1600" dirty="0"/>
              <a:t> {</a:t>
            </a:r>
          </a:p>
          <a:p>
            <a:r>
              <a:rPr lang="fr-FR" sz="1600" dirty="0"/>
              <a:t>   Set-</a:t>
            </a:r>
            <a:r>
              <a:rPr lang="fr-FR" sz="1600" dirty="0" err="1"/>
              <a:t>ADAccountPassword</a:t>
            </a:r>
            <a:r>
              <a:rPr lang="fr-FR" sz="1600" dirty="0"/>
              <a:t> -</a:t>
            </a:r>
            <a:r>
              <a:rPr lang="fr-FR" sz="1600" dirty="0" err="1"/>
              <a:t>Identity</a:t>
            </a:r>
            <a:r>
              <a:rPr lang="fr-FR" sz="1600" dirty="0"/>
              <a:t> $</a:t>
            </a:r>
            <a:r>
              <a:rPr lang="fr-FR" sz="1600" dirty="0" err="1"/>
              <a:t>sam</a:t>
            </a:r>
            <a:r>
              <a:rPr lang="fr-FR" sz="1600" dirty="0"/>
              <a:t>  -</a:t>
            </a:r>
            <a:r>
              <a:rPr lang="fr-FR" sz="1600" dirty="0" err="1"/>
              <a:t>NewPassword</a:t>
            </a:r>
            <a:r>
              <a:rPr lang="fr-FR" sz="1600" dirty="0"/>
              <a:t> (</a:t>
            </a:r>
            <a:r>
              <a:rPr lang="fr-FR" sz="1600" dirty="0" err="1"/>
              <a:t>ConvertTo-SecureString</a:t>
            </a:r>
            <a:r>
              <a:rPr lang="fr-FR" sz="1600" dirty="0"/>
              <a:t> $</a:t>
            </a:r>
            <a:r>
              <a:rPr lang="fr-FR" sz="1600" dirty="0" err="1"/>
              <a:t>pwd</a:t>
            </a:r>
            <a:r>
              <a:rPr lang="fr-FR" sz="1600" dirty="0"/>
              <a:t> -</a:t>
            </a:r>
            <a:r>
              <a:rPr lang="fr-FR" sz="1600" dirty="0" err="1"/>
              <a:t>AsPlainText</a:t>
            </a:r>
            <a:r>
              <a:rPr lang="fr-FR" sz="1600" dirty="0"/>
              <a:t> -Force)</a:t>
            </a:r>
          </a:p>
          <a:p>
            <a:r>
              <a:rPr lang="en-US" sz="1600" dirty="0"/>
              <a:t>   Set-</a:t>
            </a:r>
            <a:r>
              <a:rPr lang="en-US" sz="1600" dirty="0" err="1"/>
              <a:t>ADUser</a:t>
            </a:r>
            <a:r>
              <a:rPr lang="en-US" sz="1600" dirty="0"/>
              <a:t> -Identity $</a:t>
            </a:r>
            <a:r>
              <a:rPr lang="en-US" sz="1600" dirty="0" err="1"/>
              <a:t>sam</a:t>
            </a:r>
            <a:r>
              <a:rPr lang="en-US" sz="1600" dirty="0"/>
              <a:t> -Enabled $true</a:t>
            </a:r>
          </a:p>
          <a:p>
            <a:r>
              <a:rPr lang="fr-FR" sz="1600" dirty="0"/>
              <a:t>   </a:t>
            </a:r>
            <a:r>
              <a:rPr lang="fr-FR" sz="1600" dirty="0" err="1"/>
              <a:t>echo</a:t>
            </a:r>
            <a:r>
              <a:rPr lang="fr-FR" sz="1600" dirty="0"/>
              <a:t> "ok c fait"</a:t>
            </a:r>
          </a:p>
          <a:p>
            <a:r>
              <a:rPr lang="fr-FR" sz="1600" dirty="0"/>
              <a:t>   } catch {</a:t>
            </a:r>
          </a:p>
          <a:p>
            <a:r>
              <a:rPr lang="fr-FR" sz="1600" dirty="0"/>
              <a:t>    </a:t>
            </a:r>
            <a:r>
              <a:rPr lang="fr-FR" sz="1600" dirty="0" err="1"/>
              <a:t>echo</a:t>
            </a:r>
            <a:r>
              <a:rPr lang="fr-FR" sz="1600" dirty="0"/>
              <a:t> " ce n'est pas ok"</a:t>
            </a:r>
          </a:p>
          <a:p>
            <a:r>
              <a:rPr lang="fr-FR" sz="1600" dirty="0"/>
              <a:t>    }</a:t>
            </a:r>
          </a:p>
          <a:p>
            <a:r>
              <a:rPr lang="fr-FR" sz="1600" dirty="0"/>
              <a:t>    }</a:t>
            </a:r>
          </a:p>
          <a:p>
            <a:r>
              <a:rPr lang="fr-FR" sz="1600" b="1" dirty="0"/>
              <a:t>NB les </a:t>
            </a:r>
            <a:r>
              <a:rPr lang="fr-FR" sz="1600" b="1" dirty="0" err="1"/>
              <a:t>users</a:t>
            </a:r>
            <a:r>
              <a:rPr lang="fr-FR" sz="1600" b="1" dirty="0"/>
              <a:t> cherchés sont exportés (Export-Csv) dans le fichier c:\usersExport1.csv</a:t>
            </a:r>
          </a:p>
          <a:p>
            <a:r>
              <a:rPr lang="fr-FR" sz="1600" b="1" dirty="0"/>
              <a:t> </a:t>
            </a:r>
          </a:p>
          <a:p>
            <a:endParaRPr lang="fr-FR" dirty="0"/>
          </a:p>
        </p:txBody>
      </p:sp>
    </p:spTree>
    <p:extLst>
      <p:ext uri="{BB962C8B-B14F-4D97-AF65-F5344CB8AC3E}">
        <p14:creationId xmlns:p14="http://schemas.microsoft.com/office/powerpoint/2010/main" val="1433288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1800" dirty="0"/>
              <a:t>Chercher tous les utilisateurs de </a:t>
            </a:r>
            <a:r>
              <a:rPr lang="fr-FR" sz="1800" dirty="0" err="1"/>
              <a:t>Users</a:t>
            </a:r>
            <a:r>
              <a:rPr lang="fr-FR" sz="1800" dirty="0"/>
              <a:t> qui ont une société différente de « OFPPT » et qui sont activés et les désactiver</a:t>
            </a:r>
          </a:p>
        </p:txBody>
      </p:sp>
      <p:sp>
        <p:nvSpPr>
          <p:cNvPr id="3" name="Espace réservé du contenu 2"/>
          <p:cNvSpPr>
            <a:spLocks noGrp="1"/>
          </p:cNvSpPr>
          <p:nvPr>
            <p:ph idx="1"/>
          </p:nvPr>
        </p:nvSpPr>
        <p:spPr/>
        <p:txBody>
          <a:bodyPr/>
          <a:lstStyle/>
          <a:p>
            <a:r>
              <a:rPr lang="fr-FR" dirty="0"/>
              <a:t> </a:t>
            </a:r>
            <a:r>
              <a:rPr lang="fr-FR" sz="1400" dirty="0"/>
              <a:t>Import-Module </a:t>
            </a:r>
            <a:r>
              <a:rPr lang="fr-FR" sz="1400" dirty="0" err="1"/>
              <a:t>ActiveDirectory</a:t>
            </a:r>
            <a:endParaRPr lang="fr-FR" sz="1400" dirty="0"/>
          </a:p>
          <a:p>
            <a:r>
              <a:rPr lang="fr-FR" sz="1400" dirty="0" err="1"/>
              <a:t>Get-ADUser</a:t>
            </a:r>
            <a:r>
              <a:rPr lang="fr-FR" sz="1400" dirty="0"/>
              <a:t> -</a:t>
            </a:r>
            <a:r>
              <a:rPr lang="fr-FR" sz="1400" dirty="0" err="1"/>
              <a:t>Filter</a:t>
            </a:r>
            <a:r>
              <a:rPr lang="fr-FR" sz="1400" dirty="0"/>
              <a:t> {(</a:t>
            </a:r>
            <a:r>
              <a:rPr lang="fr-FR" sz="1400" dirty="0" err="1"/>
              <a:t>Company</a:t>
            </a:r>
            <a:r>
              <a:rPr lang="fr-FR" sz="1400" dirty="0"/>
              <a:t> -</a:t>
            </a:r>
            <a:r>
              <a:rPr lang="fr-FR" sz="1400" dirty="0" err="1"/>
              <a:t>notlike</a:t>
            </a:r>
            <a:r>
              <a:rPr lang="fr-FR" sz="1400" dirty="0"/>
              <a:t> "OFPPT") -and (</a:t>
            </a:r>
            <a:r>
              <a:rPr lang="fr-FR" sz="1400" dirty="0" err="1"/>
              <a:t>Enabled</a:t>
            </a:r>
            <a:r>
              <a:rPr lang="fr-FR" sz="1400" dirty="0"/>
              <a:t> -</a:t>
            </a:r>
            <a:r>
              <a:rPr lang="fr-FR" sz="1400" dirty="0" err="1"/>
              <a:t>eq</a:t>
            </a:r>
            <a:r>
              <a:rPr lang="fr-FR" sz="1400" dirty="0"/>
              <a:t> $</a:t>
            </a:r>
            <a:r>
              <a:rPr lang="fr-FR" sz="1400" dirty="0" err="1"/>
              <a:t>true</a:t>
            </a:r>
            <a:r>
              <a:rPr lang="fr-FR" sz="1400" dirty="0"/>
              <a:t>)} -</a:t>
            </a:r>
            <a:r>
              <a:rPr lang="fr-FR" sz="1400" dirty="0" err="1"/>
              <a:t>SearchBase</a:t>
            </a:r>
            <a:r>
              <a:rPr lang="fr-FR" sz="1400" dirty="0"/>
              <a:t> "</a:t>
            </a:r>
            <a:r>
              <a:rPr lang="fr-FR" sz="1400" dirty="0" err="1"/>
              <a:t>cn</a:t>
            </a:r>
            <a:r>
              <a:rPr lang="fr-FR" sz="1400" dirty="0"/>
              <a:t>=</a:t>
            </a:r>
            <a:r>
              <a:rPr lang="fr-FR" sz="1400" dirty="0" err="1"/>
              <a:t>Users,dc</a:t>
            </a:r>
            <a:r>
              <a:rPr lang="fr-FR" sz="1400" dirty="0"/>
              <a:t>=</a:t>
            </a:r>
            <a:r>
              <a:rPr lang="fr-FR" sz="1400" dirty="0" err="1"/>
              <a:t>istahh,dc</a:t>
            </a:r>
            <a:r>
              <a:rPr lang="fr-FR" sz="1400" dirty="0"/>
              <a:t>=</a:t>
            </a:r>
            <a:r>
              <a:rPr lang="fr-FR" sz="1400" dirty="0" err="1"/>
              <a:t>ma"|Export-Csv</a:t>
            </a:r>
            <a:r>
              <a:rPr lang="fr-FR" sz="1400" dirty="0"/>
              <a:t> -Path c:\usersOFPPT2.csv</a:t>
            </a:r>
          </a:p>
          <a:p>
            <a:r>
              <a:rPr lang="fr-FR" sz="1400" dirty="0"/>
              <a:t>$</a:t>
            </a:r>
            <a:r>
              <a:rPr lang="fr-FR" sz="1400" dirty="0" err="1"/>
              <a:t>users</a:t>
            </a:r>
            <a:r>
              <a:rPr lang="fr-FR" sz="1400" dirty="0"/>
              <a:t>=Import-Csv c:\usersOFPPT2.csv -</a:t>
            </a:r>
            <a:r>
              <a:rPr lang="fr-FR" sz="1400" dirty="0" err="1"/>
              <a:t>Delimiter</a:t>
            </a:r>
            <a:r>
              <a:rPr lang="fr-FR" sz="1400" dirty="0"/>
              <a:t> ","</a:t>
            </a:r>
          </a:p>
          <a:p>
            <a:r>
              <a:rPr lang="fr-FR" sz="1400" dirty="0" err="1"/>
              <a:t>Foreach</a:t>
            </a:r>
            <a:r>
              <a:rPr lang="fr-FR" sz="1400" dirty="0"/>
              <a:t> ($i in $</a:t>
            </a:r>
            <a:r>
              <a:rPr lang="fr-FR" sz="1400" dirty="0" err="1"/>
              <a:t>users</a:t>
            </a:r>
            <a:r>
              <a:rPr lang="fr-FR" sz="1400" dirty="0"/>
              <a:t>) {</a:t>
            </a:r>
          </a:p>
          <a:p>
            <a:r>
              <a:rPr lang="fr-FR" sz="1400" dirty="0"/>
              <a:t>  $</a:t>
            </a:r>
            <a:r>
              <a:rPr lang="fr-FR" sz="1400" dirty="0" err="1"/>
              <a:t>name</a:t>
            </a:r>
            <a:r>
              <a:rPr lang="fr-FR" sz="1400" dirty="0"/>
              <a:t>=$</a:t>
            </a:r>
            <a:r>
              <a:rPr lang="fr-FR" sz="1400" dirty="0" err="1"/>
              <a:t>i.Name</a:t>
            </a:r>
            <a:endParaRPr lang="fr-FR" sz="1400" dirty="0"/>
          </a:p>
          <a:p>
            <a:r>
              <a:rPr lang="fr-FR" sz="1400" dirty="0"/>
              <a:t>  Write-Host "Le nom de user est $</a:t>
            </a:r>
            <a:r>
              <a:rPr lang="fr-FR" sz="1400" dirty="0" err="1"/>
              <a:t>name</a:t>
            </a:r>
            <a:r>
              <a:rPr lang="fr-FR" sz="1400" dirty="0"/>
              <a:t>"</a:t>
            </a:r>
          </a:p>
          <a:p>
            <a:endParaRPr lang="fr-FR" sz="1400" dirty="0"/>
          </a:p>
          <a:p>
            <a:r>
              <a:rPr lang="fr-FR" sz="1400" dirty="0"/>
              <a:t> </a:t>
            </a:r>
          </a:p>
          <a:p>
            <a:r>
              <a:rPr lang="fr-FR" sz="1400" dirty="0"/>
              <a:t> $</a:t>
            </a:r>
            <a:r>
              <a:rPr lang="fr-FR" sz="1400" dirty="0" err="1"/>
              <a:t>sam</a:t>
            </a:r>
            <a:r>
              <a:rPr lang="fr-FR" sz="1400" dirty="0"/>
              <a:t>=$</a:t>
            </a:r>
            <a:r>
              <a:rPr lang="fr-FR" sz="1400" dirty="0" err="1"/>
              <a:t>i.SamAccountName</a:t>
            </a:r>
            <a:endParaRPr lang="fr-FR" sz="1400" dirty="0"/>
          </a:p>
          <a:p>
            <a:r>
              <a:rPr lang="fr-FR" sz="1400" dirty="0"/>
              <a:t>  </a:t>
            </a:r>
          </a:p>
          <a:p>
            <a:r>
              <a:rPr lang="fr-FR" sz="1400" dirty="0"/>
              <a:t>  </a:t>
            </a:r>
            <a:r>
              <a:rPr lang="fr-FR" sz="1400" dirty="0" err="1"/>
              <a:t>try</a:t>
            </a:r>
            <a:r>
              <a:rPr lang="fr-FR" sz="1400" dirty="0"/>
              <a:t> {</a:t>
            </a:r>
          </a:p>
          <a:p>
            <a:r>
              <a:rPr lang="fr-FR" sz="1400" dirty="0"/>
              <a:t>   #Set-</a:t>
            </a:r>
            <a:r>
              <a:rPr lang="fr-FR" sz="1400" dirty="0" err="1"/>
              <a:t>ADAccountPassword</a:t>
            </a:r>
            <a:r>
              <a:rPr lang="fr-FR" sz="1400" dirty="0"/>
              <a:t> -</a:t>
            </a:r>
            <a:r>
              <a:rPr lang="fr-FR" sz="1400" dirty="0" err="1"/>
              <a:t>Identity</a:t>
            </a:r>
            <a:r>
              <a:rPr lang="fr-FR" sz="1400" dirty="0"/>
              <a:t> $</a:t>
            </a:r>
            <a:r>
              <a:rPr lang="fr-FR" sz="1400" dirty="0" err="1"/>
              <a:t>sam</a:t>
            </a:r>
            <a:r>
              <a:rPr lang="fr-FR" sz="1400" dirty="0"/>
              <a:t>  -</a:t>
            </a:r>
            <a:r>
              <a:rPr lang="fr-FR" sz="1400" dirty="0" err="1"/>
              <a:t>NewPassword</a:t>
            </a:r>
            <a:r>
              <a:rPr lang="fr-FR" sz="1400" dirty="0"/>
              <a:t> (</a:t>
            </a:r>
            <a:r>
              <a:rPr lang="fr-FR" sz="1400" dirty="0" err="1"/>
              <a:t>ConvertTo-SecureString</a:t>
            </a:r>
            <a:r>
              <a:rPr lang="fr-FR" sz="1400" dirty="0"/>
              <a:t> $</a:t>
            </a:r>
            <a:r>
              <a:rPr lang="fr-FR" sz="1400" dirty="0" err="1"/>
              <a:t>pwd</a:t>
            </a:r>
            <a:r>
              <a:rPr lang="fr-FR" sz="1400" dirty="0"/>
              <a:t> -</a:t>
            </a:r>
            <a:r>
              <a:rPr lang="fr-FR" sz="1400" dirty="0" err="1"/>
              <a:t>AsPlainText</a:t>
            </a:r>
            <a:r>
              <a:rPr lang="fr-FR" sz="1400" dirty="0"/>
              <a:t> -Force)</a:t>
            </a:r>
          </a:p>
          <a:p>
            <a:r>
              <a:rPr lang="fr-FR" sz="1400" dirty="0"/>
              <a:t>   Set-</a:t>
            </a:r>
            <a:r>
              <a:rPr lang="fr-FR" sz="1400" dirty="0" err="1"/>
              <a:t>ADUser</a:t>
            </a:r>
            <a:r>
              <a:rPr lang="fr-FR" sz="1400" dirty="0"/>
              <a:t> -</a:t>
            </a:r>
            <a:r>
              <a:rPr lang="fr-FR" sz="1400" dirty="0" err="1"/>
              <a:t>Identity</a:t>
            </a:r>
            <a:r>
              <a:rPr lang="fr-FR" sz="1400" dirty="0"/>
              <a:t> $</a:t>
            </a:r>
            <a:r>
              <a:rPr lang="fr-FR" sz="1400" dirty="0" err="1"/>
              <a:t>sam</a:t>
            </a:r>
            <a:r>
              <a:rPr lang="fr-FR" sz="1400" dirty="0"/>
              <a:t> -</a:t>
            </a:r>
            <a:r>
              <a:rPr lang="fr-FR" sz="1400" dirty="0" err="1"/>
              <a:t>Enabled</a:t>
            </a:r>
            <a:r>
              <a:rPr lang="fr-FR" sz="1400" dirty="0"/>
              <a:t> $false</a:t>
            </a:r>
          </a:p>
          <a:p>
            <a:r>
              <a:rPr lang="fr-FR" sz="1400" dirty="0"/>
              <a:t>      </a:t>
            </a:r>
            <a:r>
              <a:rPr lang="fr-FR" sz="1400" dirty="0" err="1"/>
              <a:t>echo</a:t>
            </a:r>
            <a:r>
              <a:rPr lang="fr-FR" sz="1400" dirty="0"/>
              <a:t> "ok c fait"</a:t>
            </a:r>
          </a:p>
          <a:p>
            <a:r>
              <a:rPr lang="fr-FR" sz="1400" dirty="0"/>
              <a:t>   } catch {</a:t>
            </a:r>
          </a:p>
          <a:p>
            <a:r>
              <a:rPr lang="fr-FR" sz="1400" dirty="0"/>
              <a:t>    </a:t>
            </a:r>
            <a:r>
              <a:rPr lang="fr-FR" sz="1400" dirty="0" err="1"/>
              <a:t>echo</a:t>
            </a:r>
            <a:r>
              <a:rPr lang="fr-FR" sz="1400" dirty="0"/>
              <a:t> " ce n'est pas ok"</a:t>
            </a:r>
          </a:p>
          <a:p>
            <a:r>
              <a:rPr lang="fr-FR" sz="1400" dirty="0"/>
              <a:t>    }</a:t>
            </a:r>
          </a:p>
          <a:p>
            <a:r>
              <a:rPr lang="fr-FR" sz="1400" dirty="0"/>
              <a:t>    } </a:t>
            </a:r>
          </a:p>
          <a:p>
            <a:endParaRPr lang="fr-FR" sz="1400" dirty="0"/>
          </a:p>
        </p:txBody>
      </p:sp>
    </p:spTree>
    <p:extLst>
      <p:ext uri="{BB962C8B-B14F-4D97-AF65-F5344CB8AC3E}">
        <p14:creationId xmlns:p14="http://schemas.microsoft.com/office/powerpoint/2010/main" val="738883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 requêtes</a:t>
            </a:r>
          </a:p>
        </p:txBody>
      </p:sp>
      <p:sp>
        <p:nvSpPr>
          <p:cNvPr id="3" name="Espace réservé du contenu 2"/>
          <p:cNvSpPr>
            <a:spLocks noGrp="1"/>
          </p:cNvSpPr>
          <p:nvPr>
            <p:ph idx="1"/>
          </p:nvPr>
        </p:nvSpPr>
        <p:spPr>
          <a:xfrm>
            <a:off x="611718" y="1021215"/>
            <a:ext cx="11580282" cy="5714436"/>
          </a:xfrm>
        </p:spPr>
        <p:txBody>
          <a:bodyPr/>
          <a:lstStyle/>
          <a:p>
            <a:r>
              <a:rPr lang="fr-FR" sz="2000" dirty="0"/>
              <a:t>Afficher tous les comptes désactivés</a:t>
            </a:r>
          </a:p>
          <a:p>
            <a:r>
              <a:rPr lang="fr-FR" sz="2000" b="1" dirty="0" err="1"/>
              <a:t>Get-ADUser</a:t>
            </a:r>
            <a:r>
              <a:rPr lang="fr-FR" sz="2000" dirty="0"/>
              <a:t> </a:t>
            </a:r>
            <a:r>
              <a:rPr lang="fr-FR" sz="2000" b="1" dirty="0"/>
              <a:t>-</a:t>
            </a:r>
            <a:r>
              <a:rPr lang="fr-FR" sz="2000" b="1" dirty="0" err="1"/>
              <a:t>Filter</a:t>
            </a:r>
            <a:r>
              <a:rPr lang="fr-FR" sz="2000" dirty="0"/>
              <a:t> {</a:t>
            </a:r>
            <a:r>
              <a:rPr lang="fr-FR" sz="2000" b="1" dirty="0" err="1"/>
              <a:t>Enabled</a:t>
            </a:r>
            <a:r>
              <a:rPr lang="fr-FR" sz="2000" b="1" dirty="0"/>
              <a:t>  -</a:t>
            </a:r>
            <a:r>
              <a:rPr lang="fr-FR" sz="2000" b="1" dirty="0" err="1"/>
              <a:t>eq</a:t>
            </a:r>
            <a:r>
              <a:rPr lang="fr-FR" sz="2000" b="1" dirty="0"/>
              <a:t> $False</a:t>
            </a:r>
            <a:r>
              <a:rPr lang="fr-FR" sz="2000" dirty="0"/>
              <a:t>}</a:t>
            </a:r>
          </a:p>
          <a:p>
            <a:r>
              <a:rPr lang="fr-FR" sz="2000" dirty="0"/>
              <a:t> Activer tous les comptes </a:t>
            </a:r>
            <a:r>
              <a:rPr lang="fr-FR" sz="2000" dirty="0" err="1"/>
              <a:t>désactivész</a:t>
            </a:r>
            <a:endParaRPr lang="fr-FR" sz="2000" dirty="0"/>
          </a:p>
          <a:p>
            <a:r>
              <a:rPr lang="fr-FR" sz="2000" b="1" dirty="0" err="1"/>
              <a:t>Get-ADUser</a:t>
            </a:r>
            <a:r>
              <a:rPr lang="fr-FR" sz="2000" dirty="0"/>
              <a:t> </a:t>
            </a:r>
            <a:r>
              <a:rPr lang="fr-FR" sz="2000" b="1" dirty="0"/>
              <a:t>-</a:t>
            </a:r>
            <a:r>
              <a:rPr lang="fr-FR" sz="2000" b="1" dirty="0" err="1"/>
              <a:t>Filter</a:t>
            </a:r>
            <a:r>
              <a:rPr lang="fr-FR" sz="2000" dirty="0"/>
              <a:t> {</a:t>
            </a:r>
            <a:r>
              <a:rPr lang="fr-FR" sz="2000" b="1" dirty="0" err="1"/>
              <a:t>Enabled</a:t>
            </a:r>
            <a:r>
              <a:rPr lang="fr-FR" sz="2000" b="1" dirty="0"/>
              <a:t>  -</a:t>
            </a:r>
            <a:r>
              <a:rPr lang="fr-FR" sz="2000" b="1" dirty="0" err="1"/>
              <a:t>eq</a:t>
            </a:r>
            <a:r>
              <a:rPr lang="fr-FR" sz="2000" b="1" dirty="0"/>
              <a:t> $False</a:t>
            </a:r>
            <a:r>
              <a:rPr lang="fr-FR" sz="2000" dirty="0"/>
              <a:t>} | </a:t>
            </a:r>
            <a:r>
              <a:rPr lang="fr-FR" sz="2000" b="1" dirty="0" err="1"/>
              <a:t>Enable-ADAccount</a:t>
            </a:r>
            <a:endParaRPr lang="fr-FR" sz="2000" dirty="0"/>
          </a:p>
          <a:p>
            <a:r>
              <a:rPr lang="fr-FR" sz="1800" dirty="0"/>
              <a:t>Afficher tous les utilisateurs dont l’attribut Entreprise n’est pas défini</a:t>
            </a:r>
          </a:p>
          <a:p>
            <a:r>
              <a:rPr lang="fr-FR" sz="2000" dirty="0"/>
              <a:t> </a:t>
            </a:r>
            <a:r>
              <a:rPr lang="fr-FR" sz="2000" b="1" dirty="0" err="1"/>
              <a:t>Get-ADUser</a:t>
            </a:r>
            <a:r>
              <a:rPr lang="fr-FR" sz="2000" dirty="0"/>
              <a:t> </a:t>
            </a:r>
            <a:r>
              <a:rPr lang="fr-FR" sz="2000" b="1" dirty="0"/>
              <a:t>–</a:t>
            </a:r>
            <a:r>
              <a:rPr lang="fr-FR" sz="2000" b="1" dirty="0" err="1"/>
              <a:t>Filter</a:t>
            </a:r>
            <a:r>
              <a:rPr lang="fr-FR" sz="2000" dirty="0"/>
              <a:t> {</a:t>
            </a:r>
            <a:r>
              <a:rPr lang="fr-FR" sz="2000" b="1" dirty="0" err="1"/>
              <a:t>Company</a:t>
            </a:r>
            <a:r>
              <a:rPr lang="fr-FR" sz="2000" b="1" dirty="0"/>
              <a:t> –</a:t>
            </a:r>
            <a:r>
              <a:rPr lang="fr-FR" sz="2000" b="1" dirty="0" err="1"/>
              <a:t>notLike</a:t>
            </a:r>
            <a:r>
              <a:rPr lang="fr-FR" sz="2000" b="1" dirty="0"/>
              <a:t>   "*"</a:t>
            </a:r>
            <a:r>
              <a:rPr lang="fr-FR" sz="2000" dirty="0"/>
              <a:t>} | </a:t>
            </a:r>
            <a:r>
              <a:rPr lang="fr-FR" sz="2000" b="1" dirty="0"/>
              <a:t>Format-Table</a:t>
            </a:r>
            <a:r>
              <a:rPr lang="fr-FR" sz="2000" dirty="0"/>
              <a:t> </a:t>
            </a:r>
            <a:r>
              <a:rPr lang="fr-FR" sz="2000" dirty="0" err="1"/>
              <a:t>Name,Company</a:t>
            </a:r>
            <a:endParaRPr lang="fr-FR" sz="2000" dirty="0"/>
          </a:p>
          <a:p>
            <a:r>
              <a:rPr lang="fr-FR" sz="2000" dirty="0"/>
              <a:t>Remplacer l’attribut Entreprise vide par la valeur OFPPT pour tous les comptes dont l’attribut Entreprise n’est pas défini</a:t>
            </a:r>
          </a:p>
          <a:p>
            <a:r>
              <a:rPr lang="fr-FR" sz="2000" b="1" dirty="0" err="1"/>
              <a:t>Get-ADUser</a:t>
            </a:r>
            <a:r>
              <a:rPr lang="fr-FR" sz="2000" dirty="0"/>
              <a:t> </a:t>
            </a:r>
            <a:r>
              <a:rPr lang="fr-FR" sz="2000" b="1" dirty="0"/>
              <a:t>–</a:t>
            </a:r>
            <a:r>
              <a:rPr lang="fr-FR" sz="2000" b="1" dirty="0" err="1"/>
              <a:t>Filter</a:t>
            </a:r>
            <a:r>
              <a:rPr lang="fr-FR" sz="2000" dirty="0"/>
              <a:t> {</a:t>
            </a:r>
            <a:r>
              <a:rPr lang="fr-FR" sz="2000" b="1" dirty="0" err="1"/>
              <a:t>Company</a:t>
            </a:r>
            <a:r>
              <a:rPr lang="fr-FR" sz="2000" b="1" dirty="0"/>
              <a:t> –</a:t>
            </a:r>
            <a:r>
              <a:rPr lang="fr-FR" sz="2000" b="1" dirty="0" err="1"/>
              <a:t>notLike</a:t>
            </a:r>
            <a:r>
              <a:rPr lang="fr-FR" sz="2000" b="1" dirty="0"/>
              <a:t>   "*"</a:t>
            </a:r>
            <a:r>
              <a:rPr lang="fr-FR" sz="2000" dirty="0"/>
              <a:t>} |</a:t>
            </a:r>
            <a:r>
              <a:rPr lang="fr-FR" sz="2000" b="1" dirty="0"/>
              <a:t>Set-</a:t>
            </a:r>
            <a:r>
              <a:rPr lang="fr-FR" sz="2000" b="1" dirty="0" err="1"/>
              <a:t>ADUser</a:t>
            </a:r>
            <a:r>
              <a:rPr lang="fr-FR" sz="2000" dirty="0"/>
              <a:t>  </a:t>
            </a:r>
            <a:r>
              <a:rPr lang="fr-FR" sz="2000" b="1" dirty="0"/>
              <a:t>–</a:t>
            </a:r>
            <a:r>
              <a:rPr lang="fr-FR" sz="2000" b="1" dirty="0" err="1"/>
              <a:t>Company</a:t>
            </a:r>
            <a:r>
              <a:rPr lang="fr-FR" sz="2000" dirty="0"/>
              <a:t> </a:t>
            </a:r>
            <a:r>
              <a:rPr lang="fr-FR" sz="2000" b="1" dirty="0"/>
              <a:t>"OFPPT"</a:t>
            </a:r>
            <a:endParaRPr lang="fr-FR" sz="2000" dirty="0"/>
          </a:p>
          <a:p>
            <a:r>
              <a:rPr lang="fr-FR" sz="2000" dirty="0"/>
              <a:t> Afficher les </a:t>
            </a:r>
            <a:r>
              <a:rPr lang="fr-FR" sz="2000" dirty="0" err="1"/>
              <a:t>users</a:t>
            </a:r>
            <a:r>
              <a:rPr lang="fr-FR" sz="2000" dirty="0"/>
              <a:t> dont l’Entreprise est OFPPT</a:t>
            </a:r>
          </a:p>
          <a:p>
            <a:r>
              <a:rPr lang="fr-FR" sz="2000" b="1" dirty="0" err="1"/>
              <a:t>Get-ADUser</a:t>
            </a:r>
            <a:r>
              <a:rPr lang="fr-FR" sz="2000" b="1" dirty="0"/>
              <a:t> –</a:t>
            </a:r>
            <a:r>
              <a:rPr lang="fr-FR" sz="2000" b="1" dirty="0" err="1"/>
              <a:t>Filter</a:t>
            </a:r>
            <a:r>
              <a:rPr lang="fr-FR" sz="2000" b="1" dirty="0"/>
              <a:t> {</a:t>
            </a:r>
            <a:r>
              <a:rPr lang="fr-FR" sz="2000" b="1" dirty="0" err="1"/>
              <a:t>Company</a:t>
            </a:r>
            <a:r>
              <a:rPr lang="fr-FR" sz="2000" b="1" dirty="0"/>
              <a:t> –</a:t>
            </a:r>
            <a:r>
              <a:rPr lang="fr-FR" sz="2000" b="1" dirty="0" err="1"/>
              <a:t>Like</a:t>
            </a:r>
            <a:r>
              <a:rPr lang="fr-FR" sz="2000" b="1" dirty="0"/>
              <a:t> "OFPPT"} –</a:t>
            </a:r>
            <a:r>
              <a:rPr lang="fr-FR" sz="2000" b="1" dirty="0" err="1"/>
              <a:t>Properties</a:t>
            </a:r>
            <a:r>
              <a:rPr lang="fr-FR" sz="2000" b="1" dirty="0"/>
              <a:t> </a:t>
            </a:r>
            <a:r>
              <a:rPr lang="fr-FR" sz="2000" b="1" dirty="0" err="1"/>
              <a:t>Company</a:t>
            </a:r>
            <a:r>
              <a:rPr lang="fr-FR" sz="2000" b="1" dirty="0"/>
              <a:t> | Format-Table </a:t>
            </a:r>
            <a:r>
              <a:rPr lang="fr-FR" sz="2000" b="1" dirty="0" err="1"/>
              <a:t>Name,Company</a:t>
            </a:r>
            <a:endParaRPr lang="fr-FR" sz="2000" b="1" dirty="0"/>
          </a:p>
          <a:p>
            <a:r>
              <a:rPr lang="fr-FR" sz="2000" dirty="0"/>
              <a:t>Changer l’attribut « société » pour tous les utilisateurs</a:t>
            </a:r>
          </a:p>
          <a:p>
            <a:r>
              <a:rPr lang="en-US" sz="2000" b="1" dirty="0"/>
              <a:t>Get-</a:t>
            </a:r>
            <a:r>
              <a:rPr lang="en-US" sz="2000" b="1" dirty="0" err="1"/>
              <a:t>ADUser</a:t>
            </a:r>
            <a:r>
              <a:rPr lang="en-US" sz="2000" b="1" dirty="0"/>
              <a:t> -Filter {company -</a:t>
            </a:r>
            <a:r>
              <a:rPr lang="en-US" sz="2000" b="1" dirty="0" err="1"/>
              <a:t>notlike</a:t>
            </a:r>
            <a:r>
              <a:rPr lang="en-US" sz="2000" b="1" dirty="0"/>
              <a:t> "*"} </a:t>
            </a:r>
            <a:r>
              <a:rPr lang="en-US" sz="2000" dirty="0">
                <a:solidFill>
                  <a:srgbClr val="000000"/>
                </a:solidFill>
                <a:latin typeface="Lucida Sans Typewriter" pitchFamily="49" charset="0"/>
              </a:rPr>
              <a:t>| </a:t>
            </a:r>
            <a:r>
              <a:rPr lang="en-US" sz="2000" b="1" dirty="0"/>
              <a:t>Set-</a:t>
            </a:r>
            <a:r>
              <a:rPr lang="en-US" sz="2000" b="1" dirty="0" err="1"/>
              <a:t>ADUser</a:t>
            </a:r>
            <a:r>
              <a:rPr lang="en-US" sz="2000" b="1" dirty="0"/>
              <a:t> -Company </a:t>
            </a:r>
            <a:r>
              <a:rPr lang="en-US" sz="2000" dirty="0">
                <a:solidFill>
                  <a:srgbClr val="000000"/>
                </a:solidFill>
                <a:latin typeface="Lucida Sans Typewriter" pitchFamily="49" charset="0"/>
              </a:rPr>
              <a:t>"A. Datum"</a:t>
            </a:r>
          </a:p>
          <a:p>
            <a:endParaRPr lang="fr-FR" sz="2000" dirty="0"/>
          </a:p>
          <a:p>
            <a:endParaRPr lang="fr-FR" dirty="0"/>
          </a:p>
        </p:txBody>
      </p:sp>
    </p:spTree>
    <p:extLst>
      <p:ext uri="{BB962C8B-B14F-4D97-AF65-F5344CB8AC3E}">
        <p14:creationId xmlns:p14="http://schemas.microsoft.com/office/powerpoint/2010/main" val="4016090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TPn°3: A PowerShell</a:t>
            </a:r>
          </a:p>
        </p:txBody>
      </p:sp>
      <p:sp>
        <p:nvSpPr>
          <p:cNvPr id="3" name="Espace réservé du contenu 2"/>
          <p:cNvSpPr>
            <a:spLocks noGrp="1"/>
          </p:cNvSpPr>
          <p:nvPr>
            <p:ph idx="1"/>
          </p:nvPr>
        </p:nvSpPr>
        <p:spPr>
          <a:xfrm>
            <a:off x="611718" y="1034093"/>
            <a:ext cx="10825541" cy="5740193"/>
          </a:xfrm>
        </p:spPr>
        <p:txBody>
          <a:bodyPr/>
          <a:lstStyle/>
          <a:p>
            <a:r>
              <a:rPr lang="fr-FR" sz="1400" dirty="0"/>
              <a:t>1 Créer les utilisateurs suivants:</a:t>
            </a:r>
          </a:p>
          <a:p>
            <a:pPr marL="0" indent="0">
              <a:buNone/>
            </a:pPr>
            <a:endParaRPr lang="fr-FR" sz="1400" dirty="0"/>
          </a:p>
          <a:p>
            <a:pPr marL="0" indent="0">
              <a:buNone/>
            </a:pPr>
            <a:endParaRPr lang="fr-FR" sz="1400" dirty="0"/>
          </a:p>
          <a:p>
            <a:pPr marL="0" indent="0">
              <a:buNone/>
            </a:pPr>
            <a:endParaRPr lang="fr-FR" sz="1400" dirty="0"/>
          </a:p>
          <a:p>
            <a:pPr marL="0" indent="0">
              <a:buNone/>
            </a:pPr>
            <a:endParaRPr lang="fr-FR" sz="1400" dirty="0"/>
          </a:p>
          <a:p>
            <a:pPr marL="0" indent="0">
              <a:buNone/>
            </a:pPr>
            <a:endParaRPr lang="fr-FR" sz="1400" dirty="0"/>
          </a:p>
          <a:p>
            <a:pPr marL="0" indent="0">
              <a:buNone/>
            </a:pPr>
            <a:endParaRPr lang="fr-FR" sz="1400" dirty="0"/>
          </a:p>
          <a:p>
            <a:pPr marL="0" indent="0">
              <a:buNone/>
            </a:pPr>
            <a:endParaRPr lang="fr-FR" sz="1400" dirty="0"/>
          </a:p>
          <a:p>
            <a:pPr marL="0" indent="0">
              <a:buNone/>
            </a:pPr>
            <a:endParaRPr lang="fr-FR" sz="1400" dirty="0"/>
          </a:p>
          <a:p>
            <a:pPr marL="0" indent="0">
              <a:buNone/>
            </a:pPr>
            <a:r>
              <a:rPr lang="fr-FR" sz="1400" dirty="0"/>
              <a:t>2 Les comptes doivent être activés avec les options suivantes ( l’utilisateur doit changer sont mot de passe et les comptes expirent tous   dans un ans (10/02/2022)</a:t>
            </a:r>
          </a:p>
          <a:p>
            <a:pPr marL="0" indent="0">
              <a:buNone/>
            </a:pPr>
            <a:r>
              <a:rPr lang="fr-FR" sz="1400" dirty="0"/>
              <a:t>3 Créer les groupes suivants</a:t>
            </a:r>
          </a:p>
          <a:p>
            <a:pPr marL="0" indent="0">
              <a:buNone/>
            </a:pPr>
            <a:endParaRPr lang="fr-FR" sz="1400" dirty="0"/>
          </a:p>
          <a:p>
            <a:pPr marL="0" indent="0">
              <a:buNone/>
            </a:pPr>
            <a:endParaRPr lang="fr-FR" sz="1400" dirty="0"/>
          </a:p>
          <a:p>
            <a:pPr marL="0" indent="0">
              <a:buNone/>
            </a:pPr>
            <a:endParaRPr lang="fr-FR" sz="1400" dirty="0"/>
          </a:p>
          <a:p>
            <a:pPr marL="0" indent="0">
              <a:buNone/>
            </a:pPr>
            <a:endParaRPr lang="fr-FR" sz="1400" dirty="0"/>
          </a:p>
          <a:p>
            <a:pPr marL="0" indent="0">
              <a:buNone/>
            </a:pPr>
            <a:endParaRPr lang="fr-FR" sz="1400" dirty="0"/>
          </a:p>
          <a:p>
            <a:pPr marL="0" indent="0">
              <a:buNone/>
            </a:pPr>
            <a:endParaRPr lang="fr-FR" sz="1400" dirty="0"/>
          </a:p>
          <a:p>
            <a:pPr marL="0" indent="0">
              <a:buNone/>
            </a:pPr>
            <a:r>
              <a:rPr lang="fr-FR" sz="1400" dirty="0"/>
              <a:t>4 Ajouter les 4 utilisateurs aux 3 groupes (3 utilisateurs /groupes)</a:t>
            </a:r>
          </a:p>
          <a:p>
            <a:pPr marL="0" indent="0">
              <a:buNone/>
            </a:pPr>
            <a:endParaRPr lang="fr-FR" sz="1400" dirty="0"/>
          </a:p>
          <a:p>
            <a:pPr marL="0" indent="0">
              <a:buNone/>
            </a:pPr>
            <a:endParaRPr lang="fr-FR" sz="1400" dirty="0"/>
          </a:p>
          <a:p>
            <a:pPr marL="0" indent="0">
              <a:buNone/>
            </a:pPr>
            <a:r>
              <a:rPr lang="fr-FR" sz="1400" dirty="0"/>
              <a:t> </a:t>
            </a:r>
          </a:p>
        </p:txBody>
      </p:sp>
      <p:graphicFrame>
        <p:nvGraphicFramePr>
          <p:cNvPr id="4" name="Tableau 3"/>
          <p:cNvGraphicFramePr>
            <a:graphicFrameLocks noGrp="1"/>
          </p:cNvGraphicFramePr>
          <p:nvPr>
            <p:extLst>
              <p:ext uri="{D42A27DB-BD31-4B8C-83A1-F6EECF244321}">
                <p14:modId xmlns:p14="http://schemas.microsoft.com/office/powerpoint/2010/main" val="3015286996"/>
              </p:ext>
            </p:extLst>
          </p:nvPr>
        </p:nvGraphicFramePr>
        <p:xfrm>
          <a:off x="702279" y="1326523"/>
          <a:ext cx="10644417" cy="2000088"/>
        </p:xfrm>
        <a:graphic>
          <a:graphicData uri="http://schemas.openxmlformats.org/drawingml/2006/table">
            <a:tbl>
              <a:tblPr firstRow="1" bandRow="1">
                <a:tableStyleId>{21E4AEA4-8DFA-4A89-87EB-49C32662AFE0}</a:tableStyleId>
              </a:tblPr>
              <a:tblGrid>
                <a:gridCol w="1438628">
                  <a:extLst>
                    <a:ext uri="{9D8B030D-6E8A-4147-A177-3AD203B41FA5}">
                      <a16:colId xmlns:a16="http://schemas.microsoft.com/office/drawing/2014/main" val="20000"/>
                    </a:ext>
                  </a:extLst>
                </a:gridCol>
                <a:gridCol w="938258">
                  <a:extLst>
                    <a:ext uri="{9D8B030D-6E8A-4147-A177-3AD203B41FA5}">
                      <a16:colId xmlns:a16="http://schemas.microsoft.com/office/drawing/2014/main" val="20001"/>
                    </a:ext>
                  </a:extLst>
                </a:gridCol>
                <a:gridCol w="1229283">
                  <a:extLst>
                    <a:ext uri="{9D8B030D-6E8A-4147-A177-3AD203B41FA5}">
                      <a16:colId xmlns:a16="http://schemas.microsoft.com/office/drawing/2014/main" val="20002"/>
                    </a:ext>
                  </a:extLst>
                </a:gridCol>
                <a:gridCol w="1435937">
                  <a:extLst>
                    <a:ext uri="{9D8B030D-6E8A-4147-A177-3AD203B41FA5}">
                      <a16:colId xmlns:a16="http://schemas.microsoft.com/office/drawing/2014/main" val="20003"/>
                    </a:ext>
                  </a:extLst>
                </a:gridCol>
                <a:gridCol w="2112136">
                  <a:extLst>
                    <a:ext uri="{9D8B030D-6E8A-4147-A177-3AD203B41FA5}">
                      <a16:colId xmlns:a16="http://schemas.microsoft.com/office/drawing/2014/main" val="20004"/>
                    </a:ext>
                  </a:extLst>
                </a:gridCol>
                <a:gridCol w="1477526">
                  <a:extLst>
                    <a:ext uri="{9D8B030D-6E8A-4147-A177-3AD203B41FA5}">
                      <a16:colId xmlns:a16="http://schemas.microsoft.com/office/drawing/2014/main" val="20005"/>
                    </a:ext>
                  </a:extLst>
                </a:gridCol>
                <a:gridCol w="2012649">
                  <a:extLst>
                    <a:ext uri="{9D8B030D-6E8A-4147-A177-3AD203B41FA5}">
                      <a16:colId xmlns:a16="http://schemas.microsoft.com/office/drawing/2014/main" val="20006"/>
                    </a:ext>
                  </a:extLst>
                </a:gridCol>
              </a:tblGrid>
              <a:tr h="457200">
                <a:tc>
                  <a:txBody>
                    <a:bodyPr/>
                    <a:lstStyle/>
                    <a:p>
                      <a:r>
                        <a:rPr lang="fr-FR" sz="1200" dirty="0"/>
                        <a:t>Nom</a:t>
                      </a:r>
                    </a:p>
                  </a:txBody>
                  <a:tcPr/>
                </a:tc>
                <a:tc>
                  <a:txBody>
                    <a:bodyPr/>
                    <a:lstStyle/>
                    <a:p>
                      <a:r>
                        <a:rPr lang="fr-FR" sz="1200" dirty="0"/>
                        <a:t>Prénom</a:t>
                      </a:r>
                    </a:p>
                  </a:txBody>
                  <a:tcPr/>
                </a:tc>
                <a:tc>
                  <a:txBody>
                    <a:bodyPr/>
                    <a:lstStyle/>
                    <a:p>
                      <a:r>
                        <a:rPr lang="fr-FR" sz="1200" dirty="0"/>
                        <a:t>Société</a:t>
                      </a:r>
                      <a:r>
                        <a:rPr lang="fr-FR" sz="1200" baseline="0" dirty="0"/>
                        <a:t> </a:t>
                      </a:r>
                      <a:endParaRPr lang="fr-FR" sz="1200" dirty="0"/>
                    </a:p>
                  </a:txBody>
                  <a:tcPr/>
                </a:tc>
                <a:tc>
                  <a:txBody>
                    <a:bodyPr/>
                    <a:lstStyle/>
                    <a:p>
                      <a:r>
                        <a:rPr lang="fr-FR" sz="1200" dirty="0"/>
                        <a:t>Service</a:t>
                      </a:r>
                    </a:p>
                  </a:txBody>
                  <a:tcPr/>
                </a:tc>
                <a:tc>
                  <a:txBody>
                    <a:bodyPr/>
                    <a:lstStyle/>
                    <a:p>
                      <a:r>
                        <a:rPr lang="fr-FR" sz="1200" dirty="0"/>
                        <a:t>Email</a:t>
                      </a:r>
                    </a:p>
                  </a:txBody>
                  <a:tcPr/>
                </a:tc>
                <a:tc>
                  <a:txBody>
                    <a:bodyPr/>
                    <a:lstStyle/>
                    <a:p>
                      <a:r>
                        <a:rPr lang="fr-FR" sz="1200" dirty="0"/>
                        <a:t>Emplacement</a:t>
                      </a:r>
                    </a:p>
                  </a:txBody>
                  <a:tcPr/>
                </a:tc>
                <a:tc>
                  <a:txBody>
                    <a:bodyPr/>
                    <a:lstStyle/>
                    <a:p>
                      <a:r>
                        <a:rPr lang="fr-FR" sz="1200" dirty="0"/>
                        <a:t>Mot de passe</a:t>
                      </a:r>
                    </a:p>
                  </a:txBody>
                  <a:tcPr/>
                </a:tc>
                <a:extLst>
                  <a:ext uri="{0D108BD9-81ED-4DB2-BD59-A6C34878D82A}">
                    <a16:rowId xmlns:a16="http://schemas.microsoft.com/office/drawing/2014/main" val="10000"/>
                  </a:ext>
                </a:extLst>
              </a:tr>
              <a:tr h="457200">
                <a:tc>
                  <a:txBody>
                    <a:bodyPr/>
                    <a:lstStyle/>
                    <a:p>
                      <a:r>
                        <a:rPr lang="fr-FR" sz="1200" dirty="0"/>
                        <a:t>BAMAAMAR</a:t>
                      </a:r>
                    </a:p>
                  </a:txBody>
                  <a:tcPr/>
                </a:tc>
                <a:tc>
                  <a:txBody>
                    <a:bodyPr/>
                    <a:lstStyle/>
                    <a:p>
                      <a:r>
                        <a:rPr lang="fr-FR" sz="1200" dirty="0"/>
                        <a:t>Ali</a:t>
                      </a:r>
                    </a:p>
                  </a:txBody>
                  <a:tcPr/>
                </a:tc>
                <a:tc>
                  <a:txBody>
                    <a:bodyPr/>
                    <a:lstStyle/>
                    <a:p>
                      <a:r>
                        <a:rPr lang="fr-FR" sz="1200" dirty="0"/>
                        <a:t>Shell</a:t>
                      </a:r>
                    </a:p>
                  </a:txBody>
                  <a:tcPr/>
                </a:tc>
                <a:tc>
                  <a:txBody>
                    <a:bodyPr/>
                    <a:lstStyle/>
                    <a:p>
                      <a:r>
                        <a:rPr lang="fr-FR" sz="1200" dirty="0"/>
                        <a:t>Recherche</a:t>
                      </a:r>
                    </a:p>
                  </a:txBody>
                  <a:tcPr/>
                </a:tc>
                <a:tc>
                  <a:txBody>
                    <a:bodyPr/>
                    <a:lstStyle/>
                    <a:p>
                      <a:r>
                        <a:rPr lang="fr-FR" sz="1200" dirty="0"/>
                        <a:t>aliba@hotmail.com</a:t>
                      </a:r>
                    </a:p>
                  </a:txBody>
                  <a:tcPr/>
                </a:tc>
                <a:tc>
                  <a:txBody>
                    <a:bodyPr/>
                    <a:lstStyle/>
                    <a:p>
                      <a:r>
                        <a:rPr lang="fr-FR" sz="1200" dirty="0"/>
                        <a:t>Ou=IT</a:t>
                      </a:r>
                    </a:p>
                  </a:txBody>
                  <a:tcPr/>
                </a:tc>
                <a:tc>
                  <a:txBody>
                    <a:bodyPr/>
                    <a:lstStyle/>
                    <a:p>
                      <a:r>
                        <a:rPr lang="fr-FR" sz="1200" dirty="0" err="1"/>
                        <a:t>P@ssword</a:t>
                      </a:r>
                      <a:endParaRPr lang="fr-FR" sz="1200" dirty="0"/>
                    </a:p>
                  </a:txBody>
                  <a:tcPr/>
                </a:tc>
                <a:extLst>
                  <a:ext uri="{0D108BD9-81ED-4DB2-BD59-A6C34878D82A}">
                    <a16:rowId xmlns:a16="http://schemas.microsoft.com/office/drawing/2014/main" val="10001"/>
                  </a:ext>
                </a:extLst>
              </a:tr>
              <a:tr h="457200">
                <a:tc>
                  <a:txBody>
                    <a:bodyPr/>
                    <a:lstStyle/>
                    <a:p>
                      <a:r>
                        <a:rPr lang="fr-FR" sz="1200" dirty="0"/>
                        <a:t>RAHIMI</a:t>
                      </a:r>
                    </a:p>
                  </a:txBody>
                  <a:tcPr/>
                </a:tc>
                <a:tc>
                  <a:txBody>
                    <a:bodyPr/>
                    <a:lstStyle/>
                    <a:p>
                      <a:r>
                        <a:rPr lang="fr-FR" sz="1200" dirty="0" err="1"/>
                        <a:t>Soufiane</a:t>
                      </a:r>
                      <a:endParaRPr lang="fr-FR" sz="1200" dirty="0"/>
                    </a:p>
                  </a:txBody>
                  <a:tcPr/>
                </a:tc>
                <a:tc>
                  <a:txBody>
                    <a:bodyPr/>
                    <a:lstStyle/>
                    <a:p>
                      <a:r>
                        <a:rPr lang="fr-FR" sz="1200" dirty="0"/>
                        <a:t>CISCO</a:t>
                      </a:r>
                    </a:p>
                  </a:txBody>
                  <a:tcPr/>
                </a:tc>
                <a:tc>
                  <a:txBody>
                    <a:bodyPr/>
                    <a:lstStyle/>
                    <a:p>
                      <a:r>
                        <a:rPr lang="fr-FR" sz="1200" dirty="0"/>
                        <a:t>NTIC</a:t>
                      </a:r>
                    </a:p>
                  </a:txBody>
                  <a:tcPr/>
                </a:tc>
                <a:tc>
                  <a:txBody>
                    <a:bodyPr/>
                    <a:lstStyle/>
                    <a:p>
                      <a:r>
                        <a:rPr lang="fr-FR" sz="1200" dirty="0"/>
                        <a:t>soufianera@hotmail.com</a:t>
                      </a:r>
                    </a:p>
                  </a:txBody>
                  <a:tcPr/>
                </a:tc>
                <a:tc>
                  <a:txBody>
                    <a:bodyPr/>
                    <a:lstStyle/>
                    <a:p>
                      <a:r>
                        <a:rPr lang="fr-FR" sz="1200" dirty="0"/>
                        <a:t>Ou=NTIC</a:t>
                      </a:r>
                    </a:p>
                  </a:txBody>
                  <a:tcPr/>
                </a:tc>
                <a:tc>
                  <a:txBody>
                    <a:bodyPr/>
                    <a:lstStyle/>
                    <a:p>
                      <a:r>
                        <a:rPr lang="fr-FR" sz="1200" dirty="0"/>
                        <a:t>,,</a:t>
                      </a:r>
                    </a:p>
                  </a:txBody>
                  <a:tcPr/>
                </a:tc>
                <a:extLst>
                  <a:ext uri="{0D108BD9-81ED-4DB2-BD59-A6C34878D82A}">
                    <a16:rowId xmlns:a16="http://schemas.microsoft.com/office/drawing/2014/main" val="10002"/>
                  </a:ext>
                </a:extLst>
              </a:tr>
              <a:tr h="314244">
                <a:tc>
                  <a:txBody>
                    <a:bodyPr/>
                    <a:lstStyle/>
                    <a:p>
                      <a:r>
                        <a:rPr lang="fr-FR" sz="1200" dirty="0"/>
                        <a:t>RANDOUR</a:t>
                      </a:r>
                    </a:p>
                  </a:txBody>
                  <a:tcPr/>
                </a:tc>
                <a:tc>
                  <a:txBody>
                    <a:bodyPr/>
                    <a:lstStyle/>
                    <a:p>
                      <a:r>
                        <a:rPr lang="fr-FR" sz="1200" dirty="0"/>
                        <a:t>Samir</a:t>
                      </a:r>
                    </a:p>
                  </a:txBody>
                  <a:tcPr/>
                </a:tc>
                <a:tc>
                  <a:txBody>
                    <a:bodyPr/>
                    <a:lstStyle/>
                    <a:p>
                      <a:r>
                        <a:rPr lang="fr-FR" sz="1200" dirty="0"/>
                        <a:t>Microsoft</a:t>
                      </a:r>
                    </a:p>
                  </a:txBody>
                  <a:tcPr/>
                </a:tc>
                <a:tc>
                  <a:txBody>
                    <a:bodyPr/>
                    <a:lstStyle/>
                    <a:p>
                      <a:r>
                        <a:rPr lang="fr-FR" sz="1200" dirty="0"/>
                        <a:t>Développement</a:t>
                      </a:r>
                    </a:p>
                  </a:txBody>
                  <a:tcPr/>
                </a:tc>
                <a:tc>
                  <a:txBody>
                    <a:bodyPr/>
                    <a:lstStyle/>
                    <a:p>
                      <a:r>
                        <a:rPr lang="fr-FR" sz="1200" dirty="0"/>
                        <a:t>samirra@gmail.com</a:t>
                      </a:r>
                    </a:p>
                  </a:txBody>
                  <a:tcPr/>
                </a:tc>
                <a:tc>
                  <a:txBody>
                    <a:bodyPr/>
                    <a:lstStyle/>
                    <a:p>
                      <a:r>
                        <a:rPr lang="fr-FR" sz="1200" dirty="0"/>
                        <a:t>Ou=IT</a:t>
                      </a:r>
                    </a:p>
                  </a:txBody>
                  <a:tcPr/>
                </a:tc>
                <a:tc>
                  <a:txBody>
                    <a:bodyPr/>
                    <a:lstStyle/>
                    <a:p>
                      <a:r>
                        <a:rPr lang="fr-FR" sz="1200" dirty="0"/>
                        <a:t>,,</a:t>
                      </a:r>
                    </a:p>
                  </a:txBody>
                  <a:tcPr/>
                </a:tc>
                <a:extLst>
                  <a:ext uri="{0D108BD9-81ED-4DB2-BD59-A6C34878D82A}">
                    <a16:rowId xmlns:a16="http://schemas.microsoft.com/office/drawing/2014/main" val="10003"/>
                  </a:ext>
                </a:extLst>
              </a:tr>
              <a:tr h="314244">
                <a:tc>
                  <a:txBody>
                    <a:bodyPr/>
                    <a:lstStyle/>
                    <a:p>
                      <a:r>
                        <a:rPr lang="fr-FR" sz="1200" dirty="0"/>
                        <a:t>DRIWICHE</a:t>
                      </a:r>
                    </a:p>
                  </a:txBody>
                  <a:tcPr/>
                </a:tc>
                <a:tc>
                  <a:txBody>
                    <a:bodyPr/>
                    <a:lstStyle/>
                    <a:p>
                      <a:r>
                        <a:rPr lang="fr-FR" sz="1200" dirty="0"/>
                        <a:t>Aziz</a:t>
                      </a:r>
                    </a:p>
                  </a:txBody>
                  <a:tcPr/>
                </a:tc>
                <a:tc>
                  <a:txBody>
                    <a:bodyPr/>
                    <a:lstStyle/>
                    <a:p>
                      <a:r>
                        <a:rPr lang="fr-FR" sz="1200" dirty="0"/>
                        <a:t>Microsoft</a:t>
                      </a:r>
                    </a:p>
                  </a:txBody>
                  <a:tcPr/>
                </a:tc>
                <a:tc>
                  <a:txBody>
                    <a:bodyPr/>
                    <a:lstStyle/>
                    <a:p>
                      <a:r>
                        <a:rPr lang="fr-FR" sz="1200" dirty="0"/>
                        <a:t>Marketing</a:t>
                      </a:r>
                    </a:p>
                  </a:txBody>
                  <a:tcPr/>
                </a:tc>
                <a:tc>
                  <a:txBody>
                    <a:bodyPr/>
                    <a:lstStyle/>
                    <a:p>
                      <a:r>
                        <a:rPr lang="fr-FR" sz="1200" dirty="0"/>
                        <a:t>azizdr@gmail.com</a:t>
                      </a:r>
                    </a:p>
                  </a:txBody>
                  <a:tcPr/>
                </a:tc>
                <a:tc>
                  <a:txBody>
                    <a:bodyPr/>
                    <a:lstStyle/>
                    <a:p>
                      <a:r>
                        <a:rPr lang="fr-FR" sz="1200" dirty="0"/>
                        <a:t>Ou=NTIC</a:t>
                      </a:r>
                    </a:p>
                  </a:txBody>
                  <a:tcPr/>
                </a:tc>
                <a:tc>
                  <a:txBody>
                    <a:bodyPr/>
                    <a:lstStyle/>
                    <a:p>
                      <a:r>
                        <a:rPr lang="fr-FR" sz="1200" dirty="0"/>
                        <a:t>,,</a:t>
                      </a:r>
                    </a:p>
                  </a:txBody>
                  <a:tcPr/>
                </a:tc>
                <a:extLst>
                  <a:ext uri="{0D108BD9-81ED-4DB2-BD59-A6C34878D82A}">
                    <a16:rowId xmlns:a16="http://schemas.microsoft.com/office/drawing/2014/main" val="10004"/>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282960575"/>
              </p:ext>
            </p:extLst>
          </p:nvPr>
        </p:nvGraphicFramePr>
        <p:xfrm>
          <a:off x="808504" y="4441661"/>
          <a:ext cx="6905940" cy="1656080"/>
        </p:xfrm>
        <a:graphic>
          <a:graphicData uri="http://schemas.openxmlformats.org/drawingml/2006/table">
            <a:tbl>
              <a:tblPr firstRow="1" bandRow="1">
                <a:tableStyleId>{93296810-A885-4BE3-A3E7-6D5BEEA58F35}</a:tableStyleId>
              </a:tblPr>
              <a:tblGrid>
                <a:gridCol w="1977901">
                  <a:extLst>
                    <a:ext uri="{9D8B030D-6E8A-4147-A177-3AD203B41FA5}">
                      <a16:colId xmlns:a16="http://schemas.microsoft.com/office/drawing/2014/main" val="20000"/>
                    </a:ext>
                  </a:extLst>
                </a:gridCol>
                <a:gridCol w="1977901">
                  <a:extLst>
                    <a:ext uri="{9D8B030D-6E8A-4147-A177-3AD203B41FA5}">
                      <a16:colId xmlns:a16="http://schemas.microsoft.com/office/drawing/2014/main" val="20001"/>
                    </a:ext>
                  </a:extLst>
                </a:gridCol>
                <a:gridCol w="1475069">
                  <a:extLst>
                    <a:ext uri="{9D8B030D-6E8A-4147-A177-3AD203B41FA5}">
                      <a16:colId xmlns:a16="http://schemas.microsoft.com/office/drawing/2014/main" val="20002"/>
                    </a:ext>
                  </a:extLst>
                </a:gridCol>
                <a:gridCol w="1475069">
                  <a:extLst>
                    <a:ext uri="{9D8B030D-6E8A-4147-A177-3AD203B41FA5}">
                      <a16:colId xmlns:a16="http://schemas.microsoft.com/office/drawing/2014/main" val="20003"/>
                    </a:ext>
                  </a:extLst>
                </a:gridCol>
              </a:tblGrid>
              <a:tr h="370840">
                <a:tc>
                  <a:txBody>
                    <a:bodyPr/>
                    <a:lstStyle/>
                    <a:p>
                      <a:r>
                        <a:rPr lang="fr-FR" sz="1200" dirty="0"/>
                        <a:t>Nom</a:t>
                      </a:r>
                    </a:p>
                  </a:txBody>
                  <a:tcPr/>
                </a:tc>
                <a:tc>
                  <a:txBody>
                    <a:bodyPr/>
                    <a:lstStyle/>
                    <a:p>
                      <a:r>
                        <a:rPr lang="fr-FR" sz="1200" dirty="0"/>
                        <a:t>Type</a:t>
                      </a:r>
                      <a:r>
                        <a:rPr lang="fr-FR" sz="1200" baseline="0" dirty="0"/>
                        <a:t> </a:t>
                      </a:r>
                      <a:endParaRPr lang="fr-FR" sz="1200" dirty="0"/>
                    </a:p>
                  </a:txBody>
                  <a:tcPr/>
                </a:tc>
                <a:tc>
                  <a:txBody>
                    <a:bodyPr/>
                    <a:lstStyle/>
                    <a:p>
                      <a:r>
                        <a:rPr lang="fr-FR" sz="1200" dirty="0"/>
                        <a:t>Etendue</a:t>
                      </a:r>
                    </a:p>
                  </a:txBody>
                  <a:tcPr/>
                </a:tc>
                <a:tc>
                  <a:txBody>
                    <a:bodyPr/>
                    <a:lstStyle/>
                    <a:p>
                      <a:r>
                        <a:rPr lang="fr-FR" sz="1200" dirty="0"/>
                        <a:t>Emplacement</a:t>
                      </a:r>
                    </a:p>
                  </a:txBody>
                  <a:tcPr/>
                </a:tc>
                <a:extLst>
                  <a:ext uri="{0D108BD9-81ED-4DB2-BD59-A6C34878D82A}">
                    <a16:rowId xmlns:a16="http://schemas.microsoft.com/office/drawing/2014/main" val="10000"/>
                  </a:ext>
                </a:extLst>
              </a:tr>
              <a:tr h="370840">
                <a:tc>
                  <a:txBody>
                    <a:bodyPr/>
                    <a:lstStyle/>
                    <a:p>
                      <a:r>
                        <a:rPr lang="fr-FR" sz="1200" dirty="0"/>
                        <a:t>Agents de maintenance</a:t>
                      </a:r>
                    </a:p>
                  </a:txBody>
                  <a:tcPr/>
                </a:tc>
                <a:tc>
                  <a:txBody>
                    <a:bodyPr/>
                    <a:lstStyle/>
                    <a:p>
                      <a:r>
                        <a:rPr lang="fr-FR" sz="1200" dirty="0"/>
                        <a:t>distribution</a:t>
                      </a:r>
                    </a:p>
                  </a:txBody>
                  <a:tcPr/>
                </a:tc>
                <a:tc>
                  <a:txBody>
                    <a:bodyPr/>
                    <a:lstStyle/>
                    <a:p>
                      <a:r>
                        <a:rPr lang="fr-FR" sz="1200" dirty="0"/>
                        <a:t>Global</a:t>
                      </a:r>
                    </a:p>
                  </a:txBody>
                  <a:tcPr/>
                </a:tc>
                <a:tc>
                  <a:txBody>
                    <a:bodyPr/>
                    <a:lstStyle/>
                    <a:p>
                      <a:r>
                        <a:rPr lang="fr-FR" sz="1200" dirty="0"/>
                        <a:t>Ou=IT</a:t>
                      </a:r>
                    </a:p>
                  </a:txBody>
                  <a:tcPr/>
                </a:tc>
                <a:extLst>
                  <a:ext uri="{0D108BD9-81ED-4DB2-BD59-A6C34878D82A}">
                    <a16:rowId xmlns:a16="http://schemas.microsoft.com/office/drawing/2014/main" val="10001"/>
                  </a:ext>
                </a:extLst>
              </a:tr>
              <a:tr h="370840">
                <a:tc>
                  <a:txBody>
                    <a:bodyPr/>
                    <a:lstStyle/>
                    <a:p>
                      <a:r>
                        <a:rPr lang="fr-FR" sz="1200" dirty="0"/>
                        <a:t>Attachés de presse</a:t>
                      </a:r>
                    </a:p>
                  </a:txBody>
                  <a:tcPr/>
                </a:tc>
                <a:tc>
                  <a:txBody>
                    <a:bodyPr/>
                    <a:lstStyle/>
                    <a:p>
                      <a:r>
                        <a:rPr lang="fr-FR" sz="1200" dirty="0"/>
                        <a:t>sécurité</a:t>
                      </a:r>
                    </a:p>
                  </a:txBody>
                  <a:tcPr/>
                </a:tc>
                <a:tc>
                  <a:txBody>
                    <a:bodyPr/>
                    <a:lstStyle/>
                    <a:p>
                      <a:r>
                        <a:rPr lang="fr-FR" sz="1200" dirty="0"/>
                        <a:t>Global</a:t>
                      </a:r>
                    </a:p>
                  </a:txBody>
                  <a:tcPr/>
                </a:tc>
                <a:tc>
                  <a:txBody>
                    <a:bodyPr/>
                    <a:lstStyle/>
                    <a:p>
                      <a:r>
                        <a:rPr lang="fr-FR" sz="1200" dirty="0"/>
                        <a:t>Ou=NTIC</a:t>
                      </a:r>
                    </a:p>
                  </a:txBody>
                  <a:tcPr/>
                </a:tc>
                <a:extLst>
                  <a:ext uri="{0D108BD9-81ED-4DB2-BD59-A6C34878D82A}">
                    <a16:rowId xmlns:a16="http://schemas.microsoft.com/office/drawing/2014/main" val="10002"/>
                  </a:ext>
                </a:extLst>
              </a:tr>
              <a:tr h="370840">
                <a:tc>
                  <a:txBody>
                    <a:bodyPr/>
                    <a:lstStyle/>
                    <a:p>
                      <a:r>
                        <a:rPr lang="fr-FR" sz="1200" dirty="0"/>
                        <a:t>Administrateurs de sites</a:t>
                      </a:r>
                    </a:p>
                  </a:txBody>
                  <a:tcPr/>
                </a:tc>
                <a:tc>
                  <a:txBody>
                    <a:bodyPr/>
                    <a:lstStyle/>
                    <a:p>
                      <a:r>
                        <a:rPr lang="fr-FR" sz="1200" dirty="0"/>
                        <a:t>Sécurité</a:t>
                      </a:r>
                    </a:p>
                  </a:txBody>
                  <a:tcPr/>
                </a:tc>
                <a:tc>
                  <a:txBody>
                    <a:bodyPr/>
                    <a:lstStyle/>
                    <a:p>
                      <a:r>
                        <a:rPr lang="fr-FR" sz="1200" dirty="0"/>
                        <a:t>Domaine Local</a:t>
                      </a:r>
                    </a:p>
                  </a:txBody>
                  <a:tcPr/>
                </a:tc>
                <a:tc>
                  <a:txBody>
                    <a:bodyPr/>
                    <a:lstStyle/>
                    <a:p>
                      <a:r>
                        <a:rPr lang="fr-FR" sz="1200" dirty="0"/>
                        <a:t>Ou=NTIC</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15710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TPn</a:t>
            </a:r>
            <a:r>
              <a:rPr lang="fr-FR" dirty="0"/>
              <a:t>° 3 B</a:t>
            </a:r>
          </a:p>
        </p:txBody>
      </p:sp>
      <p:sp>
        <p:nvSpPr>
          <p:cNvPr id="3" name="Espace réservé du contenu 2"/>
          <p:cNvSpPr>
            <a:spLocks noGrp="1"/>
          </p:cNvSpPr>
          <p:nvPr>
            <p:ph idx="1"/>
          </p:nvPr>
        </p:nvSpPr>
        <p:spPr/>
        <p:txBody>
          <a:bodyPr/>
          <a:lstStyle/>
          <a:p>
            <a:r>
              <a:rPr lang="fr-FR" sz="1400" dirty="0"/>
              <a:t>5 Changer le 1</a:t>
            </a:r>
            <a:r>
              <a:rPr lang="fr-FR" sz="1400" baseline="30000" dirty="0"/>
              <a:t>er</a:t>
            </a:r>
            <a:r>
              <a:rPr lang="fr-FR" sz="1400" dirty="0"/>
              <a:t> groupe en groupe de Sécurité et changer le 3éme en groupe Global</a:t>
            </a:r>
          </a:p>
          <a:p>
            <a:r>
              <a:rPr lang="fr-FR" sz="1400" dirty="0"/>
              <a:t>6 Créer 3 OU non protégées contre les suppressions accidentelles suivantes:</a:t>
            </a:r>
          </a:p>
          <a:p>
            <a:r>
              <a:rPr lang="fr-FR" sz="1400" dirty="0"/>
              <a:t>Marketing Digital, Finance public, Intelligence artificielle</a:t>
            </a:r>
          </a:p>
          <a:p>
            <a:r>
              <a:rPr lang="fr-FR" sz="1400" dirty="0"/>
              <a:t>6 Afficher toutes les OU du domaine en format tableau avec la propriété « protégé contre la suppression accidentelle »</a:t>
            </a:r>
          </a:p>
          <a:p>
            <a:r>
              <a:rPr lang="fr-FR" sz="1400" dirty="0"/>
              <a:t>7 Afficher tous les utilisateurs dont les comptes sont désactivés</a:t>
            </a:r>
          </a:p>
          <a:p>
            <a:r>
              <a:rPr lang="fr-FR" sz="1400" dirty="0"/>
              <a:t>8 Ajouter les utilisateurs du TPn°1 aux 3 groupes de la question 3</a:t>
            </a:r>
          </a:p>
          <a:p>
            <a:r>
              <a:rPr lang="fr-FR" sz="1400" dirty="0"/>
              <a:t>9 Afficher les membres de chaque groupes en format tableau </a:t>
            </a:r>
          </a:p>
          <a:p>
            <a:r>
              <a:rPr lang="fr-FR" sz="1400" dirty="0"/>
              <a:t>10 Afficher tous les utilisateurs du conteneur </a:t>
            </a:r>
            <a:r>
              <a:rPr lang="fr-FR" sz="1400" dirty="0" err="1"/>
              <a:t>Users</a:t>
            </a:r>
            <a:r>
              <a:rPr lang="fr-FR" sz="1400" dirty="0"/>
              <a:t> en format tableau en précisant les groupes dont ils sont membres</a:t>
            </a:r>
          </a:p>
          <a:p>
            <a:r>
              <a:rPr lang="fr-FR" sz="1400" dirty="0"/>
              <a:t>11 Modifier les propriétés Société, Bureau, Département , téléphone mobile, date d’expiration du compte pour les utilisateurs suivants:</a:t>
            </a:r>
          </a:p>
          <a:p>
            <a:endParaRPr lang="fr-FR" sz="1400" dirty="0"/>
          </a:p>
        </p:txBody>
      </p:sp>
      <p:graphicFrame>
        <p:nvGraphicFramePr>
          <p:cNvPr id="4" name="Tableau 3"/>
          <p:cNvGraphicFramePr>
            <a:graphicFrameLocks noGrp="1"/>
          </p:cNvGraphicFramePr>
          <p:nvPr>
            <p:extLst>
              <p:ext uri="{D42A27DB-BD31-4B8C-83A1-F6EECF244321}">
                <p14:modId xmlns:p14="http://schemas.microsoft.com/office/powerpoint/2010/main" val="2535898628"/>
              </p:ext>
            </p:extLst>
          </p:nvPr>
        </p:nvGraphicFramePr>
        <p:xfrm>
          <a:off x="1053205" y="3784838"/>
          <a:ext cx="8128000" cy="2560320"/>
        </p:xfrm>
        <a:graphic>
          <a:graphicData uri="http://schemas.openxmlformats.org/drawingml/2006/table">
            <a:tbl>
              <a:tblPr firstRow="1" bandRow="1">
                <a:tableStyleId>{00A15C55-8517-42AA-B614-E9B94910E393}</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117601">
                  <a:extLst>
                    <a:ext uri="{9D8B030D-6E8A-4147-A177-3AD203B41FA5}">
                      <a16:colId xmlns:a16="http://schemas.microsoft.com/office/drawing/2014/main" val="20005"/>
                    </a:ext>
                  </a:extLst>
                </a:gridCol>
                <a:gridCol w="914399">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40">
                <a:tc>
                  <a:txBody>
                    <a:bodyPr/>
                    <a:lstStyle/>
                    <a:p>
                      <a:r>
                        <a:rPr lang="fr-FR" sz="1200" dirty="0"/>
                        <a:t>Nom</a:t>
                      </a:r>
                    </a:p>
                  </a:txBody>
                  <a:tcPr/>
                </a:tc>
                <a:tc>
                  <a:txBody>
                    <a:bodyPr/>
                    <a:lstStyle/>
                    <a:p>
                      <a:r>
                        <a:rPr lang="fr-FR" sz="1200" dirty="0"/>
                        <a:t>Société</a:t>
                      </a:r>
                    </a:p>
                  </a:txBody>
                  <a:tcPr/>
                </a:tc>
                <a:tc>
                  <a:txBody>
                    <a:bodyPr/>
                    <a:lstStyle/>
                    <a:p>
                      <a:r>
                        <a:rPr lang="fr-FR" sz="1200" dirty="0"/>
                        <a:t>Bureau</a:t>
                      </a:r>
                    </a:p>
                  </a:txBody>
                  <a:tcPr/>
                </a:tc>
                <a:tc>
                  <a:txBody>
                    <a:bodyPr/>
                    <a:lstStyle/>
                    <a:p>
                      <a:r>
                        <a:rPr lang="fr-FR" sz="1200" dirty="0"/>
                        <a:t>Départ</a:t>
                      </a:r>
                    </a:p>
                  </a:txBody>
                  <a:tcPr/>
                </a:tc>
                <a:tc>
                  <a:txBody>
                    <a:bodyPr/>
                    <a:lstStyle/>
                    <a:p>
                      <a:r>
                        <a:rPr lang="fr-FR" sz="1200" dirty="0"/>
                        <a:t>Télé</a:t>
                      </a:r>
                    </a:p>
                  </a:txBody>
                  <a:tcPr/>
                </a:tc>
                <a:tc>
                  <a:txBody>
                    <a:bodyPr/>
                    <a:lstStyle/>
                    <a:p>
                      <a:r>
                        <a:rPr lang="fr-FR" sz="1200" dirty="0"/>
                        <a:t>Date Expiration</a:t>
                      </a:r>
                    </a:p>
                  </a:txBody>
                  <a:tcPr/>
                </a:tc>
                <a:tc>
                  <a:txBody>
                    <a:bodyPr/>
                    <a:lstStyle/>
                    <a:p>
                      <a:r>
                        <a:rPr lang="fr-FR" sz="1200" dirty="0"/>
                        <a:t>Utilisateur peut pas changer son mot passe</a:t>
                      </a:r>
                    </a:p>
                  </a:txBody>
                  <a:tcPr/>
                </a:tc>
                <a:tc>
                  <a:txBody>
                    <a:bodyPr/>
                    <a:lstStyle/>
                    <a:p>
                      <a:r>
                        <a:rPr lang="fr-FR" sz="1200" dirty="0"/>
                        <a:t>Mot passe n’expire jamais</a:t>
                      </a:r>
                    </a:p>
                  </a:txBody>
                  <a:tcPr/>
                </a:tc>
                <a:extLst>
                  <a:ext uri="{0D108BD9-81ED-4DB2-BD59-A6C34878D82A}">
                    <a16:rowId xmlns:a16="http://schemas.microsoft.com/office/drawing/2014/main" val="10000"/>
                  </a:ext>
                </a:extLst>
              </a:tr>
              <a:tr h="370840">
                <a:tc>
                  <a:txBody>
                    <a:bodyPr/>
                    <a:lstStyle/>
                    <a:p>
                      <a:r>
                        <a:rPr lang="fr-FR" sz="1200" dirty="0" err="1"/>
                        <a:t>Soufiane</a:t>
                      </a:r>
                      <a:endParaRPr lang="fr-FR" sz="1200" dirty="0"/>
                    </a:p>
                  </a:txBody>
                  <a:tcPr/>
                </a:tc>
                <a:tc>
                  <a:txBody>
                    <a:bodyPr/>
                    <a:lstStyle/>
                    <a:p>
                      <a:r>
                        <a:rPr lang="fr-FR" sz="1200" dirty="0"/>
                        <a:t>OCP</a:t>
                      </a:r>
                    </a:p>
                  </a:txBody>
                  <a:tcPr/>
                </a:tc>
                <a:tc>
                  <a:txBody>
                    <a:bodyPr/>
                    <a:lstStyle/>
                    <a:p>
                      <a:r>
                        <a:rPr lang="fr-FR" sz="1200" dirty="0"/>
                        <a:t>Export</a:t>
                      </a:r>
                    </a:p>
                  </a:txBody>
                  <a:tcPr/>
                </a:tc>
                <a:tc>
                  <a:txBody>
                    <a:bodyPr/>
                    <a:lstStyle/>
                    <a:p>
                      <a:r>
                        <a:rPr lang="fr-FR" sz="1200" dirty="0"/>
                        <a:t>Commerce</a:t>
                      </a:r>
                    </a:p>
                  </a:txBody>
                  <a:tcPr/>
                </a:tc>
                <a:tc>
                  <a:txBody>
                    <a:bodyPr/>
                    <a:lstStyle/>
                    <a:p>
                      <a:r>
                        <a:rPr lang="fr-FR" sz="1200" dirty="0"/>
                        <a:t>0644121211</a:t>
                      </a:r>
                    </a:p>
                  </a:txBody>
                  <a:tcPr/>
                </a:tc>
                <a:tc>
                  <a:txBody>
                    <a:bodyPr/>
                    <a:lstStyle/>
                    <a:p>
                      <a:r>
                        <a:rPr lang="fr-FR" sz="1200" dirty="0"/>
                        <a:t>10/03/2023</a:t>
                      </a:r>
                    </a:p>
                  </a:txBody>
                  <a:tcPr/>
                </a:tc>
                <a:tc>
                  <a:txBody>
                    <a:bodyPr/>
                    <a:lstStyle/>
                    <a:p>
                      <a:r>
                        <a:rPr lang="fr-FR" sz="1200" dirty="0"/>
                        <a:t>Non</a:t>
                      </a:r>
                    </a:p>
                  </a:txBody>
                  <a:tcPr/>
                </a:tc>
                <a:tc>
                  <a:txBody>
                    <a:bodyPr/>
                    <a:lstStyle/>
                    <a:p>
                      <a:r>
                        <a:rPr lang="fr-FR" sz="1200" dirty="0"/>
                        <a:t>Non</a:t>
                      </a:r>
                    </a:p>
                  </a:txBody>
                  <a:tcPr/>
                </a:tc>
                <a:extLst>
                  <a:ext uri="{0D108BD9-81ED-4DB2-BD59-A6C34878D82A}">
                    <a16:rowId xmlns:a16="http://schemas.microsoft.com/office/drawing/2014/main" val="10001"/>
                  </a:ext>
                </a:extLst>
              </a:tr>
              <a:tr h="370840">
                <a:tc>
                  <a:txBody>
                    <a:bodyPr/>
                    <a:lstStyle/>
                    <a:p>
                      <a:r>
                        <a:rPr lang="fr-FR" sz="1200" dirty="0"/>
                        <a:t>Ali</a:t>
                      </a:r>
                    </a:p>
                  </a:txBody>
                  <a:tcPr/>
                </a:tc>
                <a:tc>
                  <a:txBody>
                    <a:bodyPr/>
                    <a:lstStyle/>
                    <a:p>
                      <a:r>
                        <a:rPr lang="fr-FR" sz="1200" dirty="0"/>
                        <a:t>LYDEC</a:t>
                      </a:r>
                    </a:p>
                  </a:txBody>
                  <a:tcPr/>
                </a:tc>
                <a:tc>
                  <a:txBody>
                    <a:bodyPr/>
                    <a:lstStyle/>
                    <a:p>
                      <a:r>
                        <a:rPr lang="fr-FR" sz="1200" dirty="0"/>
                        <a:t>123</a:t>
                      </a:r>
                    </a:p>
                  </a:txBody>
                  <a:tcPr/>
                </a:tc>
                <a:tc>
                  <a:txBody>
                    <a:bodyPr/>
                    <a:lstStyle/>
                    <a:p>
                      <a:r>
                        <a:rPr lang="fr-FR" sz="1200" dirty="0" err="1"/>
                        <a:t>Clientelle</a:t>
                      </a:r>
                      <a:endParaRPr lang="fr-FR" sz="1200" dirty="0"/>
                    </a:p>
                  </a:txBody>
                  <a:tcPr/>
                </a:tc>
                <a:tc>
                  <a:txBody>
                    <a:bodyPr/>
                    <a:lstStyle/>
                    <a:p>
                      <a:r>
                        <a:rPr lang="fr-FR" sz="1200" dirty="0"/>
                        <a:t>0655666666</a:t>
                      </a:r>
                    </a:p>
                  </a:txBody>
                  <a:tcPr/>
                </a:tc>
                <a:tc>
                  <a:txBody>
                    <a:bodyPr/>
                    <a:lstStyle/>
                    <a:p>
                      <a:r>
                        <a:rPr lang="fr-FR" sz="1200" dirty="0"/>
                        <a:t>,,</a:t>
                      </a:r>
                    </a:p>
                  </a:txBody>
                  <a:tcPr/>
                </a:tc>
                <a:tc>
                  <a:txBody>
                    <a:bodyPr/>
                    <a:lstStyle/>
                    <a:p>
                      <a:r>
                        <a:rPr lang="fr-FR" sz="1200" dirty="0"/>
                        <a:t>Oui</a:t>
                      </a:r>
                    </a:p>
                  </a:txBody>
                  <a:tcPr/>
                </a:tc>
                <a:tc>
                  <a:txBody>
                    <a:bodyPr/>
                    <a:lstStyle/>
                    <a:p>
                      <a:r>
                        <a:rPr lang="fr-FR" sz="1200" dirty="0"/>
                        <a:t>Oui</a:t>
                      </a:r>
                    </a:p>
                  </a:txBody>
                  <a:tcPr/>
                </a:tc>
                <a:extLst>
                  <a:ext uri="{0D108BD9-81ED-4DB2-BD59-A6C34878D82A}">
                    <a16:rowId xmlns:a16="http://schemas.microsoft.com/office/drawing/2014/main" val="10002"/>
                  </a:ext>
                </a:extLst>
              </a:tr>
              <a:tr h="370840">
                <a:tc>
                  <a:txBody>
                    <a:bodyPr/>
                    <a:lstStyle/>
                    <a:p>
                      <a:r>
                        <a:rPr lang="fr-FR" sz="1200" dirty="0"/>
                        <a:t>Tazi</a:t>
                      </a:r>
                    </a:p>
                  </a:txBody>
                  <a:tcPr/>
                </a:tc>
                <a:tc>
                  <a:txBody>
                    <a:bodyPr/>
                    <a:lstStyle/>
                    <a:p>
                      <a:r>
                        <a:rPr lang="fr-FR" sz="1200" dirty="0"/>
                        <a:t>ARTEC</a:t>
                      </a:r>
                    </a:p>
                  </a:txBody>
                  <a:tcPr/>
                </a:tc>
                <a:tc>
                  <a:txBody>
                    <a:bodyPr/>
                    <a:lstStyle/>
                    <a:p>
                      <a:r>
                        <a:rPr lang="fr-FR" sz="1200" dirty="0"/>
                        <a:t>Import</a:t>
                      </a:r>
                    </a:p>
                  </a:txBody>
                  <a:tcPr/>
                </a:tc>
                <a:tc>
                  <a:txBody>
                    <a:bodyPr/>
                    <a:lstStyle/>
                    <a:p>
                      <a:r>
                        <a:rPr lang="fr-FR" sz="1200" dirty="0"/>
                        <a:t>Achat</a:t>
                      </a:r>
                    </a:p>
                  </a:txBody>
                  <a:tcPr/>
                </a:tc>
                <a:tc>
                  <a:txBody>
                    <a:bodyPr/>
                    <a:lstStyle/>
                    <a:p>
                      <a:r>
                        <a:rPr lang="fr-FR" sz="1200" dirty="0"/>
                        <a:t>0666555555</a:t>
                      </a:r>
                    </a:p>
                  </a:txBody>
                  <a:tcPr/>
                </a:tc>
                <a:tc>
                  <a:txBody>
                    <a:bodyPr/>
                    <a:lstStyle/>
                    <a:p>
                      <a:r>
                        <a:rPr lang="fr-FR" sz="1200" dirty="0"/>
                        <a:t>,,</a:t>
                      </a:r>
                    </a:p>
                  </a:txBody>
                  <a:tcPr/>
                </a:tc>
                <a:tc>
                  <a:txBody>
                    <a:bodyPr/>
                    <a:lstStyle/>
                    <a:p>
                      <a:r>
                        <a:rPr lang="fr-FR" sz="1200" dirty="0"/>
                        <a:t>Non</a:t>
                      </a:r>
                    </a:p>
                  </a:txBody>
                  <a:tcPr/>
                </a:tc>
                <a:tc>
                  <a:txBody>
                    <a:bodyPr/>
                    <a:lstStyle/>
                    <a:p>
                      <a:r>
                        <a:rPr lang="fr-FR" sz="1200" dirty="0"/>
                        <a:t>Non</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951471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TPn°3 C</a:t>
            </a:r>
          </a:p>
        </p:txBody>
      </p:sp>
      <p:sp>
        <p:nvSpPr>
          <p:cNvPr id="3" name="Espace réservé du contenu 2"/>
          <p:cNvSpPr>
            <a:spLocks noGrp="1"/>
          </p:cNvSpPr>
          <p:nvPr>
            <p:ph idx="1"/>
          </p:nvPr>
        </p:nvSpPr>
        <p:spPr>
          <a:xfrm>
            <a:off x="611718" y="1021215"/>
            <a:ext cx="10825541" cy="5626328"/>
          </a:xfrm>
        </p:spPr>
        <p:txBody>
          <a:bodyPr/>
          <a:lstStyle/>
          <a:p>
            <a:r>
              <a:rPr lang="fr-FR" sz="1400" dirty="0"/>
              <a:t>12 Supprimer les utilisateurs du </a:t>
            </a:r>
            <a:r>
              <a:rPr lang="fr-FR" sz="1400" dirty="0" err="1"/>
              <a:t>TPn</a:t>
            </a:r>
            <a:r>
              <a:rPr lang="fr-FR" sz="1400" dirty="0"/>
              <a:t>° 2 du groupe Administrateurs de sites</a:t>
            </a:r>
          </a:p>
          <a:p>
            <a:r>
              <a:rPr lang="fr-FR" sz="1400" dirty="0"/>
              <a:t>13 Activer tous les comptes de l’OU IT et NTIC</a:t>
            </a:r>
          </a:p>
          <a:p>
            <a:r>
              <a:rPr lang="fr-FR" sz="1400" dirty="0"/>
              <a:t>14 Réinitialiser les mots de passe des utilisateurs des OU IT et NTIC en donnant comme mot de passe Pa$$</a:t>
            </a:r>
            <a:r>
              <a:rPr lang="fr-FR" sz="1400" dirty="0" err="1"/>
              <a:t>word</a:t>
            </a:r>
            <a:endParaRPr lang="fr-FR" sz="1400" dirty="0"/>
          </a:p>
          <a:p>
            <a:r>
              <a:rPr lang="fr-FR" sz="1400" dirty="0"/>
              <a:t>15 Afficher tous les utilisateurs des 2 OU (IT et NTIC) avec les propriétés: Société, Bureau, Département, Téléphone et Compte Activé</a:t>
            </a:r>
          </a:p>
          <a:p>
            <a:r>
              <a:rPr lang="fr-FR" sz="1400" dirty="0"/>
              <a:t>En format tableau</a:t>
            </a:r>
          </a:p>
          <a:p>
            <a:r>
              <a:rPr lang="fr-FR" sz="1400" dirty="0"/>
              <a:t>16 Créer 5 comptes ordinateurs</a:t>
            </a:r>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r>
              <a:rPr lang="fr-FR" sz="1400" dirty="0"/>
              <a:t>17 Activer les ordinateurs désactivés</a:t>
            </a:r>
          </a:p>
          <a:p>
            <a:r>
              <a:rPr lang="fr-FR" sz="1400" dirty="0"/>
              <a:t>18 Activer tous les comptes désactivés sur </a:t>
            </a:r>
            <a:r>
              <a:rPr lang="fr-FR" sz="1400" dirty="0" err="1"/>
              <a:t>Users</a:t>
            </a:r>
            <a:r>
              <a:rPr lang="fr-FR" sz="1400" dirty="0"/>
              <a:t> en utilisant la commande </a:t>
            </a:r>
            <a:r>
              <a:rPr lang="fr-FR" sz="1400" dirty="0" err="1"/>
              <a:t>Get</a:t>
            </a:r>
            <a:r>
              <a:rPr lang="fr-FR" sz="1400" dirty="0"/>
              <a:t>-Content</a:t>
            </a:r>
          </a:p>
          <a:p>
            <a:r>
              <a:rPr lang="fr-FR" sz="1400" dirty="0"/>
              <a:t>19 Utiliser la commande Export-Csv pour exporter sur un fichier .csv tous les utilisateurs de l’OU NTIC</a:t>
            </a:r>
          </a:p>
          <a:p>
            <a:endParaRPr lang="fr-FR" sz="1400" dirty="0"/>
          </a:p>
        </p:txBody>
      </p:sp>
      <p:graphicFrame>
        <p:nvGraphicFramePr>
          <p:cNvPr id="4" name="Tableau 3"/>
          <p:cNvGraphicFramePr>
            <a:graphicFrameLocks noGrp="1"/>
          </p:cNvGraphicFramePr>
          <p:nvPr>
            <p:extLst>
              <p:ext uri="{D42A27DB-BD31-4B8C-83A1-F6EECF244321}">
                <p14:modId xmlns:p14="http://schemas.microsoft.com/office/powerpoint/2010/main" val="793883800"/>
              </p:ext>
            </p:extLst>
          </p:nvPr>
        </p:nvGraphicFramePr>
        <p:xfrm>
          <a:off x="611718" y="2708123"/>
          <a:ext cx="8868232" cy="2634708"/>
        </p:xfrm>
        <a:graphic>
          <a:graphicData uri="http://schemas.openxmlformats.org/drawingml/2006/table">
            <a:tbl>
              <a:tblPr firstRow="1" bandRow="1">
                <a:tableStyleId>{93296810-A885-4BE3-A3E7-6D5BEEA58F35}</a:tableStyleId>
              </a:tblPr>
              <a:tblGrid>
                <a:gridCol w="1667531">
                  <a:extLst>
                    <a:ext uri="{9D8B030D-6E8A-4147-A177-3AD203B41FA5}">
                      <a16:colId xmlns:a16="http://schemas.microsoft.com/office/drawing/2014/main" val="20000"/>
                    </a:ext>
                  </a:extLst>
                </a:gridCol>
                <a:gridCol w="1667531">
                  <a:extLst>
                    <a:ext uri="{9D8B030D-6E8A-4147-A177-3AD203B41FA5}">
                      <a16:colId xmlns:a16="http://schemas.microsoft.com/office/drawing/2014/main" val="20001"/>
                    </a:ext>
                  </a:extLst>
                </a:gridCol>
                <a:gridCol w="1136955">
                  <a:extLst>
                    <a:ext uri="{9D8B030D-6E8A-4147-A177-3AD203B41FA5}">
                      <a16:colId xmlns:a16="http://schemas.microsoft.com/office/drawing/2014/main" val="20002"/>
                    </a:ext>
                  </a:extLst>
                </a:gridCol>
                <a:gridCol w="2769415">
                  <a:extLst>
                    <a:ext uri="{9D8B030D-6E8A-4147-A177-3AD203B41FA5}">
                      <a16:colId xmlns:a16="http://schemas.microsoft.com/office/drawing/2014/main" val="20003"/>
                    </a:ext>
                  </a:extLst>
                </a:gridCol>
                <a:gridCol w="1626800">
                  <a:extLst>
                    <a:ext uri="{9D8B030D-6E8A-4147-A177-3AD203B41FA5}">
                      <a16:colId xmlns:a16="http://schemas.microsoft.com/office/drawing/2014/main" val="20004"/>
                    </a:ext>
                  </a:extLst>
                </a:gridCol>
              </a:tblGrid>
              <a:tr h="503121">
                <a:tc>
                  <a:txBody>
                    <a:bodyPr/>
                    <a:lstStyle/>
                    <a:p>
                      <a:r>
                        <a:rPr lang="fr-FR" sz="1400" dirty="0"/>
                        <a:t>Nom</a:t>
                      </a:r>
                    </a:p>
                  </a:txBody>
                  <a:tcPr/>
                </a:tc>
                <a:tc>
                  <a:txBody>
                    <a:bodyPr/>
                    <a:lstStyle/>
                    <a:p>
                      <a:r>
                        <a:rPr lang="fr-FR" sz="1400" dirty="0" err="1"/>
                        <a:t>Systéme</a:t>
                      </a:r>
                      <a:r>
                        <a:rPr lang="fr-FR" sz="1400" dirty="0"/>
                        <a:t> d’exploitation</a:t>
                      </a:r>
                    </a:p>
                  </a:txBody>
                  <a:tcPr/>
                </a:tc>
                <a:tc>
                  <a:txBody>
                    <a:bodyPr/>
                    <a:lstStyle/>
                    <a:p>
                      <a:r>
                        <a:rPr lang="fr-FR" sz="1400" dirty="0"/>
                        <a:t>Emplacement</a:t>
                      </a:r>
                    </a:p>
                  </a:txBody>
                  <a:tcPr/>
                </a:tc>
                <a:tc>
                  <a:txBody>
                    <a:bodyPr/>
                    <a:lstStyle/>
                    <a:p>
                      <a:r>
                        <a:rPr lang="fr-FR" sz="1400" dirty="0"/>
                        <a:t>Description</a:t>
                      </a:r>
                    </a:p>
                  </a:txBody>
                  <a:tcPr/>
                </a:tc>
                <a:tc>
                  <a:txBody>
                    <a:bodyPr/>
                    <a:lstStyle/>
                    <a:p>
                      <a:r>
                        <a:rPr lang="fr-FR" sz="1400" dirty="0"/>
                        <a:t>Etat</a:t>
                      </a:r>
                    </a:p>
                  </a:txBody>
                  <a:tcPr/>
                </a:tc>
                <a:extLst>
                  <a:ext uri="{0D108BD9-81ED-4DB2-BD59-A6C34878D82A}">
                    <a16:rowId xmlns:a16="http://schemas.microsoft.com/office/drawing/2014/main" val="10000"/>
                  </a:ext>
                </a:extLst>
              </a:tr>
              <a:tr h="503121">
                <a:tc>
                  <a:txBody>
                    <a:bodyPr/>
                    <a:lstStyle/>
                    <a:p>
                      <a:r>
                        <a:rPr lang="fr-FR" sz="1400" dirty="0"/>
                        <a:t>SRV8CASA</a:t>
                      </a:r>
                    </a:p>
                  </a:txBody>
                  <a:tcPr/>
                </a:tc>
                <a:tc>
                  <a:txBody>
                    <a:bodyPr/>
                    <a:lstStyle/>
                    <a:p>
                      <a:r>
                        <a:rPr lang="fr-FR" sz="1400" dirty="0"/>
                        <a:t>Win Server 2012</a:t>
                      </a:r>
                    </a:p>
                  </a:txBody>
                  <a:tcPr/>
                </a:tc>
                <a:tc>
                  <a:txBody>
                    <a:bodyPr/>
                    <a:lstStyle/>
                    <a:p>
                      <a:r>
                        <a:rPr lang="fr-FR" sz="1400" dirty="0"/>
                        <a:t>LAN8</a:t>
                      </a:r>
                    </a:p>
                  </a:txBody>
                  <a:tcPr/>
                </a:tc>
                <a:tc>
                  <a:txBody>
                    <a:bodyPr/>
                    <a:lstStyle/>
                    <a:p>
                      <a:r>
                        <a:rPr lang="fr-FR" sz="1400" dirty="0"/>
                        <a:t>Serveur d’agence casa</a:t>
                      </a:r>
                    </a:p>
                  </a:txBody>
                  <a:tcPr/>
                </a:tc>
                <a:tc>
                  <a:txBody>
                    <a:bodyPr/>
                    <a:lstStyle/>
                    <a:p>
                      <a:r>
                        <a:rPr lang="fr-FR" sz="1400" dirty="0"/>
                        <a:t>Désactivé</a:t>
                      </a:r>
                    </a:p>
                  </a:txBody>
                  <a:tcPr/>
                </a:tc>
                <a:extLst>
                  <a:ext uri="{0D108BD9-81ED-4DB2-BD59-A6C34878D82A}">
                    <a16:rowId xmlns:a16="http://schemas.microsoft.com/office/drawing/2014/main" val="10001"/>
                  </a:ext>
                </a:extLst>
              </a:tr>
              <a:tr h="503121">
                <a:tc>
                  <a:txBody>
                    <a:bodyPr/>
                    <a:lstStyle/>
                    <a:p>
                      <a:r>
                        <a:rPr lang="fr-FR" sz="1400" dirty="0"/>
                        <a:t>SRV9RABAT</a:t>
                      </a:r>
                    </a:p>
                  </a:txBody>
                  <a:tcPr/>
                </a:tc>
                <a:tc>
                  <a:txBody>
                    <a:bodyPr/>
                    <a:lstStyle/>
                    <a:p>
                      <a:r>
                        <a:rPr lang="fr-FR" sz="1400" dirty="0"/>
                        <a:t>Win Server 2016</a:t>
                      </a:r>
                    </a:p>
                  </a:txBody>
                  <a:tcPr/>
                </a:tc>
                <a:tc>
                  <a:txBody>
                    <a:bodyPr/>
                    <a:lstStyle/>
                    <a:p>
                      <a:r>
                        <a:rPr lang="fr-FR" sz="1400" dirty="0"/>
                        <a:t>LAN9</a:t>
                      </a:r>
                    </a:p>
                  </a:txBody>
                  <a:tcPr/>
                </a:tc>
                <a:tc>
                  <a:txBody>
                    <a:bodyPr/>
                    <a:lstStyle/>
                    <a:p>
                      <a:r>
                        <a:rPr lang="fr-FR" sz="1400" dirty="0"/>
                        <a:t>Serveur d’agence Rabat</a:t>
                      </a:r>
                    </a:p>
                  </a:txBody>
                  <a:tcPr/>
                </a:tc>
                <a:tc>
                  <a:txBody>
                    <a:bodyPr/>
                    <a:lstStyle/>
                    <a:p>
                      <a:r>
                        <a:rPr lang="fr-FR" sz="1400" dirty="0"/>
                        <a:t>,,</a:t>
                      </a:r>
                    </a:p>
                  </a:txBody>
                  <a:tcPr/>
                </a:tc>
                <a:extLst>
                  <a:ext uri="{0D108BD9-81ED-4DB2-BD59-A6C34878D82A}">
                    <a16:rowId xmlns:a16="http://schemas.microsoft.com/office/drawing/2014/main" val="10002"/>
                  </a:ext>
                </a:extLst>
              </a:tr>
              <a:tr h="360076">
                <a:tc>
                  <a:txBody>
                    <a:bodyPr/>
                    <a:lstStyle/>
                    <a:p>
                      <a:r>
                        <a:rPr lang="fr-FR" sz="1400" dirty="0"/>
                        <a:t>Serv_Direct1</a:t>
                      </a:r>
                    </a:p>
                  </a:txBody>
                  <a:tcPr/>
                </a:tc>
                <a:tc>
                  <a:txBody>
                    <a:bodyPr/>
                    <a:lstStyle/>
                    <a:p>
                      <a:r>
                        <a:rPr lang="fr-FR" sz="1400" dirty="0"/>
                        <a:t>Win </a:t>
                      </a:r>
                      <a:r>
                        <a:rPr lang="fr-FR" sz="1400" dirty="0" err="1"/>
                        <a:t>Sever</a:t>
                      </a:r>
                      <a:r>
                        <a:rPr lang="fr-FR" sz="1400" dirty="0"/>
                        <a:t> 2012</a:t>
                      </a:r>
                    </a:p>
                  </a:txBody>
                  <a:tcPr/>
                </a:tc>
                <a:tc>
                  <a:txBody>
                    <a:bodyPr/>
                    <a:lstStyle/>
                    <a:p>
                      <a:r>
                        <a:rPr lang="fr-FR" sz="1400" dirty="0"/>
                        <a:t>Direction</a:t>
                      </a:r>
                    </a:p>
                  </a:txBody>
                  <a:tcPr/>
                </a:tc>
                <a:tc>
                  <a:txBody>
                    <a:bodyPr/>
                    <a:lstStyle/>
                    <a:p>
                      <a:r>
                        <a:rPr lang="fr-FR" sz="1400" dirty="0" err="1"/>
                        <a:t>Serv</a:t>
                      </a:r>
                      <a:r>
                        <a:rPr lang="fr-FR" sz="1400" dirty="0"/>
                        <a:t> direction</a:t>
                      </a:r>
                    </a:p>
                  </a:txBody>
                  <a:tcPr/>
                </a:tc>
                <a:tc>
                  <a:txBody>
                    <a:bodyPr/>
                    <a:lstStyle/>
                    <a:p>
                      <a:r>
                        <a:rPr lang="fr-FR" sz="1400" dirty="0"/>
                        <a:t>Activé</a:t>
                      </a:r>
                    </a:p>
                  </a:txBody>
                  <a:tcPr/>
                </a:tc>
                <a:extLst>
                  <a:ext uri="{0D108BD9-81ED-4DB2-BD59-A6C34878D82A}">
                    <a16:rowId xmlns:a16="http://schemas.microsoft.com/office/drawing/2014/main" val="10003"/>
                  </a:ext>
                </a:extLst>
              </a:tr>
              <a:tr h="360076">
                <a:tc>
                  <a:txBody>
                    <a:bodyPr/>
                    <a:lstStyle/>
                    <a:p>
                      <a:r>
                        <a:rPr lang="fr-FR" sz="1400" dirty="0"/>
                        <a:t>poste1</a:t>
                      </a:r>
                    </a:p>
                  </a:txBody>
                  <a:tcPr/>
                </a:tc>
                <a:tc>
                  <a:txBody>
                    <a:bodyPr/>
                    <a:lstStyle/>
                    <a:p>
                      <a:r>
                        <a:rPr lang="fr-FR" sz="1400" dirty="0"/>
                        <a:t>Win7</a:t>
                      </a:r>
                    </a:p>
                  </a:txBody>
                  <a:tcPr/>
                </a:tc>
                <a:tc>
                  <a:txBody>
                    <a:bodyPr/>
                    <a:lstStyle/>
                    <a:p>
                      <a:r>
                        <a:rPr lang="fr-FR" sz="1400" dirty="0"/>
                        <a:t>,,</a:t>
                      </a:r>
                    </a:p>
                  </a:txBody>
                  <a:tcPr/>
                </a:tc>
                <a:tc>
                  <a:txBody>
                    <a:bodyPr/>
                    <a:lstStyle/>
                    <a:p>
                      <a:r>
                        <a:rPr lang="fr-FR" sz="1400" dirty="0"/>
                        <a:t>Poste de directeur</a:t>
                      </a:r>
                    </a:p>
                  </a:txBody>
                  <a:tcPr/>
                </a:tc>
                <a:tc>
                  <a:txBody>
                    <a:bodyPr/>
                    <a:lstStyle/>
                    <a:p>
                      <a:r>
                        <a:rPr lang="fr-FR" sz="1400" dirty="0"/>
                        <a:t>,,</a:t>
                      </a:r>
                    </a:p>
                  </a:txBody>
                  <a:tcPr/>
                </a:tc>
                <a:extLst>
                  <a:ext uri="{0D108BD9-81ED-4DB2-BD59-A6C34878D82A}">
                    <a16:rowId xmlns:a16="http://schemas.microsoft.com/office/drawing/2014/main" val="10004"/>
                  </a:ext>
                </a:extLst>
              </a:tr>
              <a:tr h="360076">
                <a:tc>
                  <a:txBody>
                    <a:bodyPr/>
                    <a:lstStyle/>
                    <a:p>
                      <a:r>
                        <a:rPr lang="fr-FR" sz="1400" dirty="0"/>
                        <a:t>Poste2</a:t>
                      </a:r>
                    </a:p>
                  </a:txBody>
                  <a:tcPr/>
                </a:tc>
                <a:tc>
                  <a:txBody>
                    <a:bodyPr/>
                    <a:lstStyle/>
                    <a:p>
                      <a:r>
                        <a:rPr lang="fr-FR" sz="1400" dirty="0"/>
                        <a:t>Win 10</a:t>
                      </a:r>
                    </a:p>
                  </a:txBody>
                  <a:tcPr/>
                </a:tc>
                <a:tc>
                  <a:txBody>
                    <a:bodyPr/>
                    <a:lstStyle/>
                    <a:p>
                      <a:r>
                        <a:rPr lang="fr-FR" sz="1400" dirty="0"/>
                        <a:t>,,</a:t>
                      </a:r>
                    </a:p>
                  </a:txBody>
                  <a:tcPr/>
                </a:tc>
                <a:tc>
                  <a:txBody>
                    <a:bodyPr/>
                    <a:lstStyle/>
                    <a:p>
                      <a:r>
                        <a:rPr lang="fr-FR" sz="1400" dirty="0"/>
                        <a:t>Poste de secrétaire</a:t>
                      </a:r>
                    </a:p>
                  </a:txBody>
                  <a:tcPr/>
                </a:tc>
                <a:tc>
                  <a:txBody>
                    <a:bodyPr/>
                    <a:lstStyle/>
                    <a:p>
                      <a:r>
                        <a:rPr lang="fr-FR" sz="1400" dirty="0"/>
                        <a:t>Désactivé</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004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Qu'est-ce que le schéma AD DS ?</a:t>
            </a:r>
            <a:endParaRPr lang="en-US"/>
          </a:p>
        </p:txBody>
      </p:sp>
      <p:sp>
        <p:nvSpPr>
          <p:cNvPr id="4" name="Rounded Rectangle 3"/>
          <p:cNvSpPr>
            <a:spLocks noChangeArrowheads="1"/>
          </p:cNvSpPr>
          <p:nvPr/>
        </p:nvSpPr>
        <p:spPr bwMode="auto">
          <a:xfrm>
            <a:off x="1717675" y="1192745"/>
            <a:ext cx="8721725" cy="3801979"/>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ea typeface="Segoe UI" pitchFamily="34" charset="0"/>
                <a:cs typeface="Segoe UI" pitchFamily="34" charset="0"/>
              </a:rPr>
              <a:t>Le schéma d'Active Directory agit en tant que modèle pour Active Directory DS en définissant les attributs et les classes d'objets, </a:t>
            </a:r>
            <a:r>
              <a:rPr lang="en-US" sz="2400" b="0" dirty="0" err="1">
                <a:latin typeface="Segoe UI" pitchFamily="34" charset="0"/>
                <a:ea typeface="Segoe UI" pitchFamily="34" charset="0"/>
                <a:cs typeface="Segoe UI" pitchFamily="34" charset="0"/>
              </a:rPr>
              <a:t>comme</a:t>
            </a:r>
            <a:endParaRPr lang="en-US" sz="2400" b="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1966912" y="2667001"/>
            <a:ext cx="8172450" cy="2610851"/>
          </a:xfrm>
          <a:prstGeom prst="roundRect">
            <a:avLst>
              <a:gd name="adj" fmla="val 4167"/>
            </a:avLst>
          </a:prstGeom>
          <a:noFill/>
          <a:ln w="9525" algn="ctr">
            <a:noFill/>
            <a:round/>
            <a:headEnd/>
            <a:tailEnd/>
          </a:ln>
          <a:effectLst/>
        </p:spPr>
        <p:txBody>
          <a:bodyPr wrap="square" numCol="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Attributs</a:t>
            </a:r>
          </a:p>
          <a:p>
            <a:pPr marL="742950" lvl="1" indent="-285750">
              <a:lnSpc>
                <a:spcPct val="90000"/>
              </a:lnSpc>
              <a:spcBef>
                <a:spcPct val="40000"/>
              </a:spcBef>
              <a:buClr>
                <a:srgbClr val="006699"/>
              </a:buClr>
              <a:buFont typeface="Arial" pitchFamily="34" charset="0"/>
              <a:buChar char="•"/>
            </a:pPr>
            <a:r>
              <a:rPr lang="en-US" sz="2400" b="0" dirty="0" err="1">
                <a:latin typeface="Segoe UI" pitchFamily="34" charset="0"/>
                <a:ea typeface="Segoe UI" pitchFamily="34" charset="0"/>
                <a:cs typeface="Segoe UI" pitchFamily="34" charset="0"/>
              </a:rPr>
              <a:t>objectSID</a:t>
            </a:r>
            <a:endParaRPr lang="en-US" sz="2400" b="0" dirty="0">
              <a:latin typeface="Segoe UI" pitchFamily="34" charset="0"/>
              <a:ea typeface="Segoe UI" pitchFamily="34" charset="0"/>
              <a:cs typeface="Segoe UI" pitchFamily="34" charset="0"/>
            </a:endParaRPr>
          </a:p>
          <a:p>
            <a:pPr marL="742950" lvl="1" indent="-285750">
              <a:lnSpc>
                <a:spcPct val="90000"/>
              </a:lnSpc>
              <a:spcBef>
                <a:spcPct val="40000"/>
              </a:spcBef>
              <a:buClr>
                <a:srgbClr val="006699"/>
              </a:buClr>
              <a:buFont typeface="Arial" pitchFamily="34" charset="0"/>
              <a:buChar char="•"/>
            </a:pPr>
            <a:r>
              <a:rPr lang="en-US" sz="2400" b="0" dirty="0" err="1">
                <a:latin typeface="Segoe UI" pitchFamily="34" charset="0"/>
                <a:ea typeface="Segoe UI" pitchFamily="34" charset="0"/>
                <a:cs typeface="Segoe UI" pitchFamily="34" charset="0"/>
              </a:rPr>
              <a:t>sAMAccountName</a:t>
            </a:r>
            <a:endParaRPr lang="en-US" sz="2400" b="0" dirty="0">
              <a:latin typeface="Segoe UI" pitchFamily="34" charset="0"/>
              <a:ea typeface="Segoe UI" pitchFamily="34" charset="0"/>
              <a:cs typeface="Segoe UI" pitchFamily="34" charset="0"/>
            </a:endParaRP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emplacement</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manager</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service</a:t>
            </a:r>
          </a:p>
          <a:p>
            <a:pPr marL="285750"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Classes</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Utilisateur</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Groupe</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Ordinateur</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Site</a:t>
            </a:r>
            <a:endParaRPr lang="en-US"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93461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Exemples PowerShell pour DHCP</a:t>
            </a:r>
          </a:p>
        </p:txBody>
      </p:sp>
      <p:sp>
        <p:nvSpPr>
          <p:cNvPr id="3" name="Espace réservé du contenu 2"/>
          <p:cNvSpPr>
            <a:spLocks noGrp="1"/>
          </p:cNvSpPr>
          <p:nvPr>
            <p:ph idx="1"/>
          </p:nvPr>
        </p:nvSpPr>
        <p:spPr>
          <a:xfrm>
            <a:off x="611718" y="862886"/>
            <a:ext cx="10825541" cy="5995114"/>
          </a:xfrm>
        </p:spPr>
        <p:txBody>
          <a:bodyPr/>
          <a:lstStyle/>
          <a:p>
            <a:r>
              <a:rPr lang="fr-FR" sz="2000" b="1" dirty="0"/>
              <a:t>Get-DhcpServerv4scope</a:t>
            </a:r>
            <a:r>
              <a:rPr lang="fr-FR" sz="2000" dirty="0"/>
              <a:t> : Affiche les étendues DHCP </a:t>
            </a:r>
          </a:p>
          <a:p>
            <a:r>
              <a:rPr lang="fr-FR" sz="2000" b="1" dirty="0"/>
              <a:t>Get-DhcpServerv4SuperScope</a:t>
            </a:r>
            <a:r>
              <a:rPr lang="fr-FR" sz="2000" dirty="0"/>
              <a:t> </a:t>
            </a:r>
            <a:r>
              <a:rPr lang="fr-FR" sz="2000" b="1" dirty="0"/>
              <a:t>-</a:t>
            </a:r>
            <a:r>
              <a:rPr lang="fr-FR" sz="2000" b="1" dirty="0" err="1"/>
              <a:t>ComputerName</a:t>
            </a:r>
            <a:r>
              <a:rPr lang="fr-FR" sz="2000" b="1" dirty="0"/>
              <a:t> </a:t>
            </a:r>
            <a:r>
              <a:rPr lang="fr-FR" sz="2000" dirty="0"/>
              <a:t>"dhcpserver.contoso.com"</a:t>
            </a:r>
          </a:p>
          <a:p>
            <a:r>
              <a:rPr lang="fr-FR" sz="2000" dirty="0"/>
              <a:t>Ajouter une nouvelle étendue</a:t>
            </a:r>
          </a:p>
          <a:p>
            <a:r>
              <a:rPr lang="fr-FR" sz="2000" b="1" dirty="0"/>
              <a:t>Add-DhcpServerv4Scope</a:t>
            </a:r>
            <a:r>
              <a:rPr lang="fr-FR" sz="2000" dirty="0"/>
              <a:t> </a:t>
            </a:r>
            <a:r>
              <a:rPr lang="fr-FR" sz="2000" b="1" dirty="0"/>
              <a:t>-Name </a:t>
            </a:r>
            <a:r>
              <a:rPr lang="fr-FR" sz="2000" dirty="0"/>
              <a:t>"Lab-6 Network" </a:t>
            </a:r>
            <a:r>
              <a:rPr lang="fr-FR" sz="2000" b="1" dirty="0"/>
              <a:t>-</a:t>
            </a:r>
            <a:r>
              <a:rPr lang="fr-FR" sz="2000" b="1" dirty="0" err="1"/>
              <a:t>StartRange</a:t>
            </a:r>
            <a:r>
              <a:rPr lang="fr-FR" sz="2000" b="1" dirty="0"/>
              <a:t> </a:t>
            </a:r>
            <a:r>
              <a:rPr lang="fr-FR" sz="2000" dirty="0"/>
              <a:t>10.30.30.1 </a:t>
            </a:r>
            <a:r>
              <a:rPr lang="fr-FR" sz="2000" b="1" dirty="0"/>
              <a:t>-</a:t>
            </a:r>
            <a:r>
              <a:rPr lang="fr-FR" sz="2000" b="1" dirty="0" err="1"/>
              <a:t>EndRange</a:t>
            </a:r>
            <a:r>
              <a:rPr lang="fr-FR" sz="2000" b="1" dirty="0"/>
              <a:t> </a:t>
            </a:r>
            <a:r>
              <a:rPr lang="fr-FR" sz="2000" dirty="0"/>
              <a:t>10.30.30.254 </a:t>
            </a:r>
            <a:r>
              <a:rPr lang="fr-FR" sz="2000" b="1" dirty="0"/>
              <a:t>-</a:t>
            </a:r>
            <a:r>
              <a:rPr lang="fr-FR" sz="2000" b="1" dirty="0" err="1"/>
              <a:t>SubnetMask</a:t>
            </a:r>
            <a:r>
              <a:rPr lang="fr-FR" sz="2000" b="1" dirty="0"/>
              <a:t> </a:t>
            </a:r>
            <a:r>
              <a:rPr lang="fr-FR" sz="2000" dirty="0"/>
              <a:t>255.255.255.0</a:t>
            </a:r>
          </a:p>
          <a:p>
            <a:r>
              <a:rPr lang="fr-FR" sz="2000" dirty="0" err="1"/>
              <a:t>Add-DhcpServerInDC</a:t>
            </a:r>
            <a:r>
              <a:rPr lang="fr-FR" sz="2000" dirty="0"/>
              <a:t> : Autorise le serveur DHCP</a:t>
            </a:r>
          </a:p>
          <a:p>
            <a:r>
              <a:rPr lang="fr-FR" sz="2000" b="1" dirty="0" err="1"/>
              <a:t>Add-DhcpServerInDC</a:t>
            </a:r>
            <a:r>
              <a:rPr lang="fr-FR" sz="2000" dirty="0"/>
              <a:t> </a:t>
            </a:r>
            <a:r>
              <a:rPr lang="fr-FR" sz="2000" b="1" dirty="0"/>
              <a:t>-</a:t>
            </a:r>
            <a:r>
              <a:rPr lang="fr-FR" sz="2000" b="1" dirty="0" err="1"/>
              <a:t>DnsName</a:t>
            </a:r>
            <a:r>
              <a:rPr lang="fr-FR" sz="2000" b="1" dirty="0"/>
              <a:t> </a:t>
            </a:r>
            <a:r>
              <a:rPr lang="fr-FR" sz="2000" dirty="0"/>
              <a:t>"dhcpserver.contoso.com" </a:t>
            </a:r>
            <a:r>
              <a:rPr lang="fr-FR" sz="2000" b="1" dirty="0"/>
              <a:t>-</a:t>
            </a:r>
            <a:r>
              <a:rPr lang="fr-FR" sz="2000" b="1" dirty="0" err="1"/>
              <a:t>IPAddress</a:t>
            </a:r>
            <a:r>
              <a:rPr lang="fr-FR" sz="2000" b="1" dirty="0"/>
              <a:t> </a:t>
            </a:r>
            <a:r>
              <a:rPr lang="fr-FR" sz="2000" dirty="0"/>
              <a:t>10.10.10.2</a:t>
            </a:r>
          </a:p>
          <a:p>
            <a:r>
              <a:rPr lang="fr-FR" sz="2000" dirty="0"/>
              <a:t>Ajouter une option pour DHCP Serveur</a:t>
            </a:r>
          </a:p>
          <a:p>
            <a:r>
              <a:rPr lang="fr-FR" sz="2000" b="1" dirty="0"/>
              <a:t>Add-DhcpServerv4OptionDefinition</a:t>
            </a:r>
            <a:r>
              <a:rPr lang="fr-FR" sz="2000" dirty="0"/>
              <a:t> </a:t>
            </a:r>
            <a:r>
              <a:rPr lang="fr-FR" sz="2000" b="1" dirty="0"/>
              <a:t>-Name</a:t>
            </a:r>
            <a:r>
              <a:rPr lang="fr-FR" sz="2000" dirty="0"/>
              <a:t> "WPAD" </a:t>
            </a:r>
            <a:r>
              <a:rPr lang="fr-FR" sz="2000" b="1" dirty="0"/>
              <a:t>-</a:t>
            </a:r>
            <a:r>
              <a:rPr lang="fr-FR" sz="2000" b="1" dirty="0" err="1"/>
              <a:t>OptionId</a:t>
            </a:r>
            <a:r>
              <a:rPr lang="fr-FR" sz="2000" b="1" dirty="0"/>
              <a:t> </a:t>
            </a:r>
            <a:r>
              <a:rPr lang="fr-FR" sz="2000" dirty="0"/>
              <a:t>252 </a:t>
            </a:r>
            <a:r>
              <a:rPr lang="fr-FR" sz="2000" b="1" dirty="0"/>
              <a:t>-Type </a:t>
            </a:r>
            <a:r>
              <a:rPr lang="fr-FR" sz="2000" dirty="0"/>
              <a:t>"String« </a:t>
            </a:r>
          </a:p>
          <a:p>
            <a:endParaRPr lang="fr-FR" sz="2000" b="1" dirty="0"/>
          </a:p>
          <a:p>
            <a:r>
              <a:rPr lang="fr-FR" sz="2000" b="1" dirty="0"/>
              <a:t>Add-DhcpServerv4Reservation</a:t>
            </a:r>
            <a:r>
              <a:rPr lang="fr-FR" sz="2000" dirty="0"/>
              <a:t> </a:t>
            </a:r>
            <a:r>
              <a:rPr lang="fr-FR" sz="2000" b="1" dirty="0"/>
              <a:t>-</a:t>
            </a:r>
            <a:r>
              <a:rPr lang="fr-FR" sz="2000" b="1" dirty="0" err="1"/>
              <a:t>ScopeId</a:t>
            </a:r>
            <a:r>
              <a:rPr lang="fr-FR" sz="2000" b="1" dirty="0"/>
              <a:t> </a:t>
            </a:r>
            <a:r>
              <a:rPr lang="fr-FR" sz="2000" dirty="0"/>
              <a:t>10.10.10.0 </a:t>
            </a:r>
            <a:r>
              <a:rPr lang="fr-FR" sz="2000" b="1" dirty="0"/>
              <a:t>-</a:t>
            </a:r>
            <a:r>
              <a:rPr lang="fr-FR" sz="2000" b="1" dirty="0" err="1"/>
              <a:t>IPAddress</a:t>
            </a:r>
            <a:r>
              <a:rPr lang="fr-FR" sz="2000" b="1" dirty="0"/>
              <a:t> </a:t>
            </a:r>
            <a:r>
              <a:rPr lang="fr-FR" sz="2000" dirty="0"/>
              <a:t>10.10.10.8 </a:t>
            </a:r>
            <a:r>
              <a:rPr lang="fr-FR" sz="2000" b="1" dirty="0"/>
              <a:t>-</a:t>
            </a:r>
            <a:r>
              <a:rPr lang="fr-FR" sz="2000" b="1" dirty="0" err="1"/>
              <a:t>ClientId</a:t>
            </a:r>
            <a:r>
              <a:rPr lang="fr-FR" sz="2000" b="1" dirty="0"/>
              <a:t> </a:t>
            </a:r>
            <a:r>
              <a:rPr lang="fr-FR" sz="2000" dirty="0"/>
              <a:t>"F0-DE-F1-7A-00-5E" </a:t>
            </a:r>
            <a:r>
              <a:rPr lang="fr-FR" sz="2000" b="1" dirty="0"/>
              <a:t>-Description </a:t>
            </a:r>
            <a:r>
              <a:rPr lang="fr-FR" sz="2000" dirty="0"/>
              <a:t>"</a:t>
            </a:r>
            <a:r>
              <a:rPr lang="fr-FR" sz="2000" dirty="0" err="1"/>
              <a:t>Reservation</a:t>
            </a:r>
            <a:r>
              <a:rPr lang="fr-FR" sz="2000" dirty="0"/>
              <a:t> for Printer« </a:t>
            </a:r>
          </a:p>
          <a:p>
            <a:r>
              <a:rPr lang="fr-FR" sz="2000" b="1" dirty="0"/>
              <a:t>Add-DhcpServerv6Scope</a:t>
            </a:r>
            <a:r>
              <a:rPr lang="fr-FR" sz="2000" dirty="0"/>
              <a:t> </a:t>
            </a:r>
            <a:r>
              <a:rPr lang="fr-FR" sz="2000" b="1" dirty="0"/>
              <a:t>-</a:t>
            </a:r>
            <a:r>
              <a:rPr lang="fr-FR" sz="2000" b="1" dirty="0" err="1"/>
              <a:t>ComputerName</a:t>
            </a:r>
            <a:r>
              <a:rPr lang="fr-FR" sz="2000" b="1" dirty="0"/>
              <a:t> </a:t>
            </a:r>
            <a:r>
              <a:rPr lang="fr-FR" sz="2000" dirty="0"/>
              <a:t>"dhcpserver.contoso.com" </a:t>
            </a:r>
            <a:r>
              <a:rPr lang="fr-FR" sz="2000" b="1" dirty="0"/>
              <a:t>-</a:t>
            </a:r>
            <a:r>
              <a:rPr lang="fr-FR" sz="2000" b="1" dirty="0" err="1"/>
              <a:t>Prefix</a:t>
            </a:r>
            <a:r>
              <a:rPr lang="fr-FR" sz="2000" b="1" dirty="0"/>
              <a:t> </a:t>
            </a:r>
            <a:r>
              <a:rPr lang="fr-FR" sz="2000" dirty="0"/>
              <a:t>2001:4898:7020:1020:: </a:t>
            </a:r>
            <a:r>
              <a:rPr lang="fr-FR" sz="2000" b="1" dirty="0"/>
              <a:t>-Name</a:t>
            </a:r>
            <a:r>
              <a:rPr lang="fr-FR" sz="2000" dirty="0"/>
              <a:t> "IPv6 Lab-4 Network" </a:t>
            </a:r>
            <a:r>
              <a:rPr lang="fr-FR" sz="2000" b="1" dirty="0"/>
              <a:t>-</a:t>
            </a:r>
            <a:r>
              <a:rPr lang="fr-FR" sz="2000" b="1" dirty="0" err="1"/>
              <a:t>PreferredLifeTime</a:t>
            </a:r>
            <a:r>
              <a:rPr lang="fr-FR" sz="2000" b="1" dirty="0"/>
              <a:t> </a:t>
            </a:r>
            <a:r>
              <a:rPr lang="fr-FR" sz="2000" dirty="0"/>
              <a:t>4.00:00:00 -</a:t>
            </a:r>
            <a:r>
              <a:rPr lang="fr-FR" sz="2000" b="1" dirty="0" err="1"/>
              <a:t>ValidLifeTime</a:t>
            </a:r>
            <a:r>
              <a:rPr lang="fr-FR" sz="2000" dirty="0"/>
              <a:t> 6.00:00:00 </a:t>
            </a:r>
            <a:r>
              <a:rPr lang="fr-FR" sz="2000" b="1" dirty="0"/>
              <a:t>-State </a:t>
            </a:r>
            <a:r>
              <a:rPr lang="fr-FR" sz="2000" dirty="0"/>
              <a:t>"Inactive"</a:t>
            </a:r>
          </a:p>
        </p:txBody>
      </p:sp>
    </p:spTree>
    <p:extLst>
      <p:ext uri="{BB962C8B-B14F-4D97-AF65-F5344CB8AC3E}">
        <p14:creationId xmlns:p14="http://schemas.microsoft.com/office/powerpoint/2010/main" val="2020330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Exemples de commandes PowerShell pour Serveur DNS </a:t>
            </a:r>
          </a:p>
        </p:txBody>
      </p:sp>
      <p:sp>
        <p:nvSpPr>
          <p:cNvPr id="3" name="Espace réservé du contenu 2"/>
          <p:cNvSpPr>
            <a:spLocks noGrp="1"/>
          </p:cNvSpPr>
          <p:nvPr>
            <p:ph idx="1"/>
          </p:nvPr>
        </p:nvSpPr>
        <p:spPr>
          <a:xfrm>
            <a:off x="611716" y="1021214"/>
            <a:ext cx="13039889" cy="5740193"/>
          </a:xfrm>
        </p:spPr>
        <p:txBody>
          <a:bodyPr/>
          <a:lstStyle/>
          <a:p>
            <a:r>
              <a:rPr lang="fr-FR" sz="1800" dirty="0"/>
              <a:t>Pour créer une zone de recherche directe DNS primaire (principale) appelée « west01.contoso.com »:</a:t>
            </a:r>
          </a:p>
          <a:p>
            <a:r>
              <a:rPr lang="fr-FR" sz="1800" b="1" dirty="0" err="1"/>
              <a:t>Add-DnsServerPrimaryZone</a:t>
            </a:r>
            <a:r>
              <a:rPr lang="fr-FR" sz="1800" dirty="0"/>
              <a:t> </a:t>
            </a:r>
            <a:r>
              <a:rPr lang="fr-FR" sz="1800" b="1" dirty="0"/>
              <a:t>-Name </a:t>
            </a:r>
            <a:r>
              <a:rPr lang="fr-FR" sz="1800" dirty="0"/>
              <a:t>"west01.contoso.com" </a:t>
            </a:r>
            <a:r>
              <a:rPr lang="fr-FR" sz="1800" b="1" dirty="0"/>
              <a:t>-</a:t>
            </a:r>
            <a:r>
              <a:rPr lang="fr-FR" sz="1800" b="1" dirty="0" err="1"/>
              <a:t>ReplicationScope</a:t>
            </a:r>
            <a:r>
              <a:rPr lang="fr-FR" sz="1800" b="1" dirty="0"/>
              <a:t> </a:t>
            </a:r>
            <a:r>
              <a:rPr lang="fr-FR" sz="1800" dirty="0"/>
              <a:t>"Forest" </a:t>
            </a:r>
            <a:r>
              <a:rPr lang="fr-FR" sz="1800" b="1" dirty="0"/>
              <a:t>–</a:t>
            </a:r>
            <a:r>
              <a:rPr lang="fr-FR" sz="1800" b="1" dirty="0" err="1"/>
              <a:t>PassThru</a:t>
            </a:r>
            <a:endParaRPr lang="fr-FR" sz="1800" b="1" dirty="0"/>
          </a:p>
          <a:p>
            <a:r>
              <a:rPr lang="fr-FR" sz="1800" dirty="0"/>
              <a:t>Pour créer une zone de recherche directe DNS primaire avec son fichier de zone</a:t>
            </a:r>
          </a:p>
          <a:p>
            <a:r>
              <a:rPr lang="fr-FR" sz="1800" b="1" dirty="0" err="1"/>
              <a:t>Add-DnsServerPrimaryZone</a:t>
            </a:r>
            <a:r>
              <a:rPr lang="fr-FR" sz="1800" b="1" dirty="0"/>
              <a:t> -Name </a:t>
            </a:r>
            <a:r>
              <a:rPr lang="fr-FR" sz="1800" dirty="0"/>
              <a:t>"west02.contoso.com" </a:t>
            </a:r>
            <a:r>
              <a:rPr lang="fr-FR" sz="1800" b="1" dirty="0"/>
              <a:t>-</a:t>
            </a:r>
            <a:r>
              <a:rPr lang="fr-FR" sz="1800" b="1" dirty="0" err="1"/>
              <a:t>ZoneFile</a:t>
            </a:r>
            <a:r>
              <a:rPr lang="fr-FR" sz="1800" b="1" dirty="0"/>
              <a:t> </a:t>
            </a:r>
            <a:r>
              <a:rPr lang="fr-FR" sz="1800" dirty="0"/>
              <a:t>"west02.contoso.com.dns " </a:t>
            </a:r>
            <a:r>
              <a:rPr lang="fr-FR" sz="1800" b="1" dirty="0"/>
              <a:t> </a:t>
            </a:r>
          </a:p>
          <a:p>
            <a:r>
              <a:rPr lang="fr-FR" sz="1800" dirty="0"/>
              <a:t>Pour créer une zone de recherche inversée appelée « 0.1.10.in-addr.arpa » </a:t>
            </a:r>
          </a:p>
          <a:p>
            <a:r>
              <a:rPr lang="fr-FR" sz="1800" b="1" dirty="0" err="1"/>
              <a:t>Add-DnsServerPrimaryZone</a:t>
            </a:r>
            <a:r>
              <a:rPr lang="fr-FR" sz="1800" b="1" dirty="0"/>
              <a:t> -</a:t>
            </a:r>
            <a:r>
              <a:rPr lang="fr-FR" sz="1800" b="1" dirty="0" err="1"/>
              <a:t>NetworkID</a:t>
            </a:r>
            <a:r>
              <a:rPr lang="fr-FR" sz="1800" b="1" dirty="0"/>
              <a:t> "10.1.0.0/24" -</a:t>
            </a:r>
            <a:r>
              <a:rPr lang="fr-FR" sz="1800" b="1" dirty="0" err="1"/>
              <a:t>ReplicationScope</a:t>
            </a:r>
            <a:r>
              <a:rPr lang="fr-FR" sz="1800" b="1" dirty="0"/>
              <a:t> "Forest"</a:t>
            </a:r>
          </a:p>
          <a:p>
            <a:endParaRPr lang="fr-FR" sz="1800" b="1" dirty="0"/>
          </a:p>
          <a:p>
            <a:r>
              <a:rPr lang="fr-FR" sz="1200" b="1" dirty="0" err="1"/>
              <a:t>ZoneName</a:t>
            </a:r>
            <a:r>
              <a:rPr lang="fr-FR" sz="1200" b="1" dirty="0"/>
              <a:t>                            </a:t>
            </a:r>
            <a:r>
              <a:rPr lang="fr-FR" sz="1200" b="1" dirty="0" err="1"/>
              <a:t>ZoneType</a:t>
            </a:r>
            <a:r>
              <a:rPr lang="fr-FR" sz="1200" b="1" dirty="0"/>
              <a:t>        </a:t>
            </a:r>
            <a:r>
              <a:rPr lang="fr-FR" sz="1200" b="1" dirty="0" err="1"/>
              <a:t>IsAutoCreated</a:t>
            </a:r>
            <a:r>
              <a:rPr lang="fr-FR" sz="1200" b="1" dirty="0"/>
              <a:t>   </a:t>
            </a:r>
            <a:r>
              <a:rPr lang="fr-FR" sz="1200" b="1" dirty="0" err="1"/>
              <a:t>IsDsIntegrated</a:t>
            </a:r>
            <a:r>
              <a:rPr lang="fr-FR" sz="1200" b="1" dirty="0"/>
              <a:t>  </a:t>
            </a:r>
            <a:r>
              <a:rPr lang="fr-FR" sz="1200" b="1" dirty="0" err="1"/>
              <a:t>IsReverseLookupZone</a:t>
            </a:r>
            <a:r>
              <a:rPr lang="fr-FR" sz="1200" b="1" dirty="0"/>
              <a:t>  </a:t>
            </a:r>
            <a:r>
              <a:rPr lang="fr-FR" sz="1200" b="1" dirty="0" err="1"/>
              <a:t>IsSigned</a:t>
            </a:r>
            <a:endParaRPr lang="fr-FR" sz="1200" b="1" dirty="0"/>
          </a:p>
          <a:p>
            <a:r>
              <a:rPr lang="fr-FR" sz="1200" b="1" dirty="0"/>
              <a:t>--------                            --------        -------------   --------------  -------------------  --------</a:t>
            </a:r>
          </a:p>
          <a:p>
            <a:r>
              <a:rPr lang="fr-FR" sz="1200" b="1" dirty="0"/>
              <a:t>0.1.10.in-addr.arpa                   </a:t>
            </a:r>
            <a:r>
              <a:rPr lang="fr-FR" sz="1200" b="1" dirty="0" err="1"/>
              <a:t>Primary</a:t>
            </a:r>
            <a:r>
              <a:rPr lang="fr-FR" sz="1200" b="1" dirty="0"/>
              <a:t>         False           	</a:t>
            </a:r>
            <a:r>
              <a:rPr lang="fr-FR" sz="1200" b="1" dirty="0" err="1"/>
              <a:t>True</a:t>
            </a:r>
            <a:r>
              <a:rPr lang="fr-FR" sz="1200" b="1" dirty="0"/>
              <a:t>            </a:t>
            </a:r>
            <a:r>
              <a:rPr lang="fr-FR" sz="1200" b="1" dirty="0" err="1"/>
              <a:t>True</a:t>
            </a:r>
            <a:r>
              <a:rPr lang="fr-FR" sz="1200" b="1" dirty="0"/>
              <a:t>                 	False</a:t>
            </a:r>
          </a:p>
          <a:p>
            <a:r>
              <a:rPr lang="fr-FR" sz="1800" dirty="0"/>
              <a:t>Pour créer un enregistrement de ressource de type A pour le poste appelé « Host34 » (IPv4: 10.17.1.34)</a:t>
            </a:r>
          </a:p>
          <a:p>
            <a:r>
              <a:rPr lang="fr-FR" sz="1800" b="1" dirty="0" err="1"/>
              <a:t>Add-DnsServerResourceRecord</a:t>
            </a:r>
            <a:r>
              <a:rPr lang="fr-FR" sz="1800" b="1" dirty="0"/>
              <a:t> -</a:t>
            </a:r>
            <a:r>
              <a:rPr lang="fr-FR" sz="1800" b="1" dirty="0" err="1"/>
              <a:t>ZoneName</a:t>
            </a:r>
            <a:r>
              <a:rPr lang="fr-FR" sz="1800" b="1" dirty="0"/>
              <a:t> </a:t>
            </a:r>
            <a:r>
              <a:rPr lang="fr-FR" sz="1800" dirty="0">
                <a:solidFill>
                  <a:srgbClr val="C00000"/>
                </a:solidFill>
              </a:rPr>
              <a:t>"Contoso.com" </a:t>
            </a:r>
            <a:r>
              <a:rPr lang="fr-FR" sz="1800" b="1" dirty="0"/>
              <a:t>-A -Name </a:t>
            </a:r>
            <a:r>
              <a:rPr lang="fr-FR" sz="1800" dirty="0">
                <a:solidFill>
                  <a:srgbClr val="FF0000"/>
                </a:solidFill>
              </a:rPr>
              <a:t>"Host34" </a:t>
            </a:r>
            <a:r>
              <a:rPr lang="fr-FR" sz="1800" b="1" dirty="0"/>
              <a:t>-</a:t>
            </a:r>
            <a:r>
              <a:rPr lang="fr-FR" sz="1800" b="1" dirty="0" err="1"/>
              <a:t>AllowUpdateAny</a:t>
            </a:r>
            <a:r>
              <a:rPr lang="fr-FR" sz="1800" b="1" dirty="0"/>
              <a:t> </a:t>
            </a:r>
          </a:p>
          <a:p>
            <a:r>
              <a:rPr lang="fr-FR" sz="1800" b="1" dirty="0"/>
              <a:t>-IPv4Address </a:t>
            </a:r>
            <a:r>
              <a:rPr lang="fr-FR" sz="1800" dirty="0"/>
              <a:t>"10.17.1.34</a:t>
            </a:r>
            <a:r>
              <a:rPr lang="fr-FR" sz="1800" b="1" dirty="0"/>
              <a:t>" -</a:t>
            </a:r>
            <a:r>
              <a:rPr lang="fr-FR" sz="1800" b="1" dirty="0" err="1"/>
              <a:t>TimeToLive</a:t>
            </a:r>
            <a:r>
              <a:rPr lang="fr-FR" sz="1800" b="1" dirty="0"/>
              <a:t> </a:t>
            </a:r>
            <a:r>
              <a:rPr lang="fr-FR" sz="1800" dirty="0"/>
              <a:t>01:00:00</a:t>
            </a:r>
            <a:r>
              <a:rPr lang="fr-FR" sz="1800" b="1" dirty="0"/>
              <a:t> –</a:t>
            </a:r>
            <a:r>
              <a:rPr lang="fr-FR" sz="1800" b="1" dirty="0" err="1"/>
              <a:t>AgeRecord</a:t>
            </a:r>
            <a:endParaRPr lang="fr-FR" sz="1800" b="1" dirty="0"/>
          </a:p>
          <a:p>
            <a:r>
              <a:rPr lang="fr-FR" sz="1800" dirty="0"/>
              <a:t>Pour créer un enregistrement de ressource de type AAAA pour le poste appelé « Host73 » (IPv6: 3ffe::1)</a:t>
            </a:r>
          </a:p>
          <a:p>
            <a:r>
              <a:rPr lang="fr-FR" sz="1800" b="1" dirty="0"/>
              <a:t> </a:t>
            </a:r>
            <a:r>
              <a:rPr lang="fr-FR" sz="1800" b="1" dirty="0" err="1"/>
              <a:t>Add-DnsServerResourceRecord</a:t>
            </a:r>
            <a:r>
              <a:rPr lang="fr-FR" sz="1800" b="1" dirty="0"/>
              <a:t> </a:t>
            </a:r>
            <a:r>
              <a:rPr lang="fr-FR" sz="1800" b="1" dirty="0">
                <a:solidFill>
                  <a:srgbClr val="00B0F0"/>
                </a:solidFill>
              </a:rPr>
              <a:t>-AAAA </a:t>
            </a:r>
            <a:r>
              <a:rPr lang="fr-FR" sz="1800" b="1" dirty="0"/>
              <a:t>-Name </a:t>
            </a:r>
            <a:r>
              <a:rPr lang="fr-FR" sz="1800" b="1" dirty="0">
                <a:solidFill>
                  <a:srgbClr val="00B0F0"/>
                </a:solidFill>
              </a:rPr>
              <a:t>"Host73" </a:t>
            </a:r>
            <a:r>
              <a:rPr lang="fr-FR" sz="1800" b="1" dirty="0"/>
              <a:t>-</a:t>
            </a:r>
            <a:r>
              <a:rPr lang="fr-FR" sz="1800" b="1" dirty="0" err="1"/>
              <a:t>ZoneName</a:t>
            </a:r>
            <a:r>
              <a:rPr lang="fr-FR" sz="1800" b="1" dirty="0"/>
              <a:t> </a:t>
            </a:r>
            <a:r>
              <a:rPr lang="fr-FR" sz="1800" b="1" dirty="0">
                <a:solidFill>
                  <a:srgbClr val="00B0F0"/>
                </a:solidFill>
              </a:rPr>
              <a:t>"Contoso.com"</a:t>
            </a:r>
            <a:r>
              <a:rPr lang="fr-FR" sz="1800" b="1" dirty="0"/>
              <a:t> -</a:t>
            </a:r>
            <a:r>
              <a:rPr lang="fr-FR" sz="1800" b="1" dirty="0" err="1"/>
              <a:t>AllowUpdateAny</a:t>
            </a:r>
            <a:r>
              <a:rPr lang="fr-FR" sz="1800" b="1" dirty="0"/>
              <a:t> </a:t>
            </a:r>
          </a:p>
          <a:p>
            <a:r>
              <a:rPr lang="fr-FR" sz="1800" b="1" dirty="0"/>
              <a:t>-IPv6Address </a:t>
            </a:r>
            <a:r>
              <a:rPr lang="fr-FR" sz="1800" b="1" dirty="0">
                <a:solidFill>
                  <a:srgbClr val="00B0F0"/>
                </a:solidFill>
              </a:rPr>
              <a:t>"3ffe::1" </a:t>
            </a:r>
            <a:r>
              <a:rPr lang="fr-FR" sz="1800" b="1" dirty="0"/>
              <a:t>-</a:t>
            </a:r>
            <a:r>
              <a:rPr lang="fr-FR" sz="1800" b="1" dirty="0" err="1"/>
              <a:t>TimeToLive</a:t>
            </a:r>
            <a:r>
              <a:rPr lang="fr-FR" sz="1800" b="1" dirty="0"/>
              <a:t> </a:t>
            </a:r>
            <a:r>
              <a:rPr lang="fr-FR" sz="1800" b="1" dirty="0">
                <a:solidFill>
                  <a:srgbClr val="00B0F0"/>
                </a:solidFill>
              </a:rPr>
              <a:t>01:00:00</a:t>
            </a:r>
            <a:r>
              <a:rPr lang="fr-FR" sz="1800" b="1" dirty="0"/>
              <a:t> –</a:t>
            </a:r>
            <a:r>
              <a:rPr lang="fr-FR" sz="1800" b="1" dirty="0" err="1"/>
              <a:t>AgeRecord</a:t>
            </a:r>
            <a:endParaRPr lang="fr-FR" sz="1800" b="1" dirty="0"/>
          </a:p>
          <a:p>
            <a:endParaRPr lang="fr-FR" sz="1800" b="1" dirty="0"/>
          </a:p>
        </p:txBody>
      </p:sp>
    </p:spTree>
    <p:extLst>
      <p:ext uri="{BB962C8B-B14F-4D97-AF65-F5344CB8AC3E}">
        <p14:creationId xmlns:p14="http://schemas.microsoft.com/office/powerpoint/2010/main" val="20662508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sz="1800" b="1" dirty="0" err="1"/>
              <a:t>Add-DnsServerResourceRecord</a:t>
            </a:r>
            <a:r>
              <a:rPr lang="fr-FR" sz="1800" b="1" dirty="0"/>
              <a:t> </a:t>
            </a:r>
            <a:r>
              <a:rPr lang="fr-FR" sz="1800" b="1" dirty="0">
                <a:solidFill>
                  <a:srgbClr val="00B0F0"/>
                </a:solidFill>
              </a:rPr>
              <a:t>-</a:t>
            </a:r>
            <a:r>
              <a:rPr lang="fr-FR" sz="1800" b="1" dirty="0" err="1">
                <a:solidFill>
                  <a:srgbClr val="00B0F0"/>
                </a:solidFill>
              </a:rPr>
              <a:t>CName</a:t>
            </a:r>
            <a:r>
              <a:rPr lang="fr-FR" sz="1800" b="1" dirty="0">
                <a:solidFill>
                  <a:srgbClr val="00B0F0"/>
                </a:solidFill>
              </a:rPr>
              <a:t> </a:t>
            </a:r>
            <a:r>
              <a:rPr lang="fr-FR" sz="1800" b="1" dirty="0"/>
              <a:t>-Name </a:t>
            </a:r>
            <a:r>
              <a:rPr lang="fr-FR" sz="1800" b="1" dirty="0">
                <a:solidFill>
                  <a:srgbClr val="00B0F0"/>
                </a:solidFill>
              </a:rPr>
              <a:t>   " www" </a:t>
            </a:r>
            <a:r>
              <a:rPr lang="fr-FR" sz="1800" b="1" dirty="0"/>
              <a:t>-</a:t>
            </a:r>
            <a:r>
              <a:rPr lang="fr-FR" sz="1800" b="1" dirty="0" err="1"/>
              <a:t>HostNameAlias</a:t>
            </a:r>
            <a:r>
              <a:rPr lang="fr-FR" sz="1800" b="1" dirty="0"/>
              <a:t> </a:t>
            </a:r>
            <a:r>
              <a:rPr lang="fr-FR" sz="1800" b="1" dirty="0">
                <a:solidFill>
                  <a:srgbClr val="00B0F0"/>
                </a:solidFill>
              </a:rPr>
              <a:t>« serverWeb1.contoso.com" </a:t>
            </a:r>
            <a:r>
              <a:rPr lang="fr-FR" sz="1800" b="1" dirty="0"/>
              <a:t>-</a:t>
            </a:r>
            <a:r>
              <a:rPr lang="fr-FR" sz="1800" b="1" dirty="0" err="1"/>
              <a:t>ZoneName</a:t>
            </a:r>
            <a:r>
              <a:rPr lang="fr-FR" sz="1800" b="1" dirty="0"/>
              <a:t> </a:t>
            </a:r>
            <a:r>
              <a:rPr lang="fr-FR" sz="1800" b="1" dirty="0">
                <a:solidFill>
                  <a:srgbClr val="00B0F0"/>
                </a:solidFill>
              </a:rPr>
              <a:t>"Contoso.com" </a:t>
            </a:r>
            <a:r>
              <a:rPr lang="fr-FR" sz="1800" b="1" dirty="0"/>
              <a:t>-</a:t>
            </a:r>
            <a:r>
              <a:rPr lang="fr-FR" sz="1800" b="1" dirty="0" err="1"/>
              <a:t>AllowUpdateAny</a:t>
            </a:r>
            <a:r>
              <a:rPr lang="fr-FR" sz="1800" b="1" dirty="0"/>
              <a:t>  -</a:t>
            </a:r>
            <a:r>
              <a:rPr lang="fr-FR" sz="1800" b="1" dirty="0" err="1"/>
              <a:t>TimeToLive</a:t>
            </a:r>
            <a:r>
              <a:rPr lang="fr-FR" sz="1800" b="1" dirty="0"/>
              <a:t> </a:t>
            </a:r>
            <a:r>
              <a:rPr lang="fr-FR" sz="1800" b="1" dirty="0">
                <a:solidFill>
                  <a:srgbClr val="00B0F0"/>
                </a:solidFill>
              </a:rPr>
              <a:t>01:00:00</a:t>
            </a:r>
          </a:p>
          <a:p>
            <a:r>
              <a:rPr lang="fr-FR" sz="1800" b="1" dirty="0"/>
              <a:t>Enregistrement PTR</a:t>
            </a:r>
          </a:p>
          <a:p>
            <a:r>
              <a:rPr lang="fr-FR" sz="1800" b="1" dirty="0" err="1"/>
              <a:t>Add-DnsServerResourceRecord</a:t>
            </a:r>
            <a:r>
              <a:rPr lang="fr-FR" sz="1800" b="1" dirty="0"/>
              <a:t> -Name </a:t>
            </a:r>
            <a:r>
              <a:rPr lang="fr-FR" sz="1800" b="1" dirty="0">
                <a:solidFill>
                  <a:srgbClr val="00B0F0"/>
                </a:solidFill>
              </a:rPr>
              <a:t>"77" -</a:t>
            </a:r>
            <a:r>
              <a:rPr lang="fr-FR" sz="1800" b="1" dirty="0" err="1">
                <a:solidFill>
                  <a:srgbClr val="00B0F0"/>
                </a:solidFill>
              </a:rPr>
              <a:t>Ptr</a:t>
            </a:r>
            <a:r>
              <a:rPr lang="fr-FR" sz="1800" b="1" dirty="0">
                <a:solidFill>
                  <a:srgbClr val="00B0F0"/>
                </a:solidFill>
              </a:rPr>
              <a:t> </a:t>
            </a:r>
            <a:r>
              <a:rPr lang="fr-FR" sz="1800" b="1" dirty="0"/>
              <a:t>-</a:t>
            </a:r>
            <a:r>
              <a:rPr lang="fr-FR" sz="1800" b="1" dirty="0" err="1"/>
              <a:t>ZoneName</a:t>
            </a:r>
            <a:r>
              <a:rPr lang="fr-FR" sz="1800" b="1" dirty="0"/>
              <a:t> </a:t>
            </a:r>
            <a:r>
              <a:rPr lang="fr-FR" sz="1800" b="1" dirty="0">
                <a:solidFill>
                  <a:srgbClr val="00B0F0"/>
                </a:solidFill>
              </a:rPr>
              <a:t>"0.168.192.in-addr.arpa"</a:t>
            </a:r>
            <a:r>
              <a:rPr lang="fr-FR" sz="1800" b="1" dirty="0"/>
              <a:t> -</a:t>
            </a:r>
            <a:r>
              <a:rPr lang="fr-FR" sz="1800" b="1" dirty="0" err="1"/>
              <a:t>AllowUpdateAny</a:t>
            </a:r>
            <a:r>
              <a:rPr lang="fr-FR" sz="1800" b="1" dirty="0"/>
              <a:t> </a:t>
            </a:r>
            <a:r>
              <a:rPr lang="fr-FR" sz="2000" b="1" dirty="0"/>
              <a:t>-</a:t>
            </a:r>
            <a:r>
              <a:rPr lang="fr-FR" sz="2000" b="1" dirty="0" err="1"/>
              <a:t>PtrDomainName</a:t>
            </a:r>
            <a:r>
              <a:rPr lang="fr-FR" sz="2000" b="1" dirty="0"/>
              <a:t> </a:t>
            </a:r>
            <a:r>
              <a:rPr lang="fr-FR" sz="2000" b="1" dirty="0">
                <a:solidFill>
                  <a:srgbClr val="00B0F0"/>
                </a:solidFill>
              </a:rPr>
              <a:t>"host77.contoso.com"</a:t>
            </a:r>
          </a:p>
        </p:txBody>
      </p:sp>
    </p:spTree>
    <p:extLst>
      <p:ext uri="{BB962C8B-B14F-4D97-AF65-F5344CB8AC3E}">
        <p14:creationId xmlns:p14="http://schemas.microsoft.com/office/powerpoint/2010/main" val="200882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0"/>
            <a:ext cx="8911687" cy="1280890"/>
          </a:xfrm>
        </p:spPr>
        <p:txBody>
          <a:bodyPr/>
          <a:lstStyle/>
          <a:p>
            <a:r>
              <a:rPr lang="fr-FR" dirty="0"/>
              <a:t>Qu'est-ce qu'un contrôleur de domaine ?</a:t>
            </a:r>
            <a:endParaRPr lang="en-US" dirty="0"/>
          </a:p>
        </p:txBody>
      </p:sp>
      <p:sp>
        <p:nvSpPr>
          <p:cNvPr id="4" name="TextBox 3"/>
          <p:cNvSpPr txBox="1">
            <a:spLocks noChangeArrowheads="1"/>
          </p:cNvSpPr>
          <p:nvPr/>
        </p:nvSpPr>
        <p:spPr bwMode="auto">
          <a:xfrm>
            <a:off x="1819422" y="1648495"/>
            <a:ext cx="8539089" cy="3203723"/>
          </a:xfrm>
          <a:prstGeom prst="roundRect">
            <a:avLst>
              <a:gd name="adj" fmla="val 4167"/>
            </a:avLst>
          </a:prstGeom>
          <a:no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tabLst>
                <a:tab pos="2222500" algn="l"/>
              </a:tabLst>
            </a:pPr>
            <a:r>
              <a:rPr lang="en-US" sz="2400" dirty="0">
                <a:latin typeface="Segoe UI" pitchFamily="34" charset="0"/>
                <a:ea typeface="Segoe UI" pitchFamily="34" charset="0"/>
                <a:cs typeface="Segoe UI" pitchFamily="34" charset="0"/>
              </a:rPr>
              <a:t>Contrôleurs de domaine</a:t>
            </a:r>
          </a:p>
          <a:p>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2128910" y="2253803"/>
            <a:ext cx="8229600" cy="3142657"/>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Des serveurs qui hébergent la base de </a:t>
            </a:r>
            <a:r>
              <a:rPr lang="en-US" sz="2400" b="0" dirty="0" err="1">
                <a:latin typeface="Segoe UI" pitchFamily="34" charset="0"/>
                <a:ea typeface="Segoe UI" pitchFamily="34" charset="0"/>
                <a:cs typeface="Segoe UI" pitchFamily="34" charset="0"/>
              </a:rPr>
              <a:t>données</a:t>
            </a:r>
            <a:r>
              <a:rPr lang="en-US" sz="2400" b="0" dirty="0">
                <a:latin typeface="Segoe UI" pitchFamily="34" charset="0"/>
                <a:ea typeface="Segoe UI" pitchFamily="34" charset="0"/>
                <a:cs typeface="Segoe UI" pitchFamily="34" charset="0"/>
              </a:rPr>
              <a:t> Active Directory (NTDS.DIT) et SYSVOL</a:t>
            </a:r>
          </a:p>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Le service d'authentification Kerberos et les services KDC effectuent l'authentification</a:t>
            </a:r>
          </a:p>
          <a:p>
            <a:pPr marL="228600" indent="-228600">
              <a:lnSpc>
                <a:spcPct val="90000"/>
              </a:lnSpc>
              <a:spcBef>
                <a:spcPct val="40000"/>
              </a:spcBef>
              <a:buClr>
                <a:srgbClr val="006699"/>
              </a:buClr>
              <a:buFontTx/>
              <a:buChar char="•"/>
            </a:pPr>
            <a:r>
              <a:rPr lang="en-US" sz="2400" b="0" dirty="0" err="1">
                <a:latin typeface="Segoe UI" pitchFamily="34" charset="0"/>
                <a:ea typeface="Segoe UI" pitchFamily="34" charset="0"/>
                <a:cs typeface="Segoe UI" pitchFamily="34" charset="0"/>
              </a:rPr>
              <a:t>Meilleures</a:t>
            </a:r>
            <a:r>
              <a:rPr lang="en-US" sz="2400" b="0" dirty="0">
                <a:latin typeface="Segoe UI" pitchFamily="34" charset="0"/>
                <a:ea typeface="Segoe UI" pitchFamily="34" charset="0"/>
                <a:cs typeface="Segoe UI" pitchFamily="34" charset="0"/>
              </a:rPr>
              <a:t> </a:t>
            </a:r>
            <a:r>
              <a:rPr lang="en-US" sz="2400" b="0" dirty="0" err="1">
                <a:latin typeface="Segoe UI" pitchFamily="34" charset="0"/>
                <a:ea typeface="Segoe UI" pitchFamily="34" charset="0"/>
                <a:cs typeface="Segoe UI" pitchFamily="34" charset="0"/>
              </a:rPr>
              <a:t>pratiques</a:t>
            </a:r>
            <a:endParaRPr lang="en-US" sz="2400" b="0" dirty="0">
              <a:latin typeface="Segoe UI" pitchFamily="34" charset="0"/>
              <a:ea typeface="Segoe UI" pitchFamily="34" charset="0"/>
              <a:cs typeface="Segoe UI" pitchFamily="34" charset="0"/>
            </a:endParaRP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Disponibilité : Au moins deux </a:t>
            </a:r>
            <a:r>
              <a:rPr lang="en-US" sz="2400" b="0" dirty="0" err="1">
                <a:latin typeface="Segoe UI" pitchFamily="34" charset="0"/>
                <a:ea typeface="Segoe UI" pitchFamily="34" charset="0"/>
                <a:cs typeface="Segoe UI" pitchFamily="34" charset="0"/>
              </a:rPr>
              <a:t>contrôleurs</a:t>
            </a:r>
            <a:r>
              <a:rPr lang="en-US" sz="2400" b="0" dirty="0">
                <a:latin typeface="Segoe UI" pitchFamily="34" charset="0"/>
                <a:ea typeface="Segoe UI" pitchFamily="34" charset="0"/>
                <a:cs typeface="Segoe UI" pitchFamily="34" charset="0"/>
              </a:rPr>
              <a:t> de </a:t>
            </a:r>
            <a:r>
              <a:rPr lang="en-US" sz="2400" b="0" dirty="0" err="1">
                <a:latin typeface="Segoe UI" pitchFamily="34" charset="0"/>
                <a:ea typeface="Segoe UI" pitchFamily="34" charset="0"/>
                <a:cs typeface="Segoe UI" pitchFamily="34" charset="0"/>
              </a:rPr>
              <a:t>domaine</a:t>
            </a:r>
            <a:r>
              <a:rPr lang="en-US" sz="2400" b="0" dirty="0">
                <a:latin typeface="Segoe UI" pitchFamily="34" charset="0"/>
                <a:ea typeface="Segoe UI" pitchFamily="34" charset="0"/>
                <a:cs typeface="Segoe UI" pitchFamily="34" charset="0"/>
              </a:rPr>
              <a:t> dans un domaine</a:t>
            </a: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Sécurité : </a:t>
            </a:r>
            <a:r>
              <a:rPr lang="en-US" sz="2400" b="0" dirty="0" err="1">
                <a:latin typeface="Segoe UI" pitchFamily="34" charset="0"/>
                <a:ea typeface="Segoe UI" pitchFamily="34" charset="0"/>
                <a:cs typeface="Segoe UI" pitchFamily="34" charset="0"/>
              </a:rPr>
              <a:t>Contrôleur</a:t>
            </a:r>
            <a:r>
              <a:rPr lang="en-US" sz="2400" b="0" dirty="0">
                <a:latin typeface="Segoe UI" pitchFamily="34" charset="0"/>
                <a:ea typeface="Segoe UI" pitchFamily="34" charset="0"/>
                <a:cs typeface="Segoe UI" pitchFamily="34" charset="0"/>
              </a:rPr>
              <a:t> de domaine en lecture </a:t>
            </a:r>
            <a:r>
              <a:rPr lang="en-US" sz="2400" b="0" dirty="0" err="1">
                <a:latin typeface="Segoe UI" pitchFamily="34" charset="0"/>
                <a:ea typeface="Segoe UI" pitchFamily="34" charset="0"/>
                <a:cs typeface="Segoe UI" pitchFamily="34" charset="0"/>
              </a:rPr>
              <a:t>seule</a:t>
            </a:r>
            <a:r>
              <a:rPr lang="en-US" sz="2400" b="0" dirty="0">
                <a:latin typeface="Segoe UI" pitchFamily="34" charset="0"/>
                <a:ea typeface="Segoe UI" pitchFamily="34" charset="0"/>
                <a:cs typeface="Segoe UI" pitchFamily="34" charset="0"/>
              </a:rPr>
              <a:t> et </a:t>
            </a:r>
            <a:r>
              <a:rPr lang="en-US" sz="2400" b="0" dirty="0" err="1">
                <a:latin typeface="Segoe UI" pitchFamily="34" charset="0"/>
                <a:ea typeface="Segoe UI" pitchFamily="34" charset="0"/>
                <a:cs typeface="Segoe UI" pitchFamily="34" charset="0"/>
              </a:rPr>
              <a:t>BitLocker</a:t>
            </a: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83233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851" y="-30051"/>
            <a:ext cx="8911687" cy="1280890"/>
          </a:xfrm>
        </p:spPr>
        <p:txBody>
          <a:bodyPr/>
          <a:lstStyle/>
          <a:p>
            <a:r>
              <a:rPr lang="fr-FR" dirty="0"/>
              <a:t>Qu'est-ce que le catalogue global ?</a:t>
            </a:r>
            <a:endParaRPr lang="en-US" dirty="0"/>
          </a:p>
        </p:txBody>
      </p:sp>
      <p:grpSp>
        <p:nvGrpSpPr>
          <p:cNvPr id="4" name="Group 3" descr="Displays a two-domain forest with the schema, configuration, and domain partition stored on each domain controller. One domain controller is also a global catalog server, so it  has information from the domain partitions for both domains."/>
          <p:cNvGrpSpPr/>
          <p:nvPr/>
        </p:nvGrpSpPr>
        <p:grpSpPr>
          <a:xfrm>
            <a:off x="1741398" y="957264"/>
            <a:ext cx="8803773" cy="5532871"/>
            <a:chOff x="217397" y="957263"/>
            <a:chExt cx="8803773" cy="5532871"/>
          </a:xfrm>
        </p:grpSpPr>
        <p:grpSp>
          <p:nvGrpSpPr>
            <p:cNvPr id="5" name="Group 4" descr="Global catalog server with "/>
            <p:cNvGrpSpPr/>
            <p:nvPr/>
          </p:nvGrpSpPr>
          <p:grpSpPr>
            <a:xfrm>
              <a:off x="217397" y="957263"/>
              <a:ext cx="4791331" cy="3925671"/>
              <a:chOff x="217397" y="957263"/>
              <a:chExt cx="4791331" cy="3925671"/>
            </a:xfrm>
          </p:grpSpPr>
          <p:sp>
            <p:nvSpPr>
              <p:cNvPr id="23" name="Isosceles Triangle 22"/>
              <p:cNvSpPr/>
              <p:nvPr/>
            </p:nvSpPr>
            <p:spPr bwMode="auto">
              <a:xfrm>
                <a:off x="217397" y="957263"/>
                <a:ext cx="4791331" cy="3925671"/>
              </a:xfrm>
              <a:prstGeom prst="triangle">
                <a:avLst/>
              </a:prstGeom>
              <a:solidFill>
                <a:schemeClr val="accent6">
                  <a:lumMod val="40000"/>
                  <a:lumOff val="6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14400" eaLnBrk="0" hangingPunct="0"/>
                <a:endParaRPr lang="en-US">
                  <a:solidFill>
                    <a:schemeClr val="tx1"/>
                  </a:solidFill>
                  <a:latin typeface="Verdana" pitchFamily="34" charset="0"/>
                </a:endParaRPr>
              </a:p>
            </p:txBody>
          </p:sp>
          <p:pic>
            <p:nvPicPr>
              <p:cNvPr id="24" name="Picture 23" descr="E:\Documents\Projets\MS 6425\Téléchargements VRT\Graphiques\Serv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2507" y="3125109"/>
                <a:ext cx="1156048" cy="1360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Can 24"/>
              <p:cNvSpPr>
                <a:spLocks noChangeArrowheads="1"/>
              </p:cNvSpPr>
              <p:nvPr/>
            </p:nvSpPr>
            <p:spPr bwMode="auto">
              <a:xfrm>
                <a:off x="563563" y="3714750"/>
                <a:ext cx="1685925" cy="666750"/>
              </a:xfrm>
              <a:prstGeom prst="can">
                <a:avLst>
                  <a:gd name="adj" fmla="val 37500"/>
                </a:avLst>
              </a:prstGeom>
              <a:pattFill prst="pct70">
                <a:fgClr>
                  <a:srgbClr val="CC0000"/>
                </a:fgClr>
                <a:bgClr>
                  <a:schemeClr val="bg1"/>
                </a:bgClr>
              </a:patt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a:solidFill>
                      <a:schemeClr val="bg1"/>
                    </a:solidFill>
                    <a:latin typeface="Segoe UI" pitchFamily="34" charset="0"/>
                    <a:ea typeface="Segoe UI" pitchFamily="34" charset="0"/>
                    <a:cs typeface="Segoe UI" pitchFamily="34" charset="0"/>
                  </a:rPr>
                  <a:t>Domaine B</a:t>
                </a:r>
              </a:p>
            </p:txBody>
          </p:sp>
          <p:grpSp>
            <p:nvGrpSpPr>
              <p:cNvPr id="26" name="Group 25"/>
              <p:cNvGrpSpPr>
                <a:grpSpLocks/>
              </p:cNvGrpSpPr>
              <p:nvPr/>
            </p:nvGrpSpPr>
            <p:grpSpPr bwMode="auto">
              <a:xfrm>
                <a:off x="568325" y="2257425"/>
                <a:ext cx="1685925" cy="1628775"/>
                <a:chOff x="5372099" y="1271573"/>
                <a:chExt cx="1685925" cy="1628789"/>
              </a:xfrm>
            </p:grpSpPr>
            <p:sp>
              <p:nvSpPr>
                <p:cNvPr id="32" name="Can 31"/>
                <p:cNvSpPr>
                  <a:spLocks noChangeArrowheads="1"/>
                </p:cNvSpPr>
                <p:nvPr/>
              </p:nvSpPr>
              <p:spPr bwMode="auto">
                <a:xfrm>
                  <a:off x="5372099" y="2233606"/>
                  <a:ext cx="1685925" cy="666756"/>
                </a:xfrm>
                <a:prstGeom prst="can">
                  <a:avLst>
                    <a:gd name="adj" fmla="val 37500"/>
                  </a:avLst>
                </a:prstGeom>
                <a:gradFill rotWithShape="1">
                  <a:gsLst>
                    <a:gs pos="0">
                      <a:srgbClr val="5E005E"/>
                    </a:gs>
                    <a:gs pos="50000">
                      <a:srgbClr val="890089"/>
                    </a:gs>
                    <a:gs pos="100000">
                      <a:srgbClr val="A400A4"/>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a:solidFill>
                        <a:schemeClr val="bg1"/>
                      </a:solidFill>
                      <a:latin typeface="Segoe UI" pitchFamily="34" charset="0"/>
                      <a:ea typeface="Segoe UI" pitchFamily="34" charset="0"/>
                      <a:cs typeface="Segoe UI" pitchFamily="34" charset="0"/>
                    </a:rPr>
                    <a:t>Domaine A</a:t>
                  </a:r>
                </a:p>
              </p:txBody>
            </p:sp>
            <p:sp>
              <p:nvSpPr>
                <p:cNvPr id="33" name="Can 32"/>
                <p:cNvSpPr>
                  <a:spLocks noChangeArrowheads="1"/>
                </p:cNvSpPr>
                <p:nvPr/>
              </p:nvSpPr>
              <p:spPr bwMode="auto">
                <a:xfrm>
                  <a:off x="5372099" y="1749415"/>
                  <a:ext cx="1685925" cy="666756"/>
                </a:xfrm>
                <a:prstGeom prst="can">
                  <a:avLst>
                    <a:gd name="adj" fmla="val 37500"/>
                  </a:avLst>
                </a:prstGeom>
                <a:gradFill rotWithShape="1">
                  <a:gsLst>
                    <a:gs pos="0">
                      <a:srgbClr val="004D00"/>
                    </a:gs>
                    <a:gs pos="50000">
                      <a:srgbClr val="007300"/>
                    </a:gs>
                    <a:gs pos="100000">
                      <a:srgbClr val="008A00"/>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a:solidFill>
                        <a:schemeClr val="bg1"/>
                      </a:solidFill>
                      <a:latin typeface="Segoe UI" pitchFamily="34" charset="0"/>
                      <a:ea typeface="Segoe UI" pitchFamily="34" charset="0"/>
                      <a:cs typeface="Segoe UI" pitchFamily="34" charset="0"/>
                    </a:rPr>
                    <a:t>Configuration</a:t>
                  </a:r>
                </a:p>
              </p:txBody>
            </p:sp>
            <p:sp>
              <p:nvSpPr>
                <p:cNvPr id="34" name="Can 33"/>
                <p:cNvSpPr>
                  <a:spLocks noChangeArrowheads="1"/>
                </p:cNvSpPr>
                <p:nvPr/>
              </p:nvSpPr>
              <p:spPr bwMode="auto">
                <a:xfrm>
                  <a:off x="5372099" y="1271573"/>
                  <a:ext cx="1685925" cy="666756"/>
                </a:xfrm>
                <a:prstGeom prst="can">
                  <a:avLst>
                    <a:gd name="adj" fmla="val 37500"/>
                  </a:avLst>
                </a:prstGeom>
                <a:gradFill rotWithShape="1">
                  <a:gsLst>
                    <a:gs pos="0">
                      <a:srgbClr val="003F77"/>
                    </a:gs>
                    <a:gs pos="50000">
                      <a:srgbClr val="005FAD"/>
                    </a:gs>
                    <a:gs pos="100000">
                      <a:srgbClr val="0072CE"/>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dirty="0">
                      <a:solidFill>
                        <a:schemeClr val="bg1"/>
                      </a:solidFill>
                      <a:latin typeface="Segoe UI" pitchFamily="34" charset="0"/>
                      <a:ea typeface="Segoe UI" pitchFamily="34" charset="0"/>
                      <a:cs typeface="Segoe UI" pitchFamily="34" charset="0"/>
                    </a:rPr>
                    <a:t>Schéma</a:t>
                  </a:r>
                </a:p>
              </p:txBody>
            </p:sp>
          </p:grpSp>
          <p:grpSp>
            <p:nvGrpSpPr>
              <p:cNvPr id="27" name="Group 26"/>
              <p:cNvGrpSpPr>
                <a:grpSpLocks/>
              </p:cNvGrpSpPr>
              <p:nvPr/>
            </p:nvGrpSpPr>
            <p:grpSpPr bwMode="auto">
              <a:xfrm>
                <a:off x="2392988" y="957264"/>
                <a:ext cx="1419225" cy="1371601"/>
                <a:chOff x="5372099" y="1271573"/>
                <a:chExt cx="1685925" cy="1628789"/>
              </a:xfrm>
            </p:grpSpPr>
            <p:sp>
              <p:nvSpPr>
                <p:cNvPr id="29" name="Can 28"/>
                <p:cNvSpPr>
                  <a:spLocks noChangeArrowheads="1"/>
                </p:cNvSpPr>
                <p:nvPr/>
              </p:nvSpPr>
              <p:spPr bwMode="auto">
                <a:xfrm>
                  <a:off x="5372099" y="2234896"/>
                  <a:ext cx="1685925" cy="665466"/>
                </a:xfrm>
                <a:prstGeom prst="can">
                  <a:avLst>
                    <a:gd name="adj" fmla="val 37500"/>
                  </a:avLst>
                </a:prstGeom>
                <a:gradFill rotWithShape="1">
                  <a:gsLst>
                    <a:gs pos="0">
                      <a:srgbClr val="5E005E"/>
                    </a:gs>
                    <a:gs pos="50000">
                      <a:srgbClr val="890089"/>
                    </a:gs>
                    <a:gs pos="100000">
                      <a:srgbClr val="A400A4"/>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100">
                      <a:solidFill>
                        <a:schemeClr val="bg1"/>
                      </a:solidFill>
                      <a:latin typeface="Segoe UI" pitchFamily="34" charset="0"/>
                      <a:ea typeface="Segoe UI" pitchFamily="34" charset="0"/>
                      <a:cs typeface="Segoe UI" pitchFamily="34" charset="0"/>
                    </a:rPr>
                    <a:t>Domaine A</a:t>
                  </a:r>
                </a:p>
              </p:txBody>
            </p:sp>
            <p:sp>
              <p:nvSpPr>
                <p:cNvPr id="30" name="Can 29"/>
                <p:cNvSpPr>
                  <a:spLocks noChangeArrowheads="1"/>
                </p:cNvSpPr>
                <p:nvPr/>
              </p:nvSpPr>
              <p:spPr bwMode="auto">
                <a:xfrm>
                  <a:off x="5372099" y="1748521"/>
                  <a:ext cx="1685925" cy="667351"/>
                </a:xfrm>
                <a:prstGeom prst="can">
                  <a:avLst>
                    <a:gd name="adj" fmla="val 37500"/>
                  </a:avLst>
                </a:prstGeom>
                <a:gradFill rotWithShape="1">
                  <a:gsLst>
                    <a:gs pos="0">
                      <a:srgbClr val="004D00"/>
                    </a:gs>
                    <a:gs pos="50000">
                      <a:srgbClr val="007300"/>
                    </a:gs>
                    <a:gs pos="100000">
                      <a:srgbClr val="008A00"/>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100">
                      <a:solidFill>
                        <a:schemeClr val="bg1"/>
                      </a:solidFill>
                      <a:latin typeface="Segoe UI" pitchFamily="34" charset="0"/>
                      <a:ea typeface="Segoe UI" pitchFamily="34" charset="0"/>
                      <a:cs typeface="Segoe UI" pitchFamily="34" charset="0"/>
                    </a:rPr>
                    <a:t>Configuration</a:t>
                  </a:r>
                </a:p>
              </p:txBody>
            </p:sp>
            <p:sp>
              <p:nvSpPr>
                <p:cNvPr id="31" name="Can 30"/>
                <p:cNvSpPr>
                  <a:spLocks noChangeArrowheads="1"/>
                </p:cNvSpPr>
                <p:nvPr/>
              </p:nvSpPr>
              <p:spPr bwMode="auto">
                <a:xfrm>
                  <a:off x="5372099" y="1271573"/>
                  <a:ext cx="1685925" cy="665465"/>
                </a:xfrm>
                <a:prstGeom prst="can">
                  <a:avLst>
                    <a:gd name="adj" fmla="val 37500"/>
                  </a:avLst>
                </a:prstGeom>
                <a:gradFill rotWithShape="1">
                  <a:gsLst>
                    <a:gs pos="0">
                      <a:srgbClr val="003F77"/>
                    </a:gs>
                    <a:gs pos="50000">
                      <a:srgbClr val="005FAD"/>
                    </a:gs>
                    <a:gs pos="100000">
                      <a:srgbClr val="0072CE"/>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100">
                      <a:solidFill>
                        <a:schemeClr val="bg1"/>
                      </a:solidFill>
                      <a:latin typeface="Segoe UI" pitchFamily="34" charset="0"/>
                      <a:ea typeface="Segoe UI" pitchFamily="34" charset="0"/>
                      <a:cs typeface="Segoe UI" pitchFamily="34" charset="0"/>
                    </a:rPr>
                    <a:t>Schéma</a:t>
                  </a:r>
                </a:p>
              </p:txBody>
            </p:sp>
          </p:grpSp>
          <p:pic>
            <p:nvPicPr>
              <p:cNvPr id="28" name="Picture 27" descr="E:\Documents\Projets\MS 6425\Téléchargements VRT\Graphique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8555" y="1883928"/>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p:nvGrpSpPr>
          <p:grpSpPr>
            <a:xfrm>
              <a:off x="3102600" y="5293159"/>
              <a:ext cx="1338263" cy="1196975"/>
              <a:chOff x="2311400" y="5175250"/>
              <a:chExt cx="1338263" cy="1196975"/>
            </a:xfrm>
          </p:grpSpPr>
          <p:pic>
            <p:nvPicPr>
              <p:cNvPr id="20" name="Picture 19" descr="ActiveDirectory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1400" y="5468938"/>
                <a:ext cx="133826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Internet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0788" y="5308600"/>
                <a:ext cx="7366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Search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463647" flipH="1">
                <a:off x="2941638" y="5175250"/>
                <a:ext cx="5810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AutoShape 21"/>
            <p:cNvSpPr>
              <a:spLocks noChangeArrowheads="1"/>
            </p:cNvSpPr>
            <p:nvPr/>
          </p:nvSpPr>
          <p:spPr bwMode="auto">
            <a:xfrm rot="9000000">
              <a:off x="2731237" y="5051664"/>
              <a:ext cx="401854" cy="703263"/>
            </a:xfrm>
            <a:prstGeom prst="downArrow">
              <a:avLst>
                <a:gd name="adj1" fmla="val 52602"/>
                <a:gd name="adj2" fmla="val 51155"/>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sr-Latn-RS" sz="2400">
                <a:latin typeface="Segoe UI" pitchFamily="34" charset="0"/>
                <a:ea typeface="Segoe UI" pitchFamily="34" charset="0"/>
                <a:cs typeface="Segoe UI" pitchFamily="34" charset="0"/>
              </a:endParaRPr>
            </a:p>
          </p:txBody>
        </p:sp>
        <p:grpSp>
          <p:nvGrpSpPr>
            <p:cNvPr id="8" name="Group 7"/>
            <p:cNvGrpSpPr/>
            <p:nvPr/>
          </p:nvGrpSpPr>
          <p:grpSpPr>
            <a:xfrm>
              <a:off x="5008728" y="2903502"/>
              <a:ext cx="4012442" cy="3297164"/>
              <a:chOff x="5008728" y="2903502"/>
              <a:chExt cx="4012442" cy="3297164"/>
            </a:xfrm>
          </p:grpSpPr>
          <p:sp>
            <p:nvSpPr>
              <p:cNvPr id="9" name="Isosceles Triangle 8"/>
              <p:cNvSpPr/>
              <p:nvPr/>
            </p:nvSpPr>
            <p:spPr bwMode="auto">
              <a:xfrm>
                <a:off x="5008728" y="2903502"/>
                <a:ext cx="4012442" cy="3280568"/>
              </a:xfrm>
              <a:prstGeom prst="triangle">
                <a:avLst/>
              </a:prstGeom>
              <a:solidFill>
                <a:schemeClr val="accent6">
                  <a:lumMod val="40000"/>
                  <a:lumOff val="6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14400" eaLnBrk="0" hangingPunct="0"/>
                <a:endParaRPr lang="en-US">
                  <a:solidFill>
                    <a:schemeClr val="tx1"/>
                  </a:solidFill>
                  <a:latin typeface="Verdana" pitchFamily="34" charset="0"/>
                </a:endParaRPr>
              </a:p>
            </p:txBody>
          </p:sp>
          <p:grpSp>
            <p:nvGrpSpPr>
              <p:cNvPr id="10" name="Group 9"/>
              <p:cNvGrpSpPr>
                <a:grpSpLocks/>
              </p:cNvGrpSpPr>
              <p:nvPr/>
            </p:nvGrpSpPr>
            <p:grpSpPr bwMode="auto">
              <a:xfrm>
                <a:off x="5302250" y="4565651"/>
                <a:ext cx="1419225" cy="1371600"/>
                <a:chOff x="1800225" y="785799"/>
                <a:chExt cx="2171700" cy="3457603"/>
              </a:xfrm>
            </p:grpSpPr>
            <p:sp>
              <p:nvSpPr>
                <p:cNvPr id="17" name="Can 16"/>
                <p:cNvSpPr>
                  <a:spLocks noChangeArrowheads="1"/>
                </p:cNvSpPr>
                <p:nvPr/>
              </p:nvSpPr>
              <p:spPr bwMode="auto">
                <a:xfrm>
                  <a:off x="1800225" y="2830748"/>
                  <a:ext cx="2171700" cy="1412654"/>
                </a:xfrm>
                <a:prstGeom prst="can">
                  <a:avLst>
                    <a:gd name="adj" fmla="val 37500"/>
                  </a:avLst>
                </a:prstGeom>
                <a:gradFill rotWithShape="1">
                  <a:gsLst>
                    <a:gs pos="0">
                      <a:srgbClr val="7F0000"/>
                    </a:gs>
                    <a:gs pos="50000">
                      <a:srgbClr val="B80000"/>
                    </a:gs>
                    <a:gs pos="100000">
                      <a:srgbClr val="DB00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kumimoji="0" sz="1100" b="1" i="0" u="none" strike="noStrike" cap="none" normalizeH="0" baseline="0">
                      <a:ln>
                        <a:noFill/>
                      </a:ln>
                      <a:solidFill>
                        <a:schemeClr val="bg1"/>
                      </a:solidFill>
                      <a:effectLst/>
                      <a:latin typeface="Verdana" pitchFamily="34" charset="0"/>
                    </a:defRPr>
                  </a:pPr>
                  <a:r>
                    <a:rPr lang="en-US" sz="1200" dirty="0">
                      <a:solidFill>
                        <a:schemeClr val="bg1"/>
                      </a:solidFill>
                      <a:latin typeface="Segoe UI" pitchFamily="34" charset="0"/>
                      <a:ea typeface="Segoe UI" pitchFamily="34" charset="0"/>
                      <a:cs typeface="Segoe UI" pitchFamily="34" charset="0"/>
                    </a:rPr>
                    <a:t>Domaine B</a:t>
                  </a:r>
                </a:p>
              </p:txBody>
            </p:sp>
            <p:sp>
              <p:nvSpPr>
                <p:cNvPr id="18" name="Can 17"/>
                <p:cNvSpPr>
                  <a:spLocks noChangeArrowheads="1"/>
                </p:cNvSpPr>
                <p:nvPr/>
              </p:nvSpPr>
              <p:spPr bwMode="auto">
                <a:xfrm>
                  <a:off x="1800225" y="1798270"/>
                  <a:ext cx="2171700" cy="1416657"/>
                </a:xfrm>
                <a:prstGeom prst="can">
                  <a:avLst>
                    <a:gd name="adj" fmla="val 37500"/>
                  </a:avLst>
                </a:prstGeom>
                <a:gradFill rotWithShape="1">
                  <a:gsLst>
                    <a:gs pos="0">
                      <a:srgbClr val="004D00"/>
                    </a:gs>
                    <a:gs pos="50000">
                      <a:srgbClr val="007300"/>
                    </a:gs>
                    <a:gs pos="100000">
                      <a:srgbClr val="008A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200" dirty="0">
                      <a:solidFill>
                        <a:schemeClr val="bg1"/>
                      </a:solidFill>
                      <a:latin typeface="Segoe UI" pitchFamily="34" charset="0"/>
                      <a:ea typeface="Segoe UI" pitchFamily="34" charset="0"/>
                      <a:cs typeface="Segoe UI" pitchFamily="34" charset="0"/>
                    </a:rPr>
                    <a:t>Configuration</a:t>
                  </a:r>
                </a:p>
              </p:txBody>
            </p:sp>
            <p:sp>
              <p:nvSpPr>
                <p:cNvPr id="19" name="Can 18"/>
                <p:cNvSpPr>
                  <a:spLocks noChangeArrowheads="1"/>
                </p:cNvSpPr>
                <p:nvPr/>
              </p:nvSpPr>
              <p:spPr bwMode="auto">
                <a:xfrm>
                  <a:off x="1800225" y="785799"/>
                  <a:ext cx="2171700" cy="1412656"/>
                </a:xfrm>
                <a:prstGeom prst="can">
                  <a:avLst>
                    <a:gd name="adj" fmla="val 37500"/>
                  </a:avLst>
                </a:prstGeom>
                <a:gradFill rotWithShape="1">
                  <a:gsLst>
                    <a:gs pos="0">
                      <a:srgbClr val="003F77"/>
                    </a:gs>
                    <a:gs pos="50000">
                      <a:srgbClr val="005FAD"/>
                    </a:gs>
                    <a:gs pos="100000">
                      <a:srgbClr val="0072CE"/>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400" dirty="0">
                      <a:solidFill>
                        <a:schemeClr val="bg1"/>
                      </a:solidFill>
                      <a:latin typeface="Segoe UI" pitchFamily="34" charset="0"/>
                      <a:ea typeface="Segoe UI" pitchFamily="34" charset="0"/>
                      <a:cs typeface="Segoe UI" pitchFamily="34" charset="0"/>
                    </a:rPr>
                    <a:t>Schéma</a:t>
                  </a:r>
                  <a:endParaRPr lang="en-US" sz="1200" dirty="0">
                    <a:solidFill>
                      <a:schemeClr val="bg1"/>
                    </a:solidFill>
                    <a:latin typeface="Segoe UI" pitchFamily="34" charset="0"/>
                    <a:ea typeface="Segoe UI" pitchFamily="34" charset="0"/>
                    <a:cs typeface="Segoe UI" pitchFamily="34" charset="0"/>
                  </a:endParaRPr>
                </a:p>
              </p:txBody>
            </p:sp>
          </p:grpSp>
          <p:grpSp>
            <p:nvGrpSpPr>
              <p:cNvPr id="11" name="Group 10"/>
              <p:cNvGrpSpPr>
                <a:grpSpLocks/>
              </p:cNvGrpSpPr>
              <p:nvPr/>
            </p:nvGrpSpPr>
            <p:grpSpPr bwMode="auto">
              <a:xfrm>
                <a:off x="6721475" y="3146425"/>
                <a:ext cx="1420812" cy="1371600"/>
                <a:chOff x="1800225" y="785799"/>
                <a:chExt cx="2171700" cy="3457603"/>
              </a:xfrm>
            </p:grpSpPr>
            <p:sp>
              <p:nvSpPr>
                <p:cNvPr id="14" name="Can 13"/>
                <p:cNvSpPr>
                  <a:spLocks noChangeArrowheads="1"/>
                </p:cNvSpPr>
                <p:nvPr/>
              </p:nvSpPr>
              <p:spPr bwMode="auto">
                <a:xfrm>
                  <a:off x="1800225" y="2830746"/>
                  <a:ext cx="2171700" cy="1412656"/>
                </a:xfrm>
                <a:prstGeom prst="can">
                  <a:avLst>
                    <a:gd name="adj" fmla="val 37500"/>
                  </a:avLst>
                </a:prstGeom>
                <a:gradFill rotWithShape="1">
                  <a:gsLst>
                    <a:gs pos="0">
                      <a:srgbClr val="7F0000"/>
                    </a:gs>
                    <a:gs pos="50000">
                      <a:srgbClr val="B80000"/>
                    </a:gs>
                    <a:gs pos="100000">
                      <a:srgbClr val="DB00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kumimoji="0" sz="1100" b="1" i="0" u="none" strike="noStrike" cap="none" normalizeH="0" baseline="0">
                      <a:ln>
                        <a:noFill/>
                      </a:ln>
                      <a:solidFill>
                        <a:schemeClr val="bg1"/>
                      </a:solidFill>
                      <a:effectLst/>
                      <a:latin typeface="Verdana" pitchFamily="34" charset="0"/>
                    </a:defRPr>
                  </a:pPr>
                  <a:r>
                    <a:rPr lang="en-US" sz="1200" dirty="0">
                      <a:solidFill>
                        <a:schemeClr val="bg1"/>
                      </a:solidFill>
                      <a:latin typeface="Segoe UI" pitchFamily="34" charset="0"/>
                      <a:ea typeface="Segoe UI" pitchFamily="34" charset="0"/>
                      <a:cs typeface="Segoe UI" pitchFamily="34" charset="0"/>
                    </a:rPr>
                    <a:t>Domaine B</a:t>
                  </a:r>
                </a:p>
              </p:txBody>
            </p:sp>
            <p:sp>
              <p:nvSpPr>
                <p:cNvPr id="15" name="Can 14"/>
                <p:cNvSpPr>
                  <a:spLocks noChangeArrowheads="1"/>
                </p:cNvSpPr>
                <p:nvPr/>
              </p:nvSpPr>
              <p:spPr bwMode="auto">
                <a:xfrm>
                  <a:off x="1800225" y="1798267"/>
                  <a:ext cx="2171700" cy="1416657"/>
                </a:xfrm>
                <a:prstGeom prst="can">
                  <a:avLst>
                    <a:gd name="adj" fmla="val 37500"/>
                  </a:avLst>
                </a:prstGeom>
                <a:gradFill rotWithShape="1">
                  <a:gsLst>
                    <a:gs pos="0">
                      <a:srgbClr val="004D00"/>
                    </a:gs>
                    <a:gs pos="50000">
                      <a:srgbClr val="007300"/>
                    </a:gs>
                    <a:gs pos="100000">
                      <a:srgbClr val="008A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200" dirty="0">
                      <a:solidFill>
                        <a:schemeClr val="bg1"/>
                      </a:solidFill>
                      <a:latin typeface="Segoe UI" pitchFamily="34" charset="0"/>
                      <a:ea typeface="Segoe UI" pitchFamily="34" charset="0"/>
                      <a:cs typeface="Segoe UI" pitchFamily="34" charset="0"/>
                    </a:rPr>
                    <a:t>Configuration</a:t>
                  </a:r>
                </a:p>
              </p:txBody>
            </p:sp>
            <p:sp>
              <p:nvSpPr>
                <p:cNvPr id="16" name="Can 15"/>
                <p:cNvSpPr>
                  <a:spLocks noChangeArrowheads="1"/>
                </p:cNvSpPr>
                <p:nvPr/>
              </p:nvSpPr>
              <p:spPr bwMode="auto">
                <a:xfrm>
                  <a:off x="1800225" y="785799"/>
                  <a:ext cx="2171700" cy="1412654"/>
                </a:xfrm>
                <a:prstGeom prst="can">
                  <a:avLst>
                    <a:gd name="adj" fmla="val 37500"/>
                  </a:avLst>
                </a:prstGeom>
                <a:gradFill rotWithShape="1">
                  <a:gsLst>
                    <a:gs pos="0">
                      <a:srgbClr val="003F77"/>
                    </a:gs>
                    <a:gs pos="50000">
                      <a:srgbClr val="005FAD"/>
                    </a:gs>
                    <a:gs pos="100000">
                      <a:srgbClr val="0072CE"/>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200" dirty="0">
                      <a:solidFill>
                        <a:schemeClr val="bg1"/>
                      </a:solidFill>
                      <a:latin typeface="Segoe UI" pitchFamily="34" charset="0"/>
                      <a:ea typeface="Segoe UI" pitchFamily="34" charset="0"/>
                      <a:cs typeface="Segoe UI" pitchFamily="34" charset="0"/>
                    </a:rPr>
                    <a:t>Schéma</a:t>
                  </a:r>
                </a:p>
              </p:txBody>
            </p:sp>
          </p:grpSp>
          <p:pic>
            <p:nvPicPr>
              <p:cNvPr id="12" name="Picture 11" descr="E:\Documents\Projets\MS 6425\Téléchargements VRT\Graphique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2070" y="5149957"/>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E:\Documents\Projets\MS 6425\Téléchargements VRT\Graphique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5851" y="4257891"/>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 name="Content Placeholder 2"/>
          <p:cNvSpPr txBox="1">
            <a:spLocks/>
          </p:cNvSpPr>
          <p:nvPr/>
        </p:nvSpPr>
        <p:spPr>
          <a:xfrm>
            <a:off x="5975428" y="838201"/>
            <a:ext cx="4463973" cy="2308225"/>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Catalogue global</a:t>
            </a:r>
          </a:p>
          <a:p>
            <a:pPr lvl="1"/>
            <a:r>
              <a:rPr lang="en-US" sz="2000" b="0" dirty="0" err="1">
                <a:latin typeface="Segoe UI" pitchFamily="34" charset="0"/>
                <a:ea typeface="Segoe UI" pitchFamily="34" charset="0"/>
                <a:cs typeface="Segoe UI" pitchFamily="34" charset="0"/>
              </a:rPr>
              <a:t>Héberge</a:t>
            </a:r>
            <a:r>
              <a:rPr lang="en-US" sz="2000" b="0" dirty="0">
                <a:latin typeface="Segoe UI" pitchFamily="34" charset="0"/>
                <a:ea typeface="Segoe UI" pitchFamily="34" charset="0"/>
                <a:cs typeface="Segoe UI" pitchFamily="34" charset="0"/>
              </a:rPr>
              <a:t> un jeu </a:t>
            </a:r>
            <a:r>
              <a:rPr lang="en-US" sz="2000" b="0" dirty="0" err="1">
                <a:latin typeface="Segoe UI" pitchFamily="34" charset="0"/>
                <a:ea typeface="Segoe UI" pitchFamily="34" charset="0"/>
                <a:cs typeface="Segoe UI" pitchFamily="34" charset="0"/>
              </a:rPr>
              <a:t>d'attributs</a:t>
            </a:r>
            <a:r>
              <a:rPr lang="en-US" sz="2000" b="0" dirty="0">
                <a:latin typeface="Segoe UI" pitchFamily="34" charset="0"/>
                <a:ea typeface="Segoe UI" pitchFamily="34" charset="0"/>
                <a:cs typeface="Segoe UI" pitchFamily="34" charset="0"/>
              </a:rPr>
              <a:t> </a:t>
            </a:r>
            <a:r>
              <a:rPr lang="en-US" sz="2000" b="0" dirty="0" err="1">
                <a:latin typeface="Segoe UI" pitchFamily="34" charset="0"/>
                <a:ea typeface="Segoe UI" pitchFamily="34" charset="0"/>
                <a:cs typeface="Segoe UI" pitchFamily="34" charset="0"/>
              </a:rPr>
              <a:t>partiel</a:t>
            </a:r>
            <a:r>
              <a:rPr lang="en-US" sz="2000" b="0" dirty="0">
                <a:latin typeface="Segoe UI" pitchFamily="34" charset="0"/>
                <a:ea typeface="Segoe UI" pitchFamily="34" charset="0"/>
                <a:cs typeface="Segoe UI" pitchFamily="34" charset="0"/>
              </a:rPr>
              <a:t> pour d'autres domaines </a:t>
            </a:r>
            <a:r>
              <a:rPr lang="en-US" sz="2000" b="0" dirty="0" err="1">
                <a:latin typeface="Segoe UI" pitchFamily="34" charset="0"/>
                <a:ea typeface="Segoe UI" pitchFamily="34" charset="0"/>
                <a:cs typeface="Segoe UI" pitchFamily="34" charset="0"/>
              </a:rPr>
              <a:t>dans</a:t>
            </a:r>
            <a:r>
              <a:rPr lang="en-US" sz="2000" b="0" dirty="0">
                <a:latin typeface="Segoe UI" pitchFamily="34" charset="0"/>
                <a:ea typeface="Segoe UI" pitchFamily="34" charset="0"/>
                <a:cs typeface="Segoe UI" pitchFamily="34" charset="0"/>
              </a:rPr>
              <a:t> la </a:t>
            </a:r>
            <a:r>
              <a:rPr lang="en-US" sz="2000" b="0" dirty="0" err="1">
                <a:latin typeface="Segoe UI" pitchFamily="34" charset="0"/>
                <a:ea typeface="Segoe UI" pitchFamily="34" charset="0"/>
                <a:cs typeface="Segoe UI" pitchFamily="34" charset="0"/>
              </a:rPr>
              <a:t>forêt</a:t>
            </a:r>
            <a:r>
              <a:rPr lang="en-US" sz="2000" b="0" dirty="0">
                <a:latin typeface="Segoe UI" pitchFamily="34" charset="0"/>
                <a:ea typeface="Segoe UI" pitchFamily="34" charset="0"/>
                <a:cs typeface="Segoe UI" pitchFamily="34" charset="0"/>
              </a:rPr>
              <a:t> </a:t>
            </a:r>
            <a:r>
              <a:rPr lang="en-US" sz="2000" b="0" dirty="0" err="1">
                <a:latin typeface="Segoe UI" pitchFamily="34" charset="0"/>
                <a:ea typeface="Segoe UI" pitchFamily="34" charset="0"/>
                <a:cs typeface="Segoe UI" pitchFamily="34" charset="0"/>
              </a:rPr>
              <a:t>Prend</a:t>
            </a:r>
            <a:r>
              <a:rPr lang="en-US" sz="2000" b="0" dirty="0">
                <a:latin typeface="Segoe UI" pitchFamily="34" charset="0"/>
                <a:ea typeface="Segoe UI" pitchFamily="34" charset="0"/>
                <a:cs typeface="Segoe UI" pitchFamily="34" charset="0"/>
              </a:rPr>
              <a:t> en charge les </a:t>
            </a:r>
            <a:r>
              <a:rPr lang="en-US" sz="2000" b="0" dirty="0" err="1">
                <a:latin typeface="Segoe UI" pitchFamily="34" charset="0"/>
                <a:ea typeface="Segoe UI" pitchFamily="34" charset="0"/>
                <a:cs typeface="Segoe UI" pitchFamily="34" charset="0"/>
              </a:rPr>
              <a:t>requêtes</a:t>
            </a:r>
            <a:r>
              <a:rPr lang="en-US" sz="2000" b="0" dirty="0">
                <a:latin typeface="Segoe UI" pitchFamily="34" charset="0"/>
                <a:ea typeface="Segoe UI" pitchFamily="34" charset="0"/>
                <a:cs typeface="Segoe UI" pitchFamily="34" charset="0"/>
              </a:rPr>
              <a:t> pour les </a:t>
            </a:r>
            <a:r>
              <a:rPr lang="en-US" sz="2000" b="0" dirty="0" err="1">
                <a:latin typeface="Segoe UI" pitchFamily="34" charset="0"/>
                <a:ea typeface="Segoe UI" pitchFamily="34" charset="0"/>
                <a:cs typeface="Segoe UI" pitchFamily="34" charset="0"/>
              </a:rPr>
              <a:t>objets</a:t>
            </a:r>
            <a:r>
              <a:rPr lang="en-US" sz="2000" b="0" dirty="0">
                <a:latin typeface="Segoe UI" pitchFamily="34" charset="0"/>
                <a:ea typeface="Segoe UI" pitchFamily="34" charset="0"/>
                <a:cs typeface="Segoe UI" pitchFamily="34" charset="0"/>
              </a:rPr>
              <a:t> </a:t>
            </a:r>
            <a:r>
              <a:rPr lang="en-US" sz="2000" b="0" dirty="0" err="1">
                <a:latin typeface="Segoe UI" pitchFamily="34" charset="0"/>
                <a:ea typeface="Segoe UI" pitchFamily="34" charset="0"/>
                <a:cs typeface="Segoe UI" pitchFamily="34" charset="0"/>
              </a:rPr>
              <a:t>dans</a:t>
            </a:r>
            <a:r>
              <a:rPr lang="en-US" sz="2000" b="0" dirty="0">
                <a:latin typeface="Segoe UI" pitchFamily="34" charset="0"/>
                <a:ea typeface="Segoe UI" pitchFamily="34" charset="0"/>
                <a:cs typeface="Segoe UI" pitchFamily="34" charset="0"/>
              </a:rPr>
              <a:t> </a:t>
            </a:r>
            <a:r>
              <a:rPr lang="en-US" sz="2000" b="0" dirty="0" err="1">
                <a:latin typeface="Segoe UI" pitchFamily="34" charset="0"/>
                <a:ea typeface="Segoe UI" pitchFamily="34" charset="0"/>
                <a:cs typeface="Segoe UI" pitchFamily="34" charset="0"/>
              </a:rPr>
              <a:t>l'ensemble</a:t>
            </a:r>
            <a:r>
              <a:rPr lang="en-US" sz="2000" b="0" dirty="0">
                <a:latin typeface="Segoe UI" pitchFamily="34" charset="0"/>
                <a:ea typeface="Segoe UI" pitchFamily="34" charset="0"/>
                <a:cs typeface="Segoe UI" pitchFamily="34" charset="0"/>
              </a:rPr>
              <a:t> de la forêt</a:t>
            </a:r>
          </a:p>
        </p:txBody>
      </p:sp>
      <p:sp>
        <p:nvSpPr>
          <p:cNvPr id="36" name="AutoShape 16"/>
          <p:cNvSpPr>
            <a:spLocks noChangeArrowheads="1"/>
          </p:cNvSpPr>
          <p:nvPr/>
        </p:nvSpPr>
        <p:spPr bwMode="auto">
          <a:xfrm>
            <a:off x="1926851" y="4485517"/>
            <a:ext cx="3413942" cy="376476"/>
          </a:xfrm>
          <a:prstGeom prst="roundRect">
            <a:avLst>
              <a:gd name="adj" fmla="val 4167"/>
            </a:avLst>
          </a:prstGeom>
          <a:noFill/>
          <a:ln w="9525">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dirty="0">
                <a:latin typeface="Segoe UI" pitchFamily="34" charset="0"/>
                <a:ea typeface="Segoe UI" pitchFamily="34" charset="0"/>
                <a:cs typeface="Segoe UI" pitchFamily="34" charset="0"/>
              </a:rPr>
              <a:t>Serveur de catalogue global</a:t>
            </a:r>
          </a:p>
        </p:txBody>
      </p:sp>
    </p:spTree>
    <p:extLst>
      <p:ext uri="{BB962C8B-B14F-4D97-AF65-F5344CB8AC3E}">
        <p14:creationId xmlns:p14="http://schemas.microsoft.com/office/powerpoint/2010/main" val="3721099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BBD2EAA4A41847945BD0265586F8BB" ma:contentTypeVersion="6" ma:contentTypeDescription="Crée un document." ma:contentTypeScope="" ma:versionID="7b39f977786b8235124ccf6342fdd996">
  <xsd:schema xmlns:xsd="http://www.w3.org/2001/XMLSchema" xmlns:xs="http://www.w3.org/2001/XMLSchema" xmlns:p="http://schemas.microsoft.com/office/2006/metadata/properties" xmlns:ns2="356bb18e-df3b-4c4f-addd-a01135ca2f46" targetNamespace="http://schemas.microsoft.com/office/2006/metadata/properties" ma:root="true" ma:fieldsID="c5fea81a837606943ce00ad16491bf27" ns2:_="">
    <xsd:import namespace="356bb18e-df3b-4c4f-addd-a01135ca2f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bb18e-df3b-4c4f-addd-a01135ca2f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4447FB-2AB4-4C41-9513-78B491266F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bb18e-df3b-4c4f-addd-a01135ca2f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BE5E67-44D5-4151-8FDD-0254B1CA09BD}">
  <ds:schemaRefs>
    <ds:schemaRef ds:uri="http://schemas.microsoft.com/sharepoint/v3/contenttype/forms"/>
  </ds:schemaRefs>
</ds:datastoreItem>
</file>

<file path=customXml/itemProps3.xml><?xml version="1.0" encoding="utf-8"?>
<ds:datastoreItem xmlns:ds="http://schemas.openxmlformats.org/officeDocument/2006/customXml" ds:itemID="{F36260E9-3AE2-4080-BA26-C4683627D62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Wisp</Template>
  <TotalTime>9760</TotalTime>
  <Words>10792</Words>
  <Application>Microsoft Office PowerPoint</Application>
  <PresentationFormat>Grand écran</PresentationFormat>
  <Paragraphs>1377</Paragraphs>
  <Slides>72</Slides>
  <Notes>26</Notes>
  <HiddenSlides>0</HiddenSlides>
  <MMClips>0</MMClips>
  <ScaleCrop>false</ScaleCrop>
  <HeadingPairs>
    <vt:vector size="6" baseType="variant">
      <vt:variant>
        <vt:lpstr>Polices utilisées</vt:lpstr>
      </vt:variant>
      <vt:variant>
        <vt:i4>13</vt:i4>
      </vt:variant>
      <vt:variant>
        <vt:lpstr>Thème</vt:lpstr>
      </vt:variant>
      <vt:variant>
        <vt:i4>7</vt:i4>
      </vt:variant>
      <vt:variant>
        <vt:lpstr>Titres des diapositives</vt:lpstr>
      </vt:variant>
      <vt:variant>
        <vt:i4>72</vt:i4>
      </vt:variant>
    </vt:vector>
  </HeadingPairs>
  <TitlesOfParts>
    <vt:vector size="92" baseType="lpstr">
      <vt:lpstr>Arial</vt:lpstr>
      <vt:lpstr>Arial Unicode MS</vt:lpstr>
      <vt:lpstr>Calibri</vt:lpstr>
      <vt:lpstr>Century Gothic</vt:lpstr>
      <vt:lpstr>Lucida Sans Typewriter</vt:lpstr>
      <vt:lpstr>Segoe</vt:lpstr>
      <vt:lpstr>Segoe Light</vt:lpstr>
      <vt:lpstr>Segoe UI</vt:lpstr>
      <vt:lpstr>Segoe UI Light</vt:lpstr>
      <vt:lpstr>Symbol</vt:lpstr>
      <vt:lpstr>Verdana</vt:lpstr>
      <vt:lpstr>Wingdings</vt:lpstr>
      <vt:lpstr>Wingdings 3</vt:lpstr>
      <vt:lpstr>Brin</vt:lpstr>
      <vt:lpstr>Presentation1</vt:lpstr>
      <vt:lpstr>1_Presentation1</vt:lpstr>
      <vt:lpstr>2_Presentation1</vt:lpstr>
      <vt:lpstr>3_Presentation1</vt:lpstr>
      <vt:lpstr>4_Presentation1</vt:lpstr>
      <vt:lpstr>5_Presentation1</vt:lpstr>
      <vt:lpstr>Gestion des objets de services de domaine Active Directory</vt:lpstr>
      <vt:lpstr>Vue d'ensemble d'AD DS</vt:lpstr>
      <vt:lpstr>Que sont les domaines AD DS ?</vt:lpstr>
      <vt:lpstr>Que sont les unités d'organisation ?</vt:lpstr>
      <vt:lpstr>Qu'est-ce qu'une forêt AD DS ?</vt:lpstr>
      <vt:lpstr>Forêt </vt:lpstr>
      <vt:lpstr>Qu'est-ce que le schéma AD DS ?</vt:lpstr>
      <vt:lpstr>Qu'est-ce qu'un contrôleur de domaine ?</vt:lpstr>
      <vt:lpstr>Qu'est-ce que le catalogue global ?</vt:lpstr>
      <vt:lpstr>Que sont les maîtres d'opérations ?</vt:lpstr>
      <vt:lpstr>TP n° 1</vt:lpstr>
      <vt:lpstr>TP n° 2</vt:lpstr>
      <vt:lpstr>Outils d'administration d'AD DS</vt:lpstr>
      <vt:lpstr>Création de comptes d'utilisateurs</vt:lpstr>
      <vt:lpstr>Types de groupes</vt:lpstr>
      <vt:lpstr>Étendues de groupes</vt:lpstr>
      <vt:lpstr>Présentation PowerPoint</vt:lpstr>
      <vt:lpstr>Groupes par défaut</vt:lpstr>
      <vt:lpstr>Implémentation de la gestion des groupes</vt:lpstr>
      <vt:lpstr>Autorisations de Partage et NTFS</vt:lpstr>
      <vt:lpstr>Autorisations AD DS effectives</vt:lpstr>
      <vt:lpstr>Cumul des autorisations </vt:lpstr>
      <vt:lpstr>Autorisations héritées et autorisations explicites </vt:lpstr>
      <vt:lpstr>La priorité de l’autorisation Refuser</vt:lpstr>
      <vt:lpstr>Exemples d’attribution des droits d’accès</vt:lpstr>
      <vt:lpstr>TP n°3</vt:lpstr>
      <vt:lpstr>Avantages de l'utilisation des outils en ligne de commande pour l'administration d'AD DS</vt:lpstr>
      <vt:lpstr>Qu'est-ce que les commandes DS ?</vt:lpstr>
      <vt:lpstr>Présentation PowerPoint</vt:lpstr>
      <vt:lpstr>Présentation PowerPoint</vt:lpstr>
      <vt:lpstr>Ajouter des membres à un groupe</vt:lpstr>
      <vt:lpstr>Commandes DS</vt:lpstr>
      <vt:lpstr>Présentation PowerPoint</vt:lpstr>
      <vt:lpstr>Présentation PowerPoint</vt:lpstr>
      <vt:lpstr>Creation d’un groupe</vt:lpstr>
      <vt:lpstr>Présentation PowerPoint</vt:lpstr>
      <vt:lpstr>Création d’un groupe « animateurs » Ajout des membres du groupe Formateurs au groupe animateurs à l’aide du pipe(tube)  entre deux commandes dsget group et dsmod group</vt:lpstr>
      <vt:lpstr>Affichage et recherche</vt:lpstr>
      <vt:lpstr>Présentation PowerPoint</vt:lpstr>
      <vt:lpstr>Qu'est-ce que Csvde ?</vt:lpstr>
      <vt:lpstr>Exportation sur me fichier « UserAL.csv » avec filtrage et liste des attributs</vt:lpstr>
      <vt:lpstr>Exportation des comptes activés 512 et des comptes désactivés 546</vt:lpstr>
      <vt:lpstr>Importation des utilisateurs depuis le fichier « utilisa.csv » vers l’AD</vt:lpstr>
      <vt:lpstr>Importation des utilisateurs avec LDIFDE depuis le fichier « newuser.ldif »</vt:lpstr>
      <vt:lpstr>Qu'est-ce que Ldifde ?</vt:lpstr>
      <vt:lpstr>Csvde import</vt:lpstr>
      <vt:lpstr> ldifde import</vt:lpstr>
      <vt:lpstr>TPn° 1</vt:lpstr>
      <vt:lpstr>TPn° 2</vt:lpstr>
      <vt:lpstr>Correction TP commandes DS</vt:lpstr>
      <vt:lpstr>Utilisation des applets de commande Windows PowerShell pour gérer les comptes d'utilisateurs</vt:lpstr>
      <vt:lpstr>Utilisation des applets de commande Windows PowerShell pour gérer les groupes</vt:lpstr>
      <vt:lpstr>Utilisation des applets de commande Windows PowerShell pour gérer les comptes d'ordinateurs</vt:lpstr>
      <vt:lpstr>Utilisation des applets de commande Windows PowerShell pour gérer les unités d'organisation</vt:lpstr>
      <vt:lpstr>Exemples de création d’objets AD</vt:lpstr>
      <vt:lpstr>Exemples d’affichage  et de modification d’objets AD</vt:lpstr>
      <vt:lpstr>Présentation PowerPoint</vt:lpstr>
      <vt:lpstr>Que sont les opérations en bloc ?</vt:lpstr>
      <vt:lpstr>Interrogation d'objets avec Windows PowerShell</vt:lpstr>
      <vt:lpstr>Modification d'objets avec Windows PowerShell</vt:lpstr>
      <vt:lpstr>Fichier users.csv</vt:lpstr>
      <vt:lpstr>Script PowerShell avec Import-Csv</vt:lpstr>
      <vt:lpstr>Exemple de script pour créer des utilisateurs en bloc</vt:lpstr>
      <vt:lpstr>Script PowerShell pour chercher tous les utilisateurs de l’ou NTIC qui sont désactiver et réinitialiser leur mot de passe en les activant</vt:lpstr>
      <vt:lpstr>Chercher tous les utilisateurs de Users qui ont une société différente de « OFPPT » et qui sont activés et les désactiver</vt:lpstr>
      <vt:lpstr>Exemple de requêtes</vt:lpstr>
      <vt:lpstr>TPn°3: A PowerShell</vt:lpstr>
      <vt:lpstr>TPn° 3 B</vt:lpstr>
      <vt:lpstr>TPn°3 C</vt:lpstr>
      <vt:lpstr>Exemples PowerShell pour DHCP</vt:lpstr>
      <vt:lpstr>Exemples de commandes PowerShell pour Serveur DNS </vt:lpstr>
      <vt:lpstr>Présentation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Hassan ouadi</dc:creator>
  <cp:lastModifiedBy>ABDELKRIM FARISSI</cp:lastModifiedBy>
  <cp:revision>192</cp:revision>
  <dcterms:created xsi:type="dcterms:W3CDTF">2020-07-08T21:50:15Z</dcterms:created>
  <dcterms:modified xsi:type="dcterms:W3CDTF">2021-03-27T23:41:27Z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0x010100B8BBD2EAA4A41847945BD0265586F8BB</vt:lpwstr>
  </property>
</Properties>
</file>