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42"/>
  </p:notesMasterIdLst>
  <p:sldIdLst>
    <p:sldId id="256" r:id="rId5"/>
    <p:sldId id="257" r:id="rId6"/>
    <p:sldId id="258" r:id="rId7"/>
    <p:sldId id="259" r:id="rId8"/>
    <p:sldId id="260" r:id="rId9"/>
    <p:sldId id="297" r:id="rId10"/>
    <p:sldId id="298" r:id="rId11"/>
    <p:sldId id="299" r:id="rId12"/>
    <p:sldId id="300" r:id="rId13"/>
    <p:sldId id="265" r:id="rId14"/>
    <p:sldId id="288" r:id="rId15"/>
    <p:sldId id="266" r:id="rId16"/>
    <p:sldId id="267" r:id="rId17"/>
    <p:sldId id="268" r:id="rId18"/>
    <p:sldId id="269" r:id="rId19"/>
    <p:sldId id="270" r:id="rId20"/>
    <p:sldId id="271" r:id="rId21"/>
    <p:sldId id="289" r:id="rId22"/>
    <p:sldId id="272" r:id="rId23"/>
    <p:sldId id="273" r:id="rId24"/>
    <p:sldId id="301" r:id="rId25"/>
    <p:sldId id="290" r:id="rId26"/>
    <p:sldId id="275" r:id="rId27"/>
    <p:sldId id="302" r:id="rId28"/>
    <p:sldId id="277" r:id="rId29"/>
    <p:sldId id="278" r:id="rId30"/>
    <p:sldId id="279" r:id="rId31"/>
    <p:sldId id="280" r:id="rId32"/>
    <p:sldId id="281" r:id="rId33"/>
    <p:sldId id="282" r:id="rId34"/>
    <p:sldId id="283" r:id="rId35"/>
    <p:sldId id="291" r:id="rId36"/>
    <p:sldId id="284" r:id="rId37"/>
    <p:sldId id="285" r:id="rId38"/>
    <p:sldId id="286" r:id="rId39"/>
    <p:sldId id="287" r:id="rId40"/>
    <p:sldId id="293" r:id="rId41"/>
  </p:sldIdLst>
  <p:sldSz cx="9144000" cy="6858000" type="screen4x3"/>
  <p:notesSz cx="6858000" cy="9144000"/>
  <p:embeddedFontLst>
    <p:embeddedFont>
      <p:font typeface="Calibri" panose="020F0502020204030204" pitchFamily="34" charset="0"/>
      <p:regular r:id="rId43"/>
      <p:bold r:id="rId44"/>
      <p:italic r:id="rId45"/>
      <p:boldItalic r:id="rId46"/>
    </p:embeddedFont>
    <p:embeddedFont>
      <p:font typeface="Segoe Light" panose="020B0604020202020204" charset="0"/>
      <p:regular r:id="rId47"/>
      <p:italic r:id="rId48"/>
    </p:embeddedFont>
    <p:embeddedFont>
      <p:font typeface="Segoe UI" panose="020B0502040204020203" pitchFamily="34" charset="0"/>
      <p:regular r:id="rId49"/>
      <p:bold r:id="rId50"/>
      <p:italic r:id="rId51"/>
      <p:boldItalic r:id="rId52"/>
    </p:embeddedFont>
    <p:embeddedFont>
      <p:font typeface="Segoe UI Light" panose="020B0502040204020203" pitchFamily="34" charset="0"/>
      <p:regular r:id="rId53"/>
      <p:italic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316" autoAdjust="0"/>
    <p:restoredTop sz="65812" autoAdjust="0"/>
  </p:normalViewPr>
  <p:slideViewPr>
    <p:cSldViewPr>
      <p:cViewPr varScale="1">
        <p:scale>
          <a:sx n="86" d="100"/>
          <a:sy n="86" d="100"/>
        </p:scale>
        <p:origin x="1958" y="58"/>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44A6E4-F54B-43FD-B8EA-83D9D9F5B477}" type="datetimeFigureOut">
              <a:rPr lang="en-US" smtClean="0"/>
              <a:t>4/2/2021</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E590B6-AA69-409D-B29F-3359E13F02FB}" type="slidenum">
              <a:rPr lang="en-US" smtClean="0"/>
              <a:t>‹N°›</a:t>
            </a:fld>
            <a:endParaRPr lang="en-US"/>
          </a:p>
        </p:txBody>
      </p:sp>
    </p:spTree>
    <p:extLst>
      <p:ext uri="{BB962C8B-B14F-4D97-AF65-F5344CB8AC3E}">
        <p14:creationId xmlns:p14="http://schemas.microsoft.com/office/powerpoint/2010/main" val="1284022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ts val="1300"/>
              </a:lnSpc>
              <a:spcBef>
                <a:spcPts val="900"/>
              </a:spcBef>
              <a:spcAft>
                <a:spcPts val="1000"/>
              </a:spcAft>
            </a:pPr>
            <a:r>
              <a:rPr lang="en-US" sz="1000" b="1" dirty="0" err="1">
                <a:effectLst/>
                <a:latin typeface="Arial"/>
                <a:ea typeface="SimSun"/>
                <a:cs typeface="Segoe UI"/>
              </a:rPr>
              <a:t>Présentation</a:t>
            </a:r>
            <a:r>
              <a:rPr lang="en-US" sz="1000" b="1" dirty="0">
                <a:effectLst/>
                <a:latin typeface="Arial"/>
                <a:ea typeface="SimSun"/>
                <a:cs typeface="Segoe UI"/>
              </a:rPr>
              <a:t> : 60 minutes</a:t>
            </a: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45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installer le </a:t>
            </a:r>
            <a:r>
              <a:rPr lang="en-US" sz="1000" dirty="0" err="1">
                <a:effectLst/>
                <a:latin typeface="Arial"/>
                <a:ea typeface="Times New Roman"/>
                <a:cs typeface="Segoe UI"/>
              </a:rPr>
              <a:t>rôle</a:t>
            </a:r>
            <a:r>
              <a:rPr lang="en-US" sz="1000" dirty="0">
                <a:effectLst/>
                <a:latin typeface="Arial"/>
                <a:ea typeface="Times New Roman"/>
                <a:cs typeface="Segoe UI"/>
              </a:rPr>
              <a:t> </a:t>
            </a:r>
            <a:r>
              <a:rPr lang="en-US" sz="1000" dirty="0" err="1">
                <a:effectLst/>
                <a:latin typeface="Arial"/>
                <a:ea typeface="Times New Roman"/>
                <a:cs typeface="Segoe UI"/>
              </a:rPr>
              <a:t>Serveur</a:t>
            </a:r>
            <a:r>
              <a:rPr lang="en-US" sz="1000" dirty="0">
                <a:effectLst/>
                <a:latin typeface="Arial"/>
                <a:ea typeface="Times New Roman"/>
                <a:cs typeface="Segoe UI"/>
              </a:rPr>
              <a:t> DHCP (Dynamic Host Configuration Protocol)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Segoe UI"/>
              </a:rPr>
              <a:t>configurer</a:t>
            </a:r>
            <a:r>
              <a:rPr lang="en-US" sz="1000" dirty="0">
                <a:effectLst/>
                <a:latin typeface="Arial"/>
                <a:ea typeface="Times New Roman"/>
                <a:cs typeface="Segoe UI"/>
              </a:rPr>
              <a:t> les </a:t>
            </a:r>
            <a:r>
              <a:rPr lang="en-US" sz="1000" dirty="0" err="1">
                <a:effectLst/>
                <a:latin typeface="Arial"/>
                <a:ea typeface="Times New Roman"/>
                <a:cs typeface="Segoe UI"/>
              </a:rPr>
              <a:t>étendues</a:t>
            </a:r>
            <a:r>
              <a:rPr lang="en-US" sz="1000" dirty="0">
                <a:effectLst/>
                <a:latin typeface="Arial"/>
                <a:ea typeface="Times New Roman"/>
                <a:cs typeface="Segoe UI"/>
              </a:rPr>
              <a:t> DHCP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Segoe UI"/>
              </a:rPr>
              <a:t>gérer</a:t>
            </a:r>
            <a:r>
              <a:rPr lang="en-US" sz="1000" dirty="0">
                <a:effectLst/>
                <a:latin typeface="Arial"/>
                <a:ea typeface="Times New Roman"/>
                <a:cs typeface="Segoe UI"/>
              </a:rPr>
              <a:t> </a:t>
            </a:r>
            <a:r>
              <a:rPr lang="en-US" sz="1000" dirty="0" err="1">
                <a:effectLst/>
                <a:latin typeface="Arial"/>
                <a:ea typeface="Times New Roman"/>
                <a:cs typeface="Segoe UI"/>
              </a:rPr>
              <a:t>une</a:t>
            </a:r>
            <a:r>
              <a:rPr lang="en-US" sz="1000" dirty="0">
                <a:effectLst/>
                <a:latin typeface="Arial"/>
                <a:ea typeface="Times New Roman"/>
                <a:cs typeface="Segoe UI"/>
              </a:rPr>
              <a:t> base de </a:t>
            </a:r>
            <a:r>
              <a:rPr lang="en-US" sz="1000" dirty="0" err="1">
                <a:effectLst/>
                <a:latin typeface="Arial"/>
                <a:ea typeface="Times New Roman"/>
                <a:cs typeface="Segoe UI"/>
              </a:rPr>
              <a:t>données</a:t>
            </a:r>
            <a:r>
              <a:rPr lang="en-US" sz="1000" dirty="0">
                <a:effectLst/>
                <a:latin typeface="Arial"/>
                <a:ea typeface="Times New Roman"/>
                <a:cs typeface="Segoe UI"/>
              </a:rPr>
              <a:t> DHCP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Segoe UI"/>
              </a:rPr>
              <a:t>sécuriser</a:t>
            </a:r>
            <a:r>
              <a:rPr lang="en-US" sz="1000" dirty="0">
                <a:effectLst/>
                <a:latin typeface="Arial"/>
                <a:ea typeface="Times New Roman"/>
                <a:cs typeface="Segoe UI"/>
              </a:rPr>
              <a:t> et </a:t>
            </a:r>
            <a:r>
              <a:rPr lang="en-US" sz="1000" dirty="0" err="1">
                <a:effectLst/>
                <a:latin typeface="Arial"/>
                <a:ea typeface="Times New Roman"/>
                <a:cs typeface="Segoe UI"/>
              </a:rPr>
              <a:t>surveiller</a:t>
            </a:r>
            <a:r>
              <a:rPr lang="en-US" sz="1000" dirty="0">
                <a:effectLst/>
                <a:latin typeface="Arial"/>
                <a:ea typeface="Times New Roman"/>
                <a:cs typeface="Segoe UI"/>
              </a:rPr>
              <a:t> le </a:t>
            </a:r>
            <a:r>
              <a:rPr lang="en-US" sz="1000" dirty="0" err="1">
                <a:effectLst/>
                <a:latin typeface="Arial"/>
                <a:ea typeface="Times New Roman"/>
                <a:cs typeface="Segoe UI"/>
              </a:rPr>
              <a:t>rôle</a:t>
            </a:r>
            <a:r>
              <a:rPr lang="en-US" sz="1000" dirty="0">
                <a:effectLst/>
                <a:latin typeface="Arial"/>
                <a:ea typeface="Times New Roman"/>
                <a:cs typeface="Segoe UI"/>
              </a:rPr>
              <a:t> </a:t>
            </a:r>
            <a:r>
              <a:rPr lang="en-US" sz="1000" dirty="0" err="1">
                <a:effectLst/>
                <a:latin typeface="Arial"/>
                <a:ea typeface="Times New Roman"/>
                <a:cs typeface="Segoe UI"/>
              </a:rPr>
              <a:t>Serveur</a:t>
            </a:r>
            <a:r>
              <a:rPr lang="en-US" sz="1000" dirty="0">
                <a:effectLst/>
                <a:latin typeface="Arial"/>
                <a:ea typeface="Times New Roman"/>
                <a:cs typeface="Segoe UI"/>
              </a:rPr>
              <a:t> DHCP.</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SimSun"/>
                <a:cs typeface="Segoe UI"/>
              </a:rPr>
              <a:t>Documents de </a:t>
            </a:r>
            <a:r>
              <a:rPr lang="en-US" sz="1000" b="1" dirty="0" err="1">
                <a:effectLst/>
                <a:latin typeface="Arial"/>
                <a:ea typeface="SimSun"/>
                <a:cs typeface="Segoe UI"/>
              </a:rPr>
              <a:t>cours</a:t>
            </a:r>
            <a:endParaRPr lang="en-US" sz="1000" b="1" dirty="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a:latin typeface="Arial"/>
                <a:ea typeface="SimSun"/>
                <a:cs typeface="Arial"/>
              </a:rPr>
              <a:t>®</a:t>
            </a:r>
            <a:r>
              <a:rPr lang="en-US" sz="1000" dirty="0">
                <a:latin typeface="Arial"/>
                <a:ea typeface="SimSun"/>
                <a:cs typeface="Segoe UI"/>
              </a:rPr>
              <a:t> Office PowerPoint</a:t>
            </a:r>
            <a:r>
              <a:rPr lang="en-US" sz="1000" baseline="30000" dirty="0">
                <a:latin typeface="Arial"/>
                <a:ea typeface="SimSun"/>
                <a:cs typeface="Arial"/>
              </a:rPr>
              <a:t>®</a:t>
            </a:r>
            <a:r>
              <a:rPr lang="en-US" sz="1000" dirty="0">
                <a:latin typeface="Arial"/>
                <a:ea typeface="SimSun"/>
                <a:cs typeface="Segoe UI"/>
              </a:rPr>
              <a:t> 22410B_06.pptx.</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Important</a:t>
            </a:r>
            <a:r>
              <a:rPr lang="en-US" sz="1000" dirty="0">
                <a:latin typeface="Arial"/>
                <a:ea typeface="SimSun"/>
                <a:cs typeface="Arial"/>
              </a:rPr>
              <a:t> </a:t>
            </a:r>
            <a:r>
              <a:rPr lang="en-US" sz="1000" b="1" dirty="0">
                <a:latin typeface="Arial"/>
                <a:ea typeface="SimSun"/>
                <a:cs typeface="Arial"/>
              </a:rPr>
              <a:t>:</a:t>
            </a:r>
            <a:r>
              <a:rPr lang="en-US" sz="1000" dirty="0">
                <a:latin typeface="Arial"/>
                <a:ea typeface="SimSun"/>
                <a:cs typeface="Arial"/>
              </a:rPr>
              <a:t> Il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recommandé</a:t>
            </a:r>
            <a:r>
              <a:rPr lang="en-US" sz="1000" dirty="0">
                <a:latin typeface="Arial"/>
                <a:ea typeface="SimSun"/>
                <a:cs typeface="Arial"/>
              </a:rPr>
              <a:t> </a:t>
            </a:r>
            <a:r>
              <a:rPr lang="en-US" sz="1000" dirty="0" err="1">
                <a:latin typeface="Arial"/>
                <a:ea typeface="SimSun"/>
                <a:cs typeface="Arial"/>
              </a:rPr>
              <a:t>d'utiliser</a:t>
            </a:r>
            <a:r>
              <a:rPr lang="en-US" sz="1000" dirty="0">
                <a:latin typeface="Arial"/>
                <a:ea typeface="SimSun"/>
                <a:cs typeface="Arial"/>
              </a:rPr>
              <a:t> Office PowerPoint 2007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plus </a:t>
            </a:r>
            <a:r>
              <a:rPr lang="en-US" sz="1000" dirty="0" err="1">
                <a:latin typeface="Arial"/>
                <a:ea typeface="SimSun"/>
                <a:cs typeface="Arial"/>
              </a:rPr>
              <a:t>récente</a:t>
            </a:r>
            <a:r>
              <a:rPr lang="en-US" sz="1000" dirty="0">
                <a:latin typeface="Arial"/>
                <a:ea typeface="SimSun"/>
                <a:cs typeface="Arial"/>
              </a:rPr>
              <a:t> pour </a:t>
            </a:r>
            <a:r>
              <a:rPr lang="en-US" sz="1000" dirty="0" err="1">
                <a:latin typeface="Arial"/>
                <a:ea typeface="SimSun"/>
                <a:cs typeface="Arial"/>
              </a:rPr>
              <a:t>afficher</a:t>
            </a:r>
            <a:r>
              <a:rPr lang="en-US" sz="1000" dirty="0">
                <a:latin typeface="Arial"/>
                <a:ea typeface="SimSun"/>
                <a:cs typeface="Arial"/>
              </a:rPr>
              <a:t> les </a:t>
            </a:r>
            <a:r>
              <a:rPr lang="en-US" sz="1000" dirty="0" err="1">
                <a:latin typeface="Arial"/>
                <a:ea typeface="SimSun"/>
                <a:cs typeface="Arial"/>
              </a:rPr>
              <a:t>diapositives</a:t>
            </a:r>
            <a:r>
              <a:rPr lang="en-US" sz="1000" dirty="0">
                <a:latin typeface="Arial"/>
                <a:ea typeface="SimSun"/>
                <a:cs typeface="Arial"/>
              </a:rPr>
              <a:t> de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cours</a:t>
            </a:r>
            <a:r>
              <a:rPr lang="en-US" sz="1000" dirty="0">
                <a:latin typeface="Arial"/>
                <a:ea typeface="SimSun"/>
                <a:cs typeface="Arial"/>
              </a:rPr>
              <a:t>. Si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la </a:t>
            </a:r>
            <a:r>
              <a:rPr lang="en-US" sz="1000" dirty="0" err="1">
                <a:latin typeface="Arial"/>
                <a:ea typeface="SimSun"/>
                <a:cs typeface="Arial"/>
              </a:rPr>
              <a:t>visionneuse</a:t>
            </a:r>
            <a:r>
              <a:rPr lang="en-US" sz="1000" dirty="0">
                <a:latin typeface="Arial"/>
                <a:ea typeface="SimSun"/>
                <a:cs typeface="Arial"/>
              </a:rPr>
              <a:t> PowerPoint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a:t>
            </a:r>
            <a:r>
              <a:rPr lang="en-US" sz="1000" dirty="0" err="1">
                <a:latin typeface="Arial"/>
                <a:ea typeface="SimSun"/>
                <a:cs typeface="Arial"/>
              </a:rPr>
              <a:t>antérieure</a:t>
            </a:r>
            <a:r>
              <a:rPr lang="en-US" sz="1000" dirty="0">
                <a:latin typeface="Arial"/>
                <a:ea typeface="SimSun"/>
                <a:cs typeface="Arial"/>
              </a:rPr>
              <a:t> </a:t>
            </a:r>
            <a:r>
              <a:rPr lang="en-US" sz="1000" dirty="0" err="1">
                <a:latin typeface="Arial"/>
                <a:ea typeface="SimSun"/>
                <a:cs typeface="Arial"/>
              </a:rPr>
              <a:t>d'Office</a:t>
            </a:r>
            <a:r>
              <a:rPr lang="en-US" sz="1000" dirty="0">
                <a:latin typeface="Arial"/>
                <a:ea typeface="SimSun"/>
                <a:cs typeface="Arial"/>
              </a:rPr>
              <a:t> PowerPoint, </a:t>
            </a:r>
            <a:r>
              <a:rPr lang="en-US" sz="1000" dirty="0" err="1">
                <a:latin typeface="Arial"/>
                <a:ea typeface="SimSun"/>
                <a:cs typeface="Arial"/>
              </a:rPr>
              <a:t>il</a:t>
            </a:r>
            <a:r>
              <a:rPr lang="en-US" sz="1000" dirty="0">
                <a:latin typeface="Arial"/>
                <a:ea typeface="SimSun"/>
                <a:cs typeface="Arial"/>
              </a:rPr>
              <a:t> se </a:t>
            </a:r>
            <a:r>
              <a:rPr lang="en-US" sz="1000" dirty="0" err="1">
                <a:latin typeface="Arial"/>
                <a:ea typeface="SimSun"/>
                <a:cs typeface="Arial"/>
              </a:rPr>
              <a:t>peut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diapositives</a:t>
            </a:r>
            <a:r>
              <a:rPr lang="en-US" sz="1000" dirty="0">
                <a:latin typeface="Arial"/>
                <a:ea typeface="SimSun"/>
                <a:cs typeface="Arial"/>
              </a:rPr>
              <a:t> ne </a:t>
            </a:r>
            <a:r>
              <a:rPr lang="en-US" sz="1000" dirty="0" err="1">
                <a:latin typeface="Arial"/>
                <a:ea typeface="SimSun"/>
                <a:cs typeface="Arial"/>
              </a:rPr>
              <a:t>s'affichent</a:t>
            </a:r>
            <a:r>
              <a:rPr lang="en-US" sz="1000" dirty="0">
                <a:latin typeface="Arial"/>
                <a:ea typeface="SimSun"/>
                <a:cs typeface="Arial"/>
              </a:rPr>
              <a:t> pas </a:t>
            </a:r>
            <a:r>
              <a:rPr lang="en-US" sz="1000" dirty="0" err="1">
                <a:latin typeface="Arial"/>
                <a:ea typeface="SimSun"/>
                <a:cs typeface="Arial"/>
              </a:rPr>
              <a:t>correctement</a:t>
            </a:r>
            <a:r>
              <a:rPr lang="en-US" sz="1000" dirty="0">
                <a:latin typeface="Arial"/>
                <a:ea typeface="SimSun"/>
                <a:cs typeface="Arial"/>
              </a:rPr>
              <a:t>.</a:t>
            </a:r>
          </a:p>
          <a:p>
            <a:pPr>
              <a:lnSpc>
                <a:spcPts val="1300"/>
              </a:lnSpc>
              <a:spcBef>
                <a:spcPts val="900"/>
              </a:spcBef>
              <a:spcAft>
                <a:spcPts val="300"/>
              </a:spcAft>
            </a:pPr>
            <a:r>
              <a:rPr lang="en-US" sz="1000" b="1" dirty="0" err="1">
                <a:effectLst/>
                <a:latin typeface="Arial"/>
                <a:ea typeface="SimSun"/>
                <a:cs typeface="Segoe UI"/>
              </a:rPr>
              <a:t>Préparation</a:t>
            </a:r>
            <a:endParaRPr lang="en-US" sz="1000" b="1" dirty="0">
              <a:effectLst/>
              <a:latin typeface="Arial"/>
              <a:ea typeface="SimSun"/>
              <a:cs typeface="Segoe UI"/>
            </a:endParaRPr>
          </a:p>
          <a:p>
            <a:pPr>
              <a:lnSpc>
                <a:spcPct val="115000"/>
              </a:lnSpc>
              <a:spcAft>
                <a:spcPts val="1000"/>
              </a:spcAft>
            </a:pPr>
            <a:r>
              <a:rPr lang="en-US" sz="1000" dirty="0">
                <a:latin typeface="Arial"/>
                <a:cs typeface="Arial"/>
              </a:rPr>
              <a:t>Pour </a:t>
            </a:r>
            <a:r>
              <a:rPr lang="en-US" sz="1000" dirty="0" err="1">
                <a:latin typeface="Arial"/>
                <a:cs typeface="Arial"/>
              </a:rPr>
              <a:t>préparer</a:t>
            </a:r>
            <a:r>
              <a:rPr lang="en-US" sz="1000" dirty="0">
                <a:latin typeface="Arial"/>
                <a:cs typeface="Arial"/>
              </a:rPr>
              <a:t> </a:t>
            </a:r>
            <a:r>
              <a:rPr lang="en-US" sz="1000" dirty="0" err="1">
                <a:latin typeface="Arial"/>
                <a:cs typeface="Arial"/>
              </a:rPr>
              <a:t>ce</a:t>
            </a:r>
            <a:r>
              <a:rPr lang="en-US" sz="1000" dirty="0">
                <a:latin typeface="Arial"/>
                <a:cs typeface="Arial"/>
              </a:rPr>
              <a:t> module, </a:t>
            </a:r>
            <a:r>
              <a:rPr lang="en-US" sz="1000" dirty="0" err="1">
                <a:latin typeface="Arial"/>
                <a:cs typeface="Arial"/>
              </a:rPr>
              <a:t>vous</a:t>
            </a:r>
            <a:r>
              <a:rPr lang="en-US" sz="1000" dirty="0">
                <a:latin typeface="Arial"/>
                <a:cs typeface="Arial"/>
              </a:rPr>
              <a:t> </a:t>
            </a:r>
            <a:r>
              <a:rPr lang="en-US" sz="1000" dirty="0" err="1">
                <a:latin typeface="Arial"/>
                <a:cs typeface="Arial"/>
              </a:rPr>
              <a:t>devez</a:t>
            </a:r>
            <a:r>
              <a:rPr lang="en-US" sz="1000" dirty="0">
                <a:latin typeface="Arial"/>
                <a:cs typeface="Arial"/>
              </a:rPr>
              <a:t> </a:t>
            </a:r>
            <a:r>
              <a:rPr lang="en-US" sz="1000" dirty="0" err="1">
                <a:latin typeface="Arial"/>
                <a:cs typeface="Arial"/>
              </a:rPr>
              <a:t>effectuer</a:t>
            </a:r>
            <a:r>
              <a:rPr lang="en-US" sz="1000" dirty="0">
                <a:latin typeface="Arial"/>
                <a:cs typeface="Arial"/>
              </a:rPr>
              <a:t> les </a:t>
            </a:r>
            <a:r>
              <a:rPr lang="en-US" sz="1000" dirty="0" err="1">
                <a:latin typeface="Arial"/>
                <a:cs typeface="Arial"/>
              </a:rPr>
              <a:t>tâches</a:t>
            </a:r>
            <a:r>
              <a:rPr lang="en-US" sz="1000" dirty="0">
                <a:latin typeface="Arial"/>
                <a:cs typeface="Arial"/>
              </a:rPr>
              <a:t> </a:t>
            </a:r>
            <a:r>
              <a:rPr lang="en-US" sz="1000" dirty="0" err="1">
                <a:latin typeface="Arial"/>
                <a:cs typeface="Arial"/>
              </a:rPr>
              <a:t>suivantes</a:t>
            </a:r>
            <a:r>
              <a:rPr lang="en-US" sz="1000" dirty="0">
                <a:latin typeface="Arial"/>
                <a:cs typeface="Arial"/>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a:effectLst/>
                <a:latin typeface="Arial"/>
                <a:cs typeface="Times New Roman"/>
              </a:rPr>
              <a:t>lire </a:t>
            </a:r>
            <a:r>
              <a:rPr lang="en-US" sz="1000" dirty="0" err="1">
                <a:effectLst/>
                <a:latin typeface="Arial"/>
                <a:cs typeface="Times New Roman"/>
              </a:rPr>
              <a:t>tous</a:t>
            </a:r>
            <a:r>
              <a:rPr lang="en-US" sz="1000" dirty="0">
                <a:effectLst/>
                <a:latin typeface="Arial"/>
                <a:cs typeface="Times New Roman"/>
              </a:rPr>
              <a:t> les documents de </a:t>
            </a:r>
            <a:r>
              <a:rPr lang="en-US" sz="1000" dirty="0" err="1">
                <a:effectLst/>
                <a:latin typeface="Arial"/>
                <a:cs typeface="Times New Roman"/>
              </a:rPr>
              <a:t>cours</a:t>
            </a:r>
            <a:r>
              <a:rPr lang="en-US" sz="1000" dirty="0">
                <a:effectLst/>
                <a:latin typeface="Arial"/>
                <a:cs typeface="Times New Roman"/>
              </a:rPr>
              <a:t> </a:t>
            </a:r>
            <a:r>
              <a:rPr lang="en-US" sz="1000" dirty="0" err="1">
                <a:effectLst/>
                <a:latin typeface="Arial"/>
                <a:cs typeface="Times New Roman"/>
              </a:rPr>
              <a:t>relatifs</a:t>
            </a:r>
            <a:r>
              <a:rPr lang="en-US" sz="1000" dirty="0">
                <a:effectLst/>
                <a:latin typeface="Arial"/>
                <a:cs typeface="Times New Roman"/>
              </a:rPr>
              <a:t> à </a:t>
            </a:r>
            <a:r>
              <a:rPr lang="en-US" sz="1000" dirty="0" err="1">
                <a:effectLst/>
                <a:latin typeface="Arial"/>
                <a:cs typeface="Times New Roman"/>
              </a:rPr>
              <a:t>ce</a:t>
            </a:r>
            <a:r>
              <a:rPr lang="en-US" sz="1000" dirty="0">
                <a:effectLst/>
                <a:latin typeface="Arial"/>
                <a:cs typeface="Times New Roman"/>
              </a:rPr>
              <a:t> module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effectLst/>
                <a:latin typeface="Arial"/>
                <a:cs typeface="Times New Roman"/>
              </a:rPr>
              <a:t>vous</a:t>
            </a:r>
            <a:r>
              <a:rPr lang="en-US" sz="1000" dirty="0">
                <a:effectLst/>
                <a:latin typeface="Arial"/>
                <a:cs typeface="Times New Roman"/>
              </a:rPr>
              <a:t> </a:t>
            </a:r>
            <a:r>
              <a:rPr lang="en-US" sz="1000" dirty="0" err="1">
                <a:effectLst/>
                <a:latin typeface="Arial"/>
                <a:cs typeface="Times New Roman"/>
              </a:rPr>
              <a:t>exercer</a:t>
            </a:r>
            <a:r>
              <a:rPr lang="en-US" sz="1000" dirty="0">
                <a:effectLst/>
                <a:latin typeface="Arial"/>
                <a:cs typeface="Times New Roman"/>
              </a:rPr>
              <a:t> à </a:t>
            </a:r>
            <a:r>
              <a:rPr lang="en-US" sz="1000" dirty="0" err="1">
                <a:effectLst/>
                <a:latin typeface="Arial"/>
                <a:cs typeface="Times New Roman"/>
              </a:rPr>
              <a:t>effectuer</a:t>
            </a:r>
            <a:r>
              <a:rPr lang="en-US" sz="1000" dirty="0">
                <a:effectLst/>
                <a:latin typeface="Arial"/>
                <a:cs typeface="Times New Roman"/>
              </a:rPr>
              <a:t> les </a:t>
            </a:r>
            <a:r>
              <a:rPr lang="en-US" sz="1000" dirty="0" err="1">
                <a:effectLst/>
                <a:latin typeface="Arial"/>
                <a:cs typeface="Times New Roman"/>
              </a:rPr>
              <a:t>démonstrations</a:t>
            </a:r>
            <a:r>
              <a:rPr lang="en-US" sz="1000" dirty="0">
                <a:effectLst/>
                <a:latin typeface="Arial"/>
                <a:cs typeface="Times New Roman"/>
              </a:rPr>
              <a:t> et les </a:t>
            </a:r>
            <a:r>
              <a:rPr lang="en-US" sz="1000" dirty="0" err="1">
                <a:effectLst/>
                <a:latin typeface="Arial"/>
                <a:cs typeface="Times New Roman"/>
              </a:rPr>
              <a:t>exercices</a:t>
            </a:r>
            <a:r>
              <a:rPr lang="en-US" sz="1000" dirty="0">
                <a:effectLst/>
                <a:latin typeface="Arial"/>
                <a:cs typeface="Times New Roman"/>
              </a:rPr>
              <a:t> de </a:t>
            </a:r>
            <a:r>
              <a:rPr lang="en-US" sz="1000" dirty="0" err="1">
                <a:effectLst/>
                <a:latin typeface="Arial"/>
                <a:cs typeface="Times New Roman"/>
              </a:rPr>
              <a:t>l'atelier</a:t>
            </a:r>
            <a:r>
              <a:rPr lang="en-US" sz="1000" dirty="0">
                <a:effectLst/>
                <a:latin typeface="Arial"/>
                <a:cs typeface="Times New Roman"/>
              </a:rPr>
              <a:t> </a:t>
            </a:r>
            <a:r>
              <a:rPr lang="en-US" sz="1000" dirty="0" err="1">
                <a:effectLst/>
                <a:latin typeface="Arial"/>
                <a:cs typeface="Times New Roman"/>
              </a:rPr>
              <a:t>pratique</a:t>
            </a:r>
            <a:r>
              <a:rPr lang="en-US" sz="1000" dirty="0">
                <a:effectLst/>
                <a:latin typeface="Arial"/>
                <a:cs typeface="Times New Roman"/>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Gulim"/>
                <a:cs typeface="Times New Roman"/>
              </a:rPr>
              <a:t>passer en revue la section « </a:t>
            </a:r>
            <a:r>
              <a:rPr lang="en-US" sz="1000" dirty="0" err="1">
                <a:effectLst/>
                <a:latin typeface="Arial"/>
                <a:ea typeface="Gulim"/>
                <a:cs typeface="Times New Roman"/>
              </a:rPr>
              <a:t>Contrôle</a:t>
            </a:r>
            <a:r>
              <a:rPr lang="en-US" sz="1000" dirty="0">
                <a:effectLst/>
                <a:latin typeface="Arial"/>
                <a:ea typeface="Gulim"/>
                <a:cs typeface="Times New Roman"/>
              </a:rPr>
              <a:t> des </a:t>
            </a:r>
            <a:r>
              <a:rPr lang="en-US" sz="1000" dirty="0" err="1">
                <a:effectLst/>
                <a:latin typeface="Arial"/>
                <a:ea typeface="Gulim"/>
                <a:cs typeface="Times New Roman"/>
              </a:rPr>
              <a:t>acquis</a:t>
            </a:r>
            <a:r>
              <a:rPr lang="en-US" sz="1000" dirty="0">
                <a:effectLst/>
                <a:latin typeface="Arial"/>
                <a:ea typeface="Gulim"/>
                <a:cs typeface="Times New Roman"/>
              </a:rPr>
              <a:t> et </a:t>
            </a:r>
            <a:r>
              <a:rPr lang="en-US" sz="1000" dirty="0" err="1">
                <a:effectLst/>
                <a:latin typeface="Arial"/>
                <a:ea typeface="Gulim"/>
                <a:cs typeface="Times New Roman"/>
              </a:rPr>
              <a:t>éléments</a:t>
            </a:r>
            <a:r>
              <a:rPr lang="en-US" sz="1000" dirty="0">
                <a:effectLst/>
                <a:latin typeface="Arial"/>
                <a:ea typeface="Gulim"/>
                <a:cs typeface="Times New Roman"/>
              </a:rPr>
              <a:t> à </a:t>
            </a:r>
            <a:r>
              <a:rPr lang="en-US" sz="1000" dirty="0" err="1">
                <a:effectLst/>
                <a:latin typeface="Arial"/>
                <a:ea typeface="Gulim"/>
                <a:cs typeface="Times New Roman"/>
              </a:rPr>
              <a:t>retenir</a:t>
            </a:r>
            <a:r>
              <a:rPr lang="en-US" sz="1000" dirty="0">
                <a:effectLst/>
                <a:latin typeface="Arial"/>
                <a:ea typeface="Gulim"/>
                <a:cs typeface="Times New Roman"/>
              </a:rPr>
              <a:t> » et </a:t>
            </a:r>
            <a:r>
              <a:rPr lang="en-US" sz="1000" dirty="0" err="1">
                <a:effectLst/>
                <a:latin typeface="Arial"/>
                <a:ea typeface="Gulim"/>
                <a:cs typeface="Times New Roman"/>
              </a:rPr>
              <a:t>réfléchir</a:t>
            </a:r>
            <a:r>
              <a:rPr lang="en-US" sz="1000" dirty="0">
                <a:effectLst/>
                <a:latin typeface="Arial"/>
                <a:ea typeface="Gulim"/>
                <a:cs typeface="Times New Roman"/>
              </a:rPr>
              <a:t> à la </a:t>
            </a:r>
            <a:r>
              <a:rPr lang="en-US" sz="1000" dirty="0" err="1">
                <a:effectLst/>
                <a:latin typeface="Arial"/>
                <a:ea typeface="Gulim"/>
                <a:cs typeface="Times New Roman"/>
              </a:rPr>
              <a:t>façon</a:t>
            </a:r>
            <a:r>
              <a:rPr lang="en-US" sz="1000" dirty="0">
                <a:effectLst/>
                <a:latin typeface="Arial"/>
                <a:ea typeface="Gulim"/>
                <a:cs typeface="Times New Roman"/>
              </a:rPr>
              <a:t> de </a:t>
            </a:r>
            <a:r>
              <a:rPr lang="en-US" sz="1000" dirty="0" err="1">
                <a:effectLst/>
                <a:latin typeface="Arial"/>
                <a:ea typeface="Gulim"/>
                <a:cs typeface="Times New Roman"/>
              </a:rPr>
              <a:t>l'utiliser</a:t>
            </a:r>
            <a:r>
              <a:rPr lang="en-US" sz="1000" dirty="0">
                <a:effectLst/>
                <a:latin typeface="Arial"/>
                <a:ea typeface="Gulim"/>
                <a:cs typeface="Times New Roman"/>
              </a:rPr>
              <a:t> pour </a:t>
            </a:r>
            <a:r>
              <a:rPr lang="en-US" sz="1000" dirty="0" err="1">
                <a:effectLst/>
                <a:latin typeface="Arial"/>
                <a:ea typeface="Gulim"/>
                <a:cs typeface="Times New Roman"/>
              </a:rPr>
              <a:t>que</a:t>
            </a:r>
            <a:r>
              <a:rPr lang="en-US" sz="1000" dirty="0">
                <a:effectLst/>
                <a:latin typeface="Arial"/>
                <a:ea typeface="Gulim"/>
                <a:cs typeface="Times New Roman"/>
              </a:rPr>
              <a:t> les </a:t>
            </a:r>
            <a:r>
              <a:rPr lang="en-US" sz="1000" dirty="0" err="1">
                <a:effectLst/>
                <a:latin typeface="Arial"/>
                <a:ea typeface="Gulim"/>
                <a:cs typeface="Times New Roman"/>
              </a:rPr>
              <a:t>stagiaires</a:t>
            </a:r>
            <a:r>
              <a:rPr lang="en-US" sz="1000" dirty="0">
                <a:effectLst/>
                <a:latin typeface="Arial"/>
                <a:ea typeface="Gulim"/>
                <a:cs typeface="Times New Roman"/>
              </a:rPr>
              <a:t> </a:t>
            </a:r>
            <a:r>
              <a:rPr lang="en-US" sz="1000" dirty="0" err="1">
                <a:effectLst/>
                <a:latin typeface="Arial"/>
                <a:ea typeface="Gulim"/>
                <a:cs typeface="Times New Roman"/>
              </a:rPr>
              <a:t>puissent</a:t>
            </a:r>
            <a:r>
              <a:rPr lang="en-US" sz="1000" dirty="0">
                <a:effectLst/>
                <a:latin typeface="Arial"/>
                <a:ea typeface="Gulim"/>
                <a:cs typeface="Times New Roman"/>
              </a:rPr>
              <a:t> </a:t>
            </a:r>
            <a:r>
              <a:rPr lang="en-US" sz="1000" dirty="0" err="1">
                <a:effectLst/>
                <a:latin typeface="Arial"/>
                <a:ea typeface="Gulim"/>
                <a:cs typeface="Times New Roman"/>
              </a:rPr>
              <a:t>approfondir</a:t>
            </a:r>
            <a:r>
              <a:rPr lang="en-US" sz="1000" dirty="0">
                <a:effectLst/>
                <a:latin typeface="Arial"/>
                <a:ea typeface="Gulim"/>
                <a:cs typeface="Times New Roman"/>
              </a:rPr>
              <a:t> </a:t>
            </a:r>
            <a:r>
              <a:rPr lang="en-US" sz="1000" dirty="0" err="1">
                <a:effectLst/>
                <a:latin typeface="Arial"/>
                <a:ea typeface="Gulim"/>
                <a:cs typeface="Times New Roman"/>
              </a:rPr>
              <a:t>leurs</a:t>
            </a:r>
            <a:r>
              <a:rPr lang="en-US" sz="1000" dirty="0">
                <a:effectLst/>
                <a:latin typeface="Arial"/>
                <a:ea typeface="Gulim"/>
                <a:cs typeface="Times New Roman"/>
              </a:rPr>
              <a:t> </a:t>
            </a:r>
            <a:r>
              <a:rPr lang="en-US" sz="1000" dirty="0" err="1">
                <a:effectLst/>
                <a:latin typeface="Arial"/>
                <a:ea typeface="Gulim"/>
                <a:cs typeface="Times New Roman"/>
              </a:rPr>
              <a:t>connaissances</a:t>
            </a:r>
            <a:r>
              <a:rPr lang="en-US" sz="1000" dirty="0">
                <a:effectLst/>
                <a:latin typeface="Arial"/>
                <a:ea typeface="Gulim"/>
                <a:cs typeface="Times New Roman"/>
              </a:rPr>
              <a:t> et les </a:t>
            </a:r>
            <a:r>
              <a:rPr lang="en-US" sz="1000" dirty="0" err="1">
                <a:effectLst/>
                <a:latin typeface="Arial"/>
                <a:ea typeface="Gulim"/>
                <a:cs typeface="Times New Roman"/>
              </a:rPr>
              <a:t>mettre</a:t>
            </a:r>
            <a:r>
              <a:rPr lang="en-US" sz="1000" dirty="0">
                <a:effectLst/>
                <a:latin typeface="Arial"/>
                <a:ea typeface="Gulim"/>
                <a:cs typeface="Times New Roman"/>
              </a:rPr>
              <a:t> en </a:t>
            </a:r>
            <a:r>
              <a:rPr lang="en-US" sz="1000" dirty="0" err="1">
                <a:effectLst/>
                <a:latin typeface="Arial"/>
                <a:ea typeface="Gulim"/>
                <a:cs typeface="Times New Roman"/>
              </a:rPr>
              <a:t>pratique</a:t>
            </a:r>
            <a:r>
              <a:rPr lang="en-US" sz="1000" dirty="0">
                <a:effectLst/>
                <a:latin typeface="Arial"/>
                <a:ea typeface="Gulim"/>
                <a:cs typeface="Times New Roman"/>
              </a:rPr>
              <a:t> </a:t>
            </a:r>
            <a:r>
              <a:rPr lang="en-US" sz="1000" dirty="0" err="1">
                <a:effectLst/>
                <a:latin typeface="Arial"/>
                <a:ea typeface="Gulim"/>
                <a:cs typeface="Times New Roman"/>
              </a:rPr>
              <a:t>dans</a:t>
            </a:r>
            <a:r>
              <a:rPr lang="en-US" sz="1000" dirty="0">
                <a:effectLst/>
                <a:latin typeface="Arial"/>
                <a:ea typeface="Gulim"/>
                <a:cs typeface="Times New Roman"/>
              </a:rPr>
              <a:t> le cadre de </a:t>
            </a:r>
            <a:r>
              <a:rPr lang="en-US" sz="1000" dirty="0" err="1">
                <a:effectLst/>
                <a:latin typeface="Arial"/>
                <a:ea typeface="Gulim"/>
                <a:cs typeface="Times New Roman"/>
              </a:rPr>
              <a:t>leur</a:t>
            </a:r>
            <a:r>
              <a:rPr lang="en-US" sz="1000" dirty="0">
                <a:effectLst/>
                <a:latin typeface="Arial"/>
                <a:ea typeface="Gulim"/>
                <a:cs typeface="Times New Roman"/>
              </a:rPr>
              <a:t> </a:t>
            </a:r>
            <a:r>
              <a:rPr lang="en-US" sz="1000" dirty="0" err="1">
                <a:effectLst/>
                <a:latin typeface="Arial"/>
                <a:ea typeface="Gulim"/>
                <a:cs typeface="Times New Roman"/>
              </a:rPr>
              <a:t>fonction</a:t>
            </a:r>
            <a:r>
              <a:rPr lang="en-US" sz="1000" dirty="0">
                <a:effectLst/>
                <a:latin typeface="Arial"/>
                <a:ea typeface="Gulim"/>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3457985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Démarrez</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22410B-LON-DC1 et 22410B-LON-SVR1.</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a:effectLst/>
                <a:latin typeface="Arial"/>
                <a:ea typeface="SimSun"/>
                <a:cs typeface="Segoe UI"/>
              </a:rPr>
              <a:t>Installer le </a:t>
            </a:r>
            <a:r>
              <a:rPr lang="en-US" sz="1000" b="1" dirty="0" err="1">
                <a:effectLst/>
                <a:latin typeface="Arial"/>
                <a:ea typeface="SimSun"/>
                <a:cs typeface="Segoe UI"/>
              </a:rPr>
              <a:t>rôle</a:t>
            </a:r>
            <a:r>
              <a:rPr lang="en-US" sz="1000" b="1" dirty="0">
                <a:effectLst/>
                <a:latin typeface="Arial"/>
                <a:ea typeface="SimSun"/>
                <a:cs typeface="Segoe UI"/>
              </a:rPr>
              <a:t> </a:t>
            </a:r>
            <a:r>
              <a:rPr lang="en-US" sz="1000" b="1" dirty="0" err="1">
                <a:effectLst/>
                <a:latin typeface="Arial"/>
                <a:ea typeface="SimSun"/>
                <a:cs typeface="Segoe UI"/>
              </a:rPr>
              <a:t>Serveur</a:t>
            </a:r>
            <a:r>
              <a:rPr lang="en-US" sz="1000" b="1" dirty="0">
                <a:effectLst/>
                <a:latin typeface="Arial"/>
                <a:ea typeface="SimSun"/>
                <a:cs typeface="Segoe UI"/>
              </a:rPr>
              <a:t> DHCP</a:t>
            </a: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Connectez-vous</a:t>
            </a:r>
            <a:r>
              <a:rPr lang="en-US" sz="1000" dirty="0">
                <a:effectLst/>
                <a:latin typeface="Arial"/>
                <a:ea typeface="Times New Roman"/>
                <a:cs typeface="Segoe UI"/>
              </a:rPr>
              <a:t> à </a:t>
            </a:r>
            <a:r>
              <a:rPr lang="en-US" sz="1000" dirty="0">
                <a:effectLst/>
                <a:latin typeface="Arial"/>
                <a:ea typeface="Times New Roman"/>
                <a:cs typeface="Times New Roman"/>
              </a:rPr>
              <a:t>LON-SVR1</a:t>
            </a:r>
            <a:r>
              <a:rPr lang="en-US" sz="1000" dirty="0">
                <a:effectLst/>
                <a:latin typeface="Arial"/>
                <a:ea typeface="Times New Roman"/>
                <a:cs typeface="Segoe UI"/>
              </a:rPr>
              <a:t> en </a:t>
            </a:r>
            <a:r>
              <a:rPr lang="en-US" sz="1000" dirty="0" err="1">
                <a:effectLst/>
                <a:latin typeface="Arial"/>
                <a:ea typeface="Times New Roman"/>
                <a:cs typeface="Segoe UI"/>
              </a:rPr>
              <a:t>tant</a:t>
            </a:r>
            <a:r>
              <a:rPr lang="en-US" sz="1000" dirty="0">
                <a:effectLst/>
                <a:latin typeface="Arial"/>
                <a:ea typeface="Times New Roman"/>
                <a:cs typeface="Segoe UI"/>
              </a:rPr>
              <a:t> </a:t>
            </a:r>
            <a:r>
              <a:rPr lang="en-US" sz="1000" dirty="0" err="1">
                <a:effectLst/>
                <a:latin typeface="Arial"/>
                <a:ea typeface="Times New Roman"/>
                <a:cs typeface="Segoe UI"/>
              </a:rPr>
              <a:t>que</a:t>
            </a:r>
            <a:r>
              <a:rPr lang="en-US" sz="1000" dirty="0">
                <a:effectLst/>
                <a:latin typeface="Arial"/>
                <a:ea typeface="Times New Roman"/>
                <a:cs typeface="Segoe UI"/>
              </a:rPr>
              <a:t> </a:t>
            </a:r>
            <a:r>
              <a:rPr lang="en-US" sz="1000" b="1" dirty="0">
                <a:effectLst/>
                <a:latin typeface="Arial"/>
                <a:ea typeface="Times New Roman"/>
                <a:cs typeface="Times New Roman"/>
              </a:rPr>
              <a:t>ADATUM\</a:t>
            </a:r>
            <a:r>
              <a:rPr lang="en-US" sz="1000" b="1" dirty="0" err="1">
                <a:effectLst/>
                <a:latin typeface="Arial"/>
                <a:ea typeface="Times New Roman"/>
                <a:cs typeface="Times New Roman"/>
              </a:rPr>
              <a:t>Administrateur</a:t>
            </a:r>
            <a:r>
              <a:rPr lang="en-US" sz="1000" dirty="0">
                <a:effectLst/>
                <a:latin typeface="Arial"/>
                <a:ea typeface="Times New Roman"/>
                <a:cs typeface="Segoe UI"/>
              </a:rPr>
              <a:t> avec le mot de </a:t>
            </a:r>
            <a:r>
              <a:rPr lang="en-US" sz="1000" dirty="0" err="1">
                <a:effectLst/>
                <a:latin typeface="Arial"/>
                <a:ea typeface="Times New Roman"/>
                <a:cs typeface="Segoe UI"/>
              </a:rPr>
              <a:t>passe</a:t>
            </a:r>
            <a:r>
              <a:rPr lang="en-US" sz="1000" dirty="0">
                <a:effectLst/>
                <a:latin typeface="Arial"/>
                <a:ea typeface="Times New Roman"/>
                <a:cs typeface="Segoe UI"/>
              </a:rPr>
              <a:t> </a:t>
            </a:r>
            <a:r>
              <a:rPr lang="en-US" sz="1000" b="1" dirty="0">
                <a:effectLst/>
                <a:latin typeface="Arial"/>
                <a:ea typeface="Times New Roman"/>
                <a:cs typeface="Times New Roman"/>
              </a:rPr>
              <a:t>Pa$$w0rd.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solidFill>
                  <a:srgbClr val="000000"/>
                </a:solidFill>
                <a:effectLst/>
                <a:latin typeface="Arial"/>
                <a:ea typeface="Times New Roman"/>
                <a:cs typeface="Times New Roman"/>
              </a:rPr>
              <a:t>Dans</a:t>
            </a:r>
            <a:r>
              <a:rPr lang="en-US" sz="1000" dirty="0">
                <a:solidFill>
                  <a:srgbClr val="000000"/>
                </a:solidFill>
                <a:effectLst/>
                <a:latin typeface="Arial"/>
                <a:ea typeface="Times New Roman"/>
                <a:cs typeface="Times New Roman"/>
              </a:rPr>
              <a:t> la </a:t>
            </a:r>
            <a:r>
              <a:rPr lang="en-US" sz="1000" dirty="0" err="1">
                <a:solidFill>
                  <a:srgbClr val="000000"/>
                </a:solidFill>
                <a:effectLst/>
                <a:latin typeface="Arial"/>
                <a:ea typeface="Times New Roman"/>
                <a:cs typeface="Times New Roman"/>
              </a:rPr>
              <a:t>barre</a:t>
            </a:r>
            <a:r>
              <a:rPr lang="en-US" sz="1000" dirty="0">
                <a:solidFill>
                  <a:srgbClr val="000000"/>
                </a:solidFill>
                <a:effectLst/>
                <a:latin typeface="Arial"/>
                <a:ea typeface="Times New Roman"/>
                <a:cs typeface="Times New Roman"/>
              </a:rPr>
              <a:t> des </a:t>
            </a:r>
            <a:r>
              <a:rPr lang="en-US" sz="1000" dirty="0" err="1">
                <a:solidFill>
                  <a:srgbClr val="000000"/>
                </a:solidFill>
                <a:effectLst/>
                <a:latin typeface="Arial"/>
                <a:ea typeface="Times New Roman"/>
                <a:cs typeface="Times New Roman"/>
              </a:rPr>
              <a:t>tâches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l'icône</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Gestionnaire</a:t>
            </a:r>
            <a:r>
              <a:rPr lang="en-US" sz="1000" b="1" dirty="0">
                <a:effectLst/>
                <a:latin typeface="Arial"/>
                <a:ea typeface="Times New Roman"/>
                <a:cs typeface="Times New Roman"/>
              </a:rPr>
              <a:t> de </a:t>
            </a:r>
            <a:r>
              <a:rPr lang="en-US" sz="1000" b="1" dirty="0" err="1">
                <a:effectLst/>
                <a:latin typeface="Arial"/>
                <a:ea typeface="Times New Roman"/>
                <a:cs typeface="Times New Roman"/>
              </a:rPr>
              <a:t>serveur</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puis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dans</a:t>
            </a:r>
            <a:r>
              <a:rPr lang="en-US" sz="1000" dirty="0">
                <a:solidFill>
                  <a:srgbClr val="000000"/>
                </a:solidFill>
                <a:effectLst/>
                <a:latin typeface="Arial"/>
                <a:ea typeface="Times New Roman"/>
                <a:cs typeface="Times New Roman"/>
              </a:rPr>
              <a:t> le </a:t>
            </a:r>
            <a:r>
              <a:rPr lang="en-US" sz="1000" b="1" dirty="0" err="1">
                <a:effectLst/>
                <a:latin typeface="Arial"/>
                <a:ea typeface="Times New Roman"/>
                <a:cs typeface="Times New Roman"/>
              </a:rPr>
              <a:t>Gestionnaire</a:t>
            </a:r>
            <a:r>
              <a:rPr lang="en-US" sz="1000" b="1" dirty="0">
                <a:effectLst/>
                <a:latin typeface="Arial"/>
                <a:ea typeface="Times New Roman"/>
                <a:cs typeface="Times New Roman"/>
              </a:rPr>
              <a:t> de </a:t>
            </a:r>
            <a:r>
              <a:rPr lang="en-US" sz="1000" b="1" dirty="0" err="1">
                <a:effectLst/>
                <a:latin typeface="Arial"/>
                <a:ea typeface="Times New Roman"/>
                <a:cs typeface="Times New Roman"/>
              </a:rPr>
              <a:t>serveur</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Ajouter</a:t>
            </a:r>
            <a:r>
              <a:rPr lang="en-US" sz="1000" b="1" dirty="0">
                <a:effectLst/>
                <a:latin typeface="Arial"/>
                <a:ea typeface="Times New Roman"/>
                <a:cs typeface="Times New Roman"/>
              </a:rPr>
              <a:t> des </a:t>
            </a:r>
            <a:r>
              <a:rPr lang="en-US" sz="1000" b="1" dirty="0" err="1">
                <a:effectLst/>
                <a:latin typeface="Arial"/>
                <a:ea typeface="Times New Roman"/>
                <a:cs typeface="Times New Roman"/>
              </a:rPr>
              <a:t>rôles</a:t>
            </a:r>
            <a:r>
              <a:rPr lang="en-US" sz="1000" b="1" dirty="0">
                <a:effectLst/>
                <a:latin typeface="Arial"/>
                <a:ea typeface="Times New Roman"/>
                <a:cs typeface="Times New Roman"/>
              </a:rPr>
              <a:t> et des </a:t>
            </a:r>
            <a:r>
              <a:rPr lang="en-US" sz="1000" b="1" dirty="0" err="1">
                <a:effectLst/>
                <a:latin typeface="Arial"/>
                <a:ea typeface="Times New Roman"/>
                <a:cs typeface="Times New Roman"/>
              </a:rPr>
              <a:t>fonctionnalités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solidFill>
                  <a:srgbClr val="000000"/>
                </a:solidFill>
                <a:effectLst/>
                <a:latin typeface="Arial"/>
                <a:ea typeface="Times New Roman"/>
                <a:cs typeface="Times New Roman"/>
              </a:rPr>
              <a:t>Dans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l'Assistant</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Ajout</a:t>
            </a:r>
            <a:r>
              <a:rPr lang="en-US" sz="1000" dirty="0">
                <a:solidFill>
                  <a:srgbClr val="000000"/>
                </a:solidFill>
                <a:effectLst/>
                <a:latin typeface="Arial"/>
                <a:ea typeface="Times New Roman"/>
                <a:cs typeface="Times New Roman"/>
              </a:rPr>
              <a:t> de </a:t>
            </a:r>
            <a:r>
              <a:rPr lang="en-US" sz="1000" dirty="0" err="1">
                <a:solidFill>
                  <a:srgbClr val="000000"/>
                </a:solidFill>
                <a:effectLst/>
                <a:latin typeface="Arial"/>
                <a:ea typeface="Times New Roman"/>
                <a:cs typeface="Times New Roman"/>
              </a:rPr>
              <a:t>rôles</a:t>
            </a:r>
            <a:r>
              <a:rPr lang="en-US" sz="1000" dirty="0">
                <a:solidFill>
                  <a:srgbClr val="000000"/>
                </a:solidFill>
                <a:effectLst/>
                <a:latin typeface="Arial"/>
                <a:ea typeface="Times New Roman"/>
                <a:cs typeface="Times New Roman"/>
              </a:rPr>
              <a:t> et de </a:t>
            </a:r>
            <a:r>
              <a:rPr lang="en-US" sz="1000" dirty="0" err="1">
                <a:solidFill>
                  <a:srgbClr val="000000"/>
                </a:solidFill>
                <a:effectLst/>
                <a:latin typeface="Arial"/>
                <a:ea typeface="Times New Roman"/>
                <a:cs typeface="Times New Roman"/>
              </a:rPr>
              <a:t>fonctionnalités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Suivant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Sur la page </a:t>
            </a:r>
            <a:r>
              <a:rPr lang="en-US" sz="1000" b="1" dirty="0" err="1">
                <a:effectLst/>
                <a:latin typeface="Arial"/>
                <a:ea typeface="Times New Roman"/>
                <a:cs typeface="Times New Roman"/>
              </a:rPr>
              <a:t>Sélectionner</a:t>
            </a:r>
            <a:r>
              <a:rPr lang="en-US" sz="1000" b="1" dirty="0">
                <a:effectLst/>
                <a:latin typeface="Arial"/>
                <a:ea typeface="Times New Roman"/>
                <a:cs typeface="Times New Roman"/>
              </a:rPr>
              <a:t> le type </a:t>
            </a:r>
            <a:r>
              <a:rPr lang="en-US" sz="1000" b="1" dirty="0" err="1">
                <a:effectLst/>
                <a:latin typeface="Arial"/>
                <a:ea typeface="Times New Roman"/>
                <a:cs typeface="Times New Roman"/>
              </a:rPr>
              <a:t>d'installation</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Suivant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Sur la page </a:t>
            </a:r>
            <a:r>
              <a:rPr lang="en-US" sz="1000" b="1" dirty="0" err="1">
                <a:effectLst/>
                <a:latin typeface="Arial"/>
                <a:ea typeface="Times New Roman"/>
                <a:cs typeface="Times New Roman"/>
              </a:rPr>
              <a:t>Sélectionner</a:t>
            </a:r>
            <a:r>
              <a:rPr lang="en-US" sz="1000" b="1" dirty="0">
                <a:effectLst/>
                <a:latin typeface="Arial"/>
                <a:ea typeface="Times New Roman"/>
                <a:cs typeface="Times New Roman"/>
              </a:rPr>
              <a:t> le </a:t>
            </a:r>
            <a:r>
              <a:rPr lang="en-US" sz="1000" b="1" dirty="0" err="1">
                <a:effectLst/>
                <a:latin typeface="Arial"/>
                <a:ea typeface="Times New Roman"/>
                <a:cs typeface="Times New Roman"/>
              </a:rPr>
              <a:t>serveur</a:t>
            </a:r>
            <a:r>
              <a:rPr lang="en-US" sz="1000" b="1" dirty="0">
                <a:effectLst/>
                <a:latin typeface="Arial"/>
                <a:ea typeface="Times New Roman"/>
                <a:cs typeface="Times New Roman"/>
              </a:rPr>
              <a:t> de destination</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Suivant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Sur la page </a:t>
            </a:r>
            <a:r>
              <a:rPr lang="en-US" sz="1000" b="1" dirty="0" err="1">
                <a:effectLst/>
                <a:latin typeface="Arial"/>
                <a:ea typeface="Times New Roman"/>
                <a:cs typeface="Times New Roman"/>
              </a:rPr>
              <a:t>Sélectionner</a:t>
            </a:r>
            <a:r>
              <a:rPr lang="en-US" sz="1000" b="1" dirty="0">
                <a:effectLst/>
                <a:latin typeface="Arial"/>
                <a:ea typeface="Times New Roman"/>
                <a:cs typeface="Times New Roman"/>
              </a:rPr>
              <a:t> des </a:t>
            </a:r>
            <a:r>
              <a:rPr lang="en-US" sz="1000" b="1" dirty="0" err="1">
                <a:effectLst/>
                <a:latin typeface="Arial"/>
                <a:ea typeface="Times New Roman"/>
                <a:cs typeface="Times New Roman"/>
              </a:rPr>
              <a:t>rôles</a:t>
            </a:r>
            <a:r>
              <a:rPr lang="en-US" sz="1000" b="1" dirty="0">
                <a:effectLst/>
                <a:latin typeface="Arial"/>
                <a:ea typeface="Times New Roman"/>
                <a:cs typeface="Times New Roman"/>
              </a:rPr>
              <a:t> de </a:t>
            </a:r>
            <a:r>
              <a:rPr lang="en-US" sz="1000" b="1" dirty="0" err="1">
                <a:effectLst/>
                <a:latin typeface="Arial"/>
                <a:ea typeface="Times New Roman"/>
                <a:cs typeface="Times New Roman"/>
              </a:rPr>
              <a:t>serveurs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activez</a:t>
            </a:r>
            <a:r>
              <a:rPr lang="en-US" sz="1000" dirty="0">
                <a:solidFill>
                  <a:srgbClr val="000000"/>
                </a:solidFill>
                <a:effectLst/>
                <a:latin typeface="Arial"/>
                <a:ea typeface="Times New Roman"/>
                <a:cs typeface="Times New Roman"/>
              </a:rPr>
              <a:t> la case à </a:t>
            </a:r>
            <a:r>
              <a:rPr lang="en-US" sz="1000" dirty="0" err="1">
                <a:solidFill>
                  <a:srgbClr val="000000"/>
                </a:solidFill>
                <a:effectLst/>
                <a:latin typeface="Arial"/>
                <a:ea typeface="Times New Roman"/>
                <a:cs typeface="Times New Roman"/>
              </a:rPr>
              <a:t>cocher</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Serveur</a:t>
            </a:r>
            <a:r>
              <a:rPr lang="en-US" sz="1000" b="1" dirty="0">
                <a:effectLst/>
                <a:latin typeface="Arial"/>
                <a:ea typeface="Times New Roman"/>
                <a:cs typeface="Times New Roman"/>
              </a:rPr>
              <a:t> DHCP</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solidFill>
                  <a:srgbClr val="000000"/>
                </a:solidFill>
                <a:effectLst/>
                <a:latin typeface="Arial"/>
                <a:ea typeface="Times New Roman"/>
                <a:cs typeface="Times New Roman"/>
              </a:rPr>
              <a:t>Dans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l'</a:t>
            </a:r>
            <a:r>
              <a:rPr lang="en-US" sz="1000" b="1" dirty="0" err="1">
                <a:effectLst/>
                <a:latin typeface="Arial"/>
                <a:ea typeface="Times New Roman"/>
                <a:cs typeface="Times New Roman"/>
              </a:rPr>
              <a:t>Assistant</a:t>
            </a:r>
            <a:r>
              <a:rPr lang="en-US" sz="1000" b="1" dirty="0">
                <a:effectLst/>
                <a:latin typeface="Arial"/>
                <a:ea typeface="Times New Roman"/>
                <a:cs typeface="Times New Roman"/>
              </a:rPr>
              <a:t> </a:t>
            </a:r>
            <a:r>
              <a:rPr lang="en-US" sz="1000" b="1" dirty="0" err="1">
                <a:effectLst/>
                <a:latin typeface="Arial"/>
                <a:ea typeface="Times New Roman"/>
                <a:cs typeface="Times New Roman"/>
              </a:rPr>
              <a:t>Ajout</a:t>
            </a:r>
            <a:r>
              <a:rPr lang="en-US" sz="1000" b="1" dirty="0">
                <a:effectLst/>
                <a:latin typeface="Arial"/>
                <a:ea typeface="Times New Roman"/>
                <a:cs typeface="Times New Roman"/>
              </a:rPr>
              <a:t> de </a:t>
            </a:r>
            <a:r>
              <a:rPr lang="en-US" sz="1000" b="1" dirty="0" err="1">
                <a:effectLst/>
                <a:latin typeface="Arial"/>
                <a:ea typeface="Times New Roman"/>
                <a:cs typeface="Times New Roman"/>
              </a:rPr>
              <a:t>rôles</a:t>
            </a:r>
            <a:r>
              <a:rPr lang="en-US" sz="1000" b="1" dirty="0">
                <a:effectLst/>
                <a:latin typeface="Arial"/>
                <a:ea typeface="Times New Roman"/>
                <a:cs typeface="Times New Roman"/>
              </a:rPr>
              <a:t> et de </a:t>
            </a:r>
            <a:r>
              <a:rPr lang="en-US" sz="1000" b="1" dirty="0" err="1">
                <a:effectLst/>
                <a:latin typeface="Arial"/>
                <a:ea typeface="Times New Roman"/>
                <a:cs typeface="Times New Roman"/>
              </a:rPr>
              <a:t>fonctionnalités</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Ajouter</a:t>
            </a:r>
            <a:r>
              <a:rPr lang="en-US" sz="1000" b="1" dirty="0">
                <a:effectLst/>
                <a:latin typeface="Arial"/>
                <a:ea typeface="Times New Roman"/>
                <a:cs typeface="Times New Roman"/>
              </a:rPr>
              <a:t> des </a:t>
            </a:r>
            <a:r>
              <a:rPr lang="en-US" sz="1000" b="1" dirty="0" err="1">
                <a:effectLst/>
                <a:latin typeface="Arial"/>
                <a:ea typeface="Times New Roman"/>
                <a:cs typeface="Times New Roman"/>
              </a:rPr>
              <a:t>fonctionnalités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puis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Suivant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Sur la page </a:t>
            </a:r>
            <a:r>
              <a:rPr lang="en-US" sz="1000" b="1" dirty="0" err="1">
                <a:effectLst/>
                <a:latin typeface="Arial"/>
                <a:ea typeface="Times New Roman"/>
                <a:cs typeface="Times New Roman"/>
              </a:rPr>
              <a:t>Sélectionner</a:t>
            </a:r>
            <a:r>
              <a:rPr lang="en-US" sz="1000" b="1" dirty="0">
                <a:effectLst/>
                <a:latin typeface="Arial"/>
                <a:ea typeface="Times New Roman"/>
                <a:cs typeface="Times New Roman"/>
              </a:rPr>
              <a:t> des </a:t>
            </a:r>
            <a:r>
              <a:rPr lang="en-US" sz="1000" b="1" dirty="0" err="1">
                <a:effectLst/>
                <a:latin typeface="Arial"/>
                <a:ea typeface="Times New Roman"/>
                <a:cs typeface="Times New Roman"/>
              </a:rPr>
              <a:t>fonctionnalités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Suivant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Sur la page </a:t>
            </a:r>
            <a:r>
              <a:rPr lang="en-US" sz="1000" b="1" dirty="0" err="1">
                <a:effectLst/>
                <a:latin typeface="Arial"/>
                <a:ea typeface="Times New Roman"/>
                <a:cs typeface="Times New Roman"/>
              </a:rPr>
              <a:t>Serveur</a:t>
            </a:r>
            <a:r>
              <a:rPr lang="en-US" sz="1000" b="1" dirty="0">
                <a:effectLst/>
                <a:latin typeface="Arial"/>
                <a:ea typeface="Times New Roman"/>
                <a:cs typeface="Times New Roman"/>
              </a:rPr>
              <a:t> DHCP</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dirty="0" err="1">
                <a:effectLst/>
                <a:latin typeface="Arial"/>
                <a:ea typeface="Times New Roman"/>
                <a:cs typeface="Times New Roman"/>
              </a:rPr>
              <a:t>Suivant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Sur la page </a:t>
            </a:r>
            <a:r>
              <a:rPr lang="en-US" sz="1000" b="1" dirty="0">
                <a:effectLst/>
                <a:latin typeface="Arial"/>
                <a:ea typeface="Times New Roman"/>
                <a:cs typeface="Times New Roman"/>
              </a:rPr>
              <a:t>Confirmer les </a:t>
            </a:r>
            <a:r>
              <a:rPr lang="en-US" sz="1000" b="1" dirty="0" err="1">
                <a:effectLst/>
                <a:latin typeface="Arial"/>
                <a:ea typeface="Times New Roman"/>
                <a:cs typeface="Times New Roman"/>
              </a:rPr>
              <a:t>sélections</a:t>
            </a:r>
            <a:r>
              <a:rPr lang="en-US" sz="1000" b="1" dirty="0">
                <a:effectLst/>
                <a:latin typeface="Arial"/>
                <a:ea typeface="Times New Roman"/>
                <a:cs typeface="Times New Roman"/>
              </a:rPr>
              <a:t> </a:t>
            </a:r>
            <a:r>
              <a:rPr lang="en-US" sz="1000" b="1" dirty="0" err="1">
                <a:effectLst/>
                <a:latin typeface="Arial"/>
                <a:ea typeface="Times New Roman"/>
                <a:cs typeface="Times New Roman"/>
              </a:rPr>
              <a:t>d’installation</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Installer</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Sur la page </a:t>
            </a:r>
            <a:r>
              <a:rPr lang="en-US" sz="1000" b="1" dirty="0">
                <a:effectLst/>
                <a:latin typeface="Arial"/>
                <a:ea typeface="Times New Roman"/>
                <a:cs typeface="Times New Roman"/>
              </a:rPr>
              <a:t>Progression de </a:t>
            </a:r>
            <a:r>
              <a:rPr lang="en-US" sz="1000" b="1" dirty="0" err="1">
                <a:effectLst/>
                <a:latin typeface="Arial"/>
                <a:ea typeface="Times New Roman"/>
                <a:cs typeface="Times New Roman"/>
              </a:rPr>
              <a:t>l'installation</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attendez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que</a:t>
            </a:r>
            <a:r>
              <a:rPr lang="en-US" sz="1000" dirty="0">
                <a:solidFill>
                  <a:srgbClr val="000000"/>
                </a:solidFill>
                <a:effectLst/>
                <a:latin typeface="Arial"/>
                <a:ea typeface="Times New Roman"/>
                <a:cs typeface="Times New Roman"/>
              </a:rPr>
              <a:t> le message </a:t>
            </a:r>
            <a:r>
              <a:rPr lang="en-US" sz="1000" b="1" dirty="0">
                <a:effectLst/>
                <a:latin typeface="Arial"/>
                <a:ea typeface="Times New Roman"/>
                <a:cs typeface="Times New Roman"/>
              </a:rPr>
              <a:t>Installation </a:t>
            </a:r>
            <a:r>
              <a:rPr lang="en-US" sz="1000" b="1" dirty="0" err="1">
                <a:effectLst/>
                <a:latin typeface="Arial"/>
                <a:ea typeface="Times New Roman"/>
                <a:cs typeface="Times New Roman"/>
              </a:rPr>
              <a:t>réussie</a:t>
            </a:r>
            <a:r>
              <a:rPr lang="en-US" sz="1000" b="1" dirty="0">
                <a:effectLst/>
                <a:latin typeface="Arial"/>
                <a:ea typeface="Times New Roman"/>
                <a:cs typeface="Times New Roman"/>
              </a:rPr>
              <a:t> </a:t>
            </a:r>
            <a:r>
              <a:rPr lang="en-US" sz="1000" b="1" dirty="0" err="1">
                <a:effectLst/>
                <a:latin typeface="Arial"/>
                <a:ea typeface="Times New Roman"/>
                <a:cs typeface="Times New Roman"/>
              </a:rPr>
              <a:t>sur</a:t>
            </a:r>
            <a:r>
              <a:rPr lang="en-US" sz="1000" b="1" dirty="0">
                <a:effectLst/>
                <a:latin typeface="Arial"/>
                <a:ea typeface="Times New Roman"/>
                <a:cs typeface="Times New Roman"/>
              </a:rPr>
              <a:t> </a:t>
            </a:r>
            <a:br>
              <a:rPr lang="en-US" sz="1000" b="1" dirty="0">
                <a:effectLst/>
                <a:latin typeface="Arial"/>
                <a:ea typeface="Times New Roman"/>
                <a:cs typeface="Times New Roman"/>
              </a:rPr>
            </a:br>
            <a:r>
              <a:rPr lang="en-US" sz="1000" b="1" dirty="0">
                <a:effectLst/>
                <a:latin typeface="Arial"/>
                <a:ea typeface="Times New Roman"/>
                <a:cs typeface="Times New Roman"/>
              </a:rPr>
              <a:t>LON-SVR1.Adatum.com </a:t>
            </a:r>
            <a:r>
              <a:rPr lang="en-US" sz="1000" dirty="0" err="1">
                <a:effectLst/>
                <a:latin typeface="Arial"/>
                <a:ea typeface="Times New Roman"/>
                <a:cs typeface="Times New Roman"/>
              </a:rPr>
              <a:t>s'affiche</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puis</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cliquez</a:t>
            </a:r>
            <a:r>
              <a:rPr lang="en-US" sz="1000" dirty="0">
                <a:solidFill>
                  <a:srgbClr val="000000"/>
                </a:solidFill>
                <a:effectLst/>
                <a:latin typeface="Arial"/>
                <a:ea typeface="Times New Roman"/>
                <a:cs typeface="Times New Roman"/>
              </a:rPr>
              <a:t> </a:t>
            </a:r>
            <a:r>
              <a:rPr lang="en-US" sz="1000" dirty="0" err="1">
                <a:solidFill>
                  <a:srgbClr val="000000"/>
                </a:solidFill>
                <a:effectLst/>
                <a:latin typeface="Arial"/>
                <a:ea typeface="Times New Roman"/>
                <a:cs typeface="Times New Roman"/>
              </a:rPr>
              <a:t>sur</a:t>
            </a:r>
            <a:r>
              <a:rPr lang="en-US" sz="1000" dirty="0">
                <a:solidFill>
                  <a:srgbClr val="000000"/>
                </a:solidFill>
                <a:effectLst/>
                <a:latin typeface="Arial"/>
                <a:ea typeface="Times New Roman"/>
                <a:cs typeface="Times New Roman"/>
              </a:rPr>
              <a:t> </a:t>
            </a:r>
            <a:r>
              <a:rPr lang="en-US" sz="1000" b="1" err="1">
                <a:effectLst/>
                <a:latin typeface="Arial"/>
                <a:ea typeface="Times New Roman"/>
                <a:cs typeface="Times New Roman"/>
              </a:rPr>
              <a:t>Fermer</a:t>
            </a:r>
            <a:r>
              <a:rPr lang="en-US" sz="100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Slide Image Placeholder 1"/>
          <p:cNvSpPr>
            <a:spLocks noGrp="1" noRot="1" noChangeAspect="1"/>
          </p:cNvSpPr>
          <p:nvPr>
            <p:ph type="sldImg" idx="2"/>
          </p:nvPr>
        </p:nvSpPr>
        <p:spPr>
          <a:xfrm>
            <a:off x="4325938" y="73025"/>
            <a:ext cx="2466975" cy="1851025"/>
          </a:xfrm>
        </p:spPr>
      </p:sp>
      <p:sp>
        <p:nvSpPr>
          <p:cNvPr id="9" name="TextBox 6"/>
          <p:cNvSpPr txBox="1"/>
          <p:nvPr/>
        </p:nvSpPr>
        <p:spPr>
          <a:xfrm>
            <a:off x="0" y="8890000"/>
            <a:ext cx="3581400" cy="246221"/>
          </a:xfrm>
          <a:prstGeom prst="rect">
            <a:avLst/>
          </a:prstGeom>
          <a:noFill/>
        </p:spPr>
        <p:txBody>
          <a:bodyPr vert="horz" wrap="square" rtlCol="0">
            <a:spAutoFit/>
          </a:bodyPr>
          <a:lstStyle/>
          <a:p>
            <a:r>
              <a:rPr lang="en-IN" sz="1000">
                <a:latin typeface="Arial"/>
              </a:rPr>
              <a:t>(</a:t>
            </a:r>
            <a:r>
              <a:rPr lang="fr-FR" sz="1000">
                <a:latin typeface="Arial"/>
              </a:rPr>
              <a:t>Autres remarques figurent sur la diapositive suivante.</a:t>
            </a:r>
            <a:r>
              <a:rPr lang="en-IN" sz="1000">
                <a:latin typeface="Arial"/>
              </a:rPr>
              <a:t>)</a:t>
            </a:r>
            <a:endParaRPr lang="en-IN" sz="1000" dirty="0">
              <a:latin typeface="Arial"/>
            </a:endParaRPr>
          </a:p>
        </p:txBody>
      </p:sp>
    </p:spTree>
    <p:extLst>
      <p:ext uri="{BB962C8B-B14F-4D97-AF65-F5344CB8AC3E}">
        <p14:creationId xmlns:p14="http://schemas.microsoft.com/office/powerpoint/2010/main" val="145012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a:latin typeface="Arial"/>
                <a:ea typeface="SimSun"/>
                <a:cs typeface="Segoe UI"/>
              </a:rPr>
              <a:t>Autoriser le serveur DHCP</a:t>
            </a:r>
          </a:p>
          <a:p>
            <a:pPr marL="342900" marR="0" lvl="0" indent="-342900">
              <a:lnSpc>
                <a:spcPct val="115000"/>
              </a:lnSpc>
              <a:spcBef>
                <a:spcPts val="0"/>
              </a:spcBef>
              <a:spcAft>
                <a:spcPts val="995"/>
              </a:spcAft>
              <a:buFont typeface="+mj-lt"/>
              <a:buAutoNum type="arabicPeriod"/>
              <a:tabLst>
                <a:tab pos="228600" algn="l"/>
                <a:tab pos="685800" algn="l"/>
                <a:tab pos="685800" algn="l"/>
              </a:tabLst>
            </a:pPr>
            <a:r>
              <a:rPr lang="en-US" sz="1000">
                <a:latin typeface="Arial"/>
                <a:ea typeface="Calibri"/>
                <a:cs typeface="Arial"/>
              </a:rPr>
              <a:t>Sur LON-SVR1, dans le tableau de bord du Gestionnaire de serveur, cliquez sur </a:t>
            </a:r>
            <a:r>
              <a:rPr lang="en-US" sz="1000" b="1">
                <a:latin typeface="Arial"/>
                <a:ea typeface="Calibri"/>
                <a:cs typeface="Arial"/>
              </a:rPr>
              <a:t>Outils</a:t>
            </a:r>
            <a:r>
              <a:rPr lang="en-US" sz="1000">
                <a:latin typeface="Arial"/>
                <a:ea typeface="Calibri"/>
                <a:cs typeface="Arial"/>
              </a:rPr>
              <a:t>, puis sur </a:t>
            </a:r>
            <a:r>
              <a:rPr lang="en-US" sz="1000" b="1">
                <a:latin typeface="Arial"/>
                <a:ea typeface="Calibri"/>
                <a:cs typeface="Arial"/>
              </a:rPr>
              <a:t>DHCP</a:t>
            </a:r>
            <a:r>
              <a:rPr lang="en-US" sz="1000">
                <a:latin typeface="Arial"/>
                <a:ea typeface="Calibri"/>
                <a:cs typeface="Arial"/>
              </a:rPr>
              <a:t>.</a:t>
            </a:r>
          </a:p>
          <a:p>
            <a:pPr marL="342900" lvl="0" indent="-342900">
              <a:lnSpc>
                <a:spcPct val="115000"/>
              </a:lnSpc>
              <a:spcAft>
                <a:spcPts val="995"/>
              </a:spcAft>
              <a:buFont typeface="+mj-lt"/>
              <a:buAutoNum type="arabicPeriod" startAt="2"/>
              <a:tabLst>
                <a:tab pos="228600" algn="l"/>
                <a:tab pos="685800" algn="l"/>
                <a:tab pos="685800" algn="l"/>
              </a:tabLst>
            </a:pPr>
            <a:r>
              <a:rPr lang="en-US" sz="1000">
                <a:solidFill>
                  <a:prstClr val="black"/>
                </a:solidFill>
                <a:latin typeface="Arial"/>
                <a:ea typeface="Calibri"/>
                <a:cs typeface="Arial"/>
              </a:rPr>
              <a:t>Dans la console DHCP, développez </a:t>
            </a:r>
            <a:r>
              <a:rPr lang="en-US" sz="1000" b="1">
                <a:solidFill>
                  <a:prstClr val="black"/>
                </a:solidFill>
                <a:latin typeface="Arial"/>
                <a:ea typeface="Calibri"/>
                <a:cs typeface="Arial"/>
              </a:rPr>
              <a:t>lon-svr1.adatum.com</a:t>
            </a:r>
            <a:r>
              <a:rPr lang="en-US" sz="1000">
                <a:solidFill>
                  <a:prstClr val="black"/>
                </a:solidFill>
                <a:latin typeface="Arial"/>
                <a:ea typeface="Calibri"/>
                <a:cs typeface="Arial"/>
              </a:rPr>
              <a:t>.</a:t>
            </a:r>
          </a:p>
          <a:p>
            <a:pPr marL="342900" lvl="0" indent="-342900">
              <a:lnSpc>
                <a:spcPct val="115000"/>
              </a:lnSpc>
              <a:spcAft>
                <a:spcPts val="995"/>
              </a:spcAft>
              <a:buFont typeface="+mj-lt"/>
              <a:buAutoNum type="arabicPeriod" startAt="2"/>
              <a:tabLst>
                <a:tab pos="228600" algn="l"/>
                <a:tab pos="685800" algn="l"/>
                <a:tab pos="685800" algn="l"/>
              </a:tabLst>
            </a:pPr>
            <a:r>
              <a:rPr lang="en-US" sz="1000">
                <a:solidFill>
                  <a:prstClr val="black"/>
                </a:solidFill>
                <a:latin typeface="Arial"/>
                <a:ea typeface="Calibri"/>
                <a:cs typeface="Arial"/>
              </a:rPr>
              <a:t>Cliquez avec le bouton droit sur </a:t>
            </a:r>
            <a:r>
              <a:rPr lang="en-US" sz="1000" b="1">
                <a:solidFill>
                  <a:prstClr val="black"/>
                </a:solidFill>
                <a:latin typeface="Arial"/>
                <a:ea typeface="Calibri"/>
                <a:cs typeface="Arial"/>
              </a:rPr>
              <a:t>lon-svr1.adatum.com</a:t>
            </a:r>
            <a:r>
              <a:rPr lang="en-US" sz="1000">
                <a:solidFill>
                  <a:prstClr val="black"/>
                </a:solidFill>
                <a:latin typeface="Arial"/>
                <a:ea typeface="Calibri"/>
                <a:cs typeface="Arial"/>
              </a:rPr>
              <a:t>, puis cliquez sur </a:t>
            </a:r>
            <a:r>
              <a:rPr lang="en-US" sz="1000" b="1">
                <a:solidFill>
                  <a:prstClr val="black"/>
                </a:solidFill>
                <a:latin typeface="Arial"/>
                <a:ea typeface="Calibri"/>
                <a:cs typeface="Arial"/>
              </a:rPr>
              <a:t>Autoriser</a:t>
            </a:r>
            <a:r>
              <a:rPr lang="en-US" sz="1000">
                <a:solidFill>
                  <a:prstClr val="black"/>
                </a:solidFill>
                <a:latin typeface="Arial"/>
                <a:ea typeface="Calibri"/>
                <a:cs typeface="Arial"/>
              </a:rPr>
              <a:t>.</a:t>
            </a:r>
          </a:p>
          <a:p>
            <a:pPr marL="342900" lvl="0" indent="-342900">
              <a:lnSpc>
                <a:spcPct val="115000"/>
              </a:lnSpc>
              <a:spcAft>
                <a:spcPts val="995"/>
              </a:spcAft>
              <a:buFont typeface="+mj-lt"/>
              <a:buAutoNum type="arabicPeriod" startAt="2"/>
              <a:tabLst>
                <a:tab pos="228600" algn="l"/>
                <a:tab pos="685800" algn="l"/>
                <a:tab pos="685800" algn="l"/>
              </a:tabLst>
            </a:pPr>
            <a:r>
              <a:rPr lang="en-US" sz="1000">
                <a:solidFill>
                  <a:prstClr val="black"/>
                </a:solidFill>
                <a:latin typeface="Arial"/>
                <a:ea typeface="Calibri"/>
                <a:cs typeface="Arial"/>
              </a:rPr>
              <a:t>Dans la console DHCP, cliquez avec le bouton droit sur </a:t>
            </a:r>
            <a:r>
              <a:rPr lang="en-US" sz="1000" b="1">
                <a:solidFill>
                  <a:prstClr val="black"/>
                </a:solidFill>
                <a:latin typeface="Arial"/>
                <a:ea typeface="Calibri"/>
                <a:cs typeface="Arial"/>
              </a:rPr>
              <a:t>lon-svr1.adatum.com</a:t>
            </a:r>
            <a:r>
              <a:rPr lang="en-US" sz="1000">
                <a:solidFill>
                  <a:prstClr val="black"/>
                </a:solidFill>
                <a:latin typeface="Arial"/>
                <a:ea typeface="Calibri"/>
                <a:cs typeface="Arial"/>
              </a:rPr>
              <a:t>, puis cliquez sur </a:t>
            </a:r>
            <a:r>
              <a:rPr lang="en-US" sz="1000" b="1">
                <a:solidFill>
                  <a:prstClr val="black"/>
                </a:solidFill>
                <a:latin typeface="Arial"/>
                <a:ea typeface="Calibri"/>
                <a:cs typeface="Arial"/>
              </a:rPr>
              <a:t>Actualiser</a:t>
            </a:r>
            <a:r>
              <a:rPr lang="en-US" sz="1000">
                <a:solidFill>
                  <a:prstClr val="black"/>
                </a:solidFill>
                <a:latin typeface="Arial"/>
                <a:ea typeface="Calibri"/>
                <a:cs typeface="Arial"/>
              </a:rPr>
              <a:t>. Remarquez que les icônes en regard d'IPv4 et IPv6 passent du rouge au vert pour indiquer que le serveur DHCP a été autorisé dans AD DS.</a:t>
            </a:r>
          </a:p>
          <a:p>
            <a:pPr marL="268288" lvl="0">
              <a:lnSpc>
                <a:spcPct val="115000"/>
              </a:lnSpc>
              <a:spcAft>
                <a:spcPts val="1000"/>
              </a:spcAft>
            </a:pPr>
            <a:r>
              <a:rPr lang="en-US" sz="1000" b="1">
                <a:solidFill>
                  <a:prstClr val="black"/>
                </a:solidFill>
                <a:latin typeface="Arial"/>
                <a:ea typeface="SimSun"/>
                <a:cs typeface="Arial"/>
              </a:rPr>
              <a:t>Remarque : </a:t>
            </a:r>
            <a:r>
              <a:rPr lang="en-US" sz="1000">
                <a:solidFill>
                  <a:prstClr val="black"/>
                </a:solidFill>
                <a:latin typeface="Arial"/>
                <a:ea typeface="SimSun"/>
                <a:cs typeface="Segoe UI"/>
              </a:rPr>
              <a:t>Laissez tous les ordinateurs virtuels dans leur état actuel pour la démonstration suivante.</a:t>
            </a:r>
            <a:endParaRPr lang="en-US"/>
          </a:p>
        </p:txBody>
      </p:sp>
      <p:sp>
        <p:nvSpPr>
          <p:cNvPr id="4" name="Slide Number Placeholder 3"/>
          <p:cNvSpPr>
            <a:spLocks noGrp="1"/>
          </p:cNvSpPr>
          <p:nvPr>
            <p:ph type="sldNum" sz="quarter" idx="10"/>
          </p:nvPr>
        </p:nvSpPr>
        <p:spPr/>
        <p:txBody>
          <a:bodyPr/>
          <a:lstStyle/>
          <a:p>
            <a:fld id="{42E590B6-AA69-409D-B29F-3359E13F02FB}"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356570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brièvement les rubriques de la leçon aux stagiaires.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281682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D</a:t>
            </a:r>
            <a:r>
              <a:rPr lang="en-US" sz="1000">
                <a:latin typeface="Arial"/>
                <a:ea typeface="SimSun"/>
                <a:cs typeface="Arial"/>
              </a:rPr>
              <a:t>écrire </a:t>
            </a:r>
            <a:r>
              <a:rPr lang="en-US" sz="1000" dirty="0">
                <a:latin typeface="Arial"/>
                <a:ea typeface="SimSun"/>
                <a:cs typeface="Arial"/>
              </a:rPr>
              <a:t>le </a:t>
            </a:r>
            <a:r>
              <a:rPr lang="en-US" sz="1000" dirty="0" err="1">
                <a:latin typeface="Arial"/>
                <a:ea typeface="SimSun"/>
                <a:cs typeface="Arial"/>
              </a:rPr>
              <a:t>rôle</a:t>
            </a:r>
            <a:r>
              <a:rPr lang="en-US" sz="1000" dirty="0">
                <a:latin typeface="Arial"/>
                <a:ea typeface="SimSun"/>
                <a:cs typeface="Arial"/>
              </a:rPr>
              <a:t> </a:t>
            </a:r>
            <a:r>
              <a:rPr lang="en-US" sz="1000" dirty="0" err="1">
                <a:latin typeface="Arial"/>
                <a:ea typeface="SimSun"/>
                <a:cs typeface="Arial"/>
              </a:rPr>
              <a:t>d'une</a:t>
            </a:r>
            <a:r>
              <a:rPr lang="en-US" sz="1000" dirty="0">
                <a:latin typeface="Arial"/>
                <a:ea typeface="SimSun"/>
                <a:cs typeface="Arial"/>
              </a:rPr>
              <a:t> </a:t>
            </a:r>
            <a:r>
              <a:rPr lang="en-US" sz="1000" err="1">
                <a:latin typeface="Arial"/>
                <a:ea typeface="SimSun"/>
                <a:cs typeface="Arial"/>
              </a:rPr>
              <a:t>étendue</a:t>
            </a:r>
            <a:r>
              <a:rPr lang="en-US" sz="1000">
                <a:latin typeface="Arial"/>
                <a:ea typeface="SimSun"/>
                <a:cs typeface="Arial"/>
              </a:rPr>
              <a:t> DHCP.</a:t>
            </a:r>
            <a:endParaRPr lang="en-US" sz="1000" dirty="0">
              <a:latin typeface="Arial"/>
              <a:ea typeface="SimSun"/>
              <a:cs typeface="Arial"/>
            </a:endParaRPr>
          </a:p>
          <a:p>
            <a:pPr>
              <a:lnSpc>
                <a:spcPct val="115000"/>
              </a:lnSpc>
            </a:pP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administrateurs</a:t>
            </a:r>
            <a:r>
              <a:rPr lang="en-US" sz="1000" dirty="0">
                <a:latin typeface="Arial"/>
                <a:ea typeface="SimSun"/>
                <a:cs typeface="Arial"/>
              </a:rPr>
              <a:t>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créer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étendue</a:t>
            </a:r>
            <a:r>
              <a:rPr lang="en-US" sz="1000" dirty="0">
                <a:latin typeface="Arial"/>
                <a:ea typeface="SimSun"/>
                <a:cs typeface="Arial"/>
              </a:rPr>
              <a:t> DHCP </a:t>
            </a:r>
            <a:r>
              <a:rPr lang="en-US" sz="1000" dirty="0" err="1">
                <a:latin typeface="Arial"/>
                <a:ea typeface="SimSun"/>
                <a:cs typeface="Arial"/>
              </a:rPr>
              <a:t>avant</a:t>
            </a:r>
            <a:r>
              <a:rPr lang="en-US" sz="1000" dirty="0">
                <a:latin typeface="Arial"/>
                <a:ea typeface="SimSun"/>
                <a:cs typeface="Arial"/>
              </a:rPr>
              <a:t> de </a:t>
            </a:r>
            <a:r>
              <a:rPr lang="en-US" sz="1000" dirty="0" err="1">
                <a:latin typeface="Arial"/>
                <a:ea typeface="SimSun"/>
                <a:cs typeface="Arial"/>
              </a:rPr>
              <a:t>louer</a:t>
            </a:r>
            <a:r>
              <a:rPr lang="en-US" sz="1000" dirty="0">
                <a:latin typeface="Arial"/>
                <a:ea typeface="SimSun"/>
                <a:cs typeface="Arial"/>
              </a:rPr>
              <a:t> des </a:t>
            </a:r>
            <a:r>
              <a:rPr lang="en-US" sz="1000" dirty="0" err="1">
                <a:latin typeface="Arial"/>
                <a:ea typeface="SimSun"/>
                <a:cs typeface="Arial"/>
              </a:rPr>
              <a:t>adresses</a:t>
            </a:r>
            <a:r>
              <a:rPr lang="en-US" sz="1000" dirty="0">
                <a:latin typeface="Arial"/>
                <a:ea typeface="SimSun"/>
                <a:cs typeface="Arial"/>
              </a:rPr>
              <a:t> IP à un client.</a:t>
            </a:r>
          </a:p>
          <a:p>
            <a:pPr>
              <a:lnSpc>
                <a:spcPct val="115000"/>
              </a:lnSpc>
              <a:spcAft>
                <a:spcPts val="1000"/>
              </a:spcAft>
            </a:pPr>
            <a:r>
              <a:rPr lang="en-US" sz="1000" dirty="0" err="1">
                <a:latin typeface="Arial"/>
                <a:ea typeface="SimSun"/>
                <a:cs typeface="Arial"/>
              </a:rPr>
              <a:t>Expliquez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qu'une</a:t>
            </a:r>
            <a:r>
              <a:rPr lang="en-US" sz="1000" dirty="0">
                <a:latin typeface="Arial"/>
                <a:ea typeface="SimSun"/>
                <a:cs typeface="Arial"/>
              </a:rPr>
              <a:t> </a:t>
            </a:r>
            <a:r>
              <a:rPr lang="en-US" sz="1000" dirty="0" err="1">
                <a:latin typeface="Arial"/>
                <a:ea typeface="SimSun"/>
                <a:cs typeface="Arial"/>
              </a:rPr>
              <a:t>étendue</a:t>
            </a:r>
            <a:r>
              <a:rPr lang="en-US" sz="1000" dirty="0">
                <a:latin typeface="Arial"/>
                <a:ea typeface="SimSun"/>
                <a:cs typeface="Arial"/>
              </a:rPr>
              <a:t> </a:t>
            </a:r>
            <a:r>
              <a:rPr lang="en-US" sz="1000" dirty="0" err="1">
                <a:latin typeface="Arial"/>
                <a:ea typeface="SimSun"/>
                <a:cs typeface="Arial"/>
              </a:rPr>
              <a:t>peut</a:t>
            </a:r>
            <a:r>
              <a:rPr lang="en-US" sz="1000" dirty="0">
                <a:latin typeface="Arial"/>
                <a:ea typeface="SimSun"/>
                <a:cs typeface="Arial"/>
              </a:rPr>
              <a:t> </a:t>
            </a:r>
            <a:r>
              <a:rPr lang="en-US" sz="1000" dirty="0" err="1">
                <a:latin typeface="Arial"/>
                <a:ea typeface="SimSun"/>
                <a:cs typeface="Arial"/>
              </a:rPr>
              <a:t>contenir</a:t>
            </a:r>
            <a:r>
              <a:rPr lang="en-US" sz="1000" dirty="0">
                <a:latin typeface="Arial"/>
                <a:ea typeface="SimSun"/>
                <a:cs typeface="Arial"/>
              </a:rPr>
              <a:t> des </a:t>
            </a:r>
            <a:r>
              <a:rPr lang="en-US" sz="1000" dirty="0" err="1">
                <a:latin typeface="Arial"/>
                <a:ea typeface="SimSun"/>
                <a:cs typeface="Arial"/>
              </a:rPr>
              <a:t>adresses</a:t>
            </a:r>
            <a:r>
              <a:rPr lang="en-US" sz="1000" dirty="0">
                <a:latin typeface="Arial"/>
                <a:ea typeface="SimSun"/>
                <a:cs typeface="Arial"/>
              </a:rPr>
              <a:t> IP qui ne </a:t>
            </a:r>
            <a:r>
              <a:rPr lang="en-US" sz="1000" dirty="0" err="1">
                <a:latin typeface="Arial"/>
                <a:ea typeface="SimSun"/>
                <a:cs typeface="Arial"/>
              </a:rPr>
              <a:t>sont</a:t>
            </a:r>
            <a:r>
              <a:rPr lang="en-US" sz="1000" dirty="0">
                <a:latin typeface="Arial"/>
                <a:ea typeface="SimSun"/>
                <a:cs typeface="Arial"/>
              </a:rPr>
              <a:t> PAS </a:t>
            </a:r>
            <a:r>
              <a:rPr lang="en-US" sz="1000" dirty="0" err="1">
                <a:latin typeface="Arial"/>
                <a:ea typeface="SimSun"/>
                <a:cs typeface="Arial"/>
              </a:rPr>
              <a:t>disponibles</a:t>
            </a:r>
            <a:r>
              <a:rPr lang="en-US" sz="1000" dirty="0">
                <a:latin typeface="Arial"/>
                <a:ea typeface="SimSun"/>
                <a:cs typeface="Arial"/>
              </a:rPr>
              <a:t> pour le bail. </a:t>
            </a:r>
            <a:r>
              <a:rPr lang="en-US" sz="1000" dirty="0" err="1">
                <a:latin typeface="Arial"/>
                <a:ea typeface="SimSun"/>
                <a:cs typeface="Arial"/>
              </a:rPr>
              <a:t>Ces</a:t>
            </a:r>
            <a:r>
              <a:rPr lang="en-US" sz="1000" dirty="0">
                <a:latin typeface="Arial"/>
                <a:ea typeface="SimSun"/>
                <a:cs typeface="Arial"/>
              </a:rPr>
              <a:t> </a:t>
            </a:r>
            <a:r>
              <a:rPr lang="en-US" sz="1000" dirty="0" err="1">
                <a:latin typeface="Arial"/>
                <a:ea typeface="SimSun"/>
                <a:cs typeface="Arial"/>
              </a:rPr>
              <a:t>adresses</a:t>
            </a:r>
            <a:r>
              <a:rPr lang="en-US" sz="1000" dirty="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configurées</a:t>
            </a:r>
            <a:r>
              <a:rPr lang="en-US" sz="1000" dirty="0">
                <a:latin typeface="Arial"/>
                <a:ea typeface="SimSun"/>
                <a:cs typeface="Arial"/>
              </a:rPr>
              <a:t> en </a:t>
            </a:r>
            <a:r>
              <a:rPr lang="en-US" sz="1000" dirty="0" err="1">
                <a:latin typeface="Arial"/>
                <a:ea typeface="SimSun"/>
                <a:cs typeface="Arial"/>
              </a:rPr>
              <a:t>tant</a:t>
            </a:r>
            <a:r>
              <a:rPr lang="en-US" sz="1000" dirty="0">
                <a:latin typeface="Arial"/>
                <a:ea typeface="SimSun"/>
                <a:cs typeface="Arial"/>
              </a:rPr>
              <a:t> </a:t>
            </a:r>
            <a:r>
              <a:rPr lang="en-US" sz="1000" dirty="0" err="1">
                <a:latin typeface="Arial"/>
                <a:ea typeface="SimSun"/>
                <a:cs typeface="Arial"/>
              </a:rPr>
              <a:t>qu'exclusions</a:t>
            </a:r>
            <a:r>
              <a:rPr lang="en-US" sz="1000" dirty="0">
                <a:latin typeface="Arial"/>
                <a:ea typeface="SimSun"/>
                <a:cs typeface="Arial"/>
              </a:rPr>
              <a:t> et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sujet</a:t>
            </a:r>
            <a:r>
              <a:rPr lang="en-US" sz="1000" dirty="0">
                <a:latin typeface="Arial"/>
                <a:ea typeface="SimSun"/>
                <a:cs typeface="Arial"/>
              </a:rPr>
              <a:t> sera </a:t>
            </a:r>
            <a:r>
              <a:rPr lang="en-US" sz="1000" dirty="0" err="1">
                <a:latin typeface="Arial"/>
                <a:ea typeface="SimSun"/>
                <a:cs typeface="Arial"/>
              </a:rPr>
              <a:t>abordé</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les </a:t>
            </a:r>
            <a:r>
              <a:rPr lang="en-US" sz="1000" dirty="0" err="1">
                <a:latin typeface="Arial"/>
                <a:ea typeface="SimSun"/>
                <a:cs typeface="Arial"/>
              </a:rPr>
              <a:t>rubriques</a:t>
            </a:r>
            <a:r>
              <a:rPr lang="en-US" sz="1000" dirty="0">
                <a:latin typeface="Arial"/>
                <a:ea typeface="SimSun"/>
                <a:cs typeface="Arial"/>
              </a:rPr>
              <a:t> </a:t>
            </a:r>
            <a:r>
              <a:rPr lang="en-US" sz="1000" dirty="0" err="1">
                <a:latin typeface="Arial"/>
                <a:ea typeface="SimSun"/>
                <a:cs typeface="Arial"/>
              </a:rPr>
              <a:t>suivantes</a:t>
            </a:r>
            <a:r>
              <a:rPr lang="en-US" sz="1000" dirty="0">
                <a:latin typeface="Arial"/>
                <a:ea typeface="SimSun"/>
                <a:cs typeface="Arial"/>
              </a:rPr>
              <a:t>.</a:t>
            </a:r>
          </a:p>
          <a:p>
            <a:pPr>
              <a:lnSpc>
                <a:spcPct val="115000"/>
              </a:lnSpc>
              <a:spcAft>
                <a:spcPts val="1000"/>
              </a:spcAft>
            </a:pPr>
            <a:r>
              <a:rPr lang="en-US" sz="1000" dirty="0">
                <a:latin typeface="Arial"/>
                <a:ea typeface="SimSun"/>
                <a:cs typeface="Arial"/>
              </a:rPr>
              <a:t>Les </a:t>
            </a:r>
            <a:r>
              <a:rPr lang="en-US" sz="1000" dirty="0" err="1">
                <a:latin typeface="Arial"/>
                <a:ea typeface="SimSun"/>
                <a:cs typeface="Arial"/>
              </a:rPr>
              <a:t>propriétés</a:t>
            </a:r>
            <a:r>
              <a:rPr lang="en-US" sz="1000" dirty="0">
                <a:latin typeface="Arial"/>
                <a:ea typeface="SimSun"/>
                <a:cs typeface="Arial"/>
              </a:rPr>
              <a:t> </a:t>
            </a:r>
            <a:r>
              <a:rPr lang="en-US" sz="1000" dirty="0" err="1">
                <a:latin typeface="Arial"/>
                <a:ea typeface="SimSun"/>
                <a:cs typeface="Arial"/>
              </a:rPr>
              <a:t>d'étendue</a:t>
            </a:r>
            <a:r>
              <a:rPr lang="en-US" sz="1000" dirty="0">
                <a:latin typeface="Arial"/>
                <a:ea typeface="SimSun"/>
                <a:cs typeface="Arial"/>
              </a:rPr>
              <a:t> </a:t>
            </a:r>
            <a:r>
              <a:rPr lang="en-US" sz="1000" dirty="0" err="1">
                <a:latin typeface="Arial"/>
                <a:ea typeface="SimSun"/>
                <a:cs typeface="Arial"/>
              </a:rPr>
              <a:t>contiennent</a:t>
            </a:r>
            <a:r>
              <a:rPr lang="en-US" sz="1000" dirty="0">
                <a:latin typeface="Arial"/>
                <a:ea typeface="SimSun"/>
                <a:cs typeface="Arial"/>
              </a:rPr>
              <a:t> des </a:t>
            </a:r>
            <a:r>
              <a:rPr lang="en-US" sz="1000" dirty="0" err="1">
                <a:latin typeface="Arial"/>
                <a:ea typeface="SimSun"/>
                <a:cs typeface="Arial"/>
              </a:rPr>
              <a:t>données</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a:t>
            </a:r>
            <a:r>
              <a:rPr lang="en-US" sz="1000" dirty="0" err="1">
                <a:latin typeface="Arial"/>
                <a:ea typeface="SimSun"/>
                <a:cs typeface="Arial"/>
              </a:rPr>
              <a:t>l'étendue</a:t>
            </a:r>
            <a:r>
              <a:rPr lang="en-US" sz="1000" dirty="0">
                <a:latin typeface="Arial"/>
                <a:ea typeface="SimSun"/>
                <a:cs typeface="Arial"/>
              </a:rPr>
              <a:t> </a:t>
            </a:r>
            <a:r>
              <a:rPr lang="en-US" sz="1000" dirty="0" err="1">
                <a:latin typeface="Arial"/>
                <a:ea typeface="SimSun"/>
                <a:cs typeface="Arial"/>
              </a:rPr>
              <a:t>sélectionnée</a:t>
            </a:r>
            <a:r>
              <a:rPr lang="en-US" sz="1000" dirty="0">
                <a:latin typeface="Arial"/>
                <a:ea typeface="SimSun"/>
                <a:cs typeface="Arial"/>
              </a:rPr>
              <a:t>, </a:t>
            </a:r>
            <a:r>
              <a:rPr lang="en-US" sz="1000" dirty="0" err="1">
                <a:latin typeface="Arial"/>
                <a:ea typeface="SimSun"/>
                <a:cs typeface="Arial"/>
              </a:rPr>
              <a:t>telles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la </a:t>
            </a:r>
            <a:r>
              <a:rPr lang="en-US" sz="1000" dirty="0" err="1">
                <a:latin typeface="Arial"/>
                <a:ea typeface="SimSun"/>
                <a:cs typeface="Arial"/>
              </a:rPr>
              <a:t>plage</a:t>
            </a:r>
            <a:r>
              <a:rPr lang="en-US" sz="1000" dirty="0">
                <a:latin typeface="Arial"/>
                <a:ea typeface="SimSun"/>
                <a:cs typeface="Arial"/>
              </a:rPr>
              <a:t> de </a:t>
            </a:r>
            <a:r>
              <a:rPr lang="en-US" sz="1000" dirty="0" err="1">
                <a:latin typeface="Arial"/>
                <a:ea typeface="SimSun"/>
                <a:cs typeface="Arial"/>
              </a:rPr>
              <a:t>l'étendue</a:t>
            </a:r>
            <a:r>
              <a:rPr lang="en-US" sz="1000" dirty="0">
                <a:latin typeface="Arial"/>
                <a:ea typeface="SimSun"/>
                <a:cs typeface="Arial"/>
              </a:rPr>
              <a:t>, la </a:t>
            </a:r>
            <a:r>
              <a:rPr lang="en-US" sz="1000" dirty="0" err="1">
                <a:latin typeface="Arial"/>
                <a:ea typeface="SimSun"/>
                <a:cs typeface="Arial"/>
              </a:rPr>
              <a:t>durée</a:t>
            </a:r>
            <a:r>
              <a:rPr lang="en-US" sz="1000" dirty="0">
                <a:latin typeface="Arial"/>
                <a:ea typeface="SimSun"/>
                <a:cs typeface="Arial"/>
              </a:rPr>
              <a:t> du bail, les </a:t>
            </a:r>
            <a:r>
              <a:rPr lang="en-US" sz="1000" dirty="0" err="1">
                <a:latin typeface="Arial"/>
                <a:ea typeface="SimSun"/>
                <a:cs typeface="Arial"/>
              </a:rPr>
              <a:t>paramètres</a:t>
            </a:r>
            <a:r>
              <a:rPr lang="en-US" sz="1000" dirty="0">
                <a:latin typeface="Arial"/>
                <a:ea typeface="SimSun"/>
                <a:cs typeface="Arial"/>
              </a:rPr>
              <a:t> de </a:t>
            </a:r>
            <a:r>
              <a:rPr lang="en-US" sz="1000" dirty="0" err="1">
                <a:latin typeface="Arial"/>
                <a:ea typeface="SimSun"/>
                <a:cs typeface="Arial"/>
              </a:rPr>
              <a:t>mise</a:t>
            </a:r>
            <a:r>
              <a:rPr lang="en-US" sz="1000" dirty="0">
                <a:latin typeface="Arial"/>
                <a:ea typeface="SimSun"/>
                <a:cs typeface="Arial"/>
              </a:rPr>
              <a:t> à jour du </a:t>
            </a:r>
            <a:r>
              <a:rPr lang="en-US" sz="1000" dirty="0" err="1">
                <a:latin typeface="Arial"/>
                <a:ea typeface="SimSun"/>
                <a:cs typeface="Arial"/>
              </a:rPr>
              <a:t>système</a:t>
            </a:r>
            <a:r>
              <a:rPr lang="en-US" sz="1000" dirty="0">
                <a:latin typeface="Arial"/>
                <a:ea typeface="SimSun"/>
                <a:cs typeface="Arial"/>
              </a:rPr>
              <a:t> DNS (Domain Name System), la configuration NAP (Network Address Protection) et les options de configuration DHCP/BOOTP.</a:t>
            </a:r>
          </a:p>
          <a:p>
            <a:pPr>
              <a:lnSpc>
                <a:spcPct val="115000"/>
              </a:lnSpc>
              <a:spcAft>
                <a:spcPts val="1000"/>
              </a:spcAft>
            </a:pPr>
            <a:r>
              <a:rPr lang="en-US" sz="1000" dirty="0" err="1">
                <a:latin typeface="Arial"/>
                <a:ea typeface="SimSun"/>
                <a:cs typeface="Arial"/>
              </a:rPr>
              <a:t>Décrivez</a:t>
            </a:r>
            <a:r>
              <a:rPr lang="en-US" sz="1000" dirty="0">
                <a:latin typeface="Arial"/>
                <a:ea typeface="SimSun"/>
                <a:cs typeface="Arial"/>
              </a:rPr>
              <a:t> les </a:t>
            </a:r>
            <a:r>
              <a:rPr lang="en-US" sz="1000" dirty="0" err="1">
                <a:latin typeface="Arial"/>
                <a:ea typeface="SimSun"/>
                <a:cs typeface="Arial"/>
              </a:rPr>
              <a:t>fonctionnalités</a:t>
            </a:r>
            <a:r>
              <a:rPr lang="en-US" sz="1000" dirty="0">
                <a:latin typeface="Arial"/>
                <a:ea typeface="SimSun"/>
                <a:cs typeface="Arial"/>
              </a:rPr>
              <a:t> des </a:t>
            </a:r>
            <a:r>
              <a:rPr lang="en-US" sz="1000" dirty="0" err="1">
                <a:latin typeface="Arial"/>
                <a:ea typeface="SimSun"/>
                <a:cs typeface="Arial"/>
              </a:rPr>
              <a:t>étendues</a:t>
            </a:r>
            <a:r>
              <a:rPr lang="en-US" sz="1000" dirty="0">
                <a:latin typeface="Arial"/>
                <a:ea typeface="SimSun"/>
                <a:cs typeface="Arial"/>
              </a:rPr>
              <a:t> IPv4 </a:t>
            </a:r>
            <a:r>
              <a:rPr lang="en-US" sz="1000" dirty="0" err="1">
                <a:latin typeface="Arial"/>
                <a:ea typeface="SimSun"/>
                <a:cs typeface="Arial"/>
              </a:rPr>
              <a:t>ou</a:t>
            </a:r>
            <a:r>
              <a:rPr lang="en-US" sz="1000" dirty="0">
                <a:latin typeface="Arial"/>
                <a:ea typeface="SimSun"/>
                <a:cs typeface="Arial"/>
              </a:rPr>
              <a:t> IPv6.</a:t>
            </a:r>
          </a:p>
          <a:p>
            <a:pPr>
              <a:lnSpc>
                <a:spcPct val="115000"/>
              </a:lnSpc>
              <a:spcAft>
                <a:spcPts val="1000"/>
              </a:spcAft>
            </a:pP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qu'il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possible de </a:t>
            </a:r>
            <a:r>
              <a:rPr lang="en-US" sz="1000" dirty="0" err="1">
                <a:latin typeface="Arial"/>
                <a:ea typeface="SimSun"/>
                <a:cs typeface="Arial"/>
              </a:rPr>
              <a:t>créer</a:t>
            </a:r>
            <a:r>
              <a:rPr lang="en-US" sz="1000" dirty="0">
                <a:latin typeface="Arial"/>
                <a:ea typeface="SimSun"/>
                <a:cs typeface="Arial"/>
              </a:rPr>
              <a:t> des </a:t>
            </a:r>
            <a:r>
              <a:rPr lang="en-US" sz="1000" dirty="0" err="1">
                <a:latin typeface="Arial"/>
                <a:ea typeface="SimSun"/>
                <a:cs typeface="Arial"/>
              </a:rPr>
              <a:t>étendues</a:t>
            </a:r>
            <a:r>
              <a:rPr lang="en-US" sz="1000" dirty="0">
                <a:latin typeface="Arial"/>
                <a:ea typeface="SimSun"/>
                <a:cs typeface="Arial"/>
              </a:rPr>
              <a:t> à </a:t>
            </a:r>
            <a:r>
              <a:rPr lang="en-US" sz="1000" dirty="0" err="1">
                <a:latin typeface="Arial"/>
                <a:ea typeface="SimSun"/>
                <a:cs typeface="Arial"/>
              </a:rPr>
              <a:t>l'aide</a:t>
            </a:r>
            <a:r>
              <a:rPr lang="en-US" sz="1000" dirty="0">
                <a:latin typeface="Arial"/>
                <a:ea typeface="SimSun"/>
                <a:cs typeface="Arial"/>
              </a:rPr>
              <a:t> de </a:t>
            </a:r>
            <a:r>
              <a:rPr lang="en-US" sz="1000" dirty="0" err="1">
                <a:latin typeface="Arial"/>
                <a:ea typeface="SimSun"/>
                <a:cs typeface="Arial"/>
              </a:rPr>
              <a:t>l'Assistant</a:t>
            </a:r>
            <a:r>
              <a:rPr lang="en-US" sz="1000" dirty="0">
                <a:latin typeface="Arial"/>
                <a:ea typeface="SimSun"/>
                <a:cs typeface="Arial"/>
              </a:rPr>
              <a:t> Nouvelle </a:t>
            </a:r>
            <a:r>
              <a:rPr lang="en-US" sz="1000" dirty="0" err="1">
                <a:latin typeface="Arial"/>
                <a:ea typeface="SimSun"/>
                <a:cs typeface="Arial"/>
              </a:rPr>
              <a:t>étendue</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de </a:t>
            </a:r>
            <a:r>
              <a:rPr lang="en-US" sz="1000" dirty="0" err="1">
                <a:latin typeface="Arial"/>
                <a:ea typeface="SimSun"/>
                <a:cs typeface="Arial"/>
              </a:rPr>
              <a:t>l'outil</a:t>
            </a:r>
            <a:r>
              <a:rPr lang="en-US" sz="1000" dirty="0">
                <a:latin typeface="Arial"/>
                <a:ea typeface="SimSun"/>
                <a:cs typeface="Arial"/>
              </a:rPr>
              <a:t> en </a:t>
            </a:r>
            <a:r>
              <a:rPr lang="en-US" sz="1000" dirty="0" err="1">
                <a:latin typeface="Arial"/>
                <a:ea typeface="SimSun"/>
                <a:cs typeface="Arial"/>
              </a:rPr>
              <a:t>ligne</a:t>
            </a:r>
            <a:r>
              <a:rPr lang="en-US" sz="1000" dirty="0">
                <a:latin typeface="Arial"/>
                <a:ea typeface="SimSun"/>
                <a:cs typeface="Arial"/>
              </a:rPr>
              <a:t> de </a:t>
            </a:r>
            <a:r>
              <a:rPr lang="en-US" sz="1000" dirty="0" err="1">
                <a:latin typeface="Arial"/>
                <a:ea typeface="SimSun"/>
                <a:cs typeface="Arial"/>
              </a:rPr>
              <a:t>commande</a:t>
            </a:r>
            <a:r>
              <a:rPr lang="en-US" sz="1000" dirty="0">
                <a:latin typeface="Arial"/>
                <a:ea typeface="SimSun"/>
                <a:cs typeface="Arial"/>
              </a:rPr>
              <a:t> </a:t>
            </a:r>
            <a:r>
              <a:rPr lang="en-US" sz="1000" dirty="0" err="1">
                <a:latin typeface="Arial"/>
                <a:ea typeface="SimSun"/>
                <a:cs typeface="Arial"/>
              </a:rPr>
              <a:t>Netsh</a:t>
            </a:r>
            <a:r>
              <a:rPr lang="en-US" sz="1000" dirty="0">
                <a:latin typeface="Arial"/>
                <a:ea typeface="SimSun"/>
                <a:cs typeface="Arial"/>
              </a:rPr>
              <a:t>. En </a:t>
            </a:r>
            <a:r>
              <a:rPr lang="en-US" sz="1000" dirty="0" err="1">
                <a:latin typeface="Arial"/>
                <a:ea typeface="SimSun"/>
                <a:cs typeface="Arial"/>
              </a:rPr>
              <a:t>outre</a:t>
            </a:r>
            <a:r>
              <a:rPr lang="en-US" sz="1000" dirty="0">
                <a:latin typeface="Arial"/>
                <a:ea typeface="SimSun"/>
                <a:cs typeface="Arial"/>
              </a:rPr>
              <a:t>, </a:t>
            </a:r>
            <a:r>
              <a:rPr lang="en-US" sz="1000" dirty="0" err="1">
                <a:latin typeface="Arial"/>
                <a:ea typeface="SimSun"/>
                <a:cs typeface="Arial"/>
              </a:rPr>
              <a:t>mentionnez</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cet</a:t>
            </a:r>
            <a:r>
              <a:rPr lang="en-US" sz="1000" dirty="0">
                <a:latin typeface="Arial"/>
                <a:ea typeface="SimSun"/>
                <a:cs typeface="Arial"/>
              </a:rPr>
              <a:t> Assistant et </a:t>
            </a:r>
            <a:r>
              <a:rPr lang="en-US" sz="1000" dirty="0" err="1">
                <a:latin typeface="Arial"/>
                <a:ea typeface="SimSun"/>
                <a:cs typeface="Arial"/>
              </a:rPr>
              <a:t>cet</a:t>
            </a:r>
            <a:r>
              <a:rPr lang="en-US" sz="1000" dirty="0">
                <a:latin typeface="Arial"/>
                <a:ea typeface="SimSun"/>
                <a:cs typeface="Arial"/>
              </a:rPr>
              <a:t> </a:t>
            </a:r>
            <a:r>
              <a:rPr lang="en-US" sz="1000" dirty="0" err="1">
                <a:latin typeface="Arial"/>
                <a:ea typeface="SimSun"/>
                <a:cs typeface="Arial"/>
              </a:rPr>
              <a:t>outil</a:t>
            </a:r>
            <a:r>
              <a:rPr lang="en-US" sz="1000" dirty="0">
                <a:latin typeface="Arial"/>
                <a:ea typeface="SimSun"/>
                <a:cs typeface="Arial"/>
              </a:rPr>
              <a:t> </a:t>
            </a:r>
            <a:r>
              <a:rPr lang="en-US" sz="1000" dirty="0" err="1">
                <a:latin typeface="Arial"/>
                <a:ea typeface="SimSun"/>
                <a:cs typeface="Arial"/>
              </a:rPr>
              <a:t>seront</a:t>
            </a:r>
            <a:r>
              <a:rPr lang="en-US" sz="1000" dirty="0">
                <a:latin typeface="Arial"/>
                <a:ea typeface="SimSun"/>
                <a:cs typeface="Arial"/>
              </a:rPr>
              <a:t> </a:t>
            </a:r>
            <a:r>
              <a:rPr lang="en-US" sz="1000" dirty="0" err="1">
                <a:latin typeface="Arial"/>
                <a:ea typeface="SimSun"/>
                <a:cs typeface="Arial"/>
              </a:rPr>
              <a:t>présentés</a:t>
            </a:r>
            <a:r>
              <a:rPr lang="en-US" sz="1000" dirty="0">
                <a:latin typeface="Arial"/>
                <a:ea typeface="SimSun"/>
                <a:cs typeface="Arial"/>
              </a:rPr>
              <a:t> </a:t>
            </a:r>
            <a:r>
              <a:rPr lang="en-US" sz="1000" dirty="0" err="1">
                <a:latin typeface="Arial"/>
                <a:ea typeface="SimSun"/>
                <a:cs typeface="Arial"/>
              </a:rPr>
              <a:t>ultérieurement</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ce</a:t>
            </a:r>
            <a:r>
              <a:rPr lang="en-US" sz="1000" dirty="0">
                <a:latin typeface="Arial"/>
                <a:ea typeface="SimSun"/>
                <a:cs typeface="Arial"/>
              </a:rPr>
              <a:t> module.</a:t>
            </a:r>
          </a:p>
        </p:txBody>
      </p:sp>
      <p:sp>
        <p:nvSpPr>
          <p:cNvPr id="4" name="Slide Number Placeholder 3"/>
          <p:cNvSpPr>
            <a:spLocks noGrp="1"/>
          </p:cNvSpPr>
          <p:nvPr>
            <p:ph type="sldNum" sz="quarter" idx="10"/>
          </p:nvPr>
        </p:nvSpPr>
        <p:spPr/>
        <p:txBody>
          <a:bodyPr/>
          <a:lstStyle/>
          <a:p>
            <a:fld id="{42E590B6-AA69-409D-B29F-3359E13F02FB}"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693820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ce qu'est une réservation DHCP.</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pourquoi et quand vous devez utiliser une réservation DHCP. Par exemple, si vous avez l'intention d'utiliser des périphériques réseau, tels que des imprimantes réseau, vous avez probablement intérêt à leur fournir une adresse fixe. Ainsi, les adresses IP contenues dans une étendue prédéfinie ne sont pas affectées par inadvertance à un autre périphérique. De même, si une étendue se trouve à court d'adresses, les périphériques ayant fait l'objet de réservations disposeront à coup sûr d'une adresse IP.</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configurer une réservation, vous devez connaître l'adresse MAC (Media Access Control) ou l'adresse physique du périphérique. De cette manière, le serveur DHCP sait que le périphérique dispose d'une réservation.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1305443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le </a:t>
            </a:r>
            <a:r>
              <a:rPr lang="en-US" sz="1000" dirty="0" err="1">
                <a:latin typeface="Arial"/>
                <a:ea typeface="SimSun"/>
                <a:cs typeface="Segoe UI"/>
              </a:rPr>
              <a:t>rôle</a:t>
            </a:r>
            <a:r>
              <a:rPr lang="en-US" sz="1000" dirty="0">
                <a:latin typeface="Arial"/>
                <a:ea typeface="SimSun"/>
                <a:cs typeface="Segoe UI"/>
              </a:rPr>
              <a:t> des options DHCP.</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les options DHCP </a:t>
            </a:r>
            <a:r>
              <a:rPr lang="en-US" sz="1000" dirty="0" err="1">
                <a:latin typeface="Arial"/>
                <a:ea typeface="SimSun"/>
                <a:cs typeface="Segoe UI"/>
              </a:rPr>
              <a:t>employées</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du </a:t>
            </a:r>
            <a:r>
              <a:rPr lang="en-US" sz="1000" dirty="0" err="1">
                <a:latin typeface="Arial"/>
                <a:ea typeface="SimSun"/>
                <a:cs typeface="Segoe UI"/>
              </a:rPr>
              <a:t>déploiement</a:t>
            </a:r>
            <a:r>
              <a:rPr lang="en-US" sz="1000" dirty="0">
                <a:latin typeface="Arial"/>
                <a:ea typeface="SimSun"/>
                <a:cs typeface="Segoe UI"/>
              </a:rPr>
              <a:t> de </a:t>
            </a:r>
            <a:r>
              <a:rPr lang="en-US" sz="1000" dirty="0" err="1">
                <a:latin typeface="Arial"/>
                <a:ea typeface="SimSun"/>
                <a:cs typeface="Segoe UI"/>
              </a:rPr>
              <a:t>systèmes</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a:t>
            </a:r>
            <a:r>
              <a:rPr lang="en-US" sz="1000" dirty="0">
                <a:latin typeface="Arial"/>
                <a:ea typeface="SimSun"/>
                <a:cs typeface="Arial"/>
              </a:rPr>
              <a:t>Windows</a:t>
            </a:r>
            <a:r>
              <a:rPr lang="en-US" sz="1000" baseline="30000" dirty="0">
                <a:latin typeface="Arial"/>
                <a:ea typeface="SimSun"/>
                <a:cs typeface="Arial"/>
              </a:rPr>
              <a:t>®</a:t>
            </a:r>
            <a:r>
              <a:rPr lang="en-US" sz="1000" dirty="0">
                <a:latin typeface="Arial"/>
                <a:ea typeface="SimSun"/>
                <a:cs typeface="Segoe UI"/>
              </a:rPr>
              <a:t> qui </a:t>
            </a:r>
            <a:r>
              <a:rPr lang="en-US" sz="1000" dirty="0" err="1">
                <a:latin typeface="Arial"/>
                <a:ea typeface="SimSun"/>
                <a:cs typeface="Segoe UI"/>
              </a:rPr>
              <a:t>utilisent</a:t>
            </a:r>
            <a:r>
              <a:rPr lang="en-US" sz="1000" dirty="0">
                <a:latin typeface="Arial"/>
                <a:ea typeface="SimSun"/>
                <a:cs typeface="Segoe UI"/>
              </a:rPr>
              <a:t> </a:t>
            </a:r>
            <a:r>
              <a:rPr lang="en-US" sz="1000" dirty="0" err="1">
                <a:latin typeface="Arial"/>
                <a:ea typeface="SimSun"/>
                <a:cs typeface="Segoe UI"/>
              </a:rPr>
              <a:t>l'environnement</a:t>
            </a:r>
            <a:r>
              <a:rPr lang="en-US" sz="1000" dirty="0">
                <a:latin typeface="Arial"/>
                <a:ea typeface="SimSun"/>
                <a:cs typeface="Segoe UI"/>
              </a:rPr>
              <a:t> PXE (</a:t>
            </a:r>
            <a:r>
              <a:rPr lang="en-US" sz="1000" dirty="0" err="1">
                <a:latin typeface="Arial"/>
                <a:ea typeface="SimSun"/>
                <a:cs typeface="Segoe UI"/>
              </a:rPr>
              <a:t>Preboot</a:t>
            </a:r>
            <a:r>
              <a:rPr lang="en-US" sz="1000" dirty="0">
                <a:latin typeface="Arial"/>
                <a:ea typeface="SimSun"/>
                <a:cs typeface="Segoe UI"/>
              </a:rPr>
              <a:t> </a:t>
            </a:r>
            <a:r>
              <a:rPr lang="en-US" sz="1000" dirty="0" err="1">
                <a:latin typeface="Arial"/>
                <a:ea typeface="SimSun"/>
                <a:cs typeface="Segoe UI"/>
              </a:rPr>
              <a:t>eXecution</a:t>
            </a:r>
            <a:r>
              <a:rPr lang="en-US" sz="1000" dirty="0">
                <a:latin typeface="Arial"/>
                <a:ea typeface="SimSun"/>
                <a:cs typeface="Segoe UI"/>
              </a:rPr>
              <a:t> Environment) </a:t>
            </a:r>
            <a:r>
              <a:rPr lang="en-US" sz="1000" dirty="0" err="1">
                <a:latin typeface="Arial"/>
                <a:ea typeface="SimSun"/>
                <a:cs typeface="Segoe UI"/>
              </a:rPr>
              <a:t>nécessitant</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DHCP.</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661291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de </a:t>
            </a: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manière</a:t>
            </a:r>
            <a:r>
              <a:rPr lang="en-US" sz="1000" dirty="0">
                <a:latin typeface="Arial"/>
                <a:ea typeface="SimSun"/>
                <a:cs typeface="Segoe UI"/>
              </a:rPr>
              <a:t> DHCP applique les options aux </a:t>
            </a:r>
            <a:r>
              <a:rPr lang="en-US" sz="1000" dirty="0" err="1">
                <a:latin typeface="Arial"/>
                <a:ea typeface="SimSun"/>
                <a:cs typeface="Segoe UI"/>
              </a:rPr>
              <a:t>ordinateurs</a:t>
            </a:r>
            <a:r>
              <a:rPr lang="en-US" sz="1000" dirty="0">
                <a:latin typeface="Arial"/>
                <a:ea typeface="SimSun"/>
                <a:cs typeface="Segoe UI"/>
              </a:rPr>
              <a:t> clients </a:t>
            </a: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options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configurées</a:t>
            </a:r>
            <a:r>
              <a:rPr lang="en-US" sz="1000" dirty="0">
                <a:latin typeface="Arial"/>
                <a:ea typeface="SimSun"/>
                <a:cs typeface="Segoe UI"/>
              </a:rPr>
              <a:t> au </a:t>
            </a:r>
            <a:r>
              <a:rPr lang="en-US" sz="1000" dirty="0" err="1">
                <a:latin typeface="Arial"/>
                <a:ea typeface="SimSun"/>
                <a:cs typeface="Segoe UI"/>
              </a:rPr>
              <a:t>niveau</a:t>
            </a:r>
            <a:r>
              <a:rPr lang="en-US" sz="1000" dirty="0">
                <a:latin typeface="Arial"/>
                <a:ea typeface="SimSun"/>
                <a:cs typeface="Segoe UI"/>
              </a:rPr>
              <a:t> du </a:t>
            </a:r>
            <a:r>
              <a:rPr lang="en-US" sz="1000" dirty="0" err="1">
                <a:latin typeface="Arial"/>
                <a:ea typeface="SimSun"/>
                <a:cs typeface="Segoe UI"/>
              </a:rPr>
              <a:t>serveur</a:t>
            </a:r>
            <a:r>
              <a:rPr lang="en-US" sz="1000" dirty="0">
                <a:latin typeface="Arial"/>
                <a:ea typeface="SimSun"/>
                <a:cs typeface="Segoe UI"/>
              </a:rPr>
              <a:t>, de </a:t>
            </a:r>
            <a:r>
              <a:rPr lang="en-US" sz="1000" dirty="0" err="1">
                <a:latin typeface="Arial"/>
                <a:ea typeface="SimSun"/>
                <a:cs typeface="Segoe UI"/>
              </a:rPr>
              <a:t>l'étendue</a:t>
            </a:r>
            <a:r>
              <a:rPr lang="en-US" sz="1000" dirty="0">
                <a:latin typeface="Arial"/>
                <a:ea typeface="SimSun"/>
                <a:cs typeface="Segoe UI"/>
              </a:rPr>
              <a:t>, de la </a:t>
            </a:r>
            <a:r>
              <a:rPr lang="en-US" sz="1000" dirty="0" err="1">
                <a:latin typeface="Arial"/>
                <a:ea typeface="SimSun"/>
                <a:cs typeface="Segoe UI"/>
              </a:rPr>
              <a:t>classe</a:t>
            </a:r>
            <a:r>
              <a:rPr lang="en-US" sz="1000" dirty="0">
                <a:latin typeface="Arial"/>
                <a:ea typeface="SimSun"/>
                <a:cs typeface="Segoe UI"/>
              </a:rPr>
              <a:t> et du client </a:t>
            </a:r>
            <a:r>
              <a:rPr lang="en-US" sz="1000" dirty="0" err="1">
                <a:latin typeface="Arial"/>
                <a:ea typeface="SimSun"/>
                <a:cs typeface="Segoe UI"/>
              </a:rPr>
              <a:t>réservé</a:t>
            </a:r>
            <a:r>
              <a:rPr lang="en-US" sz="1000" dirty="0">
                <a:latin typeface="Arial"/>
                <a:ea typeface="SimSun"/>
                <a:cs typeface="Segoe UI"/>
              </a:rPr>
              <a:t>. </a:t>
            </a:r>
            <a:r>
              <a:rPr lang="en-US" sz="1000" dirty="0" err="1">
                <a:latin typeface="Arial"/>
                <a:ea typeface="SimSun"/>
                <a:cs typeface="Segoe UI"/>
              </a:rPr>
              <a:t>Assurez-vous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DHCP applique les options aux </a:t>
            </a:r>
            <a:r>
              <a:rPr lang="en-US" sz="1000" dirty="0" err="1">
                <a:latin typeface="Arial"/>
                <a:ea typeface="SimSun"/>
                <a:cs typeface="Segoe UI"/>
              </a:rPr>
              <a:t>ordinateurs</a:t>
            </a:r>
            <a:r>
              <a:rPr lang="en-US" sz="1000" dirty="0">
                <a:latin typeface="Arial"/>
                <a:ea typeface="SimSun"/>
                <a:cs typeface="Segoe UI"/>
              </a:rPr>
              <a:t> clients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ordre</a:t>
            </a:r>
            <a:r>
              <a:rPr lang="en-US" sz="1000" dirty="0">
                <a:latin typeface="Arial"/>
                <a:ea typeface="SimSun"/>
                <a:cs typeface="Segoe UI"/>
              </a:rPr>
              <a:t> </a:t>
            </a:r>
            <a:r>
              <a:rPr lang="en-US" sz="1000" dirty="0" err="1">
                <a:latin typeface="Arial"/>
                <a:ea typeface="SimSun"/>
                <a:cs typeface="Segoe UI"/>
              </a:rPr>
              <a:t>spécifique</a:t>
            </a:r>
            <a:r>
              <a:rPr lang="en-US" sz="1000" dirty="0">
                <a:latin typeface="Arial"/>
                <a:ea typeface="SimSun"/>
                <a:cs typeface="Segoe UI"/>
              </a:rPr>
              <a:t> :</a:t>
            </a:r>
            <a:endParaRPr lang="en-US" sz="1000" dirty="0">
              <a:latin typeface="Arial"/>
              <a:ea typeface="SimSun"/>
              <a:cs typeface="Arial"/>
            </a:endParaRPr>
          </a:p>
          <a:p>
            <a:pPr marL="357188" marR="0" lvl="1" indent="-357188">
              <a:lnSpc>
                <a:spcPct val="115000"/>
              </a:lnSpc>
              <a:spcBef>
                <a:spcPts val="0"/>
              </a:spcBef>
              <a:spcAft>
                <a:spcPts val="995"/>
              </a:spcAft>
              <a:buFont typeface="+mj-lt"/>
              <a:buAutoNum type="arabicPeriod"/>
            </a:pPr>
            <a:r>
              <a:rPr lang="en-US" sz="1000" dirty="0">
                <a:latin typeface="Arial"/>
                <a:ea typeface="SimSun"/>
                <a:cs typeface="Segoe UI"/>
              </a:rPr>
              <a:t>Au </a:t>
            </a:r>
            <a:r>
              <a:rPr lang="en-US" sz="1000" dirty="0" err="1">
                <a:latin typeface="Arial"/>
                <a:ea typeface="SimSun"/>
                <a:cs typeface="Segoe UI"/>
              </a:rPr>
              <a:t>niveau</a:t>
            </a:r>
            <a:r>
              <a:rPr lang="en-US" sz="1000" dirty="0">
                <a:latin typeface="Arial"/>
                <a:ea typeface="SimSun"/>
                <a:cs typeface="Segoe UI"/>
              </a:rPr>
              <a:t> du </a:t>
            </a:r>
            <a:r>
              <a:rPr lang="en-US" sz="1000" dirty="0" err="1">
                <a:latin typeface="Arial"/>
                <a:ea typeface="SimSun"/>
                <a:cs typeface="Segoe UI"/>
              </a:rPr>
              <a:t>serveur</a:t>
            </a:r>
            <a:endParaRPr lang="en-US" sz="1000" dirty="0">
              <a:latin typeface="Arial"/>
              <a:ea typeface="SimSun"/>
              <a:cs typeface="Arial"/>
            </a:endParaRPr>
          </a:p>
          <a:p>
            <a:pPr marL="357188" marR="0" lvl="1" indent="-357188">
              <a:lnSpc>
                <a:spcPct val="115000"/>
              </a:lnSpc>
              <a:spcBef>
                <a:spcPts val="0"/>
              </a:spcBef>
              <a:spcAft>
                <a:spcPts val="995"/>
              </a:spcAft>
              <a:buFont typeface="+mj-lt"/>
              <a:buAutoNum type="arabicPeriod"/>
            </a:pPr>
            <a:r>
              <a:rPr lang="en-US" sz="1000" dirty="0">
                <a:latin typeface="Arial"/>
                <a:ea typeface="SimSun"/>
                <a:cs typeface="Segoe UI"/>
              </a:rPr>
              <a:t>Au </a:t>
            </a:r>
            <a:r>
              <a:rPr lang="en-US" sz="1000" dirty="0" err="1">
                <a:latin typeface="Arial"/>
                <a:ea typeface="SimSun"/>
                <a:cs typeface="Segoe UI"/>
              </a:rPr>
              <a:t>niveau</a:t>
            </a:r>
            <a:r>
              <a:rPr lang="en-US" sz="1000" dirty="0">
                <a:latin typeface="Arial"/>
                <a:ea typeface="SimSun"/>
                <a:cs typeface="Segoe UI"/>
              </a:rPr>
              <a:t> de </a:t>
            </a:r>
            <a:r>
              <a:rPr lang="en-US" sz="1000" dirty="0" err="1">
                <a:latin typeface="Arial"/>
                <a:ea typeface="SimSun"/>
                <a:cs typeface="Segoe UI"/>
              </a:rPr>
              <a:t>l'étendue</a:t>
            </a:r>
            <a:endParaRPr lang="en-US" sz="1000" dirty="0">
              <a:latin typeface="Arial"/>
              <a:ea typeface="SimSun"/>
              <a:cs typeface="Arial"/>
            </a:endParaRPr>
          </a:p>
          <a:p>
            <a:pPr marL="357188" marR="0" lvl="1" indent="-357188">
              <a:lnSpc>
                <a:spcPct val="115000"/>
              </a:lnSpc>
              <a:spcBef>
                <a:spcPts val="0"/>
              </a:spcBef>
              <a:spcAft>
                <a:spcPts val="995"/>
              </a:spcAft>
              <a:buFont typeface="+mj-lt"/>
              <a:buAutoNum type="arabicPeriod"/>
            </a:pPr>
            <a:r>
              <a:rPr lang="en-US" sz="1000" dirty="0">
                <a:latin typeface="Arial"/>
                <a:ea typeface="SimSun"/>
                <a:cs typeface="Segoe UI"/>
              </a:rPr>
              <a:t>Au </a:t>
            </a:r>
            <a:r>
              <a:rPr lang="en-US" sz="1000" dirty="0" err="1">
                <a:latin typeface="Arial"/>
                <a:ea typeface="SimSun"/>
                <a:cs typeface="Segoe UI"/>
              </a:rPr>
              <a:t>niveau</a:t>
            </a:r>
            <a:r>
              <a:rPr lang="en-US" sz="1000" dirty="0">
                <a:latin typeface="Arial"/>
                <a:ea typeface="SimSun"/>
                <a:cs typeface="Segoe UI"/>
              </a:rPr>
              <a:t> de la </a:t>
            </a:r>
            <a:r>
              <a:rPr lang="en-US" sz="1000" dirty="0" err="1">
                <a:latin typeface="Arial"/>
                <a:ea typeface="SimSun"/>
                <a:cs typeface="Segoe UI"/>
              </a:rPr>
              <a:t>classe</a:t>
            </a:r>
            <a:endParaRPr lang="en-US" sz="1000" dirty="0">
              <a:latin typeface="Arial"/>
              <a:ea typeface="SimSun"/>
              <a:cs typeface="Arial"/>
            </a:endParaRPr>
          </a:p>
          <a:p>
            <a:pPr marL="357188" marR="0" lvl="1" indent="-357188">
              <a:lnSpc>
                <a:spcPct val="115000"/>
              </a:lnSpc>
              <a:spcBef>
                <a:spcPts val="0"/>
              </a:spcBef>
              <a:spcAft>
                <a:spcPts val="995"/>
              </a:spcAft>
              <a:buFont typeface="+mj-lt"/>
              <a:buAutoNum type="arabicPeriod"/>
            </a:pPr>
            <a:r>
              <a:rPr lang="en-US" sz="1000" dirty="0">
                <a:latin typeface="Arial"/>
                <a:ea typeface="SimSun"/>
                <a:cs typeface="Segoe UI"/>
              </a:rPr>
              <a:t>Au </a:t>
            </a:r>
            <a:r>
              <a:rPr lang="en-US" sz="1000" dirty="0" err="1">
                <a:latin typeface="Arial"/>
                <a:ea typeface="SimSun"/>
                <a:cs typeface="Segoe UI"/>
              </a:rPr>
              <a:t>niveau</a:t>
            </a:r>
            <a:r>
              <a:rPr lang="en-US" sz="1000" dirty="0">
                <a:latin typeface="Arial"/>
                <a:ea typeface="SimSun"/>
                <a:cs typeface="Segoe UI"/>
              </a:rPr>
              <a:t> du client </a:t>
            </a:r>
            <a:r>
              <a:rPr lang="en-US" sz="1000" dirty="0" err="1">
                <a:latin typeface="Arial"/>
                <a:ea typeface="SimSun"/>
                <a:cs typeface="Segoe UI"/>
              </a:rPr>
              <a:t>réservé</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Il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important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les </a:t>
            </a:r>
            <a:r>
              <a:rPr lang="en-US" sz="1000" dirty="0" err="1">
                <a:latin typeface="Arial"/>
                <a:ea typeface="SimSun"/>
                <a:cs typeface="Segoe UI"/>
              </a:rPr>
              <a:t>trois</a:t>
            </a:r>
            <a:r>
              <a:rPr lang="en-US" sz="1000" dirty="0">
                <a:latin typeface="Arial"/>
                <a:ea typeface="SimSun"/>
                <a:cs typeface="Segoe UI"/>
              </a:rPr>
              <a:t> points </a:t>
            </a:r>
            <a:r>
              <a:rPr lang="en-US" sz="1000" dirty="0" err="1">
                <a:latin typeface="Arial"/>
                <a:ea typeface="SimSun"/>
                <a:cs typeface="Segoe UI"/>
              </a:rPr>
              <a:t>suivants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les options </a:t>
            </a:r>
            <a:r>
              <a:rPr lang="en-US" sz="1000" dirty="0" err="1">
                <a:effectLst/>
                <a:latin typeface="Arial"/>
                <a:ea typeface="Times New Roman"/>
                <a:cs typeface="Segoe UI"/>
              </a:rPr>
              <a:t>d'étendue</a:t>
            </a:r>
            <a:r>
              <a:rPr lang="en-US" sz="1000" dirty="0">
                <a:effectLst/>
                <a:latin typeface="Arial"/>
                <a:ea typeface="Times New Roman"/>
                <a:cs typeface="Segoe UI"/>
              </a:rPr>
              <a:t> </a:t>
            </a:r>
            <a:r>
              <a:rPr lang="en-US" sz="1000" dirty="0" err="1">
                <a:effectLst/>
                <a:latin typeface="Arial"/>
                <a:ea typeface="Times New Roman"/>
                <a:cs typeface="Segoe UI"/>
              </a:rPr>
              <a:t>remplacent</a:t>
            </a:r>
            <a:r>
              <a:rPr lang="en-US" sz="1000" dirty="0">
                <a:effectLst/>
                <a:latin typeface="Arial"/>
                <a:ea typeface="Times New Roman"/>
                <a:cs typeface="Segoe UI"/>
              </a:rPr>
              <a:t> les options de </a:t>
            </a:r>
            <a:r>
              <a:rPr lang="en-US" sz="1000" dirty="0" err="1">
                <a:effectLst/>
                <a:latin typeface="Arial"/>
                <a:ea typeface="Times New Roman"/>
                <a:cs typeface="Segoe UI"/>
              </a:rPr>
              <a:t>serveur</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les options de </a:t>
            </a:r>
            <a:r>
              <a:rPr lang="en-US" sz="1000" dirty="0" err="1">
                <a:effectLst/>
                <a:latin typeface="Arial"/>
                <a:ea typeface="Times New Roman"/>
                <a:cs typeface="Segoe UI"/>
              </a:rPr>
              <a:t>classe</a:t>
            </a:r>
            <a:r>
              <a:rPr lang="en-US" sz="1000" dirty="0">
                <a:effectLst/>
                <a:latin typeface="Arial"/>
                <a:ea typeface="Times New Roman"/>
                <a:cs typeface="Segoe UI"/>
              </a:rPr>
              <a:t> </a:t>
            </a:r>
            <a:r>
              <a:rPr lang="en-US" sz="1000" dirty="0" err="1">
                <a:effectLst/>
                <a:latin typeface="Arial"/>
                <a:ea typeface="Times New Roman"/>
                <a:cs typeface="Segoe UI"/>
              </a:rPr>
              <a:t>remplacent</a:t>
            </a:r>
            <a:r>
              <a:rPr lang="en-US" sz="1000" dirty="0">
                <a:effectLst/>
                <a:latin typeface="Arial"/>
                <a:ea typeface="Times New Roman"/>
                <a:cs typeface="Segoe UI"/>
              </a:rPr>
              <a:t> les options </a:t>
            </a:r>
            <a:r>
              <a:rPr lang="en-US" sz="1000" dirty="0" err="1">
                <a:effectLst/>
                <a:latin typeface="Arial"/>
                <a:ea typeface="Times New Roman"/>
                <a:cs typeface="Segoe UI"/>
              </a:rPr>
              <a:t>d'étendue</a:t>
            </a:r>
            <a:r>
              <a:rPr lang="en-US" sz="1000" dirty="0">
                <a:effectLst/>
                <a:latin typeface="Arial"/>
                <a:ea typeface="Times New Roman"/>
                <a:cs typeface="Segoe UI"/>
              </a:rPr>
              <a:t> et de </a:t>
            </a:r>
            <a:r>
              <a:rPr lang="en-US" sz="1000" dirty="0" err="1">
                <a:effectLst/>
                <a:latin typeface="Arial"/>
                <a:ea typeface="Times New Roman"/>
                <a:cs typeface="Segoe UI"/>
              </a:rPr>
              <a:t>serveur</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les options de client </a:t>
            </a:r>
            <a:r>
              <a:rPr lang="en-US" sz="1000" dirty="0" err="1">
                <a:effectLst/>
                <a:latin typeface="Arial"/>
                <a:ea typeface="Times New Roman"/>
                <a:cs typeface="Segoe UI"/>
              </a:rPr>
              <a:t>réservé</a:t>
            </a:r>
            <a:r>
              <a:rPr lang="en-US" sz="1000" dirty="0">
                <a:effectLst/>
                <a:latin typeface="Arial"/>
                <a:ea typeface="Times New Roman"/>
                <a:cs typeface="Segoe UI"/>
              </a:rPr>
              <a:t> </a:t>
            </a:r>
            <a:r>
              <a:rPr lang="en-US" sz="1000" dirty="0" err="1">
                <a:effectLst/>
                <a:latin typeface="Arial"/>
                <a:ea typeface="Times New Roman"/>
                <a:cs typeface="Segoe UI"/>
              </a:rPr>
              <a:t>s'appliquent</a:t>
            </a:r>
            <a:r>
              <a:rPr lang="en-US" sz="1000" dirty="0">
                <a:effectLst/>
                <a:latin typeface="Arial"/>
                <a:ea typeface="Times New Roman"/>
                <a:cs typeface="Segoe UI"/>
              </a:rPr>
              <a:t> aux </a:t>
            </a:r>
            <a:r>
              <a:rPr lang="en-US" sz="1000" dirty="0" err="1">
                <a:effectLst/>
                <a:latin typeface="Arial"/>
                <a:ea typeface="Times New Roman"/>
                <a:cs typeface="Segoe UI"/>
              </a:rPr>
              <a:t>périphériques</a:t>
            </a:r>
            <a:r>
              <a:rPr lang="en-US" sz="1000" dirty="0">
                <a:effectLst/>
                <a:latin typeface="Arial"/>
                <a:ea typeface="Times New Roman"/>
                <a:cs typeface="Segoe UI"/>
              </a:rPr>
              <a:t> </a:t>
            </a:r>
            <a:r>
              <a:rPr lang="en-US" sz="1000" dirty="0" err="1">
                <a:effectLst/>
                <a:latin typeface="Arial"/>
                <a:ea typeface="Times New Roman"/>
                <a:cs typeface="Segoe UI"/>
              </a:rPr>
              <a:t>associés</a:t>
            </a:r>
            <a:r>
              <a:rPr lang="en-US" sz="1000" dirty="0">
                <a:effectLst/>
                <a:latin typeface="Arial"/>
                <a:ea typeface="Times New Roman"/>
                <a:cs typeface="Segoe UI"/>
              </a:rPr>
              <a:t> à </a:t>
            </a:r>
            <a:r>
              <a:rPr lang="en-US" sz="1000" dirty="0" err="1">
                <a:effectLst/>
                <a:latin typeface="Arial"/>
                <a:ea typeface="Times New Roman"/>
                <a:cs typeface="Segoe UI"/>
              </a:rPr>
              <a:t>une</a:t>
            </a:r>
            <a:r>
              <a:rPr lang="en-US" sz="1000" dirty="0">
                <a:effectLst/>
                <a:latin typeface="Arial"/>
                <a:ea typeface="Times New Roman"/>
                <a:cs typeface="Segoe UI"/>
              </a:rPr>
              <a:t> </a:t>
            </a:r>
            <a:r>
              <a:rPr lang="en-US" sz="1000" dirty="0" err="1">
                <a:effectLst/>
                <a:latin typeface="Arial"/>
                <a:ea typeface="Times New Roman"/>
                <a:cs typeface="Segoe UI"/>
              </a:rPr>
              <a:t>réservation</a:t>
            </a:r>
            <a:r>
              <a:rPr lang="en-US" sz="1000" dirty="0">
                <a:effectLst/>
                <a:latin typeface="Arial"/>
                <a:ea typeface="Times New Roman"/>
                <a:cs typeface="Segoe UI"/>
              </a:rPr>
              <a:t> DHCP.</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1057417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aurez</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22410B-LON-DC1 et 22410B-LON-SVR1 pour </a:t>
            </a:r>
            <a:r>
              <a:rPr lang="en-US" sz="1000" dirty="0" err="1">
                <a:latin typeface="Arial"/>
                <a:ea typeface="SimSun"/>
                <a:cs typeface="Segoe UI"/>
              </a:rPr>
              <a:t>effectuer</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déjà </a:t>
            </a:r>
            <a:r>
              <a:rPr lang="en-US" sz="1000" dirty="0" err="1">
                <a:latin typeface="Arial"/>
                <a:ea typeface="SimSun"/>
                <a:cs typeface="Segoe UI"/>
              </a:rPr>
              <a:t>être</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a:t>
            </a:r>
            <a:r>
              <a:rPr lang="en-US" sz="1000" dirty="0" err="1">
                <a:latin typeface="Arial"/>
                <a:ea typeface="SimSun"/>
                <a:cs typeface="Segoe UI"/>
              </a:rPr>
              <a:t>depuis</a:t>
            </a:r>
            <a:r>
              <a:rPr lang="en-US" sz="1000" dirty="0">
                <a:latin typeface="Arial"/>
                <a:ea typeface="SimSun"/>
                <a:cs typeface="Segoe UI"/>
              </a:rPr>
              <a:t> la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précédente</a:t>
            </a:r>
            <a:r>
              <a:rPr lang="en-US" sz="1000" dirty="0">
                <a:latin typeface="Arial"/>
                <a:ea typeface="SimSun"/>
                <a:cs typeface="Segoe UI"/>
              </a:rPr>
              <a:t>. </a:t>
            </a:r>
          </a:p>
          <a:p>
            <a:pPr>
              <a:lnSpc>
                <a:spcPct val="115000"/>
              </a:lnSpc>
              <a:spcAft>
                <a:spcPts val="1000"/>
              </a:spcAft>
            </a:pPr>
            <a:r>
              <a:rPr lang="en-US" sz="1000" b="1" dirty="0" err="1">
                <a:latin typeface="Arial"/>
                <a:ea typeface="SimSun"/>
                <a:cs typeface="Segoe UI"/>
              </a:rPr>
              <a:t>Procédure</a:t>
            </a:r>
            <a:r>
              <a:rPr lang="en-US" sz="1000" b="1" dirty="0">
                <a:latin typeface="Arial"/>
                <a:ea typeface="SimSun"/>
                <a:cs typeface="Segoe UI"/>
              </a:rPr>
              <a:t> de </a:t>
            </a:r>
            <a:r>
              <a:rPr lang="en-US" sz="1000" b="1" dirty="0" err="1">
                <a:latin typeface="Arial"/>
                <a:ea typeface="SimSun"/>
                <a:cs typeface="Segoe UI"/>
              </a:rPr>
              <a:t>démonstration</a:t>
            </a:r>
            <a:endParaRPr lang="en-US" sz="1000" b="1" dirty="0">
              <a:latin typeface="Arial"/>
              <a:ea typeface="SimSun"/>
              <a:cs typeface="Arial"/>
            </a:endParaRPr>
          </a:p>
          <a:p>
            <a:pPr>
              <a:lnSpc>
                <a:spcPts val="1300"/>
              </a:lnSpc>
              <a:spcBef>
                <a:spcPts val="900"/>
              </a:spcBef>
              <a:spcAft>
                <a:spcPts val="300"/>
              </a:spcAft>
            </a:pPr>
            <a:r>
              <a:rPr lang="en-US" sz="1000" b="1" dirty="0" err="1">
                <a:effectLst/>
                <a:latin typeface="Arial"/>
                <a:ea typeface="SimSun"/>
                <a:cs typeface="Segoe UI"/>
              </a:rPr>
              <a:t>Configurer</a:t>
            </a:r>
            <a:r>
              <a:rPr lang="en-US" sz="1000" b="1" dirty="0">
                <a:effectLst/>
                <a:latin typeface="Arial"/>
                <a:ea typeface="SimSun"/>
                <a:cs typeface="Segoe UI"/>
              </a:rPr>
              <a:t> </a:t>
            </a:r>
            <a:r>
              <a:rPr lang="en-US" sz="1000" b="1" dirty="0" err="1">
                <a:effectLst/>
                <a:latin typeface="Arial"/>
                <a:ea typeface="SimSun"/>
                <a:cs typeface="Segoe UI"/>
              </a:rPr>
              <a:t>une</a:t>
            </a:r>
            <a:r>
              <a:rPr lang="en-US" sz="1000" b="1" dirty="0">
                <a:effectLst/>
                <a:latin typeface="Arial"/>
                <a:ea typeface="SimSun"/>
                <a:cs typeface="Segoe UI"/>
              </a:rPr>
              <a:t> </a:t>
            </a:r>
            <a:r>
              <a:rPr lang="en-US" sz="1000" b="1" dirty="0" err="1">
                <a:effectLst/>
                <a:latin typeface="Arial"/>
                <a:ea typeface="SimSun"/>
                <a:cs typeface="Segoe UI"/>
              </a:rPr>
              <a:t>étendue</a:t>
            </a:r>
            <a:r>
              <a:rPr lang="en-US" sz="1000" b="1" dirty="0">
                <a:effectLst/>
                <a:latin typeface="Arial"/>
                <a:ea typeface="SimSun"/>
                <a:cs typeface="Segoe UI"/>
              </a:rPr>
              <a:t> et les options </a:t>
            </a:r>
            <a:r>
              <a:rPr lang="en-US" sz="1000" b="1" dirty="0" err="1">
                <a:effectLst/>
                <a:latin typeface="Arial"/>
                <a:ea typeface="SimSun"/>
                <a:cs typeface="Segoe UI"/>
              </a:rPr>
              <a:t>d'étendue</a:t>
            </a:r>
            <a:r>
              <a:rPr lang="en-US" sz="1000" b="1" dirty="0">
                <a:effectLst/>
                <a:latin typeface="Arial"/>
                <a:ea typeface="SimSun"/>
                <a:cs typeface="Segoe UI"/>
              </a:rPr>
              <a:t> </a:t>
            </a:r>
            <a:r>
              <a:rPr lang="en-US" sz="1000" b="1" dirty="0" err="1">
                <a:effectLst/>
                <a:latin typeface="Arial"/>
                <a:ea typeface="SimSun"/>
                <a:cs typeface="Segoe UI"/>
              </a:rPr>
              <a:t>dans</a:t>
            </a:r>
            <a:r>
              <a:rPr lang="en-US" sz="1000" b="1" dirty="0">
                <a:effectLst/>
                <a:latin typeface="Arial"/>
                <a:ea typeface="SimSun"/>
                <a:cs typeface="Segoe UI"/>
              </a:rPr>
              <a:t> DHCP</a:t>
            </a:r>
          </a:p>
          <a:p>
            <a:pPr marL="357188" marR="0" lvl="1" indent="-357188">
              <a:lnSpc>
                <a:spcPct val="115000"/>
              </a:lnSpc>
              <a:spcBef>
                <a:spcPts val="0"/>
              </a:spcBef>
              <a:spcAft>
                <a:spcPts val="995"/>
              </a:spcAft>
              <a:buFont typeface="+mj-lt"/>
              <a:buAutoNum type="arabicPeriod"/>
            </a:pPr>
            <a:r>
              <a:rPr lang="en-US" sz="1000" dirty="0" err="1">
                <a:solidFill>
                  <a:srgbClr val="000000"/>
                </a:solidFill>
                <a:effectLst/>
                <a:latin typeface="Arial"/>
                <a:ea typeface="Times New Roman"/>
                <a:cs typeface="Segoe UI"/>
              </a:rPr>
              <a:t>D</a:t>
            </a:r>
            <a:r>
              <a:rPr lang="en-US" sz="1000" dirty="0" err="1">
                <a:effectLst/>
                <a:latin typeface="Arial"/>
                <a:ea typeface="Times New Roman"/>
                <a:cs typeface="Segoe UI"/>
              </a:rPr>
              <a:t>ans</a:t>
            </a:r>
            <a:r>
              <a:rPr lang="en-US" sz="1000" dirty="0">
                <a:effectLst/>
                <a:latin typeface="Arial"/>
                <a:ea typeface="Times New Roman"/>
                <a:cs typeface="Segoe UI"/>
              </a:rPr>
              <a:t> le </a:t>
            </a:r>
            <a:r>
              <a:rPr lang="en-US" sz="1000" dirty="0" err="1">
                <a:effectLst/>
                <a:latin typeface="Arial"/>
                <a:ea typeface="Times New Roman"/>
                <a:cs typeface="Segoe UI"/>
              </a:rPr>
              <a:t>volet</a:t>
            </a:r>
            <a:r>
              <a:rPr lang="en-US" sz="1000" dirty="0">
                <a:effectLst/>
                <a:latin typeface="Arial"/>
                <a:ea typeface="Times New Roman"/>
                <a:cs typeface="Segoe UI"/>
              </a:rPr>
              <a:t> de navigation de </a:t>
            </a:r>
            <a:r>
              <a:rPr lang="en-US" sz="1000" dirty="0">
                <a:effectLst/>
                <a:latin typeface="Arial"/>
                <a:ea typeface="Times New Roman"/>
                <a:cs typeface="Segoe"/>
              </a:rPr>
              <a:t>DHCP, </a:t>
            </a:r>
            <a:r>
              <a:rPr lang="en-US" sz="1000" dirty="0" err="1">
                <a:effectLst/>
                <a:latin typeface="Arial"/>
                <a:ea typeface="Times New Roman"/>
                <a:cs typeface="Segoe"/>
              </a:rPr>
              <a:t>cliquez</a:t>
            </a:r>
            <a:r>
              <a:rPr lang="en-US" sz="1000" dirty="0">
                <a:effectLst/>
                <a:latin typeface="Arial"/>
                <a:ea typeface="Times New Roman"/>
                <a:cs typeface="Segoe"/>
              </a:rPr>
              <a:t> </a:t>
            </a:r>
            <a:r>
              <a:rPr lang="en-US" sz="1000" dirty="0" err="1">
                <a:effectLst/>
                <a:latin typeface="Arial"/>
                <a:ea typeface="Times New Roman"/>
                <a:cs typeface="Segoe"/>
              </a:rPr>
              <a:t>sur</a:t>
            </a:r>
            <a:r>
              <a:rPr lang="en-US" sz="1000" dirty="0">
                <a:effectLst/>
                <a:latin typeface="Arial"/>
                <a:ea typeface="Times New Roman"/>
                <a:cs typeface="Segoe"/>
              </a:rPr>
              <a:t> </a:t>
            </a:r>
            <a:r>
              <a:rPr lang="en-US" sz="1000" b="1" dirty="0">
                <a:effectLst/>
                <a:latin typeface="Arial"/>
                <a:ea typeface="Times New Roman"/>
                <a:cs typeface="Times New Roman"/>
              </a:rPr>
              <a:t>lon-svr1.adatum.com</a:t>
            </a:r>
            <a:r>
              <a:rPr lang="en-US" sz="1000" dirty="0">
                <a:effectLst/>
                <a:latin typeface="Arial"/>
                <a:ea typeface="Times New Roman"/>
                <a:cs typeface="Segoe"/>
              </a:rPr>
              <a:t>, </a:t>
            </a:r>
            <a:r>
              <a:rPr lang="en-US" sz="1000" dirty="0" err="1">
                <a:effectLst/>
                <a:latin typeface="Arial"/>
                <a:ea typeface="Times New Roman"/>
                <a:cs typeface="Segoe"/>
              </a:rPr>
              <a:t>développez</a:t>
            </a:r>
            <a:r>
              <a:rPr lang="en-US" sz="1000" dirty="0">
                <a:effectLst/>
                <a:latin typeface="Arial"/>
                <a:ea typeface="Times New Roman"/>
                <a:cs typeface="Segoe"/>
              </a:rPr>
              <a:t> </a:t>
            </a:r>
            <a:r>
              <a:rPr lang="en-US" sz="1000" b="1" dirty="0">
                <a:effectLst/>
                <a:latin typeface="Arial"/>
                <a:ea typeface="Times New Roman"/>
                <a:cs typeface="Times New Roman"/>
              </a:rPr>
              <a:t>IPv4</a:t>
            </a:r>
            <a:r>
              <a:rPr lang="en-US" sz="1000" dirty="0">
                <a:effectLst/>
                <a:latin typeface="Arial"/>
                <a:ea typeface="Times New Roman"/>
                <a:cs typeface="Segoe"/>
              </a:rPr>
              <a:t>, </a:t>
            </a:r>
            <a:r>
              <a:rPr lang="en-US" sz="1000" dirty="0" err="1">
                <a:effectLst/>
                <a:latin typeface="Arial"/>
                <a:ea typeface="Times New Roman"/>
                <a:cs typeface="Segoe"/>
              </a:rPr>
              <a:t>cliquez</a:t>
            </a:r>
            <a:r>
              <a:rPr lang="en-US" sz="1000" dirty="0">
                <a:effectLst/>
                <a:latin typeface="Arial"/>
                <a:ea typeface="Times New Roman"/>
                <a:cs typeface="Segoe"/>
              </a:rPr>
              <a:t> avec le </a:t>
            </a:r>
            <a:r>
              <a:rPr lang="en-US" sz="1000" dirty="0" err="1">
                <a:effectLst/>
                <a:latin typeface="Arial"/>
                <a:ea typeface="Times New Roman"/>
                <a:cs typeface="Segoe"/>
              </a:rPr>
              <a:t>bouton</a:t>
            </a:r>
            <a:r>
              <a:rPr lang="en-US" sz="1000" dirty="0">
                <a:effectLst/>
                <a:latin typeface="Arial"/>
                <a:ea typeface="Times New Roman"/>
                <a:cs typeface="Segoe"/>
              </a:rPr>
              <a:t> </a:t>
            </a:r>
            <a:r>
              <a:rPr lang="en-US" sz="1000" dirty="0" err="1">
                <a:effectLst/>
                <a:latin typeface="Arial"/>
                <a:ea typeface="Times New Roman"/>
                <a:cs typeface="Segoe"/>
              </a:rPr>
              <a:t>droit</a:t>
            </a:r>
            <a:r>
              <a:rPr lang="en-US" sz="1000" dirty="0">
                <a:effectLst/>
                <a:latin typeface="Arial"/>
                <a:ea typeface="Times New Roman"/>
                <a:cs typeface="Segoe"/>
              </a:rPr>
              <a:t> </a:t>
            </a:r>
            <a:r>
              <a:rPr lang="en-US" sz="1000" dirty="0" err="1">
                <a:effectLst/>
                <a:latin typeface="Arial"/>
                <a:ea typeface="Times New Roman"/>
                <a:cs typeface="Segoe"/>
              </a:rPr>
              <a:t>sur</a:t>
            </a:r>
            <a:r>
              <a:rPr lang="en-US" sz="1000" dirty="0">
                <a:effectLst/>
                <a:latin typeface="Arial"/>
                <a:ea typeface="Times New Roman"/>
                <a:cs typeface="Segoe"/>
              </a:rPr>
              <a:t> </a:t>
            </a:r>
            <a:r>
              <a:rPr lang="en-US" sz="1000" b="1" dirty="0">
                <a:effectLst/>
                <a:latin typeface="Arial"/>
                <a:ea typeface="Times New Roman"/>
                <a:cs typeface="Times New Roman"/>
              </a:rPr>
              <a:t>IPv4</a:t>
            </a:r>
            <a:r>
              <a:rPr lang="en-US" sz="1000" dirty="0">
                <a:effectLst/>
                <a:latin typeface="Arial"/>
                <a:ea typeface="Times New Roman"/>
                <a:cs typeface="Times New Roman"/>
              </a:rPr>
              <a:t>, </a:t>
            </a:r>
            <a:r>
              <a:rPr lang="en-US" sz="1000" dirty="0" err="1">
                <a:effectLst/>
                <a:latin typeface="Arial"/>
                <a:ea typeface="Times New Roman"/>
                <a:cs typeface="Times New Roman"/>
              </a:rPr>
              <a:t>puis</a:t>
            </a:r>
            <a:r>
              <a:rPr lang="en-US" sz="1000" dirty="0">
                <a:effectLst/>
                <a:latin typeface="Arial"/>
                <a:ea typeface="Times New Roman"/>
                <a:cs typeface="Times New Roman"/>
              </a:rPr>
              <a:t> </a:t>
            </a:r>
            <a:r>
              <a:rPr lang="en-US" sz="1000" dirty="0" err="1">
                <a:effectLst/>
                <a:latin typeface="Arial"/>
                <a:ea typeface="Times New Roman"/>
                <a:cs typeface="Times New Roman"/>
              </a:rPr>
              <a:t>cliquez</a:t>
            </a:r>
            <a:r>
              <a:rPr lang="en-US" sz="1000" dirty="0">
                <a:effectLst/>
                <a:latin typeface="Arial"/>
                <a:ea typeface="Times New Roman"/>
                <a:cs typeface="Times New Roman"/>
              </a:rPr>
              <a:t> </a:t>
            </a:r>
            <a:r>
              <a:rPr lang="en-US" sz="1000" dirty="0" err="1">
                <a:effectLst/>
                <a:latin typeface="Arial"/>
                <a:ea typeface="Times New Roman"/>
                <a:cs typeface="Times New Roman"/>
              </a:rPr>
              <a:t>sur</a:t>
            </a:r>
            <a:r>
              <a:rPr lang="en-US" sz="1000" dirty="0">
                <a:effectLst/>
                <a:latin typeface="Arial"/>
                <a:ea typeface="Times New Roman"/>
                <a:cs typeface="Segoe-Bold"/>
              </a:rPr>
              <a:t> </a:t>
            </a:r>
            <a:r>
              <a:rPr lang="en-US" sz="1000" b="1">
                <a:effectLst/>
                <a:latin typeface="Arial"/>
                <a:ea typeface="Times New Roman"/>
                <a:cs typeface="Times New Roman"/>
              </a:rPr>
              <a:t>Nouvelle étendue</a:t>
            </a:r>
            <a:r>
              <a:rPr lang="en-US" sz="1000">
                <a:effectLst/>
                <a:latin typeface="Arial"/>
                <a:ea typeface="Times New Roman"/>
                <a:cs typeface="Times New Roman"/>
              </a:rPr>
              <a:t>.</a:t>
            </a:r>
            <a:endParaRPr lang="en-US" sz="1000">
              <a:latin typeface="Arial"/>
              <a:ea typeface="SimSun"/>
              <a:cs typeface="Arial"/>
            </a:endParaRPr>
          </a:p>
          <a:p>
            <a:pPr marL="357188" marR="0" lvl="1" indent="-357188">
              <a:lnSpc>
                <a:spcPct val="115000"/>
              </a:lnSpc>
              <a:spcBef>
                <a:spcPts val="0"/>
              </a:spcBef>
              <a:spcAft>
                <a:spcPts val="995"/>
              </a:spcAft>
              <a:buFont typeface="+mj-lt"/>
              <a:buAutoNum type="arabicPeriod"/>
            </a:pPr>
            <a:r>
              <a:rPr lang="en-US" sz="1000">
                <a:effectLst/>
                <a:latin typeface="Arial"/>
                <a:ea typeface="Times New Roman"/>
                <a:cs typeface="Times New Roman"/>
              </a:rPr>
              <a:t>Dans </a:t>
            </a:r>
            <a:r>
              <a:rPr lang="en-US" sz="1000" dirty="0">
                <a:effectLst/>
                <a:latin typeface="Arial"/>
                <a:ea typeface="Times New Roman"/>
                <a:cs typeface="Times New Roman"/>
              </a:rPr>
              <a:t>l'</a:t>
            </a:r>
            <a:r>
              <a:rPr lang="en-US" sz="1000" dirty="0">
                <a:effectLst/>
                <a:latin typeface="Arial"/>
                <a:ea typeface="Times New Roman"/>
                <a:cs typeface="Segoe-Bold"/>
              </a:rPr>
              <a:t> </a:t>
            </a:r>
            <a:r>
              <a:rPr lang="en-US" sz="1000" dirty="0">
                <a:effectLst/>
                <a:latin typeface="Arial"/>
                <a:ea typeface="Times New Roman"/>
                <a:cs typeface="Segoe"/>
              </a:rPr>
              <a:t>Assistant Nouvelle </a:t>
            </a:r>
            <a:r>
              <a:rPr lang="en-US" sz="1000" dirty="0" err="1">
                <a:effectLst/>
                <a:latin typeface="Arial"/>
                <a:ea typeface="Times New Roman"/>
                <a:cs typeface="Segoe"/>
              </a:rPr>
              <a:t>étendue</a:t>
            </a:r>
            <a:r>
              <a:rPr lang="en-US" sz="1000" dirty="0">
                <a:effectLst/>
                <a:latin typeface="Arial"/>
                <a:ea typeface="Times New Roman"/>
                <a:cs typeface="Segoe"/>
              </a:rPr>
              <a:t>, </a:t>
            </a:r>
            <a:r>
              <a:rPr lang="en-US" sz="1000" dirty="0" err="1">
                <a:effectLst/>
                <a:latin typeface="Arial"/>
                <a:ea typeface="Times New Roman"/>
                <a:cs typeface="Segoe"/>
              </a:rPr>
              <a:t>cliquez</a:t>
            </a:r>
            <a:r>
              <a:rPr lang="en-US" sz="1000" dirty="0">
                <a:effectLst/>
                <a:latin typeface="Arial"/>
                <a:ea typeface="Times New Roman"/>
                <a:cs typeface="Segoe"/>
              </a:rPr>
              <a:t> </a:t>
            </a:r>
            <a:r>
              <a:rPr lang="en-US" sz="1000" err="1">
                <a:effectLst/>
                <a:latin typeface="Arial"/>
                <a:ea typeface="Times New Roman"/>
                <a:cs typeface="Segoe"/>
              </a:rPr>
              <a:t>sur</a:t>
            </a:r>
            <a:r>
              <a:rPr lang="en-US" sz="1000">
                <a:effectLst/>
                <a:latin typeface="Arial"/>
                <a:ea typeface="Times New Roman"/>
                <a:cs typeface="Segoe"/>
              </a:rPr>
              <a:t> </a:t>
            </a:r>
            <a:r>
              <a:rPr lang="en-US" sz="1000" b="1">
                <a:effectLst/>
                <a:latin typeface="Arial"/>
                <a:ea typeface="Times New Roman"/>
                <a:cs typeface="Times New Roman"/>
              </a:rPr>
              <a:t>Suivant</a:t>
            </a:r>
            <a:r>
              <a:rPr lang="en-US" sz="1000">
                <a:effectLst/>
                <a:latin typeface="Arial"/>
                <a:ea typeface="Times New Roman"/>
                <a:cs typeface="Times New Roman"/>
              </a:rPr>
              <a:t>.</a:t>
            </a:r>
          </a:p>
          <a:p>
            <a:pPr marL="357188" marR="0" lvl="1" indent="-357188">
              <a:lnSpc>
                <a:spcPct val="115000"/>
              </a:lnSpc>
              <a:spcBef>
                <a:spcPts val="0"/>
              </a:spcBef>
              <a:spcAft>
                <a:spcPts val="995"/>
              </a:spcAft>
              <a:buFont typeface="+mj-lt"/>
              <a:buAutoNum type="arabicPeriod"/>
            </a:pPr>
            <a:r>
              <a:rPr lang="en-US" sz="1000">
                <a:effectLst/>
                <a:latin typeface="Arial"/>
                <a:ea typeface="Times New Roman"/>
                <a:cs typeface="Segoe-Bold"/>
              </a:rPr>
              <a:t>Sur </a:t>
            </a:r>
            <a:r>
              <a:rPr lang="en-US" sz="1000" dirty="0">
                <a:effectLst/>
                <a:latin typeface="Arial"/>
                <a:ea typeface="Times New Roman"/>
                <a:cs typeface="Segoe-Bold"/>
              </a:rPr>
              <a:t>la page </a:t>
            </a:r>
            <a:r>
              <a:rPr lang="en-US" sz="1000" b="1" dirty="0">
                <a:effectLst/>
                <a:latin typeface="Arial"/>
                <a:ea typeface="Times New Roman"/>
                <a:cs typeface="Times New Roman"/>
              </a:rPr>
              <a:t>Nom de </a:t>
            </a:r>
            <a:r>
              <a:rPr lang="en-US" sz="1000" b="1" dirty="0" err="1">
                <a:effectLst/>
                <a:latin typeface="Arial"/>
                <a:ea typeface="Times New Roman"/>
                <a:cs typeface="Times New Roman"/>
              </a:rPr>
              <a:t>l'étendue</a:t>
            </a:r>
            <a:r>
              <a:rPr lang="en-US" sz="1000" dirty="0">
                <a:effectLst/>
                <a:latin typeface="Arial"/>
                <a:ea typeface="Times New Roman"/>
                <a:cs typeface="Times New Roman"/>
              </a:rPr>
              <a:t>, </a:t>
            </a:r>
            <a:r>
              <a:rPr lang="en-US" sz="1000" dirty="0" err="1">
                <a:effectLst/>
                <a:latin typeface="Arial"/>
                <a:ea typeface="Times New Roman"/>
                <a:cs typeface="Times New Roman"/>
              </a:rPr>
              <a:t>dans</a:t>
            </a:r>
            <a:r>
              <a:rPr lang="en-US" sz="1000" dirty="0">
                <a:effectLst/>
                <a:latin typeface="Arial"/>
                <a:ea typeface="Times New Roman"/>
                <a:cs typeface="Times New Roman"/>
              </a:rPr>
              <a:t> la zone</a:t>
            </a:r>
            <a:r>
              <a:rPr lang="en-US" sz="1000" dirty="0">
                <a:effectLst/>
                <a:latin typeface="Arial"/>
                <a:ea typeface="Times New Roman"/>
                <a:cs typeface="Segoe-Bold"/>
              </a:rPr>
              <a:t> </a:t>
            </a:r>
            <a:r>
              <a:rPr lang="en-US" sz="1000" b="1" dirty="0">
                <a:effectLst/>
                <a:latin typeface="Arial"/>
                <a:ea typeface="Times New Roman"/>
                <a:cs typeface="Times New Roman"/>
              </a:rPr>
              <a:t>Nom</a:t>
            </a:r>
            <a:r>
              <a:rPr lang="en-US" sz="1000" dirty="0">
                <a:effectLst/>
                <a:latin typeface="Arial"/>
                <a:ea typeface="Times New Roman"/>
                <a:cs typeface="Times New Roman"/>
              </a:rPr>
              <a:t>,</a:t>
            </a:r>
            <a:r>
              <a:rPr lang="en-US" sz="1000" dirty="0">
                <a:effectLst/>
                <a:latin typeface="Arial"/>
                <a:ea typeface="Times New Roman"/>
                <a:cs typeface="Segoe-Bold"/>
              </a:rPr>
              <a:t> </a:t>
            </a:r>
            <a:r>
              <a:rPr lang="en-US" sz="1000" dirty="0" err="1">
                <a:effectLst/>
                <a:latin typeface="Arial"/>
                <a:ea typeface="Times New Roman"/>
                <a:cs typeface="Times New Roman"/>
              </a:rPr>
              <a:t>tapez</a:t>
            </a:r>
            <a:r>
              <a:rPr lang="en-US" sz="1000" dirty="0">
                <a:effectLst/>
                <a:latin typeface="Arial"/>
                <a:ea typeface="Times New Roman"/>
                <a:cs typeface="Segoe-Bold"/>
              </a:rPr>
              <a:t> </a:t>
            </a:r>
            <a:r>
              <a:rPr lang="en-US" sz="1000" b="1" dirty="0" err="1">
                <a:effectLst/>
                <a:latin typeface="Arial"/>
                <a:ea typeface="Times New Roman"/>
                <a:cs typeface="Times New Roman"/>
              </a:rPr>
              <a:t>Succursale</a:t>
            </a:r>
            <a:r>
              <a:rPr lang="en-US" sz="1000" dirty="0">
                <a:effectLst/>
                <a:latin typeface="Arial"/>
                <a:ea typeface="Times New Roman"/>
                <a:cs typeface="Times New Roman"/>
              </a:rPr>
              <a:t>, </a:t>
            </a:r>
            <a:r>
              <a:rPr lang="en-US" sz="1000" dirty="0" err="1">
                <a:effectLst/>
                <a:latin typeface="Arial"/>
                <a:ea typeface="Times New Roman"/>
                <a:cs typeface="Times New Roman"/>
              </a:rPr>
              <a:t>puis</a:t>
            </a:r>
            <a:r>
              <a:rPr lang="en-US" sz="1000" dirty="0">
                <a:effectLst/>
                <a:latin typeface="Arial"/>
                <a:ea typeface="Times New Roman"/>
                <a:cs typeface="Times New Roman"/>
              </a:rPr>
              <a:t> </a:t>
            </a:r>
            <a:r>
              <a:rPr lang="en-US" sz="1000" dirty="0" err="1">
                <a:effectLst/>
                <a:latin typeface="Arial"/>
                <a:ea typeface="Times New Roman"/>
                <a:cs typeface="Times New Roman"/>
              </a:rPr>
              <a:t>cliquez</a:t>
            </a:r>
            <a:r>
              <a:rPr lang="en-US" sz="1000" dirty="0">
                <a:effectLst/>
                <a:latin typeface="Arial"/>
                <a:ea typeface="Times New Roman"/>
                <a:cs typeface="Times New Roman"/>
              </a:rPr>
              <a:t> </a:t>
            </a:r>
            <a:r>
              <a:rPr lang="en-US" sz="1000" err="1">
                <a:effectLst/>
                <a:latin typeface="Arial"/>
                <a:ea typeface="Times New Roman"/>
                <a:cs typeface="Times New Roman"/>
              </a:rPr>
              <a:t>sur</a:t>
            </a:r>
            <a:r>
              <a:rPr lang="en-US" sz="1000">
                <a:effectLst/>
                <a:latin typeface="Arial"/>
                <a:ea typeface="Times New Roman"/>
                <a:cs typeface="Times New Roman"/>
              </a:rPr>
              <a:t> </a:t>
            </a:r>
            <a:r>
              <a:rPr lang="en-US" sz="1000" b="1">
                <a:effectLst/>
                <a:latin typeface="Arial"/>
                <a:ea typeface="Times New Roman"/>
                <a:cs typeface="Times New Roman"/>
              </a:rPr>
              <a:t>Suivant</a:t>
            </a:r>
            <a:r>
              <a:rPr lang="en-US" sz="1000">
                <a:effectLst/>
                <a:latin typeface="Arial"/>
                <a:ea typeface="Times New Roman"/>
                <a:cs typeface="Times New Roman"/>
              </a:rPr>
              <a:t>.</a:t>
            </a:r>
          </a:p>
          <a:p>
            <a:pPr marL="357188" marR="0" lvl="1" indent="-357188">
              <a:lnSpc>
                <a:spcPct val="115000"/>
              </a:lnSpc>
              <a:spcBef>
                <a:spcPts val="0"/>
              </a:spcBef>
              <a:spcAft>
                <a:spcPts val="995"/>
              </a:spcAft>
              <a:buFont typeface="+mj-lt"/>
              <a:buAutoNum type="arabicPeriod"/>
            </a:pPr>
            <a:r>
              <a:rPr lang="en-US" sz="1000">
                <a:effectLst/>
                <a:latin typeface="Arial"/>
                <a:ea typeface="Times New Roman"/>
                <a:cs typeface="Segoe UI"/>
              </a:rPr>
              <a:t>Sur </a:t>
            </a:r>
            <a:r>
              <a:rPr lang="en-US" sz="1000" dirty="0">
                <a:effectLst/>
                <a:latin typeface="Arial"/>
                <a:ea typeface="Times New Roman"/>
                <a:cs typeface="Segoe UI"/>
              </a:rPr>
              <a:t>la page </a:t>
            </a:r>
            <a:r>
              <a:rPr lang="en-US" sz="1000" b="1" dirty="0" err="1">
                <a:effectLst/>
                <a:latin typeface="Arial"/>
                <a:ea typeface="Times New Roman"/>
                <a:cs typeface="Times New Roman"/>
              </a:rPr>
              <a:t>Plage</a:t>
            </a:r>
            <a:r>
              <a:rPr lang="en-US" sz="1000" b="1" dirty="0">
                <a:effectLst/>
                <a:latin typeface="Arial"/>
                <a:ea typeface="Times New Roman"/>
                <a:cs typeface="Times New Roman"/>
              </a:rPr>
              <a:t> </a:t>
            </a:r>
            <a:r>
              <a:rPr lang="en-US" sz="1000" b="1" dirty="0" err="1">
                <a:effectLst/>
                <a:latin typeface="Arial"/>
                <a:ea typeface="Times New Roman"/>
                <a:cs typeface="Times New Roman"/>
              </a:rPr>
              <a:t>d'adresses</a:t>
            </a:r>
            <a:r>
              <a:rPr lang="en-US" sz="1000" b="1" dirty="0">
                <a:effectLst/>
                <a:latin typeface="Arial"/>
                <a:ea typeface="Times New Roman"/>
                <a:cs typeface="Times New Roman"/>
              </a:rPr>
              <a:t> IP</a:t>
            </a:r>
            <a:r>
              <a:rPr lang="en-US" sz="1000" dirty="0">
                <a:effectLst/>
                <a:latin typeface="Arial"/>
                <a:ea typeface="Times New Roman"/>
                <a:cs typeface="Segoe UI"/>
              </a:rPr>
              <a:t>, </a:t>
            </a:r>
            <a:r>
              <a:rPr lang="en-US" sz="1000" dirty="0" err="1">
                <a:effectLst/>
                <a:latin typeface="Arial"/>
                <a:ea typeface="Times New Roman"/>
                <a:cs typeface="Segoe UI"/>
              </a:rPr>
              <a:t>renseignez</a:t>
            </a:r>
            <a:r>
              <a:rPr lang="en-US" sz="1000" dirty="0">
                <a:effectLst/>
                <a:latin typeface="Arial"/>
                <a:ea typeface="Times New Roman"/>
                <a:cs typeface="Segoe UI"/>
              </a:rPr>
              <a:t> les </a:t>
            </a:r>
            <a:r>
              <a:rPr lang="en-US" sz="1000" dirty="0" err="1">
                <a:effectLst/>
                <a:latin typeface="Arial"/>
                <a:ea typeface="Times New Roman"/>
                <a:cs typeface="Segoe UI"/>
              </a:rPr>
              <a:t>informations</a:t>
            </a:r>
            <a:r>
              <a:rPr lang="en-US" sz="1000" dirty="0">
                <a:effectLst/>
                <a:latin typeface="Arial"/>
                <a:ea typeface="Times New Roman"/>
                <a:cs typeface="Segoe UI"/>
              </a:rPr>
              <a:t> </a:t>
            </a:r>
            <a:r>
              <a:rPr lang="en-US" sz="1000" dirty="0" err="1">
                <a:effectLst/>
                <a:latin typeface="Arial"/>
                <a:ea typeface="Times New Roman"/>
                <a:cs typeface="Segoe UI"/>
              </a:rPr>
              <a:t>suivantes</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err="1">
                <a:effectLst/>
                <a:latin typeface="Arial"/>
                <a:ea typeface="Times New Roman"/>
                <a:cs typeface="Times New Roman"/>
              </a:rPr>
              <a:t>puis</a:t>
            </a:r>
            <a:r>
              <a:rPr lang="en-US" sz="1000" dirty="0">
                <a:effectLst/>
                <a:latin typeface="Arial"/>
                <a:ea typeface="Times New Roman"/>
                <a:cs typeface="Times New Roman"/>
              </a:rPr>
              <a:t> </a:t>
            </a:r>
            <a:r>
              <a:rPr lang="en-US" sz="1000" dirty="0" err="1">
                <a:effectLst/>
                <a:latin typeface="Arial"/>
                <a:ea typeface="Times New Roman"/>
                <a:cs typeface="Times New Roman"/>
              </a:rPr>
              <a:t>cliquez</a:t>
            </a:r>
            <a:r>
              <a:rPr lang="en-US" sz="1000" dirty="0">
                <a:effectLst/>
                <a:latin typeface="Arial"/>
                <a:ea typeface="Times New Roman"/>
                <a:cs typeface="Times New Roman"/>
              </a:rPr>
              <a:t> </a:t>
            </a:r>
            <a:r>
              <a:rPr lang="en-US" sz="1000" dirty="0" err="1">
                <a:effectLst/>
                <a:latin typeface="Arial"/>
                <a:ea typeface="Times New Roman"/>
                <a:cs typeface="Times New Roman"/>
              </a:rPr>
              <a:t>sur</a:t>
            </a:r>
            <a:r>
              <a:rPr lang="en-US" sz="1000" dirty="0">
                <a:effectLst/>
                <a:latin typeface="Arial"/>
                <a:ea typeface="Times New Roman"/>
                <a:cs typeface="Times New Roman"/>
              </a:rPr>
              <a:t> </a:t>
            </a:r>
            <a:r>
              <a:rPr lang="en-US" sz="1000" b="1" dirty="0" err="1">
                <a:effectLst/>
                <a:latin typeface="Arial"/>
                <a:ea typeface="Times New Roman"/>
                <a:cs typeface="Times New Roman"/>
              </a:rPr>
              <a:t>Suivant</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714375" marR="0" lvl="0" indent="-179388">
              <a:lnSpc>
                <a:spcPct val="115000"/>
              </a:lnSpc>
              <a:spcBef>
                <a:spcPts val="0"/>
              </a:spcBef>
              <a:spcAft>
                <a:spcPts val="995"/>
              </a:spcAft>
              <a:buFont typeface="Symbol"/>
              <a:buChar char=""/>
            </a:pPr>
            <a:r>
              <a:rPr lang="en-US" sz="1000" dirty="0" err="1">
                <a:effectLst/>
                <a:latin typeface="Arial"/>
                <a:ea typeface="SimSun"/>
                <a:cs typeface="Arial"/>
              </a:rPr>
              <a:t>Adresse</a:t>
            </a:r>
            <a:r>
              <a:rPr lang="en-US" sz="1000" dirty="0">
                <a:effectLst/>
                <a:latin typeface="Arial"/>
                <a:ea typeface="SimSun"/>
                <a:cs typeface="Arial"/>
              </a:rPr>
              <a:t> IP de début : </a:t>
            </a:r>
            <a:r>
              <a:rPr lang="en-US" sz="1000" b="1" dirty="0">
                <a:effectLst/>
                <a:latin typeface="Arial"/>
                <a:ea typeface="SimSun"/>
                <a:cs typeface="Arial"/>
              </a:rPr>
              <a:t>172.16.0.100</a:t>
            </a:r>
            <a:endParaRPr lang="en-US" sz="1000" dirty="0">
              <a:effectLst/>
              <a:latin typeface="Arial"/>
              <a:ea typeface="SimSun"/>
              <a:cs typeface="Arial"/>
            </a:endParaRPr>
          </a:p>
          <a:p>
            <a:pPr marL="714375" marR="0" lvl="0" indent="-179388">
              <a:lnSpc>
                <a:spcPct val="115000"/>
              </a:lnSpc>
              <a:spcBef>
                <a:spcPts val="0"/>
              </a:spcBef>
              <a:spcAft>
                <a:spcPts val="995"/>
              </a:spcAft>
              <a:buFont typeface="Symbol"/>
              <a:buChar char=""/>
            </a:pPr>
            <a:r>
              <a:rPr lang="en-US" sz="1000" dirty="0" err="1">
                <a:effectLst/>
                <a:latin typeface="Arial"/>
                <a:ea typeface="SimSun"/>
                <a:cs typeface="Arial"/>
              </a:rPr>
              <a:t>Adresse</a:t>
            </a:r>
            <a:r>
              <a:rPr lang="en-US" sz="1000" dirty="0">
                <a:effectLst/>
                <a:latin typeface="Arial"/>
                <a:ea typeface="SimSun"/>
                <a:cs typeface="Arial"/>
              </a:rPr>
              <a:t> IP de fin :</a:t>
            </a:r>
            <a:r>
              <a:rPr lang="en-US" sz="1000" dirty="0">
                <a:effectLst/>
                <a:latin typeface="Arial"/>
                <a:ea typeface="SimSun"/>
                <a:cs typeface="Segoe UI"/>
              </a:rPr>
              <a:t> </a:t>
            </a:r>
            <a:r>
              <a:rPr lang="en-US" sz="1000" b="1" dirty="0">
                <a:effectLst/>
                <a:latin typeface="Arial"/>
                <a:ea typeface="SimSun"/>
                <a:cs typeface="Arial"/>
              </a:rPr>
              <a:t>172.16.0.200</a:t>
            </a:r>
            <a:endParaRPr lang="en-US" sz="1000" dirty="0">
              <a:effectLst/>
              <a:latin typeface="Arial"/>
              <a:ea typeface="SimSun"/>
              <a:cs typeface="Arial"/>
            </a:endParaRPr>
          </a:p>
          <a:p>
            <a:pPr marL="714375" marR="0" lvl="0" indent="-179388">
              <a:lnSpc>
                <a:spcPct val="115000"/>
              </a:lnSpc>
              <a:spcBef>
                <a:spcPts val="0"/>
              </a:spcBef>
              <a:spcAft>
                <a:spcPts val="995"/>
              </a:spcAft>
              <a:buFont typeface="Symbol"/>
              <a:buChar char=""/>
            </a:pPr>
            <a:r>
              <a:rPr lang="en-US" sz="1000" dirty="0" err="1">
                <a:effectLst/>
                <a:latin typeface="Arial"/>
                <a:ea typeface="SimSun"/>
                <a:cs typeface="Arial"/>
              </a:rPr>
              <a:t>Longueur</a:t>
            </a:r>
            <a:r>
              <a:rPr lang="en-US" sz="1000" dirty="0">
                <a:effectLst/>
                <a:latin typeface="Arial"/>
                <a:ea typeface="SimSun"/>
                <a:cs typeface="Arial"/>
              </a:rPr>
              <a:t> :</a:t>
            </a:r>
            <a:r>
              <a:rPr lang="en-US" sz="1000" dirty="0">
                <a:effectLst/>
                <a:latin typeface="Arial"/>
                <a:ea typeface="SimSun"/>
                <a:cs typeface="Segoe UI"/>
              </a:rPr>
              <a:t> </a:t>
            </a:r>
            <a:r>
              <a:rPr lang="en-US" sz="1000" b="1" dirty="0">
                <a:effectLst/>
                <a:latin typeface="Arial"/>
                <a:ea typeface="SimSun"/>
                <a:cs typeface="Arial"/>
              </a:rPr>
              <a:t>16</a:t>
            </a:r>
            <a:endParaRPr lang="en-US" sz="1000" dirty="0">
              <a:effectLst/>
              <a:latin typeface="Arial"/>
              <a:ea typeface="SimSun"/>
              <a:cs typeface="Arial"/>
            </a:endParaRPr>
          </a:p>
          <a:p>
            <a:pPr marL="714375" marR="0" lvl="0" indent="-179388">
              <a:lnSpc>
                <a:spcPct val="115000"/>
              </a:lnSpc>
              <a:spcBef>
                <a:spcPts val="0"/>
              </a:spcBef>
              <a:spcAft>
                <a:spcPts val="995"/>
              </a:spcAft>
              <a:buFont typeface="Symbol"/>
              <a:buChar char=""/>
            </a:pPr>
            <a:r>
              <a:rPr lang="en-US" sz="1000" dirty="0">
                <a:effectLst/>
                <a:latin typeface="Arial"/>
                <a:ea typeface="SimSun"/>
                <a:cs typeface="Segoe UI"/>
              </a:rPr>
              <a:t>Masque de sous-</a:t>
            </a:r>
            <a:r>
              <a:rPr lang="en-US" sz="1000" dirty="0" err="1">
                <a:effectLst/>
                <a:latin typeface="Arial"/>
                <a:ea typeface="SimSun"/>
                <a:cs typeface="Segoe UI"/>
              </a:rPr>
              <a:t>réseau</a:t>
            </a:r>
            <a:r>
              <a:rPr lang="en-US" sz="1000" dirty="0">
                <a:effectLst/>
                <a:latin typeface="Arial"/>
                <a:ea typeface="SimSun"/>
                <a:cs typeface="Segoe UI"/>
              </a:rPr>
              <a:t> : </a:t>
            </a:r>
            <a:r>
              <a:rPr lang="en-US" sz="1000" b="1" dirty="0">
                <a:effectLst/>
                <a:latin typeface="Arial"/>
                <a:ea typeface="SimSun"/>
                <a:cs typeface="Arial"/>
              </a:rPr>
              <a:t>255.255.0.0</a:t>
            </a:r>
            <a:endParaRPr lang="en-US" sz="1000" dirty="0">
              <a:effectLst/>
              <a:latin typeface="Arial"/>
              <a:ea typeface="SimSun"/>
              <a:cs typeface="Arial"/>
            </a:endParaRPr>
          </a:p>
          <a:p>
            <a:pPr marL="357188" marR="0" lvl="1" indent="-357188">
              <a:lnSpc>
                <a:spcPct val="115000"/>
              </a:lnSpc>
              <a:spcBef>
                <a:spcPts val="0"/>
              </a:spcBef>
              <a:spcAft>
                <a:spcPts val="995"/>
              </a:spcAft>
              <a:buFont typeface="+mj-lt"/>
              <a:buAutoNum type="arabicPeriod" startAt="5"/>
            </a:pPr>
            <a:r>
              <a:rPr lang="en-US" sz="1000" dirty="0">
                <a:effectLst/>
                <a:latin typeface="Arial"/>
                <a:ea typeface="Times New Roman"/>
                <a:cs typeface="Segoe UI"/>
              </a:rPr>
              <a:t>Sur la page </a:t>
            </a:r>
            <a:r>
              <a:rPr lang="en-US" sz="1000" b="1" dirty="0" err="1">
                <a:effectLst/>
                <a:latin typeface="Arial"/>
                <a:ea typeface="Times New Roman"/>
                <a:cs typeface="Times New Roman"/>
              </a:rPr>
              <a:t>Ajout</a:t>
            </a:r>
            <a:r>
              <a:rPr lang="en-US" sz="1000" b="1" dirty="0">
                <a:effectLst/>
                <a:latin typeface="Arial"/>
                <a:ea typeface="Times New Roman"/>
                <a:cs typeface="Times New Roman"/>
              </a:rPr>
              <a:t> </a:t>
            </a:r>
            <a:r>
              <a:rPr lang="en-US" sz="1000" b="1" dirty="0" err="1">
                <a:effectLst/>
                <a:latin typeface="Arial"/>
                <a:ea typeface="Times New Roman"/>
                <a:cs typeface="Times New Roman"/>
              </a:rPr>
              <a:t>d’exclusions</a:t>
            </a:r>
            <a:r>
              <a:rPr lang="en-US" sz="1000" b="1" dirty="0">
                <a:effectLst/>
                <a:latin typeface="Arial"/>
                <a:ea typeface="Times New Roman"/>
                <a:cs typeface="Times New Roman"/>
              </a:rPr>
              <a:t> et de retard</a:t>
            </a:r>
            <a:r>
              <a:rPr lang="en-US" sz="1000" dirty="0">
                <a:effectLst/>
                <a:latin typeface="Arial"/>
                <a:ea typeface="Times New Roman"/>
                <a:cs typeface="Segoe UI"/>
              </a:rPr>
              <a:t>, </a:t>
            </a:r>
            <a:r>
              <a:rPr lang="en-US" sz="1000" dirty="0" err="1">
                <a:effectLst/>
                <a:latin typeface="Arial"/>
                <a:ea typeface="Times New Roman"/>
                <a:cs typeface="Segoe UI"/>
              </a:rPr>
              <a:t>renseignez</a:t>
            </a:r>
            <a:r>
              <a:rPr lang="en-US" sz="1000" dirty="0">
                <a:effectLst/>
                <a:latin typeface="Arial"/>
                <a:ea typeface="Times New Roman"/>
                <a:cs typeface="Segoe UI"/>
              </a:rPr>
              <a:t> les </a:t>
            </a:r>
            <a:r>
              <a:rPr lang="en-US" sz="1000" dirty="0" err="1">
                <a:effectLst/>
                <a:latin typeface="Arial"/>
                <a:ea typeface="Times New Roman"/>
                <a:cs typeface="Segoe UI"/>
              </a:rPr>
              <a:t>informations</a:t>
            </a:r>
            <a:r>
              <a:rPr lang="en-US" sz="1000" dirty="0">
                <a:effectLst/>
                <a:latin typeface="Arial"/>
                <a:ea typeface="Times New Roman"/>
                <a:cs typeface="Segoe UI"/>
              </a:rPr>
              <a:t> </a:t>
            </a:r>
            <a:r>
              <a:rPr lang="en-US" sz="1000" dirty="0" err="1">
                <a:effectLst/>
                <a:latin typeface="Arial"/>
                <a:ea typeface="Times New Roman"/>
                <a:cs typeface="Segoe UI"/>
              </a:rPr>
              <a:t>suivantes</a:t>
            </a:r>
            <a:r>
              <a:rPr lang="en-US" sz="1000">
                <a:effectLst/>
                <a:latin typeface="Arial"/>
                <a:ea typeface="Times New Roman"/>
                <a:cs typeface="Segoe UI"/>
              </a:rPr>
              <a:t> :</a:t>
            </a:r>
            <a:endParaRPr lang="en-US" sz="1000">
              <a:latin typeface="Arial"/>
              <a:ea typeface="SimSun"/>
              <a:cs typeface="Arial"/>
            </a:endParaRPr>
          </a:p>
          <a:p>
            <a:pPr marL="714375" marR="0" lvl="0" indent="-179388">
              <a:lnSpc>
                <a:spcPct val="115000"/>
              </a:lnSpc>
              <a:spcBef>
                <a:spcPts val="0"/>
              </a:spcBef>
              <a:spcAft>
                <a:spcPts val="995"/>
              </a:spcAft>
              <a:buFont typeface="Symbol"/>
              <a:buChar char=""/>
            </a:pPr>
            <a:r>
              <a:rPr lang="en-US" sz="1000">
                <a:effectLst/>
                <a:latin typeface="Arial"/>
                <a:ea typeface="SimSun"/>
                <a:cs typeface="Arial"/>
              </a:rPr>
              <a:t>Adresse</a:t>
            </a:r>
            <a:r>
              <a:rPr lang="en-US" sz="1000" dirty="0">
                <a:effectLst/>
                <a:latin typeface="Arial"/>
                <a:ea typeface="SimSun"/>
                <a:cs typeface="Arial"/>
              </a:rPr>
              <a:t> IP de début </a:t>
            </a:r>
            <a:r>
              <a:rPr lang="en-US" sz="1000">
                <a:effectLst/>
                <a:latin typeface="Arial"/>
                <a:ea typeface="SimSun"/>
                <a:cs typeface="Arial"/>
              </a:rPr>
              <a:t>: </a:t>
            </a:r>
            <a:r>
              <a:rPr lang="en-US" sz="1000" b="1">
                <a:effectLst/>
                <a:latin typeface="Arial"/>
                <a:ea typeface="SimSun"/>
                <a:cs typeface="Arial"/>
              </a:rPr>
              <a:t>172.16.0.190</a:t>
            </a:r>
            <a:endParaRPr lang="en-US" sz="1000">
              <a:latin typeface="Arial"/>
              <a:ea typeface="SimSun"/>
              <a:cs typeface="Arial"/>
            </a:endParaRPr>
          </a:p>
          <a:p>
            <a:pPr marL="714375" marR="0" lvl="0" indent="-179388">
              <a:lnSpc>
                <a:spcPct val="115000"/>
              </a:lnSpc>
              <a:spcBef>
                <a:spcPts val="0"/>
              </a:spcBef>
              <a:spcAft>
                <a:spcPts val="995"/>
              </a:spcAft>
              <a:buFont typeface="Symbol"/>
              <a:buChar char=""/>
            </a:pPr>
            <a:r>
              <a:rPr lang="en-US" sz="1000">
                <a:effectLst/>
                <a:latin typeface="Arial"/>
                <a:ea typeface="SimSun"/>
                <a:cs typeface="Arial"/>
              </a:rPr>
              <a:t>Adresse</a:t>
            </a:r>
            <a:r>
              <a:rPr lang="en-US" sz="1000" dirty="0">
                <a:effectLst/>
                <a:latin typeface="Arial"/>
                <a:ea typeface="SimSun"/>
                <a:cs typeface="Arial"/>
              </a:rPr>
              <a:t> IP de fin</a:t>
            </a:r>
            <a:r>
              <a:rPr lang="en-US" sz="1000" b="1" dirty="0">
                <a:effectLst/>
                <a:latin typeface="Arial"/>
                <a:ea typeface="SimSun"/>
                <a:cs typeface="Arial"/>
              </a:rPr>
              <a:t> </a:t>
            </a:r>
            <a:r>
              <a:rPr lang="en-US" sz="1000" b="1">
                <a:effectLst/>
                <a:latin typeface="Arial"/>
                <a:ea typeface="SimSun"/>
                <a:cs typeface="Arial"/>
              </a:rPr>
              <a:t>: 172.16.0.200</a:t>
            </a:r>
            <a:endParaRPr lang="en-US" sz="1000">
              <a:latin typeface="Arial"/>
              <a:ea typeface="SimSun"/>
              <a:cs typeface="Arial"/>
            </a:endParaRPr>
          </a:p>
          <a:p>
            <a:pPr marL="357188" marR="0" lvl="1" indent="-357188">
              <a:lnSpc>
                <a:spcPct val="115000"/>
              </a:lnSpc>
              <a:spcBef>
                <a:spcPts val="0"/>
              </a:spcBef>
              <a:spcAft>
                <a:spcPts val="995"/>
              </a:spcAft>
              <a:buFont typeface="+mj-lt"/>
              <a:buAutoNum type="arabicPeriod" startAt="6"/>
            </a:pPr>
            <a:r>
              <a:rPr lang="en-US" sz="1000">
                <a:effectLst/>
                <a:latin typeface="Arial"/>
                <a:ea typeface="Times New Roman"/>
                <a:cs typeface="Times New Roman"/>
              </a:rPr>
              <a:t>Cliquez </a:t>
            </a:r>
            <a:r>
              <a:rPr lang="en-US" sz="1000" dirty="0" err="1">
                <a:effectLst/>
                <a:latin typeface="Arial"/>
                <a:ea typeface="Times New Roman"/>
                <a:cs typeface="Times New Roman"/>
              </a:rPr>
              <a:t>sur</a:t>
            </a:r>
            <a:r>
              <a:rPr lang="en-US" sz="1000" dirty="0">
                <a:effectLst/>
                <a:latin typeface="Arial"/>
                <a:ea typeface="Times New Roman"/>
                <a:cs typeface="Times New Roman"/>
              </a:rPr>
              <a:t> </a:t>
            </a:r>
            <a:r>
              <a:rPr lang="en-US" sz="1000" b="1" dirty="0" err="1">
                <a:effectLst/>
                <a:latin typeface="Arial"/>
                <a:ea typeface="Times New Roman"/>
                <a:cs typeface="Times New Roman"/>
              </a:rPr>
              <a:t>Ajouter</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err="1">
                <a:effectLst/>
                <a:latin typeface="Arial"/>
                <a:ea typeface="Times New Roman"/>
                <a:cs typeface="Times New Roman"/>
              </a:rPr>
              <a:t>puis</a:t>
            </a:r>
            <a:r>
              <a:rPr lang="en-US" sz="1000" dirty="0">
                <a:effectLst/>
                <a:latin typeface="Arial"/>
                <a:ea typeface="Times New Roman"/>
                <a:cs typeface="Times New Roman"/>
              </a:rPr>
              <a:t> </a:t>
            </a:r>
            <a:r>
              <a:rPr lang="en-US" sz="1000" err="1">
                <a:effectLst/>
                <a:latin typeface="Arial"/>
                <a:ea typeface="Times New Roman"/>
                <a:cs typeface="Times New Roman"/>
              </a:rPr>
              <a:t>sur</a:t>
            </a:r>
            <a:r>
              <a:rPr lang="en-US" sz="1000">
                <a:effectLst/>
                <a:latin typeface="Arial"/>
                <a:ea typeface="Times New Roman"/>
                <a:cs typeface="Times New Roman"/>
              </a:rPr>
              <a:t> </a:t>
            </a:r>
            <a:r>
              <a:rPr lang="en-US" sz="1000" b="1">
                <a:effectLst/>
                <a:latin typeface="Arial"/>
                <a:ea typeface="Times New Roman"/>
                <a:cs typeface="Times New Roman"/>
              </a:rPr>
              <a:t>Suivant</a:t>
            </a:r>
            <a:r>
              <a:rPr lang="en-US" sz="1000">
                <a:effectLst/>
                <a:latin typeface="Arial"/>
                <a:ea typeface="Times New Roman"/>
                <a:cs typeface="Times New Roman"/>
              </a:rPr>
              <a:t>.</a:t>
            </a:r>
            <a:endParaRPr lang="en-US" sz="1000">
              <a:latin typeface="Arial"/>
              <a:ea typeface="SimSun"/>
              <a:cs typeface="Arial"/>
            </a:endParaRPr>
          </a:p>
          <a:p>
            <a:pPr marL="357188" marR="0" lvl="1" indent="-357188">
              <a:lnSpc>
                <a:spcPct val="115000"/>
              </a:lnSpc>
              <a:spcBef>
                <a:spcPts val="0"/>
              </a:spcBef>
              <a:spcAft>
                <a:spcPts val="995"/>
              </a:spcAft>
              <a:buFont typeface="+mj-lt"/>
              <a:buAutoNum type="arabicPeriod" startAt="6"/>
            </a:pPr>
            <a:r>
              <a:rPr lang="en-US" sz="1000">
                <a:effectLst/>
                <a:latin typeface="Arial"/>
                <a:ea typeface="Times New Roman"/>
                <a:cs typeface="Segoe UI"/>
              </a:rPr>
              <a:t>Sur </a:t>
            </a:r>
            <a:r>
              <a:rPr lang="en-US" sz="1000" dirty="0">
                <a:effectLst/>
                <a:latin typeface="Arial"/>
                <a:ea typeface="Times New Roman"/>
                <a:cs typeface="Segoe UI"/>
              </a:rPr>
              <a:t>la page </a:t>
            </a:r>
            <a:r>
              <a:rPr lang="en-US" sz="1000" b="1" dirty="0" err="1">
                <a:effectLst/>
                <a:latin typeface="Arial"/>
                <a:ea typeface="Times New Roman"/>
                <a:cs typeface="Times New Roman"/>
              </a:rPr>
              <a:t>Durée</a:t>
            </a:r>
            <a:r>
              <a:rPr lang="en-US" sz="1000" b="1" dirty="0">
                <a:effectLst/>
                <a:latin typeface="Arial"/>
                <a:ea typeface="Times New Roman"/>
                <a:cs typeface="Times New Roman"/>
              </a:rPr>
              <a:t> du bail</a:t>
            </a:r>
            <a:r>
              <a:rPr lang="en-US" sz="1000" dirty="0">
                <a:effectLst/>
                <a:latin typeface="Arial"/>
                <a:ea typeface="Times New Roman"/>
                <a:cs typeface="Segoe UI"/>
              </a:rPr>
              <a:t>, </a:t>
            </a:r>
            <a:r>
              <a:rPr lang="en-US" sz="1000" dirty="0" err="1">
                <a:effectLst/>
                <a:latin typeface="Arial"/>
                <a:ea typeface="Times New Roman"/>
                <a:cs typeface="Segoe UI"/>
              </a:rPr>
              <a:t>cliquez</a:t>
            </a:r>
            <a:r>
              <a:rPr lang="en-US" sz="1000" dirty="0">
                <a:effectLst/>
                <a:latin typeface="Arial"/>
                <a:ea typeface="Times New Roman"/>
                <a:cs typeface="Segoe UI"/>
              </a:rPr>
              <a:t> </a:t>
            </a:r>
            <a:r>
              <a:rPr lang="en-US" sz="1000" err="1">
                <a:effectLst/>
                <a:latin typeface="Arial"/>
                <a:ea typeface="Times New Roman"/>
                <a:cs typeface="Segoe UI"/>
              </a:rPr>
              <a:t>sur</a:t>
            </a:r>
            <a:r>
              <a:rPr lang="en-US" sz="1000">
                <a:effectLst/>
                <a:latin typeface="Arial"/>
                <a:ea typeface="Times New Roman"/>
                <a:cs typeface="Segoe UI"/>
              </a:rPr>
              <a:t> </a:t>
            </a:r>
            <a:r>
              <a:rPr lang="en-US" sz="1000" b="1">
                <a:effectLst/>
                <a:latin typeface="Arial"/>
                <a:ea typeface="Times New Roman"/>
                <a:cs typeface="Times New Roman"/>
              </a:rPr>
              <a:t>Suivant</a:t>
            </a:r>
            <a:r>
              <a:rPr lang="en-US" sz="1000">
                <a:effectLst/>
                <a:latin typeface="Arial"/>
                <a:ea typeface="Times New Roman"/>
                <a:cs typeface="Segoe UI"/>
              </a:rPr>
              <a:t>.</a:t>
            </a:r>
            <a:endParaRPr lang="en-US" sz="1000" dirty="0">
              <a:latin typeface="Arial"/>
              <a:ea typeface="Times New Roman"/>
              <a:cs typeface="Times New Roman"/>
            </a:endParaRPr>
          </a:p>
          <a:p>
            <a:pPr marL="357188" marR="0" lvl="1" indent="-357188">
              <a:lnSpc>
                <a:spcPct val="115000"/>
              </a:lnSpc>
              <a:spcBef>
                <a:spcPts val="0"/>
              </a:spcBef>
              <a:spcAft>
                <a:spcPts val="995"/>
              </a:spcAft>
              <a:buFont typeface="+mj-lt"/>
              <a:buAutoNum type="arabicPeriod" startAt="6"/>
            </a:pPr>
            <a:r>
              <a:rPr lang="en-US" sz="1000">
                <a:effectLst/>
                <a:latin typeface="Arial"/>
                <a:ea typeface="Times New Roman"/>
                <a:cs typeface="Segoe UI"/>
              </a:rPr>
              <a:t>Sur </a:t>
            </a:r>
            <a:r>
              <a:rPr lang="en-US" sz="1000" dirty="0">
                <a:effectLst/>
                <a:latin typeface="Arial"/>
                <a:ea typeface="Times New Roman"/>
                <a:cs typeface="Segoe UI"/>
              </a:rPr>
              <a:t>la page </a:t>
            </a:r>
            <a:r>
              <a:rPr lang="en-US" sz="1000" b="1" dirty="0">
                <a:effectLst/>
                <a:latin typeface="Arial"/>
                <a:ea typeface="Times New Roman"/>
                <a:cs typeface="Times New Roman"/>
              </a:rPr>
              <a:t>Configuration des </a:t>
            </a:r>
            <a:r>
              <a:rPr lang="en-US" sz="1000" b="1" dirty="0" err="1">
                <a:effectLst/>
                <a:latin typeface="Arial"/>
                <a:ea typeface="Times New Roman"/>
                <a:cs typeface="Times New Roman"/>
              </a:rPr>
              <a:t>paramètres</a:t>
            </a:r>
            <a:r>
              <a:rPr lang="en-US" sz="1000" b="1" dirty="0">
                <a:effectLst/>
                <a:latin typeface="Arial"/>
                <a:ea typeface="Times New Roman"/>
                <a:cs typeface="Times New Roman"/>
              </a:rPr>
              <a:t> DHCP</a:t>
            </a:r>
            <a:r>
              <a:rPr lang="en-US" sz="1000" dirty="0">
                <a:effectLst/>
                <a:latin typeface="Arial"/>
                <a:ea typeface="Times New Roman"/>
                <a:cs typeface="Segoe UI"/>
              </a:rPr>
              <a:t>, </a:t>
            </a:r>
            <a:r>
              <a:rPr lang="en-US" sz="1000" dirty="0" err="1">
                <a:effectLst/>
                <a:latin typeface="Arial"/>
                <a:ea typeface="Times New Roman"/>
                <a:cs typeface="Segoe UI"/>
              </a:rPr>
              <a:t>cliquez</a:t>
            </a:r>
            <a:r>
              <a:rPr lang="en-US" sz="1000" dirty="0">
                <a:effectLst/>
                <a:latin typeface="Arial"/>
                <a:ea typeface="Times New Roman"/>
                <a:cs typeface="Segoe UI"/>
              </a:rPr>
              <a:t> </a:t>
            </a:r>
            <a:r>
              <a:rPr lang="en-US" sz="1000" err="1">
                <a:effectLst/>
                <a:latin typeface="Arial"/>
                <a:ea typeface="Times New Roman"/>
                <a:cs typeface="Segoe UI"/>
              </a:rPr>
              <a:t>sur</a:t>
            </a:r>
            <a:r>
              <a:rPr lang="en-US" sz="1000">
                <a:effectLst/>
                <a:latin typeface="Arial"/>
                <a:ea typeface="Times New Roman"/>
                <a:cs typeface="Segoe UI"/>
              </a:rPr>
              <a:t> </a:t>
            </a:r>
            <a:r>
              <a:rPr lang="en-US" sz="1000" b="1">
                <a:effectLst/>
                <a:latin typeface="Arial"/>
                <a:ea typeface="Times New Roman"/>
                <a:cs typeface="Times New Roman"/>
              </a:rPr>
              <a:t>Suivant</a:t>
            </a:r>
            <a:r>
              <a:rPr lang="en-US" sz="1000">
                <a:effectLst/>
                <a:latin typeface="Arial"/>
                <a:ea typeface="Times New Roman"/>
                <a:cs typeface="Segoe UI"/>
              </a:rPr>
              <a:t>.</a:t>
            </a:r>
            <a:endParaRPr lang="en-US" sz="1000" dirty="0">
              <a:latin typeface="Arial"/>
              <a:ea typeface="Times New Roman"/>
              <a:cs typeface="Times New Roman"/>
            </a:endParaRPr>
          </a:p>
          <a:p>
            <a:pPr marL="357188" marR="0" lvl="1" indent="-357188">
              <a:lnSpc>
                <a:spcPct val="115000"/>
              </a:lnSpc>
              <a:spcBef>
                <a:spcPts val="0"/>
              </a:spcBef>
              <a:spcAft>
                <a:spcPts val="995"/>
              </a:spcAft>
              <a:buFont typeface="+mj-lt"/>
              <a:buAutoNum type="arabicPeriod" startAt="6"/>
            </a:pPr>
            <a:r>
              <a:rPr lang="en-US" sz="1000">
                <a:effectLst/>
                <a:latin typeface="Arial"/>
                <a:ea typeface="Times New Roman"/>
                <a:cs typeface="Segoe UI"/>
              </a:rPr>
              <a:t>Sur </a:t>
            </a:r>
            <a:r>
              <a:rPr lang="en-US" sz="1000" dirty="0">
                <a:effectLst/>
                <a:latin typeface="Arial"/>
                <a:ea typeface="Times New Roman"/>
                <a:cs typeface="Segoe UI"/>
              </a:rPr>
              <a:t>la page </a:t>
            </a:r>
            <a:r>
              <a:rPr lang="en-US" sz="1000" b="1" dirty="0" err="1">
                <a:effectLst/>
                <a:latin typeface="Arial"/>
                <a:ea typeface="Times New Roman"/>
                <a:cs typeface="Times New Roman"/>
              </a:rPr>
              <a:t>Routeur</a:t>
            </a:r>
            <a:r>
              <a:rPr lang="en-US" sz="1000" b="1" dirty="0">
                <a:effectLst/>
                <a:latin typeface="Arial"/>
                <a:ea typeface="Times New Roman"/>
                <a:cs typeface="Times New Roman"/>
              </a:rPr>
              <a:t> (</a:t>
            </a:r>
            <a:r>
              <a:rPr lang="en-US" sz="1000" b="1" dirty="0" err="1">
                <a:effectLst/>
                <a:latin typeface="Arial"/>
                <a:ea typeface="Times New Roman"/>
                <a:cs typeface="Times New Roman"/>
              </a:rPr>
              <a:t>passerelle</a:t>
            </a:r>
            <a:r>
              <a:rPr lang="en-US" sz="1000" b="1" dirty="0">
                <a:effectLst/>
                <a:latin typeface="Arial"/>
                <a:ea typeface="Times New Roman"/>
                <a:cs typeface="Times New Roman"/>
              </a:rPr>
              <a:t> par </a:t>
            </a:r>
            <a:r>
              <a:rPr lang="en-US" sz="1000" b="1" dirty="0" err="1">
                <a:effectLst/>
                <a:latin typeface="Arial"/>
                <a:ea typeface="Times New Roman"/>
                <a:cs typeface="Times New Roman"/>
              </a:rPr>
              <a:t>défaut</a:t>
            </a:r>
            <a:r>
              <a:rPr lang="en-US" sz="1000" b="1" dirty="0">
                <a:effectLst/>
                <a:latin typeface="Arial"/>
                <a:ea typeface="Times New Roman"/>
                <a:cs typeface="Times New Roman"/>
              </a:rPr>
              <a:t>)</a:t>
            </a:r>
            <a:r>
              <a:rPr lang="en-US" sz="1000" dirty="0">
                <a:effectLst/>
                <a:latin typeface="Arial"/>
                <a:ea typeface="Times New Roman"/>
                <a:cs typeface="Segoe UI"/>
              </a:rPr>
              <a:t>, </a:t>
            </a:r>
            <a:r>
              <a:rPr lang="en-US" sz="1000" dirty="0" err="1">
                <a:effectLst/>
                <a:latin typeface="Arial"/>
                <a:ea typeface="Times New Roman"/>
                <a:cs typeface="Segoe UI"/>
              </a:rPr>
              <a:t>dans</a:t>
            </a:r>
            <a:r>
              <a:rPr lang="en-US" sz="1000" dirty="0">
                <a:effectLst/>
                <a:latin typeface="Arial"/>
                <a:ea typeface="Times New Roman"/>
                <a:cs typeface="Segoe UI"/>
              </a:rPr>
              <a:t> la zone </a:t>
            </a:r>
            <a:r>
              <a:rPr lang="en-US" sz="1000" b="1" dirty="0" err="1">
                <a:effectLst/>
                <a:latin typeface="Arial"/>
                <a:ea typeface="Times New Roman"/>
                <a:cs typeface="Times New Roman"/>
              </a:rPr>
              <a:t>Adresse</a:t>
            </a:r>
            <a:r>
              <a:rPr lang="en-US" sz="1000" b="1" dirty="0">
                <a:effectLst/>
                <a:latin typeface="Arial"/>
                <a:ea typeface="Times New Roman"/>
                <a:cs typeface="Times New Roman"/>
              </a:rPr>
              <a:t> IP</a:t>
            </a:r>
            <a:r>
              <a:rPr lang="en-US" sz="1000" dirty="0">
                <a:effectLst/>
                <a:latin typeface="Arial"/>
                <a:ea typeface="Times New Roman"/>
                <a:cs typeface="Segoe UI"/>
              </a:rPr>
              <a:t>, </a:t>
            </a:r>
            <a:r>
              <a:rPr lang="en-US" sz="1000" dirty="0" err="1">
                <a:effectLst/>
                <a:latin typeface="Arial"/>
                <a:ea typeface="Times New Roman"/>
                <a:cs typeface="Segoe UI"/>
              </a:rPr>
              <a:t>tapez</a:t>
            </a:r>
            <a:r>
              <a:rPr lang="en-US" sz="1000" dirty="0">
                <a:effectLst/>
                <a:latin typeface="Arial"/>
                <a:ea typeface="Times New Roman"/>
                <a:cs typeface="Segoe UI"/>
              </a:rPr>
              <a:t> </a:t>
            </a:r>
            <a:r>
              <a:rPr lang="en-US" sz="1000" b="1" dirty="0">
                <a:effectLst/>
                <a:latin typeface="Arial"/>
                <a:ea typeface="Times New Roman"/>
                <a:cs typeface="Times New Roman"/>
              </a:rPr>
              <a:t>172.16.0.1</a:t>
            </a:r>
            <a:r>
              <a:rPr lang="en-US" sz="1000" dirty="0">
                <a:effectLst/>
                <a:latin typeface="Arial"/>
                <a:ea typeface="Times New Roman"/>
                <a:cs typeface="Segoe UI"/>
              </a:rPr>
              <a:t>, </a:t>
            </a:r>
            <a:r>
              <a:rPr lang="en-US" sz="1000" dirty="0" err="1">
                <a:effectLst/>
                <a:latin typeface="Arial"/>
                <a:ea typeface="Times New Roman"/>
                <a:cs typeface="Segoe UI"/>
              </a:rPr>
              <a:t>cliquez</a:t>
            </a:r>
            <a:r>
              <a:rPr lang="en-US" sz="1000" dirty="0">
                <a:effectLst/>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505200" cy="246221"/>
          </a:xfrm>
          <a:prstGeom prst="rect">
            <a:avLst/>
          </a:prstGeom>
          <a:noFill/>
        </p:spPr>
        <p:txBody>
          <a:bodyPr vert="horz" wrap="square" rtlCol="0">
            <a:spAutoFit/>
          </a:bodyPr>
          <a:lstStyle/>
          <a:p>
            <a:r>
              <a:rPr lang="en-IN" sz="1000">
                <a:latin typeface="Arial"/>
              </a:rPr>
              <a:t>(</a:t>
            </a:r>
            <a:r>
              <a:rPr lang="fr-FR" sz="1000">
                <a:latin typeface="Arial"/>
              </a:rPr>
              <a:t>Autres remarques figurent sur la diapositive suivante.</a:t>
            </a:r>
            <a:r>
              <a:rPr lang="en-IN" sz="1000">
                <a:latin typeface="Arial"/>
              </a:rPr>
              <a:t>)</a:t>
            </a:r>
            <a:endParaRPr lang="en-IN" sz="1000" dirty="0">
              <a:latin typeface="Arial"/>
            </a:endParaRPr>
          </a:p>
        </p:txBody>
      </p:sp>
    </p:spTree>
    <p:extLst>
      <p:ext uri="{BB962C8B-B14F-4D97-AF65-F5344CB8AC3E}">
        <p14:creationId xmlns:p14="http://schemas.microsoft.com/office/powerpoint/2010/main" val="2567561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57188" marR="0" lvl="1" indent="-357188">
              <a:lnSpc>
                <a:spcPct val="115000"/>
              </a:lnSpc>
              <a:spcBef>
                <a:spcPts val="0"/>
              </a:spcBef>
              <a:spcAft>
                <a:spcPts val="995"/>
              </a:spcAft>
              <a:buFont typeface="+mj-lt"/>
              <a:buAutoNum type="arabicPeriod" startAt="10"/>
            </a:pPr>
            <a:r>
              <a:rPr lang="en-US" sz="1000" dirty="0">
                <a:solidFill>
                  <a:prstClr val="black"/>
                </a:solidFill>
                <a:latin typeface="Arial"/>
                <a:ea typeface="Times New Roman"/>
                <a:cs typeface="Segoe UI"/>
              </a:rPr>
              <a:t>Sur la page </a:t>
            </a:r>
            <a:r>
              <a:rPr lang="en-US" sz="1000" b="1" dirty="0">
                <a:solidFill>
                  <a:prstClr val="black"/>
                </a:solidFill>
                <a:latin typeface="Arial"/>
                <a:ea typeface="Times New Roman"/>
                <a:cs typeface="Times New Roman"/>
              </a:rPr>
              <a:t>Nom de </a:t>
            </a:r>
            <a:r>
              <a:rPr lang="en-US" sz="1000" b="1" dirty="0" err="1">
                <a:solidFill>
                  <a:prstClr val="black"/>
                </a:solidFill>
                <a:latin typeface="Arial"/>
                <a:ea typeface="Times New Roman"/>
                <a:cs typeface="Times New Roman"/>
              </a:rPr>
              <a:t>domaine</a:t>
            </a:r>
            <a:r>
              <a:rPr lang="en-US" sz="1000" b="1" dirty="0">
                <a:solidFill>
                  <a:prstClr val="black"/>
                </a:solidFill>
                <a:latin typeface="Arial"/>
                <a:ea typeface="Times New Roman"/>
                <a:cs typeface="Times New Roman"/>
              </a:rPr>
              <a:t> et </a:t>
            </a:r>
            <a:r>
              <a:rPr lang="en-US" sz="1000" b="1" dirty="0" err="1">
                <a:solidFill>
                  <a:prstClr val="black"/>
                </a:solidFill>
                <a:latin typeface="Arial"/>
                <a:ea typeface="Times New Roman"/>
                <a:cs typeface="Times New Roman"/>
              </a:rPr>
              <a:t>serveurs</a:t>
            </a:r>
            <a:r>
              <a:rPr lang="en-US" sz="1000" b="1" dirty="0">
                <a:solidFill>
                  <a:prstClr val="black"/>
                </a:solidFill>
                <a:latin typeface="Arial"/>
                <a:ea typeface="Times New Roman"/>
                <a:cs typeface="Times New Roman"/>
              </a:rPr>
              <a:t> DNS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err="1">
                <a:solidFill>
                  <a:prstClr val="black"/>
                </a:solidFill>
                <a:latin typeface="Arial"/>
                <a:ea typeface="Times New Roman"/>
                <a:cs typeface="Segoe UI"/>
              </a:rPr>
              <a:t>sur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latin typeface="Arial"/>
              <a:ea typeface="SimSun"/>
              <a:cs typeface="Arial"/>
            </a:endParaRPr>
          </a:p>
          <a:p>
            <a:pPr marL="357188" marR="0" lvl="1" indent="-357188">
              <a:lnSpc>
                <a:spcPct val="115000"/>
              </a:lnSpc>
              <a:spcBef>
                <a:spcPts val="0"/>
              </a:spcBef>
              <a:spcAft>
                <a:spcPts val="995"/>
              </a:spcAft>
              <a:buFont typeface="+mj-lt"/>
              <a:buAutoNum type="arabicPeriod" startAt="10"/>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Serveurs WINS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57188" marR="0" lvl="1" indent="-357188">
              <a:lnSpc>
                <a:spcPct val="115000"/>
              </a:lnSpc>
              <a:spcBef>
                <a:spcPts val="0"/>
              </a:spcBef>
              <a:spcAft>
                <a:spcPts val="995"/>
              </a:spcAft>
              <a:buFont typeface="+mj-lt"/>
              <a:buAutoNum type="arabicPeriod" startAt="10"/>
            </a:pPr>
            <a:r>
              <a:rPr lang="en-US" sz="1000">
                <a:solidFill>
                  <a:prstClr val="black"/>
                </a:solidFill>
                <a:latin typeface="Arial"/>
                <a:ea typeface="Times New Roman"/>
                <a:cs typeface="Segoe UI"/>
              </a:rPr>
              <a:t>Sur </a:t>
            </a:r>
            <a:r>
              <a:rPr lang="en-US" sz="1000" dirty="0">
                <a:solidFill>
                  <a:prstClr val="black"/>
                </a:solidFill>
                <a:latin typeface="Arial"/>
                <a:ea typeface="Times New Roman"/>
                <a:cs typeface="Segoe UI"/>
              </a:rPr>
              <a:t>la page </a:t>
            </a:r>
            <a:r>
              <a:rPr lang="en-US" sz="1000" b="1" dirty="0" err="1">
                <a:solidFill>
                  <a:prstClr val="black"/>
                </a:solidFill>
                <a:latin typeface="Arial"/>
                <a:ea typeface="Times New Roman"/>
                <a:cs typeface="Times New Roman"/>
              </a:rPr>
              <a:t>Activer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l'étendue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err="1">
                <a:solidFill>
                  <a:prstClr val="black"/>
                </a:solidFill>
                <a:latin typeface="Arial"/>
                <a:ea typeface="Times New Roman"/>
                <a:cs typeface="Segoe UI"/>
              </a:rPr>
              <a:t>sur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57188" marR="0" lvl="1" indent="-357188">
              <a:lnSpc>
                <a:spcPct val="115000"/>
              </a:lnSpc>
              <a:spcBef>
                <a:spcPts val="0"/>
              </a:spcBef>
              <a:spcAft>
                <a:spcPts val="995"/>
              </a:spcAft>
              <a:buFont typeface="+mj-lt"/>
              <a:buAutoNum type="arabicPeriod" startAt="10"/>
            </a:pPr>
            <a:r>
              <a:rPr lang="en-US" sz="1000">
                <a:solidFill>
                  <a:prstClr val="black"/>
                </a:solidFill>
                <a:latin typeface="Arial"/>
                <a:ea typeface="Times New Roman"/>
                <a:cs typeface="Segoe UI"/>
              </a:rPr>
              <a:t>Sur </a:t>
            </a:r>
            <a:r>
              <a:rPr lang="en-US" sz="1000" dirty="0">
                <a:solidFill>
                  <a:prstClr val="black"/>
                </a:solidFill>
                <a:latin typeface="Arial"/>
                <a:ea typeface="Times New Roman"/>
                <a:cs typeface="Segoe UI"/>
              </a:rPr>
              <a:t>la page </a:t>
            </a:r>
            <a:r>
              <a:rPr lang="en-US" sz="1000" b="1" dirty="0">
                <a:solidFill>
                  <a:prstClr val="black"/>
                </a:solidFill>
                <a:latin typeface="Arial"/>
                <a:ea typeface="Times New Roman"/>
                <a:cs typeface="Times New Roman"/>
              </a:rPr>
              <a:t>Fin de </a:t>
            </a:r>
            <a:r>
              <a:rPr lang="en-US" sz="1000" b="1" dirty="0" err="1">
                <a:solidFill>
                  <a:prstClr val="black"/>
                </a:solidFill>
                <a:latin typeface="Arial"/>
                <a:ea typeface="Times New Roman"/>
                <a:cs typeface="Times New Roman"/>
              </a:rPr>
              <a:t>l'Assistant</a:t>
            </a:r>
            <a:r>
              <a:rPr lang="en-US" sz="1000" b="1" dirty="0">
                <a:solidFill>
                  <a:prstClr val="black"/>
                </a:solidFill>
                <a:latin typeface="Arial"/>
                <a:ea typeface="Times New Roman"/>
                <a:cs typeface="Times New Roman"/>
              </a:rPr>
              <a:t> Nouvelle </a:t>
            </a:r>
            <a:r>
              <a:rPr lang="en-US" sz="1000" b="1" dirty="0" err="1">
                <a:solidFill>
                  <a:prstClr val="black"/>
                </a:solidFill>
                <a:latin typeface="Arial"/>
                <a:ea typeface="Times New Roman"/>
                <a:cs typeface="Times New Roman"/>
              </a:rPr>
              <a:t>Étendue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Terminer</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42E590B6-AA69-409D-B29F-3359E13F02FB}"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95799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74301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eaLnBrk="0" fontAlgn="base" hangingPunct="0">
              <a:spcAft>
                <a:spcPts val="720"/>
              </a:spcAft>
            </a:pPr>
            <a:r>
              <a:rPr lang="en-US" sz="1000" dirty="0" err="1">
                <a:effectLst/>
                <a:latin typeface="Arial"/>
                <a:cs typeface="Segoe UI"/>
              </a:rPr>
              <a:t>Présentez</a:t>
            </a:r>
            <a:r>
              <a:rPr lang="en-US" sz="1000" dirty="0">
                <a:effectLst/>
                <a:latin typeface="Arial"/>
                <a:cs typeface="Segoe UI"/>
              </a:rPr>
              <a:t> </a:t>
            </a:r>
            <a:r>
              <a:rPr lang="en-US" sz="1000" dirty="0" err="1">
                <a:effectLst/>
                <a:latin typeface="Arial"/>
                <a:cs typeface="Segoe UI"/>
              </a:rPr>
              <a:t>brièvement</a:t>
            </a:r>
            <a:r>
              <a:rPr lang="en-US" sz="1000" dirty="0">
                <a:effectLst/>
                <a:latin typeface="Arial"/>
                <a:cs typeface="Segoe UI"/>
              </a:rPr>
              <a:t> le </a:t>
            </a:r>
            <a:r>
              <a:rPr lang="en-US" sz="1000" dirty="0" err="1">
                <a:effectLst/>
                <a:latin typeface="Arial"/>
                <a:cs typeface="Segoe UI"/>
              </a:rPr>
              <a:t>contenu</a:t>
            </a:r>
            <a:r>
              <a:rPr lang="en-US" sz="1000" dirty="0">
                <a:effectLst/>
                <a:latin typeface="Arial"/>
                <a:cs typeface="Segoe UI"/>
              </a:rPr>
              <a:t> du module.</a:t>
            </a:r>
            <a:endParaRPr lang="en-US" sz="1000" dirty="0">
              <a:effectLst/>
              <a:latin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protocole</a:t>
            </a:r>
            <a:r>
              <a:rPr lang="en-US" sz="1000" dirty="0">
                <a:latin typeface="Arial"/>
                <a:ea typeface="SimSun"/>
                <a:cs typeface="Segoe UI"/>
              </a:rPr>
              <a:t> DHCP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implémenté</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quasiment</a:t>
            </a:r>
            <a:r>
              <a:rPr lang="en-US" sz="1000" dirty="0">
                <a:latin typeface="Arial"/>
                <a:ea typeface="SimSun"/>
                <a:cs typeface="Segoe UI"/>
              </a:rPr>
              <a:t> </a:t>
            </a:r>
            <a:r>
              <a:rPr lang="en-US" sz="1000" dirty="0" err="1">
                <a:latin typeface="Arial"/>
                <a:ea typeface="SimSun"/>
                <a:cs typeface="Segoe UI"/>
              </a:rPr>
              <a:t>toutes</a:t>
            </a:r>
            <a:r>
              <a:rPr lang="en-US" sz="1000" dirty="0">
                <a:latin typeface="Arial"/>
                <a:ea typeface="SimSun"/>
                <a:cs typeface="Segoe UI"/>
              </a:rPr>
              <a:t> les </a:t>
            </a:r>
            <a:r>
              <a:rPr lang="en-US" sz="1000" dirty="0" err="1">
                <a:latin typeface="Arial"/>
                <a:ea typeface="SimSun"/>
                <a:cs typeface="Segoe UI"/>
              </a:rPr>
              <a:t>entreprises</a:t>
            </a:r>
            <a:r>
              <a:rPr lang="en-US" sz="1000" dirty="0">
                <a:latin typeface="Arial"/>
                <a:ea typeface="SimSun"/>
                <a:cs typeface="Segoe UI"/>
              </a:rPr>
              <a:t> et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s'agit</a:t>
            </a:r>
            <a:r>
              <a:rPr lang="en-US" sz="1000" dirty="0">
                <a:latin typeface="Arial"/>
                <a:ea typeface="SimSun"/>
                <a:cs typeface="Segoe UI"/>
              </a:rPr>
              <a:t> d'un des </a:t>
            </a:r>
            <a:r>
              <a:rPr lang="en-US" sz="1000" dirty="0" err="1">
                <a:latin typeface="Arial"/>
                <a:ea typeface="SimSun"/>
                <a:cs typeface="Segoe UI"/>
              </a:rPr>
              <a:t>composants</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fondamentaux</a:t>
            </a:r>
            <a:r>
              <a:rPr lang="en-US" sz="1000" dirty="0">
                <a:latin typeface="Arial"/>
                <a:ea typeface="SimSun"/>
                <a:cs typeface="Segoe UI"/>
              </a:rPr>
              <a:t> de </a:t>
            </a:r>
            <a:r>
              <a:rPr lang="en-US" sz="1000" dirty="0" err="1">
                <a:latin typeface="Arial"/>
                <a:ea typeface="SimSun"/>
                <a:cs typeface="Segoe UI"/>
              </a:rPr>
              <a:t>l'infrastructure</a:t>
            </a:r>
            <a:r>
              <a:rPr lang="en-US" sz="1000" dirty="0">
                <a:latin typeface="Arial"/>
                <a:ea typeface="SimSun"/>
                <a:cs typeface="Segoe UI"/>
              </a:rPr>
              <a:t> </a:t>
            </a:r>
            <a:r>
              <a:rPr lang="en-US" sz="1000" dirty="0" err="1">
                <a:latin typeface="Arial"/>
                <a:ea typeface="SimSun"/>
                <a:cs typeface="Segoe UI"/>
              </a:rPr>
              <a:t>informatique</a:t>
            </a:r>
            <a:r>
              <a:rPr lang="en-US" sz="1000" dirty="0">
                <a:latin typeface="Arial"/>
                <a:ea typeface="SimSun"/>
                <a:cs typeface="Segoe UI"/>
              </a:rPr>
              <a:t>. Par </a:t>
            </a:r>
            <a:r>
              <a:rPr lang="en-US" sz="1000" dirty="0" err="1">
                <a:latin typeface="Arial"/>
                <a:ea typeface="SimSun"/>
                <a:cs typeface="Segoe UI"/>
              </a:rPr>
              <a:t>conséquent</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important de </a:t>
            </a:r>
            <a:r>
              <a:rPr lang="en-US" sz="1000" dirty="0" err="1">
                <a:latin typeface="Arial"/>
                <a:ea typeface="SimSun"/>
                <a:cs typeface="Segoe UI"/>
              </a:rPr>
              <a:t>comprendre</a:t>
            </a:r>
            <a:r>
              <a:rPr lang="en-US" sz="1000" dirty="0">
                <a:latin typeface="Arial"/>
                <a:ea typeface="SimSun"/>
                <a:cs typeface="Segoe UI"/>
              </a:rPr>
              <a:t> son </a:t>
            </a:r>
            <a:r>
              <a:rPr lang="en-US" sz="1000" dirty="0" err="1">
                <a:latin typeface="Arial"/>
                <a:ea typeface="SimSun"/>
                <a:cs typeface="Segoe UI"/>
              </a:rPr>
              <a:t>fonctionnement</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028777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Décrire </a:t>
            </a:r>
            <a:r>
              <a:rPr lang="en-US" sz="1000" dirty="0">
                <a:latin typeface="Arial"/>
                <a:ea typeface="SimSun"/>
                <a:cs typeface="Segoe UI"/>
              </a:rPr>
              <a:t>la base de </a:t>
            </a:r>
            <a:r>
              <a:rPr lang="en-US" sz="1000" err="1">
                <a:latin typeface="Arial"/>
                <a:ea typeface="SimSun"/>
                <a:cs typeface="Segoe UI"/>
              </a:rPr>
              <a:t>données</a:t>
            </a:r>
            <a:r>
              <a:rPr lang="en-US" sz="1000">
                <a:latin typeface="Arial"/>
                <a:ea typeface="SimSun"/>
                <a:cs typeface="Segoe UI"/>
              </a:rPr>
              <a:t> DHCP.</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fichiers</a:t>
            </a:r>
            <a:r>
              <a:rPr lang="en-US" sz="1000" dirty="0">
                <a:latin typeface="Arial"/>
                <a:ea typeface="SimSun"/>
                <a:cs typeface="Segoe UI"/>
              </a:rPr>
              <a:t> J50.log, J50 #####.log, Dhcp.mdb et </a:t>
            </a:r>
            <a:r>
              <a:rPr lang="en-US" sz="1000" dirty="0" err="1">
                <a:latin typeface="Arial"/>
                <a:ea typeface="SimSun"/>
                <a:cs typeface="Segoe UI"/>
              </a:rPr>
              <a:t>Dhcp.tmp</a:t>
            </a:r>
            <a:r>
              <a:rPr lang="en-US" sz="1000" dirty="0">
                <a:latin typeface="Arial"/>
                <a:ea typeface="SimSun"/>
                <a:cs typeface="Segoe UI"/>
              </a:rPr>
              <a:t> ne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ni</a:t>
            </a:r>
            <a:r>
              <a:rPr lang="en-US" sz="1000" dirty="0">
                <a:latin typeface="Arial"/>
                <a:ea typeface="SimSun"/>
                <a:cs typeface="Segoe UI"/>
              </a:rPr>
              <a:t> </a:t>
            </a:r>
            <a:r>
              <a:rPr lang="en-US" sz="1000" dirty="0" err="1">
                <a:latin typeface="Arial"/>
                <a:ea typeface="SimSun"/>
                <a:cs typeface="Segoe UI"/>
              </a:rPr>
              <a:t>supprimés</a:t>
            </a:r>
            <a:r>
              <a:rPr lang="en-US" sz="1000" dirty="0">
                <a:latin typeface="Arial"/>
                <a:ea typeface="SimSun"/>
                <a:cs typeface="Segoe UI"/>
              </a:rPr>
              <a:t>, </a:t>
            </a:r>
            <a:r>
              <a:rPr lang="en-US" sz="1000" dirty="0" err="1">
                <a:latin typeface="Arial"/>
                <a:ea typeface="SimSun"/>
                <a:cs typeface="Segoe UI"/>
              </a:rPr>
              <a:t>ni</a:t>
            </a:r>
            <a:r>
              <a:rPr lang="en-US" sz="1000" dirty="0">
                <a:latin typeface="Arial"/>
                <a:ea typeface="SimSun"/>
                <a:cs typeface="Segoe UI"/>
              </a:rPr>
              <a:t> </a:t>
            </a:r>
            <a:r>
              <a:rPr lang="en-US" sz="1000" dirty="0" err="1">
                <a:latin typeface="Arial"/>
                <a:ea typeface="SimSun"/>
                <a:cs typeface="Segoe UI"/>
              </a:rPr>
              <a:t>modifiés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la compression de la base de </a:t>
            </a:r>
            <a:r>
              <a:rPr lang="en-US" sz="1000" dirty="0" err="1">
                <a:latin typeface="Arial"/>
                <a:ea typeface="SimSun"/>
                <a:cs typeface="Segoe UI"/>
              </a:rPr>
              <a:t>données</a:t>
            </a:r>
            <a:r>
              <a:rPr lang="en-US" sz="1000" dirty="0">
                <a:latin typeface="Arial"/>
                <a:ea typeface="SimSun"/>
                <a:cs typeface="Segoe UI"/>
              </a:rPr>
              <a:t> DHCP.</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Assurez-vous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bien</a:t>
            </a:r>
            <a:r>
              <a:rPr lang="en-US" sz="1000" dirty="0">
                <a:latin typeface="Arial"/>
                <a:ea typeface="SimSun"/>
                <a:cs typeface="Segoe UI"/>
              </a:rPr>
              <a:t> </a:t>
            </a:r>
            <a:r>
              <a:rPr lang="en-US" sz="1000" dirty="0" err="1">
                <a:latin typeface="Arial"/>
                <a:ea typeface="SimSun"/>
                <a:cs typeface="Segoe UI"/>
              </a:rPr>
              <a:t>compris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bases de </a:t>
            </a:r>
            <a:r>
              <a:rPr lang="en-US" sz="1000" dirty="0" err="1">
                <a:latin typeface="Arial"/>
                <a:ea typeface="SimSun"/>
                <a:cs typeface="Segoe UI"/>
              </a:rPr>
              <a:t>données</a:t>
            </a:r>
            <a:r>
              <a:rPr lang="en-US" sz="1000" dirty="0">
                <a:latin typeface="Arial"/>
                <a:ea typeface="SimSun"/>
                <a:cs typeface="Segoe UI"/>
              </a:rPr>
              <a:t> DHCP ne </a:t>
            </a:r>
            <a:r>
              <a:rPr lang="en-US" sz="1000" dirty="0" err="1">
                <a:latin typeface="Arial"/>
                <a:ea typeface="SimSun"/>
                <a:cs typeface="Segoe UI"/>
              </a:rPr>
              <a:t>récupèrent</a:t>
            </a:r>
            <a:r>
              <a:rPr lang="en-US" sz="1000" dirty="0">
                <a:latin typeface="Arial"/>
                <a:ea typeface="SimSun"/>
                <a:cs typeface="Segoe UI"/>
              </a:rPr>
              <a:t> pas </a:t>
            </a:r>
            <a:r>
              <a:rPr lang="en-US" sz="1000" dirty="0" err="1">
                <a:latin typeface="Arial"/>
                <a:ea typeface="SimSun"/>
                <a:cs typeface="Segoe UI"/>
              </a:rPr>
              <a:t>automatiquement</a:t>
            </a:r>
            <a:r>
              <a:rPr lang="en-US" sz="1000" dirty="0">
                <a:latin typeface="Arial"/>
                <a:ea typeface="SimSun"/>
                <a:cs typeface="Segoe UI"/>
              </a:rPr>
              <a:t> </a:t>
            </a:r>
            <a:r>
              <a:rPr lang="en-US" sz="1000" dirty="0" err="1">
                <a:latin typeface="Arial"/>
                <a:ea typeface="SimSun"/>
                <a:cs typeface="Segoe UI"/>
              </a:rPr>
              <a:t>l'espace</a:t>
            </a:r>
            <a:r>
              <a:rPr lang="en-US" sz="1000" dirty="0">
                <a:latin typeface="Arial"/>
                <a:ea typeface="SimSun"/>
                <a:cs typeface="Segoe UI"/>
              </a:rPr>
              <a:t> </a:t>
            </a:r>
            <a:r>
              <a:rPr lang="en-US" sz="1000" dirty="0" err="1">
                <a:latin typeface="Arial"/>
                <a:ea typeface="SimSun"/>
                <a:cs typeface="Segoe UI"/>
              </a:rPr>
              <a:t>laissé</a:t>
            </a:r>
            <a:r>
              <a:rPr lang="en-US" sz="1000" dirty="0">
                <a:latin typeface="Arial"/>
                <a:ea typeface="SimSun"/>
                <a:cs typeface="Segoe UI"/>
              </a:rPr>
              <a:t> par </a:t>
            </a:r>
            <a:r>
              <a:rPr lang="en-US" sz="1000" dirty="0" err="1">
                <a:latin typeface="Arial"/>
                <a:ea typeface="SimSun"/>
                <a:cs typeface="Segoe UI"/>
              </a:rPr>
              <a:t>l'effacement</a:t>
            </a:r>
            <a:r>
              <a:rPr lang="en-US" sz="1000" dirty="0">
                <a:latin typeface="Arial"/>
                <a:ea typeface="SimSun"/>
                <a:cs typeface="Segoe UI"/>
              </a:rPr>
              <a:t> </a:t>
            </a:r>
            <a:r>
              <a:rPr lang="en-US" sz="1000" dirty="0" err="1">
                <a:latin typeface="Arial"/>
                <a:ea typeface="SimSun"/>
                <a:cs typeface="Segoe UI"/>
              </a:rPr>
              <a:t>d'enregistrements</a:t>
            </a:r>
            <a:r>
              <a:rPr lang="en-US" sz="1000" dirty="0">
                <a:latin typeface="Arial"/>
                <a:ea typeface="SimSun"/>
                <a:cs typeface="Segoe UI"/>
              </a:rPr>
              <a:t>. </a:t>
            </a:r>
            <a:r>
              <a:rPr lang="en-US" sz="1000" dirty="0" err="1">
                <a:latin typeface="Arial"/>
                <a:ea typeface="SimSun"/>
                <a:cs typeface="Segoe UI"/>
              </a:rPr>
              <a:t>C'est</a:t>
            </a:r>
            <a:r>
              <a:rPr lang="en-US" sz="1000" dirty="0">
                <a:latin typeface="Arial"/>
                <a:ea typeface="SimSun"/>
                <a:cs typeface="Segoe UI"/>
              </a:rPr>
              <a:t> </a:t>
            </a:r>
            <a:r>
              <a:rPr lang="en-US" sz="1000" dirty="0" err="1">
                <a:latin typeface="Arial"/>
                <a:ea typeface="SimSun"/>
                <a:cs typeface="Segoe UI"/>
              </a:rPr>
              <a:t>pourquoi</a:t>
            </a:r>
            <a:r>
              <a:rPr lang="en-US" sz="1000" dirty="0">
                <a:latin typeface="Arial"/>
                <a:ea typeface="SimSun"/>
                <a:cs typeface="Segoe UI"/>
              </a:rPr>
              <a:t> la base de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compressée</a:t>
            </a:r>
            <a:r>
              <a:rPr lang="en-US" sz="1000" dirty="0">
                <a:latin typeface="Arial"/>
                <a:ea typeface="SimSun"/>
                <a:cs typeface="Segoe UI"/>
              </a:rPr>
              <a:t> </a:t>
            </a:r>
            <a:r>
              <a:rPr lang="en-US" sz="1000" dirty="0" err="1">
                <a:latin typeface="Arial"/>
                <a:ea typeface="SimSun"/>
                <a:cs typeface="Segoe UI"/>
              </a:rPr>
              <a:t>périodiquement</a:t>
            </a:r>
            <a:r>
              <a:rPr lang="en-US" sz="1000" dirty="0">
                <a:latin typeface="Arial"/>
                <a:ea typeface="SimSun"/>
                <a:cs typeface="Segoe UI"/>
              </a:rPr>
              <a:t>. Si </a:t>
            </a:r>
            <a:r>
              <a:rPr lang="en-US" sz="1000" dirty="0" err="1">
                <a:latin typeface="Arial"/>
                <a:ea typeface="SimSun"/>
                <a:cs typeface="Segoe UI"/>
              </a:rPr>
              <a:t>l'utilisation</a:t>
            </a:r>
            <a:r>
              <a:rPr lang="en-US" sz="1000" dirty="0">
                <a:latin typeface="Arial"/>
                <a:ea typeface="SimSun"/>
                <a:cs typeface="Segoe UI"/>
              </a:rPr>
              <a:t> de la base de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augmente</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nécessaire</a:t>
            </a:r>
            <a:r>
              <a:rPr lang="en-US" sz="1000" dirty="0">
                <a:latin typeface="Arial"/>
                <a:ea typeface="SimSun"/>
                <a:cs typeface="Segoe UI"/>
              </a:rPr>
              <a:t> de la </a:t>
            </a:r>
            <a:r>
              <a:rPr lang="en-US" sz="1000" dirty="0" err="1">
                <a:latin typeface="Arial"/>
                <a:ea typeface="SimSun"/>
                <a:cs typeface="Segoe UI"/>
              </a:rPr>
              <a:t>compresser</a:t>
            </a:r>
            <a:r>
              <a:rPr lang="en-US" sz="1000" dirty="0">
                <a:latin typeface="Arial"/>
                <a:ea typeface="SimSun"/>
                <a:cs typeface="Segoe UI"/>
              </a:rPr>
              <a:t> </a:t>
            </a:r>
            <a:r>
              <a:rPr lang="en-US" sz="1000" dirty="0" err="1">
                <a:latin typeface="Arial"/>
                <a:ea typeface="SimSun"/>
                <a:cs typeface="Segoe UI"/>
              </a:rPr>
              <a:t>manuellement</a:t>
            </a:r>
            <a:r>
              <a:rPr lang="en-US" sz="1000" dirty="0">
                <a:latin typeface="Arial"/>
                <a:ea typeface="SimSun"/>
                <a:cs typeface="Segoe UI"/>
              </a:rPr>
              <a:t>. À </a:t>
            </a:r>
            <a:r>
              <a:rPr lang="en-US" sz="1000" dirty="0" err="1">
                <a:latin typeface="Arial"/>
                <a:ea typeface="SimSun"/>
                <a:cs typeface="Segoe UI"/>
              </a:rPr>
              <a:t>compter</a:t>
            </a:r>
            <a:r>
              <a:rPr lang="en-US" sz="1000" dirty="0">
                <a:latin typeface="Arial"/>
                <a:ea typeface="SimSun"/>
                <a:cs typeface="Segoe UI"/>
              </a:rPr>
              <a:t> de Microsoft Windows NT</a:t>
            </a:r>
            <a:r>
              <a:rPr lang="en-US" sz="1000" baseline="30000" dirty="0">
                <a:latin typeface="Arial"/>
                <a:ea typeface="SimSun"/>
                <a:cs typeface="Arial"/>
              </a:rPr>
              <a:t>®</a:t>
            </a:r>
            <a:r>
              <a:rPr lang="en-US" sz="1000" dirty="0">
                <a:latin typeface="Arial"/>
                <a:ea typeface="SimSun"/>
                <a:cs typeface="Segoe UI"/>
              </a:rPr>
              <a:t> Server 4.0, la compression </a:t>
            </a:r>
            <a:r>
              <a:rPr lang="en-US" sz="1000" dirty="0" err="1">
                <a:latin typeface="Arial"/>
                <a:ea typeface="SimSun"/>
                <a:cs typeface="Segoe UI"/>
              </a:rPr>
              <a:t>dynamique</a:t>
            </a:r>
            <a:r>
              <a:rPr lang="en-US" sz="1000" dirty="0">
                <a:latin typeface="Arial"/>
                <a:ea typeface="SimSun"/>
                <a:cs typeface="Segoe UI"/>
              </a:rPr>
              <a:t> de la base de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effectuée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DHCP </a:t>
            </a:r>
            <a:r>
              <a:rPr lang="en-US" sz="1000" dirty="0" err="1">
                <a:latin typeface="Arial"/>
                <a:ea typeface="SimSun"/>
                <a:cs typeface="Segoe UI"/>
              </a:rPr>
              <a:t>dans</a:t>
            </a:r>
            <a:r>
              <a:rPr lang="en-US" sz="1000" dirty="0">
                <a:latin typeface="Arial"/>
                <a:ea typeface="SimSun"/>
                <a:cs typeface="Segoe UI"/>
              </a:rPr>
              <a:t> le cadre d'un </a:t>
            </a:r>
            <a:r>
              <a:rPr lang="en-US" sz="1000" dirty="0" err="1">
                <a:latin typeface="Arial"/>
                <a:ea typeface="SimSun"/>
                <a:cs typeface="Segoe UI"/>
              </a:rPr>
              <a:t>processus</a:t>
            </a:r>
            <a:r>
              <a:rPr lang="en-US" sz="1000" dirty="0">
                <a:latin typeface="Arial"/>
                <a:ea typeface="SimSun"/>
                <a:cs typeface="Segoe UI"/>
              </a:rPr>
              <a:t> </a:t>
            </a:r>
            <a:r>
              <a:rPr lang="en-US" sz="1000" dirty="0" err="1">
                <a:latin typeface="Arial"/>
                <a:ea typeface="SimSun"/>
                <a:cs typeface="Segoe UI"/>
              </a:rPr>
              <a:t>d'arrière</a:t>
            </a:r>
            <a:r>
              <a:rPr lang="en-US" sz="1000" dirty="0">
                <a:latin typeface="Arial"/>
                <a:ea typeface="SimSun"/>
                <a:cs typeface="Segoe UI"/>
              </a:rPr>
              <a:t>-plan </a:t>
            </a:r>
            <a:r>
              <a:rPr lang="en-US" sz="1000" dirty="0" err="1">
                <a:latin typeface="Arial"/>
                <a:ea typeface="SimSun"/>
                <a:cs typeface="Segoe UI"/>
              </a:rPr>
              <a:t>automatique</a:t>
            </a:r>
            <a:r>
              <a:rPr lang="en-US" sz="1000" dirty="0">
                <a:latin typeface="Arial"/>
                <a:ea typeface="SimSun"/>
                <a:cs typeface="Segoe UI"/>
              </a:rPr>
              <a:t> pendant les </a:t>
            </a:r>
            <a:r>
              <a:rPr lang="en-US" sz="1000" dirty="0" err="1">
                <a:latin typeface="Arial"/>
                <a:ea typeface="SimSun"/>
                <a:cs typeface="Segoe UI"/>
              </a:rPr>
              <a:t>périodes</a:t>
            </a:r>
            <a:r>
              <a:rPr lang="en-US" sz="1000" dirty="0">
                <a:latin typeface="Arial"/>
                <a:ea typeface="SimSun"/>
                <a:cs typeface="Segoe UI"/>
              </a:rPr>
              <a:t> </a:t>
            </a:r>
            <a:r>
              <a:rPr lang="en-US" sz="1000" dirty="0" err="1">
                <a:latin typeface="Arial"/>
                <a:ea typeface="SimSun"/>
                <a:cs typeface="Segoe UI"/>
              </a:rPr>
              <a:t>d'inactivité</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après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mise</a:t>
            </a:r>
            <a:r>
              <a:rPr lang="en-US" sz="1000" dirty="0">
                <a:latin typeface="Arial"/>
                <a:ea typeface="SimSun"/>
                <a:cs typeface="Segoe UI"/>
              </a:rPr>
              <a:t> à jour de la base de </a:t>
            </a:r>
            <a:r>
              <a:rPr lang="en-US" sz="1000" dirty="0" err="1">
                <a:latin typeface="Arial"/>
                <a:ea typeface="SimSun"/>
                <a:cs typeface="Segoe UI"/>
              </a:rPr>
              <a:t>données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880513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21</a:t>
            </a:fld>
            <a:endParaRPr lang="en-US" dirty="0"/>
          </a:p>
        </p:txBody>
      </p:sp>
      <p:sp>
        <p:nvSpPr>
          <p:cNvPr id="6" name="Notes Placeholder 2"/>
          <p:cNvSpPr txBox="1">
            <a:spLocks/>
          </p:cNvSpPr>
          <p:nvPr/>
        </p:nvSpPr>
        <p:spPr>
          <a:xfrm>
            <a:off x="309600" y="2095200"/>
            <a:ext cx="6149837" cy="6550389"/>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15000"/>
              </a:lnSpc>
              <a:spcAft>
                <a:spcPts val="1000"/>
              </a:spcAft>
            </a:pPr>
            <a:r>
              <a:rPr lang="en-CA" sz="1000">
                <a:latin typeface="Arial"/>
                <a:ea typeface="Calibri"/>
                <a:cs typeface="Segoe UI"/>
              </a:rPr>
              <a:t>Décrivez la procédure de sauvegarde et de restauration de la base de données DHCP.</a:t>
            </a:r>
            <a:endParaRPr lang="en-CA" sz="1000">
              <a:latin typeface="Arial"/>
              <a:ea typeface="Calibri"/>
              <a:cs typeface="Times New Roman"/>
            </a:endParaRPr>
          </a:p>
          <a:p>
            <a:pPr>
              <a:lnSpc>
                <a:spcPct val="115000"/>
              </a:lnSpc>
              <a:spcAft>
                <a:spcPts val="300"/>
              </a:spcAft>
            </a:pPr>
            <a:r>
              <a:rPr lang="en-CA" sz="1000" b="1">
                <a:latin typeface="Arial"/>
                <a:ea typeface="Calibri"/>
                <a:cs typeface="Times New Roman"/>
              </a:rPr>
              <a:t>Sauvegarde automatique (sauvegarde synchrone)</a:t>
            </a:r>
            <a:endParaRPr lang="en-CA" sz="1000">
              <a:latin typeface="Arial"/>
              <a:ea typeface="Calibri"/>
              <a:cs typeface="Times New Roman"/>
            </a:endParaRPr>
          </a:p>
          <a:p>
            <a:pPr marL="342900" indent="-342900">
              <a:lnSpc>
                <a:spcPct val="115000"/>
              </a:lnSpc>
              <a:spcAft>
                <a:spcPts val="300"/>
              </a:spcAft>
              <a:buFont typeface="Symbol"/>
              <a:buChar char=""/>
            </a:pPr>
            <a:r>
              <a:rPr lang="en-US" sz="1000">
                <a:latin typeface="Arial"/>
                <a:ea typeface="Times New Roman"/>
                <a:cs typeface="Times New Roman"/>
              </a:rPr>
              <a:t>Se produit toutes les 60 minutes.</a:t>
            </a:r>
            <a:endParaRPr lang="en-CA" sz="1000">
              <a:latin typeface="Arial"/>
              <a:ea typeface="Times New Roman"/>
              <a:cs typeface="Times New Roman"/>
            </a:endParaRPr>
          </a:p>
          <a:p>
            <a:pPr marL="342900" indent="-342900">
              <a:lnSpc>
                <a:spcPct val="115000"/>
              </a:lnSpc>
              <a:spcAft>
                <a:spcPts val="300"/>
              </a:spcAft>
              <a:buFont typeface="Symbol"/>
              <a:buChar char=""/>
            </a:pPr>
            <a:r>
              <a:rPr lang="en-US" sz="1000">
                <a:latin typeface="Arial"/>
                <a:ea typeface="Times New Roman"/>
                <a:cs typeface="Times New Roman"/>
              </a:rPr>
              <a:t>Méthode conseillée : assurez-vous de conserver une sauvegarde de la base de données sur un autre site.</a:t>
            </a:r>
            <a:endParaRPr lang="en-CA" sz="1000">
              <a:latin typeface="Arial"/>
              <a:ea typeface="Times New Roman"/>
              <a:cs typeface="Times New Roman"/>
            </a:endParaRPr>
          </a:p>
          <a:p>
            <a:pPr marL="342900" indent="-342900">
              <a:lnSpc>
                <a:spcPct val="115000"/>
              </a:lnSpc>
              <a:spcAft>
                <a:spcPts val="995"/>
              </a:spcAft>
              <a:buFont typeface="Symbol"/>
              <a:buChar char=""/>
            </a:pPr>
            <a:r>
              <a:rPr lang="en-US" sz="1000">
                <a:latin typeface="Arial"/>
                <a:ea typeface="Times New Roman"/>
                <a:cs typeface="Times New Roman"/>
              </a:rPr>
              <a:t>Méthode conseillée : veillez à ce que votre sauvegarde automatique s'effectue sur un volume différent de celui sur lequel votre serveur DHCP s'exécute.</a:t>
            </a:r>
            <a:endParaRPr lang="en-CA" sz="1000">
              <a:latin typeface="Arial"/>
              <a:ea typeface="Times New Roman"/>
              <a:cs typeface="Times New Roman"/>
            </a:endParaRPr>
          </a:p>
          <a:p>
            <a:pPr>
              <a:lnSpc>
                <a:spcPct val="115000"/>
              </a:lnSpc>
              <a:spcAft>
                <a:spcPts val="300"/>
              </a:spcAft>
            </a:pPr>
            <a:r>
              <a:rPr lang="en-CA" sz="1000" b="1">
                <a:latin typeface="Arial"/>
                <a:ea typeface="Calibri"/>
                <a:cs typeface="Times New Roman"/>
              </a:rPr>
              <a:t>Sauvegarde manuelle (sauvegarde asynchrone)</a:t>
            </a:r>
          </a:p>
          <a:p>
            <a:pPr marL="342900" indent="-342900">
              <a:lnSpc>
                <a:spcPct val="115000"/>
              </a:lnSpc>
              <a:spcAft>
                <a:spcPts val="995"/>
              </a:spcAft>
              <a:buFont typeface="Symbol"/>
              <a:buChar char=""/>
            </a:pPr>
            <a:r>
              <a:rPr lang="en-US" sz="1000">
                <a:latin typeface="Arial"/>
                <a:ea typeface="Times New Roman"/>
                <a:cs typeface="Segoe UI"/>
              </a:rPr>
              <a:t>Nécessite des autorisations de niveau administrateur. Cette opération peut également être effectuée par un membre du groupe Administrateurs DHCP.</a:t>
            </a:r>
            <a:endParaRPr lang="en-CA" sz="1000">
              <a:latin typeface="Arial"/>
              <a:ea typeface="Times New Roman"/>
              <a:cs typeface="Times New Roman"/>
            </a:endParaRPr>
          </a:p>
          <a:p>
            <a:pPr marL="342900" indent="-342900">
              <a:lnSpc>
                <a:spcPct val="115000"/>
              </a:lnSpc>
              <a:spcAft>
                <a:spcPts val="995"/>
              </a:spcAft>
              <a:buFont typeface="Symbol"/>
              <a:buChar char=""/>
            </a:pPr>
            <a:r>
              <a:rPr lang="en-US" sz="1000">
                <a:latin typeface="Arial"/>
                <a:ea typeface="Times New Roman"/>
                <a:cs typeface="Segoe UI"/>
              </a:rPr>
              <a:t>Montrez aux stagiaires où se situe l'option de sauvegarde manuelle dans la console.</a:t>
            </a:r>
            <a:endParaRPr lang="en-CA" sz="1000">
              <a:latin typeface="Arial"/>
              <a:ea typeface="Times New Roman"/>
              <a:cs typeface="Times New Roman"/>
            </a:endParaRPr>
          </a:p>
          <a:p>
            <a:pPr>
              <a:lnSpc>
                <a:spcPct val="115000"/>
              </a:lnSpc>
              <a:spcAft>
                <a:spcPts val="300"/>
              </a:spcAft>
            </a:pPr>
            <a:r>
              <a:rPr lang="en-CA" sz="1000" b="1">
                <a:latin typeface="Arial"/>
                <a:ea typeface="Calibri"/>
                <a:cs typeface="Times New Roman"/>
              </a:rPr>
              <a:t>Éléments sauvegardés</a:t>
            </a:r>
            <a:endParaRPr lang="en-CA" sz="1000">
              <a:latin typeface="Arial"/>
              <a:ea typeface="Calibri"/>
              <a:cs typeface="Times New Roman"/>
            </a:endParaRPr>
          </a:p>
          <a:p>
            <a:pPr marL="342900" indent="-342900">
              <a:lnSpc>
                <a:spcPct val="115000"/>
              </a:lnSpc>
              <a:spcAft>
                <a:spcPts val="300"/>
              </a:spcAft>
              <a:buFont typeface="Symbol"/>
              <a:buChar char=""/>
            </a:pPr>
            <a:r>
              <a:rPr lang="en-US" sz="1000">
                <a:latin typeface="Arial"/>
                <a:ea typeface="Times New Roman"/>
                <a:cs typeface="Segoe UI"/>
              </a:rPr>
              <a:t>Toutes les étendues</a:t>
            </a:r>
            <a:endParaRPr lang="en-CA" sz="1000">
              <a:latin typeface="Arial"/>
              <a:ea typeface="Times New Roman"/>
              <a:cs typeface="Times New Roman"/>
            </a:endParaRPr>
          </a:p>
          <a:p>
            <a:pPr marL="342900" indent="-342900">
              <a:lnSpc>
                <a:spcPct val="115000"/>
              </a:lnSpc>
              <a:spcAft>
                <a:spcPts val="300"/>
              </a:spcAft>
              <a:buFont typeface="Symbol"/>
              <a:buChar char=""/>
            </a:pPr>
            <a:r>
              <a:rPr lang="en-US" sz="1000">
                <a:latin typeface="Arial"/>
                <a:ea typeface="Times New Roman"/>
                <a:cs typeface="Segoe UI"/>
              </a:rPr>
              <a:t>Les réservations</a:t>
            </a:r>
            <a:endParaRPr lang="en-CA" sz="1000">
              <a:latin typeface="Arial"/>
              <a:ea typeface="Times New Roman"/>
              <a:cs typeface="Times New Roman"/>
            </a:endParaRPr>
          </a:p>
          <a:p>
            <a:pPr marL="342900" indent="-342900">
              <a:lnSpc>
                <a:spcPct val="115000"/>
              </a:lnSpc>
              <a:spcAft>
                <a:spcPts val="300"/>
              </a:spcAft>
              <a:buFont typeface="Symbol"/>
              <a:buChar char=""/>
            </a:pPr>
            <a:r>
              <a:rPr lang="en-US" sz="1000">
                <a:latin typeface="Arial"/>
                <a:ea typeface="Times New Roman"/>
                <a:cs typeface="Segoe UI"/>
              </a:rPr>
              <a:t>Les baux</a:t>
            </a:r>
            <a:endParaRPr lang="en-CA" sz="1000">
              <a:latin typeface="Arial"/>
              <a:ea typeface="Times New Roman"/>
              <a:cs typeface="Times New Roman"/>
            </a:endParaRPr>
          </a:p>
          <a:p>
            <a:pPr marL="342900" indent="-342900">
              <a:lnSpc>
                <a:spcPct val="115000"/>
              </a:lnSpc>
              <a:spcAft>
                <a:spcPts val="300"/>
              </a:spcAft>
              <a:buFont typeface="Symbol"/>
              <a:buChar char=""/>
            </a:pPr>
            <a:r>
              <a:rPr lang="en-US" sz="1000">
                <a:latin typeface="Arial"/>
                <a:ea typeface="Times New Roman"/>
                <a:cs typeface="Segoe UI"/>
              </a:rPr>
              <a:t>L'ensemble des options, y compris les options de serveur, les options d'étendue, les options de réservation et les options de classe</a:t>
            </a:r>
            <a:endParaRPr lang="en-CA" sz="1000">
              <a:latin typeface="Arial"/>
              <a:ea typeface="Times New Roman"/>
              <a:cs typeface="Times New Roman"/>
            </a:endParaRPr>
          </a:p>
          <a:p>
            <a:pPr marL="342900" indent="-342900">
              <a:lnSpc>
                <a:spcPct val="115000"/>
              </a:lnSpc>
              <a:spcAft>
                <a:spcPts val="995"/>
              </a:spcAft>
              <a:buFont typeface="Symbol"/>
              <a:buChar char=""/>
            </a:pPr>
            <a:r>
              <a:rPr lang="en-US" sz="1000">
                <a:latin typeface="Arial"/>
                <a:ea typeface="Times New Roman"/>
                <a:cs typeface="Segoe UI"/>
              </a:rPr>
              <a:t>Toutes les clés de Registre et les autres paramètres de configuration définis dans les propriétés du serveur DHCP. Ces paramètres sont stockés dans la sous-clé de Registre suivante :</a:t>
            </a:r>
            <a:endParaRPr lang="en-CA" sz="1000">
              <a:latin typeface="Arial"/>
              <a:ea typeface="Times New Roman"/>
              <a:cs typeface="Times New Roman"/>
            </a:endParaRPr>
          </a:p>
          <a:p>
            <a:pPr marL="355600" marR="76200">
              <a:lnSpc>
                <a:spcPts val="1000"/>
              </a:lnSpc>
              <a:spcAft>
                <a:spcPts val="600"/>
              </a:spcAft>
            </a:pPr>
            <a:r>
              <a:rPr lang="en-US" sz="1000" b="1">
                <a:latin typeface="Arial"/>
                <a:ea typeface="Calibri"/>
                <a:cs typeface="Times New Roman"/>
              </a:rPr>
              <a:t>HKEY_LOCAL_MACHINE\SYSTEM\CurrentControlSet\Services\DHCPServer\Parameters</a:t>
            </a:r>
            <a:endParaRPr lang="en-CA" sz="1000" b="1">
              <a:latin typeface="Arial"/>
              <a:ea typeface="Calibri"/>
              <a:cs typeface="Times New Roman"/>
            </a:endParaRPr>
          </a:p>
          <a:p>
            <a:pPr marL="355600">
              <a:lnSpc>
                <a:spcPct val="115000"/>
              </a:lnSpc>
              <a:spcAft>
                <a:spcPts val="1000"/>
              </a:spcAft>
            </a:pPr>
            <a:r>
              <a:rPr lang="en-CA" sz="1000">
                <a:latin typeface="Arial"/>
                <a:ea typeface="Calibri"/>
                <a:cs typeface="Segoe UI"/>
              </a:rPr>
              <a:t>Pour sauvegarder cette sous-clé, ouvrez l'Éditeur du Registre, puis enregistrez la clé spécifiée dans un fichier texte.</a:t>
            </a:r>
            <a:endParaRPr lang="en-CA" sz="1000">
              <a:latin typeface="Arial"/>
              <a:ea typeface="Calibri"/>
              <a:cs typeface="Times New Roman"/>
            </a:endParaRPr>
          </a:p>
          <a:p>
            <a:pPr>
              <a:lnSpc>
                <a:spcPct val="115000"/>
              </a:lnSpc>
              <a:spcAft>
                <a:spcPts val="300"/>
              </a:spcAft>
            </a:pPr>
            <a:r>
              <a:rPr lang="en-CA" sz="1000" b="1">
                <a:latin typeface="Arial"/>
                <a:ea typeface="Calibri"/>
                <a:cs typeface="Times New Roman"/>
              </a:rPr>
              <a:t>Sécurité des sauvegardes</a:t>
            </a:r>
          </a:p>
          <a:p>
            <a:pPr marL="342900" indent="-342900">
              <a:lnSpc>
                <a:spcPct val="115000"/>
              </a:lnSpc>
              <a:spcAft>
                <a:spcPts val="995"/>
              </a:spcAft>
              <a:buFont typeface="Symbol"/>
              <a:buChar char=""/>
            </a:pPr>
            <a:r>
              <a:rPr lang="en-US" sz="1000">
                <a:latin typeface="Arial"/>
                <a:ea typeface="Times New Roman"/>
                <a:cs typeface="Segoe UI"/>
              </a:rPr>
              <a:t>Méthode conseillée : Les sauvegardes stockées sur un autre volume doivent accorder des autorisations uniquement aux groupes administratifs et aux groupes d'administrateurs DHCP.</a:t>
            </a:r>
            <a:endParaRPr lang="en-CA" sz="1000">
              <a:latin typeface="Arial"/>
              <a:ea typeface="Times New Roman"/>
              <a:cs typeface="Times New Roman"/>
            </a:endParaRPr>
          </a:p>
        </p:txBody>
      </p:sp>
      <p:sp>
        <p:nvSpPr>
          <p:cNvPr id="8" name="TextBox 6"/>
          <p:cNvSpPr txBox="1"/>
          <p:nvPr/>
        </p:nvSpPr>
        <p:spPr>
          <a:xfrm>
            <a:off x="0" y="8890000"/>
            <a:ext cx="3505200" cy="246221"/>
          </a:xfrm>
          <a:prstGeom prst="rect">
            <a:avLst/>
          </a:prstGeom>
          <a:noFill/>
        </p:spPr>
        <p:txBody>
          <a:bodyPr vert="horz" wrap="square" rtlCol="0">
            <a:spAutoFit/>
          </a:bodyPr>
          <a:lstStyle/>
          <a:p>
            <a:r>
              <a:rPr lang="en-IN" sz="1000">
                <a:latin typeface="Arial"/>
              </a:rPr>
              <a:t>(</a:t>
            </a:r>
            <a:r>
              <a:rPr lang="fr-FR" sz="1000">
                <a:latin typeface="Arial"/>
              </a:rPr>
              <a:t>Autres remarques figurent sur la diapositive suivante.</a:t>
            </a:r>
            <a:r>
              <a:rPr lang="en-IN" sz="1000">
                <a:latin typeface="Arial"/>
              </a:rPr>
              <a:t>)</a:t>
            </a:r>
            <a:endParaRPr lang="en-IN" sz="1000" dirty="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10"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32586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300"/>
              </a:spcAft>
            </a:pPr>
            <a:r>
              <a:rPr lang="en-CA" sz="1000" b="1">
                <a:latin typeface="Arial"/>
                <a:ea typeface="Calibri"/>
                <a:cs typeface="Times New Roman"/>
              </a:rPr>
              <a:t>Processus de restauration</a:t>
            </a:r>
          </a:p>
          <a:p>
            <a:pPr marL="342900" indent="-342900">
              <a:lnSpc>
                <a:spcPct val="115000"/>
              </a:lnSpc>
              <a:spcAft>
                <a:spcPts val="995"/>
              </a:spcAft>
              <a:buFont typeface="Symbol"/>
              <a:buChar char=""/>
            </a:pPr>
            <a:r>
              <a:rPr lang="en-US" sz="1000">
                <a:latin typeface="Arial"/>
                <a:ea typeface="Times New Roman"/>
                <a:cs typeface="Segoe UI"/>
              </a:rPr>
              <a:t>Nécessite des autorisations de niveau administrateur. Cette opération peut également être effectuée par un membre du groupe Administrateurs DHCP.</a:t>
            </a:r>
            <a:endParaRPr lang="en-CA" sz="1000">
              <a:latin typeface="Arial"/>
              <a:ea typeface="Times New Roman"/>
              <a:cs typeface="Times New Roman"/>
            </a:endParaRPr>
          </a:p>
          <a:p>
            <a:pPr>
              <a:lnSpc>
                <a:spcPct val="115000"/>
              </a:lnSpc>
              <a:spcAft>
                <a:spcPts val="995"/>
              </a:spcAft>
            </a:pPr>
            <a:r>
              <a:rPr lang="en-CA" sz="1000" b="1">
                <a:latin typeface="Arial"/>
                <a:ea typeface="Calibri"/>
                <a:cs typeface="Times New Roman"/>
              </a:rPr>
              <a:t>Remarque :</a:t>
            </a:r>
            <a:r>
              <a:rPr lang="en-CA" sz="1000">
                <a:latin typeface="Arial"/>
                <a:ea typeface="Calibri"/>
                <a:cs typeface="Segoe UI"/>
              </a:rPr>
              <a:t> Mentionnez qu'une sauvegarde de l'état système d'un serveur qui héberge le rôle Serveur DHCP entraîne la sauvegarde de la base de données DHCP et de la configuration.</a:t>
            </a:r>
            <a:endParaRPr lang="en-CA"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3626053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la procédure de rapprochement d'une base de données DHCP.</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1991191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3" name="Notes Placeholder 2"/>
          <p:cNvSpPr>
            <a:spLocks noGrp="1"/>
          </p:cNvSpPr>
          <p:nvPr>
            <p:ph type="body" idx="1"/>
          </p:nvPr>
        </p:nvSpPr>
        <p:spPr/>
        <p:txBody>
          <a:bodyPr/>
          <a:lstStyle/>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déplacer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base de </a:t>
            </a:r>
            <a:r>
              <a:rPr lang="en-US" sz="1000" dirty="0" err="1">
                <a:latin typeface="Arial"/>
                <a:ea typeface="SimSun"/>
                <a:cs typeface="Segoe UI"/>
              </a:rPr>
              <a:t>données</a:t>
            </a:r>
            <a:r>
              <a:rPr lang="en-US" sz="1000" dirty="0">
                <a:latin typeface="Arial"/>
                <a:ea typeface="SimSun"/>
                <a:cs typeface="Segoe UI"/>
              </a:rPr>
              <a:t> DHCP d'un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un </a:t>
            </a:r>
            <a:r>
              <a:rPr lang="en-US" sz="1000" dirty="0" err="1">
                <a:latin typeface="Arial"/>
                <a:ea typeface="SimSun"/>
                <a:cs typeface="Segoe UI"/>
              </a:rPr>
              <a:t>autre</a:t>
            </a:r>
            <a:r>
              <a:rPr lang="en-US" sz="1000" dirty="0">
                <a:latin typeface="Arial"/>
                <a:ea typeface="SimSun"/>
                <a:cs typeface="Segoe UI"/>
              </a:rPr>
              <a:t> par le </a:t>
            </a:r>
            <a:r>
              <a:rPr lang="en-US" sz="1000" dirty="0" err="1">
                <a:latin typeface="Arial"/>
                <a:ea typeface="SimSun"/>
                <a:cs typeface="Segoe UI"/>
              </a:rPr>
              <a:t>biais</a:t>
            </a:r>
            <a:r>
              <a:rPr lang="en-US" sz="1000" dirty="0">
                <a:latin typeface="Arial"/>
                <a:ea typeface="SimSun"/>
                <a:cs typeface="Segoe UI"/>
              </a:rPr>
              <a:t> de la </a:t>
            </a:r>
            <a:r>
              <a:rPr lang="en-US" sz="1000" dirty="0" err="1">
                <a:latin typeface="Arial"/>
                <a:ea typeface="SimSun"/>
                <a:cs typeface="Segoe UI"/>
              </a:rPr>
              <a:t>procédure</a:t>
            </a:r>
            <a:r>
              <a:rPr lang="en-US" sz="1000" dirty="0">
                <a:latin typeface="Arial"/>
                <a:ea typeface="SimSun"/>
                <a:cs typeface="Segoe UI"/>
              </a:rPr>
              <a:t> de </a:t>
            </a:r>
            <a:r>
              <a:rPr lang="en-US" sz="1000" dirty="0" err="1">
                <a:latin typeface="Arial"/>
                <a:ea typeface="SimSun"/>
                <a:cs typeface="Segoe UI"/>
              </a:rPr>
              <a:t>sauvegarde</a:t>
            </a:r>
            <a:r>
              <a:rPr lang="en-US" sz="1000" dirty="0">
                <a:latin typeface="Arial"/>
                <a:ea typeface="SimSun"/>
                <a:cs typeface="Segoe UI"/>
              </a:rPr>
              <a:t> et de </a:t>
            </a:r>
            <a:r>
              <a:rPr lang="en-US" sz="1000" dirty="0" err="1">
                <a:latin typeface="Arial"/>
                <a:ea typeface="SimSun"/>
                <a:cs typeface="Segoe UI"/>
              </a:rPr>
              <a:t>restauration</a:t>
            </a:r>
            <a:r>
              <a:rPr lang="en-US" sz="1000" dirty="0">
                <a:latin typeface="Arial"/>
                <a:ea typeface="SimSun"/>
                <a:cs typeface="Segoe UI"/>
              </a:rPr>
              <a:t> </a:t>
            </a:r>
            <a:r>
              <a:rPr lang="en-US" sz="1000" dirty="0" err="1">
                <a:latin typeface="Arial"/>
                <a:ea typeface="SimSun"/>
                <a:cs typeface="Segoe UI"/>
              </a:rPr>
              <a:t>normale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déplacer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base de </a:t>
            </a:r>
            <a:r>
              <a:rPr lang="en-US" sz="1000" dirty="0" err="1">
                <a:latin typeface="Arial"/>
                <a:ea typeface="SimSun"/>
                <a:cs typeface="Segoe UI"/>
              </a:rPr>
              <a:t>données</a:t>
            </a:r>
            <a:r>
              <a:rPr lang="en-US" sz="1000" dirty="0">
                <a:latin typeface="Arial"/>
                <a:ea typeface="SimSun"/>
                <a:cs typeface="Segoe UI"/>
              </a:rPr>
              <a:t> DHCP, </a:t>
            </a:r>
            <a:r>
              <a:rPr lang="en-US" sz="1000" dirty="0" err="1">
                <a:latin typeface="Arial"/>
                <a:ea typeface="SimSun"/>
                <a:cs typeface="Segoe UI"/>
              </a:rPr>
              <a:t>procédez</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suit :</a:t>
            </a:r>
            <a:endParaRPr lang="en-US" sz="1000" dirty="0">
              <a:latin typeface="Arial"/>
              <a:ea typeface="SimSun"/>
              <a:cs typeface="Arial"/>
            </a:endParaRPr>
          </a:p>
          <a:p>
            <a:pPr marL="268288" marR="0" lvl="1" indent="-268288">
              <a:lnSpc>
                <a:spcPct val="115000"/>
              </a:lnSpc>
              <a:spcBef>
                <a:spcPts val="0"/>
              </a:spcBef>
              <a:spcAft>
                <a:spcPts val="995"/>
              </a:spcAft>
              <a:buFont typeface="+mj-lt"/>
              <a:buAutoNum type="arabicPeriod"/>
            </a:pPr>
            <a:r>
              <a:rPr lang="en-US" sz="1000" dirty="0" err="1">
                <a:latin typeface="Arial"/>
                <a:ea typeface="SimSun"/>
                <a:cs typeface="Segoe UI"/>
              </a:rPr>
              <a:t>Sauvegardez</a:t>
            </a:r>
            <a:r>
              <a:rPr lang="en-US" sz="1000" dirty="0">
                <a:latin typeface="Arial"/>
                <a:ea typeface="SimSun"/>
                <a:cs typeface="Segoe UI"/>
              </a:rPr>
              <a:t> la base de </a:t>
            </a:r>
            <a:r>
              <a:rPr lang="en-US" sz="1000" dirty="0" err="1">
                <a:latin typeface="Arial"/>
                <a:ea typeface="SimSun"/>
                <a:cs typeface="Segoe UI"/>
              </a:rPr>
              <a:t>données</a:t>
            </a:r>
            <a:r>
              <a:rPr lang="en-US" sz="1000" dirty="0">
                <a:latin typeface="Arial"/>
                <a:ea typeface="SimSun"/>
                <a:cs typeface="Segoe UI"/>
              </a:rPr>
              <a:t> DHCP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l'ancien</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a:t>
            </a:r>
            <a:endParaRPr lang="en-US" sz="1000" dirty="0">
              <a:latin typeface="Arial"/>
              <a:ea typeface="SimSun"/>
              <a:cs typeface="Arial"/>
            </a:endParaRPr>
          </a:p>
          <a:p>
            <a:pPr marL="268288" marR="0" lvl="1" indent="-268288">
              <a:lnSpc>
                <a:spcPct val="115000"/>
              </a:lnSpc>
              <a:spcBef>
                <a:spcPts val="0"/>
              </a:spcBef>
              <a:spcAft>
                <a:spcPts val="995"/>
              </a:spcAft>
              <a:buFont typeface="+mj-lt"/>
              <a:buAutoNum type="arabicPeriod"/>
            </a:pPr>
            <a:r>
              <a:rPr lang="en-US" sz="1000" dirty="0" err="1">
                <a:latin typeface="Arial"/>
                <a:ea typeface="SimSun"/>
                <a:cs typeface="Segoe UI"/>
              </a:rPr>
              <a:t>Arrêtez</a:t>
            </a:r>
            <a:r>
              <a:rPr lang="en-US" sz="1000" dirty="0">
                <a:latin typeface="Arial"/>
                <a:ea typeface="SimSun"/>
                <a:cs typeface="Segoe UI"/>
              </a:rPr>
              <a:t> </a:t>
            </a:r>
            <a:r>
              <a:rPr lang="en-US" sz="1000" dirty="0" err="1">
                <a:latin typeface="Arial"/>
                <a:ea typeface="SimSun"/>
                <a:cs typeface="Segoe UI"/>
              </a:rPr>
              <a:t>l'ancien</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DHCP.</a:t>
            </a:r>
            <a:endParaRPr lang="en-US" sz="1000" dirty="0">
              <a:latin typeface="Arial"/>
              <a:ea typeface="SimSun"/>
              <a:cs typeface="Arial"/>
            </a:endParaRPr>
          </a:p>
          <a:p>
            <a:pPr marL="268288" marR="0" lvl="1" indent="-268288">
              <a:lnSpc>
                <a:spcPct val="115000"/>
              </a:lnSpc>
              <a:spcBef>
                <a:spcPts val="0"/>
              </a:spcBef>
              <a:spcAft>
                <a:spcPts val="995"/>
              </a:spcAft>
              <a:buFont typeface="+mj-lt"/>
              <a:buAutoNum type="arabicPeriod"/>
            </a:pPr>
            <a:r>
              <a:rPr lang="en-US" sz="1000" dirty="0" err="1">
                <a:latin typeface="Arial"/>
                <a:ea typeface="SimSun"/>
                <a:cs typeface="Segoe UI"/>
              </a:rPr>
              <a:t>Copiez</a:t>
            </a:r>
            <a:r>
              <a:rPr lang="en-US" sz="1000" dirty="0">
                <a:latin typeface="Arial"/>
                <a:ea typeface="SimSun"/>
                <a:cs typeface="Segoe UI"/>
              </a:rPr>
              <a:t> la base de </a:t>
            </a:r>
            <a:r>
              <a:rPr lang="en-US" sz="1000" dirty="0" err="1">
                <a:latin typeface="Arial"/>
                <a:ea typeface="SimSun"/>
                <a:cs typeface="Segoe UI"/>
              </a:rPr>
              <a:t>données</a:t>
            </a:r>
            <a:r>
              <a:rPr lang="en-US" sz="1000" dirty="0">
                <a:latin typeface="Arial"/>
                <a:ea typeface="SimSun"/>
                <a:cs typeface="Segoe UI"/>
              </a:rPr>
              <a:t> DHCP </a:t>
            </a:r>
            <a:r>
              <a:rPr lang="en-US" sz="1000" dirty="0" err="1">
                <a:latin typeface="Arial"/>
                <a:ea typeface="SimSun"/>
                <a:cs typeface="Segoe UI"/>
              </a:rPr>
              <a:t>sur</a:t>
            </a:r>
            <a:r>
              <a:rPr lang="en-US" sz="1000" dirty="0">
                <a:latin typeface="Arial"/>
                <a:ea typeface="SimSun"/>
                <a:cs typeface="Segoe UI"/>
              </a:rPr>
              <a:t> le nouveau </a:t>
            </a:r>
            <a:r>
              <a:rPr lang="en-US" sz="1000" dirty="0" err="1">
                <a:latin typeface="Arial"/>
                <a:ea typeface="SimSun"/>
                <a:cs typeface="Segoe UI"/>
              </a:rPr>
              <a:t>serveur</a:t>
            </a:r>
            <a:r>
              <a:rPr lang="en-US" sz="1000" dirty="0">
                <a:latin typeface="Arial"/>
                <a:ea typeface="SimSun"/>
                <a:cs typeface="Segoe UI"/>
              </a:rPr>
              <a:t> et,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nécessaire</a:t>
            </a:r>
            <a:r>
              <a:rPr lang="en-US" sz="1000" dirty="0">
                <a:latin typeface="Arial"/>
                <a:ea typeface="SimSun"/>
                <a:cs typeface="Segoe UI"/>
              </a:rPr>
              <a:t>, </a:t>
            </a:r>
            <a:r>
              <a:rPr lang="en-US" sz="1000" dirty="0" err="1">
                <a:latin typeface="Arial"/>
                <a:ea typeface="SimSun"/>
                <a:cs typeface="Segoe UI"/>
              </a:rPr>
              <a:t>installez</a:t>
            </a:r>
            <a:r>
              <a:rPr lang="en-US" sz="1000" dirty="0">
                <a:latin typeface="Arial"/>
                <a:ea typeface="SimSun"/>
                <a:cs typeface="Segoe UI"/>
              </a:rPr>
              <a:t> le </a:t>
            </a:r>
            <a:r>
              <a:rPr lang="en-US" sz="1000" dirty="0" err="1">
                <a:latin typeface="Arial"/>
                <a:ea typeface="SimSun"/>
                <a:cs typeface="Segoe UI"/>
              </a:rPr>
              <a:t>rôle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DHCP.</a:t>
            </a:r>
            <a:endParaRPr lang="en-US" sz="1000" dirty="0">
              <a:latin typeface="Arial"/>
              <a:ea typeface="SimSun"/>
              <a:cs typeface="Arial"/>
            </a:endParaRPr>
          </a:p>
          <a:p>
            <a:pPr marL="268288" marR="0" lvl="1" indent="-268288">
              <a:lnSpc>
                <a:spcPct val="115000"/>
              </a:lnSpc>
              <a:spcBef>
                <a:spcPts val="0"/>
              </a:spcBef>
              <a:spcAft>
                <a:spcPts val="995"/>
              </a:spcAft>
              <a:buFont typeface="+mj-lt"/>
              <a:buAutoNum type="arabicPeriod"/>
            </a:pPr>
            <a:r>
              <a:rPr lang="en-US" sz="1000" dirty="0" err="1">
                <a:latin typeface="Arial"/>
                <a:ea typeface="SimSun"/>
                <a:cs typeface="Segoe UI"/>
              </a:rPr>
              <a:t>Restaurez</a:t>
            </a:r>
            <a:r>
              <a:rPr lang="en-US" sz="1000" dirty="0">
                <a:latin typeface="Arial"/>
                <a:ea typeface="SimSun"/>
                <a:cs typeface="Segoe UI"/>
              </a:rPr>
              <a:t> la base de </a:t>
            </a:r>
            <a:r>
              <a:rPr lang="en-US" sz="1000" dirty="0" err="1">
                <a:latin typeface="Arial"/>
                <a:ea typeface="SimSun"/>
                <a:cs typeface="Segoe UI"/>
              </a:rPr>
              <a:t>données</a:t>
            </a:r>
            <a:r>
              <a:rPr lang="en-US" sz="1000" dirty="0">
                <a:latin typeface="Arial"/>
                <a:ea typeface="SimSun"/>
                <a:cs typeface="Segoe UI"/>
              </a:rPr>
              <a:t>.</a:t>
            </a:r>
            <a:endParaRPr lang="en-US" sz="1000" dirty="0">
              <a:latin typeface="Arial"/>
              <a:ea typeface="SimSun"/>
              <a:cs typeface="Arial"/>
            </a:endParaRPr>
          </a:p>
          <a:p>
            <a:pPr marL="268288" marR="0" lvl="1" indent="-268288">
              <a:lnSpc>
                <a:spcPct val="115000"/>
              </a:lnSpc>
              <a:spcBef>
                <a:spcPts val="0"/>
              </a:spcBef>
              <a:spcAft>
                <a:spcPts val="995"/>
              </a:spcAft>
              <a:buFont typeface="+mj-lt"/>
              <a:buAutoNum type="arabicPeriod"/>
            </a:pPr>
            <a:r>
              <a:rPr lang="en-US" sz="1000" dirty="0" err="1">
                <a:latin typeface="Arial"/>
                <a:ea typeface="SimSun"/>
                <a:cs typeface="Segoe UI"/>
              </a:rPr>
              <a:t>Redémarrez</a:t>
            </a:r>
            <a:r>
              <a:rPr lang="en-US" sz="1000" dirty="0">
                <a:latin typeface="Arial"/>
                <a:ea typeface="SimSun"/>
                <a:cs typeface="Segoe UI"/>
              </a:rPr>
              <a:t> le service </a:t>
            </a:r>
            <a:r>
              <a:rPr lang="en-US" sz="1000" dirty="0" err="1">
                <a:latin typeface="Arial"/>
                <a:ea typeface="SimSun"/>
                <a:cs typeface="Segoe UI"/>
              </a:rPr>
              <a:t>Serveur</a:t>
            </a:r>
            <a:r>
              <a:rPr lang="en-US" sz="1000" dirty="0">
                <a:latin typeface="Arial"/>
                <a:ea typeface="SimSun"/>
                <a:cs typeface="Segoe UI"/>
              </a:rPr>
              <a:t> DHCP.</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24</a:t>
            </a:fld>
            <a:endParaRPr lang="en-US" dirty="0"/>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545528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638225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Discutez</a:t>
            </a:r>
            <a:r>
              <a:rPr lang="en-US" sz="1000" dirty="0">
                <a:latin typeface="Arial"/>
                <a:ea typeface="SimSun"/>
                <a:cs typeface="Segoe UI"/>
              </a:rPr>
              <a:t> de la </a:t>
            </a:r>
            <a:r>
              <a:rPr lang="en-US" sz="1000" dirty="0" err="1">
                <a:latin typeface="Arial"/>
                <a:ea typeface="SimSun"/>
                <a:cs typeface="Segoe UI"/>
              </a:rPr>
              <a:t>procédure</a:t>
            </a:r>
            <a:r>
              <a:rPr lang="en-US" sz="1000" dirty="0">
                <a:latin typeface="Arial"/>
                <a:ea typeface="SimSun"/>
                <a:cs typeface="Segoe UI"/>
              </a:rPr>
              <a:t> à </a:t>
            </a:r>
            <a:r>
              <a:rPr lang="en-US" sz="1000" dirty="0" err="1">
                <a:latin typeface="Arial"/>
                <a:ea typeface="SimSun"/>
                <a:cs typeface="Segoe UI"/>
              </a:rPr>
              <a:t>suivre</a:t>
            </a:r>
            <a:r>
              <a:rPr lang="en-US" sz="1000" dirty="0">
                <a:latin typeface="Arial"/>
                <a:ea typeface="SimSun"/>
                <a:cs typeface="Segoe UI"/>
              </a:rPr>
              <a:t> pour </a:t>
            </a:r>
            <a:r>
              <a:rPr lang="en-US" sz="1000" dirty="0" err="1">
                <a:latin typeface="Arial"/>
                <a:ea typeface="SimSun"/>
                <a:cs typeface="Segoe UI"/>
              </a:rPr>
              <a:t>empêcher</a:t>
            </a:r>
            <a:r>
              <a:rPr lang="en-US" sz="1000" dirty="0">
                <a:latin typeface="Arial"/>
                <a:ea typeface="SimSun"/>
                <a:cs typeface="Segoe UI"/>
              </a:rPr>
              <a:t> un </a:t>
            </a:r>
            <a:r>
              <a:rPr lang="en-US" sz="1000" dirty="0" err="1">
                <a:latin typeface="Arial"/>
                <a:ea typeface="SimSun"/>
                <a:cs typeface="Segoe UI"/>
              </a:rPr>
              <a:t>ordinateur</a:t>
            </a:r>
            <a:r>
              <a:rPr lang="en-US" sz="1000" dirty="0">
                <a:latin typeface="Arial"/>
                <a:ea typeface="SimSun"/>
                <a:cs typeface="Segoe UI"/>
              </a:rPr>
              <a:t> non </a:t>
            </a:r>
            <a:r>
              <a:rPr lang="en-US" sz="1000" dirty="0" err="1">
                <a:latin typeface="Arial"/>
                <a:ea typeface="SimSun"/>
                <a:cs typeface="Segoe UI"/>
              </a:rPr>
              <a:t>autorisé</a:t>
            </a:r>
            <a:r>
              <a:rPr lang="en-US" sz="1000" dirty="0">
                <a:latin typeface="Arial"/>
                <a:ea typeface="SimSun"/>
                <a:cs typeface="Segoe UI"/>
              </a:rPr>
              <a:t> </a:t>
            </a:r>
            <a:r>
              <a:rPr lang="en-US" sz="1000" dirty="0" err="1">
                <a:latin typeface="Arial"/>
                <a:ea typeface="SimSun"/>
                <a:cs typeface="Segoe UI"/>
              </a:rPr>
              <a:t>d'obtenir</a:t>
            </a:r>
            <a:r>
              <a:rPr lang="en-US" sz="1000" dirty="0">
                <a:latin typeface="Arial"/>
                <a:ea typeface="SimSun"/>
                <a:cs typeface="Segoe UI"/>
              </a:rPr>
              <a:t> un bail.</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seul</a:t>
            </a:r>
            <a:r>
              <a:rPr lang="en-US" sz="1000" dirty="0">
                <a:latin typeface="Arial"/>
                <a:ea typeface="SimSun"/>
                <a:cs typeface="Segoe UI"/>
              </a:rPr>
              <a:t> </a:t>
            </a:r>
            <a:r>
              <a:rPr lang="en-US" sz="1000" dirty="0" err="1">
                <a:latin typeface="Arial"/>
                <a:ea typeface="SimSun"/>
                <a:cs typeface="Segoe UI"/>
              </a:rPr>
              <a:t>moyen</a:t>
            </a:r>
            <a:r>
              <a:rPr lang="en-US" sz="1000" dirty="0">
                <a:latin typeface="Arial"/>
                <a:ea typeface="SimSun"/>
                <a:cs typeface="Segoe UI"/>
              </a:rPr>
              <a:t> </a:t>
            </a:r>
            <a:r>
              <a:rPr lang="en-US" sz="1000" dirty="0" err="1">
                <a:latin typeface="Arial"/>
                <a:ea typeface="SimSun"/>
                <a:cs typeface="Segoe UI"/>
              </a:rPr>
              <a:t>d'empêcher</a:t>
            </a:r>
            <a:r>
              <a:rPr lang="en-US" sz="1000" dirty="0">
                <a:latin typeface="Arial"/>
                <a:ea typeface="SimSun"/>
                <a:cs typeface="Segoe UI"/>
              </a:rPr>
              <a:t> </a:t>
            </a:r>
            <a:r>
              <a:rPr lang="en-US" sz="1000" dirty="0" err="1">
                <a:latin typeface="Arial"/>
                <a:ea typeface="SimSun"/>
                <a:cs typeface="Segoe UI"/>
              </a:rPr>
              <a:t>complètement</a:t>
            </a:r>
            <a:r>
              <a:rPr lang="en-US" sz="1000" dirty="0">
                <a:latin typeface="Arial"/>
                <a:ea typeface="SimSun"/>
                <a:cs typeface="Segoe UI"/>
              </a:rPr>
              <a:t> un </a:t>
            </a:r>
            <a:r>
              <a:rPr lang="en-US" sz="1000" dirty="0" err="1">
                <a:latin typeface="Arial"/>
                <a:ea typeface="SimSun"/>
                <a:cs typeface="Segoe UI"/>
              </a:rPr>
              <a:t>accès</a:t>
            </a:r>
            <a:r>
              <a:rPr lang="en-US" sz="1000" dirty="0">
                <a:latin typeface="Arial"/>
                <a:ea typeface="SimSun"/>
                <a:cs typeface="Segoe UI"/>
              </a:rPr>
              <a:t> non </a:t>
            </a:r>
            <a:r>
              <a:rPr lang="en-US" sz="1000" dirty="0" err="1">
                <a:latin typeface="Arial"/>
                <a:ea typeface="SimSun"/>
                <a:cs typeface="Segoe UI"/>
              </a:rPr>
              <a:t>autorisé</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du </a:t>
            </a:r>
            <a:r>
              <a:rPr lang="en-US" sz="1000" dirty="0" err="1">
                <a:latin typeface="Arial"/>
                <a:ea typeface="SimSun"/>
                <a:cs typeface="Segoe UI"/>
              </a:rPr>
              <a:t>seul</a:t>
            </a:r>
            <a:r>
              <a:rPr lang="en-US" sz="1000" dirty="0">
                <a:latin typeface="Arial"/>
                <a:ea typeface="SimSun"/>
                <a:cs typeface="Segoe UI"/>
              </a:rPr>
              <a:t> </a:t>
            </a:r>
            <a:r>
              <a:rPr lang="en-US" sz="1000" dirty="0" err="1">
                <a:latin typeface="Arial"/>
                <a:ea typeface="SimSun"/>
                <a:cs typeface="Segoe UI"/>
              </a:rPr>
              <a:t>protocole</a:t>
            </a:r>
            <a:r>
              <a:rPr lang="en-US" sz="1000" dirty="0">
                <a:latin typeface="Arial"/>
                <a:ea typeface="SimSun"/>
                <a:cs typeface="Segoe UI"/>
              </a:rPr>
              <a:t> DHCP </a:t>
            </a:r>
            <a:r>
              <a:rPr lang="en-US" sz="1000" dirty="0" err="1">
                <a:latin typeface="Arial"/>
                <a:ea typeface="SimSun"/>
                <a:cs typeface="Segoe UI"/>
              </a:rPr>
              <a:t>est</a:t>
            </a:r>
            <a:r>
              <a:rPr lang="en-US" sz="1000" dirty="0">
                <a:latin typeface="Arial"/>
                <a:ea typeface="SimSun"/>
                <a:cs typeface="Segoe UI"/>
              </a:rPr>
              <a:t> de </a:t>
            </a:r>
            <a:r>
              <a:rPr lang="en-US" sz="1000" dirty="0" err="1">
                <a:latin typeface="Arial"/>
                <a:ea typeface="SimSun"/>
                <a:cs typeface="Segoe UI"/>
              </a:rPr>
              <a:t>refuser</a:t>
            </a:r>
            <a:r>
              <a:rPr lang="en-US" sz="1000" dirty="0">
                <a:latin typeface="Arial"/>
                <a:ea typeface="SimSun"/>
                <a:cs typeface="Segoe UI"/>
              </a:rPr>
              <a:t> </a:t>
            </a:r>
            <a:r>
              <a:rPr lang="en-US" sz="1000" dirty="0" err="1">
                <a:latin typeface="Arial"/>
                <a:ea typeface="SimSun"/>
                <a:cs typeface="Segoe UI"/>
              </a:rPr>
              <a:t>l'accès</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Toutefois</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n'est</a:t>
            </a:r>
            <a:r>
              <a:rPr lang="en-US" sz="1000" dirty="0">
                <a:latin typeface="Arial"/>
                <a:ea typeface="SimSun"/>
                <a:cs typeface="Segoe UI"/>
              </a:rPr>
              <a:t> pas </a:t>
            </a:r>
            <a:r>
              <a:rPr lang="en-US" sz="1000" dirty="0" err="1">
                <a:latin typeface="Arial"/>
                <a:ea typeface="SimSun"/>
                <a:cs typeface="Segoe UI"/>
              </a:rPr>
              <a:t>envisageable</a:t>
            </a:r>
            <a:r>
              <a:rPr lang="en-US" sz="1000" dirty="0">
                <a:latin typeface="Arial"/>
                <a:ea typeface="SimSun"/>
                <a:cs typeface="Segoe UI"/>
              </a:rPr>
              <a:t>. Par </a:t>
            </a:r>
            <a:r>
              <a:rPr lang="en-US" sz="1000" dirty="0" err="1">
                <a:latin typeface="Arial"/>
                <a:ea typeface="SimSun"/>
                <a:cs typeface="Segoe UI"/>
              </a:rPr>
              <a:t>conséquent</a:t>
            </a:r>
            <a:r>
              <a:rPr lang="en-US" sz="1000" dirty="0">
                <a:latin typeface="Arial"/>
                <a:ea typeface="SimSun"/>
                <a:cs typeface="Segoe UI"/>
              </a:rPr>
              <a:t>, la </a:t>
            </a:r>
            <a:r>
              <a:rPr lang="en-US" sz="1000" dirty="0" err="1">
                <a:latin typeface="Arial"/>
                <a:ea typeface="SimSun"/>
                <a:cs typeface="Segoe UI"/>
              </a:rPr>
              <a:t>meilleure</a:t>
            </a:r>
            <a:r>
              <a:rPr lang="en-US" sz="1000" dirty="0">
                <a:latin typeface="Arial"/>
                <a:ea typeface="SimSun"/>
                <a:cs typeface="Segoe UI"/>
              </a:rPr>
              <a:t> solution </a:t>
            </a:r>
            <a:r>
              <a:rPr lang="en-US" sz="1000" dirty="0" err="1">
                <a:latin typeface="Arial"/>
                <a:ea typeface="SimSun"/>
                <a:cs typeface="Segoe UI"/>
              </a:rPr>
              <a:t>consiste</a:t>
            </a:r>
            <a:r>
              <a:rPr lang="en-US" sz="1000" dirty="0">
                <a:latin typeface="Arial"/>
                <a:ea typeface="SimSun"/>
                <a:cs typeface="Segoe UI"/>
              </a:rPr>
              <a:t> à limiter la </a:t>
            </a:r>
            <a:r>
              <a:rPr lang="en-US" sz="1000" dirty="0" err="1">
                <a:latin typeface="Arial"/>
                <a:ea typeface="SimSun"/>
                <a:cs typeface="Segoe UI"/>
              </a:rPr>
              <a:t>possibilité</a:t>
            </a:r>
            <a:r>
              <a:rPr lang="en-US" sz="1000" dirty="0">
                <a:latin typeface="Arial"/>
                <a:ea typeface="SimSun"/>
                <a:cs typeface="Segoe UI"/>
              </a:rPr>
              <a:t>, pour un </a:t>
            </a:r>
            <a:r>
              <a:rPr lang="en-US" sz="1000" dirty="0" err="1">
                <a:latin typeface="Arial"/>
                <a:ea typeface="SimSun"/>
                <a:cs typeface="Segoe UI"/>
              </a:rPr>
              <a:t>utilisateur</a:t>
            </a:r>
            <a:r>
              <a:rPr lang="en-US" sz="1000" dirty="0">
                <a:latin typeface="Arial"/>
                <a:ea typeface="SimSun"/>
                <a:cs typeface="Segoe UI"/>
              </a:rPr>
              <a:t> non </a:t>
            </a:r>
            <a:r>
              <a:rPr lang="en-US" sz="1000" dirty="0" err="1">
                <a:latin typeface="Arial"/>
                <a:ea typeface="SimSun"/>
                <a:cs typeface="Segoe UI"/>
              </a:rPr>
              <a:t>autorisé</a:t>
            </a:r>
            <a:r>
              <a:rPr lang="en-US" sz="1000" dirty="0">
                <a:latin typeface="Arial"/>
                <a:ea typeface="SimSun"/>
                <a:cs typeface="Segoe UI"/>
              </a:rPr>
              <a:t>, de se </a:t>
            </a:r>
            <a:r>
              <a:rPr lang="en-US" sz="1000" dirty="0" err="1">
                <a:latin typeface="Arial"/>
                <a:ea typeface="SimSun"/>
                <a:cs typeface="Segoe UI"/>
              </a:rPr>
              <a:t>brancher</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connecteur</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vide et </a:t>
            </a:r>
            <a:r>
              <a:rPr lang="en-US" sz="1000" dirty="0" err="1">
                <a:latin typeface="Arial"/>
                <a:ea typeface="SimSun"/>
                <a:cs typeface="Segoe UI"/>
              </a:rPr>
              <a:t>d'implémenter</a:t>
            </a:r>
            <a:r>
              <a:rPr lang="en-US" sz="1000" dirty="0">
                <a:latin typeface="Arial"/>
                <a:ea typeface="SimSun"/>
                <a:cs typeface="Segoe UI"/>
              </a:rPr>
              <a:t> la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réseau</a:t>
            </a:r>
            <a:r>
              <a:rPr lang="en-US" sz="1000" dirty="0">
                <a:latin typeface="Arial"/>
                <a:ea typeface="SimSun"/>
                <a:cs typeface="Segoe UI"/>
              </a:rPr>
              <a:t> sans </a:t>
            </a:r>
            <a:r>
              <a:rPr lang="en-US" sz="1000" dirty="0" err="1">
                <a:latin typeface="Arial"/>
                <a:ea typeface="SimSun"/>
                <a:cs typeface="Segoe UI"/>
              </a:rPr>
              <a:t>fil</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la protection NAP pour </a:t>
            </a:r>
            <a:r>
              <a:rPr lang="en-US" sz="1000" dirty="0" err="1">
                <a:latin typeface="Arial"/>
                <a:ea typeface="SimSun"/>
                <a:cs typeface="Segoe UI"/>
              </a:rPr>
              <a:t>valider</a:t>
            </a:r>
            <a:r>
              <a:rPr lang="en-US" sz="1000" dirty="0">
                <a:latin typeface="Arial"/>
                <a:ea typeface="SimSun"/>
                <a:cs typeface="Segoe UI"/>
              </a:rPr>
              <a:t> </a:t>
            </a:r>
            <a:r>
              <a:rPr lang="en-US" sz="1000" dirty="0" err="1">
                <a:latin typeface="Arial"/>
                <a:ea typeface="SimSun"/>
                <a:cs typeface="Segoe UI"/>
              </a:rPr>
              <a:t>l'intégrité</a:t>
            </a:r>
            <a:r>
              <a:rPr lang="en-US" sz="1000" dirty="0">
                <a:latin typeface="Arial"/>
                <a:ea typeface="SimSun"/>
                <a:cs typeface="Segoe UI"/>
              </a:rPr>
              <a:t> d'un </a:t>
            </a:r>
            <a:r>
              <a:rPr lang="en-US" sz="1000" dirty="0" err="1">
                <a:latin typeface="Arial"/>
                <a:ea typeface="SimSun"/>
                <a:cs typeface="Segoe UI"/>
              </a:rPr>
              <a:t>ordinateur</a:t>
            </a:r>
            <a:r>
              <a:rPr lang="en-US" sz="1000" dirty="0">
                <a:latin typeface="Arial"/>
                <a:ea typeface="SimSun"/>
                <a:cs typeface="Segoe UI"/>
              </a:rPr>
              <a:t> client. NAP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déterminer</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exécute</a:t>
            </a:r>
            <a:r>
              <a:rPr lang="en-US" sz="1000" dirty="0">
                <a:latin typeface="Arial"/>
                <a:ea typeface="SimSun"/>
                <a:cs typeface="Segoe UI"/>
              </a:rPr>
              <a:t> un antivirus à jour et les </a:t>
            </a:r>
            <a:r>
              <a:rPr lang="en-US" sz="1000" dirty="0" err="1">
                <a:latin typeface="Arial"/>
                <a:ea typeface="SimSun"/>
                <a:cs typeface="Segoe UI"/>
              </a:rPr>
              <a:t>dernières</a:t>
            </a:r>
            <a:r>
              <a:rPr lang="en-US" sz="1000" dirty="0">
                <a:latin typeface="Arial"/>
                <a:ea typeface="SimSun"/>
                <a:cs typeface="Segoe UI"/>
              </a:rPr>
              <a:t> </a:t>
            </a:r>
            <a:r>
              <a:rPr lang="en-US" sz="1000" dirty="0" err="1">
                <a:latin typeface="Arial"/>
                <a:ea typeface="SimSun"/>
                <a:cs typeface="Segoe UI"/>
              </a:rPr>
              <a:t>mises</a:t>
            </a:r>
            <a:r>
              <a:rPr lang="en-US" sz="1000" dirty="0">
                <a:latin typeface="Arial"/>
                <a:ea typeface="SimSun"/>
                <a:cs typeface="Segoe UI"/>
              </a:rPr>
              <a:t> à jour du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Windows. Si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n'est</a:t>
            </a:r>
            <a:r>
              <a:rPr lang="en-US" sz="1000" dirty="0">
                <a:latin typeface="Arial"/>
                <a:ea typeface="SimSun"/>
                <a:cs typeface="Segoe UI"/>
              </a:rPr>
              <a:t> pas </a:t>
            </a:r>
            <a:r>
              <a:rPr lang="en-US" sz="1000" dirty="0" err="1">
                <a:latin typeface="Arial"/>
                <a:ea typeface="SimSun"/>
                <a:cs typeface="Segoe UI"/>
              </a:rPr>
              <a:t>conforme</a:t>
            </a:r>
            <a:r>
              <a:rPr lang="en-US" sz="1000" dirty="0">
                <a:latin typeface="Arial"/>
                <a:ea typeface="SimSun"/>
                <a:cs typeface="Segoe UI"/>
              </a:rPr>
              <a:t> à la </a:t>
            </a:r>
            <a:r>
              <a:rPr lang="en-US" sz="1000" dirty="0" err="1">
                <a:latin typeface="Arial"/>
                <a:ea typeface="SimSun"/>
                <a:cs typeface="Segoe UI"/>
              </a:rPr>
              <a:t>stratégie</a:t>
            </a:r>
            <a:r>
              <a:rPr lang="en-US" sz="1000" dirty="0">
                <a:latin typeface="Arial"/>
                <a:ea typeface="SimSun"/>
                <a:cs typeface="Segoe UI"/>
              </a:rPr>
              <a:t> NAP, </a:t>
            </a:r>
            <a:r>
              <a:rPr lang="en-US" sz="1000" dirty="0" err="1">
                <a:latin typeface="Arial"/>
                <a:ea typeface="SimSun"/>
                <a:cs typeface="Segoe UI"/>
              </a:rPr>
              <a:t>l'accès</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lui</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refusé</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renvoyé</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un </a:t>
            </a:r>
            <a:r>
              <a:rPr lang="en-US" sz="1000" dirty="0" err="1">
                <a:latin typeface="Arial"/>
                <a:ea typeface="SimSun"/>
                <a:cs typeface="Segoe UI"/>
              </a:rPr>
              <a:t>réseau</a:t>
            </a:r>
            <a:r>
              <a:rPr lang="en-US" sz="1000" dirty="0">
                <a:latin typeface="Arial"/>
                <a:ea typeface="SimSun"/>
                <a:cs typeface="Segoe UI"/>
              </a:rPr>
              <a:t> de </a:t>
            </a:r>
            <a:r>
              <a:rPr lang="en-US" sz="1000" dirty="0" err="1">
                <a:latin typeface="Arial"/>
                <a:ea typeface="SimSun"/>
                <a:cs typeface="Segoe UI"/>
              </a:rPr>
              <a:t>mise</a:t>
            </a:r>
            <a:r>
              <a:rPr lang="en-US" sz="1000" dirty="0">
                <a:latin typeface="Arial"/>
                <a:ea typeface="SimSun"/>
                <a:cs typeface="Segoe UI"/>
              </a:rPr>
              <a:t> à jour </a:t>
            </a:r>
            <a:r>
              <a:rPr lang="en-US" sz="1000" dirty="0" err="1">
                <a:latin typeface="Arial"/>
                <a:ea typeface="SimSun"/>
                <a:cs typeface="Segoe UI"/>
              </a:rPr>
              <a:t>où</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pourra</a:t>
            </a:r>
            <a:r>
              <a:rPr lang="en-US" sz="1000" dirty="0">
                <a:latin typeface="Arial"/>
                <a:ea typeface="SimSun"/>
                <a:cs typeface="Segoe UI"/>
              </a:rPr>
              <a:t> </a:t>
            </a:r>
            <a:r>
              <a:rPr lang="en-US" sz="1000" dirty="0" err="1">
                <a:latin typeface="Arial"/>
                <a:ea typeface="SimSun"/>
                <a:cs typeface="Segoe UI"/>
              </a:rPr>
              <a:t>obtenir</a:t>
            </a:r>
            <a:r>
              <a:rPr lang="en-US" sz="1000" dirty="0">
                <a:latin typeface="Arial"/>
                <a:ea typeface="SimSun"/>
                <a:cs typeface="Segoe UI"/>
              </a:rPr>
              <a:t> les </a:t>
            </a:r>
            <a:r>
              <a:rPr lang="en-US" sz="1000" dirty="0" err="1">
                <a:latin typeface="Arial"/>
                <a:ea typeface="SimSun"/>
                <a:cs typeface="Segoe UI"/>
              </a:rPr>
              <a:t>mises</a:t>
            </a:r>
            <a:r>
              <a:rPr lang="en-US" sz="1000" dirty="0">
                <a:latin typeface="Arial"/>
                <a:ea typeface="SimSun"/>
                <a:cs typeface="Segoe UI"/>
              </a:rPr>
              <a:t> à jour </a:t>
            </a:r>
            <a:r>
              <a:rPr lang="en-US" sz="1000" dirty="0" err="1">
                <a:latin typeface="Arial"/>
                <a:ea typeface="SimSun"/>
                <a:cs typeface="Segoe UI"/>
              </a:rPr>
              <a:t>nécessaires</a:t>
            </a:r>
            <a:r>
              <a:rPr lang="en-US" sz="1000" dirty="0">
                <a:latin typeface="Arial"/>
                <a:ea typeface="SimSun"/>
                <a:cs typeface="Segoe UI"/>
              </a:rPr>
              <a:t> pour se </a:t>
            </a:r>
            <a:r>
              <a:rPr lang="en-US" sz="1000" dirty="0" err="1">
                <a:latin typeface="Arial"/>
                <a:ea typeface="SimSun"/>
                <a:cs typeface="Segoe UI"/>
              </a:rPr>
              <a:t>mettre</a:t>
            </a:r>
            <a:r>
              <a:rPr lang="en-US" sz="1000" dirty="0">
                <a:latin typeface="Arial"/>
                <a:ea typeface="SimSun"/>
                <a:cs typeface="Segoe UI"/>
              </a:rPr>
              <a:t> en </a:t>
            </a:r>
            <a:r>
              <a:rPr lang="en-US" sz="1000" dirty="0" err="1">
                <a:latin typeface="Arial"/>
                <a:ea typeface="SimSun"/>
                <a:cs typeface="Segoe UI"/>
              </a:rPr>
              <a:t>conformité</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NAP pour limiter </a:t>
            </a:r>
            <a:r>
              <a:rPr lang="en-US" sz="1000" dirty="0" err="1">
                <a:latin typeface="Arial"/>
                <a:ea typeface="SimSun"/>
                <a:cs typeface="Segoe UI"/>
              </a:rPr>
              <a:t>l'accès</a:t>
            </a:r>
            <a:r>
              <a:rPr lang="en-US" sz="1000" dirty="0">
                <a:latin typeface="Arial"/>
                <a:ea typeface="SimSun"/>
                <a:cs typeface="Segoe UI"/>
              </a:rPr>
              <a:t> à un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selon</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l'utilisateur</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autorisé</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non à y </a:t>
            </a:r>
            <a:r>
              <a:rPr lang="en-US" sz="1000" dirty="0" err="1">
                <a:latin typeface="Arial"/>
                <a:ea typeface="SimSun"/>
                <a:cs typeface="Segoe UI"/>
              </a:rPr>
              <a:t>accéder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Certaines</a:t>
            </a:r>
            <a:r>
              <a:rPr lang="en-US" sz="1000" dirty="0">
                <a:latin typeface="Arial"/>
                <a:ea typeface="SimSun"/>
                <a:cs typeface="Arial"/>
              </a:rPr>
              <a:t> </a:t>
            </a:r>
            <a:r>
              <a:rPr lang="en-US" sz="1000" dirty="0" err="1">
                <a:latin typeface="Arial"/>
                <a:ea typeface="SimSun"/>
                <a:cs typeface="Arial"/>
              </a:rPr>
              <a:t>entreprises</a:t>
            </a:r>
            <a:r>
              <a:rPr lang="en-US" sz="1000" dirty="0">
                <a:latin typeface="Arial"/>
                <a:ea typeface="SimSun"/>
                <a:cs typeface="Arial"/>
              </a:rPr>
              <a:t> </a:t>
            </a:r>
            <a:r>
              <a:rPr lang="en-US" sz="1000" dirty="0" err="1">
                <a:latin typeface="Arial"/>
                <a:ea typeface="SimSun"/>
                <a:cs typeface="Arial"/>
              </a:rPr>
              <a:t>verrouillent</a:t>
            </a:r>
            <a:r>
              <a:rPr lang="en-US" sz="1000" dirty="0">
                <a:latin typeface="Arial"/>
                <a:ea typeface="SimSun"/>
                <a:cs typeface="Arial"/>
              </a:rPr>
              <a:t> les ports </a:t>
            </a:r>
            <a:r>
              <a:rPr lang="en-US" sz="1000" dirty="0" err="1">
                <a:latin typeface="Arial"/>
                <a:ea typeface="SimSun"/>
                <a:cs typeface="Arial"/>
              </a:rPr>
              <a:t>réseau</a:t>
            </a:r>
            <a:r>
              <a:rPr lang="en-US" sz="1000" dirty="0">
                <a:latin typeface="Arial"/>
                <a:ea typeface="SimSun"/>
                <a:cs typeface="Arial"/>
              </a:rPr>
              <a:t> en </a:t>
            </a:r>
            <a:r>
              <a:rPr lang="en-US" sz="1000" dirty="0" err="1">
                <a:latin typeface="Arial"/>
                <a:ea typeface="SimSun"/>
                <a:cs typeface="Arial"/>
              </a:rPr>
              <a:t>fonction</a:t>
            </a:r>
            <a:r>
              <a:rPr lang="en-US" sz="1000" dirty="0">
                <a:latin typeface="Arial"/>
                <a:ea typeface="SimSun"/>
                <a:cs typeface="Arial"/>
              </a:rPr>
              <a:t> de </a:t>
            </a:r>
            <a:r>
              <a:rPr lang="en-US" sz="1000" dirty="0" err="1">
                <a:latin typeface="Arial"/>
                <a:ea typeface="SimSun"/>
                <a:cs typeface="Arial"/>
              </a:rPr>
              <a:t>leur</a:t>
            </a:r>
            <a:r>
              <a:rPr lang="en-US" sz="1000" dirty="0">
                <a:latin typeface="Arial"/>
                <a:ea typeface="SimSun"/>
                <a:cs typeface="Arial"/>
              </a:rPr>
              <a:t> </a:t>
            </a:r>
            <a:r>
              <a:rPr lang="en-US" sz="1000" dirty="0" err="1">
                <a:latin typeface="Arial"/>
                <a:ea typeface="SimSun"/>
                <a:cs typeface="Arial"/>
              </a:rPr>
              <a:t>adresse</a:t>
            </a:r>
            <a:r>
              <a:rPr lang="en-US" sz="1000" dirty="0">
                <a:latin typeface="Arial"/>
                <a:ea typeface="SimSun"/>
                <a:cs typeface="Arial"/>
              </a:rPr>
              <a:t> MAC.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adresse</a:t>
            </a:r>
            <a:r>
              <a:rPr lang="en-US" sz="1000" dirty="0">
                <a:latin typeface="Arial"/>
                <a:ea typeface="SimSun"/>
                <a:cs typeface="Arial"/>
              </a:rPr>
              <a:t> MAC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limitée</a:t>
            </a:r>
            <a:r>
              <a:rPr lang="en-US" sz="1000" dirty="0">
                <a:latin typeface="Arial"/>
                <a:ea typeface="SimSun"/>
                <a:cs typeface="Arial"/>
              </a:rPr>
              <a:t> à un port </a:t>
            </a:r>
            <a:r>
              <a:rPr lang="en-US" sz="1000" dirty="0" err="1">
                <a:latin typeface="Arial"/>
                <a:ea typeface="SimSun"/>
                <a:cs typeface="Arial"/>
              </a:rPr>
              <a:t>spécifique</a:t>
            </a:r>
            <a:r>
              <a:rPr lang="en-US" sz="1000" dirty="0">
                <a:latin typeface="Arial"/>
                <a:ea typeface="SimSun"/>
                <a:cs typeface="Arial"/>
              </a:rPr>
              <a:t>. Si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autre</a:t>
            </a:r>
            <a:r>
              <a:rPr lang="en-US" sz="1000" dirty="0">
                <a:latin typeface="Arial"/>
                <a:ea typeface="SimSun"/>
                <a:cs typeface="Arial"/>
              </a:rPr>
              <a:t> </a:t>
            </a:r>
            <a:r>
              <a:rPr lang="en-US" sz="1000" dirty="0" err="1">
                <a:latin typeface="Arial"/>
                <a:ea typeface="SimSun"/>
                <a:cs typeface="Arial"/>
              </a:rPr>
              <a:t>adresse</a:t>
            </a:r>
            <a:r>
              <a:rPr lang="en-US" sz="1000" dirty="0">
                <a:latin typeface="Arial"/>
                <a:ea typeface="SimSun"/>
                <a:cs typeface="Arial"/>
              </a:rPr>
              <a:t> MAC </a:t>
            </a:r>
            <a:r>
              <a:rPr lang="en-US" sz="1000" dirty="0" err="1">
                <a:latin typeface="Arial"/>
                <a:ea typeface="SimSun"/>
                <a:cs typeface="Arial"/>
              </a:rPr>
              <a:t>tente</a:t>
            </a:r>
            <a:r>
              <a:rPr lang="en-US" sz="1000" dirty="0">
                <a:latin typeface="Arial"/>
                <a:ea typeface="SimSun"/>
                <a:cs typeface="Arial"/>
              </a:rPr>
              <a:t> de </a:t>
            </a:r>
            <a:r>
              <a:rPr lang="en-US" sz="1000" dirty="0" err="1">
                <a:latin typeface="Arial"/>
                <a:ea typeface="SimSun"/>
                <a:cs typeface="Arial"/>
              </a:rPr>
              <a:t>communiquer</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a:t>
            </a:r>
            <a:r>
              <a:rPr lang="en-US" sz="1000" dirty="0" err="1">
                <a:latin typeface="Arial"/>
                <a:ea typeface="SimSun"/>
                <a:cs typeface="Arial"/>
              </a:rPr>
              <a:t>ce</a:t>
            </a:r>
            <a:r>
              <a:rPr lang="en-US" sz="1000" dirty="0">
                <a:latin typeface="Arial"/>
                <a:ea typeface="SimSun"/>
                <a:cs typeface="Arial"/>
              </a:rPr>
              <a:t> port, </a:t>
            </a:r>
            <a:r>
              <a:rPr lang="en-US" sz="1000" dirty="0" err="1">
                <a:latin typeface="Arial"/>
                <a:ea typeface="SimSun"/>
                <a:cs typeface="Arial"/>
              </a:rPr>
              <a:t>ce</a:t>
            </a:r>
            <a:r>
              <a:rPr lang="en-US" sz="1000" dirty="0">
                <a:latin typeface="Arial"/>
                <a:ea typeface="SimSun"/>
                <a:cs typeface="Arial"/>
              </a:rPr>
              <a:t> dernier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fermé</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42E590B6-AA69-409D-B29F-3359E13F02FB}"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534889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Précisez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désactiver</a:t>
            </a:r>
            <a:r>
              <a:rPr lang="en-US" sz="1000" dirty="0">
                <a:latin typeface="Arial"/>
                <a:ea typeface="SimSun"/>
                <a:cs typeface="Segoe UI"/>
              </a:rPr>
              <a:t> les services DHCP des </a:t>
            </a:r>
            <a:r>
              <a:rPr lang="en-US" sz="1000" dirty="0" err="1">
                <a:latin typeface="Arial"/>
                <a:ea typeface="SimSun"/>
                <a:cs typeface="Segoe UI"/>
              </a:rPr>
              <a:t>autres</a:t>
            </a:r>
            <a:r>
              <a:rPr lang="en-US" sz="1000" dirty="0">
                <a:latin typeface="Arial"/>
                <a:ea typeface="SimSun"/>
                <a:cs typeface="Segoe UI"/>
              </a:rPr>
              <a:t> </a:t>
            </a:r>
            <a:r>
              <a:rPr lang="en-US" sz="1000" dirty="0" err="1">
                <a:latin typeface="Arial"/>
                <a:ea typeface="SimSun"/>
                <a:cs typeface="Segoe UI"/>
              </a:rPr>
              <a:t>périphériques</a:t>
            </a:r>
            <a:r>
              <a:rPr lang="en-US" sz="1000" dirty="0">
                <a:latin typeface="Arial"/>
                <a:ea typeface="SimSun"/>
                <a:cs typeface="Segoe UI"/>
              </a:rPr>
              <a:t>, </a:t>
            </a:r>
            <a:r>
              <a:rPr lang="en-US" sz="1000" dirty="0" err="1">
                <a:latin typeface="Arial"/>
                <a:ea typeface="SimSun"/>
                <a:cs typeface="Segoe UI"/>
              </a:rPr>
              <a:t>tels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routeurs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les </a:t>
            </a:r>
            <a:r>
              <a:rPr lang="en-US" sz="1000" dirty="0" err="1">
                <a:latin typeface="Arial"/>
                <a:ea typeface="SimSun"/>
                <a:cs typeface="Segoe UI"/>
              </a:rPr>
              <a:t>outils</a:t>
            </a:r>
            <a:r>
              <a:rPr lang="en-US" sz="1000" dirty="0">
                <a:latin typeface="Arial"/>
                <a:ea typeface="SimSun"/>
                <a:cs typeface="Segoe UI"/>
              </a:rPr>
              <a:t> non-Microsoft.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Si les </a:t>
            </a:r>
            <a:r>
              <a:rPr lang="en-US" sz="1000" dirty="0" err="1">
                <a:latin typeface="Arial"/>
                <a:ea typeface="SimSun"/>
                <a:cs typeface="Segoe UI"/>
              </a:rPr>
              <a:t>utilisateurs</a:t>
            </a:r>
            <a:r>
              <a:rPr lang="en-US" sz="1000" dirty="0">
                <a:latin typeface="Arial"/>
                <a:ea typeface="SimSun"/>
                <a:cs typeface="Segoe UI"/>
              </a:rPr>
              <a:t> se </a:t>
            </a:r>
            <a:r>
              <a:rPr lang="en-US" sz="1000" dirty="0" err="1">
                <a:latin typeface="Arial"/>
                <a:ea typeface="SimSun"/>
                <a:cs typeface="Segoe UI"/>
              </a:rPr>
              <a:t>plaignent</a:t>
            </a:r>
            <a:r>
              <a:rPr lang="en-US" sz="1000" dirty="0">
                <a:latin typeface="Arial"/>
                <a:ea typeface="SimSun"/>
                <a:cs typeface="Segoe UI"/>
              </a:rPr>
              <a:t> de </a:t>
            </a:r>
            <a:r>
              <a:rPr lang="en-US" sz="1000" dirty="0" err="1">
                <a:latin typeface="Arial"/>
                <a:ea typeface="SimSun"/>
                <a:cs typeface="Segoe UI"/>
              </a:rPr>
              <a:t>problèmes</a:t>
            </a:r>
            <a:r>
              <a:rPr lang="en-US" sz="1000" dirty="0">
                <a:latin typeface="Arial"/>
                <a:ea typeface="SimSun"/>
                <a:cs typeface="Segoe UI"/>
              </a:rPr>
              <a:t> </a:t>
            </a:r>
            <a:r>
              <a:rPr lang="en-US" sz="1000" dirty="0" err="1">
                <a:latin typeface="Arial"/>
                <a:ea typeface="SimSun"/>
                <a:cs typeface="Segoe UI"/>
              </a:rPr>
              <a:t>d'accès</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vérifiez</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IP </a:t>
            </a:r>
            <a:r>
              <a:rPr lang="en-US" sz="1000" dirty="0" err="1">
                <a:latin typeface="Arial"/>
                <a:ea typeface="SimSun"/>
                <a:cs typeface="Segoe UI"/>
              </a:rPr>
              <a:t>fournis</a:t>
            </a:r>
            <a:r>
              <a:rPr lang="en-US" sz="1000" dirty="0">
                <a:latin typeface="Arial"/>
                <a:ea typeface="SimSun"/>
                <a:cs typeface="Segoe UI"/>
              </a:rPr>
              <a:t> par le </a:t>
            </a:r>
            <a:r>
              <a:rPr lang="en-US" sz="1000" dirty="0" err="1">
                <a:latin typeface="Arial"/>
                <a:ea typeface="SimSun"/>
                <a:cs typeface="Segoe UI"/>
              </a:rPr>
              <a:t>serveur</a:t>
            </a:r>
            <a:r>
              <a:rPr lang="en-US" sz="1000" dirty="0">
                <a:latin typeface="Arial"/>
                <a:ea typeface="SimSun"/>
                <a:cs typeface="Segoe UI"/>
              </a:rPr>
              <a:t> DHCP à </a:t>
            </a:r>
            <a:r>
              <a:rPr lang="en-US" sz="1000" dirty="0" err="1">
                <a:latin typeface="Arial"/>
                <a:ea typeface="SimSun"/>
                <a:cs typeface="Segoe UI"/>
              </a:rPr>
              <a:t>l'aide</a:t>
            </a:r>
            <a:r>
              <a:rPr lang="en-US" sz="1000" dirty="0">
                <a:latin typeface="Arial"/>
                <a:ea typeface="SimSun"/>
                <a:cs typeface="Segoe UI"/>
              </a:rPr>
              <a:t> de la </a:t>
            </a:r>
            <a:r>
              <a:rPr lang="en-US" sz="1000" dirty="0" err="1">
                <a:latin typeface="Arial"/>
                <a:ea typeface="SimSun"/>
                <a:cs typeface="Segoe UI"/>
              </a:rPr>
              <a:t>commande</a:t>
            </a:r>
            <a:r>
              <a:rPr lang="en-US" sz="1000" dirty="0">
                <a:latin typeface="Arial"/>
                <a:ea typeface="SimSun"/>
                <a:cs typeface="Segoe UI"/>
              </a:rPr>
              <a:t> </a:t>
            </a:r>
            <a:r>
              <a:rPr lang="en-US" sz="1000" b="1" dirty="0" err="1">
                <a:latin typeface="Arial"/>
                <a:ea typeface="SimSun"/>
                <a:cs typeface="Arial"/>
              </a:rPr>
              <a:t>ipconfig</a:t>
            </a:r>
            <a:r>
              <a:rPr lang="en-US" sz="1000" b="1" dirty="0">
                <a:latin typeface="Arial"/>
                <a:ea typeface="SimSun"/>
                <a:cs typeface="Arial"/>
              </a:rPr>
              <a:t>/all</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Si le </a:t>
            </a:r>
            <a:r>
              <a:rPr lang="en-US" sz="1000" dirty="0" err="1">
                <a:latin typeface="Arial"/>
                <a:ea typeface="SimSun"/>
                <a:cs typeface="Segoe UI"/>
              </a:rPr>
              <a:t>résultat</a:t>
            </a:r>
            <a:r>
              <a:rPr lang="en-US" sz="1000" dirty="0">
                <a:latin typeface="Arial"/>
                <a:ea typeface="SimSun"/>
                <a:cs typeface="Segoe UI"/>
              </a:rPr>
              <a:t> </a:t>
            </a:r>
            <a:r>
              <a:rPr lang="en-US" sz="1000" dirty="0" err="1">
                <a:latin typeface="Arial"/>
                <a:ea typeface="SimSun"/>
                <a:cs typeface="Segoe UI"/>
              </a:rPr>
              <a:t>renvoyé</a:t>
            </a:r>
            <a:r>
              <a:rPr lang="en-US" sz="1000" dirty="0">
                <a:latin typeface="Arial"/>
                <a:ea typeface="SimSun"/>
                <a:cs typeface="Segoe UI"/>
              </a:rPr>
              <a:t> par le </a:t>
            </a:r>
            <a:r>
              <a:rPr lang="en-US" sz="1000" dirty="0" err="1">
                <a:latin typeface="Arial"/>
                <a:ea typeface="SimSun"/>
                <a:cs typeface="Segoe UI"/>
              </a:rPr>
              <a:t>serveur</a:t>
            </a:r>
            <a:r>
              <a:rPr lang="en-US" sz="1000" dirty="0">
                <a:latin typeface="Arial"/>
                <a:ea typeface="SimSun"/>
                <a:cs typeface="Segoe UI"/>
              </a:rPr>
              <a:t> DHCP </a:t>
            </a:r>
            <a:r>
              <a:rPr lang="en-US" sz="1000" dirty="0" err="1">
                <a:latin typeface="Arial"/>
                <a:ea typeface="SimSun"/>
                <a:cs typeface="Segoe UI"/>
              </a:rPr>
              <a:t>n'est</a:t>
            </a:r>
            <a:r>
              <a:rPr lang="en-US" sz="1000" dirty="0">
                <a:latin typeface="Arial"/>
                <a:ea typeface="SimSun"/>
                <a:cs typeface="Segoe UI"/>
              </a:rPr>
              <a:t> pas correct, un </a:t>
            </a:r>
            <a:r>
              <a:rPr lang="en-US" sz="1000" dirty="0" err="1">
                <a:latin typeface="Arial"/>
                <a:ea typeface="SimSun"/>
                <a:cs typeface="Segoe UI"/>
              </a:rPr>
              <a:t>examen</a:t>
            </a:r>
            <a:r>
              <a:rPr lang="en-US" sz="1000" dirty="0">
                <a:latin typeface="Arial"/>
                <a:ea typeface="SimSun"/>
                <a:cs typeface="Segoe UI"/>
              </a:rPr>
              <a:t> de </a:t>
            </a:r>
            <a:r>
              <a:rPr lang="en-US" sz="1000" dirty="0" err="1">
                <a:latin typeface="Arial"/>
                <a:ea typeface="SimSun"/>
                <a:cs typeface="Segoe UI"/>
              </a:rPr>
              <a:t>l'adresse</a:t>
            </a:r>
            <a:r>
              <a:rPr lang="en-US" sz="1000" dirty="0">
                <a:latin typeface="Arial"/>
                <a:ea typeface="SimSun"/>
                <a:cs typeface="Segoe UI"/>
              </a:rPr>
              <a:t> IP en question </a:t>
            </a:r>
            <a:r>
              <a:rPr lang="en-US" sz="1000" dirty="0" err="1">
                <a:latin typeface="Arial"/>
                <a:ea typeface="SimSun"/>
                <a:cs typeface="Segoe UI"/>
              </a:rPr>
              <a:t>devrait</a:t>
            </a:r>
            <a:r>
              <a:rPr lang="en-US" sz="1000" dirty="0">
                <a:latin typeface="Arial"/>
                <a:ea typeface="SimSun"/>
                <a:cs typeface="Segoe UI"/>
              </a:rPr>
              <a:t> </a:t>
            </a:r>
            <a:r>
              <a:rPr lang="en-US" sz="1000" dirty="0" err="1">
                <a:latin typeface="Arial"/>
                <a:ea typeface="SimSun"/>
                <a:cs typeface="Segoe UI"/>
              </a:rPr>
              <a:t>permettre</a:t>
            </a:r>
            <a:r>
              <a:rPr lang="en-US" sz="1000" dirty="0">
                <a:latin typeface="Arial"/>
                <a:ea typeface="SimSun"/>
                <a:cs typeface="Segoe UI"/>
              </a:rPr>
              <a:t> </a:t>
            </a:r>
            <a:r>
              <a:rPr lang="en-US" sz="1000" dirty="0" err="1">
                <a:latin typeface="Arial"/>
                <a:ea typeface="SimSun"/>
                <a:cs typeface="Segoe UI"/>
              </a:rPr>
              <a:t>d'identifier</a:t>
            </a:r>
            <a:r>
              <a:rPr lang="en-US" sz="1000" dirty="0">
                <a:latin typeface="Arial"/>
                <a:ea typeface="SimSun"/>
                <a:cs typeface="Segoe UI"/>
              </a:rPr>
              <a:t> le </a:t>
            </a:r>
            <a:r>
              <a:rPr lang="en-US" sz="1000" dirty="0" err="1">
                <a:latin typeface="Arial"/>
                <a:ea typeface="SimSun"/>
                <a:cs typeface="Segoe UI"/>
              </a:rPr>
              <a:t>problème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 </a:t>
            </a:r>
            <a:r>
              <a:rPr lang="en-US" sz="1000" dirty="0" err="1">
                <a:latin typeface="Arial"/>
                <a:ea typeface="SimSun"/>
                <a:cs typeface="Segoe UI"/>
              </a:rPr>
              <a:t>seul</a:t>
            </a:r>
            <a:r>
              <a:rPr lang="en-US" sz="1000" dirty="0">
                <a:latin typeface="Arial"/>
                <a:ea typeface="SimSun"/>
                <a:cs typeface="Segoe UI"/>
              </a:rPr>
              <a:t> </a:t>
            </a:r>
            <a:r>
              <a:rPr lang="en-US" sz="1000" dirty="0" err="1">
                <a:latin typeface="Arial"/>
                <a:ea typeface="SimSun"/>
                <a:cs typeface="Segoe UI"/>
              </a:rPr>
              <a:t>moyen</a:t>
            </a:r>
            <a:r>
              <a:rPr lang="en-US" sz="1000" dirty="0">
                <a:latin typeface="Arial"/>
                <a:ea typeface="SimSun"/>
                <a:cs typeface="Segoe UI"/>
              </a:rPr>
              <a:t> de limiter les </a:t>
            </a:r>
            <a:r>
              <a:rPr lang="en-US" sz="1000" dirty="0" err="1">
                <a:latin typeface="Arial"/>
                <a:ea typeface="SimSun"/>
                <a:cs typeface="Segoe UI"/>
              </a:rPr>
              <a:t>serveurs</a:t>
            </a:r>
            <a:r>
              <a:rPr lang="en-US" sz="1000" dirty="0">
                <a:latin typeface="Arial"/>
                <a:ea typeface="SimSun"/>
                <a:cs typeface="Segoe UI"/>
              </a:rPr>
              <a:t> DHCP non </a:t>
            </a:r>
            <a:r>
              <a:rPr lang="en-US" sz="1000" dirty="0" err="1">
                <a:latin typeface="Arial"/>
                <a:ea typeface="SimSun"/>
                <a:cs typeface="Segoe UI"/>
              </a:rPr>
              <a:t>autorisés</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de </a:t>
            </a:r>
            <a:r>
              <a:rPr lang="en-US" sz="1000" dirty="0" err="1">
                <a:latin typeface="Arial"/>
                <a:ea typeface="SimSun"/>
                <a:cs typeface="Segoe UI"/>
              </a:rPr>
              <a:t>rechercher</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adresse</a:t>
            </a:r>
            <a:r>
              <a:rPr lang="en-US" sz="1000" dirty="0">
                <a:latin typeface="Arial"/>
                <a:ea typeface="SimSun"/>
                <a:cs typeface="Segoe UI"/>
              </a:rPr>
              <a:t> IP source et de les </a:t>
            </a:r>
            <a:r>
              <a:rPr lang="en-US" sz="1000" dirty="0" err="1">
                <a:latin typeface="Arial"/>
                <a:ea typeface="SimSun"/>
                <a:cs typeface="Segoe UI"/>
              </a:rPr>
              <a:t>supprimer</a:t>
            </a:r>
            <a:r>
              <a:rPr lang="en-US" sz="1000" dirty="0">
                <a:latin typeface="Arial"/>
                <a:ea typeface="SimSun"/>
                <a:cs typeface="Segoe UI"/>
              </a:rPr>
              <a:t> du </a:t>
            </a:r>
            <a:r>
              <a:rPr lang="en-US" sz="1000" dirty="0" err="1">
                <a:latin typeface="Arial"/>
                <a:ea typeface="SimSun"/>
                <a:cs typeface="Segoe UI"/>
              </a:rPr>
              <a:t>réseau</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320594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2E590B6-AA69-409D-B29F-3359E13F02FB}"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3068429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statistiques</a:t>
            </a:r>
            <a:r>
              <a:rPr lang="en-US" sz="1000" dirty="0">
                <a:latin typeface="Arial"/>
                <a:ea typeface="SimSun"/>
                <a:cs typeface="Segoe UI"/>
              </a:rPr>
              <a:t> DHCP </a:t>
            </a:r>
            <a:r>
              <a:rPr lang="en-US" sz="1000" dirty="0" err="1">
                <a:latin typeface="Arial"/>
                <a:ea typeface="SimSun"/>
                <a:cs typeface="Segoe UI"/>
              </a:rPr>
              <a:t>offrent</a:t>
            </a:r>
            <a:r>
              <a:rPr lang="en-US" sz="1000" dirty="0">
                <a:latin typeface="Arial"/>
                <a:ea typeface="SimSun"/>
                <a:cs typeface="Segoe UI"/>
              </a:rPr>
              <a:t> un </a:t>
            </a:r>
            <a:r>
              <a:rPr lang="en-US" sz="1000" dirty="0" err="1">
                <a:latin typeface="Arial"/>
                <a:ea typeface="SimSun"/>
                <a:cs typeface="Segoe UI"/>
              </a:rPr>
              <a:t>aperçu</a:t>
            </a:r>
            <a:r>
              <a:rPr lang="en-US" sz="1000" dirty="0">
                <a:latin typeface="Arial"/>
                <a:ea typeface="SimSun"/>
                <a:cs typeface="Segoe UI"/>
              </a:rPr>
              <a:t> </a:t>
            </a:r>
            <a:r>
              <a:rPr lang="en-US" sz="1000" dirty="0" err="1">
                <a:latin typeface="Arial"/>
                <a:ea typeface="SimSun"/>
                <a:cs typeface="Segoe UI"/>
              </a:rPr>
              <a:t>général</a:t>
            </a:r>
            <a:r>
              <a:rPr lang="en-US" sz="1000" dirty="0">
                <a:latin typeface="Arial"/>
                <a:ea typeface="SimSun"/>
                <a:cs typeface="Segoe UI"/>
              </a:rPr>
              <a:t> de </a:t>
            </a:r>
            <a:r>
              <a:rPr lang="en-US" sz="1000" dirty="0" err="1">
                <a:latin typeface="Arial"/>
                <a:ea typeface="SimSun"/>
                <a:cs typeface="Segoe UI"/>
              </a:rPr>
              <a:t>l'activité</a:t>
            </a:r>
            <a:r>
              <a:rPr lang="en-US" sz="1000" dirty="0">
                <a:latin typeface="Arial"/>
                <a:ea typeface="SimSun"/>
                <a:cs typeface="Segoe UI"/>
              </a:rPr>
              <a:t> et de </a:t>
            </a:r>
            <a:r>
              <a:rPr lang="en-US" sz="1000" dirty="0" err="1">
                <a:latin typeface="Arial"/>
                <a:ea typeface="SimSun"/>
                <a:cs typeface="Segoe UI"/>
              </a:rPr>
              <a:t>l'utilisation</a:t>
            </a:r>
            <a:r>
              <a:rPr lang="en-US" sz="1000" dirty="0">
                <a:latin typeface="Arial"/>
                <a:ea typeface="SimSun"/>
                <a:cs typeface="Segoe UI"/>
              </a:rPr>
              <a:t> du service DHCP.</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Signalez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la </a:t>
            </a:r>
            <a:r>
              <a:rPr lang="en-US" sz="1000" dirty="0" err="1">
                <a:latin typeface="Arial"/>
                <a:ea typeface="SimSun"/>
                <a:cs typeface="Segoe UI"/>
              </a:rPr>
              <a:t>fréquence</a:t>
            </a:r>
            <a:r>
              <a:rPr lang="en-US" sz="1000" dirty="0">
                <a:latin typeface="Arial"/>
                <a:ea typeface="SimSun"/>
                <a:cs typeface="Segoe UI"/>
              </a:rPr>
              <a:t> </a:t>
            </a:r>
            <a:r>
              <a:rPr lang="en-US" sz="1000" dirty="0" err="1">
                <a:latin typeface="Arial"/>
                <a:ea typeface="SimSun"/>
                <a:cs typeface="Segoe UI"/>
              </a:rPr>
              <a:t>d'actualisation</a:t>
            </a:r>
            <a:r>
              <a:rPr lang="en-US" sz="1000" dirty="0">
                <a:latin typeface="Arial"/>
                <a:ea typeface="SimSun"/>
                <a:cs typeface="Segoe UI"/>
              </a:rPr>
              <a:t> des </a:t>
            </a:r>
            <a:r>
              <a:rPr lang="en-US" sz="1000" dirty="0" err="1">
                <a:latin typeface="Arial"/>
                <a:ea typeface="SimSun"/>
                <a:cs typeface="Segoe UI"/>
              </a:rPr>
              <a:t>statistiques</a:t>
            </a:r>
            <a:r>
              <a:rPr lang="en-US" sz="1000" dirty="0">
                <a:latin typeface="Arial"/>
                <a:ea typeface="SimSun"/>
                <a:cs typeface="Segoe UI"/>
              </a:rPr>
              <a:t> sous </a:t>
            </a:r>
            <a:r>
              <a:rPr lang="en-US" sz="1000" dirty="0" err="1">
                <a:latin typeface="Arial"/>
                <a:ea typeface="SimSun"/>
                <a:cs typeface="Segoe UI"/>
              </a:rPr>
              <a:t>l'onglet</a:t>
            </a:r>
            <a:r>
              <a:rPr lang="en-US" sz="1000" dirty="0">
                <a:latin typeface="Arial"/>
                <a:ea typeface="SimSun"/>
                <a:cs typeface="Segoe UI"/>
              </a:rPr>
              <a:t> </a:t>
            </a:r>
            <a:r>
              <a:rPr lang="en-US" sz="1000" b="1" dirty="0" err="1">
                <a:latin typeface="Arial"/>
                <a:ea typeface="SimSun"/>
                <a:cs typeface="Arial"/>
              </a:rPr>
              <a:t>Général</a:t>
            </a:r>
            <a:r>
              <a:rPr lang="en-US" sz="1000" dirty="0">
                <a:latin typeface="Arial"/>
                <a:ea typeface="SimSun"/>
                <a:cs typeface="Segoe UI"/>
              </a:rPr>
              <a:t> de la </a:t>
            </a:r>
            <a:r>
              <a:rPr lang="en-US" sz="1000" dirty="0" err="1">
                <a:latin typeface="Arial"/>
                <a:ea typeface="SimSun"/>
                <a:cs typeface="Segoe UI"/>
              </a:rPr>
              <a:t>boîte</a:t>
            </a:r>
            <a:r>
              <a:rPr lang="en-US" sz="1000" dirty="0">
                <a:latin typeface="Arial"/>
                <a:ea typeface="SimSun"/>
                <a:cs typeface="Segoe UI"/>
              </a:rPr>
              <a:t> de dialogue </a:t>
            </a:r>
            <a:r>
              <a:rPr lang="en-US" sz="1000" b="1" dirty="0" err="1">
                <a:latin typeface="Arial"/>
                <a:ea typeface="SimSun"/>
                <a:cs typeface="Arial"/>
              </a:rPr>
              <a:t>Propriétés</a:t>
            </a:r>
            <a:r>
              <a:rPr lang="en-US" sz="1000" dirty="0">
                <a:latin typeface="Arial"/>
                <a:ea typeface="SimSun"/>
                <a:cs typeface="Segoe UI"/>
              </a:rPr>
              <a:t> du </a:t>
            </a:r>
            <a:r>
              <a:rPr lang="en-US" sz="1000" dirty="0" err="1">
                <a:latin typeface="Arial"/>
                <a:ea typeface="SimSun"/>
                <a:cs typeface="Segoe UI"/>
              </a:rPr>
              <a:t>serveur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le </a:t>
            </a:r>
            <a:r>
              <a:rPr lang="en-US" sz="1000" dirty="0" err="1">
                <a:latin typeface="Arial"/>
                <a:ea typeface="SimSun"/>
                <a:cs typeface="Segoe UI"/>
              </a:rPr>
              <a:t>panneau</a:t>
            </a:r>
            <a:r>
              <a:rPr lang="en-US" sz="1000" dirty="0">
                <a:latin typeface="Arial"/>
                <a:ea typeface="SimSun"/>
                <a:cs typeface="Segoe UI"/>
              </a:rPr>
              <a:t> des </a:t>
            </a:r>
            <a:r>
              <a:rPr lang="en-US" sz="1000" dirty="0" err="1">
                <a:latin typeface="Arial"/>
                <a:ea typeface="SimSun"/>
                <a:cs typeface="Segoe UI"/>
              </a:rPr>
              <a:t>statistiques</a:t>
            </a:r>
            <a:r>
              <a:rPr lang="en-US" sz="1000" dirty="0">
                <a:latin typeface="Arial"/>
                <a:ea typeface="SimSun"/>
                <a:cs typeface="Segoe UI"/>
              </a:rPr>
              <a:t> du </a:t>
            </a:r>
            <a:r>
              <a:rPr lang="en-US" sz="1000" dirty="0" err="1">
                <a:latin typeface="Arial"/>
                <a:ea typeface="SimSun"/>
                <a:cs typeface="Segoe UI"/>
              </a:rPr>
              <a:t>serveur</a:t>
            </a:r>
            <a:r>
              <a:rPr lang="en-US" sz="1000" dirty="0">
                <a:latin typeface="Arial"/>
                <a:ea typeface="SimSun"/>
                <a:cs typeface="Segoe UI"/>
              </a:rPr>
              <a:t> DHCP.</a:t>
            </a:r>
            <a:endParaRPr lang="en-US" sz="1000" dirty="0">
              <a:latin typeface="Arial"/>
              <a:ea typeface="SimSun"/>
              <a:cs typeface="Arial"/>
            </a:endParaRPr>
          </a:p>
          <a:p>
            <a:pPr>
              <a:lnSpc>
                <a:spcPct val="115000"/>
              </a:lnSpc>
            </a:pPr>
            <a:r>
              <a:rPr lang="en-US" sz="1000" b="1" dirty="0">
                <a:latin typeface="Arial"/>
                <a:ea typeface="SimSun"/>
                <a:cs typeface="Arial"/>
              </a:rPr>
              <a:t>Pour la section des </a:t>
            </a:r>
            <a:r>
              <a:rPr lang="en-US" sz="1000" b="1" dirty="0" err="1">
                <a:latin typeface="Arial"/>
                <a:ea typeface="SimSun"/>
                <a:cs typeface="Arial"/>
              </a:rPr>
              <a:t>statistiques</a:t>
            </a:r>
            <a:r>
              <a:rPr lang="en-US" sz="1000" b="1" dirty="0">
                <a:latin typeface="Arial"/>
                <a:ea typeface="SimSun"/>
                <a:cs typeface="Arial"/>
              </a:rPr>
              <a:t> </a:t>
            </a:r>
            <a:r>
              <a:rPr lang="en-US" sz="1000" b="1" dirty="0" err="1">
                <a:latin typeface="Arial"/>
                <a:ea typeface="SimSun"/>
                <a:cs typeface="Arial"/>
              </a:rPr>
              <a:t>sur</a:t>
            </a:r>
            <a:r>
              <a:rPr lang="en-US" sz="1000" b="1" dirty="0">
                <a:latin typeface="Arial"/>
                <a:ea typeface="SimSun"/>
                <a:cs typeface="Arial"/>
              </a:rPr>
              <a:t> le </a:t>
            </a:r>
            <a:r>
              <a:rPr lang="en-US" sz="1000" b="1" dirty="0" err="1">
                <a:latin typeface="Arial"/>
                <a:ea typeface="SimSun"/>
                <a:cs typeface="Arial"/>
              </a:rPr>
              <a:t>serveur</a:t>
            </a:r>
            <a:r>
              <a:rPr lang="en-US" sz="1000" b="1" dirty="0">
                <a:latin typeface="Arial"/>
                <a:ea typeface="SimSun"/>
                <a:cs typeface="Arial"/>
              </a:rPr>
              <a:t> DHCP</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statistiques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 DHCP </a:t>
            </a:r>
            <a:r>
              <a:rPr lang="en-US" sz="1000" dirty="0" err="1">
                <a:latin typeface="Arial"/>
                <a:ea typeface="SimSun"/>
                <a:cs typeface="Segoe UI"/>
              </a:rPr>
              <a:t>fournissent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vue</a:t>
            </a:r>
            <a:r>
              <a:rPr lang="en-US" sz="1000" dirty="0">
                <a:latin typeface="Arial"/>
                <a:ea typeface="SimSun"/>
                <a:cs typeface="Segoe UI"/>
              </a:rPr>
              <a:t> </a:t>
            </a:r>
            <a:r>
              <a:rPr lang="en-US" sz="1000" dirty="0" err="1">
                <a:latin typeface="Arial"/>
                <a:ea typeface="SimSun"/>
                <a:cs typeface="Segoe UI"/>
              </a:rPr>
              <a:t>d'ensemble</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du </a:t>
            </a:r>
            <a:r>
              <a:rPr lang="en-US" sz="1000" dirty="0" err="1">
                <a:latin typeface="Arial"/>
                <a:ea typeface="SimSun"/>
                <a:cs typeface="Segoe UI"/>
              </a:rPr>
              <a:t>serveur</a:t>
            </a:r>
            <a:r>
              <a:rPr lang="en-US" sz="1000" dirty="0">
                <a:latin typeface="Arial"/>
                <a:ea typeface="SimSun"/>
                <a:cs typeface="Segoe UI"/>
              </a:rPr>
              <a:t> DHCP. </a:t>
            </a:r>
            <a:r>
              <a:rPr lang="en-US" sz="1000" dirty="0" err="1">
                <a:latin typeface="Arial"/>
                <a:ea typeface="SimSun"/>
                <a:cs typeface="Segoe UI"/>
              </a:rPr>
              <a:t>Faites</a:t>
            </a:r>
            <a:r>
              <a:rPr lang="en-US" sz="1000" dirty="0">
                <a:latin typeface="Arial"/>
                <a:ea typeface="SimSun"/>
                <a:cs typeface="Segoe UI"/>
              </a:rPr>
              <a:t> </a:t>
            </a:r>
            <a:r>
              <a:rPr lang="en-US" sz="1000" dirty="0" err="1">
                <a:latin typeface="Arial"/>
                <a:ea typeface="SimSun"/>
                <a:cs typeface="Segoe UI"/>
              </a:rPr>
              <a:t>remarquer</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données</a:t>
            </a:r>
            <a:r>
              <a:rPr lang="en-US" sz="1000" dirty="0">
                <a:latin typeface="Arial"/>
                <a:ea typeface="SimSun"/>
                <a:cs typeface="Segoe UI"/>
              </a:rPr>
              <a:t> pour </a:t>
            </a:r>
            <a:r>
              <a:rPr lang="en-US" sz="1000" dirty="0" err="1">
                <a:latin typeface="Arial"/>
                <a:ea typeface="SimSun"/>
                <a:cs typeface="Segoe UI"/>
              </a:rPr>
              <a:t>comprendre</a:t>
            </a:r>
            <a:r>
              <a:rPr lang="en-US" sz="1000" dirty="0">
                <a:latin typeface="Arial"/>
                <a:ea typeface="SimSun"/>
                <a:cs typeface="Segoe UI"/>
              </a:rPr>
              <a:t> </a:t>
            </a:r>
            <a:r>
              <a:rPr lang="en-US" sz="1000" dirty="0" err="1">
                <a:latin typeface="Arial"/>
                <a:ea typeface="SimSun"/>
                <a:cs typeface="Segoe UI"/>
              </a:rPr>
              <a:t>rapidement</a:t>
            </a:r>
            <a:r>
              <a:rPr lang="en-US" sz="1000" dirty="0">
                <a:latin typeface="Arial"/>
                <a:ea typeface="SimSun"/>
                <a:cs typeface="Segoe UI"/>
              </a:rPr>
              <a:t> </a:t>
            </a:r>
            <a:r>
              <a:rPr lang="en-US" sz="1000" dirty="0" err="1">
                <a:latin typeface="Arial"/>
                <a:ea typeface="SimSun"/>
                <a:cs typeface="Segoe UI"/>
              </a:rPr>
              <a:t>l'état</a:t>
            </a:r>
            <a:r>
              <a:rPr lang="en-US" sz="1000" dirty="0">
                <a:latin typeface="Arial"/>
                <a:ea typeface="SimSun"/>
                <a:cs typeface="Segoe UI"/>
              </a:rPr>
              <a:t> du </a:t>
            </a:r>
            <a:r>
              <a:rPr lang="en-US" sz="1000" dirty="0" err="1">
                <a:latin typeface="Arial"/>
                <a:ea typeface="SimSun"/>
                <a:cs typeface="Segoe UI"/>
              </a:rPr>
              <a:t>serveur</a:t>
            </a:r>
            <a:r>
              <a:rPr lang="en-US" sz="1000" dirty="0">
                <a:latin typeface="Arial"/>
                <a:ea typeface="SimSun"/>
                <a:cs typeface="Segoe UI"/>
              </a:rPr>
              <a:t> DHCP.</a:t>
            </a:r>
            <a:endParaRPr lang="en-US" sz="1000" dirty="0">
              <a:latin typeface="Arial"/>
              <a:ea typeface="SimSun"/>
              <a:cs typeface="Arial"/>
            </a:endParaRPr>
          </a:p>
          <a:p>
            <a:pPr>
              <a:lnSpc>
                <a:spcPct val="115000"/>
              </a:lnSpc>
            </a:pPr>
            <a:r>
              <a:rPr lang="en-US" sz="1000" b="1" dirty="0">
                <a:latin typeface="Arial"/>
                <a:ea typeface="SimSun"/>
                <a:cs typeface="Arial"/>
              </a:rPr>
              <a:t>Pour la section des </a:t>
            </a:r>
            <a:r>
              <a:rPr lang="en-US" sz="1000" b="1" dirty="0" err="1">
                <a:latin typeface="Arial"/>
                <a:ea typeface="SimSun"/>
                <a:cs typeface="Arial"/>
              </a:rPr>
              <a:t>statistiques</a:t>
            </a:r>
            <a:r>
              <a:rPr lang="en-US" sz="1000" b="1" dirty="0">
                <a:latin typeface="Arial"/>
                <a:ea typeface="SimSun"/>
                <a:cs typeface="Arial"/>
              </a:rPr>
              <a:t> </a:t>
            </a:r>
            <a:r>
              <a:rPr lang="en-US" sz="1000" b="1" dirty="0" err="1">
                <a:latin typeface="Arial"/>
                <a:ea typeface="SimSun"/>
                <a:cs typeface="Arial"/>
              </a:rPr>
              <a:t>sur</a:t>
            </a:r>
            <a:r>
              <a:rPr lang="en-US" sz="1000" b="1" dirty="0">
                <a:latin typeface="Arial"/>
                <a:ea typeface="SimSun"/>
                <a:cs typeface="Arial"/>
              </a:rPr>
              <a:t> </a:t>
            </a:r>
            <a:r>
              <a:rPr lang="en-US" sz="1000" b="1" dirty="0" err="1">
                <a:latin typeface="Arial"/>
                <a:ea typeface="SimSun"/>
                <a:cs typeface="Arial"/>
              </a:rPr>
              <a:t>l'étendue</a:t>
            </a:r>
            <a:r>
              <a:rPr lang="en-US" sz="1000" b="1" dirty="0">
                <a:latin typeface="Arial"/>
                <a:ea typeface="SimSun"/>
                <a:cs typeface="Arial"/>
              </a:rPr>
              <a:t> DHCP</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statistiques</a:t>
            </a:r>
            <a:r>
              <a:rPr lang="en-US" sz="1000" dirty="0">
                <a:latin typeface="Arial"/>
                <a:ea typeface="SimSun"/>
                <a:cs typeface="Segoe UI"/>
              </a:rPr>
              <a:t> </a:t>
            </a:r>
            <a:r>
              <a:rPr lang="en-US" sz="1000" dirty="0" err="1">
                <a:latin typeface="Arial"/>
                <a:ea typeface="SimSun"/>
                <a:cs typeface="Segoe UI"/>
              </a:rPr>
              <a:t>fournissent</a:t>
            </a:r>
            <a:r>
              <a:rPr lang="en-US" sz="1000" dirty="0">
                <a:latin typeface="Arial"/>
                <a:ea typeface="SimSun"/>
                <a:cs typeface="Segoe UI"/>
              </a:rPr>
              <a:t> des </a:t>
            </a:r>
            <a:r>
              <a:rPr lang="en-US" sz="1000" dirty="0" err="1">
                <a:latin typeface="Arial"/>
                <a:ea typeface="SimSun"/>
                <a:cs typeface="Segoe UI"/>
              </a:rPr>
              <a:t>données</a:t>
            </a:r>
            <a:r>
              <a:rPr lang="en-US" sz="1000" dirty="0">
                <a:latin typeface="Arial"/>
                <a:ea typeface="SimSun"/>
                <a:cs typeface="Segoe UI"/>
              </a:rPr>
              <a:t> de base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baux</a:t>
            </a:r>
            <a:r>
              <a:rPr lang="en-US" sz="1000" dirty="0">
                <a:latin typeface="Arial"/>
                <a:ea typeface="SimSun"/>
                <a:cs typeface="Segoe UI"/>
              </a:rPr>
              <a:t> de </a:t>
            </a:r>
            <a:r>
              <a:rPr lang="en-US" sz="1000" dirty="0" err="1">
                <a:latin typeface="Arial"/>
                <a:ea typeface="SimSun"/>
                <a:cs typeface="Segoe UI"/>
              </a:rPr>
              <a:t>l'étendue</a:t>
            </a:r>
            <a:r>
              <a:rPr lang="en-US" sz="1000" dirty="0">
                <a:latin typeface="Arial"/>
                <a:ea typeface="SimSun"/>
                <a:cs typeface="Segoe UI"/>
              </a:rPr>
              <a:t> DHCP.</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75390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brièvement</a:t>
            </a:r>
            <a:r>
              <a:rPr lang="en-US" sz="1000" dirty="0">
                <a:latin typeface="Arial"/>
                <a:ea typeface="SimSun"/>
                <a:cs typeface="Segoe UI"/>
              </a:rPr>
              <a:t> le </a:t>
            </a:r>
            <a:r>
              <a:rPr lang="en-US" sz="1000" dirty="0" err="1">
                <a:latin typeface="Arial"/>
                <a:ea typeface="SimSun"/>
                <a:cs typeface="Segoe UI"/>
              </a:rPr>
              <a:t>contenu</a:t>
            </a:r>
            <a:r>
              <a:rPr lang="en-US" sz="1000" dirty="0">
                <a:latin typeface="Arial"/>
                <a:ea typeface="SimSun"/>
                <a:cs typeface="Segoe UI"/>
              </a:rPr>
              <a:t> de la </a:t>
            </a:r>
            <a:r>
              <a:rPr lang="en-US" sz="1000" dirty="0" err="1">
                <a:latin typeface="Arial"/>
                <a:ea typeface="SimSun"/>
                <a:cs typeface="Segoe UI"/>
              </a:rPr>
              <a:t>leçon</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842843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solidFill>
                  <a:srgbClr val="000000"/>
                </a:solidFill>
                <a:latin typeface="Arial"/>
                <a:ea typeface="SimSun"/>
                <a:cs typeface="Segoe UI"/>
              </a:rPr>
              <a:t>Décrivez</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rôle</a:t>
            </a:r>
            <a:r>
              <a:rPr lang="en-US" sz="1000" dirty="0">
                <a:solidFill>
                  <a:srgbClr val="000000"/>
                </a:solidFill>
                <a:latin typeface="Arial"/>
                <a:ea typeface="SimSun"/>
                <a:cs typeface="Segoe UI"/>
              </a:rPr>
              <a:t> du journal </a:t>
            </a:r>
            <a:r>
              <a:rPr lang="en-US" sz="1000" dirty="0" err="1">
                <a:solidFill>
                  <a:srgbClr val="000000"/>
                </a:solidFill>
                <a:latin typeface="Arial"/>
                <a:ea typeface="SimSun"/>
                <a:cs typeface="Segoe UI"/>
              </a:rPr>
              <a:t>d'audit</a:t>
            </a:r>
            <a:r>
              <a:rPr lang="en-US" sz="1000" dirty="0">
                <a:solidFill>
                  <a:srgbClr val="000000"/>
                </a:solidFill>
                <a:latin typeface="Arial"/>
                <a:ea typeface="SimSun"/>
                <a:cs typeface="Segoe UI"/>
              </a:rPr>
              <a:t> DHCP.</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Expliquez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le journal </a:t>
            </a:r>
            <a:r>
              <a:rPr lang="en-US" sz="1000" dirty="0" err="1">
                <a:solidFill>
                  <a:srgbClr val="000000"/>
                </a:solidFill>
                <a:latin typeface="Arial"/>
                <a:ea typeface="SimSun"/>
                <a:cs typeface="Segoe UI"/>
              </a:rPr>
              <a:t>d'audit</a:t>
            </a:r>
            <a:r>
              <a:rPr lang="en-US" sz="1000" dirty="0">
                <a:solidFill>
                  <a:srgbClr val="000000"/>
                </a:solidFill>
                <a:latin typeface="Arial"/>
                <a:ea typeface="SimSun"/>
                <a:cs typeface="Segoe UI"/>
              </a:rPr>
              <a:t> DHCP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enregistré</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b="1" i="1" dirty="0" err="1">
                <a:latin typeface="Arial"/>
                <a:ea typeface="SimSun"/>
                <a:cs typeface="Arial"/>
              </a:rPr>
              <a:t>systemroot</a:t>
            </a:r>
            <a:r>
              <a:rPr lang="en-US" sz="1000" b="1" dirty="0">
                <a:latin typeface="Arial"/>
                <a:ea typeface="SimSun"/>
                <a:cs typeface="Arial"/>
              </a:rPr>
              <a:t>\system32\</a:t>
            </a:r>
            <a:r>
              <a:rPr lang="en-US" sz="1000" b="1" dirty="0" err="1">
                <a:latin typeface="Arial"/>
                <a:ea typeface="SimSun"/>
                <a:cs typeface="Arial"/>
              </a:rPr>
              <a:t>dhcp</a:t>
            </a:r>
            <a:r>
              <a:rPr lang="en-US" sz="1000" dirty="0">
                <a:solidFill>
                  <a:srgbClr val="000000"/>
                </a:solidFill>
                <a:latin typeface="Arial"/>
                <a:ea typeface="SimSun"/>
                <a:cs typeface="Segoe UI"/>
              </a:rPr>
              <a:t> et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son nom correspond au jour de la </a:t>
            </a:r>
            <a:r>
              <a:rPr lang="en-US" sz="1000" dirty="0" err="1">
                <a:solidFill>
                  <a:srgbClr val="000000"/>
                </a:solidFill>
                <a:latin typeface="Arial"/>
                <a:ea typeface="SimSun"/>
                <a:cs typeface="Segoe UI"/>
              </a:rPr>
              <a:t>semaine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où</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il</a:t>
            </a:r>
            <a:r>
              <a:rPr lang="en-US" sz="1000" dirty="0">
                <a:solidFill>
                  <a:srgbClr val="000000"/>
                </a:solidFill>
                <a:latin typeface="Arial"/>
                <a:ea typeface="SimSun"/>
                <a:cs typeface="Segoe UI"/>
              </a:rPr>
              <a:t> a </a:t>
            </a:r>
            <a:r>
              <a:rPr lang="en-US" sz="1000" dirty="0" err="1">
                <a:solidFill>
                  <a:srgbClr val="000000"/>
                </a:solidFill>
                <a:latin typeface="Arial"/>
                <a:ea typeface="SimSun"/>
                <a:cs typeface="Segoe UI"/>
              </a:rPr>
              <a:t>été</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créé</a:t>
            </a:r>
            <a:r>
              <a:rPr lang="en-US" sz="1000" dirty="0">
                <a:solidFill>
                  <a:srgbClr val="000000"/>
                </a:solidFill>
                <a:latin typeface="Arial"/>
                <a:ea typeface="SimSun"/>
                <a:cs typeface="Segoe UI"/>
              </a:rPr>
              <a:t>. Par </a:t>
            </a:r>
            <a:r>
              <a:rPr lang="en-US" sz="1000" dirty="0" err="1">
                <a:solidFill>
                  <a:srgbClr val="000000"/>
                </a:solidFill>
                <a:latin typeface="Arial"/>
                <a:ea typeface="SimSun"/>
                <a:cs typeface="Segoe UI"/>
              </a:rPr>
              <a:t>exemple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si</a:t>
            </a:r>
            <a:r>
              <a:rPr lang="en-US" sz="1000" dirty="0">
                <a:solidFill>
                  <a:srgbClr val="000000"/>
                </a:solidFill>
                <a:latin typeface="Arial"/>
                <a:ea typeface="SimSun"/>
                <a:cs typeface="Segoe UI"/>
              </a:rPr>
              <a:t> le jour de la </a:t>
            </a:r>
            <a:r>
              <a:rPr lang="en-US" sz="1000" dirty="0" err="1">
                <a:solidFill>
                  <a:srgbClr val="000000"/>
                </a:solidFill>
                <a:latin typeface="Arial"/>
                <a:ea typeface="SimSun"/>
                <a:cs typeface="Segoe UI"/>
              </a:rPr>
              <a:t>semaine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lundi</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fichier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s'intitule</a:t>
            </a:r>
            <a:r>
              <a:rPr lang="en-US" sz="1000" b="1" dirty="0">
                <a:latin typeface="Arial"/>
                <a:ea typeface="SimSun"/>
                <a:cs typeface="Arial"/>
              </a:rPr>
              <a:t> DhcpSrvLog-Mon.log</a:t>
            </a:r>
            <a:r>
              <a:rPr lang="en-US" sz="1000" dirty="0">
                <a:solidFill>
                  <a:srgbClr val="000000"/>
                </a:solidFill>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3291359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Parlez</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courants qui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susceptibles</a:t>
            </a:r>
            <a:r>
              <a:rPr lang="en-US" sz="1000" dirty="0">
                <a:latin typeface="Arial"/>
                <a:ea typeface="SimSun"/>
                <a:cs typeface="Segoe UI"/>
              </a:rPr>
              <a:t> de se </a:t>
            </a:r>
            <a:r>
              <a:rPr lang="en-US" sz="1000" dirty="0" err="1">
                <a:latin typeface="Arial"/>
                <a:ea typeface="SimSun"/>
                <a:cs typeface="Segoe UI"/>
              </a:rPr>
              <a:t>produire</a:t>
            </a:r>
            <a:r>
              <a:rPr lang="en-US" sz="1000" dirty="0">
                <a:latin typeface="Arial"/>
                <a:ea typeface="SimSun"/>
                <a:cs typeface="Segoe UI"/>
              </a:rPr>
              <a:t> en </a:t>
            </a:r>
            <a:r>
              <a:rPr lang="en-US" sz="1000" dirty="0" err="1">
                <a:latin typeface="Arial"/>
                <a:ea typeface="SimSun"/>
                <a:cs typeface="Segoe UI"/>
              </a:rPr>
              <a:t>cas</a:t>
            </a:r>
            <a:r>
              <a:rPr lang="en-US" sz="1000" dirty="0">
                <a:latin typeface="Arial"/>
                <a:ea typeface="SimSun"/>
                <a:cs typeface="Segoe UI"/>
              </a:rPr>
              <a:t> de </a:t>
            </a:r>
            <a:r>
              <a:rPr lang="en-US" sz="1000" dirty="0" err="1">
                <a:latin typeface="Arial"/>
                <a:ea typeface="SimSun"/>
                <a:cs typeface="Segoe UI"/>
              </a:rPr>
              <a:t>mauvaise</a:t>
            </a:r>
            <a:r>
              <a:rPr lang="en-US" sz="1000" dirty="0">
                <a:latin typeface="Arial"/>
                <a:ea typeface="SimSun"/>
                <a:cs typeface="Segoe UI"/>
              </a:rPr>
              <a:t> configuration du service DHCP.</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chacun</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a:t>
            </a:r>
            <a:r>
              <a:rPr lang="en-US" sz="1000" dirty="0" err="1">
                <a:latin typeface="Arial"/>
                <a:ea typeface="SimSun"/>
                <a:cs typeface="Segoe UI"/>
              </a:rPr>
              <a:t>posez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les questions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Segoe UI"/>
              </a:rPr>
              <a:t>Quels</a:t>
            </a:r>
            <a:r>
              <a:rPr lang="en-US" sz="1000" dirty="0">
                <a:effectLst/>
                <a:latin typeface="Arial"/>
                <a:ea typeface="Times New Roman"/>
                <a:cs typeface="Segoe UI"/>
              </a:rPr>
              <a:t> tests, </a:t>
            </a:r>
            <a:r>
              <a:rPr lang="en-US" sz="1000" dirty="0" err="1">
                <a:effectLst/>
                <a:latin typeface="Arial"/>
                <a:ea typeface="Times New Roman"/>
                <a:cs typeface="Segoe UI"/>
              </a:rPr>
              <a:t>outils</a:t>
            </a:r>
            <a:r>
              <a:rPr lang="en-US" sz="1000" dirty="0">
                <a:effectLst/>
                <a:latin typeface="Arial"/>
                <a:ea typeface="Times New Roman"/>
                <a:cs typeface="Segoe UI"/>
              </a:rPr>
              <a:t> et </a:t>
            </a:r>
            <a:r>
              <a:rPr lang="en-US" sz="1000" dirty="0" err="1">
                <a:effectLst/>
                <a:latin typeface="Arial"/>
                <a:ea typeface="Times New Roman"/>
                <a:cs typeface="Segoe UI"/>
              </a:rPr>
              <a:t>procédures</a:t>
            </a:r>
            <a:r>
              <a:rPr lang="en-US" sz="1000" dirty="0">
                <a:effectLst/>
                <a:latin typeface="Arial"/>
                <a:ea typeface="Times New Roman"/>
                <a:cs typeface="Segoe UI"/>
              </a:rPr>
              <a:t> </a:t>
            </a:r>
            <a:r>
              <a:rPr lang="en-US" sz="1000" dirty="0" err="1">
                <a:effectLst/>
                <a:latin typeface="Arial"/>
                <a:ea typeface="Times New Roman"/>
                <a:cs typeface="Segoe UI"/>
              </a:rPr>
              <a:t>utiliseraient-ils</a:t>
            </a:r>
            <a:r>
              <a:rPr lang="en-US" sz="1000" dirty="0">
                <a:effectLst/>
                <a:latin typeface="Arial"/>
                <a:ea typeface="Times New Roman"/>
                <a:cs typeface="Segoe UI"/>
              </a:rPr>
              <a:t> pour </a:t>
            </a:r>
            <a:r>
              <a:rPr lang="en-US" sz="1000" dirty="0" err="1">
                <a:effectLst/>
                <a:latin typeface="Arial"/>
                <a:ea typeface="Times New Roman"/>
                <a:cs typeface="Segoe UI"/>
              </a:rPr>
              <a:t>résoudre</a:t>
            </a:r>
            <a:r>
              <a:rPr lang="en-US" sz="1000" dirty="0">
                <a:effectLst/>
                <a:latin typeface="Arial"/>
                <a:ea typeface="Times New Roman"/>
                <a:cs typeface="Segoe UI"/>
              </a:rPr>
              <a:t> le </a:t>
            </a:r>
            <a:r>
              <a:rPr lang="en-US" sz="1000" dirty="0" err="1">
                <a:effectLst/>
                <a:latin typeface="Arial"/>
                <a:ea typeface="Times New Roman"/>
                <a:cs typeface="Segoe UI"/>
              </a:rPr>
              <a:t>problème</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Segoe UI"/>
              </a:rPr>
              <a:t>Quelle</a:t>
            </a:r>
            <a:r>
              <a:rPr lang="en-US" sz="1000" dirty="0">
                <a:effectLst/>
                <a:latin typeface="Arial"/>
                <a:ea typeface="Times New Roman"/>
                <a:cs typeface="Segoe UI"/>
              </a:rPr>
              <a:t> </a:t>
            </a:r>
            <a:r>
              <a:rPr lang="en-US" sz="1000" dirty="0" err="1">
                <a:effectLst/>
                <a:latin typeface="Arial"/>
                <a:ea typeface="Times New Roman"/>
                <a:cs typeface="Segoe UI"/>
              </a:rPr>
              <a:t>est</a:t>
            </a:r>
            <a:r>
              <a:rPr lang="en-US" sz="1000" dirty="0">
                <a:effectLst/>
                <a:latin typeface="Arial"/>
                <a:ea typeface="Times New Roman"/>
                <a:cs typeface="Segoe UI"/>
              </a:rPr>
              <a:t> la cause du </a:t>
            </a:r>
            <a:r>
              <a:rPr lang="en-US" sz="1000" dirty="0" err="1">
                <a:effectLst/>
                <a:latin typeface="Arial"/>
                <a:ea typeface="Times New Roman"/>
                <a:cs typeface="Segoe UI"/>
              </a:rPr>
              <a:t>problème</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Segoe UI"/>
              </a:rPr>
              <a:t>Quelle</a:t>
            </a:r>
            <a:r>
              <a:rPr lang="en-US" sz="1000" dirty="0">
                <a:effectLst/>
                <a:latin typeface="Arial"/>
                <a:ea typeface="Times New Roman"/>
                <a:cs typeface="Segoe UI"/>
              </a:rPr>
              <a:t> solution </a:t>
            </a:r>
            <a:r>
              <a:rPr lang="en-US" sz="1000" dirty="0" err="1">
                <a:effectLst/>
                <a:latin typeface="Arial"/>
                <a:ea typeface="Times New Roman"/>
                <a:cs typeface="Segoe UI"/>
              </a:rPr>
              <a:t>envisageraient-ils</a:t>
            </a:r>
            <a:r>
              <a:rPr lang="en-US" sz="1000" dirty="0">
                <a:effectLst/>
                <a:latin typeface="Arial"/>
                <a:ea typeface="Times New Roman"/>
                <a:cs typeface="Segoe UI"/>
              </a:rPr>
              <a:t> ?</a:t>
            </a:r>
            <a:endParaRPr lang="en-US" sz="1000" dirty="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stagiaire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noter</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l'espace</a:t>
            </a:r>
            <a:r>
              <a:rPr lang="en-US" sz="1000" dirty="0">
                <a:latin typeface="Arial"/>
                <a:ea typeface="SimSun"/>
                <a:cs typeface="Segoe UI"/>
              </a:rPr>
              <a:t> vide du tableau la cause possible et son </a:t>
            </a:r>
            <a:r>
              <a:rPr lang="en-US" sz="1000" dirty="0" err="1">
                <a:latin typeface="Arial"/>
                <a:ea typeface="SimSun"/>
                <a:cs typeface="Segoe UI"/>
              </a:rPr>
              <a:t>avis</a:t>
            </a:r>
            <a:r>
              <a:rPr lang="en-US" sz="1000" dirty="0">
                <a:latin typeface="Arial"/>
                <a:ea typeface="SimSun"/>
                <a:cs typeface="Segoe UI"/>
              </a:rPr>
              <a:t> quant à la solution.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Quelques</a:t>
            </a:r>
            <a:r>
              <a:rPr lang="en-US" sz="1000" dirty="0">
                <a:latin typeface="Arial"/>
                <a:ea typeface="SimSun"/>
                <a:cs typeface="Segoe UI"/>
              </a:rPr>
              <a:t> </a:t>
            </a:r>
            <a:r>
              <a:rPr lang="en-US" sz="1000" dirty="0" err="1">
                <a:latin typeface="Arial"/>
                <a:ea typeface="SimSun"/>
                <a:cs typeface="Segoe UI"/>
              </a:rPr>
              <a:t>réponses</a:t>
            </a:r>
            <a:r>
              <a:rPr lang="en-US" sz="1000" dirty="0">
                <a:latin typeface="Arial"/>
                <a:ea typeface="SimSun"/>
                <a:cs typeface="Segoe UI"/>
              </a:rPr>
              <a:t> </a:t>
            </a:r>
            <a:r>
              <a:rPr lang="en-US" sz="1000" dirty="0" err="1">
                <a:latin typeface="Arial"/>
                <a:ea typeface="SimSun"/>
                <a:cs typeface="Segoe UI"/>
              </a:rPr>
              <a:t>suggérées</a:t>
            </a:r>
            <a:r>
              <a:rPr lang="en-US" sz="1000" dirty="0">
                <a:latin typeface="Arial"/>
                <a:ea typeface="SimSun"/>
                <a:cs typeface="Segoe UI"/>
              </a:rPr>
              <a:t> pour </a:t>
            </a:r>
            <a:r>
              <a:rPr lang="en-US" sz="1000" dirty="0" err="1">
                <a:latin typeface="Arial"/>
                <a:ea typeface="SimSun"/>
                <a:cs typeface="Segoe UI"/>
              </a:rPr>
              <a:t>faciliter</a:t>
            </a:r>
            <a:r>
              <a:rPr lang="en-US" sz="1000" dirty="0">
                <a:latin typeface="Arial"/>
                <a:ea typeface="SimSun"/>
                <a:cs typeface="Segoe UI"/>
              </a:rPr>
              <a:t> la discussion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a:latin typeface="Arial"/>
                <a:ea typeface="SimSun"/>
                <a:cs typeface="Segoe UI"/>
              </a:rPr>
              <a:t>Conflits</a:t>
            </a:r>
            <a:r>
              <a:rPr lang="en-US" sz="1000" dirty="0">
                <a:latin typeface="Arial"/>
                <a:ea typeface="SimSun"/>
                <a:cs typeface="Segoe UI"/>
              </a:rPr>
              <a:t> </a:t>
            </a:r>
            <a:r>
              <a:rPr lang="en-US" sz="1000" dirty="0" err="1">
                <a:latin typeface="Arial"/>
                <a:ea typeface="SimSun"/>
                <a:cs typeface="Segoe UI"/>
              </a:rPr>
              <a:t>d'adresses</a:t>
            </a:r>
            <a:r>
              <a:rPr lang="en-US" sz="1000">
                <a:latin typeface="Arial"/>
                <a:ea typeface="SimSun"/>
                <a:cs typeface="Segoe UI"/>
              </a:rPr>
              <a:t> :</a:t>
            </a:r>
            <a:endParaRPr lang="en-US" sz="1000">
              <a:latin typeface="Arial"/>
              <a:ea typeface="SimSun"/>
              <a:cs typeface="Times New Roman"/>
            </a:endParaRPr>
          </a:p>
          <a:p>
            <a:pPr marL="717550" marR="0" lvl="0" indent="-266700">
              <a:lnSpc>
                <a:spcPct val="115000"/>
              </a:lnSpc>
              <a:spcBef>
                <a:spcPts val="0"/>
              </a:spcBef>
              <a:spcAft>
                <a:spcPts val="995"/>
              </a:spcAft>
              <a:buFont typeface="Symbol"/>
              <a:buChar char=""/>
            </a:pPr>
            <a:r>
              <a:rPr lang="en-US" sz="1000">
                <a:latin typeface="Arial"/>
                <a:ea typeface="SimSun"/>
                <a:cs typeface="Segoe UI"/>
              </a:rPr>
              <a:t>Vérifiez </a:t>
            </a:r>
            <a:r>
              <a:rPr lang="en-US" sz="1000" dirty="0" err="1">
                <a:latin typeface="Arial"/>
                <a:ea typeface="SimSun"/>
                <a:cs typeface="Segoe UI"/>
              </a:rPr>
              <a:t>si</a:t>
            </a:r>
            <a:r>
              <a:rPr lang="en-US" sz="1000" dirty="0">
                <a:latin typeface="Arial"/>
                <a:ea typeface="SimSun"/>
                <a:cs typeface="Segoe UI"/>
              </a:rPr>
              <a:t> des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configurés</a:t>
            </a:r>
            <a:r>
              <a:rPr lang="en-US" sz="1000" dirty="0">
                <a:latin typeface="Arial"/>
                <a:ea typeface="SimSun"/>
                <a:cs typeface="Segoe UI"/>
              </a:rPr>
              <a:t> </a:t>
            </a:r>
            <a:r>
              <a:rPr lang="en-US" sz="1000" dirty="0" err="1">
                <a:latin typeface="Arial"/>
                <a:ea typeface="SimSun"/>
                <a:cs typeface="Segoe UI"/>
              </a:rPr>
              <a:t>manuellement</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adresse</a:t>
            </a:r>
            <a:r>
              <a:rPr lang="en-US" sz="1000" dirty="0">
                <a:latin typeface="Arial"/>
                <a:ea typeface="SimSun"/>
                <a:cs typeface="Segoe UI"/>
              </a:rPr>
              <a:t> </a:t>
            </a:r>
            <a:r>
              <a:rPr lang="en-US" sz="1000" dirty="0" err="1">
                <a:latin typeface="Arial"/>
                <a:ea typeface="SimSun"/>
                <a:cs typeface="Segoe UI"/>
              </a:rPr>
              <a:t>conflictuelle</a:t>
            </a:r>
            <a:r>
              <a:rPr lang="en-US" sz="1000">
                <a:latin typeface="Arial"/>
                <a:ea typeface="SimSun"/>
                <a:cs typeface="Segoe UI"/>
              </a:rPr>
              <a:t>. </a:t>
            </a:r>
            <a:endParaRPr lang="en-US" sz="1000" dirty="0">
              <a:latin typeface="Arial"/>
              <a:ea typeface="SimSun"/>
              <a:cs typeface="Times New Roman"/>
            </a:endParaRPr>
          </a:p>
          <a:p>
            <a:pPr marL="717550" marR="0" lvl="0" indent="-266700">
              <a:lnSpc>
                <a:spcPct val="115000"/>
              </a:lnSpc>
              <a:spcBef>
                <a:spcPts val="0"/>
              </a:spcBef>
              <a:spcAft>
                <a:spcPts val="995"/>
              </a:spcAft>
              <a:buFont typeface="Symbol"/>
              <a:buChar char=""/>
            </a:pPr>
            <a:r>
              <a:rPr lang="en-US" sz="1000">
                <a:latin typeface="Arial"/>
                <a:ea typeface="SimSun"/>
                <a:cs typeface="Segoe UI"/>
              </a:rPr>
              <a:t>Vérifiez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étendues</a:t>
            </a:r>
            <a:r>
              <a:rPr lang="en-US" sz="1000" dirty="0">
                <a:latin typeface="Arial"/>
                <a:ea typeface="SimSun"/>
                <a:cs typeface="Segoe UI"/>
              </a:rPr>
              <a:t> ne </a:t>
            </a:r>
            <a:r>
              <a:rPr lang="en-US" sz="1000" dirty="0" err="1">
                <a:latin typeface="Arial"/>
                <a:ea typeface="SimSun"/>
                <a:cs typeface="Segoe UI"/>
              </a:rPr>
              <a:t>contiennent</a:t>
            </a:r>
            <a:r>
              <a:rPr lang="en-US" sz="1000" dirty="0">
                <a:latin typeface="Arial"/>
                <a:ea typeface="SimSun"/>
                <a:cs typeface="Segoe UI"/>
              </a:rPr>
              <a:t> pas </a:t>
            </a:r>
            <a:r>
              <a:rPr lang="en-US" sz="1000" dirty="0" err="1">
                <a:latin typeface="Arial"/>
                <a:ea typeface="SimSun"/>
                <a:cs typeface="Segoe UI"/>
              </a:rPr>
              <a:t>d'adresses</a:t>
            </a:r>
            <a:r>
              <a:rPr lang="en-US" sz="1000" dirty="0">
                <a:latin typeface="Arial"/>
                <a:ea typeface="SimSun"/>
                <a:cs typeface="Segoe UI"/>
              </a:rPr>
              <a:t> se </a:t>
            </a:r>
            <a:r>
              <a:rPr lang="en-US" sz="1000" dirty="0" err="1">
                <a:latin typeface="Arial"/>
                <a:ea typeface="SimSun"/>
                <a:cs typeface="Segoe UI"/>
              </a:rPr>
              <a:t>chevauchant</a:t>
            </a:r>
            <a:r>
              <a:rPr lang="en-US" sz="1000">
                <a:latin typeface="Arial"/>
                <a:ea typeface="SimSun"/>
                <a:cs typeface="Segoe UI"/>
              </a:rPr>
              <a:t>. </a:t>
            </a:r>
            <a:endParaRPr lang="en-US" sz="1000" dirty="0">
              <a:latin typeface="Arial"/>
              <a:ea typeface="SimSun"/>
              <a:cs typeface="Times New Roman"/>
            </a:endParaRPr>
          </a:p>
          <a:p>
            <a:pPr marL="717550" marR="0" lvl="0" indent="-266700">
              <a:lnSpc>
                <a:spcPct val="115000"/>
              </a:lnSpc>
              <a:spcBef>
                <a:spcPts val="0"/>
              </a:spcBef>
              <a:spcAft>
                <a:spcPts val="995"/>
              </a:spcAft>
              <a:buFont typeface="Symbol"/>
              <a:buChar char=""/>
            </a:pPr>
            <a:r>
              <a:rPr lang="en-US" sz="1000">
                <a:latin typeface="Arial"/>
                <a:ea typeface="SimSun"/>
                <a:cs typeface="Segoe UI"/>
              </a:rPr>
              <a:t>Indiquez </a:t>
            </a:r>
            <a:r>
              <a:rPr lang="en-US" sz="1000" dirty="0">
                <a:latin typeface="Arial"/>
                <a:ea typeface="SimSun"/>
                <a:cs typeface="Segoe UI"/>
              </a:rPr>
              <a:t>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DHCP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configuré</a:t>
            </a:r>
            <a:r>
              <a:rPr lang="en-US" sz="1000" dirty="0">
                <a:latin typeface="Arial"/>
                <a:ea typeface="SimSun"/>
                <a:cs typeface="Segoe UI"/>
              </a:rPr>
              <a:t> pour </a:t>
            </a:r>
            <a:r>
              <a:rPr lang="en-US" sz="1000" dirty="0" err="1">
                <a:latin typeface="Arial"/>
                <a:ea typeface="SimSun"/>
                <a:cs typeface="Segoe UI"/>
              </a:rPr>
              <a:t>effectuer</a:t>
            </a:r>
            <a:r>
              <a:rPr lang="en-US" sz="1000" dirty="0">
                <a:latin typeface="Arial"/>
                <a:ea typeface="SimSun"/>
                <a:cs typeface="Segoe UI"/>
              </a:rPr>
              <a:t> un test Ping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l'adresse</a:t>
            </a:r>
            <a:r>
              <a:rPr lang="en-US" sz="1000" dirty="0">
                <a:latin typeface="Arial"/>
                <a:ea typeface="SimSun"/>
                <a:cs typeface="Segoe UI"/>
              </a:rPr>
              <a:t> IP </a:t>
            </a:r>
            <a:r>
              <a:rPr lang="en-US" sz="1000" dirty="0" err="1">
                <a:latin typeface="Arial"/>
                <a:ea typeface="SimSun"/>
                <a:cs typeface="Segoe UI"/>
              </a:rPr>
              <a:t>avant</a:t>
            </a:r>
            <a:r>
              <a:rPr lang="en-US" sz="1000" dirty="0">
                <a:latin typeface="Arial"/>
                <a:ea typeface="SimSun"/>
                <a:cs typeface="Segoe UI"/>
              </a:rPr>
              <a:t> de la </a:t>
            </a:r>
            <a:r>
              <a:rPr lang="en-US" sz="1000" dirty="0" err="1">
                <a:latin typeface="Arial"/>
                <a:ea typeface="SimSun"/>
                <a:cs typeface="Segoe UI"/>
              </a:rPr>
              <a:t>louer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a:t>
            </a:r>
            <a:r>
              <a:rPr lang="en-US" sz="1000" dirty="0" err="1">
                <a:latin typeface="Arial"/>
                <a:ea typeface="SimSun"/>
                <a:cs typeface="Segoe UI"/>
              </a:rPr>
              <a:t>contribue</a:t>
            </a:r>
            <a:r>
              <a:rPr lang="en-US" sz="1000" dirty="0">
                <a:latin typeface="Arial"/>
                <a:ea typeface="SimSun"/>
                <a:cs typeface="Segoe UI"/>
              </a:rPr>
              <a:t> à </a:t>
            </a:r>
            <a:r>
              <a:rPr lang="en-US" sz="1000" dirty="0" err="1">
                <a:latin typeface="Arial"/>
                <a:ea typeface="SimSun"/>
                <a:cs typeface="Segoe UI"/>
              </a:rPr>
              <a:t>éviter</a:t>
            </a:r>
            <a:r>
              <a:rPr lang="en-US" sz="1000" dirty="0">
                <a:latin typeface="Arial"/>
                <a:ea typeface="SimSun"/>
                <a:cs typeface="Segoe UI"/>
              </a:rPr>
              <a:t> les </a:t>
            </a:r>
            <a:r>
              <a:rPr lang="en-US" sz="1000" dirty="0" err="1">
                <a:latin typeface="Arial"/>
                <a:ea typeface="SimSun"/>
                <a:cs typeface="Segoe UI"/>
              </a:rPr>
              <a:t>conflits</a:t>
            </a:r>
            <a:r>
              <a:rPr lang="en-US" sz="1000" dirty="0">
                <a:latin typeface="Arial"/>
                <a:ea typeface="SimSun"/>
                <a:cs typeface="Segoe UI"/>
              </a:rPr>
              <a:t>.</a:t>
            </a:r>
            <a:endParaRPr lang="en-US" sz="1000" dirty="0">
              <a:latin typeface="Arial"/>
              <a:ea typeface="SimSun"/>
              <a:cs typeface="Times New Roman"/>
            </a:endParaRPr>
          </a:p>
          <a:p>
            <a:pPr marL="342900" marR="0" lvl="0" indent="-342900">
              <a:lnSpc>
                <a:spcPct val="115000"/>
              </a:lnSpc>
              <a:spcBef>
                <a:spcPts val="0"/>
              </a:spcBef>
              <a:spcAft>
                <a:spcPts val="995"/>
              </a:spcAft>
              <a:buFont typeface="Symbol"/>
              <a:buChar char=""/>
            </a:pPr>
            <a:r>
              <a:rPr lang="en-US" sz="1000" dirty="0" err="1">
                <a:latin typeface="Arial"/>
                <a:ea typeface="SimSun"/>
                <a:cs typeface="Segoe UI"/>
              </a:rPr>
              <a:t>Échec</a:t>
            </a:r>
            <a:r>
              <a:rPr lang="en-US" sz="1000" dirty="0">
                <a:latin typeface="Arial"/>
                <a:ea typeface="SimSun"/>
                <a:cs typeface="Segoe UI"/>
              </a:rPr>
              <a:t> </a:t>
            </a:r>
            <a:r>
              <a:rPr lang="en-US" sz="1000" dirty="0" err="1">
                <a:latin typeface="Arial"/>
                <a:ea typeface="SimSun"/>
                <a:cs typeface="Segoe UI"/>
              </a:rPr>
              <a:t>d'obtention</a:t>
            </a:r>
            <a:r>
              <a:rPr lang="en-US" sz="1000" dirty="0">
                <a:latin typeface="Arial"/>
                <a:ea typeface="SimSun"/>
                <a:cs typeface="Segoe UI"/>
              </a:rPr>
              <a:t> </a:t>
            </a:r>
            <a:r>
              <a:rPr lang="en-US" sz="1000" err="1">
                <a:latin typeface="Arial"/>
                <a:ea typeface="SimSun"/>
                <a:cs typeface="Segoe UI"/>
              </a:rPr>
              <a:t>d'adresse</a:t>
            </a:r>
            <a:r>
              <a:rPr lang="en-US" sz="1000">
                <a:latin typeface="Arial"/>
                <a:ea typeface="SimSun"/>
                <a:cs typeface="Segoe UI"/>
              </a:rPr>
              <a:t> DHCP : </a:t>
            </a:r>
            <a:endParaRPr lang="en-US" sz="1000">
              <a:latin typeface="Arial"/>
              <a:ea typeface="SimSun"/>
              <a:cs typeface="Times New Roman"/>
            </a:endParaRPr>
          </a:p>
          <a:p>
            <a:pPr marL="717550" marR="0" lvl="0" indent="-266700">
              <a:lnSpc>
                <a:spcPct val="115000"/>
              </a:lnSpc>
              <a:spcBef>
                <a:spcPts val="0"/>
              </a:spcBef>
              <a:spcAft>
                <a:spcPts val="995"/>
              </a:spcAft>
              <a:buFont typeface="Symbol"/>
              <a:buChar char=""/>
            </a:pPr>
            <a:r>
              <a:rPr lang="en-US" sz="1000">
                <a:latin typeface="Arial"/>
                <a:ea typeface="SimSun"/>
                <a:cs typeface="Segoe UI"/>
              </a:rPr>
              <a:t>Vérifiez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 DHCP </a:t>
            </a:r>
            <a:r>
              <a:rPr lang="en-US" sz="1000" dirty="0" err="1">
                <a:latin typeface="Arial"/>
                <a:ea typeface="SimSun"/>
                <a:cs typeface="Segoe UI"/>
              </a:rPr>
              <a:t>est</a:t>
            </a:r>
            <a:r>
              <a:rPr lang="en-US" sz="1000" dirty="0">
                <a:latin typeface="Arial"/>
                <a:ea typeface="SimSun"/>
                <a:cs typeface="Segoe UI"/>
              </a:rPr>
              <a:t> en </a:t>
            </a:r>
            <a:r>
              <a:rPr lang="en-US" sz="1000" err="1">
                <a:latin typeface="Arial"/>
                <a:ea typeface="SimSun"/>
                <a:cs typeface="Segoe UI"/>
              </a:rPr>
              <a:t>ligne</a:t>
            </a:r>
            <a:r>
              <a:rPr lang="en-US" sz="1000">
                <a:latin typeface="Arial"/>
                <a:ea typeface="SimSun"/>
                <a:cs typeface="Segoe UI"/>
              </a:rPr>
              <a:t>. </a:t>
            </a:r>
            <a:endParaRPr lang="en-US" sz="1000">
              <a:latin typeface="Arial"/>
              <a:ea typeface="SimSun"/>
              <a:cs typeface="Times New Roman"/>
            </a:endParaRPr>
          </a:p>
          <a:p>
            <a:pPr marL="717550" marR="0" lvl="0" indent="-266700">
              <a:lnSpc>
                <a:spcPct val="115000"/>
              </a:lnSpc>
              <a:spcBef>
                <a:spcPts val="0"/>
              </a:spcBef>
              <a:spcAft>
                <a:spcPts val="995"/>
              </a:spcAft>
              <a:buFont typeface="Symbol"/>
              <a:buChar char=""/>
            </a:pPr>
            <a:r>
              <a:rPr lang="en-US" sz="1000">
                <a:latin typeface="Arial"/>
                <a:ea typeface="SimSun"/>
                <a:cs typeface="Segoe UI"/>
              </a:rPr>
              <a:t>Vérifiez </a:t>
            </a:r>
            <a:r>
              <a:rPr lang="en-US" sz="1000" dirty="0">
                <a:latin typeface="Arial"/>
                <a:ea typeface="SimSun"/>
                <a:cs typeface="Segoe UI"/>
              </a:rPr>
              <a:t>la </a:t>
            </a:r>
            <a:r>
              <a:rPr lang="en-US" sz="1000" dirty="0" err="1">
                <a:latin typeface="Arial"/>
                <a:ea typeface="SimSun"/>
                <a:cs typeface="Segoe UI"/>
              </a:rPr>
              <a:t>connectivité</a:t>
            </a:r>
            <a:r>
              <a:rPr lang="en-US" sz="1000" dirty="0">
                <a:latin typeface="Arial"/>
                <a:ea typeface="SimSun"/>
                <a:cs typeface="Segoe UI"/>
              </a:rPr>
              <a:t> au sous-</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contenant</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 </a:t>
            </a:r>
            <a:r>
              <a:rPr lang="en-US" sz="1000">
                <a:latin typeface="Arial"/>
                <a:ea typeface="SimSun"/>
                <a:cs typeface="Segoe UI"/>
              </a:rPr>
              <a:t>DHCP. </a:t>
            </a:r>
            <a:endParaRPr lang="en-US" sz="1000">
              <a:latin typeface="Arial"/>
              <a:ea typeface="SimSun"/>
              <a:cs typeface="Times New Roman"/>
            </a:endParaRPr>
          </a:p>
          <a:p>
            <a:pPr marL="717550" marR="0" lvl="0" indent="-266700">
              <a:lnSpc>
                <a:spcPct val="115000"/>
              </a:lnSpc>
              <a:spcBef>
                <a:spcPts val="0"/>
              </a:spcBef>
              <a:spcAft>
                <a:spcPts val="995"/>
              </a:spcAft>
              <a:buFont typeface="Symbol"/>
              <a:buChar char=""/>
            </a:pPr>
            <a:r>
              <a:rPr lang="en-US" sz="1000">
                <a:latin typeface="Arial"/>
                <a:ea typeface="SimSun"/>
                <a:cs typeface="Segoe UI"/>
              </a:rPr>
              <a:t>Vérifiez </a:t>
            </a:r>
            <a:r>
              <a:rPr lang="en-US" sz="1000" dirty="0" err="1">
                <a:latin typeface="Arial"/>
                <a:ea typeface="SimSun"/>
                <a:cs typeface="Segoe UI"/>
              </a:rPr>
              <a:t>que</a:t>
            </a:r>
            <a:r>
              <a:rPr lang="en-US" sz="1000" dirty="0">
                <a:latin typeface="Arial"/>
                <a:ea typeface="SimSun"/>
                <a:cs typeface="Segoe UI"/>
              </a:rPr>
              <a:t> le pool </a:t>
            </a:r>
            <a:r>
              <a:rPr lang="en-US" sz="1000" dirty="0" err="1">
                <a:latin typeface="Arial"/>
                <a:ea typeface="SimSun"/>
                <a:cs typeface="Segoe UI"/>
              </a:rPr>
              <a:t>d'adresses</a:t>
            </a:r>
            <a:r>
              <a:rPr lang="en-US" sz="1000" dirty="0">
                <a:latin typeface="Arial"/>
                <a:ea typeface="SimSun"/>
                <a:cs typeface="Segoe UI"/>
              </a:rPr>
              <a:t> </a:t>
            </a:r>
            <a:r>
              <a:rPr lang="en-US" sz="1000" dirty="0" err="1">
                <a:latin typeface="Arial"/>
                <a:ea typeface="SimSun"/>
                <a:cs typeface="Segoe UI"/>
              </a:rPr>
              <a:t>comporte</a:t>
            </a:r>
            <a:r>
              <a:rPr lang="en-US" sz="1000" dirty="0">
                <a:latin typeface="Arial"/>
                <a:ea typeface="SimSun"/>
                <a:cs typeface="Segoe UI"/>
              </a:rPr>
              <a:t> </a:t>
            </a:r>
            <a:r>
              <a:rPr lang="en-US" sz="1000" dirty="0" err="1">
                <a:latin typeface="Arial"/>
                <a:ea typeface="SimSun"/>
                <a:cs typeface="Segoe UI"/>
              </a:rPr>
              <a:t>suffisamment</a:t>
            </a:r>
            <a:r>
              <a:rPr lang="en-US" sz="1000" dirty="0">
                <a:latin typeface="Arial"/>
                <a:ea typeface="SimSun"/>
                <a:cs typeface="Segoe UI"/>
              </a:rPr>
              <a:t> </a:t>
            </a:r>
            <a:r>
              <a:rPr lang="en-US" sz="1000" err="1">
                <a:latin typeface="Arial"/>
                <a:ea typeface="SimSun"/>
                <a:cs typeface="Segoe UI"/>
              </a:rPr>
              <a:t>d'adresses</a:t>
            </a:r>
            <a:r>
              <a:rPr lang="en-US" sz="1000">
                <a:latin typeface="Arial"/>
                <a:ea typeface="SimSun"/>
                <a:cs typeface="Segoe UI"/>
              </a:rPr>
              <a:t>. </a:t>
            </a:r>
            <a:endParaRPr lang="en-US" sz="1000">
              <a:latin typeface="Arial"/>
              <a:ea typeface="SimSun"/>
              <a:cs typeface="Times New Roman"/>
            </a:endParaRPr>
          </a:p>
          <a:p>
            <a:pPr marL="342900" marR="0" lvl="0" indent="-342900">
              <a:lnSpc>
                <a:spcPct val="115000"/>
              </a:lnSpc>
              <a:spcBef>
                <a:spcPts val="0"/>
              </a:spcBef>
              <a:spcAft>
                <a:spcPts val="995"/>
              </a:spcAft>
              <a:buFont typeface="Symbol"/>
              <a:buChar char=""/>
            </a:pPr>
            <a:r>
              <a:rPr lang="en-US" sz="1000">
                <a:latin typeface="Arial"/>
                <a:ea typeface="SimSun"/>
                <a:cs typeface="Segoe UI"/>
              </a:rPr>
              <a:t>Obtention </a:t>
            </a:r>
            <a:r>
              <a:rPr lang="en-US" sz="1000" dirty="0" err="1">
                <a:latin typeface="Arial"/>
                <a:ea typeface="SimSun"/>
                <a:cs typeface="Segoe UI"/>
              </a:rPr>
              <a:t>d'adresse</a:t>
            </a:r>
            <a:r>
              <a:rPr lang="en-US" sz="1000" dirty="0">
                <a:latin typeface="Arial"/>
                <a:ea typeface="SimSun"/>
                <a:cs typeface="Segoe UI"/>
              </a:rPr>
              <a:t> </a:t>
            </a:r>
            <a:r>
              <a:rPr lang="en-US" sz="1000" dirty="0" err="1">
                <a:latin typeface="Arial"/>
                <a:ea typeface="SimSun"/>
                <a:cs typeface="Segoe UI"/>
              </a:rPr>
              <a:t>provenant</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err="1">
                <a:latin typeface="Arial"/>
                <a:ea typeface="SimSun"/>
                <a:cs typeface="Segoe UI"/>
              </a:rPr>
              <a:t>étendue</a:t>
            </a:r>
            <a:r>
              <a:rPr lang="en-US" sz="1000">
                <a:latin typeface="Arial"/>
                <a:ea typeface="SimSun"/>
                <a:cs typeface="Segoe UI"/>
              </a:rPr>
              <a:t> incorrecte. </a:t>
            </a:r>
            <a:endParaRPr lang="en-US" sz="1000">
              <a:latin typeface="Arial"/>
              <a:ea typeface="SimSun"/>
              <a:cs typeface="Times New Roman"/>
            </a:endParaRPr>
          </a:p>
          <a:p>
            <a:pPr marL="717550" marR="0" lvl="0" indent="-266700">
              <a:lnSpc>
                <a:spcPct val="115000"/>
              </a:lnSpc>
              <a:spcBef>
                <a:spcPts val="0"/>
              </a:spcBef>
              <a:spcAft>
                <a:spcPts val="995"/>
              </a:spcAft>
              <a:buFont typeface="Symbol"/>
              <a:buChar char=""/>
            </a:pPr>
            <a:r>
              <a:rPr lang="en-US" sz="1000">
                <a:latin typeface="Arial"/>
                <a:ea typeface="SimSun"/>
                <a:cs typeface="Segoe UI"/>
              </a:rPr>
              <a:t>Vérifiez la configuration des autres clients du sous-réseau. </a:t>
            </a:r>
            <a:endParaRPr lang="en-US" sz="1000">
              <a:latin typeface="Arial"/>
              <a:ea typeface="SimSun"/>
              <a:cs typeface="Times New Roman"/>
            </a:endParaRPr>
          </a:p>
          <a:p>
            <a:pPr marL="342900" marR="0" lvl="0" indent="-342900">
              <a:lnSpc>
                <a:spcPct val="115000"/>
              </a:lnSpc>
              <a:spcBef>
                <a:spcPts val="0"/>
              </a:spcBef>
              <a:spcAft>
                <a:spcPts val="995"/>
              </a:spcAft>
              <a:buFont typeface="Symbol"/>
              <a:buChar char=""/>
            </a:pPr>
            <a:r>
              <a:rPr lang="en-US" sz="1000">
                <a:latin typeface="Arial"/>
                <a:ea typeface="SimSun"/>
                <a:cs typeface="Segoe UI"/>
              </a:rPr>
              <a:t>Altération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perte</a:t>
            </a:r>
            <a:r>
              <a:rPr lang="en-US" sz="1000" dirty="0">
                <a:latin typeface="Arial"/>
                <a:ea typeface="SimSun"/>
                <a:cs typeface="Segoe UI"/>
              </a:rPr>
              <a:t> de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base de </a:t>
            </a:r>
            <a:r>
              <a:rPr lang="en-US" sz="1000" err="1">
                <a:latin typeface="Arial"/>
                <a:ea typeface="SimSun"/>
                <a:cs typeface="Segoe UI"/>
              </a:rPr>
              <a:t>données</a:t>
            </a:r>
            <a:r>
              <a:rPr lang="en-US" sz="1000">
                <a:latin typeface="Arial"/>
                <a:ea typeface="SimSun"/>
                <a:cs typeface="Segoe UI"/>
              </a:rPr>
              <a:t> DHCP. </a:t>
            </a:r>
            <a:endParaRPr lang="en-US" sz="1000">
              <a:latin typeface="Arial"/>
              <a:ea typeface="SimSun"/>
              <a:cs typeface="Times New Roman"/>
            </a:endParaRPr>
          </a:p>
          <a:p>
            <a:pPr marL="717550" marR="0" lvl="0" indent="-266700">
              <a:lnSpc>
                <a:spcPct val="115000"/>
              </a:lnSpc>
              <a:spcBef>
                <a:spcPts val="0"/>
              </a:spcBef>
              <a:spcAft>
                <a:spcPts val="995"/>
              </a:spcAft>
              <a:buFont typeface="Symbol"/>
              <a:buChar char=""/>
            </a:pPr>
            <a:r>
              <a:rPr lang="en-US" sz="1000">
                <a:latin typeface="Arial"/>
                <a:ea typeface="SimSun"/>
                <a:cs typeface="Segoe UI"/>
              </a:rPr>
              <a:t>Restaurez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recréez</a:t>
            </a:r>
            <a:r>
              <a:rPr lang="en-US" sz="1000" dirty="0">
                <a:latin typeface="Arial"/>
                <a:ea typeface="SimSun"/>
                <a:cs typeface="Segoe UI"/>
              </a:rPr>
              <a:t> la base de </a:t>
            </a:r>
            <a:r>
              <a:rPr lang="en-US" sz="1000" err="1">
                <a:latin typeface="Arial"/>
                <a:ea typeface="SimSun"/>
                <a:cs typeface="Segoe UI"/>
              </a:rPr>
              <a:t>données</a:t>
            </a:r>
            <a:r>
              <a:rPr lang="en-US" sz="1000">
                <a:latin typeface="Arial"/>
                <a:ea typeface="SimSun"/>
                <a:cs typeface="Segoe UI"/>
              </a:rPr>
              <a:t> DHCP. </a:t>
            </a:r>
            <a:endParaRPr lang="en-US" sz="1000">
              <a:latin typeface="Arial"/>
              <a:ea typeface="SimSun"/>
              <a:cs typeface="Times New Roman"/>
            </a:endParaRPr>
          </a:p>
          <a:p>
            <a:pPr marL="342900" marR="0" lvl="0" indent="-342900">
              <a:lnSpc>
                <a:spcPct val="115000"/>
              </a:lnSpc>
              <a:spcBef>
                <a:spcPts val="0"/>
              </a:spcBef>
              <a:spcAft>
                <a:spcPts val="995"/>
              </a:spcAft>
              <a:buFont typeface="Arial"/>
              <a:buChar char="•"/>
              <a:tabLst>
                <a:tab pos="457200" algn="l"/>
              </a:tabLst>
            </a:pPr>
            <a:endParaRPr lang="en-US" sz="1000" dirty="0">
              <a:latin typeface="Arial"/>
              <a:ea typeface="SimSun"/>
              <a:cs typeface="Times New Roman"/>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505200" cy="246221"/>
          </a:xfrm>
          <a:prstGeom prst="rect">
            <a:avLst/>
          </a:prstGeom>
          <a:noFill/>
        </p:spPr>
        <p:txBody>
          <a:bodyPr vert="horz" wrap="square" rtlCol="0">
            <a:spAutoFit/>
          </a:bodyPr>
          <a:lstStyle/>
          <a:p>
            <a:r>
              <a:rPr lang="en-IN" sz="1000">
                <a:latin typeface="Arial"/>
              </a:rPr>
              <a:t>(</a:t>
            </a:r>
            <a:r>
              <a:rPr lang="fr-FR" sz="1000">
                <a:latin typeface="Arial"/>
              </a:rPr>
              <a:t>Autres remarques figurent sur la diapositive suivante.</a:t>
            </a:r>
            <a:r>
              <a:rPr lang="en-IN" sz="1000">
                <a:latin typeface="Arial"/>
              </a:rPr>
              <a:t>)</a:t>
            </a:r>
            <a:endParaRPr lang="en-IN" sz="1000" dirty="0">
              <a:latin typeface="Arial"/>
            </a:endParaRPr>
          </a:p>
        </p:txBody>
      </p:sp>
    </p:spTree>
    <p:extLst>
      <p:ext uri="{BB962C8B-B14F-4D97-AF65-F5344CB8AC3E}">
        <p14:creationId xmlns:p14="http://schemas.microsoft.com/office/powerpoint/2010/main" val="2031414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Symbol"/>
              <a:buChar char=""/>
            </a:pPr>
            <a:r>
              <a:rPr lang="en-US" sz="1000">
                <a:solidFill>
                  <a:prstClr val="black"/>
                </a:solidFill>
                <a:latin typeface="Arial"/>
                <a:ea typeface="SimSun"/>
                <a:cs typeface="Segoe UI"/>
              </a:rPr>
              <a:t>Épuisement du pool d'adresses du serveur DHCP</a:t>
            </a:r>
            <a:r>
              <a:rPr lang="en-US" sz="1000">
                <a:latin typeface="Arial"/>
                <a:ea typeface="SimSun"/>
                <a:cs typeface="Segoe UI"/>
              </a:rPr>
              <a:t> :</a:t>
            </a:r>
            <a:endParaRPr lang="en-US" sz="1000">
              <a:latin typeface="Arial"/>
              <a:ea typeface="SimSun"/>
              <a:cs typeface="Times New Roman"/>
            </a:endParaRPr>
          </a:p>
          <a:p>
            <a:pPr marL="717550" marR="0" lvl="0" indent="-266700">
              <a:lnSpc>
                <a:spcPct val="115000"/>
              </a:lnSpc>
              <a:spcBef>
                <a:spcPts val="0"/>
              </a:spcBef>
              <a:spcAft>
                <a:spcPts val="995"/>
              </a:spcAft>
              <a:buFont typeface="Symbol"/>
              <a:buChar char=""/>
            </a:pPr>
            <a:r>
              <a:rPr lang="en-US" sz="1000">
                <a:solidFill>
                  <a:prstClr val="black"/>
                </a:solidFill>
                <a:latin typeface="Arial"/>
                <a:ea typeface="SimSun"/>
                <a:cs typeface="Segoe UI"/>
              </a:rPr>
              <a:t>Réduisez la durée du bail</a:t>
            </a:r>
            <a:r>
              <a:rPr lang="en-US" sz="1000">
                <a:latin typeface="Arial"/>
                <a:ea typeface="SimSun"/>
                <a:cs typeface="Segoe UI"/>
              </a:rPr>
              <a:t>. </a:t>
            </a:r>
          </a:p>
          <a:p>
            <a:pPr marL="717550" marR="0" lvl="0" indent="-266700">
              <a:lnSpc>
                <a:spcPct val="115000"/>
              </a:lnSpc>
              <a:spcBef>
                <a:spcPts val="0"/>
              </a:spcBef>
              <a:spcAft>
                <a:spcPts val="995"/>
              </a:spcAft>
              <a:buFont typeface="Symbol"/>
              <a:buChar char=""/>
            </a:pPr>
            <a:r>
              <a:rPr lang="en-US" sz="1000">
                <a:solidFill>
                  <a:prstClr val="black"/>
                </a:solidFill>
                <a:latin typeface="Arial"/>
                <a:ea typeface="SimSun"/>
                <a:cs typeface="Segoe UI"/>
              </a:rPr>
              <a:t>Envisagez de reconcevoir les pools d'adresses IP.</a:t>
            </a:r>
            <a:endParaRPr lang="en-US"/>
          </a:p>
        </p:txBody>
      </p:sp>
      <p:sp>
        <p:nvSpPr>
          <p:cNvPr id="4" name="Slide Number Placeholder 3"/>
          <p:cNvSpPr>
            <a:spLocks noGrp="1"/>
          </p:cNvSpPr>
          <p:nvPr>
            <p:ph type="sldNum" sz="quarter" idx="10"/>
          </p:nvPr>
        </p:nvSpPr>
        <p:spPr/>
        <p:txBody>
          <a:bodyPr/>
          <a:lstStyle/>
          <a:p>
            <a:fld id="{42E590B6-AA69-409D-B29F-3359E13F02FB}"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2984137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Arial"/>
              </a:rPr>
              <a:t>Avant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commencent</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a:t>
            </a:r>
            <a:r>
              <a:rPr lang="en-US" sz="1000" dirty="0" err="1">
                <a:latin typeface="Arial"/>
                <a:ea typeface="SimSun"/>
                <a:cs typeface="Arial"/>
              </a:rPr>
              <a:t>affichez</a:t>
            </a:r>
            <a:r>
              <a:rPr lang="en-US" sz="1000" dirty="0">
                <a:latin typeface="Arial"/>
                <a:ea typeface="SimSun"/>
                <a:cs typeface="Arial"/>
              </a:rPr>
              <a:t> la </a:t>
            </a:r>
            <a:r>
              <a:rPr lang="en-US" sz="1000" dirty="0" err="1">
                <a:latin typeface="Arial"/>
                <a:ea typeface="SimSun"/>
                <a:cs typeface="Arial"/>
              </a:rPr>
              <a:t>diapositive</a:t>
            </a:r>
            <a:r>
              <a:rPr lang="en-US" sz="1000" dirty="0">
                <a:latin typeface="Arial"/>
                <a:ea typeface="SimSun"/>
                <a:cs typeface="Arial"/>
              </a:rPr>
              <a:t> </a:t>
            </a:r>
            <a:r>
              <a:rPr lang="en-US" sz="1000" dirty="0" err="1">
                <a:latin typeface="Arial"/>
                <a:ea typeface="SimSun"/>
                <a:cs typeface="Arial"/>
              </a:rPr>
              <a:t>suivante</a:t>
            </a:r>
            <a:r>
              <a:rPr lang="en-US" sz="1000" dirty="0">
                <a:latin typeface="Arial"/>
                <a:ea typeface="SimSun"/>
                <a:cs typeface="Arial"/>
              </a:rPr>
              <a:t>. Avant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à la </a:t>
            </a:r>
            <a:r>
              <a:rPr lang="en-US" sz="1000" dirty="0" err="1">
                <a:latin typeface="Arial"/>
                <a:ea typeface="SimSun"/>
                <a:cs typeface="Arial"/>
              </a:rPr>
              <a:t>classe</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a:t>
            </a:r>
            <a:r>
              <a:rPr lang="en-US" sz="1000" dirty="0" err="1">
                <a:latin typeface="Arial"/>
                <a:ea typeface="SimSun"/>
                <a:cs typeface="Arial"/>
              </a:rPr>
              <a:t>associé</a:t>
            </a:r>
            <a:r>
              <a:rPr lang="en-US" sz="1000" dirty="0">
                <a:latin typeface="Arial"/>
                <a:ea typeface="SimSun"/>
                <a:cs typeface="Arial"/>
              </a:rPr>
              <a:t> à </a:t>
            </a:r>
            <a:r>
              <a:rPr lang="en-US" sz="1000" dirty="0" err="1">
                <a:latin typeface="Arial"/>
                <a:ea typeface="SimSun"/>
                <a:cs typeface="Arial"/>
              </a:rPr>
              <a:t>l'exercice</a:t>
            </a:r>
            <a:r>
              <a:rPr lang="en-US" sz="1000" dirty="0">
                <a:latin typeface="Arial"/>
                <a:ea typeface="SimSun"/>
                <a:cs typeface="Arial"/>
              </a:rPr>
              <a:t>. Les </a:t>
            </a:r>
            <a:r>
              <a:rPr lang="en-US" sz="1000" dirty="0" err="1">
                <a:latin typeface="Arial"/>
                <a:ea typeface="SimSun"/>
                <a:cs typeface="Arial"/>
              </a:rPr>
              <a:t>scénarios</a:t>
            </a:r>
            <a:r>
              <a:rPr lang="en-US" sz="1000" dirty="0">
                <a:latin typeface="Arial"/>
                <a:ea typeface="SimSun"/>
                <a:cs typeface="Arial"/>
              </a:rPr>
              <a:t> </a:t>
            </a:r>
            <a:r>
              <a:rPr lang="en-US" sz="1000" dirty="0" err="1">
                <a:latin typeface="Arial"/>
                <a:ea typeface="SimSun"/>
                <a:cs typeface="Arial"/>
              </a:rPr>
              <a:t>fournissent</a:t>
            </a:r>
            <a:r>
              <a:rPr lang="en-US" sz="1000" dirty="0">
                <a:latin typeface="Arial"/>
                <a:ea typeface="SimSun"/>
                <a:cs typeface="Arial"/>
              </a:rPr>
              <a:t> le </a:t>
            </a:r>
            <a:r>
              <a:rPr lang="en-US" sz="1000" dirty="0" err="1">
                <a:latin typeface="Arial"/>
                <a:ea typeface="SimSun"/>
                <a:cs typeface="Arial"/>
              </a:rPr>
              <a:t>contexte</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des </a:t>
            </a:r>
            <a:r>
              <a:rPr lang="en-US" sz="1000" dirty="0" err="1">
                <a:latin typeface="Arial"/>
                <a:ea typeface="SimSun"/>
                <a:cs typeface="Arial"/>
              </a:rPr>
              <a:t>exercices</a:t>
            </a:r>
            <a:r>
              <a:rPr lang="en-US" sz="1000" dirty="0">
                <a:latin typeface="Arial"/>
                <a:ea typeface="SimSun"/>
                <a:cs typeface="Arial"/>
              </a:rPr>
              <a:t>, et </a:t>
            </a:r>
            <a:r>
              <a:rPr lang="en-US" sz="1000" dirty="0" err="1">
                <a:latin typeface="Arial"/>
                <a:ea typeface="SimSun"/>
                <a:cs typeface="Arial"/>
              </a:rPr>
              <a:t>contribuent</a:t>
            </a:r>
            <a:r>
              <a:rPr lang="en-US" sz="1000" dirty="0">
                <a:latin typeface="Arial"/>
                <a:ea typeface="SimSun"/>
                <a:cs typeface="Arial"/>
              </a:rPr>
              <a:t> à </a:t>
            </a:r>
            <a:r>
              <a:rPr lang="en-US" sz="1000" dirty="0" err="1">
                <a:latin typeface="Arial"/>
                <a:ea typeface="SimSun"/>
                <a:cs typeface="Arial"/>
              </a:rPr>
              <a:t>faciliter</a:t>
            </a:r>
            <a:r>
              <a:rPr lang="en-US" sz="1000" dirty="0">
                <a:latin typeface="Arial"/>
                <a:ea typeface="SimSun"/>
                <a:cs typeface="Arial"/>
              </a:rPr>
              <a:t> la discussion à la fin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répondre</a:t>
            </a:r>
            <a:r>
              <a:rPr lang="en-US" sz="1000" dirty="0">
                <a:latin typeface="Arial"/>
                <a:ea typeface="SimSun"/>
                <a:cs typeface="Arial"/>
              </a:rPr>
              <a:t> aux questions de discussion après le dernier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d'atelier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a:t>
            </a:r>
          </a:p>
          <a:p>
            <a:pPr>
              <a:lnSpc>
                <a:spcPct val="115000"/>
              </a:lnSpc>
            </a:pPr>
            <a:r>
              <a:rPr lang="en-US" sz="1000" b="1" dirty="0" err="1">
                <a:latin typeface="Arial"/>
                <a:ea typeface="SimSun"/>
                <a:cs typeface="Arial"/>
              </a:rPr>
              <a:t>Exercice</a:t>
            </a:r>
            <a:r>
              <a:rPr lang="en-US" sz="1000" b="1" dirty="0">
                <a:latin typeface="Arial"/>
                <a:ea typeface="SimSun"/>
                <a:cs typeface="Arial"/>
              </a:rPr>
              <a:t> 1 : </a:t>
            </a:r>
            <a:r>
              <a:rPr lang="en-US" sz="1000" b="1" dirty="0" err="1">
                <a:latin typeface="Arial"/>
                <a:ea typeface="SimSun"/>
                <a:cs typeface="Arial"/>
              </a:rPr>
              <a:t>Implémentation</a:t>
            </a:r>
            <a:r>
              <a:rPr lang="en-US" sz="1000" b="1" dirty="0">
                <a:latin typeface="Arial"/>
                <a:ea typeface="SimSun"/>
                <a:cs typeface="Arial"/>
              </a:rPr>
              <a:t> de DHCP</a:t>
            </a: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le cadre de la configuration de </a:t>
            </a:r>
            <a:r>
              <a:rPr lang="en-US" sz="1000" dirty="0" err="1">
                <a:latin typeface="Arial"/>
                <a:ea typeface="SimSun"/>
                <a:cs typeface="Segoe UI"/>
              </a:rPr>
              <a:t>l'infrastructure</a:t>
            </a:r>
            <a:r>
              <a:rPr lang="en-US" sz="1000" dirty="0">
                <a:latin typeface="Arial"/>
                <a:ea typeface="SimSun"/>
                <a:cs typeface="Segoe UI"/>
              </a:rPr>
              <a:t> de la nouvelle </a:t>
            </a:r>
            <a:r>
              <a:rPr lang="en-US" sz="1000" dirty="0" err="1">
                <a:latin typeface="Arial"/>
                <a:ea typeface="SimSun"/>
                <a:cs typeface="Segoe UI"/>
              </a:rPr>
              <a:t>succursale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DHCP qui </a:t>
            </a:r>
            <a:r>
              <a:rPr lang="en-US" sz="1000" dirty="0" err="1">
                <a:latin typeface="Arial"/>
                <a:ea typeface="SimSun"/>
                <a:cs typeface="Segoe UI"/>
              </a:rPr>
              <a:t>fournira</a:t>
            </a:r>
            <a:r>
              <a:rPr lang="en-US" sz="1000" dirty="0">
                <a:latin typeface="Arial"/>
                <a:ea typeface="SimSun"/>
                <a:cs typeface="Segoe UI"/>
              </a:rPr>
              <a:t> des </a:t>
            </a:r>
            <a:r>
              <a:rPr lang="en-US" sz="1000" dirty="0" err="1">
                <a:latin typeface="Arial"/>
                <a:ea typeface="SimSun"/>
                <a:cs typeface="Segoe UI"/>
              </a:rPr>
              <a:t>adresses</a:t>
            </a:r>
            <a:r>
              <a:rPr lang="en-US" sz="1000" dirty="0">
                <a:latin typeface="Arial"/>
                <a:ea typeface="SimSun"/>
                <a:cs typeface="Segoe UI"/>
              </a:rPr>
              <a:t> IP et la configuration </a:t>
            </a:r>
            <a:r>
              <a:rPr lang="en-US" sz="1000" dirty="0" err="1">
                <a:latin typeface="Arial"/>
                <a:ea typeface="SimSun"/>
                <a:cs typeface="Segoe UI"/>
              </a:rPr>
              <a:t>requise</a:t>
            </a:r>
            <a:r>
              <a:rPr lang="en-US" sz="1000" dirty="0">
                <a:latin typeface="Arial"/>
                <a:ea typeface="SimSun"/>
                <a:cs typeface="Segoe UI"/>
              </a:rPr>
              <a:t> aux </a:t>
            </a:r>
            <a:r>
              <a:rPr lang="en-US" sz="1000" dirty="0" err="1">
                <a:latin typeface="Arial"/>
                <a:ea typeface="SimSun"/>
                <a:cs typeface="Segoe UI"/>
              </a:rPr>
              <a:t>ordinateurs</a:t>
            </a:r>
            <a:r>
              <a:rPr lang="en-US" sz="1000" dirty="0">
                <a:latin typeface="Arial"/>
                <a:ea typeface="SimSun"/>
                <a:cs typeface="Segoe UI"/>
              </a:rPr>
              <a:t> clients.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configurés</a:t>
            </a:r>
            <a:r>
              <a:rPr lang="en-US" sz="1000" dirty="0">
                <a:latin typeface="Arial"/>
                <a:ea typeface="SimSun"/>
                <a:cs typeface="Segoe UI"/>
              </a:rPr>
              <a:t> avec des </a:t>
            </a:r>
            <a:r>
              <a:rPr lang="en-US" sz="1000" dirty="0" err="1">
                <a:latin typeface="Arial"/>
                <a:ea typeface="SimSun"/>
                <a:cs typeface="Segoe UI"/>
              </a:rPr>
              <a:t>adresses</a:t>
            </a:r>
            <a:r>
              <a:rPr lang="en-US" sz="1000" dirty="0">
                <a:latin typeface="Arial"/>
                <a:ea typeface="SimSun"/>
                <a:cs typeface="Segoe UI"/>
              </a:rPr>
              <a:t> IP </a:t>
            </a:r>
            <a:r>
              <a:rPr lang="en-US" sz="1000" dirty="0" err="1">
                <a:latin typeface="Arial"/>
                <a:ea typeface="SimSun"/>
                <a:cs typeface="Segoe UI"/>
              </a:rPr>
              <a:t>statiques</a:t>
            </a:r>
            <a:r>
              <a:rPr lang="en-US" sz="1000" dirty="0">
                <a:latin typeface="Arial"/>
                <a:ea typeface="SimSun"/>
                <a:cs typeface="Segoe UI"/>
              </a:rPr>
              <a:t> et </a:t>
            </a:r>
            <a:r>
              <a:rPr lang="en-US" sz="1000" dirty="0" err="1">
                <a:latin typeface="Arial"/>
                <a:ea typeface="SimSun"/>
                <a:cs typeface="Segoe UI"/>
              </a:rPr>
              <a:t>n'utilisent</a:t>
            </a:r>
            <a:r>
              <a:rPr lang="en-US" sz="1000" dirty="0">
                <a:latin typeface="Arial"/>
                <a:ea typeface="SimSun"/>
                <a:cs typeface="Segoe UI"/>
              </a:rPr>
              <a:t> </a:t>
            </a:r>
            <a:r>
              <a:rPr lang="en-US" sz="1000" dirty="0" err="1">
                <a:latin typeface="Arial"/>
                <a:ea typeface="SimSun"/>
                <a:cs typeface="Segoe UI"/>
              </a:rPr>
              <a:t>généralement</a:t>
            </a:r>
            <a:r>
              <a:rPr lang="en-US" sz="1000" dirty="0">
                <a:latin typeface="Arial"/>
                <a:ea typeface="SimSun"/>
                <a:cs typeface="Segoe UI"/>
              </a:rPr>
              <a:t> pas DHCP pour </a:t>
            </a:r>
            <a:r>
              <a:rPr lang="en-US" sz="1000" dirty="0" err="1">
                <a:latin typeface="Arial"/>
                <a:ea typeface="SimSun"/>
                <a:cs typeface="Segoe UI"/>
              </a:rPr>
              <a:t>obtenir</a:t>
            </a:r>
            <a:r>
              <a:rPr lang="en-US" sz="1000" dirty="0">
                <a:latin typeface="Arial"/>
                <a:ea typeface="SimSun"/>
                <a:cs typeface="Segoe UI"/>
              </a:rPr>
              <a:t> des </a:t>
            </a:r>
            <a:r>
              <a:rPr lang="en-US" sz="1000" dirty="0" err="1">
                <a:latin typeface="Arial"/>
                <a:ea typeface="SimSun"/>
                <a:cs typeface="Segoe UI"/>
              </a:rPr>
              <a:t>adresses</a:t>
            </a:r>
            <a:r>
              <a:rPr lang="en-US" sz="1000" dirty="0">
                <a:latin typeface="Arial"/>
                <a:ea typeface="SimSun"/>
                <a:cs typeface="Segoe UI"/>
              </a:rPr>
              <a:t> IP.</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Un des </a:t>
            </a:r>
            <a:r>
              <a:rPr lang="en-US" sz="1000" dirty="0" err="1">
                <a:latin typeface="Arial"/>
                <a:ea typeface="SimSun"/>
                <a:cs typeface="Segoe UI"/>
              </a:rPr>
              <a:t>ordinateurs</a:t>
            </a:r>
            <a:r>
              <a:rPr lang="en-US" sz="1000" dirty="0">
                <a:latin typeface="Arial"/>
                <a:ea typeface="SimSun"/>
                <a:cs typeface="Segoe UI"/>
              </a:rPr>
              <a:t> clients de la </a:t>
            </a:r>
            <a:r>
              <a:rPr lang="en-US" sz="1000" dirty="0" err="1">
                <a:latin typeface="Arial"/>
                <a:ea typeface="SimSun"/>
                <a:cs typeface="Segoe UI"/>
              </a:rPr>
              <a:t>succursale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accéder</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application de </a:t>
            </a:r>
            <a:r>
              <a:rPr lang="en-US" sz="1000" dirty="0" err="1">
                <a:latin typeface="Arial"/>
                <a:ea typeface="SimSun"/>
                <a:cs typeface="Segoe UI"/>
              </a:rPr>
              <a:t>comptabilité</a:t>
            </a:r>
            <a:r>
              <a:rPr lang="en-US" sz="1000" dirty="0">
                <a:latin typeface="Arial"/>
                <a:ea typeface="SimSun"/>
                <a:cs typeface="Segoe UI"/>
              </a:rPr>
              <a:t> </a:t>
            </a:r>
            <a:r>
              <a:rPr lang="en-US" sz="1000" dirty="0" err="1">
                <a:latin typeface="Arial"/>
                <a:ea typeface="SimSun"/>
                <a:cs typeface="Segoe UI"/>
              </a:rPr>
              <a:t>installée</a:t>
            </a:r>
            <a:r>
              <a:rPr lang="en-US" sz="1000" dirty="0">
                <a:latin typeface="Arial"/>
                <a:ea typeface="SimSun"/>
                <a:cs typeface="Segoe UI"/>
              </a:rPr>
              <a:t> au </a:t>
            </a:r>
            <a:r>
              <a:rPr lang="en-US" sz="1000" dirty="0" err="1">
                <a:latin typeface="Arial"/>
                <a:ea typeface="SimSun"/>
                <a:cs typeface="Segoe UI"/>
              </a:rPr>
              <a:t>siège</a:t>
            </a:r>
            <a:r>
              <a:rPr lang="en-US" sz="1000" dirty="0">
                <a:latin typeface="Arial"/>
                <a:ea typeface="SimSun"/>
                <a:cs typeface="Segoe UI"/>
              </a:rPr>
              <a:t> social. </a:t>
            </a:r>
            <a:r>
              <a:rPr lang="en-US" sz="1000" dirty="0" err="1">
                <a:latin typeface="Arial"/>
                <a:ea typeface="SimSun"/>
                <a:cs typeface="Segoe UI"/>
              </a:rPr>
              <a:t>L'équipe</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utilise</a:t>
            </a:r>
            <a:r>
              <a:rPr lang="en-US" sz="1000" dirty="0">
                <a:latin typeface="Arial"/>
                <a:ea typeface="SimSun"/>
                <a:cs typeface="Segoe UI"/>
              </a:rPr>
              <a:t> des pare-</a:t>
            </a:r>
            <a:r>
              <a:rPr lang="en-US" sz="1000" dirty="0" err="1">
                <a:latin typeface="Arial"/>
                <a:ea typeface="SimSun"/>
                <a:cs typeface="Segoe UI"/>
              </a:rPr>
              <a:t>feu</a:t>
            </a:r>
            <a:r>
              <a:rPr lang="en-US" sz="1000" dirty="0">
                <a:latin typeface="Arial"/>
                <a:ea typeface="SimSun"/>
                <a:cs typeface="Segoe UI"/>
              </a:rPr>
              <a:t> </a:t>
            </a:r>
            <a:r>
              <a:rPr lang="en-US" sz="1000" dirty="0" err="1">
                <a:latin typeface="Arial"/>
                <a:ea typeface="SimSun"/>
                <a:cs typeface="Segoe UI"/>
              </a:rPr>
              <a:t>basés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adresses</a:t>
            </a:r>
            <a:r>
              <a:rPr lang="en-US" sz="1000" dirty="0">
                <a:latin typeface="Arial"/>
                <a:ea typeface="SimSun"/>
                <a:cs typeface="Segoe UI"/>
              </a:rPr>
              <a:t> IP pour limiter </a:t>
            </a:r>
            <a:r>
              <a:rPr lang="en-US" sz="1000" dirty="0" err="1">
                <a:latin typeface="Arial"/>
                <a:ea typeface="SimSun"/>
                <a:cs typeface="Segoe UI"/>
              </a:rPr>
              <a:t>l'accès</a:t>
            </a:r>
            <a:r>
              <a:rPr lang="en-US" sz="1000" dirty="0">
                <a:latin typeface="Arial"/>
                <a:ea typeface="SimSun"/>
                <a:cs typeface="Segoe UI"/>
              </a:rPr>
              <a:t> à </a:t>
            </a:r>
            <a:r>
              <a:rPr lang="en-US" sz="1000" dirty="0" err="1">
                <a:latin typeface="Arial"/>
                <a:ea typeface="SimSun"/>
                <a:cs typeface="Segoe UI"/>
              </a:rPr>
              <a:t>cette</a:t>
            </a:r>
            <a:r>
              <a:rPr lang="en-US" sz="1000" dirty="0">
                <a:latin typeface="Arial"/>
                <a:ea typeface="SimSun"/>
                <a:cs typeface="Segoe UI"/>
              </a:rPr>
              <a:t> application. </a:t>
            </a:r>
            <a:r>
              <a:rPr lang="en-US" sz="1000" dirty="0" err="1">
                <a:latin typeface="Arial"/>
                <a:ea typeface="SimSun"/>
                <a:cs typeface="Segoe UI"/>
              </a:rPr>
              <a:t>L'équipe</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a:t>
            </a:r>
            <a:r>
              <a:rPr lang="en-US" sz="1000" dirty="0" err="1">
                <a:latin typeface="Arial"/>
                <a:ea typeface="SimSun"/>
                <a:cs typeface="Segoe UI"/>
              </a:rPr>
              <a:t>d'attribuer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adresse</a:t>
            </a:r>
            <a:r>
              <a:rPr lang="en-US" sz="1000" dirty="0">
                <a:latin typeface="Arial"/>
                <a:ea typeface="SimSun"/>
                <a:cs typeface="Segoe UI"/>
              </a:rPr>
              <a:t> IP </a:t>
            </a:r>
            <a:r>
              <a:rPr lang="en-US" sz="1000" dirty="0" err="1">
                <a:latin typeface="Arial"/>
                <a:ea typeface="SimSun"/>
                <a:cs typeface="Segoe UI"/>
              </a:rPr>
              <a:t>statique</a:t>
            </a:r>
            <a:r>
              <a:rPr lang="en-US" sz="1000" dirty="0">
                <a:latin typeface="Arial"/>
                <a:ea typeface="SimSun"/>
                <a:cs typeface="Segoe UI"/>
              </a:rPr>
              <a:t> à </a:t>
            </a:r>
            <a:r>
              <a:rPr lang="en-US" sz="1000" dirty="0" err="1">
                <a:latin typeface="Arial"/>
                <a:ea typeface="SimSun"/>
                <a:cs typeface="Segoe UI"/>
              </a:rPr>
              <a:t>cet</a:t>
            </a:r>
            <a:r>
              <a:rPr lang="en-US" sz="1000" dirty="0">
                <a:latin typeface="Arial"/>
                <a:ea typeface="SimSun"/>
                <a:cs typeface="Segoe UI"/>
              </a:rPr>
              <a:t> </a:t>
            </a:r>
            <a:r>
              <a:rPr lang="en-US" sz="1000" dirty="0" err="1">
                <a:latin typeface="Arial"/>
                <a:ea typeface="SimSun"/>
                <a:cs typeface="Segoe UI"/>
              </a:rPr>
              <a:t>ordinateur</a:t>
            </a:r>
            <a:r>
              <a:rPr lang="en-US" sz="1000" dirty="0">
                <a:latin typeface="Arial"/>
                <a:ea typeface="SimSun"/>
                <a:cs typeface="Segoe UI"/>
              </a:rPr>
              <a:t> client. </a:t>
            </a:r>
            <a:r>
              <a:rPr lang="en-US" sz="1000" dirty="0" err="1">
                <a:latin typeface="Arial"/>
                <a:ea typeface="SimSun"/>
                <a:cs typeface="Segoe UI"/>
              </a:rPr>
              <a:t>Plutôt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de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manuellement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adresse</a:t>
            </a:r>
            <a:r>
              <a:rPr lang="en-US" sz="1000" dirty="0">
                <a:latin typeface="Arial"/>
                <a:ea typeface="SimSun"/>
                <a:cs typeface="Segoe UI"/>
              </a:rPr>
              <a:t> IP </a:t>
            </a:r>
            <a:r>
              <a:rPr lang="en-US" sz="1000" dirty="0" err="1">
                <a:latin typeface="Arial"/>
                <a:ea typeface="SimSun"/>
                <a:cs typeface="Segoe UI"/>
              </a:rPr>
              <a:t>statique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client,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décidez</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réservation</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DHCP pour </a:t>
            </a:r>
            <a:r>
              <a:rPr lang="en-US" sz="1000" dirty="0" err="1">
                <a:latin typeface="Arial"/>
                <a:ea typeface="SimSun"/>
                <a:cs typeface="Segoe UI"/>
              </a:rPr>
              <a:t>l'ordinateur</a:t>
            </a:r>
            <a:r>
              <a:rPr lang="en-US" sz="1000" dirty="0">
                <a:latin typeface="Arial"/>
                <a:ea typeface="SimSun"/>
                <a:cs typeface="Segoe UI"/>
              </a:rPr>
              <a:t> client.</a:t>
            </a:r>
            <a:endParaRPr lang="en-US" sz="1000" dirty="0">
              <a:latin typeface="Arial"/>
              <a:ea typeface="SimSun"/>
              <a:cs typeface="Arial"/>
            </a:endParaRPr>
          </a:p>
          <a:p>
            <a:pPr>
              <a:lnSpc>
                <a:spcPct val="115000"/>
              </a:lnSpc>
            </a:pPr>
            <a:r>
              <a:rPr lang="en-US" sz="1000" b="1" dirty="0" err="1">
                <a:latin typeface="Arial"/>
                <a:ea typeface="SimSun"/>
                <a:cs typeface="Arial"/>
              </a:rPr>
              <a:t>Exercice</a:t>
            </a:r>
            <a:r>
              <a:rPr lang="en-US" sz="1000" b="1" dirty="0">
                <a:latin typeface="Arial"/>
                <a:ea typeface="SimSun"/>
                <a:cs typeface="Arial"/>
              </a:rPr>
              <a:t> 2 : </a:t>
            </a:r>
            <a:r>
              <a:rPr lang="en-US" sz="1000" b="1" dirty="0" err="1">
                <a:latin typeface="Arial"/>
                <a:ea typeface="SimSun"/>
                <a:cs typeface="Arial"/>
              </a:rPr>
              <a:t>Implémenter</a:t>
            </a:r>
            <a:r>
              <a:rPr lang="en-US" sz="1000" b="1" dirty="0">
                <a:latin typeface="Arial"/>
                <a:ea typeface="SimSun"/>
                <a:cs typeface="Arial"/>
              </a:rPr>
              <a:t> un agent de </a:t>
            </a:r>
            <a:r>
              <a:rPr lang="en-US" sz="1000" b="1" dirty="0" err="1">
                <a:latin typeface="Arial"/>
                <a:ea typeface="SimSun"/>
                <a:cs typeface="Arial"/>
              </a:rPr>
              <a:t>relais</a:t>
            </a:r>
            <a:r>
              <a:rPr lang="en-US" sz="1000" b="1" dirty="0">
                <a:latin typeface="Arial"/>
                <a:ea typeface="SimSun"/>
                <a:cs typeface="Arial"/>
              </a:rPr>
              <a:t> DHCP (</a:t>
            </a:r>
            <a:r>
              <a:rPr lang="en-US" sz="1000" b="1" dirty="0" err="1">
                <a:latin typeface="Arial"/>
                <a:ea typeface="SimSun"/>
                <a:cs typeface="Arial"/>
              </a:rPr>
              <a:t>exercice</a:t>
            </a:r>
            <a:r>
              <a:rPr lang="en-US" sz="1000" b="1" dirty="0">
                <a:latin typeface="Arial"/>
                <a:ea typeface="SimSun"/>
                <a:cs typeface="Arial"/>
              </a:rPr>
              <a:t> </a:t>
            </a:r>
            <a:r>
              <a:rPr lang="en-US" sz="1000" b="1" dirty="0" err="1">
                <a:latin typeface="Arial"/>
                <a:ea typeface="SimSun"/>
                <a:cs typeface="Arial"/>
              </a:rPr>
              <a:t>facultatif</a:t>
            </a:r>
            <a:r>
              <a:rPr lang="en-US" sz="1000" b="1" dirty="0">
                <a:latin typeface="Arial"/>
                <a:ea typeface="SimSun"/>
                <a:cs typeface="Arial"/>
              </a:rPr>
              <a:t>)</a:t>
            </a:r>
          </a:p>
          <a:p>
            <a:pPr>
              <a:lnSpc>
                <a:spcPct val="115000"/>
              </a:lnSpc>
              <a:spcAft>
                <a:spcPts val="1000"/>
              </a:spcAft>
            </a:pPr>
            <a:r>
              <a:rPr lang="en-US" sz="1000" dirty="0">
                <a:latin typeface="Arial"/>
                <a:ea typeface="SimSun"/>
                <a:cs typeface="Arial"/>
              </a:rPr>
              <a:t>Pour </a:t>
            </a:r>
            <a:r>
              <a:rPr lang="en-US" sz="1000" dirty="0" err="1">
                <a:latin typeface="Arial"/>
                <a:ea typeface="SimSun"/>
                <a:cs typeface="Arial"/>
              </a:rPr>
              <a:t>éviter</a:t>
            </a:r>
            <a:r>
              <a:rPr lang="en-US" sz="1000" dirty="0">
                <a:latin typeface="Arial"/>
                <a:ea typeface="SimSun"/>
                <a:cs typeface="Arial"/>
              </a:rPr>
              <a:t> de </a:t>
            </a:r>
            <a:r>
              <a:rPr lang="en-US" sz="1000" dirty="0" err="1">
                <a:latin typeface="Arial"/>
                <a:ea typeface="SimSun"/>
                <a:cs typeface="Arial"/>
              </a:rPr>
              <a:t>configurer</a:t>
            </a:r>
            <a:r>
              <a:rPr lang="en-US" sz="1000" dirty="0">
                <a:latin typeface="Arial"/>
                <a:ea typeface="SimSun"/>
                <a:cs typeface="Arial"/>
              </a:rPr>
              <a:t> un </a:t>
            </a:r>
            <a:r>
              <a:rPr lang="en-US" sz="1000" dirty="0" err="1">
                <a:latin typeface="Arial"/>
                <a:ea typeface="SimSun"/>
                <a:cs typeface="Arial"/>
              </a:rPr>
              <a:t>serveur</a:t>
            </a:r>
            <a:r>
              <a:rPr lang="en-US" sz="1000" dirty="0">
                <a:latin typeface="Arial"/>
                <a:ea typeface="SimSun"/>
                <a:cs typeface="Arial"/>
              </a:rPr>
              <a:t> DHCP </a:t>
            </a:r>
            <a:r>
              <a:rPr lang="en-US" sz="1000" dirty="0" err="1">
                <a:latin typeface="Arial"/>
                <a:ea typeface="SimSun"/>
                <a:cs typeface="Arial"/>
              </a:rPr>
              <a:t>supplémentaire</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le sous-</a:t>
            </a:r>
            <a:r>
              <a:rPr lang="en-US" sz="1000" dirty="0" err="1">
                <a:latin typeface="Arial"/>
                <a:ea typeface="SimSun"/>
                <a:cs typeface="Arial"/>
              </a:rPr>
              <a:t>réseau</a:t>
            </a:r>
            <a:r>
              <a:rPr lang="en-US" sz="1000" dirty="0">
                <a:latin typeface="Arial"/>
                <a:ea typeface="SimSun"/>
                <a:cs typeface="Arial"/>
              </a:rPr>
              <a:t>, </a:t>
            </a:r>
            <a:r>
              <a:rPr lang="en-US" sz="1000" dirty="0" err="1">
                <a:latin typeface="Arial"/>
                <a:ea typeface="SimSun"/>
                <a:cs typeface="Arial"/>
              </a:rPr>
              <a:t>votre</a:t>
            </a:r>
            <a:r>
              <a:rPr lang="en-US" sz="1000" dirty="0">
                <a:latin typeface="Arial"/>
                <a:ea typeface="SimSun"/>
                <a:cs typeface="Arial"/>
              </a:rPr>
              <a:t> </a:t>
            </a:r>
            <a:r>
              <a:rPr lang="en-US" sz="1000" dirty="0" err="1">
                <a:latin typeface="Arial"/>
                <a:ea typeface="SimSun"/>
                <a:cs typeface="Arial"/>
              </a:rPr>
              <a:t>gestionnaire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 </a:t>
            </a:r>
            <a:r>
              <a:rPr lang="en-US" sz="1000" dirty="0" err="1">
                <a:latin typeface="Arial"/>
                <a:ea typeface="SimSun"/>
                <a:cs typeface="Arial"/>
              </a:rPr>
              <a:t>demandé</a:t>
            </a:r>
            <a:r>
              <a:rPr lang="en-US" sz="1000" dirty="0">
                <a:latin typeface="Arial"/>
                <a:ea typeface="SimSun"/>
                <a:cs typeface="Arial"/>
              </a:rPr>
              <a:t> de </a:t>
            </a:r>
            <a:r>
              <a:rPr lang="en-US" sz="1000" dirty="0" err="1">
                <a:latin typeface="Arial"/>
                <a:ea typeface="SimSun"/>
                <a:cs typeface="Arial"/>
              </a:rPr>
              <a:t>configurer</a:t>
            </a:r>
            <a:r>
              <a:rPr lang="en-US" sz="1000" dirty="0">
                <a:latin typeface="Arial"/>
                <a:ea typeface="SimSun"/>
                <a:cs typeface="Arial"/>
              </a:rPr>
              <a:t> un agent de </a:t>
            </a:r>
            <a:r>
              <a:rPr lang="en-US" sz="1000" dirty="0" err="1">
                <a:latin typeface="Arial"/>
                <a:ea typeface="SimSun"/>
                <a:cs typeface="Arial"/>
              </a:rPr>
              <a:t>relais</a:t>
            </a:r>
            <a:r>
              <a:rPr lang="en-US" sz="1000" dirty="0">
                <a:latin typeface="Arial"/>
                <a:ea typeface="SimSun"/>
                <a:cs typeface="Arial"/>
              </a:rPr>
              <a:t> DHCP pour un </a:t>
            </a:r>
            <a:r>
              <a:rPr lang="en-US" sz="1000" dirty="0" err="1">
                <a:latin typeface="Arial"/>
                <a:ea typeface="SimSun"/>
                <a:cs typeface="Arial"/>
              </a:rPr>
              <a:t>autre</a:t>
            </a:r>
            <a:r>
              <a:rPr lang="en-US" sz="1000" dirty="0">
                <a:latin typeface="Arial"/>
                <a:ea typeface="SimSun"/>
                <a:cs typeface="Arial"/>
              </a:rPr>
              <a:t> sous-</a:t>
            </a:r>
            <a:r>
              <a:rPr lang="en-US" sz="1000" dirty="0" err="1">
                <a:latin typeface="Arial"/>
                <a:ea typeface="SimSun"/>
                <a:cs typeface="Arial"/>
              </a:rPr>
              <a:t>réseau</a:t>
            </a:r>
            <a:r>
              <a:rPr lang="en-US" sz="1000" dirty="0">
                <a:latin typeface="Arial"/>
                <a:ea typeface="SimSun"/>
                <a:cs typeface="Arial"/>
              </a:rPr>
              <a:t> de </a:t>
            </a:r>
            <a:r>
              <a:rPr lang="en-US" sz="1000" dirty="0" err="1">
                <a:latin typeface="Arial"/>
                <a:ea typeface="SimSun"/>
                <a:cs typeface="Arial"/>
              </a:rPr>
              <a:t>votre</a:t>
            </a:r>
            <a:r>
              <a:rPr lang="en-US" sz="1000" dirty="0">
                <a:latin typeface="Arial"/>
                <a:ea typeface="SimSun"/>
                <a:cs typeface="Arial"/>
              </a:rPr>
              <a:t> </a:t>
            </a:r>
            <a:r>
              <a:rPr lang="en-US" sz="1000" dirty="0" err="1">
                <a:latin typeface="Arial"/>
                <a:ea typeface="SimSun"/>
                <a:cs typeface="Arial"/>
              </a:rPr>
              <a:t>succursale</a:t>
            </a:r>
            <a:r>
              <a:rPr lang="en-US" sz="1000" dirty="0">
                <a:latin typeface="Arial"/>
                <a:ea typeface="SimSun"/>
                <a:cs typeface="Arial"/>
              </a:rPr>
              <a:t>. </a:t>
            </a:r>
          </a:p>
        </p:txBody>
      </p:sp>
      <p:sp>
        <p:nvSpPr>
          <p:cNvPr id="4" name="Slide Number Placeholder 3"/>
          <p:cNvSpPr>
            <a:spLocks noGrp="1"/>
          </p:cNvSpPr>
          <p:nvPr>
            <p:ph type="sldNum" sz="quarter" idx="10"/>
          </p:nvPr>
        </p:nvSpPr>
        <p:spPr/>
        <p:txBody>
          <a:bodyPr/>
          <a:lstStyle/>
          <a:p>
            <a:fld id="{42E590B6-AA69-409D-B29F-3359E13F02FB}"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189286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2E590B6-AA69-409D-B29F-3359E13F02FB}"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739226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b="0" dirty="0">
                <a:solidFill>
                  <a:srgbClr val="000000"/>
                </a:solidFill>
                <a:effectLst/>
                <a:latin typeface="Arial"/>
                <a:ea typeface="SimSun"/>
                <a:cs typeface="Arial"/>
              </a:rPr>
              <a:t>À quoi </a:t>
            </a:r>
            <a:r>
              <a:rPr lang="en-US" sz="1000" b="0" dirty="0" err="1">
                <a:solidFill>
                  <a:srgbClr val="000000"/>
                </a:solidFill>
                <a:effectLst/>
                <a:latin typeface="Arial"/>
                <a:ea typeface="SimSun"/>
                <a:cs typeface="Arial"/>
              </a:rPr>
              <a:t>sert</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l'étendue</a:t>
            </a:r>
            <a:r>
              <a:rPr lang="en-US" sz="1000" b="0" dirty="0">
                <a:solidFill>
                  <a:srgbClr val="000000"/>
                </a:solidFill>
                <a:effectLst/>
                <a:latin typeface="Arial"/>
                <a:ea typeface="SimSun"/>
                <a:cs typeface="Arial"/>
              </a:rPr>
              <a:t> DHCP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L'étendue</a:t>
            </a:r>
            <a:r>
              <a:rPr lang="en-US" sz="1000" dirty="0">
                <a:latin typeface="Arial"/>
                <a:ea typeface="SimSun"/>
                <a:cs typeface="Arial"/>
              </a:rPr>
              <a:t> DHCP </a:t>
            </a:r>
            <a:r>
              <a:rPr lang="en-US" sz="1000" dirty="0" err="1">
                <a:latin typeface="Arial"/>
                <a:ea typeface="SimSun"/>
                <a:cs typeface="Arial"/>
              </a:rPr>
              <a:t>définit</a:t>
            </a:r>
            <a:r>
              <a:rPr lang="en-US" sz="1000" dirty="0">
                <a:latin typeface="Arial"/>
                <a:ea typeface="SimSun"/>
                <a:cs typeface="Arial"/>
              </a:rPr>
              <a:t> les </a:t>
            </a:r>
            <a:r>
              <a:rPr lang="en-US" sz="1000" dirty="0" err="1">
                <a:latin typeface="Arial"/>
                <a:ea typeface="SimSun"/>
                <a:cs typeface="Arial"/>
              </a:rPr>
              <a:t>informations</a:t>
            </a:r>
            <a:r>
              <a:rPr lang="en-US" sz="1000" dirty="0">
                <a:latin typeface="Arial"/>
                <a:ea typeface="SimSun"/>
                <a:cs typeface="Arial"/>
              </a:rPr>
              <a:t> </a:t>
            </a:r>
            <a:r>
              <a:rPr lang="en-US" sz="1000" dirty="0" err="1">
                <a:latin typeface="Arial"/>
                <a:ea typeface="SimSun"/>
                <a:cs typeface="Arial"/>
              </a:rPr>
              <a:t>louées</a:t>
            </a:r>
            <a:r>
              <a:rPr lang="en-US" sz="1000" dirty="0">
                <a:latin typeface="Arial"/>
                <a:ea typeface="SimSun"/>
                <a:cs typeface="Arial"/>
              </a:rPr>
              <a:t> aux clients DHCP par le </a:t>
            </a:r>
            <a:r>
              <a:rPr lang="en-US" sz="1000" dirty="0" err="1">
                <a:latin typeface="Arial"/>
                <a:ea typeface="SimSun"/>
                <a:cs typeface="Arial"/>
              </a:rPr>
              <a:t>processus</a:t>
            </a:r>
            <a:r>
              <a:rPr lang="en-US" sz="1000" dirty="0">
                <a:latin typeface="Arial"/>
                <a:ea typeface="SimSun"/>
                <a:cs typeface="Arial"/>
              </a:rPr>
              <a:t> DHCP, </a:t>
            </a:r>
            <a:r>
              <a:rPr lang="en-US" sz="1000" dirty="0" err="1">
                <a:latin typeface="Arial"/>
                <a:ea typeface="SimSun"/>
                <a:cs typeface="Arial"/>
              </a:rPr>
              <a:t>notamment</a:t>
            </a:r>
            <a:r>
              <a:rPr lang="en-US" sz="1000" dirty="0">
                <a:latin typeface="Arial"/>
                <a:ea typeface="SimSun"/>
                <a:cs typeface="Arial"/>
              </a:rPr>
              <a:t> </a:t>
            </a:r>
            <a:r>
              <a:rPr lang="en-US" sz="1000" dirty="0" err="1">
                <a:latin typeface="Arial"/>
                <a:ea typeface="SimSun"/>
                <a:cs typeface="Arial"/>
              </a:rPr>
              <a:t>l'adresse</a:t>
            </a:r>
            <a:r>
              <a:rPr lang="en-US" sz="1000" dirty="0">
                <a:latin typeface="Arial"/>
                <a:ea typeface="SimSun"/>
                <a:cs typeface="Arial"/>
              </a:rPr>
              <a:t> IP, le masque de sous-</a:t>
            </a:r>
            <a:r>
              <a:rPr lang="en-US" sz="1000" dirty="0" err="1">
                <a:latin typeface="Arial"/>
                <a:ea typeface="SimSun"/>
                <a:cs typeface="Arial"/>
              </a:rPr>
              <a:t>réseau</a:t>
            </a:r>
            <a:r>
              <a:rPr lang="en-US" sz="1000" dirty="0">
                <a:latin typeface="Arial"/>
                <a:ea typeface="SimSun"/>
                <a:cs typeface="Arial"/>
              </a:rPr>
              <a:t>, </a:t>
            </a:r>
            <a:r>
              <a:rPr lang="en-US" sz="1000" dirty="0" err="1">
                <a:latin typeface="Arial"/>
                <a:ea typeface="SimSun"/>
                <a:cs typeface="Arial"/>
              </a:rPr>
              <a:t>l'adresse</a:t>
            </a:r>
            <a:r>
              <a:rPr lang="en-US" sz="1000" dirty="0">
                <a:latin typeface="Arial"/>
                <a:ea typeface="SimSun"/>
                <a:cs typeface="Arial"/>
              </a:rPr>
              <a:t> IP du </a:t>
            </a:r>
            <a:r>
              <a:rPr lang="en-US" sz="1000" dirty="0" err="1">
                <a:latin typeface="Arial"/>
                <a:ea typeface="SimSun"/>
                <a:cs typeface="Arial"/>
              </a:rPr>
              <a:t>serveur</a:t>
            </a:r>
            <a:r>
              <a:rPr lang="en-US" sz="1000" dirty="0">
                <a:latin typeface="Arial"/>
                <a:ea typeface="SimSun"/>
                <a:cs typeface="Arial"/>
              </a:rPr>
              <a:t> DNS et </a:t>
            </a:r>
            <a:r>
              <a:rPr lang="en-US" sz="1000" dirty="0" err="1">
                <a:latin typeface="Arial"/>
                <a:ea typeface="SimSun"/>
                <a:cs typeface="Arial"/>
              </a:rPr>
              <a:t>l'adresse</a:t>
            </a:r>
            <a:r>
              <a:rPr lang="en-US" sz="1000" dirty="0">
                <a:latin typeface="Arial"/>
                <a:ea typeface="SimSun"/>
                <a:cs typeface="Arial"/>
              </a:rPr>
              <a:t> IP de la </a:t>
            </a:r>
            <a:r>
              <a:rPr lang="en-US" sz="1000" dirty="0" err="1">
                <a:latin typeface="Arial"/>
                <a:ea typeface="SimSun"/>
                <a:cs typeface="Arial"/>
              </a:rPr>
              <a:t>passerelle</a:t>
            </a:r>
            <a:r>
              <a:rPr lang="en-US" sz="1000" dirty="0">
                <a:latin typeface="Arial"/>
                <a:ea typeface="SimSun"/>
                <a:cs typeface="Arial"/>
              </a:rPr>
              <a:t> par </a:t>
            </a:r>
            <a:r>
              <a:rPr lang="en-US" sz="1000" dirty="0" err="1">
                <a:latin typeface="Arial"/>
                <a:ea typeface="SimSun"/>
                <a:cs typeface="Arial"/>
              </a:rPr>
              <a:t>défaut</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b="0" dirty="0">
                <a:solidFill>
                  <a:srgbClr val="000000"/>
                </a:solidFill>
                <a:effectLst/>
                <a:latin typeface="Arial"/>
                <a:ea typeface="SimSun"/>
                <a:cs typeface="Arial"/>
              </a:rPr>
              <a:t>Comment </a:t>
            </a:r>
            <a:r>
              <a:rPr lang="en-US" sz="1000" b="0" dirty="0" err="1">
                <a:solidFill>
                  <a:srgbClr val="000000"/>
                </a:solidFill>
                <a:effectLst/>
                <a:latin typeface="Arial"/>
                <a:ea typeface="SimSun"/>
                <a:cs typeface="Arial"/>
              </a:rPr>
              <a:t>devez-vous</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configurer</a:t>
            </a:r>
            <a:r>
              <a:rPr lang="en-US" sz="1000" b="0" dirty="0">
                <a:solidFill>
                  <a:srgbClr val="000000"/>
                </a:solidFill>
                <a:effectLst/>
                <a:latin typeface="Arial"/>
                <a:ea typeface="SimSun"/>
                <a:cs typeface="Arial"/>
              </a:rPr>
              <a:t> un </a:t>
            </a:r>
            <a:r>
              <a:rPr lang="en-US" sz="1000" b="0" dirty="0" err="1">
                <a:solidFill>
                  <a:srgbClr val="000000"/>
                </a:solidFill>
                <a:effectLst/>
                <a:latin typeface="Arial"/>
                <a:ea typeface="SimSun"/>
                <a:cs typeface="Arial"/>
              </a:rPr>
              <a:t>ordinateur</a:t>
            </a:r>
            <a:r>
              <a:rPr lang="en-US" sz="1000" b="0" dirty="0">
                <a:solidFill>
                  <a:srgbClr val="000000"/>
                </a:solidFill>
                <a:effectLst/>
                <a:latin typeface="Arial"/>
                <a:ea typeface="SimSun"/>
                <a:cs typeface="Arial"/>
              </a:rPr>
              <a:t> pour </a:t>
            </a:r>
            <a:r>
              <a:rPr lang="en-US" sz="1000" b="0" dirty="0" err="1">
                <a:solidFill>
                  <a:srgbClr val="000000"/>
                </a:solidFill>
                <a:effectLst/>
                <a:latin typeface="Arial"/>
                <a:ea typeface="SimSun"/>
                <a:cs typeface="Arial"/>
              </a:rPr>
              <a:t>recevoir</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une</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adresse</a:t>
            </a:r>
            <a:r>
              <a:rPr lang="en-US" sz="1000" b="0" dirty="0">
                <a:solidFill>
                  <a:srgbClr val="000000"/>
                </a:solidFill>
                <a:effectLst/>
                <a:latin typeface="Arial"/>
                <a:ea typeface="SimSun"/>
                <a:cs typeface="Arial"/>
              </a:rPr>
              <a:t> IP du </a:t>
            </a:r>
            <a:r>
              <a:rPr lang="en-US" sz="1000" b="0" dirty="0" err="1">
                <a:solidFill>
                  <a:srgbClr val="000000"/>
                </a:solidFill>
                <a:effectLst/>
                <a:latin typeface="Arial"/>
                <a:ea typeface="SimSun"/>
                <a:cs typeface="Arial"/>
              </a:rPr>
              <a:t>serveur</a:t>
            </a:r>
            <a:r>
              <a:rPr lang="en-US" sz="1000" b="0" dirty="0">
                <a:solidFill>
                  <a:srgbClr val="000000"/>
                </a:solidFill>
                <a:effectLst/>
                <a:latin typeface="Arial"/>
                <a:ea typeface="SimSun"/>
                <a:cs typeface="Arial"/>
              </a:rPr>
              <a:t> DHCP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Normalement</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n'avez</a:t>
            </a:r>
            <a:r>
              <a:rPr lang="en-US" sz="1000" dirty="0">
                <a:latin typeface="Arial"/>
                <a:ea typeface="SimSun"/>
                <a:cs typeface="Arial"/>
              </a:rPr>
              <a:t> </a:t>
            </a:r>
            <a:r>
              <a:rPr lang="en-US" sz="1000" dirty="0" err="1">
                <a:latin typeface="Arial"/>
                <a:ea typeface="SimSun"/>
                <a:cs typeface="Arial"/>
              </a:rPr>
              <a:t>rien</a:t>
            </a:r>
            <a:r>
              <a:rPr lang="en-US" sz="1000" dirty="0">
                <a:latin typeface="Arial"/>
                <a:ea typeface="SimSun"/>
                <a:cs typeface="Arial"/>
              </a:rPr>
              <a:t> à faire. </a:t>
            </a:r>
            <a:r>
              <a:rPr lang="en-US" sz="1000" dirty="0" err="1">
                <a:latin typeface="Arial"/>
                <a:ea typeface="SimSun"/>
                <a:cs typeface="Arial"/>
              </a:rPr>
              <a:t>L'ordinateur</a:t>
            </a:r>
            <a:r>
              <a:rPr lang="en-US" sz="1000" dirty="0">
                <a:latin typeface="Arial"/>
                <a:ea typeface="SimSun"/>
                <a:cs typeface="Arial"/>
              </a:rPr>
              <a:t> </a:t>
            </a:r>
            <a:r>
              <a:rPr lang="en-US" sz="1000" dirty="0" err="1">
                <a:latin typeface="Arial"/>
                <a:ea typeface="SimSun"/>
                <a:cs typeface="Arial"/>
              </a:rPr>
              <a:t>doit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configuré</a:t>
            </a:r>
            <a:r>
              <a:rPr lang="en-US" sz="1000" dirty="0">
                <a:latin typeface="Arial"/>
                <a:ea typeface="SimSun"/>
                <a:cs typeface="Arial"/>
              </a:rPr>
              <a:t> pour </a:t>
            </a:r>
            <a:r>
              <a:rPr lang="en-US" sz="1000" dirty="0" err="1">
                <a:latin typeface="Arial"/>
                <a:ea typeface="SimSun"/>
                <a:cs typeface="Arial"/>
              </a:rPr>
              <a:t>obtenir</a:t>
            </a:r>
            <a:r>
              <a:rPr lang="en-US" sz="1000" dirty="0">
                <a:latin typeface="Arial"/>
                <a:ea typeface="SimSun"/>
                <a:cs typeface="Arial"/>
              </a:rPr>
              <a:t> son </a:t>
            </a:r>
            <a:r>
              <a:rPr lang="en-US" sz="1000" dirty="0" err="1">
                <a:latin typeface="Arial"/>
                <a:ea typeface="SimSun"/>
                <a:cs typeface="Arial"/>
              </a:rPr>
              <a:t>adresse</a:t>
            </a:r>
            <a:r>
              <a:rPr lang="en-US" sz="1000" dirty="0">
                <a:latin typeface="Arial"/>
                <a:ea typeface="SimSun"/>
                <a:cs typeface="Arial"/>
              </a:rPr>
              <a:t> IP </a:t>
            </a:r>
            <a:r>
              <a:rPr lang="en-US" sz="1000" dirty="0" err="1">
                <a:latin typeface="Arial"/>
                <a:ea typeface="SimSun"/>
                <a:cs typeface="Arial"/>
              </a:rPr>
              <a:t>automatiquement</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b="0" dirty="0" err="1">
                <a:solidFill>
                  <a:srgbClr val="000000"/>
                </a:solidFill>
                <a:effectLst/>
                <a:latin typeface="Arial"/>
                <a:ea typeface="SimSun"/>
                <a:cs typeface="Arial"/>
              </a:rPr>
              <a:t>Pourquoi</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avez-vous</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besoin</a:t>
            </a:r>
            <a:r>
              <a:rPr lang="en-US" sz="1000" b="0" dirty="0">
                <a:solidFill>
                  <a:srgbClr val="000000"/>
                </a:solidFill>
                <a:effectLst/>
                <a:latin typeface="Arial"/>
                <a:ea typeface="SimSun"/>
                <a:cs typeface="Arial"/>
              </a:rPr>
              <a:t> de </a:t>
            </a:r>
            <a:r>
              <a:rPr lang="en-US" sz="1000" b="0" dirty="0" err="1">
                <a:solidFill>
                  <a:srgbClr val="000000"/>
                </a:solidFill>
                <a:effectLst/>
                <a:latin typeface="Arial"/>
                <a:ea typeface="SimSun"/>
                <a:cs typeface="Arial"/>
              </a:rPr>
              <a:t>l'adresse</a:t>
            </a:r>
            <a:r>
              <a:rPr lang="en-US" sz="1000" b="0" dirty="0">
                <a:solidFill>
                  <a:srgbClr val="000000"/>
                </a:solidFill>
                <a:effectLst/>
                <a:latin typeface="Arial"/>
                <a:ea typeface="SimSun"/>
                <a:cs typeface="Arial"/>
              </a:rPr>
              <a:t> MAC pour </a:t>
            </a:r>
            <a:r>
              <a:rPr lang="en-US" sz="1000" b="0" dirty="0" err="1">
                <a:solidFill>
                  <a:srgbClr val="000000"/>
                </a:solidFill>
                <a:effectLst/>
                <a:latin typeface="Arial"/>
                <a:ea typeface="SimSun"/>
                <a:cs typeface="Arial"/>
              </a:rPr>
              <a:t>une</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réservation</a:t>
            </a:r>
            <a:r>
              <a:rPr lang="en-US" sz="1000" b="0" dirty="0">
                <a:solidFill>
                  <a:srgbClr val="000000"/>
                </a:solidFill>
                <a:effectLst/>
                <a:latin typeface="Arial"/>
                <a:ea typeface="SimSun"/>
                <a:cs typeface="Arial"/>
              </a:rPr>
              <a:t> de </a:t>
            </a:r>
            <a:r>
              <a:rPr lang="en-US" sz="1000" b="0" dirty="0" err="1">
                <a:solidFill>
                  <a:srgbClr val="000000"/>
                </a:solidFill>
                <a:effectLst/>
                <a:latin typeface="Arial"/>
                <a:ea typeface="SimSun"/>
                <a:cs typeface="Arial"/>
              </a:rPr>
              <a:t>serveur</a:t>
            </a:r>
            <a:r>
              <a:rPr lang="en-US" sz="1000" b="0" dirty="0">
                <a:solidFill>
                  <a:srgbClr val="000000"/>
                </a:solidFill>
                <a:effectLst/>
                <a:latin typeface="Arial"/>
                <a:ea typeface="SimSun"/>
                <a:cs typeface="Arial"/>
              </a:rPr>
              <a:t> DHCP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L'adresse</a:t>
            </a:r>
            <a:r>
              <a:rPr lang="en-US" sz="1000" dirty="0">
                <a:latin typeface="Arial"/>
                <a:ea typeface="SimSun"/>
                <a:cs typeface="Arial"/>
              </a:rPr>
              <a:t> MAC </a:t>
            </a:r>
            <a:r>
              <a:rPr lang="en-US" sz="1000" dirty="0" err="1">
                <a:latin typeface="Arial"/>
                <a:ea typeface="SimSun"/>
                <a:cs typeface="Arial"/>
              </a:rPr>
              <a:t>identifie</a:t>
            </a:r>
            <a:r>
              <a:rPr lang="en-US" sz="1000" dirty="0">
                <a:latin typeface="Arial"/>
                <a:ea typeface="SimSun"/>
                <a:cs typeface="Arial"/>
              </a:rPr>
              <a:t> de </a:t>
            </a:r>
            <a:r>
              <a:rPr lang="en-US" sz="1000" dirty="0" err="1">
                <a:latin typeface="Arial"/>
                <a:ea typeface="SimSun"/>
                <a:cs typeface="Arial"/>
              </a:rPr>
              <a:t>manière</a:t>
            </a:r>
            <a:r>
              <a:rPr lang="en-US" sz="1000" dirty="0">
                <a:latin typeface="Arial"/>
                <a:ea typeface="SimSun"/>
                <a:cs typeface="Arial"/>
              </a:rPr>
              <a:t> unique un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n'importe</a:t>
            </a:r>
            <a:r>
              <a:rPr lang="en-US" sz="1000" dirty="0">
                <a:latin typeface="Arial"/>
                <a:ea typeface="SimSun"/>
                <a:cs typeface="Arial"/>
              </a:rPr>
              <a:t> </a:t>
            </a:r>
            <a:r>
              <a:rPr lang="en-US" sz="1000" dirty="0" err="1">
                <a:latin typeface="Arial"/>
                <a:ea typeface="SimSun"/>
                <a:cs typeface="Arial"/>
              </a:rPr>
              <a:t>quel</a:t>
            </a:r>
            <a:r>
              <a:rPr lang="en-US" sz="1000" dirty="0">
                <a:latin typeface="Arial"/>
                <a:ea typeface="SimSun"/>
                <a:cs typeface="Arial"/>
              </a:rPr>
              <a:t> </a:t>
            </a:r>
            <a:r>
              <a:rPr lang="en-US" sz="1000" dirty="0" err="1">
                <a:latin typeface="Arial"/>
                <a:ea typeface="SimSun"/>
                <a:cs typeface="Arial"/>
              </a:rPr>
              <a:t>autre</a:t>
            </a:r>
            <a:r>
              <a:rPr lang="en-US" sz="1000" dirty="0">
                <a:latin typeface="Arial"/>
                <a:ea typeface="SimSun"/>
                <a:cs typeface="Arial"/>
              </a:rPr>
              <a:t> </a:t>
            </a:r>
            <a:r>
              <a:rPr lang="en-US" sz="1000" dirty="0" err="1">
                <a:latin typeface="Arial"/>
                <a:ea typeface="SimSun"/>
                <a:cs typeface="Arial"/>
              </a:rPr>
              <a:t>périphérique</a:t>
            </a:r>
            <a:r>
              <a:rPr lang="en-US" sz="1000" dirty="0">
                <a:latin typeface="Arial"/>
                <a:ea typeface="SimSun"/>
                <a:cs typeface="Arial"/>
              </a:rPr>
              <a:t> </a:t>
            </a:r>
            <a:r>
              <a:rPr lang="en-US" sz="1000" dirty="0" err="1">
                <a:latin typeface="Arial"/>
                <a:ea typeface="SimSun"/>
                <a:cs typeface="Arial"/>
              </a:rPr>
              <a:t>réseau</a:t>
            </a:r>
            <a:r>
              <a:rPr lang="en-US" sz="1000" dirty="0">
                <a:latin typeface="Arial"/>
                <a:ea typeface="SimSun"/>
                <a:cs typeface="Arial"/>
              </a:rPr>
              <a:t>, </a:t>
            </a:r>
            <a:r>
              <a:rPr lang="en-US" sz="1000" dirty="0" err="1">
                <a:latin typeface="Arial"/>
                <a:ea typeface="SimSun"/>
                <a:cs typeface="Arial"/>
              </a:rPr>
              <a:t>tel</a:t>
            </a:r>
            <a:r>
              <a:rPr lang="en-US" sz="1000" dirty="0">
                <a:latin typeface="Arial"/>
                <a:ea typeface="SimSun"/>
                <a:cs typeface="Arial"/>
              </a:rPr>
              <a:t> </a:t>
            </a:r>
            <a:r>
              <a:rPr lang="en-US" sz="1000" dirty="0" err="1">
                <a:latin typeface="Arial"/>
                <a:ea typeface="SimSun"/>
                <a:cs typeface="Arial"/>
              </a:rPr>
              <a:t>qu'une</a:t>
            </a:r>
            <a:r>
              <a:rPr lang="en-US" sz="1000" dirty="0">
                <a:latin typeface="Arial"/>
                <a:ea typeface="SimSun"/>
                <a:cs typeface="Arial"/>
              </a:rPr>
              <a:t> </a:t>
            </a:r>
            <a:r>
              <a:rPr lang="en-US" sz="1000" dirty="0" err="1">
                <a:latin typeface="Arial"/>
                <a:ea typeface="SimSun"/>
                <a:cs typeface="Arial"/>
              </a:rPr>
              <a:t>imprimante</a:t>
            </a:r>
            <a:r>
              <a:rPr lang="en-US" sz="1000" dirty="0">
                <a:latin typeface="Arial"/>
                <a:ea typeface="SimSun"/>
                <a:cs typeface="Arial"/>
              </a:rPr>
              <a:t> </a:t>
            </a:r>
            <a:r>
              <a:rPr lang="en-US" sz="1000" dirty="0" err="1">
                <a:latin typeface="Arial"/>
                <a:ea typeface="SimSun"/>
                <a:cs typeface="Arial"/>
              </a:rPr>
              <a:t>réseau</a:t>
            </a:r>
            <a:r>
              <a:rPr lang="en-US" sz="1000" dirty="0">
                <a:latin typeface="Arial"/>
                <a:ea typeface="SimSun"/>
                <a:cs typeface="Arial"/>
              </a:rPr>
              <a:t>. Le </a:t>
            </a:r>
            <a:r>
              <a:rPr lang="en-US" sz="1000" dirty="0" err="1">
                <a:latin typeface="Arial"/>
                <a:ea typeface="SimSun"/>
                <a:cs typeface="Arial"/>
              </a:rPr>
              <a:t>processus</a:t>
            </a:r>
            <a:r>
              <a:rPr lang="en-US" sz="1000" dirty="0">
                <a:latin typeface="Arial"/>
                <a:ea typeface="SimSun"/>
                <a:cs typeface="Arial"/>
              </a:rPr>
              <a:t> de </a:t>
            </a:r>
            <a:r>
              <a:rPr lang="en-US" sz="1000" dirty="0" err="1">
                <a:latin typeface="Arial"/>
                <a:ea typeface="SimSun"/>
                <a:cs typeface="Arial"/>
              </a:rPr>
              <a:t>réservation</a:t>
            </a:r>
            <a:r>
              <a:rPr lang="en-US" sz="1000" dirty="0">
                <a:latin typeface="Arial"/>
                <a:ea typeface="SimSun"/>
                <a:cs typeface="Arial"/>
              </a:rPr>
              <a:t> DHCP a </a:t>
            </a:r>
            <a:r>
              <a:rPr lang="en-US" sz="1000" dirty="0" err="1">
                <a:latin typeface="Arial"/>
                <a:ea typeface="SimSun"/>
                <a:cs typeface="Arial"/>
              </a:rPr>
              <a:t>besoin</a:t>
            </a:r>
            <a:r>
              <a:rPr lang="en-US" sz="1000" dirty="0">
                <a:latin typeface="Arial"/>
                <a:ea typeface="SimSun"/>
                <a:cs typeface="Arial"/>
              </a:rPr>
              <a:t> </a:t>
            </a:r>
            <a:r>
              <a:rPr lang="en-US" sz="1000" dirty="0" err="1">
                <a:latin typeface="Arial"/>
                <a:ea typeface="SimSun"/>
                <a:cs typeface="Arial"/>
              </a:rPr>
              <a:t>d'identifier</a:t>
            </a:r>
            <a:r>
              <a:rPr lang="en-US" sz="1000" dirty="0">
                <a:latin typeface="Arial"/>
                <a:ea typeface="SimSun"/>
                <a:cs typeface="Arial"/>
              </a:rPr>
              <a:t> </a:t>
            </a:r>
            <a:r>
              <a:rPr lang="en-US" sz="1000" dirty="0" err="1">
                <a:latin typeface="Arial"/>
                <a:ea typeface="SimSun"/>
                <a:cs typeface="Arial"/>
              </a:rPr>
              <a:t>l'ordinateur</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le </a:t>
            </a:r>
            <a:r>
              <a:rPr lang="en-US" sz="1000" dirty="0" err="1">
                <a:latin typeface="Arial"/>
                <a:ea typeface="SimSun"/>
                <a:cs typeface="Arial"/>
              </a:rPr>
              <a:t>périphérique</a:t>
            </a:r>
            <a:r>
              <a:rPr lang="en-US" sz="1000" dirty="0">
                <a:latin typeface="Arial"/>
                <a:ea typeface="SimSun"/>
                <a:cs typeface="Arial"/>
              </a:rPr>
              <a:t> </a:t>
            </a:r>
            <a:r>
              <a:rPr lang="en-US" sz="1000" dirty="0" err="1">
                <a:latin typeface="Arial"/>
                <a:ea typeface="SimSun"/>
                <a:cs typeface="Arial"/>
              </a:rPr>
              <a:t>réseau</a:t>
            </a:r>
            <a:r>
              <a:rPr lang="en-US" sz="1000" dirty="0">
                <a:latin typeface="Arial"/>
                <a:ea typeface="SimSun"/>
                <a:cs typeface="Arial"/>
              </a:rPr>
              <a:t> par son </a:t>
            </a:r>
            <a:r>
              <a:rPr lang="en-US" sz="1000" dirty="0" err="1">
                <a:latin typeface="Arial"/>
                <a:ea typeface="SimSun"/>
                <a:cs typeface="Arial"/>
              </a:rPr>
              <a:t>adresse</a:t>
            </a:r>
            <a:r>
              <a:rPr lang="en-US" sz="1000" dirty="0">
                <a:latin typeface="Arial"/>
                <a:ea typeface="SimSun"/>
                <a:cs typeface="Arial"/>
              </a:rPr>
              <a:t> MAC pour </a:t>
            </a:r>
            <a:r>
              <a:rPr lang="en-US" sz="1000" dirty="0" err="1">
                <a:latin typeface="Arial"/>
                <a:ea typeface="SimSun"/>
                <a:cs typeface="Arial"/>
              </a:rPr>
              <a:t>pouvoir</a:t>
            </a:r>
            <a:r>
              <a:rPr lang="en-US" sz="1000" dirty="0">
                <a:latin typeface="Arial"/>
                <a:ea typeface="SimSun"/>
                <a:cs typeface="Arial"/>
              </a:rPr>
              <a:t> </a:t>
            </a:r>
            <a:r>
              <a:rPr lang="en-US" sz="1000" dirty="0" err="1">
                <a:latin typeface="Arial"/>
                <a:ea typeface="SimSun"/>
                <a:cs typeface="Arial"/>
              </a:rPr>
              <a:t>lui</a:t>
            </a:r>
            <a:r>
              <a:rPr lang="en-US" sz="1000" dirty="0">
                <a:latin typeface="Arial"/>
                <a:ea typeface="SimSun"/>
                <a:cs typeface="Arial"/>
              </a:rPr>
              <a:t> </a:t>
            </a:r>
            <a:r>
              <a:rPr lang="en-US" sz="1000" dirty="0" err="1">
                <a:latin typeface="Arial"/>
                <a:ea typeface="SimSun"/>
                <a:cs typeface="Arial"/>
              </a:rPr>
              <a:t>louer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adresse</a:t>
            </a:r>
            <a:r>
              <a:rPr lang="en-US" sz="1000" dirty="0">
                <a:latin typeface="Arial"/>
                <a:ea typeface="SimSun"/>
                <a:cs typeface="Arial"/>
              </a:rPr>
              <a:t> IP.</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b="0" dirty="0" err="1">
                <a:solidFill>
                  <a:srgbClr val="000000"/>
                </a:solidFill>
                <a:effectLst/>
                <a:latin typeface="Arial"/>
                <a:ea typeface="SimSun"/>
                <a:cs typeface="Arial"/>
              </a:rPr>
              <a:t>Quelles</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informations</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devez-vous</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configurer</a:t>
            </a:r>
            <a:r>
              <a:rPr lang="en-US" sz="1000" b="0" dirty="0">
                <a:solidFill>
                  <a:srgbClr val="000000"/>
                </a:solidFill>
                <a:effectLst/>
                <a:latin typeface="Arial"/>
                <a:ea typeface="SimSun"/>
                <a:cs typeface="Arial"/>
              </a:rPr>
              <a:t> </a:t>
            </a:r>
            <a:r>
              <a:rPr lang="en-US" sz="1000" b="0" dirty="0" err="1">
                <a:solidFill>
                  <a:srgbClr val="000000"/>
                </a:solidFill>
                <a:effectLst/>
                <a:latin typeface="Arial"/>
                <a:ea typeface="SimSun"/>
                <a:cs typeface="Arial"/>
              </a:rPr>
              <a:t>sur</a:t>
            </a:r>
            <a:r>
              <a:rPr lang="en-US" sz="1000" b="0" dirty="0">
                <a:solidFill>
                  <a:srgbClr val="000000"/>
                </a:solidFill>
                <a:effectLst/>
                <a:latin typeface="Arial"/>
                <a:ea typeface="SimSun"/>
                <a:cs typeface="Arial"/>
              </a:rPr>
              <a:t> un agent de </a:t>
            </a:r>
            <a:r>
              <a:rPr lang="en-US" sz="1000" b="0" dirty="0" err="1">
                <a:solidFill>
                  <a:srgbClr val="000000"/>
                </a:solidFill>
                <a:effectLst/>
                <a:latin typeface="Arial"/>
                <a:ea typeface="SimSun"/>
                <a:cs typeface="Arial"/>
              </a:rPr>
              <a:t>relais</a:t>
            </a:r>
            <a:r>
              <a:rPr lang="en-US" sz="1000" b="0" dirty="0">
                <a:solidFill>
                  <a:srgbClr val="000000"/>
                </a:solidFill>
                <a:effectLst/>
                <a:latin typeface="Arial"/>
                <a:ea typeface="SimSun"/>
                <a:cs typeface="Arial"/>
              </a:rPr>
              <a:t> DHCP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Pour </a:t>
            </a:r>
            <a:r>
              <a:rPr lang="en-US" sz="1000" dirty="0" err="1">
                <a:latin typeface="Arial"/>
                <a:ea typeface="SimSun"/>
                <a:cs typeface="Arial"/>
              </a:rPr>
              <a:t>qu'un</a:t>
            </a:r>
            <a:r>
              <a:rPr lang="en-US" sz="1000" dirty="0">
                <a:latin typeface="Arial"/>
                <a:ea typeface="SimSun"/>
                <a:cs typeface="Arial"/>
              </a:rPr>
              <a:t> agent de </a:t>
            </a:r>
            <a:r>
              <a:rPr lang="en-US" sz="1000" dirty="0" err="1">
                <a:latin typeface="Arial"/>
                <a:ea typeface="SimSun"/>
                <a:cs typeface="Arial"/>
              </a:rPr>
              <a:t>relais</a:t>
            </a:r>
            <a:r>
              <a:rPr lang="en-US" sz="1000" dirty="0">
                <a:latin typeface="Arial"/>
                <a:ea typeface="SimSun"/>
                <a:cs typeface="Arial"/>
              </a:rPr>
              <a:t> DHCP </a:t>
            </a:r>
            <a:r>
              <a:rPr lang="en-US" sz="1000" dirty="0" err="1">
                <a:latin typeface="Arial"/>
                <a:ea typeface="SimSun"/>
                <a:cs typeface="Arial"/>
              </a:rPr>
              <a:t>fournisse</a:t>
            </a:r>
            <a:r>
              <a:rPr lang="en-US" sz="1000" dirty="0">
                <a:latin typeface="Arial"/>
                <a:ea typeface="SimSun"/>
                <a:cs typeface="Arial"/>
              </a:rPr>
              <a:t> des </a:t>
            </a:r>
            <a:r>
              <a:rPr lang="en-US" sz="1000" dirty="0" err="1">
                <a:latin typeface="Arial"/>
                <a:ea typeface="SimSun"/>
                <a:cs typeface="Arial"/>
              </a:rPr>
              <a:t>adresses</a:t>
            </a:r>
            <a:r>
              <a:rPr lang="en-US" sz="1000" dirty="0">
                <a:latin typeface="Arial"/>
                <a:ea typeface="SimSun"/>
                <a:cs typeface="Arial"/>
              </a:rPr>
              <a:t> IP aux sous-</a:t>
            </a:r>
            <a:r>
              <a:rPr lang="en-US" sz="1000" dirty="0" err="1">
                <a:latin typeface="Arial"/>
                <a:ea typeface="SimSun"/>
                <a:cs typeface="Arial"/>
              </a:rPr>
              <a:t>réseaux</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a:t>
            </a:r>
            <a:r>
              <a:rPr lang="en-US" sz="1000" dirty="0" err="1">
                <a:latin typeface="Arial"/>
                <a:ea typeface="SimSun"/>
                <a:cs typeface="Arial"/>
              </a:rPr>
              <a:t>lesquels</a:t>
            </a:r>
            <a:r>
              <a:rPr lang="en-US" sz="1000" dirty="0">
                <a:latin typeface="Arial"/>
                <a:ea typeface="SimSun"/>
                <a:cs typeface="Arial"/>
              </a:rPr>
              <a:t> </a:t>
            </a:r>
            <a:r>
              <a:rPr lang="en-US" sz="1000" dirty="0" err="1">
                <a:latin typeface="Arial"/>
                <a:ea typeface="SimSun"/>
                <a:cs typeface="Arial"/>
              </a:rPr>
              <a:t>aucun</a:t>
            </a:r>
            <a:r>
              <a:rPr lang="en-US" sz="1000" dirty="0">
                <a:latin typeface="Arial"/>
                <a:ea typeface="SimSun"/>
                <a:cs typeface="Arial"/>
              </a:rPr>
              <a:t> </a:t>
            </a:r>
            <a:r>
              <a:rPr lang="en-US" sz="1000" dirty="0" err="1">
                <a:latin typeface="Arial"/>
                <a:ea typeface="SimSun"/>
                <a:cs typeface="Arial"/>
              </a:rPr>
              <a:t>serveur</a:t>
            </a:r>
            <a:r>
              <a:rPr lang="en-US" sz="1000" dirty="0">
                <a:latin typeface="Arial"/>
                <a:ea typeface="SimSun"/>
                <a:cs typeface="Arial"/>
              </a:rPr>
              <a:t> DHCP </a:t>
            </a:r>
            <a:r>
              <a:rPr lang="en-US" sz="1000" dirty="0" err="1">
                <a:latin typeface="Arial"/>
                <a:ea typeface="SimSun"/>
                <a:cs typeface="Arial"/>
              </a:rPr>
              <a:t>n'est</a:t>
            </a:r>
            <a:r>
              <a:rPr lang="en-US" sz="1000" dirty="0">
                <a:latin typeface="Arial"/>
                <a:ea typeface="SimSun"/>
                <a:cs typeface="Arial"/>
              </a:rPr>
              <a:t> </a:t>
            </a:r>
            <a:r>
              <a:rPr lang="en-US" sz="1000" dirty="0" err="1">
                <a:latin typeface="Arial"/>
                <a:ea typeface="SimSun"/>
                <a:cs typeface="Arial"/>
              </a:rPr>
              <a:t>installé</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installer le </a:t>
            </a:r>
            <a:r>
              <a:rPr lang="en-US" sz="1000" dirty="0" err="1">
                <a:latin typeface="Arial"/>
                <a:ea typeface="SimSun"/>
                <a:cs typeface="Arial"/>
              </a:rPr>
              <a:t>protocole</a:t>
            </a:r>
            <a:r>
              <a:rPr lang="en-US" sz="1000" dirty="0">
                <a:latin typeface="Arial"/>
                <a:ea typeface="SimSun"/>
                <a:cs typeface="Arial"/>
              </a:rPr>
              <a:t> de </a:t>
            </a:r>
            <a:r>
              <a:rPr lang="en-US" sz="1000" dirty="0" err="1">
                <a:latin typeface="Arial"/>
                <a:ea typeface="SimSun"/>
                <a:cs typeface="Arial"/>
              </a:rPr>
              <a:t>l'agent</a:t>
            </a:r>
            <a:r>
              <a:rPr lang="en-US" sz="1000" dirty="0">
                <a:latin typeface="Arial"/>
                <a:ea typeface="SimSun"/>
                <a:cs typeface="Arial"/>
              </a:rPr>
              <a:t> de </a:t>
            </a:r>
            <a:r>
              <a:rPr lang="en-US" sz="1000" dirty="0" err="1">
                <a:latin typeface="Arial"/>
                <a:ea typeface="SimSun"/>
                <a:cs typeface="Arial"/>
              </a:rPr>
              <a:t>relais</a:t>
            </a:r>
            <a:r>
              <a:rPr lang="en-US" sz="1000" dirty="0">
                <a:latin typeface="Arial"/>
                <a:ea typeface="SimSun"/>
                <a:cs typeface="Arial"/>
              </a:rPr>
              <a:t> DHCP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serveur</a:t>
            </a:r>
            <a:r>
              <a:rPr lang="en-US" sz="1000" dirty="0">
                <a:latin typeface="Arial"/>
                <a:ea typeface="SimSun"/>
                <a:cs typeface="Arial"/>
              </a:rPr>
              <a:t> qui </a:t>
            </a:r>
            <a:r>
              <a:rPr lang="en-US" sz="1000" dirty="0" err="1">
                <a:latin typeface="Arial"/>
                <a:ea typeface="SimSun"/>
                <a:cs typeface="Arial"/>
              </a:rPr>
              <a:t>fera</a:t>
            </a:r>
            <a:r>
              <a:rPr lang="en-US" sz="1000" dirty="0">
                <a:latin typeface="Arial"/>
                <a:ea typeface="SimSun"/>
                <a:cs typeface="Arial"/>
              </a:rPr>
              <a:t> office </a:t>
            </a:r>
            <a:r>
              <a:rPr lang="en-US" sz="1000" dirty="0" err="1">
                <a:latin typeface="Arial"/>
                <a:ea typeface="SimSun"/>
                <a:cs typeface="Arial"/>
              </a:rPr>
              <a:t>d'agent</a:t>
            </a:r>
            <a:r>
              <a:rPr lang="en-US" sz="1000" dirty="0">
                <a:latin typeface="Arial"/>
                <a:ea typeface="SimSun"/>
                <a:cs typeface="Arial"/>
              </a:rPr>
              <a:t> de </a:t>
            </a:r>
            <a:r>
              <a:rPr lang="en-US" sz="1000" dirty="0" err="1">
                <a:latin typeface="Arial"/>
                <a:ea typeface="SimSun"/>
                <a:cs typeface="Arial"/>
              </a:rPr>
              <a:t>relais</a:t>
            </a:r>
            <a:r>
              <a:rPr lang="en-US" sz="1000" dirty="0">
                <a:latin typeface="Arial"/>
                <a:ea typeface="SimSun"/>
                <a:cs typeface="Arial"/>
              </a:rPr>
              <a:t> DHCP. En </a:t>
            </a:r>
            <a:r>
              <a:rPr lang="en-US" sz="1000" dirty="0" err="1">
                <a:latin typeface="Arial"/>
                <a:ea typeface="SimSun"/>
                <a:cs typeface="Arial"/>
              </a:rPr>
              <a:t>outre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a:t>
            </a:r>
            <a:r>
              <a:rPr lang="en-US" sz="1000" dirty="0" err="1">
                <a:latin typeface="Arial"/>
                <a:ea typeface="SimSun"/>
                <a:cs typeface="Arial"/>
              </a:rPr>
              <a:t>configurer</a:t>
            </a:r>
            <a:r>
              <a:rPr lang="en-US" sz="1000" dirty="0">
                <a:latin typeface="Arial"/>
                <a:ea typeface="SimSun"/>
                <a:cs typeface="Arial"/>
              </a:rPr>
              <a:t> </a:t>
            </a:r>
            <a:r>
              <a:rPr lang="en-US" sz="1000" dirty="0" err="1">
                <a:latin typeface="Arial"/>
                <a:ea typeface="SimSun"/>
                <a:cs typeface="Arial"/>
              </a:rPr>
              <a:t>l'agent</a:t>
            </a:r>
            <a:r>
              <a:rPr lang="en-US" sz="1000" dirty="0">
                <a:latin typeface="Arial"/>
                <a:ea typeface="SimSun"/>
                <a:cs typeface="Arial"/>
              </a:rPr>
              <a:t> de </a:t>
            </a:r>
            <a:r>
              <a:rPr lang="en-US" sz="1000" dirty="0" err="1">
                <a:latin typeface="Arial"/>
                <a:ea typeface="SimSun"/>
                <a:cs typeface="Arial"/>
              </a:rPr>
              <a:t>relais</a:t>
            </a:r>
            <a:r>
              <a:rPr lang="en-US" sz="1000" dirty="0">
                <a:latin typeface="Arial"/>
                <a:ea typeface="SimSun"/>
                <a:cs typeface="Arial"/>
              </a:rPr>
              <a:t> DHCP pour </a:t>
            </a:r>
            <a:r>
              <a:rPr lang="en-US" sz="1000" dirty="0" err="1">
                <a:latin typeface="Arial"/>
                <a:ea typeface="SimSun"/>
                <a:cs typeface="Arial"/>
              </a:rPr>
              <a:t>contacter</a:t>
            </a:r>
            <a:r>
              <a:rPr lang="en-US" sz="1000" dirty="0">
                <a:latin typeface="Arial"/>
                <a:ea typeface="SimSun"/>
                <a:cs typeface="Arial"/>
              </a:rPr>
              <a:t> </a:t>
            </a:r>
            <a:r>
              <a:rPr lang="en-US" sz="1000" dirty="0" err="1">
                <a:solidFill>
                  <a:prstClr val="black"/>
                </a:solidFill>
                <a:latin typeface="Arial"/>
                <a:ea typeface="SimSun"/>
                <a:cs typeface="Arial"/>
              </a:rPr>
              <a:t>l'adresse</a:t>
            </a:r>
            <a:r>
              <a:rPr lang="en-US" sz="1000" dirty="0">
                <a:solidFill>
                  <a:prstClr val="black"/>
                </a:solidFill>
                <a:latin typeface="Arial"/>
                <a:ea typeface="SimSun"/>
                <a:cs typeface="Arial"/>
              </a:rPr>
              <a:t> IP du </a:t>
            </a:r>
            <a:r>
              <a:rPr lang="en-US" sz="1000" dirty="0" err="1">
                <a:solidFill>
                  <a:prstClr val="black"/>
                </a:solidFill>
                <a:latin typeface="Arial"/>
                <a:ea typeface="SimSun"/>
                <a:cs typeface="Arial"/>
              </a:rPr>
              <a:t>serveur</a:t>
            </a:r>
            <a:r>
              <a:rPr lang="en-US" sz="1000" dirty="0">
                <a:solidFill>
                  <a:prstClr val="black"/>
                </a:solidFill>
                <a:latin typeface="Arial"/>
                <a:ea typeface="SimSun"/>
                <a:cs typeface="Arial"/>
              </a:rPr>
              <a:t> DHCP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un </a:t>
            </a:r>
            <a:r>
              <a:rPr lang="en-US" sz="1000" dirty="0" err="1">
                <a:solidFill>
                  <a:prstClr val="black"/>
                </a:solidFill>
                <a:latin typeface="Arial"/>
                <a:ea typeface="SimSun"/>
                <a:cs typeface="Arial"/>
              </a:rPr>
              <a:t>autre</a:t>
            </a:r>
            <a:r>
              <a:rPr lang="en-US" sz="1000" dirty="0">
                <a:solidFill>
                  <a:prstClr val="black"/>
                </a:solidFill>
                <a:latin typeface="Arial"/>
                <a:ea typeface="SimSun"/>
                <a:cs typeface="Arial"/>
              </a:rPr>
              <a:t> sous-</a:t>
            </a:r>
            <a:r>
              <a:rPr lang="en-US" sz="1000" dirty="0" err="1">
                <a:solidFill>
                  <a:prstClr val="black"/>
                </a:solidFill>
                <a:latin typeface="Arial"/>
                <a:ea typeface="SimSun"/>
                <a:cs typeface="Arial"/>
              </a:rPr>
              <a:t>réseau</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afin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louer</a:t>
            </a:r>
            <a:r>
              <a:rPr lang="en-US" sz="1000" dirty="0">
                <a:solidFill>
                  <a:prstClr val="black"/>
                </a:solidFill>
                <a:latin typeface="Arial"/>
                <a:ea typeface="SimSun"/>
                <a:cs typeface="Arial"/>
              </a:rPr>
              <a:t> des </a:t>
            </a:r>
            <a:r>
              <a:rPr lang="en-US" sz="1000" dirty="0" err="1">
                <a:solidFill>
                  <a:prstClr val="black"/>
                </a:solidFill>
                <a:latin typeface="Arial"/>
                <a:ea typeface="SimSun"/>
                <a:cs typeface="Arial"/>
              </a:rPr>
              <a:t>adresses</a:t>
            </a:r>
            <a:r>
              <a:rPr lang="en-US" sz="1000" dirty="0">
                <a:solidFill>
                  <a:prstClr val="black"/>
                </a:solidFill>
                <a:latin typeface="Arial"/>
                <a:ea typeface="SimSun"/>
                <a:cs typeface="Arial"/>
              </a:rPr>
              <a:t> IP aux clients DHCP.</a:t>
            </a:r>
            <a:endParaRPr lang="en-US" sz="1000" dirty="0"/>
          </a:p>
        </p:txBody>
      </p:sp>
      <p:sp>
        <p:nvSpPr>
          <p:cNvPr id="4" name="Slide Number Placeholder 3"/>
          <p:cNvSpPr>
            <a:spLocks noGrp="1"/>
          </p:cNvSpPr>
          <p:nvPr>
            <p:ph type="sldNum" sz="quarter" idx="10"/>
          </p:nvPr>
        </p:nvSpPr>
        <p:spPr/>
        <p:txBody>
          <a:bodyPr/>
          <a:lstStyle/>
          <a:p>
            <a:fld id="{42E590B6-AA69-409D-B29F-3359E13F02FB}"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3508446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SimSun"/>
                <a:cs typeface="Arial"/>
              </a:rPr>
              <a:t>Questions de </a:t>
            </a:r>
            <a:r>
              <a:rPr lang="en-US" sz="1000" b="1" dirty="0" err="1">
                <a:latin typeface="Arial"/>
                <a:ea typeface="SimSun"/>
                <a:cs typeface="Arial"/>
              </a:rPr>
              <a:t>contrôle</a:t>
            </a:r>
            <a:r>
              <a:rPr lang="en-US" sz="1000" b="1" dirty="0">
                <a:latin typeface="Arial"/>
                <a:ea typeface="SimSun"/>
                <a:cs typeface="Arial"/>
              </a:rPr>
              <a:t> des </a:t>
            </a:r>
            <a:r>
              <a:rPr lang="en-US" sz="1000" b="1" dirty="0" err="1">
                <a:latin typeface="Arial"/>
                <a:ea typeface="SimSun"/>
                <a:cs typeface="Arial"/>
              </a:rPr>
              <a:t>acquis</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avez</a:t>
            </a:r>
            <a:r>
              <a:rPr lang="en-US" sz="1000" dirty="0">
                <a:latin typeface="Arial"/>
                <a:ea typeface="SimSun"/>
                <a:cs typeface="Arial"/>
              </a:rPr>
              <a:t> </a:t>
            </a:r>
            <a:r>
              <a:rPr lang="en-US" sz="1000" dirty="0" err="1">
                <a:latin typeface="Arial"/>
                <a:ea typeface="SimSun"/>
                <a:cs typeface="Arial"/>
              </a:rPr>
              <a:t>deux</a:t>
            </a:r>
            <a:r>
              <a:rPr lang="en-US" sz="1000" dirty="0">
                <a:latin typeface="Arial"/>
                <a:ea typeface="SimSun"/>
                <a:cs typeface="Arial"/>
              </a:rPr>
              <a:t> sous-</a:t>
            </a:r>
            <a:r>
              <a:rPr lang="en-US" sz="1000" dirty="0" err="1">
                <a:latin typeface="Arial"/>
                <a:ea typeface="SimSun"/>
                <a:cs typeface="Arial"/>
              </a:rPr>
              <a:t>réseaux</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votre</a:t>
            </a:r>
            <a:r>
              <a:rPr lang="en-US" sz="1000" dirty="0">
                <a:latin typeface="Arial"/>
                <a:ea typeface="SimSun"/>
                <a:cs typeface="Arial"/>
              </a:rPr>
              <a:t> </a:t>
            </a:r>
            <a:r>
              <a:rPr lang="en-US" sz="1000" dirty="0" err="1">
                <a:latin typeface="Arial"/>
                <a:ea typeface="SimSun"/>
                <a:cs typeface="Arial"/>
              </a:rPr>
              <a:t>entreprise</a:t>
            </a:r>
            <a:r>
              <a:rPr lang="en-US" sz="1000" dirty="0">
                <a:latin typeface="Arial"/>
                <a:ea typeface="SimSun"/>
                <a:cs typeface="Arial"/>
              </a:rPr>
              <a:t> et </a:t>
            </a:r>
            <a:r>
              <a:rPr lang="en-US" sz="1000" dirty="0" err="1">
                <a:latin typeface="Arial"/>
                <a:ea typeface="SimSun"/>
                <a:cs typeface="Arial"/>
              </a:rPr>
              <a:t>souhaitez</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DHCP pour </a:t>
            </a:r>
            <a:r>
              <a:rPr lang="en-US" sz="1000" dirty="0" err="1">
                <a:latin typeface="Arial"/>
                <a:ea typeface="SimSun"/>
                <a:cs typeface="Arial"/>
              </a:rPr>
              <a:t>allouer</a:t>
            </a:r>
            <a:r>
              <a:rPr lang="en-US" sz="1000" dirty="0">
                <a:latin typeface="Arial"/>
                <a:ea typeface="SimSun"/>
                <a:cs typeface="Arial"/>
              </a:rPr>
              <a:t> des </a:t>
            </a:r>
            <a:r>
              <a:rPr lang="en-US" sz="1000" dirty="0" err="1">
                <a:latin typeface="Arial"/>
                <a:ea typeface="SimSun"/>
                <a:cs typeface="Arial"/>
              </a:rPr>
              <a:t>adresses</a:t>
            </a:r>
            <a:r>
              <a:rPr lang="en-US" sz="1000" dirty="0">
                <a:latin typeface="Arial"/>
                <a:ea typeface="SimSun"/>
                <a:cs typeface="Arial"/>
              </a:rPr>
              <a:t> aux </a:t>
            </a:r>
            <a:r>
              <a:rPr lang="en-US" sz="1000" dirty="0" err="1">
                <a:latin typeface="Arial"/>
                <a:ea typeface="SimSun"/>
                <a:cs typeface="Arial"/>
              </a:rPr>
              <a:t>ordinateurs</a:t>
            </a:r>
            <a:r>
              <a:rPr lang="en-US" sz="1000" dirty="0">
                <a:latin typeface="Arial"/>
                <a:ea typeface="SimSun"/>
                <a:cs typeface="Arial"/>
              </a:rPr>
              <a:t> client </a:t>
            </a:r>
            <a:r>
              <a:rPr lang="en-US" sz="1000" dirty="0" err="1">
                <a:latin typeface="Arial"/>
                <a:ea typeface="SimSun"/>
                <a:cs typeface="Arial"/>
              </a:rPr>
              <a:t>sur</a:t>
            </a:r>
            <a:r>
              <a:rPr lang="en-US" sz="1000" dirty="0">
                <a:latin typeface="Arial"/>
                <a:ea typeface="SimSun"/>
                <a:cs typeface="Arial"/>
              </a:rPr>
              <a:t> les </a:t>
            </a:r>
            <a:r>
              <a:rPr lang="en-US" sz="1000" dirty="0" err="1">
                <a:latin typeface="Arial"/>
                <a:ea typeface="SimSun"/>
                <a:cs typeface="Arial"/>
              </a:rPr>
              <a:t>deux</a:t>
            </a:r>
            <a:r>
              <a:rPr lang="en-US" sz="1000" dirty="0">
                <a:latin typeface="Arial"/>
                <a:ea typeface="SimSun"/>
                <a:cs typeface="Arial"/>
              </a:rPr>
              <a:t> sous-</a:t>
            </a:r>
            <a:r>
              <a:rPr lang="en-US" sz="1000" dirty="0" err="1">
                <a:latin typeface="Arial"/>
                <a:ea typeface="SimSun"/>
                <a:cs typeface="Arial"/>
              </a:rPr>
              <a:t>réseaux</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ne </a:t>
            </a:r>
            <a:r>
              <a:rPr lang="en-US" sz="1000" dirty="0" err="1">
                <a:latin typeface="Arial"/>
                <a:ea typeface="SimSun"/>
                <a:cs typeface="Arial"/>
              </a:rPr>
              <a:t>souhaitez</a:t>
            </a:r>
            <a:r>
              <a:rPr lang="en-US" sz="1000" dirty="0">
                <a:latin typeface="Arial"/>
                <a:ea typeface="SimSun"/>
                <a:cs typeface="Arial"/>
              </a:rPr>
              <a:t> pas </a:t>
            </a:r>
            <a:r>
              <a:rPr lang="en-US" sz="1000" dirty="0" err="1">
                <a:latin typeface="Arial"/>
                <a:ea typeface="SimSun"/>
                <a:cs typeface="Arial"/>
              </a:rPr>
              <a:t>déployer</a:t>
            </a:r>
            <a:r>
              <a:rPr lang="en-US" sz="1000" dirty="0">
                <a:latin typeface="Arial"/>
                <a:ea typeface="SimSun"/>
                <a:cs typeface="Arial"/>
              </a:rPr>
              <a:t> </a:t>
            </a:r>
            <a:r>
              <a:rPr lang="en-US" sz="1000" dirty="0" err="1">
                <a:latin typeface="Arial"/>
                <a:ea typeface="SimSun"/>
                <a:cs typeface="Arial"/>
              </a:rPr>
              <a:t>deux</a:t>
            </a:r>
            <a:r>
              <a:rPr lang="en-US" sz="1000" dirty="0">
                <a:latin typeface="Arial"/>
                <a:ea typeface="SimSun"/>
                <a:cs typeface="Arial"/>
              </a:rPr>
              <a:t> </a:t>
            </a:r>
            <a:r>
              <a:rPr lang="en-US" sz="1000" dirty="0" err="1">
                <a:latin typeface="Arial"/>
                <a:ea typeface="SimSun"/>
                <a:cs typeface="Arial"/>
              </a:rPr>
              <a:t>serveurs</a:t>
            </a:r>
            <a:r>
              <a:rPr lang="en-US" sz="1000" dirty="0">
                <a:latin typeface="Arial"/>
                <a:ea typeface="SimSun"/>
                <a:cs typeface="Arial"/>
              </a:rPr>
              <a:t> DHCP. De </a:t>
            </a:r>
            <a:r>
              <a:rPr lang="en-US" sz="1000" dirty="0" err="1">
                <a:latin typeface="Arial"/>
                <a:ea typeface="SimSun"/>
                <a:cs typeface="Arial"/>
              </a:rPr>
              <a:t>quels</a:t>
            </a:r>
            <a:r>
              <a:rPr lang="en-US" sz="1000" dirty="0">
                <a:latin typeface="Arial"/>
                <a:ea typeface="SimSun"/>
                <a:cs typeface="Arial"/>
              </a:rPr>
              <a:t> </a:t>
            </a:r>
            <a:r>
              <a:rPr lang="en-US" sz="1000" dirty="0" err="1">
                <a:latin typeface="Arial"/>
                <a:ea typeface="SimSun"/>
                <a:cs typeface="Arial"/>
              </a:rPr>
              <a:t>facteurs</a:t>
            </a:r>
            <a:r>
              <a:rPr lang="en-US" sz="1000" dirty="0">
                <a:latin typeface="Arial"/>
                <a:ea typeface="SimSun"/>
                <a:cs typeface="Arial"/>
              </a:rPr>
              <a:t> </a:t>
            </a:r>
            <a:r>
              <a:rPr lang="en-US" sz="1000" dirty="0" err="1">
                <a:latin typeface="Arial"/>
                <a:ea typeface="SimSun"/>
                <a:cs typeface="Arial"/>
              </a:rPr>
              <a:t>devez-vous</a:t>
            </a:r>
            <a:r>
              <a:rPr lang="en-US" sz="1000" dirty="0">
                <a:latin typeface="Arial"/>
                <a:ea typeface="SimSun"/>
                <a:cs typeface="Arial"/>
              </a:rPr>
              <a:t> </a:t>
            </a:r>
            <a:r>
              <a:rPr lang="en-US" sz="1000" dirty="0" err="1">
                <a:latin typeface="Arial"/>
                <a:ea typeface="SimSun"/>
                <a:cs typeface="Arial"/>
              </a:rPr>
              <a:t>tenir</a:t>
            </a:r>
            <a:r>
              <a:rPr lang="en-US" sz="1000" dirty="0">
                <a:latin typeface="Arial"/>
                <a:ea typeface="SimSun"/>
                <a:cs typeface="Arial"/>
              </a:rPr>
              <a:t> </a:t>
            </a:r>
            <a:r>
              <a:rPr lang="en-US" sz="1000" dirty="0" err="1">
                <a:latin typeface="Arial"/>
                <a:ea typeface="SimSun"/>
                <a:cs typeface="Arial"/>
              </a:rPr>
              <a:t>compte</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 </a:t>
            </a:r>
            <a:r>
              <a:rPr lang="en-US" sz="1000" dirty="0" err="1">
                <a:latin typeface="Arial"/>
                <a:cs typeface="Arial"/>
              </a:rPr>
              <a:t>routeur</a:t>
            </a:r>
            <a:r>
              <a:rPr lang="en-US" sz="1000" dirty="0">
                <a:latin typeface="Arial"/>
                <a:cs typeface="Arial"/>
              </a:rPr>
              <a:t> qui </a:t>
            </a:r>
            <a:r>
              <a:rPr lang="en-US" sz="1000" dirty="0" err="1">
                <a:latin typeface="Arial"/>
                <a:cs typeface="Arial"/>
              </a:rPr>
              <a:t>interconnecte</a:t>
            </a:r>
            <a:r>
              <a:rPr lang="en-US" sz="1000" dirty="0">
                <a:latin typeface="Arial"/>
                <a:cs typeface="Arial"/>
              </a:rPr>
              <a:t> les </a:t>
            </a:r>
            <a:r>
              <a:rPr lang="en-US" sz="1000" dirty="0" err="1">
                <a:latin typeface="Arial"/>
                <a:cs typeface="Arial"/>
              </a:rPr>
              <a:t>deux</a:t>
            </a:r>
            <a:r>
              <a:rPr lang="en-US" sz="1000" dirty="0">
                <a:latin typeface="Arial"/>
                <a:cs typeface="Arial"/>
              </a:rPr>
              <a:t> sous-</a:t>
            </a:r>
            <a:r>
              <a:rPr lang="en-US" sz="1000" dirty="0" err="1">
                <a:latin typeface="Arial"/>
                <a:cs typeface="Arial"/>
              </a:rPr>
              <a:t>réseaux</a:t>
            </a:r>
            <a:r>
              <a:rPr lang="en-US" sz="1000" dirty="0">
                <a:latin typeface="Arial"/>
                <a:cs typeface="Arial"/>
              </a:rPr>
              <a:t> </a:t>
            </a:r>
            <a:r>
              <a:rPr lang="en-US" sz="1000" dirty="0" err="1">
                <a:latin typeface="Arial"/>
                <a:cs typeface="Arial"/>
              </a:rPr>
              <a:t>doit</a:t>
            </a:r>
            <a:r>
              <a:rPr lang="en-US" sz="1000" dirty="0">
                <a:latin typeface="Arial"/>
                <a:cs typeface="Arial"/>
              </a:rPr>
              <a:t> </a:t>
            </a:r>
            <a:r>
              <a:rPr lang="en-US" sz="1000" dirty="0" err="1">
                <a:latin typeface="Arial"/>
                <a:cs typeface="Arial"/>
              </a:rPr>
              <a:t>prendre</a:t>
            </a:r>
            <a:r>
              <a:rPr lang="en-US" sz="1000" dirty="0">
                <a:latin typeface="Arial"/>
                <a:cs typeface="Arial"/>
              </a:rPr>
              <a:t> en charge le </a:t>
            </a:r>
            <a:r>
              <a:rPr lang="en-US" sz="1000" dirty="0" err="1">
                <a:latin typeface="Arial"/>
                <a:cs typeface="Arial"/>
              </a:rPr>
              <a:t>relais</a:t>
            </a:r>
            <a:r>
              <a:rPr lang="en-US" sz="1000" dirty="0">
                <a:latin typeface="Arial"/>
                <a:cs typeface="Arial"/>
              </a:rPr>
              <a:t> DHCP </a:t>
            </a:r>
            <a:r>
              <a:rPr lang="en-US" sz="1000" dirty="0" err="1">
                <a:latin typeface="Arial"/>
                <a:cs typeface="Arial"/>
              </a:rPr>
              <a:t>ou</a:t>
            </a:r>
            <a:r>
              <a:rPr lang="en-US" sz="1000" dirty="0">
                <a:latin typeface="Arial"/>
                <a:cs typeface="Arial"/>
              </a:rPr>
              <a:t> </a:t>
            </a:r>
            <a:r>
              <a:rPr lang="en-US" sz="1000" dirty="0" err="1">
                <a:latin typeface="Arial"/>
                <a:cs typeface="Arial"/>
              </a:rPr>
              <a:t>vous</a:t>
            </a:r>
            <a:r>
              <a:rPr lang="en-US" sz="1000" dirty="0">
                <a:latin typeface="Arial"/>
                <a:cs typeface="Arial"/>
              </a:rPr>
              <a:t> </a:t>
            </a:r>
            <a:r>
              <a:rPr lang="en-US" sz="1000" dirty="0" err="1">
                <a:latin typeface="Arial"/>
                <a:cs typeface="Arial"/>
              </a:rPr>
              <a:t>devez</a:t>
            </a:r>
            <a:r>
              <a:rPr lang="en-US" sz="1000" dirty="0">
                <a:latin typeface="Arial"/>
                <a:cs typeface="Arial"/>
              </a:rPr>
              <a:t> installer un agent de </a:t>
            </a:r>
            <a:r>
              <a:rPr lang="en-US" sz="1000" dirty="0" err="1">
                <a:latin typeface="Arial"/>
                <a:cs typeface="Arial"/>
              </a:rPr>
              <a:t>relais</a:t>
            </a:r>
            <a:r>
              <a:rPr lang="en-US" sz="1000" dirty="0">
                <a:latin typeface="Arial"/>
                <a:cs typeface="Arial"/>
              </a:rPr>
              <a:t> DHCP </a:t>
            </a:r>
            <a:r>
              <a:rPr lang="en-US" sz="1000" dirty="0" err="1">
                <a:latin typeface="Arial"/>
                <a:cs typeface="Arial"/>
              </a:rPr>
              <a:t>sur</a:t>
            </a:r>
            <a:r>
              <a:rPr lang="en-US" sz="1000" dirty="0">
                <a:latin typeface="Arial"/>
                <a:cs typeface="Arial"/>
              </a:rPr>
              <a:t> le sous-</a:t>
            </a:r>
            <a:r>
              <a:rPr lang="en-US" sz="1000" dirty="0" err="1">
                <a:latin typeface="Arial"/>
                <a:cs typeface="Arial"/>
              </a:rPr>
              <a:t>réseau</a:t>
            </a:r>
            <a:r>
              <a:rPr lang="en-US" sz="1000" dirty="0">
                <a:latin typeface="Arial"/>
                <a:cs typeface="Arial"/>
              </a:rPr>
              <a:t> qui </a:t>
            </a:r>
            <a:r>
              <a:rPr lang="en-US" sz="1000" dirty="0" err="1">
                <a:latin typeface="Arial"/>
                <a:cs typeface="Arial"/>
              </a:rPr>
              <a:t>n'héberge</a:t>
            </a:r>
            <a:r>
              <a:rPr lang="en-US" sz="1000" dirty="0">
                <a:latin typeface="Arial"/>
                <a:cs typeface="Arial"/>
              </a:rPr>
              <a:t> pas le </a:t>
            </a:r>
            <a:r>
              <a:rPr lang="en-US" sz="1000" dirty="0" err="1">
                <a:latin typeface="Arial"/>
                <a:cs typeface="Arial"/>
              </a:rPr>
              <a:t>serveur</a:t>
            </a:r>
            <a:r>
              <a:rPr lang="en-US" sz="1000" dirty="0">
                <a:latin typeface="Arial"/>
                <a:cs typeface="Arial"/>
              </a:rPr>
              <a:t> DHCP. En </a:t>
            </a:r>
            <a:r>
              <a:rPr lang="en-US" sz="1000" dirty="0" err="1">
                <a:latin typeface="Arial"/>
                <a:cs typeface="Arial"/>
              </a:rPr>
              <a:t>outre</a:t>
            </a:r>
            <a:r>
              <a:rPr lang="en-US" sz="1000" dirty="0">
                <a:latin typeface="Arial"/>
                <a:cs typeface="Arial"/>
              </a:rPr>
              <a:t>, </a:t>
            </a:r>
            <a:r>
              <a:rPr lang="en-US" sz="1000" dirty="0" err="1">
                <a:latin typeface="Arial"/>
                <a:cs typeface="Arial"/>
              </a:rPr>
              <a:t>vous</a:t>
            </a:r>
            <a:r>
              <a:rPr lang="en-US" sz="1000" dirty="0">
                <a:latin typeface="Arial"/>
                <a:cs typeface="Arial"/>
              </a:rPr>
              <a:t> </a:t>
            </a:r>
            <a:r>
              <a:rPr lang="en-US" sz="1000" dirty="0" err="1">
                <a:latin typeface="Arial"/>
                <a:cs typeface="Arial"/>
              </a:rPr>
              <a:t>devez</a:t>
            </a:r>
            <a:r>
              <a:rPr lang="en-US" sz="1000" dirty="0">
                <a:latin typeface="Arial"/>
                <a:cs typeface="Arial"/>
              </a:rPr>
              <a:t> </a:t>
            </a:r>
            <a:r>
              <a:rPr lang="en-US" sz="1000" dirty="0" err="1">
                <a:latin typeface="Arial"/>
                <a:cs typeface="Arial"/>
              </a:rPr>
              <a:t>réfléchir</a:t>
            </a:r>
            <a:r>
              <a:rPr lang="en-US" sz="1000" dirty="0">
                <a:latin typeface="Arial"/>
                <a:cs typeface="Arial"/>
              </a:rPr>
              <a:t> à </a:t>
            </a:r>
            <a:r>
              <a:rPr lang="en-US" sz="1000" dirty="0" err="1">
                <a:latin typeface="Arial"/>
                <a:cs typeface="Arial"/>
              </a:rPr>
              <a:t>l'incidence</a:t>
            </a:r>
            <a:r>
              <a:rPr lang="en-US" sz="1000" dirty="0">
                <a:latin typeface="Arial"/>
                <a:cs typeface="Arial"/>
              </a:rPr>
              <a:t> </a:t>
            </a:r>
            <a:r>
              <a:rPr lang="en-US" sz="1000" dirty="0" err="1">
                <a:latin typeface="Arial"/>
                <a:cs typeface="Arial"/>
              </a:rPr>
              <a:t>sur</a:t>
            </a:r>
            <a:r>
              <a:rPr lang="en-US" sz="1000" dirty="0">
                <a:latin typeface="Arial"/>
                <a:cs typeface="Arial"/>
              </a:rPr>
              <a:t> la </a:t>
            </a:r>
            <a:r>
              <a:rPr lang="en-US" sz="1000" dirty="0" err="1">
                <a:latin typeface="Arial"/>
                <a:cs typeface="Arial"/>
              </a:rPr>
              <a:t>disponibilité</a:t>
            </a:r>
            <a:r>
              <a:rPr lang="en-US" sz="1000" dirty="0">
                <a:latin typeface="Arial"/>
                <a:cs typeface="Arial"/>
              </a:rPr>
              <a:t> du service en </a:t>
            </a:r>
            <a:r>
              <a:rPr lang="en-US" sz="1000" dirty="0" err="1">
                <a:latin typeface="Arial"/>
                <a:cs typeface="Arial"/>
              </a:rPr>
              <a:t>cas</a:t>
            </a:r>
            <a:r>
              <a:rPr lang="en-US" sz="1000" dirty="0">
                <a:latin typeface="Arial"/>
                <a:cs typeface="Arial"/>
              </a:rPr>
              <a:t> de </a:t>
            </a:r>
            <a:r>
              <a:rPr lang="en-US" sz="1000" dirty="0" err="1">
                <a:latin typeface="Arial"/>
                <a:cs typeface="Arial"/>
              </a:rPr>
              <a:t>défaillance</a:t>
            </a:r>
            <a:r>
              <a:rPr lang="en-US" sz="1000" dirty="0">
                <a:latin typeface="Arial"/>
                <a:cs typeface="Arial"/>
              </a:rPr>
              <a:t> de </a:t>
            </a:r>
            <a:r>
              <a:rPr lang="en-US" sz="1000" dirty="0" err="1">
                <a:latin typeface="Arial"/>
                <a:cs typeface="Arial"/>
              </a:rPr>
              <a:t>votre</a:t>
            </a:r>
            <a:r>
              <a:rPr lang="en-US" sz="1000" dirty="0">
                <a:latin typeface="Arial"/>
                <a:cs typeface="Arial"/>
              </a:rPr>
              <a:t> unique </a:t>
            </a:r>
            <a:r>
              <a:rPr lang="en-US" sz="1000" dirty="0" err="1">
                <a:latin typeface="Arial"/>
                <a:cs typeface="Arial"/>
              </a:rPr>
              <a:t>serveur</a:t>
            </a:r>
            <a:r>
              <a:rPr lang="en-US" sz="1000" dirty="0">
                <a:latin typeface="Arial"/>
                <a:cs typeface="Arial"/>
              </a:rPr>
              <a:t> DHCP.</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Votre</a:t>
            </a:r>
            <a:r>
              <a:rPr lang="en-US" sz="1000" dirty="0">
                <a:latin typeface="Arial"/>
                <a:ea typeface="SimSun"/>
                <a:cs typeface="Arial"/>
              </a:rPr>
              <a:t> </a:t>
            </a:r>
            <a:r>
              <a:rPr lang="en-US" sz="1000" dirty="0" err="1">
                <a:latin typeface="Arial"/>
                <a:ea typeface="SimSun"/>
                <a:cs typeface="Arial"/>
              </a:rPr>
              <a:t>entreprise</a:t>
            </a:r>
            <a:r>
              <a:rPr lang="en-US" sz="1000" dirty="0">
                <a:latin typeface="Arial"/>
                <a:ea typeface="SimSun"/>
                <a:cs typeface="Arial"/>
              </a:rPr>
              <a:t> </a:t>
            </a:r>
            <a:r>
              <a:rPr lang="en-US" sz="1000" dirty="0" err="1">
                <a:latin typeface="Arial"/>
                <a:ea typeface="SimSun"/>
                <a:cs typeface="Arial"/>
              </a:rPr>
              <a:t>s'est</a:t>
            </a:r>
            <a:r>
              <a:rPr lang="en-US" sz="1000" dirty="0">
                <a:latin typeface="Arial"/>
                <a:ea typeface="SimSun"/>
                <a:cs typeface="Arial"/>
              </a:rPr>
              <a:t> </a:t>
            </a:r>
            <a:r>
              <a:rPr lang="en-US" sz="1000" dirty="0" err="1">
                <a:latin typeface="Arial"/>
                <a:ea typeface="SimSun"/>
                <a:cs typeface="Arial"/>
              </a:rPr>
              <a:t>développée</a:t>
            </a:r>
            <a:r>
              <a:rPr lang="en-US" sz="1000" dirty="0">
                <a:latin typeface="Arial"/>
                <a:ea typeface="SimSun"/>
                <a:cs typeface="Arial"/>
              </a:rPr>
              <a:t> et </a:t>
            </a:r>
            <a:r>
              <a:rPr lang="en-US" sz="1000" dirty="0" err="1">
                <a:latin typeface="Arial"/>
                <a:ea typeface="SimSun"/>
                <a:cs typeface="Arial"/>
              </a:rPr>
              <a:t>votre</a:t>
            </a:r>
            <a:r>
              <a:rPr lang="en-US" sz="1000" dirty="0">
                <a:latin typeface="Arial"/>
                <a:ea typeface="SimSun"/>
                <a:cs typeface="Arial"/>
              </a:rPr>
              <a:t> </a:t>
            </a:r>
            <a:r>
              <a:rPr lang="en-US" sz="1000" dirty="0" err="1">
                <a:latin typeface="Arial"/>
                <a:ea typeface="SimSun"/>
                <a:cs typeface="Arial"/>
              </a:rPr>
              <a:t>étendue</a:t>
            </a:r>
            <a:r>
              <a:rPr lang="en-US" sz="1000" dirty="0">
                <a:latin typeface="Arial"/>
                <a:ea typeface="SimSun"/>
                <a:cs typeface="Arial"/>
              </a:rPr>
              <a:t> IPv4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presque</a:t>
            </a:r>
            <a:r>
              <a:rPr lang="en-US" sz="1000" dirty="0">
                <a:latin typeface="Arial"/>
                <a:ea typeface="SimSun"/>
                <a:cs typeface="Arial"/>
              </a:rPr>
              <a:t> à court </a:t>
            </a:r>
            <a:r>
              <a:rPr lang="en-US" sz="1000" dirty="0" err="1">
                <a:latin typeface="Arial"/>
                <a:ea typeface="SimSun"/>
                <a:cs typeface="Arial"/>
              </a:rPr>
              <a:t>d'adresses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devez-vous</a:t>
            </a:r>
            <a:r>
              <a:rPr lang="en-US" sz="1000" dirty="0">
                <a:latin typeface="Arial"/>
                <a:ea typeface="SimSun"/>
                <a:cs typeface="Arial"/>
              </a:rPr>
              <a:t> faire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Envisagez</a:t>
            </a:r>
            <a:r>
              <a:rPr lang="en-US" sz="1000" dirty="0">
                <a:latin typeface="Arial"/>
                <a:ea typeface="SimSun"/>
                <a:cs typeface="Segoe UI"/>
              </a:rPr>
              <a:t> de </a:t>
            </a:r>
            <a:r>
              <a:rPr lang="en-US" sz="1000" dirty="0" err="1">
                <a:latin typeface="Arial"/>
                <a:ea typeface="SimSun"/>
                <a:cs typeface="Segoe UI"/>
              </a:rPr>
              <a:t>reconcevoir</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étendue</a:t>
            </a:r>
            <a:r>
              <a:rPr lang="en-US" sz="1000" dirty="0">
                <a:latin typeface="Arial"/>
                <a:ea typeface="SimSun"/>
                <a:cs typeface="Segoe UI"/>
              </a:rPr>
              <a:t> IPv4.</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De </a:t>
            </a:r>
            <a:r>
              <a:rPr lang="en-US" sz="1000" dirty="0" err="1">
                <a:latin typeface="Arial"/>
                <a:ea typeface="SimSun"/>
                <a:cs typeface="Arial"/>
              </a:rPr>
              <a:t>quelles</a:t>
            </a:r>
            <a:r>
              <a:rPr lang="en-US" sz="1000" dirty="0">
                <a:latin typeface="Arial"/>
                <a:ea typeface="SimSun"/>
                <a:cs typeface="Arial"/>
              </a:rPr>
              <a:t> </a:t>
            </a:r>
            <a:r>
              <a:rPr lang="en-US" sz="1000" dirty="0" err="1">
                <a:latin typeface="Arial"/>
                <a:ea typeface="SimSun"/>
                <a:cs typeface="Arial"/>
              </a:rPr>
              <a:t>informations</a:t>
            </a:r>
            <a:r>
              <a:rPr lang="en-US" sz="1000" dirty="0">
                <a:latin typeface="Arial"/>
                <a:ea typeface="SimSun"/>
                <a:cs typeface="Arial"/>
              </a:rPr>
              <a:t> </a:t>
            </a:r>
            <a:r>
              <a:rPr lang="en-US" sz="1000" dirty="0" err="1">
                <a:latin typeface="Arial"/>
                <a:ea typeface="SimSun"/>
                <a:cs typeface="Arial"/>
              </a:rPr>
              <a:t>avez-vous</a:t>
            </a:r>
            <a:r>
              <a:rPr lang="en-US" sz="1000" dirty="0">
                <a:latin typeface="Arial"/>
                <a:ea typeface="SimSun"/>
                <a:cs typeface="Arial"/>
              </a:rPr>
              <a:t> </a:t>
            </a:r>
            <a:r>
              <a:rPr lang="en-US" sz="1000" dirty="0" err="1">
                <a:latin typeface="Arial"/>
                <a:ea typeface="SimSun"/>
                <a:cs typeface="Arial"/>
              </a:rPr>
              <a:t>besoin</a:t>
            </a:r>
            <a:r>
              <a:rPr lang="en-US" sz="1000" dirty="0">
                <a:latin typeface="Arial"/>
                <a:ea typeface="SimSun"/>
                <a:cs typeface="Arial"/>
              </a:rPr>
              <a:t> pour </a:t>
            </a:r>
            <a:r>
              <a:rPr lang="en-US" sz="1000" dirty="0" err="1">
                <a:latin typeface="Arial"/>
                <a:ea typeface="SimSun"/>
                <a:cs typeface="Arial"/>
              </a:rPr>
              <a:t>configurer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réservation</a:t>
            </a:r>
            <a:r>
              <a:rPr lang="en-US" sz="1000" dirty="0">
                <a:latin typeface="Arial"/>
                <a:ea typeface="SimSun"/>
                <a:cs typeface="Arial"/>
              </a:rPr>
              <a:t> DHCP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de </a:t>
            </a:r>
            <a:r>
              <a:rPr lang="en-US" sz="1000" dirty="0" err="1">
                <a:latin typeface="Arial"/>
                <a:ea typeface="SimSun"/>
                <a:cs typeface="Segoe UI"/>
              </a:rPr>
              <a:t>l'</a:t>
            </a:r>
            <a:r>
              <a:rPr lang="en-US" sz="1000" dirty="0" err="1">
                <a:latin typeface="Arial"/>
                <a:cs typeface="Segoe UI"/>
              </a:rPr>
              <a:t>adresse</a:t>
            </a:r>
            <a:r>
              <a:rPr lang="en-US" sz="1000" dirty="0">
                <a:latin typeface="Arial"/>
                <a:cs typeface="Segoe UI"/>
              </a:rPr>
              <a:t> MAC du client qui </a:t>
            </a:r>
            <a:r>
              <a:rPr lang="en-US" sz="1000" dirty="0" err="1">
                <a:latin typeface="Arial"/>
                <a:cs typeface="Segoe UI"/>
              </a:rPr>
              <a:t>louera</a:t>
            </a:r>
            <a:r>
              <a:rPr lang="en-US" sz="1000" dirty="0">
                <a:latin typeface="Arial"/>
                <a:cs typeface="Segoe UI"/>
              </a:rPr>
              <a:t> la </a:t>
            </a:r>
            <a:r>
              <a:rPr lang="en-US" sz="1000" dirty="0" err="1">
                <a:latin typeface="Arial"/>
                <a:cs typeface="Segoe UI"/>
              </a:rPr>
              <a:t>réservation</a:t>
            </a:r>
            <a:r>
              <a:rPr lang="en-US" sz="1000" dirty="0">
                <a:latin typeface="Arial"/>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Pouvez-vous</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l'option</a:t>
            </a:r>
            <a:r>
              <a:rPr lang="en-US" sz="1000" dirty="0">
                <a:latin typeface="Arial"/>
                <a:ea typeface="SimSun"/>
                <a:cs typeface="Segoe UI"/>
              </a:rPr>
              <a:t> 003 - </a:t>
            </a:r>
            <a:r>
              <a:rPr lang="en-US" sz="1000" dirty="0" err="1">
                <a:latin typeface="Arial"/>
                <a:ea typeface="SimSun"/>
                <a:cs typeface="Segoe UI"/>
              </a:rPr>
              <a:t>Routeur</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option </a:t>
            </a:r>
            <a:r>
              <a:rPr lang="en-US" sz="1000" dirty="0" err="1">
                <a:latin typeface="Arial"/>
                <a:ea typeface="SimSun"/>
                <a:cs typeface="Segoe UI"/>
              </a:rPr>
              <a:t>d'étendue</a:t>
            </a:r>
            <a:r>
              <a:rPr lang="en-US" sz="1000" dirty="0">
                <a:latin typeface="Arial"/>
                <a:ea typeface="SimSun"/>
                <a:cs typeface="Segoe UI"/>
              </a:rPr>
              <a:t> DHCP au </a:t>
            </a:r>
            <a:r>
              <a:rPr lang="en-US" sz="1000" dirty="0" err="1">
                <a:latin typeface="Arial"/>
                <a:ea typeface="SimSun"/>
                <a:cs typeface="Segoe UI"/>
              </a:rPr>
              <a:t>niveau</a:t>
            </a:r>
            <a:r>
              <a:rPr lang="en-US" sz="1000" dirty="0">
                <a:latin typeface="Arial"/>
                <a:ea typeface="SimSun"/>
                <a:cs typeface="Segoe UI"/>
              </a:rPr>
              <a:t> du </a:t>
            </a:r>
            <a:r>
              <a:rPr lang="en-US" sz="1000" dirty="0" err="1">
                <a:latin typeface="Arial"/>
                <a:ea typeface="SimSun"/>
                <a:cs typeface="Segoe UI"/>
              </a:rPr>
              <a:t>serveur</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cs typeface="Segoe UI"/>
              </a:rPr>
              <a:t>Oui</a:t>
            </a:r>
            <a:r>
              <a:rPr lang="en-US" sz="1000" dirty="0">
                <a:latin typeface="Arial"/>
                <a:cs typeface="Segoe UI"/>
              </a:rPr>
              <a:t>, </a:t>
            </a:r>
            <a:r>
              <a:rPr lang="en-US" sz="1000" dirty="0" err="1">
                <a:latin typeface="Arial"/>
                <a:cs typeface="Segoe UI"/>
              </a:rPr>
              <a:t>vous</a:t>
            </a:r>
            <a:r>
              <a:rPr lang="en-US" sz="1000" dirty="0">
                <a:latin typeface="Arial"/>
                <a:cs typeface="Segoe UI"/>
              </a:rPr>
              <a:t> le </a:t>
            </a:r>
            <a:r>
              <a:rPr lang="en-US" sz="1000" dirty="0" err="1">
                <a:latin typeface="Arial"/>
                <a:cs typeface="Segoe UI"/>
              </a:rPr>
              <a:t>pouvez</a:t>
            </a:r>
            <a:r>
              <a:rPr lang="en-US" sz="1000" dirty="0">
                <a:latin typeface="Arial"/>
                <a:cs typeface="Segoe UI"/>
              </a:rPr>
              <a:t>, </a:t>
            </a:r>
            <a:r>
              <a:rPr lang="en-US" sz="1000" dirty="0" err="1">
                <a:latin typeface="Arial"/>
                <a:cs typeface="Segoe UI"/>
              </a:rPr>
              <a:t>mais</a:t>
            </a:r>
            <a:r>
              <a:rPr lang="en-US" sz="1000" dirty="0">
                <a:latin typeface="Arial"/>
                <a:cs typeface="Segoe UI"/>
              </a:rPr>
              <a:t> </a:t>
            </a:r>
            <a:r>
              <a:rPr lang="en-US" sz="1000" dirty="0" err="1">
                <a:latin typeface="Arial"/>
                <a:cs typeface="Segoe UI"/>
              </a:rPr>
              <a:t>vous</a:t>
            </a:r>
            <a:r>
              <a:rPr lang="en-US" sz="1000" dirty="0">
                <a:latin typeface="Arial"/>
                <a:cs typeface="Segoe UI"/>
              </a:rPr>
              <a:t> </a:t>
            </a:r>
            <a:r>
              <a:rPr lang="en-US" sz="1000" dirty="0" err="1">
                <a:latin typeface="Arial"/>
                <a:cs typeface="Segoe UI"/>
              </a:rPr>
              <a:t>devez</a:t>
            </a:r>
            <a:r>
              <a:rPr lang="en-US" sz="1000" dirty="0">
                <a:latin typeface="Arial"/>
                <a:cs typeface="Segoe UI"/>
              </a:rPr>
              <a:t> </a:t>
            </a:r>
            <a:r>
              <a:rPr lang="en-US" sz="1000" dirty="0" err="1">
                <a:latin typeface="Arial"/>
                <a:cs typeface="Segoe UI"/>
              </a:rPr>
              <a:t>configurer</a:t>
            </a:r>
            <a:r>
              <a:rPr lang="en-US" sz="1000" dirty="0">
                <a:latin typeface="Arial"/>
                <a:cs typeface="Segoe UI"/>
              </a:rPr>
              <a:t> </a:t>
            </a:r>
            <a:r>
              <a:rPr lang="en-US" sz="1000" dirty="0" err="1">
                <a:latin typeface="Arial"/>
                <a:cs typeface="Segoe UI"/>
              </a:rPr>
              <a:t>l'option</a:t>
            </a:r>
            <a:r>
              <a:rPr lang="en-US" sz="1000" dirty="0">
                <a:latin typeface="Arial"/>
                <a:cs typeface="Segoe UI"/>
              </a:rPr>
              <a:t> </a:t>
            </a:r>
            <a:r>
              <a:rPr lang="en-US" sz="1000" dirty="0" err="1">
                <a:latin typeface="Arial"/>
                <a:cs typeface="Segoe UI"/>
              </a:rPr>
              <a:t>sur</a:t>
            </a:r>
            <a:r>
              <a:rPr lang="en-US" sz="1000" dirty="0">
                <a:latin typeface="Arial"/>
                <a:cs typeface="Segoe UI"/>
              </a:rPr>
              <a:t> </a:t>
            </a:r>
            <a:r>
              <a:rPr lang="en-US" sz="1000" dirty="0" err="1">
                <a:latin typeface="Arial"/>
                <a:cs typeface="Segoe UI"/>
              </a:rPr>
              <a:t>chaque</a:t>
            </a:r>
            <a:r>
              <a:rPr lang="en-US" sz="1000" dirty="0">
                <a:latin typeface="Arial"/>
                <a:cs typeface="Segoe UI"/>
              </a:rPr>
              <a:t> sous-</a:t>
            </a:r>
            <a:r>
              <a:rPr lang="en-US" sz="1000" dirty="0" err="1">
                <a:latin typeface="Arial"/>
                <a:cs typeface="Segoe UI"/>
              </a:rPr>
              <a:t>réseau</a:t>
            </a:r>
            <a:r>
              <a:rPr lang="en-US" sz="1000" dirty="0">
                <a:latin typeface="Arial"/>
                <a:cs typeface="Segoe UI"/>
              </a:rPr>
              <a:t>. </a:t>
            </a:r>
            <a:r>
              <a:rPr lang="en-US" sz="1000" dirty="0" err="1">
                <a:latin typeface="Arial"/>
                <a:cs typeface="Segoe UI"/>
              </a:rPr>
              <a:t>Dans</a:t>
            </a:r>
            <a:r>
              <a:rPr lang="en-US" sz="1000" dirty="0">
                <a:latin typeface="Arial"/>
                <a:cs typeface="Segoe UI"/>
              </a:rPr>
              <a:t> un </a:t>
            </a:r>
            <a:r>
              <a:rPr lang="en-US" sz="1000" dirty="0" err="1">
                <a:latin typeface="Arial"/>
                <a:cs typeface="Segoe UI"/>
              </a:rPr>
              <a:t>environnement</a:t>
            </a:r>
            <a:r>
              <a:rPr lang="en-US" sz="1000" dirty="0">
                <a:latin typeface="Arial"/>
                <a:cs typeface="Segoe UI"/>
              </a:rPr>
              <a:t> </a:t>
            </a:r>
            <a:r>
              <a:rPr lang="en-US" sz="1000" dirty="0" err="1">
                <a:latin typeface="Arial"/>
                <a:cs typeface="Segoe UI"/>
              </a:rPr>
              <a:t>comportant</a:t>
            </a:r>
            <a:r>
              <a:rPr lang="en-US" sz="1000" dirty="0">
                <a:latin typeface="Arial"/>
                <a:cs typeface="Segoe UI"/>
              </a:rPr>
              <a:t> </a:t>
            </a:r>
            <a:r>
              <a:rPr lang="en-US" sz="1000" dirty="0" err="1">
                <a:latin typeface="Arial"/>
                <a:cs typeface="Segoe UI"/>
              </a:rPr>
              <a:t>plusieurs</a:t>
            </a:r>
            <a:r>
              <a:rPr lang="en-US" sz="1000" dirty="0">
                <a:latin typeface="Arial"/>
                <a:cs typeface="Segoe UI"/>
              </a:rPr>
              <a:t> sous-</a:t>
            </a:r>
            <a:r>
              <a:rPr lang="en-US" sz="1000" dirty="0" err="1">
                <a:latin typeface="Arial"/>
                <a:cs typeface="Segoe UI"/>
              </a:rPr>
              <a:t>réseaux</a:t>
            </a:r>
            <a:r>
              <a:rPr lang="en-US" sz="1000" dirty="0">
                <a:latin typeface="Arial"/>
                <a:cs typeface="Segoe UI"/>
              </a:rPr>
              <a:t>, </a:t>
            </a:r>
            <a:r>
              <a:rPr lang="en-US" sz="1000" dirty="0" err="1">
                <a:latin typeface="Arial"/>
                <a:cs typeface="Segoe UI"/>
              </a:rPr>
              <a:t>tous</a:t>
            </a:r>
            <a:r>
              <a:rPr lang="en-US" sz="1000" dirty="0">
                <a:latin typeface="Arial"/>
                <a:cs typeface="Segoe UI"/>
              </a:rPr>
              <a:t> les clients d'un </a:t>
            </a:r>
            <a:r>
              <a:rPr lang="en-US" sz="1000" dirty="0" err="1">
                <a:latin typeface="Arial"/>
                <a:cs typeface="Segoe UI"/>
              </a:rPr>
              <a:t>même</a:t>
            </a:r>
            <a:r>
              <a:rPr lang="en-US" sz="1000" dirty="0">
                <a:latin typeface="Arial"/>
                <a:cs typeface="Segoe UI"/>
              </a:rPr>
              <a:t> sous-</a:t>
            </a:r>
            <a:r>
              <a:rPr lang="en-US" sz="1000" dirty="0" err="1">
                <a:latin typeface="Arial"/>
                <a:cs typeface="Segoe UI"/>
              </a:rPr>
              <a:t>réseau</a:t>
            </a:r>
            <a:r>
              <a:rPr lang="en-US" sz="1000" dirty="0">
                <a:latin typeface="Arial"/>
                <a:cs typeface="Segoe UI"/>
              </a:rPr>
              <a:t> </a:t>
            </a:r>
            <a:r>
              <a:rPr lang="en-US" sz="1000" dirty="0" err="1">
                <a:latin typeface="Arial"/>
                <a:cs typeface="Segoe UI"/>
              </a:rPr>
              <a:t>doivent</a:t>
            </a:r>
            <a:r>
              <a:rPr lang="en-US" sz="1000" dirty="0">
                <a:latin typeface="Arial"/>
                <a:cs typeface="Segoe UI"/>
              </a:rPr>
              <a:t> </a:t>
            </a:r>
            <a:r>
              <a:rPr lang="en-US" sz="1000" dirty="0" err="1">
                <a:latin typeface="Arial"/>
                <a:cs typeface="Segoe UI"/>
              </a:rPr>
              <a:t>obtenir</a:t>
            </a:r>
            <a:r>
              <a:rPr lang="en-US" sz="1000" dirty="0">
                <a:latin typeface="Arial"/>
                <a:cs typeface="Segoe UI"/>
              </a:rPr>
              <a:t> le </a:t>
            </a:r>
            <a:r>
              <a:rPr lang="en-US" sz="1000" dirty="0" err="1">
                <a:latin typeface="Arial"/>
                <a:cs typeface="Segoe UI"/>
              </a:rPr>
              <a:t>même</a:t>
            </a:r>
            <a:r>
              <a:rPr lang="en-US" sz="1000" dirty="0">
                <a:latin typeface="Arial"/>
                <a:cs typeface="Segoe UI"/>
              </a:rPr>
              <a:t> </a:t>
            </a:r>
            <a:r>
              <a:rPr lang="en-US" sz="1000" dirty="0" err="1">
                <a:latin typeface="Arial"/>
                <a:cs typeface="Segoe UI"/>
              </a:rPr>
              <a:t>paramètre</a:t>
            </a:r>
            <a:r>
              <a:rPr lang="en-US" sz="1000" dirty="0">
                <a:latin typeface="Arial"/>
                <a:cs typeface="Segoe UI"/>
              </a:rPr>
              <a:t> de </a:t>
            </a:r>
            <a:r>
              <a:rPr lang="en-US" sz="1000" dirty="0" err="1">
                <a:latin typeface="Arial"/>
                <a:cs typeface="Segoe UI"/>
              </a:rPr>
              <a:t>passerelle</a:t>
            </a:r>
            <a:r>
              <a:rPr lang="en-US" sz="1000" dirty="0">
                <a:latin typeface="Arial"/>
                <a:cs typeface="Segoe UI"/>
              </a:rPr>
              <a:t>.</a:t>
            </a:r>
            <a:endParaRPr lang="en-US" sz="1000" dirty="0">
              <a:latin typeface="Arial"/>
              <a:ea typeface="SimSun"/>
              <a:cs typeface="Arial"/>
            </a:endParaRPr>
          </a:p>
          <a:p>
            <a:pPr>
              <a:lnSpc>
                <a:spcPts val="1100"/>
              </a:lnSpc>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505200" cy="246221"/>
          </a:xfrm>
          <a:prstGeom prst="rect">
            <a:avLst/>
          </a:prstGeom>
          <a:noFill/>
        </p:spPr>
        <p:txBody>
          <a:bodyPr vert="horz" wrap="square" rtlCol="0">
            <a:spAutoFit/>
          </a:bodyPr>
          <a:lstStyle/>
          <a:p>
            <a:r>
              <a:rPr lang="en-IN" sz="1000">
                <a:latin typeface="Arial"/>
              </a:rPr>
              <a:t>(</a:t>
            </a:r>
            <a:r>
              <a:rPr lang="fr-FR" sz="1000">
                <a:latin typeface="Arial"/>
              </a:rPr>
              <a:t>Autres remarques figurent sur la diapositive suivante.</a:t>
            </a:r>
            <a:r>
              <a:rPr lang="en-IN" sz="1000">
                <a:latin typeface="Arial"/>
              </a:rPr>
              <a:t>)</a:t>
            </a:r>
            <a:endParaRPr lang="en-IN" sz="1000" dirty="0">
              <a:latin typeface="Arial"/>
            </a:endParaRPr>
          </a:p>
        </p:txBody>
      </p:sp>
    </p:spTree>
    <p:extLst>
      <p:ext uri="{BB962C8B-B14F-4D97-AF65-F5344CB8AC3E}">
        <p14:creationId xmlns:p14="http://schemas.microsoft.com/office/powerpoint/2010/main" val="4040926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116278"/>
            <a:ext cx="6153912" cy="6604000"/>
          </a:xfrm>
        </p:spPr>
        <p:txBody>
          <a:bodyPr>
            <a:noAutofit/>
          </a:bodyPr>
          <a:lstStyle/>
          <a:p>
            <a:pPr>
              <a:lnSpc>
                <a:spcPts val="1100"/>
              </a:lnSpc>
            </a:pPr>
            <a:r>
              <a:rPr lang="en-US" sz="1000" b="1" dirty="0" err="1">
                <a:latin typeface="Arial"/>
                <a:ea typeface="SimSun"/>
                <a:cs typeface="Arial"/>
              </a:rPr>
              <a:t>Outils</a:t>
            </a:r>
            <a:endParaRPr lang="en-US" sz="1000" dirty="0">
              <a:latin typeface="Arial"/>
              <a:ea typeface="SimSun"/>
              <a:cs typeface="Arial"/>
            </a:endParaRPr>
          </a:p>
          <a:p>
            <a:pPr lvl="0">
              <a:lnSpc>
                <a:spcPts val="1100"/>
              </a:lnSpc>
            </a:pPr>
            <a:endParaRPr lang="en-US" sz="1000" dirty="0">
              <a:solidFill>
                <a:prstClr val="black"/>
              </a:solidFill>
              <a:latin typeface="Arial"/>
              <a:ea typeface="SimSun"/>
              <a:cs typeface="Arial"/>
            </a:endParaRPr>
          </a:p>
          <a:p>
            <a:pPr lvl="0">
              <a:lnSpc>
                <a:spcPts val="1100"/>
              </a:lnSpc>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marL="36830" lvl="0">
              <a:lnSpc>
                <a:spcPts val="1100"/>
              </a:lnSpc>
              <a:spcBef>
                <a:spcPts val="200"/>
              </a:spcBef>
              <a:spcAft>
                <a:spcPts val="300"/>
              </a:spcAft>
            </a:pPr>
            <a:endParaRPr lang="es-ES" sz="1000">
              <a:solidFill>
                <a:prstClr val="black"/>
              </a:solidFill>
              <a:latin typeface="Arial"/>
              <a:ea typeface="SimSun"/>
              <a:cs typeface="Arial"/>
            </a:endParaRPr>
          </a:p>
          <a:p>
            <a:pPr lvl="0">
              <a:lnSpc>
                <a:spcPct val="115000"/>
              </a:lnSpc>
              <a:spcAft>
                <a:spcPts val="1000"/>
              </a:spcAft>
            </a:pPr>
            <a:r>
              <a:rPr lang="en-US" sz="1000" b="1">
                <a:solidFill>
                  <a:prstClr val="black"/>
                </a:solidFill>
                <a:latin typeface="Arial"/>
                <a:ea typeface="SimSun"/>
                <a:cs typeface="Arial"/>
              </a:rPr>
              <a:t>Méthode </a:t>
            </a:r>
            <a:r>
              <a:rPr lang="en-US" sz="1000" b="1" dirty="0" err="1">
                <a:solidFill>
                  <a:prstClr val="black"/>
                </a:solidFill>
                <a:latin typeface="Arial"/>
                <a:ea typeface="SimSun"/>
                <a:cs typeface="Arial"/>
              </a:rPr>
              <a:t>conseillée</a:t>
            </a:r>
            <a:r>
              <a:rPr lang="en-US" sz="1000" b="1" dirty="0">
                <a:solidFill>
                  <a:prstClr val="black"/>
                </a:solidFill>
                <a:latin typeface="Arial"/>
                <a:ea typeface="SimSun"/>
                <a:cs typeface="Arial"/>
              </a:rPr>
              <a:t> : </a:t>
            </a:r>
            <a:endParaRPr lang="en-US" sz="1000" dirty="0">
              <a:solidFill>
                <a:prstClr val="black"/>
              </a:solidFill>
              <a:latin typeface="Arial"/>
              <a:ea typeface="SimSun"/>
              <a:cs typeface="Arial"/>
            </a:endParaRPr>
          </a:p>
          <a:p>
            <a:pPr marL="342900" lvl="0" indent="-342900">
              <a:lnSpc>
                <a:spcPct val="115000"/>
              </a:lnSpc>
              <a:spcAft>
                <a:spcPts val="995"/>
              </a:spcAft>
              <a:buFont typeface="Symbol"/>
              <a:buChar char=""/>
            </a:pPr>
            <a:r>
              <a:rPr lang="en-US" sz="1000" dirty="0" err="1">
                <a:solidFill>
                  <a:srgbClr val="000000"/>
                </a:solidFill>
                <a:latin typeface="Arial"/>
                <a:ea typeface="Times New Roman"/>
                <a:cs typeface="Segoe UI"/>
              </a:rPr>
              <a:t>Consacrez</a:t>
            </a:r>
            <a:r>
              <a:rPr lang="en-US" sz="1000" dirty="0">
                <a:solidFill>
                  <a:srgbClr val="000000"/>
                </a:solidFill>
                <a:latin typeface="Arial"/>
                <a:ea typeface="Times New Roman"/>
                <a:cs typeface="Segoe UI"/>
              </a:rPr>
              <a:t> du temps à la conception de </a:t>
            </a:r>
            <a:r>
              <a:rPr lang="en-US" sz="1000" dirty="0" err="1">
                <a:solidFill>
                  <a:srgbClr val="000000"/>
                </a:solidFill>
                <a:latin typeface="Arial"/>
                <a:ea typeface="Times New Roman"/>
                <a:cs typeface="Segoe UI"/>
              </a:rPr>
              <a:t>votre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modèle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d'adressage</a:t>
            </a:r>
            <a:r>
              <a:rPr lang="en-US" sz="1000" dirty="0">
                <a:solidFill>
                  <a:srgbClr val="000000"/>
                </a:solidFill>
                <a:latin typeface="Arial"/>
                <a:ea typeface="Times New Roman"/>
                <a:cs typeface="Segoe UI"/>
              </a:rPr>
              <a:t> IP </a:t>
            </a:r>
            <a:r>
              <a:rPr lang="en-US" sz="1000" dirty="0" err="1">
                <a:solidFill>
                  <a:srgbClr val="000000"/>
                </a:solidFill>
                <a:latin typeface="Arial"/>
                <a:ea typeface="Times New Roman"/>
                <a:cs typeface="Segoe UI"/>
              </a:rPr>
              <a:t>afin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a:t>
            </a:r>
            <a:r>
              <a:rPr lang="en-US" sz="1000" dirty="0">
                <a:solidFill>
                  <a:srgbClr val="000000"/>
                </a:solidFill>
                <a:latin typeface="Arial"/>
                <a:ea typeface="Times New Roman"/>
                <a:cs typeface="Segoe UI"/>
              </a:rPr>
              <a:t>''</a:t>
            </a:r>
            <a:r>
              <a:rPr lang="en-US" sz="1000" dirty="0" err="1">
                <a:solidFill>
                  <a:srgbClr val="000000"/>
                </a:solidFill>
                <a:latin typeface="Arial"/>
                <a:ea typeface="Times New Roman"/>
                <a:cs typeface="Segoe UI"/>
              </a:rPr>
              <a:t>il</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réponde</a:t>
            </a:r>
            <a:r>
              <a:rPr lang="en-US" sz="1000" dirty="0">
                <a:solidFill>
                  <a:srgbClr val="000000"/>
                </a:solidFill>
                <a:latin typeface="Arial"/>
                <a:ea typeface="Times New Roman"/>
                <a:cs typeface="Segoe UI"/>
              </a:rPr>
              <a:t> aux </a:t>
            </a:r>
            <a:r>
              <a:rPr lang="en-US" sz="1000" dirty="0" err="1">
                <a:solidFill>
                  <a:srgbClr val="000000"/>
                </a:solidFill>
                <a:latin typeface="Arial"/>
                <a:ea typeface="Times New Roman"/>
                <a:cs typeface="Segoe UI"/>
              </a:rPr>
              <a:t>besoins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actuels</a:t>
            </a:r>
            <a:r>
              <a:rPr lang="en-US" sz="1000" dirty="0">
                <a:solidFill>
                  <a:srgbClr val="000000"/>
                </a:solidFill>
                <a:latin typeface="Arial"/>
                <a:ea typeface="Times New Roman"/>
                <a:cs typeface="Segoe UI"/>
              </a:rPr>
              <a:t> et </a:t>
            </a:r>
            <a:r>
              <a:rPr lang="en-US" sz="1000" dirty="0" err="1">
                <a:solidFill>
                  <a:srgbClr val="000000"/>
                </a:solidFill>
                <a:latin typeface="Arial"/>
                <a:ea typeface="Times New Roman"/>
                <a:cs typeface="Segoe UI"/>
              </a:rPr>
              <a:t>futurs</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votre</a:t>
            </a:r>
            <a:r>
              <a:rPr lang="en-US" sz="1000" dirty="0">
                <a:solidFill>
                  <a:srgbClr val="000000"/>
                </a:solidFill>
                <a:latin typeface="Arial"/>
                <a:ea typeface="Times New Roman"/>
                <a:cs typeface="Segoe UI"/>
              </a:rPr>
              <a:t> infrastructure </a:t>
            </a:r>
            <a:r>
              <a:rPr lang="en-US" sz="1000" dirty="0" err="1">
                <a:solidFill>
                  <a:srgbClr val="000000"/>
                </a:solidFill>
                <a:latin typeface="Arial"/>
                <a:ea typeface="Times New Roman"/>
                <a:cs typeface="Segoe UI"/>
              </a:rPr>
              <a:t>informatique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a:solidFill>
                  <a:srgbClr val="000000"/>
                </a:solidFill>
                <a:latin typeface="Arial"/>
                <a:ea typeface="Times New Roman"/>
                <a:cs typeface="Segoe UI"/>
              </a:rPr>
              <a:t>Déterminez</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périphériques</a:t>
            </a:r>
            <a:r>
              <a:rPr lang="en-US" sz="1000" dirty="0">
                <a:solidFill>
                  <a:srgbClr val="000000"/>
                </a:solidFill>
                <a:latin typeface="Arial"/>
                <a:ea typeface="Times New Roman"/>
                <a:cs typeface="Segoe UI"/>
              </a:rPr>
              <a:t> qui </a:t>
            </a:r>
            <a:r>
              <a:rPr lang="en-US" sz="1000" dirty="0" err="1">
                <a:solidFill>
                  <a:srgbClr val="000000"/>
                </a:solidFill>
                <a:latin typeface="Arial"/>
                <a:ea typeface="Times New Roman"/>
                <a:cs typeface="Segoe UI"/>
              </a:rPr>
              <a:t>ont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besoin</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réservations</a:t>
            </a:r>
            <a:r>
              <a:rPr lang="en-US" sz="1000" dirty="0">
                <a:solidFill>
                  <a:srgbClr val="000000"/>
                </a:solidFill>
                <a:latin typeface="Arial"/>
                <a:ea typeface="Times New Roman"/>
                <a:cs typeface="Segoe UI"/>
              </a:rPr>
              <a:t> DHCP, </a:t>
            </a:r>
            <a:r>
              <a:rPr lang="en-US" sz="1000" dirty="0" err="1">
                <a:solidFill>
                  <a:srgbClr val="000000"/>
                </a:solidFill>
                <a:latin typeface="Arial"/>
                <a:ea typeface="Times New Roman"/>
                <a:cs typeface="Segoe UI"/>
              </a:rPr>
              <a:t>tels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imprimantes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réseau</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scanneurs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réseau</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ou</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caméras</a:t>
            </a:r>
            <a:r>
              <a:rPr lang="en-US" sz="1000" dirty="0">
                <a:solidFill>
                  <a:srgbClr val="000000"/>
                </a:solidFill>
                <a:latin typeface="Arial"/>
                <a:ea typeface="Times New Roman"/>
                <a:cs typeface="Segoe UI"/>
              </a:rPr>
              <a:t> IP.</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a:solidFill>
                  <a:srgbClr val="000000"/>
                </a:solidFill>
                <a:latin typeface="Arial"/>
                <a:ea typeface="Times New Roman"/>
                <a:cs typeface="Segoe UI"/>
              </a:rPr>
              <a:t>Isolez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votre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réseau</a:t>
            </a:r>
            <a:r>
              <a:rPr lang="en-US" sz="1000" dirty="0">
                <a:solidFill>
                  <a:srgbClr val="000000"/>
                </a:solidFill>
                <a:latin typeface="Arial"/>
                <a:ea typeface="Times New Roman"/>
                <a:cs typeface="Segoe UI"/>
              </a:rPr>
              <a:t> des </a:t>
            </a:r>
            <a:r>
              <a:rPr lang="en-US" sz="1000" dirty="0" err="1">
                <a:solidFill>
                  <a:srgbClr val="000000"/>
                </a:solidFill>
                <a:latin typeface="Arial"/>
                <a:ea typeface="Times New Roman"/>
                <a:cs typeface="Segoe UI"/>
              </a:rPr>
              <a:t>serveurs</a:t>
            </a:r>
            <a:r>
              <a:rPr lang="en-US" sz="1000" dirty="0">
                <a:solidFill>
                  <a:srgbClr val="000000"/>
                </a:solidFill>
                <a:latin typeface="Arial"/>
                <a:ea typeface="Times New Roman"/>
                <a:cs typeface="Segoe UI"/>
              </a:rPr>
              <a:t> DHCP non </a:t>
            </a:r>
            <a:r>
              <a:rPr lang="en-US" sz="1000" dirty="0" err="1">
                <a:solidFill>
                  <a:srgbClr val="000000"/>
                </a:solidFill>
                <a:latin typeface="Arial"/>
                <a:ea typeface="Times New Roman"/>
                <a:cs typeface="Segoe UI"/>
              </a:rPr>
              <a:t>autorisés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Symbol"/>
              <a:buChar char=""/>
            </a:pPr>
            <a:r>
              <a:rPr lang="en-US" sz="1000" dirty="0" err="1">
                <a:solidFill>
                  <a:srgbClr val="000000"/>
                </a:solidFill>
                <a:latin typeface="Arial"/>
                <a:ea typeface="Times New Roman"/>
                <a:cs typeface="Segoe UI"/>
              </a:rPr>
              <a:t>Configurez</a:t>
            </a:r>
            <a:r>
              <a:rPr lang="en-US" sz="1000" dirty="0">
                <a:solidFill>
                  <a:srgbClr val="000000"/>
                </a:solidFill>
                <a:latin typeface="Arial"/>
                <a:ea typeface="Times New Roman"/>
                <a:cs typeface="Segoe UI"/>
              </a:rPr>
              <a:t> la base de </a:t>
            </a:r>
            <a:r>
              <a:rPr lang="en-US" sz="1000" dirty="0" err="1">
                <a:solidFill>
                  <a:srgbClr val="000000"/>
                </a:solidFill>
                <a:latin typeface="Arial"/>
                <a:ea typeface="Times New Roman"/>
                <a:cs typeface="Segoe UI"/>
              </a:rPr>
              <a:t>données</a:t>
            </a:r>
            <a:r>
              <a:rPr lang="en-US" sz="1000" dirty="0">
                <a:solidFill>
                  <a:srgbClr val="000000"/>
                </a:solidFill>
                <a:latin typeface="Arial"/>
                <a:ea typeface="Times New Roman"/>
                <a:cs typeface="Segoe UI"/>
              </a:rPr>
              <a:t> DHCP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les configurations de </a:t>
            </a:r>
            <a:r>
              <a:rPr lang="en-US" sz="1000" dirty="0" err="1">
                <a:solidFill>
                  <a:srgbClr val="000000"/>
                </a:solidFill>
                <a:latin typeface="Arial"/>
                <a:ea typeface="Times New Roman"/>
                <a:cs typeface="Segoe UI"/>
              </a:rPr>
              <a:t>lecteurs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hautement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disponibles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tels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disques</a:t>
            </a:r>
            <a:r>
              <a:rPr lang="en-US" sz="1000" dirty="0">
                <a:solidFill>
                  <a:srgbClr val="000000"/>
                </a:solidFill>
                <a:latin typeface="Arial"/>
                <a:ea typeface="Times New Roman"/>
                <a:cs typeface="Segoe UI"/>
              </a:rPr>
              <a:t> RAID-5 (Redundant Array of Independent Disks) </a:t>
            </a:r>
            <a:r>
              <a:rPr lang="en-US" sz="1000" dirty="0" err="1">
                <a:solidFill>
                  <a:srgbClr val="000000"/>
                </a:solidFill>
                <a:latin typeface="Arial"/>
                <a:ea typeface="Times New Roman"/>
                <a:cs typeface="Segoe UI"/>
              </a:rPr>
              <a:t>ou</a:t>
            </a:r>
            <a:r>
              <a:rPr lang="en-US" sz="1000" dirty="0">
                <a:solidFill>
                  <a:srgbClr val="000000"/>
                </a:solidFill>
                <a:latin typeface="Arial"/>
                <a:ea typeface="Times New Roman"/>
                <a:cs typeface="Segoe UI"/>
              </a:rPr>
              <a:t> RAID-1, pour assurer la </a:t>
            </a:r>
            <a:r>
              <a:rPr lang="en-US" sz="1000" dirty="0" err="1">
                <a:solidFill>
                  <a:srgbClr val="000000"/>
                </a:solidFill>
                <a:latin typeface="Arial"/>
                <a:ea typeface="Times New Roman"/>
                <a:cs typeface="Segoe UI"/>
              </a:rPr>
              <a:t>disponibilité</a:t>
            </a:r>
            <a:r>
              <a:rPr lang="en-US" sz="1000" dirty="0">
                <a:solidFill>
                  <a:srgbClr val="000000"/>
                </a:solidFill>
                <a:latin typeface="Arial"/>
                <a:ea typeface="Times New Roman"/>
                <a:cs typeface="Segoe UI"/>
              </a:rPr>
              <a:t> du service DHCP en </a:t>
            </a:r>
            <a:r>
              <a:rPr lang="en-US" sz="1000" dirty="0" err="1">
                <a:solidFill>
                  <a:srgbClr val="000000"/>
                </a:solidFill>
                <a:latin typeface="Arial"/>
                <a:ea typeface="Times New Roman"/>
                <a:cs typeface="Segoe UI"/>
              </a:rPr>
              <a:t>cas</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défaillance</a:t>
            </a:r>
            <a:r>
              <a:rPr lang="en-US" sz="1000" dirty="0">
                <a:solidFill>
                  <a:srgbClr val="000000"/>
                </a:solidFill>
                <a:latin typeface="Arial"/>
                <a:ea typeface="Times New Roman"/>
                <a:cs typeface="Segoe UI"/>
              </a:rPr>
              <a:t> d'un </a:t>
            </a:r>
            <a:r>
              <a:rPr lang="en-US" sz="1000" dirty="0" err="1">
                <a:solidFill>
                  <a:srgbClr val="000000"/>
                </a:solidFill>
                <a:latin typeface="Arial"/>
                <a:ea typeface="Times New Roman"/>
                <a:cs typeface="Segoe UI"/>
              </a:rPr>
              <a:t>seul</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disque</a:t>
            </a:r>
            <a:r>
              <a:rPr lang="en-US" sz="1000">
                <a:solidFill>
                  <a:srgbClr val="000000"/>
                </a:solidFill>
                <a:latin typeface="Arial"/>
                <a:ea typeface="Times New Roman"/>
                <a:cs typeface="Segoe UI"/>
              </a:rPr>
              <a:t>. </a:t>
            </a:r>
          </a:p>
          <a:p>
            <a:pPr marL="342900" indent="-342900">
              <a:lnSpc>
                <a:spcPct val="115000"/>
              </a:lnSpc>
              <a:spcAft>
                <a:spcPts val="995"/>
              </a:spcAft>
              <a:buFont typeface="Symbol"/>
              <a:buChar char=""/>
            </a:pPr>
            <a:r>
              <a:rPr lang="en-US" sz="1000">
                <a:solidFill>
                  <a:srgbClr val="000000"/>
                </a:solidFill>
                <a:latin typeface="Arial"/>
                <a:ea typeface="Times New Roman"/>
                <a:cs typeface="Segoe UI"/>
              </a:rPr>
              <a:t>Sauvegardez la base de données DHCP régulièrement et testez la procédure de restauration dans un environnement isolé non utilisé pour la production.</a:t>
            </a:r>
            <a:endParaRPr lang="en-US" sz="1000">
              <a:solidFill>
                <a:prstClr val="black"/>
              </a:solidFill>
              <a:latin typeface="Arial"/>
              <a:ea typeface="Times New Roman"/>
              <a:cs typeface="Times New Roman"/>
            </a:endParaRPr>
          </a:p>
          <a:p>
            <a:pPr marL="342900" indent="-342900">
              <a:lnSpc>
                <a:spcPct val="115000"/>
              </a:lnSpc>
              <a:spcAft>
                <a:spcPts val="995"/>
              </a:spcAft>
              <a:buFont typeface="Symbol"/>
              <a:buChar char=""/>
            </a:pPr>
            <a:r>
              <a:rPr lang="en-US" sz="1000">
                <a:solidFill>
                  <a:srgbClr val="000000"/>
                </a:solidFill>
                <a:latin typeface="Arial"/>
                <a:ea typeface="Times New Roman"/>
                <a:cs typeface="Segoe UI"/>
              </a:rPr>
              <a:t>Surveillez l'utilisation des serveurs DHCP par le système et mettez à niveau le matériel des serveurs DHCP si nécessaire pour améliorer les performances du service.</a:t>
            </a:r>
            <a:endParaRPr lang="en-US" sz="1000">
              <a:solidFill>
                <a:prstClr val="black"/>
              </a:solidFill>
              <a:latin typeface="Arial"/>
              <a:ea typeface="Times New Roman"/>
              <a:cs typeface="Times New Roman"/>
            </a:endParaRPr>
          </a:p>
          <a:p>
            <a:pPr marL="342900" indent="-342900">
              <a:lnSpc>
                <a:spcPct val="115000"/>
              </a:lnSpc>
              <a:spcAft>
                <a:spcPts val="995"/>
              </a:spcAft>
              <a:buFont typeface="Symbol"/>
              <a:buChar char=""/>
            </a:pPr>
            <a:r>
              <a:rPr lang="en-US" sz="1000">
                <a:solidFill>
                  <a:prstClr val="black"/>
                </a:solidFill>
                <a:latin typeface="Arial"/>
                <a:ea typeface="SimSun"/>
                <a:cs typeface="Segoe UI"/>
              </a:rPr>
              <a:t>Discutez des pratiques recommandées et des scénarios concrets avec les stagiaires, et interrogez-les sur leur expérience des sujets abordés ci-dessus.</a:t>
            </a:r>
            <a:endParaRPr lang="en-US" sz="1000"/>
          </a:p>
        </p:txBody>
      </p:sp>
      <p:sp>
        <p:nvSpPr>
          <p:cNvPr id="4" name="Slide Number Placeholder 3"/>
          <p:cNvSpPr>
            <a:spLocks noGrp="1"/>
          </p:cNvSpPr>
          <p:nvPr>
            <p:ph type="sldNum" sz="quarter" idx="10"/>
          </p:nvPr>
        </p:nvSpPr>
        <p:spPr/>
        <p:txBody>
          <a:bodyPr/>
          <a:lstStyle/>
          <a:p>
            <a:fld id="{42E590B6-AA69-409D-B29F-3359E13F02FB}" type="slidenum">
              <a:rPr lang="en-US" smtClean="0"/>
              <a:t>37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graphicFrame>
        <p:nvGraphicFramePr>
          <p:cNvPr id="8" name="7 Tabla"/>
          <p:cNvGraphicFramePr>
            <a:graphicFrameLocks noGrp="1"/>
          </p:cNvGraphicFramePr>
          <p:nvPr>
            <p:extLst>
              <p:ext uri="{D42A27DB-BD31-4B8C-83A1-F6EECF244321}">
                <p14:modId xmlns:p14="http://schemas.microsoft.com/office/powerpoint/2010/main" val="827970091"/>
              </p:ext>
            </p:extLst>
          </p:nvPr>
        </p:nvGraphicFramePr>
        <p:xfrm>
          <a:off x="381000" y="2429106"/>
          <a:ext cx="6019800" cy="2199640"/>
        </p:xfrm>
        <a:graphic>
          <a:graphicData uri="http://schemas.openxmlformats.org/drawingml/2006/table">
            <a:tbl>
              <a:tblPr rtl="1" firstRow="1" bandRow="1">
                <a:tableStyleId>{5C22544A-7EE6-4342-B048-85BDC9FD1C3A}</a:tableStyleId>
              </a:tblPr>
              <a:tblGrid>
                <a:gridCol w="1841810">
                  <a:extLst>
                    <a:ext uri="{9D8B030D-6E8A-4147-A177-3AD203B41FA5}">
                      <a16:colId xmlns:a16="http://schemas.microsoft.com/office/drawing/2014/main" val="20000"/>
                    </a:ext>
                  </a:extLst>
                </a:gridCol>
                <a:gridCol w="3129776">
                  <a:extLst>
                    <a:ext uri="{9D8B030D-6E8A-4147-A177-3AD203B41FA5}">
                      <a16:colId xmlns:a16="http://schemas.microsoft.com/office/drawing/2014/main" val="20001"/>
                    </a:ext>
                  </a:extLst>
                </a:gridCol>
                <a:gridCol w="1048214">
                  <a:extLst>
                    <a:ext uri="{9D8B030D-6E8A-4147-A177-3AD203B41FA5}">
                      <a16:colId xmlns:a16="http://schemas.microsoft.com/office/drawing/2014/main" val="20002"/>
                    </a:ext>
                  </a:extLst>
                </a:gridCol>
              </a:tblGrid>
              <a:tr h="370840">
                <a:tc>
                  <a:txBody>
                    <a:bodyPr/>
                    <a:lstStyle/>
                    <a:p>
                      <a:pPr rtl="1"/>
                      <a:r>
                        <a:rPr lang="en-US" sz="1000">
                          <a:solidFill>
                            <a:schemeClr val="bg1"/>
                          </a:solidFill>
                          <a:latin typeface="Arial"/>
                          <a:ea typeface="SimSun"/>
                          <a:cs typeface="+mn-cs"/>
                        </a:rPr>
                        <a:t>Emplacement</a:t>
                      </a:r>
                      <a:endParaRPr lang="ar-SA" sz="1000">
                        <a:solidFill>
                          <a:schemeClr val="bg1"/>
                        </a:solidFill>
                        <a:cs typeface="+mn-cs"/>
                      </a:endParaRPr>
                    </a:p>
                  </a:txBody>
                  <a:tcPr anchor="b"/>
                </a:tc>
                <a:tc>
                  <a:txBody>
                    <a:bodyPr/>
                    <a:lstStyle/>
                    <a:p>
                      <a:pPr rtl="1"/>
                      <a:r>
                        <a:rPr lang="en-US" sz="1000">
                          <a:solidFill>
                            <a:schemeClr val="bg1"/>
                          </a:solidFill>
                          <a:latin typeface="Arial"/>
                          <a:ea typeface="SimSun"/>
                          <a:cs typeface="+mn-cs"/>
                        </a:rPr>
                        <a:t>Utilisation</a:t>
                      </a:r>
                      <a:endParaRPr lang="ar-SA" sz="1000">
                        <a:solidFill>
                          <a:schemeClr val="bg1"/>
                        </a:solidFill>
                        <a:cs typeface="+mn-cs"/>
                      </a:endParaRPr>
                    </a:p>
                  </a:txBody>
                  <a:tcPr anchor="b"/>
                </a:tc>
                <a:tc>
                  <a:txBody>
                    <a:bodyPr/>
                    <a:lstStyle/>
                    <a:p>
                      <a:pPr rtl="1"/>
                      <a:r>
                        <a:rPr lang="en-US" sz="1000">
                          <a:solidFill>
                            <a:schemeClr val="bg1"/>
                          </a:solidFill>
                          <a:latin typeface="Arial"/>
                          <a:ea typeface="SimSun"/>
                          <a:cs typeface="+mn-cs"/>
                        </a:rPr>
                        <a:t>Outil</a:t>
                      </a:r>
                      <a:endParaRPr lang="ar-SA" sz="1000">
                        <a:solidFill>
                          <a:schemeClr val="bg1"/>
                        </a:solidFill>
                        <a:cs typeface="+mn-cs"/>
                      </a:endParaRPr>
                    </a:p>
                  </a:txBody>
                  <a:tcPr anchor="b"/>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Gestionnaire de serveur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Interface graphique de gestion du serveur DHCP</a:t>
                      </a:r>
                    </a:p>
                  </a:txBody>
                  <a:tcPr/>
                </a:tc>
                <a:tc>
                  <a:txBody>
                    <a:bodyPr/>
                    <a:lstStyle/>
                    <a:p>
                      <a:pPr algn="l" rtl="0"/>
                      <a:r>
                        <a:rPr lang="en-US" sz="1000">
                          <a:solidFill>
                            <a:prstClr val="black"/>
                          </a:solidFill>
                          <a:latin typeface="Arial"/>
                          <a:ea typeface="Calibri"/>
                          <a:cs typeface="Arial"/>
                        </a:rPr>
                        <a:t>DHCP</a:t>
                      </a:r>
                      <a:endParaRPr lang="ar-SA" sz="1000">
                        <a:cs typeface="+mn-cs"/>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Barre des tâches Windows sur le Bureau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Interface de ligne de commande permettant de gérer le serveur DHCP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PowerShell</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Ligne de commande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Gestion et résolution des problèmes en relation avec les paramètres IP du client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Ipconfig.exe</a:t>
                      </a:r>
                    </a:p>
                    <a:p>
                      <a:pPr algn="l" rtl="0"/>
                      <a:endParaRPr lang="ar-SA" sz="1000">
                        <a:cs typeface="+mn-cs"/>
                      </a:endParaRP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Ligne de commande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Configuration des paramètres IP côté client et côté serveur, y compris ceux du rôle Serveur DHCP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Netsh.exe</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Interface Windows ou ligne de commande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Modification et affinage des paramètres, y compris ceux du rôle Serveur DHCP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Arial"/>
                          <a:ea typeface="Calibri"/>
                          <a:cs typeface="Arial"/>
                        </a:rPr>
                        <a:t>Regedit.exe</a:t>
                      </a:r>
                    </a:p>
                    <a:p>
                      <a:pPr algn="l" rtl="0"/>
                      <a:endParaRPr lang="ar-SA" sz="1000">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283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cs typeface="Arial"/>
              </a:rPr>
              <a:t>Définissez le protocole DHCP. Expliquez en quoi le protocole DHCP simplifie et réduit le travail administratif grâce à l'utilisation de la configuration IP automatique.</a:t>
            </a:r>
            <a:endParaRPr lang="en-US" sz="1000">
              <a:latin typeface="Arial"/>
              <a:ea typeface="SimSun"/>
              <a:cs typeface="Arial"/>
            </a:endParaRPr>
          </a:p>
          <a:p>
            <a:pPr>
              <a:lnSpc>
                <a:spcPct val="115000"/>
              </a:lnSpc>
              <a:spcAft>
                <a:spcPts val="1000"/>
              </a:spcAft>
            </a:pPr>
            <a:r>
              <a:rPr lang="en-US" sz="1000">
                <a:latin typeface="Arial"/>
                <a:cs typeface="Arial"/>
              </a:rPr>
              <a:t>Expliquez la différence entre la configuration IP manuelle et la configuration IP automatique.</a:t>
            </a:r>
            <a:endParaRPr lang="en-US" sz="1000">
              <a:latin typeface="Arial"/>
              <a:ea typeface="SimSun"/>
              <a:cs typeface="Arial"/>
            </a:endParaRPr>
          </a:p>
          <a:p>
            <a:pPr>
              <a:lnSpc>
                <a:spcPct val="115000"/>
              </a:lnSpc>
            </a:pPr>
            <a:r>
              <a:rPr lang="en-US" sz="1000">
                <a:latin typeface="Arial"/>
                <a:cs typeface="Arial"/>
              </a:rPr>
              <a:t>Donnez des exemples de la manière dont le protocole DHCP simplifie et réduit le travail administratif.</a:t>
            </a:r>
            <a:endParaRPr lang="en-US" sz="1000">
              <a:latin typeface="Arial"/>
              <a:ea typeface="SimSun"/>
              <a:cs typeface="Arial"/>
            </a:endParaRPr>
          </a:p>
          <a:p>
            <a:pPr>
              <a:lnSpc>
                <a:spcPct val="115000"/>
              </a:lnSpc>
              <a:spcAft>
                <a:spcPts val="1000"/>
              </a:spcAft>
            </a:pPr>
            <a:r>
              <a:rPr lang="en-US" sz="1000">
                <a:latin typeface="Arial"/>
                <a:cs typeface="Arial"/>
              </a:rPr>
              <a:t>Expliquez aux stagiaires qu'à l'aide de DHCP, l'</a:t>
            </a:r>
            <a:r>
              <a:rPr lang="en-US" sz="1000">
                <a:latin typeface="Arial"/>
                <a:ea typeface="SimSun"/>
                <a:cs typeface="Arial"/>
              </a:rPr>
              <a:t>exactitude des informations est garantie, mais uniquement à condition que DHCP soit correctement configuré. Dans le cas contraire, les clients ne reçoivent pas la configuration correcte du serveur DHCP.</a:t>
            </a:r>
          </a:p>
        </p:txBody>
      </p:sp>
      <p:sp>
        <p:nvSpPr>
          <p:cNvPr id="4" name="Slide Number Placeholder 3"/>
          <p:cNvSpPr>
            <a:spLocks noGrp="1"/>
          </p:cNvSpPr>
          <p:nvPr>
            <p:ph type="sldNum" sz="quarter" idx="10"/>
          </p:nvPr>
        </p:nvSpPr>
        <p:spPr/>
        <p:txBody>
          <a:bodyPr/>
          <a:lstStyle/>
          <a:p>
            <a:fld id="{42E590B6-AA69-409D-B29F-3359E13F02FB}"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315371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Assurez-vous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bien</a:t>
            </a:r>
            <a:r>
              <a:rPr lang="en-US" sz="1000" dirty="0">
                <a:latin typeface="Arial"/>
                <a:ea typeface="SimSun"/>
                <a:cs typeface="Segoe UI"/>
              </a:rPr>
              <a:t> </a:t>
            </a:r>
            <a:r>
              <a:rPr lang="en-US" sz="1000" dirty="0" err="1">
                <a:latin typeface="Arial"/>
                <a:ea typeface="SimSun"/>
                <a:cs typeface="Segoe UI"/>
              </a:rPr>
              <a:t>assimilé</a:t>
            </a:r>
            <a:r>
              <a:rPr lang="en-US" sz="1000" dirty="0">
                <a:latin typeface="Arial"/>
                <a:ea typeface="SimSun"/>
                <a:cs typeface="Segoe UI"/>
              </a:rPr>
              <a:t> les </a:t>
            </a:r>
            <a:r>
              <a:rPr lang="en-US" sz="1000" dirty="0" err="1">
                <a:latin typeface="Arial"/>
                <a:ea typeface="SimSun"/>
                <a:cs typeface="Segoe UI"/>
              </a:rPr>
              <a:t>deux</a:t>
            </a:r>
            <a:r>
              <a:rPr lang="en-US" sz="1000" dirty="0">
                <a:latin typeface="Arial"/>
                <a:ea typeface="SimSun"/>
                <a:cs typeface="Segoe UI"/>
              </a:rPr>
              <a:t> </a:t>
            </a:r>
            <a:r>
              <a:rPr lang="en-US" sz="1000" dirty="0" err="1">
                <a:latin typeface="Arial"/>
                <a:ea typeface="SimSun"/>
                <a:cs typeface="Segoe UI"/>
              </a:rPr>
              <a:t>méthodes</a:t>
            </a:r>
            <a:r>
              <a:rPr lang="en-US" sz="1000" dirty="0">
                <a:latin typeface="Arial"/>
                <a:ea typeface="SimSun"/>
                <a:cs typeface="Segoe UI"/>
              </a:rPr>
              <a:t> </a:t>
            </a:r>
            <a:r>
              <a:rPr lang="en-US" sz="1000" dirty="0" err="1">
                <a:latin typeface="Arial"/>
                <a:ea typeface="SimSun"/>
                <a:cs typeface="Segoe UI"/>
              </a:rPr>
              <a:t>permettant</a:t>
            </a:r>
            <a:r>
              <a:rPr lang="en-US" sz="1000" dirty="0">
                <a:latin typeface="Arial"/>
                <a:ea typeface="SimSun"/>
                <a:cs typeface="Segoe UI"/>
              </a:rPr>
              <a:t> </a:t>
            </a:r>
            <a:r>
              <a:rPr lang="en-US" sz="1000" dirty="0" err="1">
                <a:latin typeface="Arial"/>
                <a:ea typeface="SimSun"/>
                <a:cs typeface="Segoe UI"/>
              </a:rPr>
              <a:t>d'obtenir</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de </a:t>
            </a:r>
            <a:r>
              <a:rPr lang="en-US" sz="1000" dirty="0" err="1">
                <a:latin typeface="Arial"/>
                <a:ea typeface="SimSun"/>
                <a:cs typeface="Segoe UI"/>
              </a:rPr>
              <a:t>renouveler</a:t>
            </a:r>
            <a:r>
              <a:rPr lang="en-US" sz="1000" dirty="0">
                <a:latin typeface="Arial"/>
                <a:ea typeface="SimSun"/>
                <a:cs typeface="Segoe UI"/>
              </a:rPr>
              <a:t> un bail.</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DHCP </a:t>
            </a:r>
            <a:r>
              <a:rPr lang="en-US" sz="1000" dirty="0" err="1">
                <a:latin typeface="Arial"/>
                <a:ea typeface="SimSun"/>
                <a:cs typeface="Segoe UI"/>
              </a:rPr>
              <a:t>utilise</a:t>
            </a:r>
            <a:r>
              <a:rPr lang="en-US" sz="1000" dirty="0">
                <a:latin typeface="Arial"/>
                <a:ea typeface="SimSun"/>
                <a:cs typeface="Segoe UI"/>
              </a:rPr>
              <a:t> des messages IP pour </a:t>
            </a:r>
            <a:r>
              <a:rPr lang="en-US" sz="1000" dirty="0" err="1">
                <a:latin typeface="Arial"/>
                <a:ea typeface="SimSun"/>
                <a:cs typeface="Segoe UI"/>
              </a:rPr>
              <a:t>établir</a:t>
            </a:r>
            <a:r>
              <a:rPr lang="en-US" sz="1000" dirty="0">
                <a:latin typeface="Arial"/>
                <a:ea typeface="SimSun"/>
                <a:cs typeface="Segoe UI"/>
              </a:rPr>
              <a:t> les communications. Par </a:t>
            </a:r>
            <a:r>
              <a:rPr lang="en-US" sz="1000" dirty="0" err="1">
                <a:latin typeface="Arial"/>
                <a:ea typeface="SimSun"/>
                <a:cs typeface="Segoe UI"/>
              </a:rPr>
              <a:t>conséquent</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DHCP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limités</a:t>
            </a:r>
            <a:r>
              <a:rPr lang="en-US" sz="1000" dirty="0">
                <a:latin typeface="Arial"/>
                <a:ea typeface="SimSun"/>
                <a:cs typeface="Segoe UI"/>
              </a:rPr>
              <a:t> aux communications à </a:t>
            </a:r>
            <a:r>
              <a:rPr lang="en-US" sz="1000" dirty="0" err="1">
                <a:latin typeface="Arial"/>
                <a:ea typeface="SimSun"/>
                <a:cs typeface="Segoe UI"/>
              </a:rPr>
              <a:t>l'intérieur</a:t>
            </a:r>
            <a:r>
              <a:rPr lang="en-US" sz="1000" dirty="0">
                <a:latin typeface="Arial"/>
                <a:ea typeface="SimSun"/>
                <a:cs typeface="Segoe UI"/>
              </a:rPr>
              <a:t> de </a:t>
            </a:r>
            <a:r>
              <a:rPr lang="en-US" sz="1000" dirty="0" err="1">
                <a:latin typeface="Arial"/>
                <a:ea typeface="SimSun"/>
                <a:cs typeface="Segoe UI"/>
              </a:rPr>
              <a:t>leur</a:t>
            </a:r>
            <a:r>
              <a:rPr lang="en-US" sz="1000" dirty="0">
                <a:latin typeface="Arial"/>
                <a:ea typeface="SimSun"/>
                <a:cs typeface="Segoe UI"/>
              </a:rPr>
              <a:t> sous-</a:t>
            </a:r>
            <a:r>
              <a:rPr lang="en-US" sz="1000" dirty="0" err="1">
                <a:latin typeface="Arial"/>
                <a:ea typeface="SimSun"/>
                <a:cs typeface="Segoe UI"/>
              </a:rPr>
              <a:t>réseau</a:t>
            </a:r>
            <a:r>
              <a:rPr lang="en-US" sz="1000" dirty="0">
                <a:latin typeface="Arial"/>
                <a:ea typeface="SimSun"/>
                <a:cs typeface="Segoe UI"/>
              </a:rPr>
              <a:t> IP.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signifie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bon </a:t>
            </a:r>
            <a:r>
              <a:rPr lang="en-US" sz="1000" dirty="0" err="1">
                <a:latin typeface="Arial"/>
                <a:ea typeface="SimSun"/>
                <a:cs typeface="Segoe UI"/>
              </a:rPr>
              <a:t>nombre</a:t>
            </a:r>
            <a:r>
              <a:rPr lang="en-US" sz="1000" dirty="0">
                <a:latin typeface="Arial"/>
                <a:ea typeface="SimSun"/>
                <a:cs typeface="Segoe UI"/>
              </a:rPr>
              <a:t> de </a:t>
            </a:r>
            <a:r>
              <a:rPr lang="en-US" sz="1000" dirty="0" err="1">
                <a:latin typeface="Arial"/>
                <a:ea typeface="SimSun"/>
                <a:cs typeface="Segoe UI"/>
              </a:rPr>
              <a:t>réseaux</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existe</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DHCP pour </a:t>
            </a:r>
            <a:r>
              <a:rPr lang="en-US" sz="1000" dirty="0" err="1">
                <a:latin typeface="Arial"/>
                <a:ea typeface="SimSun"/>
                <a:cs typeface="Segoe UI"/>
              </a:rPr>
              <a:t>chaque</a:t>
            </a:r>
            <a:r>
              <a:rPr lang="en-US" sz="1000" dirty="0">
                <a:latin typeface="Arial"/>
                <a:ea typeface="SimSun"/>
                <a:cs typeface="Segoe UI"/>
              </a:rPr>
              <a:t> sous-</a:t>
            </a:r>
            <a:r>
              <a:rPr lang="en-US" sz="1000" dirty="0" err="1">
                <a:latin typeface="Arial"/>
                <a:ea typeface="SimSun"/>
                <a:cs typeface="Segoe UI"/>
              </a:rPr>
              <a:t>réseau</a:t>
            </a:r>
            <a:r>
              <a:rPr lang="en-US" sz="1000" dirty="0">
                <a:latin typeface="Arial"/>
                <a:ea typeface="SimSun"/>
                <a:cs typeface="Segoe UI"/>
              </a:rPr>
              <a:t> IP. </a:t>
            </a: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n'est</a:t>
            </a:r>
            <a:r>
              <a:rPr lang="en-US" sz="1000" dirty="0">
                <a:latin typeface="Arial"/>
                <a:ea typeface="SimSun"/>
                <a:cs typeface="Segoe UI"/>
              </a:rPr>
              <a:t> pas possible,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soit</a:t>
            </a:r>
            <a:r>
              <a:rPr lang="en-US" sz="1000" dirty="0">
                <a:latin typeface="Arial"/>
                <a:ea typeface="SimSun"/>
                <a:cs typeface="Segoe UI"/>
              </a:rPr>
              <a:t> pour des raisons de </a:t>
            </a:r>
            <a:r>
              <a:rPr lang="en-US" sz="1000" dirty="0" err="1">
                <a:latin typeface="Arial"/>
                <a:ea typeface="SimSun"/>
                <a:cs typeface="Segoe UI"/>
              </a:rPr>
              <a:t>coût</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de </a:t>
            </a:r>
            <a:r>
              <a:rPr lang="en-US" sz="1000" dirty="0" err="1">
                <a:latin typeface="Arial"/>
                <a:ea typeface="SimSun"/>
                <a:cs typeface="Segoe UI"/>
              </a:rPr>
              <a:t>gestion</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un agent de </a:t>
            </a:r>
            <a:r>
              <a:rPr lang="en-US" sz="1000" dirty="0" err="1">
                <a:latin typeface="Arial"/>
                <a:ea typeface="SimSun"/>
                <a:cs typeface="Segoe UI"/>
              </a:rPr>
              <a:t>relais</a:t>
            </a:r>
            <a:r>
              <a:rPr lang="en-US" sz="1000" dirty="0">
                <a:latin typeface="Arial"/>
                <a:ea typeface="SimSun"/>
                <a:cs typeface="Segoe UI"/>
              </a:rPr>
              <a:t> DHCP. Avec </a:t>
            </a:r>
            <a:r>
              <a:rPr lang="en-US" sz="1000" dirty="0" err="1">
                <a:latin typeface="Arial"/>
                <a:ea typeface="SimSun"/>
                <a:cs typeface="Segoe UI"/>
              </a:rPr>
              <a:t>l'agent</a:t>
            </a:r>
            <a:r>
              <a:rPr lang="en-US" sz="1000" dirty="0">
                <a:latin typeface="Arial"/>
                <a:ea typeface="SimSun"/>
                <a:cs typeface="Segoe UI"/>
              </a:rPr>
              <a:t> de </a:t>
            </a:r>
            <a:r>
              <a:rPr lang="en-US" sz="1000" dirty="0" err="1">
                <a:latin typeface="Arial"/>
                <a:ea typeface="SimSun"/>
                <a:cs typeface="Segoe UI"/>
              </a:rPr>
              <a:t>relais</a:t>
            </a:r>
            <a:r>
              <a:rPr lang="en-US" sz="1000" dirty="0">
                <a:latin typeface="Arial"/>
                <a:ea typeface="SimSun"/>
                <a:cs typeface="Segoe UI"/>
              </a:rPr>
              <a:t> DHCP, DHCP </a:t>
            </a:r>
            <a:r>
              <a:rPr lang="en-US" sz="1000" dirty="0" err="1">
                <a:latin typeface="Arial"/>
                <a:ea typeface="SimSun"/>
                <a:cs typeface="Segoe UI"/>
              </a:rPr>
              <a:t>peut</a:t>
            </a:r>
            <a:r>
              <a:rPr lang="en-US" sz="1000" dirty="0">
                <a:latin typeface="Arial"/>
                <a:ea typeface="SimSun"/>
                <a:cs typeface="Segoe UI"/>
              </a:rPr>
              <a:t> diffuser des </a:t>
            </a:r>
            <a:r>
              <a:rPr lang="en-US" sz="1000" dirty="0" err="1">
                <a:latin typeface="Arial"/>
                <a:ea typeface="SimSun"/>
                <a:cs typeface="Segoe UI"/>
              </a:rPr>
              <a:t>paquets</a:t>
            </a:r>
            <a:r>
              <a:rPr lang="en-US" sz="1000" dirty="0">
                <a:latin typeface="Arial"/>
                <a:ea typeface="SimSun"/>
                <a:cs typeface="Segoe UI"/>
              </a:rPr>
              <a:t> </a:t>
            </a:r>
            <a:r>
              <a:rPr lang="en-US" sz="1000" dirty="0" err="1">
                <a:latin typeface="Arial"/>
                <a:ea typeface="SimSun"/>
                <a:cs typeface="Segoe UI"/>
              </a:rPr>
              <a:t>devant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relayés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autre</a:t>
            </a:r>
            <a:r>
              <a:rPr lang="en-US" sz="1000" dirty="0">
                <a:latin typeface="Arial"/>
                <a:ea typeface="SimSun"/>
                <a:cs typeface="Segoe UI"/>
              </a:rPr>
              <a:t> sous-</a:t>
            </a:r>
            <a:r>
              <a:rPr lang="en-US" sz="1000" dirty="0" err="1">
                <a:latin typeface="Arial"/>
                <a:ea typeface="SimSun"/>
                <a:cs typeface="Segoe UI"/>
              </a:rPr>
              <a:t>réseau</a:t>
            </a:r>
            <a:r>
              <a:rPr lang="en-US" sz="1000" dirty="0">
                <a:latin typeface="Arial"/>
                <a:ea typeface="SimSun"/>
                <a:cs typeface="Segoe UI"/>
              </a:rPr>
              <a:t> IP via un </a:t>
            </a:r>
            <a:r>
              <a:rPr lang="en-US" sz="1000" dirty="0" err="1">
                <a:latin typeface="Arial"/>
                <a:ea typeface="SimSun"/>
                <a:cs typeface="Segoe UI"/>
              </a:rPr>
              <a:t>routeur</a:t>
            </a:r>
            <a:r>
              <a:rPr lang="en-US" sz="1000" dirty="0">
                <a:latin typeface="Arial"/>
                <a:ea typeface="SimSun"/>
                <a:cs typeface="Segoe UI"/>
              </a:rPr>
              <a:t>. Par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biais</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possible de </a:t>
            </a:r>
            <a:r>
              <a:rPr lang="en-US" sz="1000" dirty="0" err="1">
                <a:latin typeface="Arial"/>
                <a:ea typeface="SimSun"/>
                <a:cs typeface="Segoe UI"/>
              </a:rPr>
              <a:t>maintenir</a:t>
            </a:r>
            <a:r>
              <a:rPr lang="en-US" sz="1000" dirty="0">
                <a:latin typeface="Arial"/>
                <a:ea typeface="SimSun"/>
                <a:cs typeface="Segoe UI"/>
              </a:rPr>
              <a:t> un </a:t>
            </a:r>
            <a:r>
              <a:rPr lang="en-US" sz="1000" dirty="0" err="1">
                <a:latin typeface="Arial"/>
                <a:ea typeface="SimSun"/>
                <a:cs typeface="Segoe UI"/>
              </a:rPr>
              <a:t>seul</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DHCP </a:t>
            </a:r>
            <a:r>
              <a:rPr lang="en-US" sz="1000" dirty="0" err="1">
                <a:latin typeface="Arial"/>
                <a:ea typeface="SimSun"/>
                <a:cs typeface="Segoe UI"/>
              </a:rPr>
              <a:t>desservant</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sous-</a:t>
            </a:r>
            <a:r>
              <a:rPr lang="en-US" sz="1000" dirty="0" err="1">
                <a:latin typeface="Arial"/>
                <a:ea typeface="SimSun"/>
                <a:cs typeface="Segoe UI"/>
              </a:rPr>
              <a:t>réseaux</a:t>
            </a:r>
            <a:r>
              <a:rPr lang="en-US" sz="1000" dirty="0">
                <a:latin typeface="Arial"/>
                <a:ea typeface="SimSun"/>
                <a:cs typeface="Segoe UI"/>
              </a:rPr>
              <a:t> IP. Les </a:t>
            </a:r>
            <a:r>
              <a:rPr lang="en-US" sz="1000" dirty="0" err="1">
                <a:latin typeface="Arial"/>
                <a:ea typeface="SimSun"/>
                <a:cs typeface="Segoe UI"/>
              </a:rPr>
              <a:t>paquets</a:t>
            </a:r>
            <a:r>
              <a:rPr lang="en-US" sz="1000" dirty="0">
                <a:latin typeface="Arial"/>
                <a:ea typeface="SimSun"/>
                <a:cs typeface="Segoe UI"/>
              </a:rPr>
              <a:t> DHCP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relayés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sous-</a:t>
            </a:r>
            <a:r>
              <a:rPr lang="en-US" sz="1000" dirty="0" err="1">
                <a:latin typeface="Arial"/>
                <a:ea typeface="SimSun"/>
                <a:cs typeface="Segoe UI"/>
              </a:rPr>
              <a:t>réseaux</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d'un </a:t>
            </a:r>
            <a:r>
              <a:rPr lang="en-US" sz="1000" dirty="0" err="1">
                <a:latin typeface="Arial"/>
                <a:ea typeface="SimSun"/>
                <a:cs typeface="Segoe UI"/>
              </a:rPr>
              <a:t>routeur</a:t>
            </a:r>
            <a:r>
              <a:rPr lang="en-US" sz="1000" dirty="0">
                <a:latin typeface="Arial"/>
                <a:ea typeface="SimSun"/>
                <a:cs typeface="Segoe UI"/>
              </a:rPr>
              <a:t> compatible RFC 1542 (Request for Comment).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présenterez</a:t>
            </a:r>
            <a:r>
              <a:rPr lang="en-US" sz="1000" dirty="0">
                <a:latin typeface="Arial"/>
                <a:ea typeface="SimSun"/>
                <a:cs typeface="Segoe UI"/>
              </a:rPr>
              <a:t> </a:t>
            </a:r>
            <a:r>
              <a:rPr lang="en-US" sz="1000" dirty="0" err="1">
                <a:latin typeface="Arial"/>
                <a:ea typeface="SimSun"/>
                <a:cs typeface="Segoe UI"/>
              </a:rPr>
              <a:t>l'agent</a:t>
            </a:r>
            <a:r>
              <a:rPr lang="en-US" sz="1000" dirty="0">
                <a:latin typeface="Arial"/>
                <a:ea typeface="SimSun"/>
                <a:cs typeface="Segoe UI"/>
              </a:rPr>
              <a:t> de </a:t>
            </a:r>
            <a:r>
              <a:rPr lang="en-US" sz="1000" dirty="0" err="1">
                <a:latin typeface="Arial"/>
                <a:ea typeface="SimSun"/>
                <a:cs typeface="Segoe UI"/>
              </a:rPr>
              <a:t>relais</a:t>
            </a:r>
            <a:r>
              <a:rPr lang="en-US" sz="1000" dirty="0">
                <a:latin typeface="Arial"/>
                <a:ea typeface="SimSun"/>
                <a:cs typeface="Segoe UI"/>
              </a:rPr>
              <a:t> DHCP plus en </a:t>
            </a:r>
            <a:r>
              <a:rPr lang="en-US" sz="1000" dirty="0" err="1">
                <a:latin typeface="Arial"/>
                <a:ea typeface="SimSun"/>
                <a:cs typeface="Segoe UI"/>
              </a:rPr>
              <a:t>détail</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rubrique</a:t>
            </a:r>
            <a:r>
              <a:rPr lang="en-US" sz="1000" dirty="0">
                <a:latin typeface="Arial"/>
                <a:ea typeface="SimSun"/>
                <a:cs typeface="Segoe UI"/>
              </a:rPr>
              <a:t> </a:t>
            </a:r>
            <a:r>
              <a:rPr lang="en-US" sz="1000" dirty="0" err="1">
                <a:latin typeface="Arial"/>
                <a:ea typeface="SimSun"/>
                <a:cs typeface="Segoe UI"/>
              </a:rPr>
              <a:t>ultérieure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2E590B6-AA69-409D-B29F-3359E13F02FB}"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168696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protocole</a:t>
            </a:r>
            <a:r>
              <a:rPr lang="en-US" sz="1000" dirty="0">
                <a:latin typeface="Arial"/>
                <a:ea typeface="SimSun"/>
                <a:cs typeface="Segoe UI"/>
              </a:rPr>
              <a:t> DHCP </a:t>
            </a:r>
            <a:r>
              <a:rPr lang="en-US" sz="1000" dirty="0" err="1">
                <a:latin typeface="Arial"/>
                <a:ea typeface="SimSun"/>
                <a:cs typeface="Segoe UI"/>
              </a:rPr>
              <a:t>utilise</a:t>
            </a:r>
            <a:r>
              <a:rPr lang="en-US" sz="1000" dirty="0">
                <a:latin typeface="Arial"/>
                <a:ea typeface="SimSun"/>
                <a:cs typeface="Segoe UI"/>
              </a:rPr>
              <a:t> un </a:t>
            </a:r>
            <a:r>
              <a:rPr lang="en-US" sz="1000" dirty="0" err="1">
                <a:latin typeface="Arial"/>
                <a:ea typeface="SimSun"/>
                <a:cs typeface="Segoe UI"/>
              </a:rPr>
              <a:t>processus</a:t>
            </a:r>
            <a:r>
              <a:rPr lang="en-US" sz="1000" dirty="0">
                <a:latin typeface="Arial"/>
                <a:ea typeface="SimSun"/>
                <a:cs typeface="Segoe UI"/>
              </a:rPr>
              <a:t> en </a:t>
            </a:r>
            <a:r>
              <a:rPr lang="en-US" sz="1000" dirty="0" err="1">
                <a:latin typeface="Arial"/>
                <a:ea typeface="SimSun"/>
                <a:cs typeface="Segoe UI"/>
              </a:rPr>
              <a:t>quatre</a:t>
            </a:r>
            <a:r>
              <a:rPr lang="en-US" sz="1000" dirty="0">
                <a:latin typeface="Arial"/>
                <a:ea typeface="SimSun"/>
                <a:cs typeface="Segoe UI"/>
              </a:rPr>
              <a:t> </a:t>
            </a:r>
            <a:r>
              <a:rPr lang="en-US" sz="1000" dirty="0" err="1">
                <a:latin typeface="Arial"/>
                <a:ea typeface="SimSun"/>
                <a:cs typeface="Segoe UI"/>
              </a:rPr>
              <a:t>étapes</a:t>
            </a:r>
            <a:r>
              <a:rPr lang="en-US" sz="1000" dirty="0">
                <a:latin typeface="Arial"/>
                <a:ea typeface="SimSun"/>
                <a:cs typeface="Segoe UI"/>
              </a:rPr>
              <a:t> pour </a:t>
            </a:r>
            <a:r>
              <a:rPr lang="en-US" sz="1000" dirty="0" err="1">
                <a:latin typeface="Arial"/>
                <a:ea typeface="SimSun"/>
                <a:cs typeface="Segoe UI"/>
              </a:rPr>
              <a:t>louer</a:t>
            </a:r>
            <a:r>
              <a:rPr lang="en-US" sz="1000" dirty="0">
                <a:latin typeface="Arial"/>
                <a:ea typeface="SimSun"/>
                <a:cs typeface="Segoe UI"/>
              </a:rPr>
              <a:t> des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d'adressage</a:t>
            </a:r>
            <a:r>
              <a:rPr lang="en-US" sz="1000" dirty="0">
                <a:latin typeface="Arial"/>
                <a:ea typeface="SimSun"/>
                <a:cs typeface="Segoe UI"/>
              </a:rPr>
              <a:t> IP aux clients DHCP. </a:t>
            </a:r>
            <a:r>
              <a:rPr lang="en-US" sz="1000" dirty="0" err="1">
                <a:latin typeface="Arial"/>
                <a:ea typeface="SimSun"/>
                <a:cs typeface="Segoe UI"/>
              </a:rPr>
              <a:t>Décrivez</a:t>
            </a:r>
            <a:r>
              <a:rPr lang="en-US" sz="1000" dirty="0">
                <a:latin typeface="Arial"/>
                <a:ea typeface="SimSun"/>
                <a:cs typeface="Segoe UI"/>
              </a:rPr>
              <a:t> le </a:t>
            </a:r>
            <a:r>
              <a:rPr lang="en-US" sz="1000" dirty="0" err="1">
                <a:latin typeface="Arial"/>
                <a:ea typeface="SimSun"/>
                <a:cs typeface="Segoe UI"/>
              </a:rPr>
              <a:t>processus</a:t>
            </a:r>
            <a:r>
              <a:rPr lang="en-US" sz="1000" dirty="0">
                <a:latin typeface="Arial"/>
                <a:ea typeface="SimSun"/>
                <a:cs typeface="Segoe UI"/>
              </a:rPr>
              <a:t> de </a:t>
            </a:r>
            <a:r>
              <a:rPr lang="en-US" sz="1000" dirty="0" err="1">
                <a:latin typeface="Arial"/>
                <a:ea typeface="SimSun"/>
                <a:cs typeface="Segoe UI"/>
              </a:rPr>
              <a:t>création</a:t>
            </a:r>
            <a:r>
              <a:rPr lang="en-US" sz="1000" dirty="0">
                <a:latin typeface="Arial"/>
                <a:ea typeface="SimSun"/>
                <a:cs typeface="Segoe UI"/>
              </a:rPr>
              <a:t> d'un bail DHCP en </a:t>
            </a:r>
            <a:r>
              <a:rPr lang="en-US" sz="1000" dirty="0" err="1">
                <a:latin typeface="Arial"/>
                <a:ea typeface="SimSun"/>
                <a:cs typeface="Segoe UI"/>
              </a:rPr>
              <a:t>vous</a:t>
            </a:r>
            <a:r>
              <a:rPr lang="en-US" sz="1000" dirty="0">
                <a:latin typeface="Arial"/>
                <a:ea typeface="SimSun"/>
                <a:cs typeface="Segoe UI"/>
              </a:rPr>
              <a:t> </a:t>
            </a:r>
            <a:r>
              <a:rPr lang="en-US" sz="1000" err="1">
                <a:latin typeface="Arial"/>
                <a:ea typeface="SimSun"/>
                <a:cs typeface="Segoe UI"/>
              </a:rPr>
              <a:t>reportant</a:t>
            </a:r>
            <a:r>
              <a:rPr lang="en-US" sz="1000">
                <a:latin typeface="Arial"/>
                <a:ea typeface="SimSun"/>
                <a:cs typeface="Segoe UI"/>
              </a:rPr>
              <a:t> à l'illustration </a:t>
            </a:r>
            <a:r>
              <a:rPr lang="en-US" sz="1000" dirty="0">
                <a:latin typeface="Arial"/>
                <a:ea typeface="SimSun"/>
                <a:cs typeface="Segoe UI"/>
              </a:rPr>
              <a:t>de la </a:t>
            </a:r>
            <a:r>
              <a:rPr lang="en-US" sz="1000" dirty="0" err="1">
                <a:latin typeface="Arial"/>
                <a:ea typeface="SimSun"/>
                <a:cs typeface="Segoe UI"/>
              </a:rPr>
              <a:t>diapositive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Il </a:t>
            </a:r>
            <a:r>
              <a:rPr lang="en-US" sz="1000" dirty="0" err="1">
                <a:latin typeface="Arial"/>
                <a:ea typeface="SimSun"/>
                <a:cs typeface="Segoe UI"/>
              </a:rPr>
              <a:t>est</a:t>
            </a:r>
            <a:r>
              <a:rPr lang="en-US" sz="1000" dirty="0">
                <a:latin typeface="Arial"/>
                <a:ea typeface="SimSun"/>
                <a:cs typeface="Segoe UI"/>
              </a:rPr>
              <a:t> important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processus</a:t>
            </a:r>
            <a:r>
              <a:rPr lang="en-US" sz="1000" dirty="0">
                <a:latin typeface="Arial"/>
                <a:ea typeface="SimSun"/>
                <a:cs typeface="Segoe UI"/>
              </a:rPr>
              <a:t>. </a:t>
            </a:r>
            <a:r>
              <a:rPr lang="en-US" sz="1000" dirty="0" err="1">
                <a:latin typeface="Arial"/>
                <a:ea typeface="SimSun"/>
                <a:cs typeface="Segoe UI"/>
              </a:rPr>
              <a:t>Effectuez</a:t>
            </a:r>
            <a:r>
              <a:rPr lang="en-US" sz="1000" dirty="0">
                <a:latin typeface="Arial"/>
                <a:ea typeface="SimSun"/>
                <a:cs typeface="Segoe UI"/>
              </a:rPr>
              <a:t> la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autant</a:t>
            </a:r>
            <a:r>
              <a:rPr lang="en-US" sz="1000" dirty="0">
                <a:latin typeface="Arial"/>
                <a:ea typeface="SimSun"/>
                <a:cs typeface="Segoe UI"/>
              </a:rPr>
              <a:t> de </a:t>
            </a:r>
            <a:r>
              <a:rPr lang="en-US" sz="1000" dirty="0" err="1">
                <a:latin typeface="Arial"/>
                <a:ea typeface="SimSun"/>
                <a:cs typeface="Segoe UI"/>
              </a:rPr>
              <a:t>fois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nécessaire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6</a:t>
            </a:fld>
            <a:endParaRPr lang="en-US" dirty="0"/>
          </a:p>
        </p:txBody>
      </p:sp>
      <p:sp>
        <p:nvSpPr>
          <p:cNvPr id="7" name="Slide Image Placeholder 1"/>
          <p:cNvSpPr>
            <a:spLocks noGrp="1" noRot="1" noChangeAspect="1"/>
          </p:cNvSpPr>
          <p:nvPr>
            <p:ph type="sldImg" idx="2"/>
          </p:nvPr>
        </p:nvSpPr>
        <p:spPr>
          <a:xfrm>
            <a:off x="4325938" y="73025"/>
            <a:ext cx="2466975" cy="1851025"/>
          </a:xfrm>
        </p:spPr>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1014478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7</a:t>
            </a:fld>
            <a:endParaRPr lang="en-US" dirty="0"/>
          </a:p>
        </p:txBody>
      </p:sp>
      <p:sp>
        <p:nvSpPr>
          <p:cNvPr id="6" name="Notes Placeholder 2"/>
          <p:cNvSpPr>
            <a:spLocks noGrp="1"/>
          </p:cNvSpPr>
          <p:nvPr>
            <p:ph type="body" idx="1"/>
          </p:nvPr>
        </p:nvSpPr>
        <p:spPr/>
        <p:txBody>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le </a:t>
            </a:r>
            <a:r>
              <a:rPr lang="en-US" sz="1000" dirty="0" err="1">
                <a:latin typeface="Arial"/>
                <a:ea typeface="SimSun"/>
                <a:cs typeface="Segoe UI"/>
              </a:rPr>
              <a:t>processus</a:t>
            </a:r>
            <a:r>
              <a:rPr lang="en-US" sz="1000" dirty="0">
                <a:latin typeface="Arial"/>
                <a:ea typeface="SimSun"/>
                <a:cs typeface="Segoe UI"/>
              </a:rPr>
              <a:t> de </a:t>
            </a:r>
            <a:r>
              <a:rPr lang="en-US" sz="1000" dirty="0" err="1">
                <a:latin typeface="Arial"/>
                <a:ea typeface="SimSun"/>
                <a:cs typeface="Segoe UI"/>
              </a:rPr>
              <a:t>renouvellement</a:t>
            </a:r>
            <a:r>
              <a:rPr lang="en-US" sz="1000" dirty="0">
                <a:latin typeface="Arial"/>
                <a:ea typeface="SimSun"/>
                <a:cs typeface="Segoe UI"/>
              </a:rPr>
              <a:t> d'un bail DHCP en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reportant</a:t>
            </a:r>
            <a:r>
              <a:rPr lang="en-US" sz="1000" dirty="0">
                <a:latin typeface="Arial"/>
                <a:ea typeface="SimSun"/>
                <a:cs typeface="Segoe UI"/>
              </a:rPr>
              <a:t> à </a:t>
            </a:r>
            <a:r>
              <a:rPr lang="en-US" sz="1000" dirty="0" err="1">
                <a:latin typeface="Arial"/>
                <a:ea typeface="SimSun"/>
                <a:cs typeface="Segoe UI"/>
              </a:rPr>
              <a:t>l'illustration</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renouvellement</a:t>
            </a:r>
            <a:r>
              <a:rPr lang="en-US" sz="1000" dirty="0">
                <a:latin typeface="Arial"/>
                <a:ea typeface="SimSun"/>
                <a:cs typeface="Segoe UI"/>
              </a:rPr>
              <a:t> DHCP se </a:t>
            </a:r>
            <a:r>
              <a:rPr lang="en-US" sz="1000" dirty="0" err="1">
                <a:latin typeface="Arial"/>
                <a:ea typeface="SimSun"/>
                <a:cs typeface="Segoe UI"/>
              </a:rPr>
              <a:t>produit</a:t>
            </a:r>
            <a:r>
              <a:rPr lang="en-US" sz="1000" dirty="0">
                <a:latin typeface="Arial"/>
                <a:ea typeface="SimSun"/>
                <a:cs typeface="Segoe UI"/>
              </a:rPr>
              <a:t> </a:t>
            </a:r>
            <a:r>
              <a:rPr lang="en-US" sz="1000" dirty="0" err="1">
                <a:latin typeface="Arial"/>
                <a:ea typeface="SimSun"/>
                <a:cs typeface="Segoe UI"/>
              </a:rPr>
              <a:t>quand</a:t>
            </a:r>
            <a:r>
              <a:rPr lang="en-US" sz="1000" dirty="0">
                <a:latin typeface="Arial"/>
                <a:ea typeface="SimSun"/>
                <a:cs typeface="Segoe UI"/>
              </a:rPr>
              <a:t> 50 pour cent de la </a:t>
            </a:r>
            <a:r>
              <a:rPr lang="en-US" sz="1000" dirty="0" err="1">
                <a:latin typeface="Arial"/>
                <a:ea typeface="SimSun"/>
                <a:cs typeface="Segoe UI"/>
              </a:rPr>
              <a:t>durée</a:t>
            </a:r>
            <a:r>
              <a:rPr lang="en-US" sz="1000" dirty="0">
                <a:latin typeface="Arial"/>
                <a:ea typeface="SimSun"/>
                <a:cs typeface="Segoe UI"/>
              </a:rPr>
              <a:t> du bail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écoulés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Mentionnez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renouvellement</a:t>
            </a:r>
            <a:r>
              <a:rPr lang="en-US" sz="1000" dirty="0">
                <a:latin typeface="Arial"/>
                <a:ea typeface="SimSun"/>
                <a:cs typeface="Segoe UI"/>
              </a:rPr>
              <a:t> se </a:t>
            </a:r>
            <a:r>
              <a:rPr lang="en-US" sz="1000" dirty="0" err="1">
                <a:latin typeface="Arial"/>
                <a:ea typeface="SimSun"/>
                <a:cs typeface="Segoe UI"/>
              </a:rPr>
              <a:t>produit</a:t>
            </a:r>
            <a:r>
              <a:rPr lang="en-US" sz="1000" dirty="0">
                <a:latin typeface="Arial"/>
                <a:ea typeface="SimSun"/>
                <a:cs typeface="Segoe UI"/>
              </a:rPr>
              <a:t> au </a:t>
            </a:r>
            <a:r>
              <a:rPr lang="en-US" sz="1000" dirty="0" err="1">
                <a:latin typeface="Arial"/>
                <a:ea typeface="SimSun"/>
                <a:cs typeface="Segoe UI"/>
              </a:rPr>
              <a:t>démarrage</a:t>
            </a:r>
            <a:r>
              <a:rPr lang="en-US" sz="1000" dirty="0">
                <a:latin typeface="Arial"/>
                <a:ea typeface="SimSun"/>
                <a:cs typeface="Segoe UI"/>
              </a:rPr>
              <a:t>,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s'il</a:t>
            </a:r>
            <a:r>
              <a:rPr lang="en-US" sz="1000" dirty="0">
                <a:latin typeface="Arial"/>
                <a:ea typeface="SimSun"/>
                <a:cs typeface="Segoe UI"/>
              </a:rPr>
              <a:t> </a:t>
            </a:r>
            <a:r>
              <a:rPr lang="en-US" sz="1000" err="1">
                <a:latin typeface="Arial"/>
                <a:ea typeface="SimSun"/>
                <a:cs typeface="Segoe UI"/>
              </a:rPr>
              <a:t>reste</a:t>
            </a:r>
            <a:r>
              <a:rPr lang="en-US" sz="1000">
                <a:latin typeface="Arial"/>
                <a:ea typeface="SimSun"/>
                <a:cs typeface="Segoe UI"/>
              </a:rPr>
              <a:t> plus de </a:t>
            </a:r>
            <a:r>
              <a:rPr lang="en-US" sz="1000" dirty="0">
                <a:latin typeface="Arial"/>
                <a:ea typeface="SimSun"/>
                <a:cs typeface="Segoe UI"/>
              </a:rPr>
              <a:t>50 pour cent. </a:t>
            </a:r>
            <a:r>
              <a:rPr lang="en-US" sz="1000" dirty="0" err="1">
                <a:latin typeface="Arial"/>
                <a:ea typeface="SimSun"/>
                <a:cs typeface="Segoe UI"/>
              </a:rPr>
              <a:t>Ceci</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dû</a:t>
            </a:r>
            <a:r>
              <a:rPr lang="en-US" sz="1000" dirty="0">
                <a:latin typeface="Arial"/>
                <a:ea typeface="SimSun"/>
                <a:cs typeface="Segoe UI"/>
              </a:rPr>
              <a:t> au fait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ordinateur</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avoir</a:t>
            </a:r>
            <a:r>
              <a:rPr lang="en-US" sz="1000" dirty="0">
                <a:latin typeface="Arial"/>
                <a:ea typeface="SimSun"/>
                <a:cs typeface="Segoe UI"/>
              </a:rPr>
              <a:t>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relocalisé</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a:t>
            </a:r>
            <a:r>
              <a:rPr lang="en-US" sz="1000" dirty="0" err="1">
                <a:latin typeface="Arial"/>
                <a:ea typeface="SimSun"/>
                <a:cs typeface="Segoe UI"/>
              </a:rPr>
              <a:t>éteint</a:t>
            </a:r>
            <a:r>
              <a:rPr lang="en-US" sz="1000" dirty="0">
                <a:latin typeface="Arial"/>
                <a:ea typeface="SimSun"/>
                <a:cs typeface="Segoe UI"/>
              </a:rPr>
              <a:t>, </a:t>
            </a:r>
            <a:r>
              <a:rPr lang="en-US" sz="1000" dirty="0" err="1">
                <a:latin typeface="Arial"/>
                <a:ea typeface="SimSun"/>
                <a:cs typeface="Segoe UI"/>
              </a:rPr>
              <a:t>notamment</a:t>
            </a:r>
            <a:r>
              <a:rPr lang="en-US" sz="1000" dirty="0">
                <a:latin typeface="Arial"/>
                <a:ea typeface="SimSun"/>
                <a:cs typeface="Segoe UI"/>
              </a:rPr>
              <a:t> </a:t>
            </a:r>
            <a:r>
              <a:rPr lang="en-US" sz="1000" dirty="0" err="1">
                <a:latin typeface="Arial"/>
                <a:ea typeface="SimSun"/>
                <a:cs typeface="Segoe UI"/>
              </a:rPr>
              <a:t>s'il</a:t>
            </a:r>
            <a:r>
              <a:rPr lang="en-US" sz="1000" dirty="0">
                <a:latin typeface="Arial"/>
                <a:ea typeface="SimSun"/>
                <a:cs typeface="Segoe UI"/>
              </a:rPr>
              <a:t> </a:t>
            </a:r>
            <a:r>
              <a:rPr lang="en-US" sz="1000" dirty="0" err="1">
                <a:latin typeface="Arial"/>
                <a:ea typeface="SimSun"/>
                <a:cs typeface="Segoe UI"/>
              </a:rPr>
              <a:t>s'agit</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portable.</a:t>
            </a:r>
            <a:endParaRPr lang="en-US" sz="1000" dirty="0">
              <a:latin typeface="Arial"/>
              <a:ea typeface="SimSun"/>
              <a:cs typeface="Arial"/>
            </a:endParaRPr>
          </a:p>
        </p:txBody>
      </p:sp>
      <p:sp>
        <p:nvSpPr>
          <p:cNvPr id="8" name="Slide Image Placeholder 1"/>
          <p:cNvSpPr>
            <a:spLocks noGrp="1" noRot="1" noChangeAspect="1"/>
          </p:cNvSpPr>
          <p:nvPr>
            <p:ph type="sldImg" idx="2"/>
          </p:nvPr>
        </p:nvSpPr>
        <p:spPr>
          <a:xfrm>
            <a:off x="4325938" y="73025"/>
            <a:ext cx="2466975" cy="1851025"/>
          </a:xfrm>
        </p:spPr>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10"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34565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809FDA-8103-4656-845B-109E5A4209B7}" type="slidenum">
              <a:rPr lang="en-US"/>
              <a:pPr/>
              <a:t>8</a:t>
            </a:fld>
            <a:endParaRPr lang="en-US"/>
          </a:p>
        </p:txBody>
      </p:sp>
      <p:sp>
        <p:nvSpPr>
          <p:cNvPr id="6" name="Notes Placeholder 2"/>
          <p:cNvSpPr>
            <a:spLocks noGrp="1"/>
          </p:cNvSpPr>
          <p:nvPr>
            <p:ph type="body" idx="1"/>
          </p:nvPr>
        </p:nvSpPr>
        <p:spPr>
          <a:xfrm>
            <a:off x="307975" y="2095200"/>
            <a:ext cx="6149975" cy="6450012"/>
          </a:xfrm>
        </p:spPr>
        <p:txBody>
          <a:bodyPr/>
          <a:lstStyle/>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Arial"/>
              </a:rPr>
              <a:t>qu'aujourd'hui</a:t>
            </a:r>
            <a:r>
              <a:rPr lang="en-US" sz="1000" dirty="0">
                <a:latin typeface="Arial"/>
                <a:ea typeface="SimSun"/>
                <a:cs typeface="Arial"/>
              </a:rPr>
              <a:t>, la </a:t>
            </a:r>
            <a:r>
              <a:rPr lang="en-US" sz="1000" dirty="0" err="1">
                <a:latin typeface="Arial"/>
                <a:ea typeface="SimSun"/>
                <a:cs typeface="Arial"/>
              </a:rPr>
              <a:t>plupart</a:t>
            </a:r>
            <a:r>
              <a:rPr lang="en-US" sz="1000" dirty="0">
                <a:latin typeface="Arial"/>
                <a:ea typeface="SimSun"/>
                <a:cs typeface="Arial"/>
              </a:rPr>
              <a:t> des </a:t>
            </a:r>
            <a:r>
              <a:rPr lang="en-US" sz="1000" dirty="0" err="1">
                <a:latin typeface="Arial"/>
                <a:ea typeface="SimSun"/>
                <a:cs typeface="Arial"/>
              </a:rPr>
              <a:t>routeurs</a:t>
            </a:r>
            <a:r>
              <a:rPr lang="en-US" sz="1000" dirty="0">
                <a:latin typeface="Arial"/>
                <a:ea typeface="SimSun"/>
                <a:cs typeface="Arial"/>
              </a:rPr>
              <a:t> et la </a:t>
            </a:r>
            <a:r>
              <a:rPr lang="en-US" sz="1000" dirty="0" err="1">
                <a:latin typeface="Arial"/>
                <a:ea typeface="SimSun"/>
                <a:cs typeface="Arial"/>
              </a:rPr>
              <a:t>plupart</a:t>
            </a:r>
            <a:r>
              <a:rPr lang="en-US" sz="1000" dirty="0">
                <a:latin typeface="Arial"/>
                <a:ea typeface="SimSun"/>
                <a:cs typeface="Arial"/>
              </a:rPr>
              <a:t> des </a:t>
            </a:r>
            <a:r>
              <a:rPr lang="en-US" sz="1000" dirty="0" err="1">
                <a:latin typeface="Arial"/>
                <a:ea typeface="SimSun"/>
                <a:cs typeface="Arial"/>
              </a:rPr>
              <a:t>commutateurs</a:t>
            </a:r>
            <a:r>
              <a:rPr lang="en-US" sz="1000" dirty="0">
                <a:latin typeface="Arial"/>
                <a:ea typeface="SimSun"/>
                <a:cs typeface="Arial"/>
              </a:rPr>
              <a:t> </a:t>
            </a:r>
            <a:r>
              <a:rPr lang="en-US" sz="1000" dirty="0" err="1">
                <a:latin typeface="Arial"/>
                <a:ea typeface="SimSun"/>
                <a:cs typeface="Arial"/>
              </a:rPr>
              <a:t>d'entreprise</a:t>
            </a:r>
            <a:r>
              <a:rPr lang="en-US" sz="1000" dirty="0">
                <a:latin typeface="Arial"/>
                <a:ea typeface="SimSun"/>
                <a:cs typeface="Arial"/>
              </a:rPr>
              <a:t> (qui </a:t>
            </a:r>
            <a:r>
              <a:rPr lang="en-US" sz="1000" dirty="0" err="1">
                <a:latin typeface="Arial"/>
                <a:ea typeface="SimSun"/>
                <a:cs typeface="Arial"/>
              </a:rPr>
              <a:t>peuvent</a:t>
            </a:r>
            <a:r>
              <a:rPr lang="en-US" sz="1000" dirty="0">
                <a:latin typeface="Arial"/>
                <a:ea typeface="SimSun"/>
                <a:cs typeface="Arial"/>
              </a:rPr>
              <a:t> router) </a:t>
            </a:r>
            <a:r>
              <a:rPr lang="en-US" sz="1000" dirty="0" err="1">
                <a:latin typeface="Arial"/>
                <a:ea typeface="SimSun"/>
                <a:cs typeface="Arial"/>
              </a:rPr>
              <a:t>prennent</a:t>
            </a:r>
            <a:r>
              <a:rPr lang="en-US" sz="1000" dirty="0">
                <a:latin typeface="Arial"/>
                <a:ea typeface="SimSun"/>
                <a:cs typeface="Arial"/>
              </a:rPr>
              <a:t> en charge la </a:t>
            </a:r>
            <a:r>
              <a:rPr lang="en-US" sz="1000" dirty="0" err="1">
                <a:latin typeface="Arial"/>
                <a:ea typeface="SimSun"/>
                <a:cs typeface="Arial"/>
              </a:rPr>
              <a:t>norme</a:t>
            </a:r>
            <a:r>
              <a:rPr lang="en-US" sz="1000" dirty="0">
                <a:latin typeface="Arial"/>
                <a:ea typeface="SimSun"/>
                <a:cs typeface="Arial"/>
              </a:rPr>
              <a:t> RFC 1542.</a:t>
            </a:r>
          </a:p>
        </p:txBody>
      </p:sp>
      <p:sp>
        <p:nvSpPr>
          <p:cNvPr id="9" name="Slide Image Placeholder 1"/>
          <p:cNvSpPr>
            <a:spLocks noGrp="1" noRot="1" noChangeAspect="1"/>
          </p:cNvSpPr>
          <p:nvPr>
            <p:ph type="sldImg" idx="2"/>
          </p:nvPr>
        </p:nvSpPr>
        <p:spPr>
          <a:xfrm>
            <a:off x="4325938" y="73025"/>
            <a:ext cx="2466975" cy="1851025"/>
          </a:xfrm>
        </p:spPr>
      </p:sp>
      <p:sp>
        <p:nvSpPr>
          <p:cNvPr id="10"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11"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821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9</a:t>
            </a:fld>
            <a:endParaRPr lang="en-US" dirty="0"/>
          </a:p>
        </p:txBody>
      </p:sp>
      <p:sp>
        <p:nvSpPr>
          <p:cNvPr id="6" name="Notes Placeholder 2"/>
          <p:cNvSpPr>
            <a:spLocks noGrp="1"/>
          </p:cNvSpPr>
          <p:nvPr>
            <p:ph type="body" idx="1"/>
          </p:nvPr>
        </p:nvSpPr>
        <p:spPr>
          <a:xfrm>
            <a:off x="307975" y="2095200"/>
            <a:ext cx="6149975" cy="6570662"/>
          </a:xfrm>
        </p:spPr>
        <p:txBody>
          <a:bodyPr/>
          <a:lstStyle/>
          <a:p>
            <a:pPr>
              <a:spcAft>
                <a:spcPts val="1000"/>
              </a:spcAft>
            </a:pPr>
            <a:r>
              <a:rPr lang="en-US" sz="1000" dirty="0">
                <a:effectLst/>
                <a:latin typeface="Arial"/>
                <a:cs typeface="Segoe UI"/>
              </a:rPr>
              <a:t>Les </a:t>
            </a:r>
            <a:r>
              <a:rPr lang="en-US" sz="1000" dirty="0" err="1">
                <a:effectLst/>
                <a:latin typeface="Arial"/>
                <a:cs typeface="Segoe UI"/>
              </a:rPr>
              <a:t>stagiaires</a:t>
            </a:r>
            <a:r>
              <a:rPr lang="en-US" sz="1000" dirty="0">
                <a:effectLst/>
                <a:latin typeface="Arial"/>
                <a:cs typeface="Segoe UI"/>
              </a:rPr>
              <a:t> </a:t>
            </a:r>
            <a:r>
              <a:rPr lang="en-US" sz="1000" dirty="0" err="1">
                <a:effectLst/>
                <a:latin typeface="Arial"/>
                <a:cs typeface="Segoe UI"/>
              </a:rPr>
              <a:t>doivent</a:t>
            </a:r>
            <a:r>
              <a:rPr lang="en-US" sz="1000" dirty="0">
                <a:effectLst/>
                <a:latin typeface="Arial"/>
                <a:cs typeface="Segoe UI"/>
              </a:rPr>
              <a:t> </a:t>
            </a:r>
            <a:r>
              <a:rPr lang="en-US" sz="1000" dirty="0" err="1">
                <a:effectLst/>
                <a:latin typeface="Arial"/>
                <a:cs typeface="Segoe UI"/>
              </a:rPr>
              <a:t>connaître</a:t>
            </a:r>
            <a:r>
              <a:rPr lang="en-US" sz="1000" dirty="0">
                <a:effectLst/>
                <a:latin typeface="Arial"/>
                <a:cs typeface="Segoe UI"/>
              </a:rPr>
              <a:t> et </a:t>
            </a:r>
            <a:r>
              <a:rPr lang="en-US" sz="1000" dirty="0" err="1">
                <a:effectLst/>
                <a:latin typeface="Arial"/>
                <a:cs typeface="Segoe UI"/>
              </a:rPr>
              <a:t>saisir</a:t>
            </a:r>
            <a:r>
              <a:rPr lang="en-US" sz="1000" dirty="0">
                <a:effectLst/>
                <a:latin typeface="Arial"/>
                <a:cs typeface="Segoe UI"/>
              </a:rPr>
              <a:t> </a:t>
            </a:r>
            <a:r>
              <a:rPr lang="en-US" sz="1000" dirty="0" err="1">
                <a:effectLst/>
                <a:latin typeface="Arial"/>
                <a:cs typeface="Segoe UI"/>
              </a:rPr>
              <a:t>l'importance</a:t>
            </a:r>
            <a:r>
              <a:rPr lang="en-US" sz="1000" dirty="0">
                <a:effectLst/>
                <a:latin typeface="Arial"/>
                <a:cs typeface="Segoe UI"/>
              </a:rPr>
              <a:t> de </a:t>
            </a:r>
            <a:r>
              <a:rPr lang="en-US" sz="1000" dirty="0" err="1">
                <a:effectLst/>
                <a:latin typeface="Arial"/>
                <a:cs typeface="Segoe UI"/>
              </a:rPr>
              <a:t>l'autorisation</a:t>
            </a:r>
            <a:r>
              <a:rPr lang="en-US" sz="1000" dirty="0">
                <a:effectLst/>
                <a:latin typeface="Arial"/>
                <a:cs typeface="Segoe UI"/>
              </a:rPr>
              <a:t> DHCP. Un </a:t>
            </a:r>
            <a:r>
              <a:rPr lang="en-US" sz="1000" dirty="0" err="1">
                <a:effectLst/>
                <a:latin typeface="Arial"/>
                <a:cs typeface="Segoe UI"/>
              </a:rPr>
              <a:t>serveur</a:t>
            </a:r>
            <a:r>
              <a:rPr lang="en-US" sz="1000" dirty="0">
                <a:effectLst/>
                <a:latin typeface="Arial"/>
                <a:cs typeface="Segoe UI"/>
              </a:rPr>
              <a:t> DHCP </a:t>
            </a:r>
            <a:r>
              <a:rPr lang="en-US" sz="1000" dirty="0">
                <a:effectLst/>
                <a:latin typeface="Arial"/>
              </a:rPr>
              <a:t>non-</a:t>
            </a:r>
            <a:r>
              <a:rPr lang="en-US" sz="1000" dirty="0" err="1">
                <a:effectLst/>
                <a:latin typeface="Arial"/>
              </a:rPr>
              <a:t>autorisé</a:t>
            </a:r>
            <a:r>
              <a:rPr lang="en-US" sz="1000" dirty="0">
                <a:effectLst/>
                <a:latin typeface="Arial"/>
                <a:cs typeface="Segoe UI"/>
              </a:rPr>
              <a:t> </a:t>
            </a:r>
            <a:r>
              <a:rPr lang="en-US" sz="1000" dirty="0" err="1">
                <a:effectLst/>
                <a:latin typeface="Arial"/>
                <a:cs typeface="Segoe UI"/>
              </a:rPr>
              <a:t>peut</a:t>
            </a:r>
            <a:r>
              <a:rPr lang="en-US" sz="1000" dirty="0">
                <a:effectLst/>
                <a:latin typeface="Arial"/>
                <a:cs typeface="Segoe UI"/>
              </a:rPr>
              <a:t> poser des </a:t>
            </a:r>
            <a:r>
              <a:rPr lang="en-US" sz="1000" dirty="0" err="1">
                <a:effectLst/>
                <a:latin typeface="Arial"/>
                <a:cs typeface="Segoe UI"/>
              </a:rPr>
              <a:t>problèmes</a:t>
            </a:r>
            <a:r>
              <a:rPr lang="en-US" sz="1000" dirty="0">
                <a:effectLst/>
                <a:latin typeface="Arial"/>
                <a:cs typeface="Segoe UI"/>
              </a:rPr>
              <a:t> au </a:t>
            </a:r>
            <a:r>
              <a:rPr lang="en-US" sz="1000" dirty="0" err="1">
                <a:effectLst/>
                <a:latin typeface="Arial"/>
                <a:cs typeface="Segoe UI"/>
              </a:rPr>
              <a:t>sein</a:t>
            </a:r>
            <a:r>
              <a:rPr lang="en-US" sz="1000" dirty="0">
                <a:effectLst/>
                <a:latin typeface="Arial"/>
                <a:cs typeface="Segoe UI"/>
              </a:rPr>
              <a:t> d'un </a:t>
            </a:r>
            <a:r>
              <a:rPr lang="en-US" sz="1000" dirty="0" err="1">
                <a:effectLst/>
                <a:latin typeface="Arial"/>
                <a:cs typeface="Segoe UI"/>
              </a:rPr>
              <a:t>réseau</a:t>
            </a:r>
            <a:r>
              <a:rPr lang="en-US" sz="1000" dirty="0">
                <a:effectLst/>
                <a:latin typeface="Arial"/>
                <a:cs typeface="Segoe UI"/>
              </a:rPr>
              <a:t>, et les clients </a:t>
            </a:r>
            <a:r>
              <a:rPr lang="en-US" sz="1000" dirty="0" err="1">
                <a:effectLst/>
                <a:latin typeface="Arial"/>
                <a:cs typeface="Segoe UI"/>
              </a:rPr>
              <a:t>dont</a:t>
            </a:r>
            <a:r>
              <a:rPr lang="en-US" sz="1000" dirty="0">
                <a:effectLst/>
                <a:latin typeface="Arial"/>
                <a:cs typeface="Segoe UI"/>
              </a:rPr>
              <a:t> la configuration </a:t>
            </a:r>
            <a:r>
              <a:rPr lang="en-US" sz="1000" dirty="0" err="1">
                <a:effectLst/>
                <a:latin typeface="Arial"/>
                <a:cs typeface="Segoe UI"/>
              </a:rPr>
              <a:t>est</a:t>
            </a:r>
            <a:r>
              <a:rPr lang="en-US" sz="1000" dirty="0">
                <a:effectLst/>
                <a:latin typeface="Arial"/>
                <a:cs typeface="Segoe UI"/>
              </a:rPr>
              <a:t> </a:t>
            </a:r>
            <a:r>
              <a:rPr lang="en-US" sz="1000" dirty="0" err="1">
                <a:effectLst/>
                <a:latin typeface="Arial"/>
                <a:cs typeface="Segoe UI"/>
              </a:rPr>
              <a:t>incorrecte</a:t>
            </a:r>
            <a:r>
              <a:rPr lang="en-US" sz="1000" dirty="0">
                <a:effectLst/>
                <a:latin typeface="Arial"/>
                <a:cs typeface="Segoe UI"/>
              </a:rPr>
              <a:t> </a:t>
            </a:r>
            <a:r>
              <a:rPr lang="en-US" sz="1000" dirty="0" err="1">
                <a:effectLst/>
                <a:latin typeface="Arial"/>
                <a:cs typeface="Segoe UI"/>
              </a:rPr>
              <a:t>peuvent</a:t>
            </a:r>
            <a:r>
              <a:rPr lang="en-US" sz="1000" dirty="0">
                <a:effectLst/>
                <a:latin typeface="Arial"/>
                <a:cs typeface="Segoe UI"/>
              </a:rPr>
              <a:t> </a:t>
            </a:r>
            <a:r>
              <a:rPr lang="en-US" sz="1000" dirty="0" err="1">
                <a:effectLst/>
                <a:latin typeface="Arial"/>
                <a:cs typeface="Segoe UI"/>
              </a:rPr>
              <a:t>provoquer</a:t>
            </a:r>
            <a:r>
              <a:rPr lang="en-US" sz="1000" dirty="0">
                <a:effectLst/>
                <a:latin typeface="Arial"/>
                <a:cs typeface="Segoe UI"/>
              </a:rPr>
              <a:t> de </a:t>
            </a:r>
            <a:r>
              <a:rPr lang="en-US" sz="1000" dirty="0" err="1">
                <a:effectLst/>
                <a:latin typeface="Arial"/>
                <a:cs typeface="Segoe UI"/>
              </a:rPr>
              <a:t>nombreux</a:t>
            </a:r>
            <a:r>
              <a:rPr lang="en-US" sz="1000" dirty="0">
                <a:effectLst/>
                <a:latin typeface="Arial"/>
                <a:cs typeface="Segoe UI"/>
              </a:rPr>
              <a:t> </a:t>
            </a:r>
            <a:r>
              <a:rPr lang="en-US" sz="1000" dirty="0" err="1">
                <a:effectLst/>
                <a:latin typeface="Arial"/>
                <a:cs typeface="Segoe UI"/>
              </a:rPr>
              <a:t>problèmes</a:t>
            </a:r>
            <a:r>
              <a:rPr lang="en-US" sz="1000">
                <a:effectLst/>
                <a:latin typeface="Arial"/>
                <a:cs typeface="Segoe UI"/>
              </a:rPr>
              <a:t>. </a:t>
            </a:r>
            <a:endParaRPr lang="en-US" sz="1000" dirty="0">
              <a:effectLst/>
              <a:latin typeface="Arial"/>
            </a:endParaRPr>
          </a:p>
          <a:p>
            <a:pPr>
              <a:spcAft>
                <a:spcPts val="1000"/>
              </a:spcAft>
            </a:pPr>
            <a:r>
              <a:rPr lang="en-US" sz="1000" dirty="0" err="1">
                <a:effectLst/>
                <a:latin typeface="Arial"/>
                <a:cs typeface="Segoe UI"/>
              </a:rPr>
              <a:t>Expliquez</a:t>
            </a:r>
            <a:r>
              <a:rPr lang="en-US" sz="1000" dirty="0">
                <a:effectLst/>
                <a:latin typeface="Arial"/>
                <a:cs typeface="Segoe UI"/>
              </a:rPr>
              <a:t> aux </a:t>
            </a:r>
            <a:r>
              <a:rPr lang="en-US" sz="1000" dirty="0" err="1">
                <a:effectLst/>
                <a:latin typeface="Arial"/>
                <a:cs typeface="Segoe UI"/>
              </a:rPr>
              <a:t>stagiaires</a:t>
            </a:r>
            <a:r>
              <a:rPr lang="en-US" sz="1000" dirty="0">
                <a:effectLst/>
                <a:latin typeface="Arial"/>
                <a:cs typeface="Segoe UI"/>
              </a:rPr>
              <a:t> </a:t>
            </a:r>
            <a:r>
              <a:rPr lang="en-US" sz="1000" dirty="0" err="1">
                <a:effectLst/>
                <a:latin typeface="Arial"/>
                <a:cs typeface="Segoe UI"/>
              </a:rPr>
              <a:t>que</a:t>
            </a:r>
            <a:r>
              <a:rPr lang="en-US" sz="1000" dirty="0">
                <a:effectLst/>
                <a:latin typeface="Arial"/>
                <a:cs typeface="Segoe UI"/>
              </a:rPr>
              <a:t> </a:t>
            </a:r>
            <a:r>
              <a:rPr lang="en-US" sz="1000" dirty="0" err="1">
                <a:effectLst/>
                <a:latin typeface="Arial"/>
                <a:cs typeface="Segoe UI"/>
              </a:rPr>
              <a:t>lorsque</a:t>
            </a:r>
            <a:r>
              <a:rPr lang="en-US" sz="1000" dirty="0">
                <a:effectLst/>
                <a:latin typeface="Arial"/>
                <a:cs typeface="Segoe UI"/>
              </a:rPr>
              <a:t> </a:t>
            </a:r>
            <a:r>
              <a:rPr lang="en-US" sz="1000" dirty="0" err="1">
                <a:effectLst/>
                <a:latin typeface="Arial"/>
                <a:cs typeface="Segoe UI"/>
              </a:rPr>
              <a:t>vous</a:t>
            </a:r>
            <a:r>
              <a:rPr lang="en-US" sz="1000" dirty="0">
                <a:effectLst/>
                <a:latin typeface="Arial"/>
                <a:cs typeface="Segoe UI"/>
              </a:rPr>
              <a:t> </a:t>
            </a:r>
            <a:r>
              <a:rPr lang="en-US" sz="1000" dirty="0" err="1">
                <a:effectLst/>
                <a:latin typeface="Arial"/>
                <a:cs typeface="Segoe UI"/>
              </a:rPr>
              <a:t>installez</a:t>
            </a:r>
            <a:r>
              <a:rPr lang="en-US" sz="1000" dirty="0">
                <a:effectLst/>
                <a:latin typeface="Arial"/>
                <a:cs typeface="Segoe UI"/>
              </a:rPr>
              <a:t> un </a:t>
            </a:r>
            <a:r>
              <a:rPr lang="en-US" sz="1000" dirty="0" err="1">
                <a:effectLst/>
                <a:latin typeface="Arial"/>
                <a:cs typeface="Segoe UI"/>
              </a:rPr>
              <a:t>rôle</a:t>
            </a:r>
            <a:r>
              <a:rPr lang="en-US" sz="1000" dirty="0">
                <a:effectLst/>
                <a:latin typeface="Arial"/>
                <a:cs typeface="Segoe UI"/>
              </a:rPr>
              <a:t> DHCP </a:t>
            </a:r>
            <a:r>
              <a:rPr lang="en-US" sz="1000" dirty="0" err="1">
                <a:effectLst/>
                <a:latin typeface="Arial"/>
                <a:cs typeface="Segoe UI"/>
              </a:rPr>
              <a:t>dans</a:t>
            </a:r>
            <a:r>
              <a:rPr lang="en-US" sz="1000" dirty="0">
                <a:effectLst/>
                <a:latin typeface="Arial"/>
                <a:cs typeface="Segoe UI"/>
              </a:rPr>
              <a:t> un </a:t>
            </a:r>
            <a:r>
              <a:rPr lang="en-US" sz="1000" dirty="0" err="1">
                <a:effectLst/>
                <a:latin typeface="Arial"/>
                <a:cs typeface="Segoe UI"/>
              </a:rPr>
              <a:t>domaine</a:t>
            </a:r>
            <a:r>
              <a:rPr lang="en-US" sz="1000" dirty="0">
                <a:effectLst/>
                <a:latin typeface="Arial"/>
                <a:cs typeface="Segoe UI"/>
              </a:rPr>
              <a:t>, un </a:t>
            </a:r>
            <a:r>
              <a:rPr lang="en-US" sz="1000" dirty="0" err="1">
                <a:effectLst/>
                <a:latin typeface="Arial"/>
                <a:cs typeface="Segoe UI"/>
              </a:rPr>
              <a:t>administrateur</a:t>
            </a:r>
            <a:r>
              <a:rPr lang="en-US" sz="1000" dirty="0">
                <a:effectLst/>
                <a:latin typeface="Arial"/>
                <a:cs typeface="Segoe UI"/>
              </a:rPr>
              <a:t> </a:t>
            </a:r>
            <a:r>
              <a:rPr lang="en-US" sz="1000" dirty="0" err="1">
                <a:effectLst/>
                <a:latin typeface="Arial"/>
                <a:cs typeface="Segoe UI"/>
              </a:rPr>
              <a:t>d'entreprise</a:t>
            </a:r>
            <a:r>
              <a:rPr lang="en-US" sz="1000" dirty="0">
                <a:effectLst/>
                <a:latin typeface="Arial"/>
                <a:cs typeface="Segoe UI"/>
              </a:rPr>
              <a:t> </a:t>
            </a:r>
            <a:r>
              <a:rPr lang="en-US" sz="1000" dirty="0" err="1">
                <a:effectLst/>
                <a:latin typeface="Arial"/>
                <a:cs typeface="Segoe UI"/>
              </a:rPr>
              <a:t>doit</a:t>
            </a:r>
            <a:r>
              <a:rPr lang="en-US" sz="1000" dirty="0">
                <a:effectLst/>
                <a:latin typeface="Arial"/>
                <a:cs typeface="Segoe UI"/>
              </a:rPr>
              <a:t> </a:t>
            </a:r>
            <a:r>
              <a:rPr lang="en-US" sz="1000" dirty="0" err="1">
                <a:effectLst/>
                <a:latin typeface="Arial"/>
                <a:cs typeface="Segoe UI"/>
              </a:rPr>
              <a:t>l'autoriser</a:t>
            </a:r>
            <a:r>
              <a:rPr lang="en-US" sz="1000" dirty="0">
                <a:effectLst/>
                <a:latin typeface="Arial"/>
                <a:cs typeface="Segoe UI"/>
              </a:rPr>
              <a:t> car </a:t>
            </a:r>
            <a:r>
              <a:rPr lang="en-US" sz="1000" dirty="0" err="1">
                <a:effectLst/>
                <a:latin typeface="Arial"/>
                <a:cs typeface="Segoe UI"/>
              </a:rPr>
              <a:t>il</a:t>
            </a:r>
            <a:r>
              <a:rPr lang="en-US" sz="1000" dirty="0">
                <a:effectLst/>
                <a:latin typeface="Arial"/>
                <a:cs typeface="Segoe UI"/>
              </a:rPr>
              <a:t> </a:t>
            </a:r>
            <a:r>
              <a:rPr lang="en-US" sz="1000" dirty="0" err="1">
                <a:effectLst/>
                <a:latin typeface="Arial"/>
                <a:cs typeface="Segoe UI"/>
              </a:rPr>
              <a:t>peut</a:t>
            </a:r>
            <a:r>
              <a:rPr lang="en-US" sz="1000" dirty="0">
                <a:effectLst/>
                <a:latin typeface="Arial"/>
                <a:cs typeface="Segoe UI"/>
              </a:rPr>
              <a:t> </a:t>
            </a:r>
            <a:r>
              <a:rPr lang="en-US" sz="1000" dirty="0" err="1">
                <a:effectLst/>
                <a:latin typeface="Arial"/>
                <a:cs typeface="Segoe UI"/>
              </a:rPr>
              <a:t>exister</a:t>
            </a:r>
            <a:r>
              <a:rPr lang="en-US" sz="1000" dirty="0">
                <a:effectLst/>
                <a:latin typeface="Arial"/>
                <a:cs typeface="Segoe UI"/>
              </a:rPr>
              <a:t> </a:t>
            </a:r>
            <a:r>
              <a:rPr lang="en-US" sz="1000" dirty="0" err="1">
                <a:effectLst/>
                <a:latin typeface="Arial"/>
                <a:cs typeface="Segoe UI"/>
              </a:rPr>
              <a:t>plusieurs</a:t>
            </a:r>
            <a:r>
              <a:rPr lang="en-US" sz="1000" dirty="0">
                <a:effectLst/>
                <a:latin typeface="Arial"/>
                <a:cs typeface="Segoe UI"/>
              </a:rPr>
              <a:t> </a:t>
            </a:r>
            <a:r>
              <a:rPr lang="en-US" sz="1000" dirty="0" err="1">
                <a:effectLst/>
                <a:latin typeface="Arial"/>
                <a:cs typeface="Segoe UI"/>
              </a:rPr>
              <a:t>domaines</a:t>
            </a:r>
            <a:r>
              <a:rPr lang="en-US" sz="1000" dirty="0">
                <a:effectLst/>
                <a:latin typeface="Arial"/>
                <a:cs typeface="Segoe UI"/>
              </a:rPr>
              <a:t> </a:t>
            </a:r>
            <a:r>
              <a:rPr lang="en-US" sz="1000" dirty="0" err="1">
                <a:effectLst/>
                <a:latin typeface="Arial"/>
                <a:cs typeface="Segoe UI"/>
              </a:rPr>
              <a:t>dans</a:t>
            </a:r>
            <a:r>
              <a:rPr lang="en-US" sz="1000" dirty="0">
                <a:effectLst/>
                <a:latin typeface="Arial"/>
                <a:cs typeface="Segoe UI"/>
              </a:rPr>
              <a:t> un </a:t>
            </a:r>
            <a:r>
              <a:rPr lang="en-US" sz="1000" dirty="0" err="1">
                <a:effectLst/>
                <a:latin typeface="Arial"/>
                <a:cs typeface="Segoe UI"/>
              </a:rPr>
              <a:t>même</a:t>
            </a:r>
            <a:r>
              <a:rPr lang="en-US" sz="1000" dirty="0">
                <a:effectLst/>
                <a:latin typeface="Arial"/>
                <a:cs typeface="Segoe UI"/>
              </a:rPr>
              <a:t> sous-</a:t>
            </a:r>
            <a:r>
              <a:rPr lang="en-US" sz="1000" dirty="0" err="1">
                <a:effectLst/>
                <a:latin typeface="Arial"/>
                <a:cs typeface="Segoe UI"/>
              </a:rPr>
              <a:t>réseau</a:t>
            </a:r>
            <a:r>
              <a:rPr lang="en-US" sz="1000" dirty="0">
                <a:effectLst/>
                <a:latin typeface="Arial"/>
                <a:cs typeface="Segoe UI"/>
              </a:rPr>
              <a:t> IP.</a:t>
            </a:r>
            <a:endParaRPr lang="en-US" sz="1000" dirty="0">
              <a:effectLst/>
              <a:latin typeface="Arial"/>
            </a:endParaRPr>
          </a:p>
          <a:p>
            <a:pPr>
              <a:lnSpc>
                <a:spcPct val="115000"/>
              </a:lnSpc>
              <a:spcAft>
                <a:spcPts val="1000"/>
              </a:spcAft>
            </a:pPr>
            <a:r>
              <a:rPr lang="en-US" sz="1000" dirty="0">
                <a:latin typeface="Arial"/>
                <a:ea typeface="SimSun"/>
                <a:cs typeface="Segoe UI"/>
              </a:rPr>
              <a:t>Bien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ne </a:t>
            </a:r>
            <a:r>
              <a:rPr lang="en-US" sz="1000" dirty="0" err="1">
                <a:latin typeface="Arial"/>
                <a:ea typeface="SimSun"/>
                <a:cs typeface="Segoe UI"/>
              </a:rPr>
              <a:t>soit</a:t>
            </a:r>
            <a:r>
              <a:rPr lang="en-US" sz="1000" dirty="0">
                <a:latin typeface="Arial"/>
                <a:ea typeface="SimSun"/>
                <a:cs typeface="Segoe UI"/>
              </a:rPr>
              <a:t> pas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autonome</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err="1">
                <a:latin typeface="Arial"/>
                <a:ea typeface="SimSun"/>
                <a:cs typeface="Segoe UI"/>
              </a:rPr>
              <a:t>serveur</a:t>
            </a:r>
            <a:r>
              <a:rPr lang="en-US" sz="1000">
                <a:latin typeface="Arial"/>
                <a:ea typeface="SimSun"/>
                <a:cs typeface="Segoe UI"/>
              </a:rPr>
              <a:t> DHCP à </a:t>
            </a:r>
            <a:r>
              <a:rPr lang="en-US" sz="1000" dirty="0">
                <a:latin typeface="Arial"/>
                <a:ea typeface="SimSun"/>
                <a:cs typeface="Segoe UI"/>
              </a:rPr>
              <a:t>condition </a:t>
            </a:r>
            <a:r>
              <a:rPr lang="en-US" sz="1000" dirty="0" err="1">
                <a:latin typeface="Arial"/>
                <a:ea typeface="SimSun"/>
                <a:cs typeface="Segoe UI"/>
              </a:rPr>
              <a:t>qu'il</a:t>
            </a:r>
            <a:r>
              <a:rPr lang="en-US" sz="1000" dirty="0">
                <a:latin typeface="Arial"/>
                <a:ea typeface="SimSun"/>
                <a:cs typeface="Segoe UI"/>
              </a:rPr>
              <a:t> ne </a:t>
            </a:r>
            <a:r>
              <a:rPr lang="en-US" sz="1000" dirty="0" err="1">
                <a:latin typeface="Arial"/>
                <a:ea typeface="SimSun"/>
                <a:cs typeface="Segoe UI"/>
              </a:rPr>
              <a:t>réside</a:t>
            </a:r>
            <a:r>
              <a:rPr lang="en-US" sz="1000" dirty="0">
                <a:latin typeface="Arial"/>
                <a:ea typeface="SimSun"/>
                <a:cs typeface="Segoe UI"/>
              </a:rPr>
              <a:t> pas </a:t>
            </a:r>
            <a:r>
              <a:rPr lang="en-US" sz="1000" dirty="0" err="1">
                <a:latin typeface="Arial"/>
                <a:ea typeface="SimSun"/>
                <a:cs typeface="Segoe UI"/>
              </a:rPr>
              <a:t>sur</a:t>
            </a:r>
            <a:r>
              <a:rPr lang="en-US" sz="1000" dirty="0">
                <a:latin typeface="Arial"/>
                <a:ea typeface="SimSun"/>
                <a:cs typeface="Segoe UI"/>
              </a:rPr>
              <a:t> un sous-</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constitué</a:t>
            </a:r>
            <a:r>
              <a:rPr lang="en-US" sz="1000" dirty="0">
                <a:latin typeface="Arial"/>
                <a:ea typeface="SimSun"/>
                <a:cs typeface="Segoe UI"/>
              </a:rPr>
              <a:t> de </a:t>
            </a:r>
            <a:r>
              <a:rPr lang="en-US" sz="1000" dirty="0" err="1">
                <a:latin typeface="Arial"/>
                <a:ea typeface="SimSun"/>
                <a:cs typeface="Segoe UI"/>
              </a:rPr>
              <a:t>serveurs</a:t>
            </a:r>
            <a:r>
              <a:rPr lang="en-US" sz="1000" dirty="0">
                <a:latin typeface="Arial"/>
                <a:ea typeface="SimSun"/>
                <a:cs typeface="Segoe UI"/>
              </a:rPr>
              <a:t> DHCP </a:t>
            </a:r>
            <a:r>
              <a:rPr lang="en-US" sz="1000" dirty="0" err="1">
                <a:latin typeface="Arial"/>
                <a:ea typeface="SimSun"/>
                <a:cs typeface="Segoe UI"/>
              </a:rPr>
              <a:t>autorisés</a:t>
            </a:r>
            <a:r>
              <a:rPr lang="en-US" sz="1000">
                <a:latin typeface="Arial"/>
                <a:ea typeface="SimSun"/>
                <a:cs typeface="Segoe UI"/>
              </a:rPr>
              <a:t>. En effet, lorsqu'un </a:t>
            </a:r>
            <a:r>
              <a:rPr lang="en-US" sz="1000" dirty="0" err="1">
                <a:latin typeface="Arial"/>
                <a:ea typeface="SimSun"/>
                <a:cs typeface="Segoe UI"/>
              </a:rPr>
              <a:t>serveur</a:t>
            </a:r>
            <a:r>
              <a:rPr lang="en-US" sz="1000" dirty="0">
                <a:latin typeface="Arial"/>
                <a:ea typeface="SimSun"/>
                <a:cs typeface="Segoe UI"/>
              </a:rPr>
              <a:t> DHCP </a:t>
            </a:r>
            <a:r>
              <a:rPr lang="en-US" sz="1000" dirty="0" err="1">
                <a:latin typeface="Arial"/>
                <a:ea typeface="SimSun"/>
                <a:cs typeface="Segoe UI"/>
              </a:rPr>
              <a:t>autonome</a:t>
            </a:r>
            <a:r>
              <a:rPr lang="en-US" sz="1000" dirty="0">
                <a:latin typeface="Arial"/>
                <a:ea typeface="SimSun"/>
                <a:cs typeface="Segoe UI"/>
              </a:rPr>
              <a:t> </a:t>
            </a:r>
            <a:r>
              <a:rPr lang="en-US" sz="1000" dirty="0" err="1">
                <a:latin typeface="Arial"/>
                <a:ea typeface="SimSun"/>
                <a:cs typeface="Segoe UI"/>
              </a:rPr>
              <a:t>détecte</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autorisé</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même</a:t>
            </a:r>
            <a:r>
              <a:rPr lang="en-US" sz="1000" dirty="0">
                <a:latin typeface="Arial"/>
                <a:ea typeface="SimSun"/>
                <a:cs typeface="Segoe UI"/>
              </a:rPr>
              <a:t> sous-</a:t>
            </a:r>
            <a:r>
              <a:rPr lang="en-US" sz="1000" dirty="0" err="1">
                <a:latin typeface="Arial"/>
                <a:ea typeface="SimSun"/>
                <a:cs typeface="Segoe UI"/>
              </a:rPr>
              <a:t>réseau</a:t>
            </a:r>
            <a:r>
              <a:rPr lang="en-US" sz="1000">
                <a:latin typeface="Arial"/>
                <a:ea typeface="SimSun"/>
                <a:cs typeface="Segoe UI"/>
              </a:rPr>
              <a:t>, il cesse </a:t>
            </a:r>
            <a:r>
              <a:rPr lang="en-US" sz="1000" dirty="0" err="1">
                <a:latin typeface="Arial"/>
                <a:ea typeface="SimSun"/>
                <a:cs typeface="Segoe UI"/>
              </a:rPr>
              <a:t>automatiquement</a:t>
            </a:r>
            <a:r>
              <a:rPr lang="en-US" sz="1000" dirty="0">
                <a:latin typeface="Arial"/>
                <a:ea typeface="SimSun"/>
                <a:cs typeface="Segoe UI"/>
              </a:rPr>
              <a:t> de </a:t>
            </a:r>
            <a:r>
              <a:rPr lang="en-US" sz="1000" dirty="0" err="1">
                <a:latin typeface="Arial"/>
                <a:ea typeface="SimSun"/>
                <a:cs typeface="Segoe UI"/>
              </a:rPr>
              <a:t>louer</a:t>
            </a:r>
            <a:r>
              <a:rPr lang="en-US" sz="1000" dirty="0">
                <a:latin typeface="Arial"/>
                <a:ea typeface="SimSun"/>
                <a:cs typeface="Segoe UI"/>
              </a:rPr>
              <a:t> des </a:t>
            </a:r>
            <a:r>
              <a:rPr lang="en-US" sz="1000" dirty="0" err="1">
                <a:latin typeface="Arial"/>
                <a:ea typeface="SimSun"/>
                <a:cs typeface="Segoe UI"/>
              </a:rPr>
              <a:t>adresses</a:t>
            </a:r>
            <a:r>
              <a:rPr lang="en-US" sz="1000" dirty="0">
                <a:latin typeface="Arial"/>
                <a:ea typeface="SimSun"/>
                <a:cs typeface="Segoe UI"/>
              </a:rPr>
              <a:t> IP aux clients DHCP.</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Il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important de </a:t>
            </a:r>
            <a:r>
              <a:rPr lang="en-US" sz="1000" dirty="0" err="1">
                <a:latin typeface="Arial"/>
                <a:ea typeface="SimSun"/>
                <a:cs typeface="Segoe UI"/>
              </a:rPr>
              <a:t>noter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a:t>
            </a:r>
            <a:r>
              <a:rPr lang="en-US" sz="1000" dirty="0" err="1">
                <a:latin typeface="Arial"/>
                <a:ea typeface="SimSun"/>
                <a:cs typeface="Segoe UI"/>
              </a:rPr>
              <a:t>périphériques</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exécuter</a:t>
            </a:r>
            <a:r>
              <a:rPr lang="en-US" sz="1000" dirty="0">
                <a:latin typeface="Arial"/>
                <a:ea typeface="SimSun"/>
                <a:cs typeface="Segoe UI"/>
              </a:rPr>
              <a:t> des </a:t>
            </a:r>
            <a:r>
              <a:rPr lang="en-US" sz="1000" dirty="0" err="1">
                <a:latin typeface="Arial"/>
                <a:ea typeface="SimSun"/>
                <a:cs typeface="Segoe UI"/>
              </a:rPr>
              <a:t>serveurs</a:t>
            </a:r>
            <a:r>
              <a:rPr lang="en-US" sz="1000" dirty="0">
                <a:latin typeface="Arial"/>
                <a:ea typeface="SimSun"/>
                <a:cs typeface="Segoe UI"/>
              </a:rPr>
              <a:t> DHCP.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périphériques</a:t>
            </a:r>
            <a:r>
              <a:rPr lang="en-US" sz="1000" dirty="0">
                <a:latin typeface="Arial"/>
                <a:ea typeface="SimSun"/>
                <a:cs typeface="Segoe UI"/>
              </a:rPr>
              <a:t> </a:t>
            </a:r>
            <a:r>
              <a:rPr lang="en-US" sz="1000" dirty="0" err="1">
                <a:latin typeface="Arial"/>
                <a:ea typeface="SimSun"/>
                <a:cs typeface="Segoe UI"/>
              </a:rPr>
              <a:t>étant</a:t>
            </a:r>
            <a:r>
              <a:rPr lang="en-US" sz="1000" dirty="0">
                <a:latin typeface="Arial"/>
                <a:ea typeface="SimSun"/>
                <a:cs typeface="Segoe UI"/>
              </a:rPr>
              <a:t> </a:t>
            </a:r>
            <a:r>
              <a:rPr lang="en-US" sz="1000" dirty="0" err="1">
                <a:latin typeface="Arial"/>
                <a:ea typeface="SimSun"/>
                <a:cs typeface="Segoe UI"/>
              </a:rPr>
              <a:t>étrangers</a:t>
            </a:r>
            <a:r>
              <a:rPr lang="en-US" sz="1000" dirty="0">
                <a:latin typeface="Arial"/>
                <a:ea typeface="SimSun"/>
                <a:cs typeface="Segoe UI"/>
              </a:rPr>
              <a:t> à la notion </a:t>
            </a:r>
            <a:r>
              <a:rPr lang="en-US" sz="1000" dirty="0" err="1">
                <a:latin typeface="Arial"/>
                <a:ea typeface="SimSun"/>
                <a:cs typeface="Segoe UI"/>
              </a:rPr>
              <a:t>d'autorisation</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occasionner</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environnement</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a:t>
            </a:r>
            <a:endParaRPr lang="en-US" sz="1000" dirty="0">
              <a:latin typeface="Arial"/>
              <a:ea typeface="SimSun"/>
              <a:cs typeface="Arial"/>
            </a:endParaRPr>
          </a:p>
        </p:txBody>
      </p:sp>
      <p:sp>
        <p:nvSpPr>
          <p:cNvPr id="9" name="Slide Image Placeholder 1"/>
          <p:cNvSpPr>
            <a:spLocks noGrp="1" noRot="1" noChangeAspect="1"/>
          </p:cNvSpPr>
          <p:nvPr>
            <p:ph type="sldImg" idx="2"/>
          </p:nvPr>
        </p:nvSpPr>
        <p:spPr>
          <a:xfrm>
            <a:off x="4325938" y="73025"/>
            <a:ext cx="2466975" cy="1851025"/>
          </a:xfrm>
        </p:spPr>
      </p:sp>
      <p:sp>
        <p:nvSpPr>
          <p:cNvPr id="10"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11"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a:solidFill>
                  <a:srgbClr val="336699"/>
                </a:solidFill>
                <a:latin typeface="Arial"/>
              </a:rPr>
              <a:t>6 : Implémentation du protocole DHCP (</a:t>
            </a:r>
            <a:r>
              <a:rPr lang="fr-FR" sz="1200" b="1" dirty="0" err="1">
                <a:solidFill>
                  <a:srgbClr val="336699"/>
                </a:solidFill>
                <a:latin typeface="Arial"/>
              </a:rPr>
              <a:t>Dynamic</a:t>
            </a:r>
            <a:r>
              <a:rPr lang="fr-FR" sz="1200" b="1" dirty="0">
                <a:solidFill>
                  <a:srgbClr val="336699"/>
                </a:solidFill>
                <a:latin typeface="Arial"/>
              </a:rPr>
              <a:t> Host Configuration Protocol)</a:t>
            </a:r>
            <a:endParaRPr lang="en-US" sz="1200" b="1" dirty="0">
              <a:solidFill>
                <a:srgbClr val="336699"/>
              </a:solidFill>
              <a:latin typeface="Arial"/>
            </a:endParaRPr>
          </a:p>
        </p:txBody>
      </p:sp>
    </p:spTree>
    <p:extLst>
      <p:ext uri="{BB962C8B-B14F-4D97-AF65-F5344CB8AC3E}">
        <p14:creationId xmlns:p14="http://schemas.microsoft.com/office/powerpoint/2010/main" val="105543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62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a:t>Module 6</a:t>
            </a:r>
          </a:p>
        </p:txBody>
      </p:sp>
      <p:sp>
        <p:nvSpPr>
          <p:cNvPr id="3" name="Subtitle 2"/>
          <p:cNvSpPr>
            <a:spLocks noGrp="1"/>
          </p:cNvSpPr>
          <p:nvPr>
            <p:ph type="subTitle" sz="quarter" idx="1"/>
          </p:nvPr>
        </p:nvSpPr>
        <p:spPr>
          <a:xfrm>
            <a:off x="3121296" y="3925328"/>
            <a:ext cx="6022704" cy="1103872"/>
          </a:xfrm>
        </p:spPr>
        <p:txBody>
          <a:bodyPr/>
          <a:lstStyle/>
          <a:p>
            <a:r>
              <a:rPr lang="fr-FR" sz="2600" dirty="0"/>
              <a:t>Implémentation du protocole DHCP (</a:t>
            </a:r>
            <a:r>
              <a:rPr lang="fr-FR" sz="2600" dirty="0" err="1"/>
              <a:t>Dynamic</a:t>
            </a:r>
            <a:r>
              <a:rPr lang="fr-FR" sz="2600" dirty="0"/>
              <a:t> Host Configuration Protocol)</a:t>
            </a:r>
            <a:endParaRPr lang="en-US" sz="2600" dirty="0"/>
          </a:p>
        </p:txBody>
      </p:sp>
    </p:spTree>
    <p:extLst>
      <p:ext uri="{BB962C8B-B14F-4D97-AF65-F5344CB8AC3E}">
        <p14:creationId xmlns:p14="http://schemas.microsoft.com/office/powerpoint/2010/main" val="294404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723a5a98-3550-4d5f-8c3a-3d628342f3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Démonstration : Ajout du rôle Serveur DHCP</a:t>
            </a:r>
            <a:endParaRPr lang="en-US"/>
          </a:p>
        </p:txBody>
      </p:sp>
      <p:sp>
        <p:nvSpPr>
          <p:cNvPr id="4" name="TextBox 3"/>
          <p:cNvSpPr txBox="1">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Tx/>
              <a:buNone/>
            </a:pPr>
            <a:r>
              <a:rPr lang="en-US" sz="2600" dirty="0">
                <a:latin typeface="Segoe UI" pitchFamily="34" charset="0"/>
                <a:ea typeface="Segoe UI" pitchFamily="34" charset="0"/>
                <a:cs typeface="Segoe UI" pitchFamily="34" charset="0"/>
              </a:rPr>
              <a:t>Dans cette démonstration, vous allez </a:t>
            </a:r>
            <a:r>
              <a:rPr lang="en-US" sz="2600" dirty="0" err="1">
                <a:latin typeface="Segoe UI" pitchFamily="34" charset="0"/>
                <a:ea typeface="Segoe UI" pitchFamily="34" charset="0"/>
                <a:cs typeface="Segoe UI" pitchFamily="34" charset="0"/>
              </a:rPr>
              <a:t>apprendre</a:t>
            </a:r>
            <a:r>
              <a:rPr lang="en-US" sz="2600" dirty="0">
                <a:latin typeface="Segoe UI" pitchFamily="34" charset="0"/>
                <a:ea typeface="Segoe UI" pitchFamily="34" charset="0"/>
                <a:cs typeface="Segoe UI" pitchFamily="34" charset="0"/>
              </a:rPr>
              <a:t> à installer </a:t>
            </a:r>
            <a:r>
              <a:rPr lang="en-US" sz="2600" b="0" dirty="0">
                <a:latin typeface="Segoe UI" pitchFamily="34" charset="0"/>
                <a:ea typeface="Segoe UI" pitchFamily="34" charset="0"/>
                <a:cs typeface="Segoe UI" pitchFamily="34" charset="0"/>
              </a:rPr>
              <a:t>et autoriser le rôle Serveur DHCP</a:t>
            </a:r>
            <a:endParaRPr lang="en-GB" sz="2600" b="0" dirty="0">
              <a:latin typeface="Segoe UI" pitchFamily="34" charset="0"/>
              <a:ea typeface="Segoe UI" pitchFamily="34" charset="0"/>
              <a:cs typeface="Segoe UI" pitchFamily="34" charset="0"/>
            </a:endParaRPr>
          </a:p>
          <a:p>
            <a:pPr marL="0" indent="0">
              <a:buNone/>
            </a:pPr>
            <a:endParaRPr lang="en-US" sz="28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154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160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Leçon 2 : Configuration des étendues DHCP</a:t>
            </a:r>
            <a:endParaRPr lang="en-US" dirty="0"/>
          </a:p>
        </p:txBody>
      </p:sp>
      <p:sp>
        <p:nvSpPr>
          <p:cNvPr id="3" name="Text Placeholder 2"/>
          <p:cNvSpPr>
            <a:spLocks noGrp="1"/>
          </p:cNvSpPr>
          <p:nvPr>
            <p:ph type="body" idx="1"/>
          </p:nvPr>
        </p:nvSpPr>
        <p:spPr>
          <a:xfrm>
            <a:off x="458788" y="1021215"/>
            <a:ext cx="8304212" cy="5147356"/>
          </a:xfrm>
        </p:spPr>
        <p:txBody>
          <a:bodyPr/>
          <a:lstStyle/>
          <a:p>
            <a:r>
              <a:rPr lang="fr-FR" dirty="0"/>
              <a:t>Que sont les étendues DHCP ?
Qu'est-ce qu'une réservation DHCP ?
Que sont les options DHCP ?
Comment les options DHCP sont-elles appliquées ?
Démonstration : Création et configuration d'une étendue DHCP</a:t>
            </a:r>
            <a:endParaRPr lang="en-US" dirty="0"/>
          </a:p>
        </p:txBody>
      </p:sp>
    </p:spTree>
    <p:extLst>
      <p:ext uri="{BB962C8B-B14F-4D97-AF65-F5344CB8AC3E}">
        <p14:creationId xmlns:p14="http://schemas.microsoft.com/office/powerpoint/2010/main" val="164382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 sont les étendues DHCP ?</a:t>
            </a:r>
            <a:endParaRPr lang="en-US"/>
          </a:p>
        </p:txBody>
      </p:sp>
      <p:sp>
        <p:nvSpPr>
          <p:cNvPr id="4" name="AutoShape 4"/>
          <p:cNvSpPr>
            <a:spLocks noChangeArrowheads="1"/>
          </p:cNvSpPr>
          <p:nvPr/>
        </p:nvSpPr>
        <p:spPr bwMode="auto">
          <a:xfrm>
            <a:off x="991394" y="790201"/>
            <a:ext cx="7219950" cy="742763"/>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r>
              <a:rPr lang="en-US" sz="2400" b="0" dirty="0">
                <a:latin typeface="Segoe UI" pitchFamily="34" charset="0"/>
                <a:ea typeface="Segoe UI" pitchFamily="34" charset="0"/>
                <a:cs typeface="Segoe UI" pitchFamily="34" charset="0"/>
              </a:rPr>
              <a:t>Une </a:t>
            </a:r>
            <a:r>
              <a:rPr lang="en-US" sz="2400" b="0" i="1" dirty="0">
                <a:latin typeface="Segoe UI" pitchFamily="34" charset="0"/>
                <a:ea typeface="Segoe UI" pitchFamily="34" charset="0"/>
                <a:cs typeface="Segoe UI" pitchFamily="34" charset="0"/>
              </a:rPr>
              <a:t>étendue DHCP</a:t>
            </a:r>
            <a:r>
              <a:rPr lang="en-US" sz="2400" b="0" dirty="0">
                <a:latin typeface="Segoe UI" pitchFamily="34" charset="0"/>
                <a:ea typeface="Segoe UI" pitchFamily="34" charset="0"/>
                <a:cs typeface="Segoe UI" pitchFamily="34" charset="0"/>
              </a:rPr>
              <a:t> est une plage d'adresses IP pouvant être louées</a:t>
            </a:r>
          </a:p>
        </p:txBody>
      </p:sp>
      <p:sp>
        <p:nvSpPr>
          <p:cNvPr id="5" name="AutoShape 6"/>
          <p:cNvSpPr>
            <a:spLocks noChangeArrowheads="1"/>
          </p:cNvSpPr>
          <p:nvPr/>
        </p:nvSpPr>
        <p:spPr bwMode="auto">
          <a:xfrm>
            <a:off x="1274763" y="4705350"/>
            <a:ext cx="6477000" cy="117792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eaLnBrk="1" hangingPunct="1">
              <a:lnSpc>
                <a:spcPct val="90000"/>
              </a:lnSpc>
              <a:spcBef>
                <a:spcPct val="70000"/>
              </a:spcBef>
              <a:buClr>
                <a:schemeClr val="hlink"/>
              </a:buClr>
              <a:buSzPct val="90000"/>
            </a:pPr>
            <a:endParaRPr lang="en-US" sz="2200" b="0" dirty="0">
              <a:latin typeface="Segoe UI" pitchFamily="34" charset="0"/>
              <a:ea typeface="Segoe UI" pitchFamily="34" charset="0"/>
              <a:cs typeface="Segoe UI" pitchFamily="34" charset="0"/>
            </a:endParaRPr>
          </a:p>
        </p:txBody>
      </p:sp>
      <p:sp>
        <p:nvSpPr>
          <p:cNvPr id="6" name="Rectangle 5"/>
          <p:cNvSpPr>
            <a:spLocks noChangeArrowheads="1"/>
          </p:cNvSpPr>
          <p:nvPr/>
        </p:nvSpPr>
        <p:spPr bwMode="auto">
          <a:xfrm>
            <a:off x="3382963" y="4813300"/>
            <a:ext cx="2208212" cy="944563"/>
          </a:xfrm>
          <a:prstGeom prst="rect">
            <a:avLst/>
          </a:prstGeom>
          <a:noFill/>
          <a:ln>
            <a:noFill/>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eaLnBrk="1" hangingPunct="1">
              <a:lnSpc>
                <a:spcPct val="90000"/>
              </a:lnSpc>
              <a:spcBef>
                <a:spcPct val="70000"/>
              </a:spcBef>
              <a:buClr>
                <a:schemeClr val="hlink"/>
              </a:buClr>
              <a:buSzPct val="90000"/>
              <a:buFontTx/>
              <a:buChar char="•"/>
            </a:pPr>
            <a:endParaRPr lang="en-US" b="0" dirty="0">
              <a:latin typeface="Segoe UI" pitchFamily="34" charset="0"/>
              <a:ea typeface="Segoe UI" pitchFamily="34" charset="0"/>
              <a:cs typeface="Segoe UI" pitchFamily="34" charset="0"/>
            </a:endParaRPr>
          </a:p>
        </p:txBody>
      </p:sp>
      <p:sp>
        <p:nvSpPr>
          <p:cNvPr id="7" name="AutoShape 10" descr="&quot;&quot;"/>
          <p:cNvSpPr>
            <a:spLocks noChangeArrowheads="1"/>
          </p:cNvSpPr>
          <p:nvPr/>
        </p:nvSpPr>
        <p:spPr bwMode="auto">
          <a:xfrm>
            <a:off x="1038225" y="1793875"/>
            <a:ext cx="7051675" cy="2246313"/>
          </a:xfrm>
          <a:prstGeom prst="roundRect">
            <a:avLst>
              <a:gd name="adj" fmla="val 12056"/>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eaLnBrk="1" hangingPunct="1">
              <a:lnSpc>
                <a:spcPct val="90000"/>
              </a:lnSpc>
              <a:spcBef>
                <a:spcPct val="70000"/>
              </a:spcBef>
              <a:buClr>
                <a:schemeClr val="hlink"/>
              </a:buClr>
              <a:buSzPct val="90000"/>
            </a:pPr>
            <a:endParaRPr lang="en-US" b="0" dirty="0">
              <a:latin typeface="Segoe UI" pitchFamily="34" charset="0"/>
              <a:ea typeface="Segoe UI" pitchFamily="34" charset="0"/>
              <a:cs typeface="Segoe UI" pitchFamily="34" charset="0"/>
            </a:endParaRPr>
          </a:p>
        </p:txBody>
      </p:sp>
      <p:sp>
        <p:nvSpPr>
          <p:cNvPr id="8" name="Line 16"/>
          <p:cNvSpPr>
            <a:spLocks noChangeShapeType="1"/>
          </p:cNvSpPr>
          <p:nvPr/>
        </p:nvSpPr>
        <p:spPr bwMode="auto">
          <a:xfrm>
            <a:off x="3416300" y="3046413"/>
            <a:ext cx="2370138" cy="0"/>
          </a:xfrm>
          <a:prstGeom prst="line">
            <a:avLst/>
          </a:prstGeom>
          <a:noFill/>
          <a:ln w="57150">
            <a:noFill/>
            <a:prstDash val="sysDot"/>
            <a:round/>
            <a:headEnd/>
            <a:tailEn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grpSp>
        <p:nvGrpSpPr>
          <p:cNvPr id="9" name="alt-text here, drawing" descr="The illustration on this slide shows two networks with different scopes; on the left LAN A has scope A and on the right LAN B has scope B. There is a DHCP Server between the two LANs. This illustration demonstrates that one DHCP Server can issue IP address leases to multiple networks, where each of those networks have a different scope"/>
          <p:cNvGrpSpPr/>
          <p:nvPr/>
        </p:nvGrpSpPr>
        <p:grpSpPr>
          <a:xfrm>
            <a:off x="545178" y="1793875"/>
            <a:ext cx="8034046" cy="2532526"/>
            <a:chOff x="545178" y="1793875"/>
            <a:chExt cx="8034046" cy="2532526"/>
          </a:xfrm>
        </p:grpSpPr>
        <p:grpSp>
          <p:nvGrpSpPr>
            <p:cNvPr id="10" name="Group 9"/>
            <p:cNvGrpSpPr/>
            <p:nvPr/>
          </p:nvGrpSpPr>
          <p:grpSpPr>
            <a:xfrm>
              <a:off x="3653631" y="1911440"/>
              <a:ext cx="2056607" cy="1700493"/>
              <a:chOff x="3653631" y="1911440"/>
              <a:chExt cx="2056607" cy="1700493"/>
            </a:xfrm>
          </p:grpSpPr>
          <p:sp>
            <p:nvSpPr>
              <p:cNvPr id="19" name="AutoShape 15" descr="&quot;&quot;"/>
              <p:cNvSpPr>
                <a:spLocks noChangeArrowheads="1"/>
              </p:cNvSpPr>
              <p:nvPr/>
            </p:nvSpPr>
            <p:spPr bwMode="auto">
              <a:xfrm>
                <a:off x="3653631" y="1911440"/>
                <a:ext cx="2056607" cy="358775"/>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b="0" dirty="0">
                    <a:latin typeface="Segoe UI" pitchFamily="34" charset="0"/>
                    <a:ea typeface="Segoe UI" pitchFamily="34" charset="0"/>
                    <a:cs typeface="Segoe UI" pitchFamily="34" charset="0"/>
                  </a:rPr>
                  <a:t>Serveur DHCP</a:t>
                </a:r>
              </a:p>
            </p:txBody>
          </p:sp>
          <p:pic>
            <p:nvPicPr>
              <p:cNvPr id="20" name="Picture 1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4475" y="2319708"/>
                <a:ext cx="1020763" cy="1292225"/>
              </a:xfrm>
              <a:prstGeom prst="rect">
                <a:avLst/>
              </a:prstGeom>
              <a:noFill/>
              <a:ln>
                <a:noFill/>
              </a:ln>
              <a:effectLst/>
            </p:spPr>
          </p:pic>
        </p:grpSp>
        <p:grpSp>
          <p:nvGrpSpPr>
            <p:cNvPr id="11" name="Group 10"/>
            <p:cNvGrpSpPr/>
            <p:nvPr/>
          </p:nvGrpSpPr>
          <p:grpSpPr>
            <a:xfrm>
              <a:off x="4601369" y="1793875"/>
              <a:ext cx="3977855" cy="2397125"/>
              <a:chOff x="4601369" y="1793875"/>
              <a:chExt cx="3977855" cy="2397125"/>
            </a:xfrm>
          </p:grpSpPr>
          <p:sp>
            <p:nvSpPr>
              <p:cNvPr id="16" name="Text Box 14" descr="&quot;&quot;"/>
              <p:cNvSpPr txBox="1">
                <a:spLocks noChangeArrowheads="1"/>
              </p:cNvSpPr>
              <p:nvPr/>
            </p:nvSpPr>
            <p:spPr bwMode="auto">
              <a:xfrm>
                <a:off x="7431204" y="1911441"/>
                <a:ext cx="1148020" cy="461665"/>
              </a:xfrm>
              <a:prstGeom prst="rect">
                <a:avLst/>
              </a:prstGeom>
              <a:noFill/>
              <a:ln>
                <a:noFill/>
              </a:ln>
              <a:effec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LAN B</a:t>
                </a:r>
              </a:p>
            </p:txBody>
          </p:sp>
          <p:pic>
            <p:nvPicPr>
              <p:cNvPr id="17" name="Picture 16"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438" y="1793875"/>
                <a:ext cx="2282825" cy="1935162"/>
              </a:xfrm>
              <a:prstGeom prst="rect">
                <a:avLst/>
              </a:prstGeom>
              <a:noFill/>
              <a:ln>
                <a:noFill/>
              </a:ln>
              <a:effectLst/>
            </p:spPr>
          </p:pic>
          <p:sp>
            <p:nvSpPr>
              <p:cNvPr id="18" name="AutoShape 18" descr="&quot;&quot;"/>
              <p:cNvSpPr>
                <a:spLocks noChangeArrowheads="1"/>
              </p:cNvSpPr>
              <p:nvPr/>
            </p:nvSpPr>
            <p:spPr bwMode="auto">
              <a:xfrm>
                <a:off x="4601369" y="3567113"/>
                <a:ext cx="1418431" cy="623887"/>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400" b="0" dirty="0">
                    <a:latin typeface="Segoe UI" pitchFamily="34" charset="0"/>
                    <a:ea typeface="Segoe UI" pitchFamily="34" charset="0"/>
                    <a:cs typeface="Segoe UI" pitchFamily="34" charset="0"/>
                  </a:rPr>
                  <a:t>Étendue B</a:t>
                </a:r>
              </a:p>
            </p:txBody>
          </p:sp>
        </p:grpSp>
        <p:grpSp>
          <p:nvGrpSpPr>
            <p:cNvPr id="12" name="Group 11"/>
            <p:cNvGrpSpPr/>
            <p:nvPr/>
          </p:nvGrpSpPr>
          <p:grpSpPr>
            <a:xfrm>
              <a:off x="545178" y="1911439"/>
              <a:ext cx="3874423" cy="2414962"/>
              <a:chOff x="545178" y="1911439"/>
              <a:chExt cx="3874423" cy="2414962"/>
            </a:xfrm>
          </p:grpSpPr>
          <p:sp>
            <p:nvSpPr>
              <p:cNvPr id="13" name="Text Box 12" descr="&quot;&quot;"/>
              <p:cNvSpPr txBox="1">
                <a:spLocks noChangeArrowheads="1"/>
              </p:cNvSpPr>
              <p:nvPr/>
            </p:nvSpPr>
            <p:spPr bwMode="auto">
              <a:xfrm>
                <a:off x="545178" y="2086256"/>
                <a:ext cx="1051122" cy="461665"/>
              </a:xfrm>
              <a:prstGeom prst="rect">
                <a:avLst/>
              </a:prstGeom>
              <a:noFill/>
              <a:ln>
                <a:noFill/>
              </a:ln>
              <a:effec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LAN A</a:t>
                </a:r>
              </a:p>
            </p:txBody>
          </p:sp>
          <p:pic>
            <p:nvPicPr>
              <p:cNvPr id="14" name="Picture 13"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137" y="1911439"/>
                <a:ext cx="2282825" cy="1935162"/>
              </a:xfrm>
              <a:prstGeom prst="rect">
                <a:avLst/>
              </a:prstGeom>
              <a:noFill/>
              <a:ln>
                <a:noFill/>
              </a:ln>
              <a:effectLst/>
            </p:spPr>
          </p:pic>
          <p:sp>
            <p:nvSpPr>
              <p:cNvPr id="15" name="AutoShape 19" descr="&quot;&quot;"/>
              <p:cNvSpPr>
                <a:spLocks noChangeArrowheads="1"/>
              </p:cNvSpPr>
              <p:nvPr/>
            </p:nvSpPr>
            <p:spPr bwMode="auto">
              <a:xfrm>
                <a:off x="3060699" y="3639761"/>
                <a:ext cx="1358902" cy="686640"/>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400" b="0" dirty="0">
                    <a:latin typeface="Segoe UI" pitchFamily="34" charset="0"/>
                    <a:ea typeface="Segoe UI" pitchFamily="34" charset="0"/>
                    <a:cs typeface="Segoe UI" pitchFamily="34" charset="0"/>
                  </a:rPr>
                  <a:t>Étendue A</a:t>
                </a:r>
              </a:p>
            </p:txBody>
          </p:sp>
        </p:grpSp>
      </p:grpSp>
      <p:graphicFrame>
        <p:nvGraphicFramePr>
          <p:cNvPr id="21" name="Group 24"/>
          <p:cNvGraphicFramePr>
            <a:graphicFrameLocks noGrp="1"/>
          </p:cNvGraphicFramePr>
          <p:nvPr>
            <p:extLst>
              <p:ext uri="{D42A27DB-BD31-4B8C-83A1-F6EECF244321}">
                <p14:modId xmlns:p14="http://schemas.microsoft.com/office/powerpoint/2010/main" val="2767072001"/>
              </p:ext>
            </p:extLst>
          </p:nvPr>
        </p:nvGraphicFramePr>
        <p:xfrm>
          <a:off x="376699" y="4933821"/>
          <a:ext cx="8328031" cy="1392960"/>
        </p:xfrm>
        <a:graphic>
          <a:graphicData uri="http://schemas.openxmlformats.org/drawingml/2006/table">
            <a:tbl>
              <a:tblPr>
                <a:tableStyleId>{5DA37D80-6434-44D0-A028-1B22A696006F}</a:tableStyleId>
              </a:tblPr>
              <a:tblGrid>
                <a:gridCol w="2671301">
                  <a:extLst>
                    <a:ext uri="{9D8B030D-6E8A-4147-A177-3AD203B41FA5}">
                      <a16:colId xmlns:a16="http://schemas.microsoft.com/office/drawing/2014/main" val="20000"/>
                    </a:ext>
                  </a:extLst>
                </a:gridCol>
                <a:gridCol w="2716306">
                  <a:extLst>
                    <a:ext uri="{9D8B030D-6E8A-4147-A177-3AD203B41FA5}">
                      <a16:colId xmlns:a16="http://schemas.microsoft.com/office/drawing/2014/main" val="20001"/>
                    </a:ext>
                  </a:extLst>
                </a:gridCol>
                <a:gridCol w="2940424">
                  <a:extLst>
                    <a:ext uri="{9D8B030D-6E8A-4147-A177-3AD203B41FA5}">
                      <a16:colId xmlns:a16="http://schemas.microsoft.com/office/drawing/2014/main" val="20002"/>
                    </a:ext>
                  </a:extLst>
                </a:gridCol>
              </a:tblGrid>
              <a:tr h="1392960">
                <a:tc>
                  <a:txBody>
                    <a:bodyPr/>
                    <a:lstStyle/>
                    <a:p>
                      <a:pPr marL="177800" marR="0" indent="-177800" algn="l" defTabSz="914400" rtl="0" eaLnBrk="1" fontAlgn="auto" latinLnBrk="0" hangingPunct="1">
                        <a:lnSpc>
                          <a:spcPct val="100000"/>
                        </a:lnSpc>
                        <a:spcBef>
                          <a:spcPts val="0"/>
                        </a:spcBef>
                        <a:spcAft>
                          <a:spcPts val="0"/>
                        </a:spcAft>
                        <a:buClr>
                          <a:schemeClr val="hlink"/>
                        </a:buClr>
                        <a:buSzPct val="90000"/>
                        <a:buFontTx/>
                        <a:buChar char="•"/>
                        <a:tabLst/>
                        <a:defRPr/>
                      </a:pPr>
                      <a:r>
                        <a:rPr lang="en-US" sz="2200" b="0" kern="1200" dirty="0">
                          <a:solidFill>
                            <a:schemeClr val="tx1"/>
                          </a:solidFill>
                          <a:latin typeface="Segoe UI" pitchFamily="34" charset="0"/>
                          <a:ea typeface="Segoe UI" pitchFamily="34" charset="0"/>
                          <a:cs typeface="Segoe UI" pitchFamily="34" charset="0"/>
                        </a:rPr>
                        <a:t>ID réseau</a:t>
                      </a:r>
                    </a:p>
                    <a:p>
                      <a:pPr marL="177800" marR="0" indent="-177800" algn="l" defTabSz="914400" rtl="0" eaLnBrk="1" fontAlgn="auto" latinLnBrk="0" hangingPunct="1">
                        <a:lnSpc>
                          <a:spcPct val="100000"/>
                        </a:lnSpc>
                        <a:spcBef>
                          <a:spcPts val="0"/>
                        </a:spcBef>
                        <a:spcAft>
                          <a:spcPts val="0"/>
                        </a:spcAft>
                        <a:buClr>
                          <a:schemeClr val="hlink"/>
                        </a:buClr>
                        <a:buSzPct val="90000"/>
                        <a:buFontTx/>
                        <a:buChar char="•"/>
                        <a:tabLst/>
                        <a:defRPr/>
                      </a:pPr>
                      <a:r>
                        <a:rPr lang="en-US" sz="2200" b="0" kern="1200" dirty="0">
                          <a:solidFill>
                            <a:schemeClr val="tx1"/>
                          </a:solidFill>
                          <a:latin typeface="Segoe UI" pitchFamily="34" charset="0"/>
                          <a:ea typeface="Segoe UI" pitchFamily="34" charset="0"/>
                          <a:cs typeface="Segoe UI" pitchFamily="34" charset="0"/>
                        </a:rPr>
                        <a:t>Masque de </a:t>
                      </a:r>
                      <a:br>
                        <a:rPr lang="en-US" sz="2200" b="0" kern="1200" dirty="0">
                          <a:solidFill>
                            <a:schemeClr val="tx1"/>
                          </a:solidFill>
                          <a:latin typeface="Segoe UI" pitchFamily="34" charset="0"/>
                          <a:ea typeface="Segoe UI" pitchFamily="34" charset="0"/>
                          <a:cs typeface="Segoe UI" pitchFamily="34" charset="0"/>
                        </a:rPr>
                      </a:br>
                      <a:r>
                        <a:rPr lang="en-US" sz="2200" b="0" kern="1200" dirty="0">
                          <a:solidFill>
                            <a:schemeClr val="tx1"/>
                          </a:solidFill>
                          <a:latin typeface="Segoe UI" pitchFamily="34" charset="0"/>
                          <a:ea typeface="Segoe UI" pitchFamily="34" charset="0"/>
                          <a:cs typeface="Segoe UI" pitchFamily="34" charset="0"/>
                        </a:rPr>
                        <a:t>sous-</a:t>
                      </a:r>
                      <a:r>
                        <a:rPr lang="en-US" sz="2200" b="0" kern="1200" dirty="0" err="1">
                          <a:solidFill>
                            <a:schemeClr val="tx1"/>
                          </a:solidFill>
                          <a:latin typeface="Segoe UI" pitchFamily="34" charset="0"/>
                          <a:ea typeface="Segoe UI" pitchFamily="34" charset="0"/>
                          <a:cs typeface="Segoe UI" pitchFamily="34" charset="0"/>
                        </a:rPr>
                        <a:t>réseau</a:t>
                      </a:r>
                      <a:endParaRPr lang="en-CA" sz="2200" dirty="0">
                        <a:effectLst/>
                        <a:latin typeface="Segoe UI" pitchFamily="34" charset="0"/>
                        <a:ea typeface="Segoe UI" pitchFamily="34" charset="0"/>
                        <a:cs typeface="Segoe UI"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7800" indent="-177800" algn="l" eaLnBrk="1" hangingPunct="1">
                        <a:lnSpc>
                          <a:spcPct val="100000"/>
                        </a:lnSpc>
                        <a:spcBef>
                          <a:spcPts val="0"/>
                        </a:spcBef>
                        <a:buClr>
                          <a:schemeClr val="hlink"/>
                        </a:buClr>
                        <a:buSzPct val="90000"/>
                        <a:buFontTx/>
                        <a:buChar char="•"/>
                      </a:pPr>
                      <a:r>
                        <a:rPr lang="en-US" sz="2200" b="0" dirty="0">
                          <a:latin typeface="Segoe UI" pitchFamily="34" charset="0"/>
                          <a:ea typeface="Segoe UI" pitchFamily="34" charset="0"/>
                          <a:cs typeface="Segoe UI" pitchFamily="34" charset="0"/>
                        </a:rPr>
                        <a:t>Durée de l'allocation</a:t>
                      </a:r>
                    </a:p>
                    <a:p>
                      <a:pPr marL="177800" indent="-177800" algn="l" eaLnBrk="1" hangingPunct="1">
                        <a:lnSpc>
                          <a:spcPct val="100000"/>
                        </a:lnSpc>
                        <a:spcBef>
                          <a:spcPts val="0"/>
                        </a:spcBef>
                        <a:buClr>
                          <a:schemeClr val="hlink"/>
                        </a:buClr>
                        <a:buSzPct val="90000"/>
                        <a:buFontTx/>
                        <a:buChar char="•"/>
                      </a:pPr>
                      <a:r>
                        <a:rPr lang="en-US" sz="2200" b="0" dirty="0" err="1">
                          <a:latin typeface="Segoe UI" pitchFamily="34" charset="0"/>
                          <a:ea typeface="Segoe UI" pitchFamily="34" charset="0"/>
                          <a:cs typeface="Segoe UI" pitchFamily="34" charset="0"/>
                        </a:rPr>
                        <a:t>Plage</a:t>
                      </a:r>
                      <a:r>
                        <a:rPr lang="en-US" sz="2200" b="0" dirty="0">
                          <a:latin typeface="Segoe UI" pitchFamily="34" charset="0"/>
                          <a:ea typeface="Segoe UI" pitchFamily="34" charset="0"/>
                          <a:cs typeface="Segoe UI" pitchFamily="34" charset="0"/>
                        </a:rPr>
                        <a:t> </a:t>
                      </a:r>
                      <a:r>
                        <a:rPr lang="en-US" sz="2200" b="0" dirty="0" err="1">
                          <a:latin typeface="Segoe UI" pitchFamily="34" charset="0"/>
                          <a:ea typeface="Segoe UI" pitchFamily="34" charset="0"/>
                          <a:cs typeface="Segoe UI" pitchFamily="34" charset="0"/>
                        </a:rPr>
                        <a:t>d'adresses</a:t>
                      </a:r>
                      <a:r>
                        <a:rPr lang="en-US" sz="2200" b="0" dirty="0">
                          <a:latin typeface="Segoe UI" pitchFamily="34" charset="0"/>
                          <a:ea typeface="Segoe UI" pitchFamily="34" charset="0"/>
                          <a:cs typeface="Segoe UI" pitchFamily="34" charset="0"/>
                        </a:rPr>
                        <a:t> IP </a:t>
                      </a:r>
                      <a:r>
                        <a:rPr lang="en-US" sz="2200" b="0" dirty="0" err="1">
                          <a:latin typeface="Segoe UI" pitchFamily="34" charset="0"/>
                          <a:ea typeface="Segoe UI" pitchFamily="34" charset="0"/>
                          <a:cs typeface="Segoe UI" pitchFamily="34" charset="0"/>
                        </a:rPr>
                        <a:t>réseau</a:t>
                      </a:r>
                      <a:endParaRPr lang="en-CA" sz="2200" dirty="0">
                        <a:effectLst/>
                        <a:latin typeface="Segoe UI" pitchFamily="34" charset="0"/>
                        <a:ea typeface="Segoe UI" pitchFamily="34" charset="0"/>
                        <a:cs typeface="Segoe UI"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7800" indent="-177800" algn="l" eaLnBrk="1" hangingPunct="1">
                        <a:lnSpc>
                          <a:spcPct val="100000"/>
                        </a:lnSpc>
                        <a:spcBef>
                          <a:spcPts val="0"/>
                        </a:spcBef>
                        <a:buClr>
                          <a:schemeClr val="hlink"/>
                        </a:buClr>
                        <a:buSzPct val="90000"/>
                        <a:buFontTx/>
                        <a:buChar char="•"/>
                      </a:pPr>
                      <a:r>
                        <a:rPr lang="en-US" sz="2200" b="0" dirty="0">
                          <a:latin typeface="Segoe UI" pitchFamily="34" charset="0"/>
                          <a:ea typeface="Segoe UI" pitchFamily="34" charset="0"/>
                          <a:cs typeface="Segoe UI" pitchFamily="34" charset="0"/>
                        </a:rPr>
                        <a:t>Nom d'étendue</a:t>
                      </a:r>
                    </a:p>
                    <a:p>
                      <a:pPr marL="177800" indent="-177800" algn="l" eaLnBrk="1" hangingPunct="1">
                        <a:lnSpc>
                          <a:spcPct val="100000"/>
                        </a:lnSpc>
                        <a:spcBef>
                          <a:spcPts val="0"/>
                        </a:spcBef>
                        <a:buClr>
                          <a:schemeClr val="hlink"/>
                        </a:buClr>
                        <a:buSzPct val="90000"/>
                        <a:buFontTx/>
                        <a:buChar char="•"/>
                      </a:pPr>
                      <a:r>
                        <a:rPr lang="en-US" sz="2200" b="0" dirty="0">
                          <a:latin typeface="Segoe UI" pitchFamily="34" charset="0"/>
                          <a:ea typeface="Segoe UI" pitchFamily="34" charset="0"/>
                          <a:cs typeface="Segoe UI" pitchFamily="34" charset="0"/>
                        </a:rPr>
                        <a:t>Plage d'exclusion</a:t>
                      </a:r>
                      <a:endParaRPr lang="en-CA" sz="2200" dirty="0">
                        <a:effectLst/>
                        <a:latin typeface="Segoe UI" pitchFamily="34" charset="0"/>
                        <a:ea typeface="Segoe UI" pitchFamily="34" charset="0"/>
                        <a:cs typeface="Segoe UI"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22" name="TextBox 1"/>
          <p:cNvSpPr txBox="1"/>
          <p:nvPr/>
        </p:nvSpPr>
        <p:spPr>
          <a:xfrm>
            <a:off x="430234" y="4393786"/>
            <a:ext cx="2986065"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Propriétés d'étendue</a:t>
            </a:r>
            <a:endParaRPr lang="en-CA" sz="2400" b="0" dirty="0"/>
          </a:p>
        </p:txBody>
      </p:sp>
    </p:spTree>
    <p:extLst>
      <p:ext uri="{BB962C8B-B14F-4D97-AF65-F5344CB8AC3E}">
        <p14:creationId xmlns:p14="http://schemas.microsoft.com/office/powerpoint/2010/main" val="58366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Qu'est-ce qu'une réservation DHCP ?</a:t>
            </a:r>
          </a:p>
        </p:txBody>
      </p:sp>
      <p:sp>
        <p:nvSpPr>
          <p:cNvPr id="4" name="AutoShape 6"/>
          <p:cNvSpPr>
            <a:spLocks noChangeArrowheads="1"/>
          </p:cNvSpPr>
          <p:nvPr/>
        </p:nvSpPr>
        <p:spPr bwMode="auto">
          <a:xfrm>
            <a:off x="727075" y="770964"/>
            <a:ext cx="7972425" cy="1270374"/>
          </a:xfrm>
          <a:prstGeom prst="roundRect">
            <a:avLst>
              <a:gd name="adj" fmla="val 24236"/>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40000"/>
              </a:spcBef>
              <a:buClr>
                <a:srgbClr val="8DACD0"/>
              </a:buClr>
              <a:buSzPct val="70000"/>
            </a:pPr>
            <a:r>
              <a:rPr lang="en-CA" sz="2600" b="0" dirty="0">
                <a:latin typeface="Segoe UI" pitchFamily="34" charset="0"/>
                <a:ea typeface="Segoe UI" pitchFamily="34" charset="0"/>
                <a:cs typeface="Segoe UI" pitchFamily="34" charset="0"/>
              </a:rPr>
              <a:t>Une réservation DHCP a lieu lorsqu'une adresse IP au sein d'une étendue est mise de côté pour être utilisée par un client DHCP </a:t>
            </a:r>
            <a:r>
              <a:rPr lang="en-CA" sz="2600" b="0" dirty="0" err="1">
                <a:latin typeface="Segoe UI" pitchFamily="34" charset="0"/>
                <a:ea typeface="Segoe UI" pitchFamily="34" charset="0"/>
                <a:cs typeface="Segoe UI" pitchFamily="34" charset="0"/>
              </a:rPr>
              <a:t>spécifique</a:t>
            </a:r>
            <a:r>
              <a:rPr lang="en-CA" sz="2600" b="0" dirty="0">
                <a:latin typeface="Segoe UI" pitchFamily="34" charset="0"/>
                <a:ea typeface="Segoe UI" pitchFamily="34" charset="0"/>
                <a:cs typeface="Segoe UI" pitchFamily="34" charset="0"/>
              </a:rPr>
              <a:t> </a:t>
            </a:r>
            <a:endParaRPr lang="en-US" sz="2600" b="0" dirty="0">
              <a:latin typeface="Segoe UI" pitchFamily="34" charset="0"/>
              <a:ea typeface="Segoe UI" pitchFamily="34" charset="0"/>
              <a:cs typeface="Segoe UI" pitchFamily="34" charset="0"/>
            </a:endParaRPr>
          </a:p>
        </p:txBody>
      </p:sp>
      <p:sp>
        <p:nvSpPr>
          <p:cNvPr id="5" name="AutoShape 16"/>
          <p:cNvSpPr>
            <a:spLocks noChangeArrowheads="1"/>
          </p:cNvSpPr>
          <p:nvPr/>
        </p:nvSpPr>
        <p:spPr bwMode="auto">
          <a:xfrm>
            <a:off x="1649553" y="4343282"/>
            <a:ext cx="1931847" cy="572716"/>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400">
                <a:latin typeface="Segoe UI" pitchFamily="34" charset="0"/>
                <a:ea typeface="Segoe UI" pitchFamily="34" charset="0"/>
                <a:cs typeface="Segoe UI" pitchFamily="34" charset="0"/>
              </a:rPr>
              <a:t>Station de travail</a:t>
            </a:r>
            <a:r>
              <a:rPr lang="en-US" sz="2400" dirty="0">
                <a:latin typeface="Segoe UI" pitchFamily="34" charset="0"/>
                <a:ea typeface="Segoe UI" pitchFamily="34" charset="0"/>
                <a:cs typeface="Segoe UI" pitchFamily="34" charset="0"/>
              </a:rPr>
              <a:t> 1</a:t>
            </a:r>
          </a:p>
        </p:txBody>
      </p:sp>
      <p:sp>
        <p:nvSpPr>
          <p:cNvPr id="6" name="AutoShape 17"/>
          <p:cNvSpPr>
            <a:spLocks noChangeArrowheads="1"/>
          </p:cNvSpPr>
          <p:nvPr/>
        </p:nvSpPr>
        <p:spPr bwMode="auto">
          <a:xfrm>
            <a:off x="1710871" y="2262689"/>
            <a:ext cx="1343046" cy="569952"/>
          </a:xfrm>
          <a:prstGeom prst="roundRect">
            <a:avLst>
              <a:gd name="adj" fmla="val 4167"/>
            </a:avLst>
          </a:prstGeom>
          <a:solidFill>
            <a:schemeClr val="accent1"/>
          </a:solid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400" dirty="0">
                <a:latin typeface="Segoe UI" pitchFamily="34" charset="0"/>
                <a:ea typeface="Segoe UI" pitchFamily="34" charset="0"/>
                <a:cs typeface="Segoe UI" pitchFamily="34" charset="0"/>
              </a:rPr>
              <a:t>Serveur DHCP</a:t>
            </a:r>
          </a:p>
        </p:txBody>
      </p:sp>
      <p:sp>
        <p:nvSpPr>
          <p:cNvPr id="7" name="AutoShape 18"/>
          <p:cNvSpPr>
            <a:spLocks noChangeArrowheads="1"/>
          </p:cNvSpPr>
          <p:nvPr/>
        </p:nvSpPr>
        <p:spPr bwMode="auto">
          <a:xfrm>
            <a:off x="6483350" y="4343283"/>
            <a:ext cx="2127250" cy="572716"/>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400">
                <a:latin typeface="Segoe UI" pitchFamily="34" charset="0"/>
                <a:ea typeface="Segoe UI" pitchFamily="34" charset="0"/>
                <a:cs typeface="Segoe UI" pitchFamily="34" charset="0"/>
              </a:rPr>
              <a:t>Station de travail</a:t>
            </a:r>
            <a:r>
              <a:rPr lang="en-US" sz="2400" dirty="0">
                <a:latin typeface="Segoe UI" pitchFamily="34" charset="0"/>
                <a:ea typeface="Segoe UI" pitchFamily="34" charset="0"/>
                <a:cs typeface="Segoe UI" pitchFamily="34" charset="0"/>
              </a:rPr>
              <a:t> 2</a:t>
            </a:r>
          </a:p>
        </p:txBody>
      </p:sp>
      <p:sp>
        <p:nvSpPr>
          <p:cNvPr id="8" name="AutoShape 19"/>
          <p:cNvSpPr>
            <a:spLocks noChangeArrowheads="1"/>
          </p:cNvSpPr>
          <p:nvPr/>
        </p:nvSpPr>
        <p:spPr bwMode="auto">
          <a:xfrm>
            <a:off x="4800600" y="2227429"/>
            <a:ext cx="2976937" cy="635187"/>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400" dirty="0">
                <a:latin typeface="Segoe UI" pitchFamily="34" charset="0"/>
                <a:ea typeface="Segoe UI" pitchFamily="34" charset="0"/>
                <a:cs typeface="Segoe UI" pitchFamily="34" charset="0"/>
              </a:rPr>
              <a:t>Serveur de fichiers et d'impression</a:t>
            </a:r>
          </a:p>
        </p:txBody>
      </p:sp>
      <p:sp>
        <p:nvSpPr>
          <p:cNvPr id="9" name="AutoShape 20"/>
          <p:cNvSpPr>
            <a:spLocks noChangeArrowheads="1"/>
          </p:cNvSpPr>
          <p:nvPr/>
        </p:nvSpPr>
        <p:spPr bwMode="auto">
          <a:xfrm>
            <a:off x="414584" y="4981308"/>
            <a:ext cx="8337170" cy="1378128"/>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b="0" dirty="0">
                <a:latin typeface="Segoe UI" pitchFamily="34" charset="0"/>
                <a:ea typeface="Segoe UI" pitchFamily="34" charset="0"/>
                <a:cs typeface="Segoe UI" pitchFamily="34" charset="0"/>
              </a:rPr>
              <a:t>Address1 IP : louée à la station de travail 1</a:t>
            </a:r>
          </a:p>
          <a:p>
            <a:pPr algn="l"/>
            <a:r>
              <a:rPr lang="en-US" sz="2400" b="0" dirty="0">
                <a:latin typeface="Segoe UI" pitchFamily="34" charset="0"/>
                <a:ea typeface="Segoe UI" pitchFamily="34" charset="0"/>
                <a:cs typeface="Segoe UI" pitchFamily="34" charset="0"/>
              </a:rPr>
              <a:t>Address2 IP : louée à la station de travail 2 </a:t>
            </a:r>
          </a:p>
          <a:p>
            <a:pPr algn="l"/>
            <a:r>
              <a:rPr lang="en-US" sz="2400" b="0" dirty="0">
                <a:latin typeface="Segoe UI" pitchFamily="34" charset="0"/>
                <a:ea typeface="Segoe UI" pitchFamily="34" charset="0"/>
                <a:cs typeface="Segoe UI" pitchFamily="34" charset="0"/>
              </a:rPr>
              <a:t>Address3 IP : réservée au serveur de </a:t>
            </a:r>
            <a:r>
              <a:rPr lang="en-US" sz="2400" b="0" err="1">
                <a:latin typeface="Segoe UI" pitchFamily="34" charset="0"/>
                <a:ea typeface="Segoe UI" pitchFamily="34" charset="0"/>
                <a:cs typeface="Segoe UI" pitchFamily="34" charset="0"/>
              </a:rPr>
              <a:t>fichiers</a:t>
            </a:r>
            <a:r>
              <a:rPr lang="en-US" sz="2400" b="0">
                <a:latin typeface="Segoe UI" pitchFamily="34" charset="0"/>
                <a:ea typeface="Segoe UI" pitchFamily="34" charset="0"/>
                <a:cs typeface="Segoe UI" pitchFamily="34" charset="0"/>
              </a:rPr>
              <a:t> et d'impression</a:t>
            </a:r>
            <a:endParaRPr lang="en-US" sz="2400" b="0" dirty="0">
              <a:latin typeface="Segoe UI" pitchFamily="34" charset="0"/>
              <a:ea typeface="Segoe UI" pitchFamily="34" charset="0"/>
              <a:cs typeface="Segoe UI" pitchFamily="34" charset="0"/>
            </a:endParaRPr>
          </a:p>
        </p:txBody>
      </p:sp>
      <p:grpSp>
        <p:nvGrpSpPr>
          <p:cNvPr id="10" name="alt-text here, group" descr="Along with text boxes that will be read by the screen reader, this slide shows two subnets; on the left Subnet A has a DHCP server, a client computer (called Workstation 1), and a router; on the right Subnet B has a file and print server, a client computer (called Workstation 2), and a router. There is a dotted line running between the two routers. This illustration demonstrates that a DHCP reservation can be issued to a file and print server in a different subnet."/>
          <p:cNvGrpSpPr/>
          <p:nvPr/>
        </p:nvGrpSpPr>
        <p:grpSpPr>
          <a:xfrm>
            <a:off x="867123" y="2546254"/>
            <a:ext cx="6986614" cy="2038325"/>
            <a:chOff x="867123" y="2413462"/>
            <a:chExt cx="6986614" cy="2038325"/>
          </a:xfrm>
        </p:grpSpPr>
        <p:sp>
          <p:nvSpPr>
            <p:cNvPr id="11" name="Line 8" descr="&quot;&quot;"/>
            <p:cNvSpPr>
              <a:spLocks noChangeShapeType="1"/>
            </p:cNvSpPr>
            <p:nvPr/>
          </p:nvSpPr>
          <p:spPr bwMode="auto">
            <a:xfrm>
              <a:off x="3228975" y="3201744"/>
              <a:ext cx="2486025" cy="0"/>
            </a:xfrm>
            <a:prstGeom prst="line">
              <a:avLst/>
            </a:prstGeom>
            <a:noFill/>
            <a:ln w="57150">
              <a:solidFill>
                <a:srgbClr val="808080"/>
              </a:solidFill>
              <a:prstDash val="sysDot"/>
              <a:round/>
              <a:headEnd/>
              <a:tailEn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400" dirty="0">
                <a:latin typeface="Segoe UI" pitchFamily="34" charset="0"/>
                <a:ea typeface="Segoe UI" pitchFamily="34" charset="0"/>
                <a:cs typeface="Segoe UI" pitchFamily="34" charset="0"/>
              </a:endParaRPr>
            </a:p>
          </p:txBody>
        </p:sp>
        <p:grpSp>
          <p:nvGrpSpPr>
            <p:cNvPr id="12" name="Group 11"/>
            <p:cNvGrpSpPr/>
            <p:nvPr/>
          </p:nvGrpSpPr>
          <p:grpSpPr>
            <a:xfrm>
              <a:off x="867123" y="2417705"/>
              <a:ext cx="2365439" cy="2029494"/>
              <a:chOff x="867123" y="2417705"/>
              <a:chExt cx="2365439" cy="2029494"/>
            </a:xfrm>
          </p:grpSpPr>
          <p:sp>
            <p:nvSpPr>
              <p:cNvPr id="18" name="Oval 17" descr="&quot;&quot;"/>
              <p:cNvSpPr>
                <a:spLocks noChangeArrowheads="1"/>
              </p:cNvSpPr>
              <p:nvPr/>
            </p:nvSpPr>
            <p:spPr bwMode="auto">
              <a:xfrm>
                <a:off x="980827" y="2799825"/>
                <a:ext cx="1981200" cy="1336675"/>
              </a:xfrm>
              <a:prstGeom prst="ellipse">
                <a:avLst/>
              </a:prstGeom>
              <a:noFill/>
              <a:ln w="9525">
                <a:solidFill>
                  <a:srgbClr val="80808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dirty="0">
                    <a:latin typeface="Segoe UI" pitchFamily="34" charset="0"/>
                    <a:ea typeface="Segoe UI" pitchFamily="34" charset="0"/>
                    <a:cs typeface="Segoe UI" pitchFamily="34" charset="0"/>
                  </a:rPr>
                  <a:t>Sous-réseau A</a:t>
                </a:r>
              </a:p>
            </p:txBody>
          </p:sp>
          <p:pic>
            <p:nvPicPr>
              <p:cNvPr id="19" name="Picture 18"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123" y="3602649"/>
                <a:ext cx="693737" cy="844550"/>
              </a:xfrm>
              <a:prstGeom prst="rect">
                <a:avLst/>
              </a:prstGeom>
              <a:noFill/>
              <a:ln>
                <a:noFill/>
              </a:ln>
              <a:effectLst/>
            </p:spPr>
          </p:pic>
          <p:pic>
            <p:nvPicPr>
              <p:cNvPr id="20" name="Picture 19"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3098" y="2417705"/>
                <a:ext cx="692150" cy="876300"/>
              </a:xfrm>
              <a:prstGeom prst="rect">
                <a:avLst/>
              </a:prstGeom>
              <a:noFill/>
              <a:ln>
                <a:noFill/>
              </a:ln>
              <a:effectLst/>
            </p:spPr>
          </p:pic>
          <p:pic>
            <p:nvPicPr>
              <p:cNvPr id="21" name="Picture 2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0250" y="2947463"/>
                <a:ext cx="722312" cy="461962"/>
              </a:xfrm>
              <a:prstGeom prst="rect">
                <a:avLst/>
              </a:prstGeom>
              <a:noFill/>
              <a:ln>
                <a:noFill/>
              </a:ln>
              <a:effectLst/>
            </p:spPr>
          </p:pic>
        </p:grpSp>
        <p:grpSp>
          <p:nvGrpSpPr>
            <p:cNvPr id="13" name="Group 12" descr="&quot;&quot;"/>
            <p:cNvGrpSpPr/>
            <p:nvPr/>
          </p:nvGrpSpPr>
          <p:grpSpPr>
            <a:xfrm>
              <a:off x="5317331" y="2413462"/>
              <a:ext cx="2536406" cy="2038325"/>
              <a:chOff x="5317331" y="2717991"/>
              <a:chExt cx="2536406" cy="2038325"/>
            </a:xfrm>
          </p:grpSpPr>
          <p:sp>
            <p:nvSpPr>
              <p:cNvPr id="14" name="Oval 13" descr="&quot;&quot;"/>
              <p:cNvSpPr>
                <a:spLocks noChangeArrowheads="1"/>
              </p:cNvSpPr>
              <p:nvPr/>
            </p:nvSpPr>
            <p:spPr bwMode="auto">
              <a:xfrm>
                <a:off x="5678488" y="3099963"/>
                <a:ext cx="1981200" cy="1336675"/>
              </a:xfrm>
              <a:prstGeom prst="ellipse">
                <a:avLst/>
              </a:prstGeom>
              <a:noFill/>
              <a:ln w="9525">
                <a:solidFill>
                  <a:srgbClr val="80808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dirty="0">
                    <a:latin typeface="Segoe UI" pitchFamily="34" charset="0"/>
                    <a:ea typeface="Segoe UI" pitchFamily="34" charset="0"/>
                    <a:cs typeface="Segoe UI" pitchFamily="34" charset="0"/>
                  </a:rPr>
                  <a:t>Sous-réseau B</a:t>
                </a:r>
              </a:p>
            </p:txBody>
          </p:sp>
          <p:pic>
            <p:nvPicPr>
              <p:cNvPr id="15" name="Picture 14"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036" y="3911766"/>
                <a:ext cx="693738" cy="844550"/>
              </a:xfrm>
              <a:prstGeom prst="rect">
                <a:avLst/>
              </a:prstGeom>
              <a:noFill/>
              <a:ln>
                <a:noFill/>
              </a:ln>
              <a:effectLst/>
            </p:spPr>
          </p:pic>
          <p:pic>
            <p:nvPicPr>
              <p:cNvPr id="16" name="Picture 15"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1587" y="2717991"/>
                <a:ext cx="692150" cy="876300"/>
              </a:xfrm>
              <a:prstGeom prst="rect">
                <a:avLst/>
              </a:prstGeom>
              <a:noFill/>
              <a:ln>
                <a:noFill/>
              </a:ln>
              <a:effectLst/>
            </p:spPr>
          </p:pic>
          <p:pic>
            <p:nvPicPr>
              <p:cNvPr id="17" name="Picture 16"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7331" y="3268663"/>
                <a:ext cx="722313" cy="461962"/>
              </a:xfrm>
              <a:prstGeom prst="rect">
                <a:avLst/>
              </a:prstGeom>
              <a:noFill/>
              <a:ln>
                <a:noFill/>
              </a:ln>
              <a:effectLst/>
            </p:spPr>
          </p:pic>
        </p:grpSp>
      </p:grpSp>
    </p:spTree>
    <p:extLst>
      <p:ext uri="{BB962C8B-B14F-4D97-AF65-F5344CB8AC3E}">
        <p14:creationId xmlns:p14="http://schemas.microsoft.com/office/powerpoint/2010/main" val="42194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 sont les options DHCP ?</a:t>
            </a:r>
            <a:endParaRPr lang="en-US"/>
          </a:p>
        </p:txBody>
      </p:sp>
      <p:sp>
        <p:nvSpPr>
          <p:cNvPr id="4" name="AutoShape 12"/>
          <p:cNvSpPr>
            <a:spLocks noChangeArrowheads="1"/>
          </p:cNvSpPr>
          <p:nvPr/>
        </p:nvSpPr>
        <p:spPr bwMode="auto">
          <a:xfrm>
            <a:off x="697566" y="1021975"/>
            <a:ext cx="7851775" cy="2017059"/>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0000"/>
              </a:lnSpc>
              <a:spcBef>
                <a:spcPts val="600"/>
              </a:spcBef>
              <a:defRPr/>
            </a:pPr>
            <a:r>
              <a:rPr lang="en-US" sz="2600" b="0" i="1" dirty="0">
                <a:solidFill>
                  <a:srgbClr val="000000"/>
                </a:solidFill>
                <a:latin typeface="Segoe UI" pitchFamily="34" charset="0"/>
                <a:ea typeface="Segoe UI" pitchFamily="34" charset="0"/>
                <a:cs typeface="Segoe UI" pitchFamily="34" charset="0"/>
              </a:rPr>
              <a:t>Les options DHCP</a:t>
            </a:r>
            <a:r>
              <a:rPr lang="en-US" sz="2600" b="0" dirty="0">
                <a:solidFill>
                  <a:srgbClr val="000000"/>
                </a:solidFill>
                <a:latin typeface="Segoe UI" pitchFamily="34" charset="0"/>
                <a:ea typeface="Segoe UI" pitchFamily="34" charset="0"/>
                <a:cs typeface="Segoe UI" pitchFamily="34" charset="0"/>
              </a:rPr>
              <a:t> sont des valeurs de </a:t>
            </a:r>
            <a:r>
              <a:rPr lang="en-US" sz="2600" b="0" dirty="0" err="1">
                <a:solidFill>
                  <a:srgbClr val="000000"/>
                </a:solidFill>
                <a:latin typeface="Segoe UI" pitchFamily="34" charset="0"/>
                <a:ea typeface="Segoe UI" pitchFamily="34" charset="0"/>
                <a:cs typeface="Segoe UI" pitchFamily="34" charset="0"/>
              </a:rPr>
              <a:t>données</a:t>
            </a:r>
            <a:r>
              <a:rPr lang="en-US" sz="2600" b="0" dirty="0">
                <a:solidFill>
                  <a:srgbClr val="000000"/>
                </a:solidFill>
                <a:latin typeface="Segoe UI" pitchFamily="34" charset="0"/>
                <a:ea typeface="Segoe UI" pitchFamily="34" charset="0"/>
                <a:cs typeface="Segoe UI" pitchFamily="34" charset="0"/>
              </a:rPr>
              <a:t> de configuration courantes qui </a:t>
            </a:r>
            <a:r>
              <a:rPr lang="en-US" sz="2600" b="0">
                <a:solidFill>
                  <a:srgbClr val="000000"/>
                </a:solidFill>
                <a:latin typeface="Segoe UI" pitchFamily="34" charset="0"/>
                <a:ea typeface="Segoe UI" pitchFamily="34" charset="0"/>
                <a:cs typeface="Segoe UI" pitchFamily="34" charset="0"/>
              </a:rPr>
              <a:t>s'appliquent au serveur</a:t>
            </a:r>
            <a:r>
              <a:rPr lang="en-US" sz="2600" b="0" dirty="0">
                <a:solidFill>
                  <a:srgbClr val="000000"/>
                </a:solidFill>
                <a:latin typeface="Segoe UI" pitchFamily="34" charset="0"/>
                <a:ea typeface="Segoe UI" pitchFamily="34" charset="0"/>
                <a:cs typeface="Segoe UI" pitchFamily="34" charset="0"/>
              </a:rPr>
              <a:t>, aux étendues, aux </a:t>
            </a:r>
            <a:r>
              <a:rPr lang="en-US" sz="2600" b="0">
                <a:solidFill>
                  <a:srgbClr val="000000"/>
                </a:solidFill>
                <a:latin typeface="Segoe UI" pitchFamily="34" charset="0"/>
                <a:ea typeface="Segoe UI" pitchFamily="34" charset="0"/>
                <a:cs typeface="Segoe UI" pitchFamily="34" charset="0"/>
              </a:rPr>
              <a:t>réservations et aux options </a:t>
            </a:r>
            <a:r>
              <a:rPr lang="en-US" sz="2600" b="0" dirty="0">
                <a:solidFill>
                  <a:srgbClr val="000000"/>
                </a:solidFill>
                <a:latin typeface="Segoe UI" pitchFamily="34" charset="0"/>
                <a:ea typeface="Segoe UI" pitchFamily="34" charset="0"/>
                <a:cs typeface="Segoe UI" pitchFamily="34" charset="0"/>
              </a:rPr>
              <a:t>de classe</a:t>
            </a:r>
          </a:p>
        </p:txBody>
      </p:sp>
      <p:sp>
        <p:nvSpPr>
          <p:cNvPr id="5" name="Rectangle 4"/>
          <p:cNvSpPr/>
          <p:nvPr/>
        </p:nvSpPr>
        <p:spPr>
          <a:xfrm>
            <a:off x="804929" y="3110503"/>
            <a:ext cx="7744411" cy="239296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lnSpc>
                <a:spcPct val="115000"/>
              </a:lnSpc>
              <a:spcBef>
                <a:spcPts val="0"/>
              </a:spcBef>
              <a:spcAft>
                <a:spcPts val="0"/>
              </a:spcAft>
            </a:pPr>
            <a:r>
              <a:rPr lang="en-US" sz="2600" b="0" dirty="0">
                <a:solidFill>
                  <a:srgbClr val="000000"/>
                </a:solidFill>
                <a:latin typeface="Segoe UI" pitchFamily="34" charset="0"/>
                <a:ea typeface="Segoe UI" pitchFamily="34" charset="0"/>
                <a:cs typeface="Segoe UI" pitchFamily="34" charset="0"/>
              </a:rPr>
              <a:t>Les options d'étendue courantes sont les </a:t>
            </a:r>
            <a:r>
              <a:rPr lang="en-US" sz="2600" b="0" dirty="0" err="1">
                <a:solidFill>
                  <a:srgbClr val="000000"/>
                </a:solidFill>
                <a:latin typeface="Segoe UI" pitchFamily="34" charset="0"/>
                <a:ea typeface="Segoe UI" pitchFamily="34" charset="0"/>
                <a:cs typeface="Segoe UI" pitchFamily="34" charset="0"/>
              </a:rPr>
              <a:t>suivantes</a:t>
            </a:r>
            <a:endParaRPr lang="en-US" sz="2600" b="0" dirty="0">
              <a:solidFill>
                <a:srgbClr val="000000"/>
              </a:solidFill>
              <a:latin typeface="Segoe UI" pitchFamily="34" charset="0"/>
              <a:ea typeface="Segoe UI" pitchFamily="34" charset="0"/>
              <a:cs typeface="Segoe UI" pitchFamily="34" charset="0"/>
            </a:endParaRPr>
          </a:p>
          <a:p>
            <a:pPr marL="457200" indent="-457200" fontAlgn="auto">
              <a:lnSpc>
                <a:spcPct val="115000"/>
              </a:lnSpc>
              <a:spcBef>
                <a:spcPts val="0"/>
              </a:spcBef>
              <a:spcAft>
                <a:spcPts val="0"/>
              </a:spcAft>
              <a:buFont typeface="Arial" pitchFamily="34" charset="0"/>
              <a:buChar char="•"/>
            </a:pPr>
            <a:r>
              <a:rPr lang="en-US" sz="2600" b="0" dirty="0">
                <a:solidFill>
                  <a:srgbClr val="000000"/>
                </a:solidFill>
                <a:latin typeface="Segoe UI" pitchFamily="34" charset="0"/>
                <a:ea typeface="Segoe UI" pitchFamily="34" charset="0"/>
                <a:cs typeface="Segoe UI" pitchFamily="34" charset="0"/>
              </a:rPr>
              <a:t>Routeur (Passerelle par défaut)</a:t>
            </a:r>
          </a:p>
          <a:p>
            <a:pPr marL="457200" indent="-457200" fontAlgn="auto">
              <a:lnSpc>
                <a:spcPct val="115000"/>
              </a:lnSpc>
              <a:spcBef>
                <a:spcPts val="0"/>
              </a:spcBef>
              <a:spcAft>
                <a:spcPts val="0"/>
              </a:spcAft>
              <a:buFont typeface="Arial" pitchFamily="34" charset="0"/>
              <a:buChar char="•"/>
            </a:pPr>
            <a:r>
              <a:rPr lang="en-US" sz="2600" b="0" dirty="0">
                <a:solidFill>
                  <a:srgbClr val="000000"/>
                </a:solidFill>
                <a:latin typeface="Segoe UI" pitchFamily="34" charset="0"/>
                <a:ea typeface="Segoe UI" pitchFamily="34" charset="0"/>
                <a:cs typeface="Segoe UI" pitchFamily="34" charset="0"/>
              </a:rPr>
              <a:t>Nom DNS</a:t>
            </a:r>
          </a:p>
          <a:p>
            <a:pPr marL="457200" indent="-457200" fontAlgn="auto">
              <a:lnSpc>
                <a:spcPct val="115000"/>
              </a:lnSpc>
              <a:spcBef>
                <a:spcPts val="0"/>
              </a:spcBef>
              <a:spcAft>
                <a:spcPts val="0"/>
              </a:spcAft>
              <a:buFont typeface="Arial" pitchFamily="34" charset="0"/>
              <a:buChar char="•"/>
            </a:pPr>
            <a:r>
              <a:rPr lang="en-US" sz="2600" b="0" dirty="0">
                <a:solidFill>
                  <a:srgbClr val="000000"/>
                </a:solidFill>
                <a:latin typeface="Segoe UI" pitchFamily="34" charset="0"/>
                <a:ea typeface="Segoe UI" pitchFamily="34" charset="0"/>
                <a:cs typeface="Segoe UI" pitchFamily="34" charset="0"/>
              </a:rPr>
              <a:t>Serveurs DNS</a:t>
            </a:r>
          </a:p>
          <a:p>
            <a:pPr marL="457200" indent="-457200" fontAlgn="auto">
              <a:lnSpc>
                <a:spcPct val="115000"/>
              </a:lnSpc>
              <a:spcBef>
                <a:spcPts val="0"/>
              </a:spcBef>
              <a:spcAft>
                <a:spcPts val="0"/>
              </a:spcAft>
              <a:buFont typeface="Arial" pitchFamily="34" charset="0"/>
              <a:buChar char="•"/>
            </a:pPr>
            <a:r>
              <a:rPr lang="en-US" sz="2600" b="0" dirty="0">
                <a:solidFill>
                  <a:srgbClr val="000000"/>
                </a:solidFill>
                <a:latin typeface="Segoe UI" pitchFamily="34" charset="0"/>
                <a:ea typeface="Segoe UI" pitchFamily="34" charset="0"/>
                <a:cs typeface="Segoe UI" pitchFamily="34" charset="0"/>
              </a:rPr>
              <a:t>Serveurs WINS</a:t>
            </a:r>
            <a:endParaRPr lang="en-CA" sz="26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66760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f4572d8-a643-4f66-b942-286f1eb3c5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a:t>Comment les options DHCP sont-elles appliquées ?</a:t>
            </a:r>
            <a:endParaRPr lang="en-US" sz="2600" dirty="0"/>
          </a:p>
        </p:txBody>
      </p:sp>
      <p:sp>
        <p:nvSpPr>
          <p:cNvPr id="4" name="Rounded Rectangle 3"/>
          <p:cNvSpPr>
            <a:spLocks noChangeArrowheads="1"/>
          </p:cNvSpPr>
          <p:nvPr/>
        </p:nvSpPr>
        <p:spPr bwMode="auto">
          <a:xfrm>
            <a:off x="762000" y="1049339"/>
            <a:ext cx="7949268" cy="591067"/>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2600" b="0" dirty="0">
                <a:solidFill>
                  <a:srgbClr val="000000"/>
                </a:solidFill>
                <a:latin typeface="Segoe UI" pitchFamily="34" charset="0"/>
                <a:ea typeface="Segoe UI" pitchFamily="34" charset="0"/>
                <a:cs typeface="Segoe UI" pitchFamily="34" charset="0"/>
              </a:rPr>
              <a:t>Vous pouvez appliquer les options DHCP à </a:t>
            </a:r>
            <a:r>
              <a:rPr lang="en-CA" sz="2600" b="0" dirty="0" err="1">
                <a:solidFill>
                  <a:srgbClr val="000000"/>
                </a:solidFill>
                <a:latin typeface="Segoe UI" pitchFamily="34" charset="0"/>
                <a:ea typeface="Segoe UI" pitchFamily="34" charset="0"/>
                <a:cs typeface="Segoe UI" pitchFamily="34" charset="0"/>
              </a:rPr>
              <a:t>différents</a:t>
            </a:r>
            <a:r>
              <a:rPr lang="en-CA" sz="2600" b="0" dirty="0">
                <a:solidFill>
                  <a:srgbClr val="000000"/>
                </a:solidFill>
                <a:latin typeface="Segoe UI" pitchFamily="34" charset="0"/>
                <a:ea typeface="Segoe UI" pitchFamily="34" charset="0"/>
                <a:cs typeface="Segoe UI" pitchFamily="34" charset="0"/>
              </a:rPr>
              <a:t> </a:t>
            </a:r>
            <a:r>
              <a:rPr lang="en-CA" sz="2600" b="0" dirty="0" err="1">
                <a:solidFill>
                  <a:srgbClr val="000000"/>
                </a:solidFill>
                <a:latin typeface="Segoe UI" pitchFamily="34" charset="0"/>
                <a:ea typeface="Segoe UI" pitchFamily="34" charset="0"/>
                <a:cs typeface="Segoe UI" pitchFamily="34" charset="0"/>
              </a:rPr>
              <a:t>niveaux</a:t>
            </a:r>
            <a:r>
              <a:rPr lang="en-US" sz="2600" b="0" dirty="0">
                <a:solidFill>
                  <a:srgbClr val="000000"/>
                </a:solidFill>
                <a:latin typeface="Segoe UI" pitchFamily="34" charset="0"/>
                <a:ea typeface="Segoe UI" pitchFamily="34" charset="0"/>
                <a:cs typeface="Segoe UI" pitchFamily="34" charset="0"/>
              </a:rPr>
              <a:t> </a:t>
            </a:r>
          </a:p>
        </p:txBody>
      </p:sp>
      <p:sp>
        <p:nvSpPr>
          <p:cNvPr id="5" name="Rounded Rectangle 4"/>
          <p:cNvSpPr>
            <a:spLocks noChangeArrowheads="1"/>
          </p:cNvSpPr>
          <p:nvPr/>
        </p:nvSpPr>
        <p:spPr bwMode="auto">
          <a:xfrm>
            <a:off x="913140" y="1824201"/>
            <a:ext cx="5073322" cy="2427419"/>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600" b="0" dirty="0">
                <a:solidFill>
                  <a:srgbClr val="000000"/>
                </a:solidFill>
                <a:latin typeface="Segoe UI" pitchFamily="34" charset="0"/>
                <a:ea typeface="Segoe UI" pitchFamily="34" charset="0"/>
                <a:cs typeface="Segoe UI" pitchFamily="34" charset="0"/>
              </a:rPr>
              <a:t>Serveur</a:t>
            </a:r>
          </a:p>
          <a:p>
            <a:pPr marL="228600" indent="-228600">
              <a:lnSpc>
                <a:spcPct val="90000"/>
              </a:lnSpc>
              <a:spcBef>
                <a:spcPct val="40000"/>
              </a:spcBef>
              <a:buClr>
                <a:srgbClr val="006699"/>
              </a:buClr>
              <a:buFontTx/>
              <a:buChar char="•"/>
            </a:pPr>
            <a:r>
              <a:rPr lang="en-US" sz="2600" b="0" dirty="0">
                <a:solidFill>
                  <a:srgbClr val="000000"/>
                </a:solidFill>
                <a:latin typeface="Segoe UI" pitchFamily="34" charset="0"/>
                <a:ea typeface="Segoe UI" pitchFamily="34" charset="0"/>
                <a:cs typeface="Segoe UI" pitchFamily="34" charset="0"/>
              </a:rPr>
              <a:t>Étendue</a:t>
            </a:r>
          </a:p>
          <a:p>
            <a:pPr marL="228600" indent="-228600">
              <a:lnSpc>
                <a:spcPct val="90000"/>
              </a:lnSpc>
              <a:spcBef>
                <a:spcPct val="40000"/>
              </a:spcBef>
              <a:buClr>
                <a:srgbClr val="006699"/>
              </a:buClr>
              <a:buFontTx/>
              <a:buChar char="•"/>
            </a:pPr>
            <a:r>
              <a:rPr lang="en-US" sz="2600" b="0" dirty="0">
                <a:solidFill>
                  <a:srgbClr val="000000"/>
                </a:solidFill>
                <a:latin typeface="Segoe UI" pitchFamily="34" charset="0"/>
                <a:ea typeface="Segoe UI" pitchFamily="34" charset="0"/>
                <a:cs typeface="Segoe UI" pitchFamily="34" charset="0"/>
              </a:rPr>
              <a:t>Classe</a:t>
            </a:r>
          </a:p>
          <a:p>
            <a:pPr marL="228600" indent="-228600">
              <a:lnSpc>
                <a:spcPct val="90000"/>
              </a:lnSpc>
              <a:spcBef>
                <a:spcPct val="40000"/>
              </a:spcBef>
              <a:buClr>
                <a:srgbClr val="006699"/>
              </a:buClr>
              <a:buFontTx/>
              <a:buChar char="•"/>
            </a:pPr>
            <a:r>
              <a:rPr lang="en-US" sz="2600" b="0" dirty="0">
                <a:solidFill>
                  <a:srgbClr val="000000"/>
                </a:solidFill>
                <a:latin typeface="Segoe UI" pitchFamily="34" charset="0"/>
                <a:ea typeface="Segoe UI" pitchFamily="34" charset="0"/>
                <a:cs typeface="Segoe UI" pitchFamily="34" charset="0"/>
              </a:rPr>
              <a:t>Client réservé</a:t>
            </a:r>
          </a:p>
        </p:txBody>
      </p:sp>
    </p:spTree>
    <p:extLst>
      <p:ext uri="{BB962C8B-B14F-4D97-AF65-F5344CB8AC3E}">
        <p14:creationId xmlns:p14="http://schemas.microsoft.com/office/powerpoint/2010/main" val="3530061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d57aff7-b33c-463f-a8b0-170bd9f4ff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a:t>Démonstration : Création et </a:t>
            </a:r>
            <a:r>
              <a:rPr lang="fr-FR" sz="2600"/>
              <a:t>configuration d'une étendue </a:t>
            </a:r>
            <a:r>
              <a:rPr lang="fr-FR" sz="2600" dirty="0"/>
              <a:t>DHCP</a:t>
            </a:r>
            <a:endParaRPr lang="en-US" sz="2600" dirty="0"/>
          </a:p>
        </p:txBody>
      </p:sp>
      <p:sp>
        <p:nvSpPr>
          <p:cNvPr id="4" name="TextBox 3"/>
          <p:cNvSpPr txBox="1">
            <a:spLocks noGrp="1" noChangeArrowheads="1"/>
          </p:cNvSpPr>
          <p:nvPr/>
        </p:nvSpPr>
        <p:spPr bwMode="auto">
          <a:xfrm>
            <a:off x="651735" y="1029604"/>
            <a:ext cx="792181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
                <a:srgbClr val="006699"/>
              </a:buClr>
              <a:buNone/>
            </a:pPr>
            <a:r>
              <a:rPr lang="en-US" sz="2600" dirty="0">
                <a:latin typeface="Segoe UI" pitchFamily="34" charset="0"/>
                <a:ea typeface="Segoe UI" pitchFamily="34" charset="0"/>
                <a:cs typeface="Segoe UI" pitchFamily="34" charset="0"/>
              </a:rPr>
              <a:t>Dans cette démonstration, vous allez </a:t>
            </a:r>
            <a:r>
              <a:rPr lang="en-US" sz="2600" dirty="0" err="1">
                <a:latin typeface="Segoe UI" pitchFamily="34" charset="0"/>
                <a:ea typeface="Segoe UI" pitchFamily="34" charset="0"/>
                <a:cs typeface="Segoe UI" pitchFamily="34" charset="0"/>
              </a:rPr>
              <a:t>apprendre</a:t>
            </a:r>
            <a:r>
              <a:rPr lang="en-US" sz="2600" dirty="0">
                <a:latin typeface="Segoe UI" pitchFamily="34" charset="0"/>
                <a:ea typeface="Segoe UI" pitchFamily="34" charset="0"/>
                <a:cs typeface="Segoe UI" pitchFamily="34" charset="0"/>
              </a:rPr>
              <a:t> à</a:t>
            </a:r>
            <a:r>
              <a:rPr lang="en-US" sz="2600" b="1" dirty="0">
                <a:solidFill>
                  <a:srgbClr val="000000"/>
                </a:solidFill>
                <a:latin typeface="Segoe UI" pitchFamily="34" charset="0"/>
                <a:ea typeface="Segoe UI" pitchFamily="34" charset="0"/>
                <a:cs typeface="Segoe UI" pitchFamily="34" charset="0"/>
              </a:rPr>
              <a:t> </a:t>
            </a:r>
          </a:p>
          <a:p>
            <a:pPr>
              <a:buClr>
                <a:srgbClr val="006699"/>
              </a:buClr>
            </a:pPr>
            <a:r>
              <a:rPr lang="en-CA" sz="2600" dirty="0">
                <a:solidFill>
                  <a:srgbClr val="000000"/>
                </a:solidFill>
                <a:latin typeface="Segoe UI" pitchFamily="34" charset="0"/>
                <a:ea typeface="Segoe UI" pitchFamily="34" charset="0"/>
                <a:cs typeface="Segoe UI" pitchFamily="34" charset="0"/>
              </a:rPr>
              <a:t>Configurer une étendue et les options d'étendue dans DHCP</a:t>
            </a:r>
          </a:p>
          <a:p>
            <a:pPr marL="0" indent="0">
              <a:buClr>
                <a:srgbClr val="006699"/>
              </a:buClr>
              <a:buNone/>
            </a:pPr>
            <a:endParaRPr lang="en-US" sz="2400" b="0" dirty="0">
              <a:solidFill>
                <a:srgbClr val="FF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263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2029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Leçon 3 : Gestion d'une base de données DHCP</a:t>
            </a:r>
            <a:endParaRPr lang="en-US" dirty="0"/>
          </a:p>
        </p:txBody>
      </p:sp>
      <p:sp>
        <p:nvSpPr>
          <p:cNvPr id="3" name="Text Placeholder 2"/>
          <p:cNvSpPr>
            <a:spLocks noGrp="1"/>
          </p:cNvSpPr>
          <p:nvPr>
            <p:ph type="body" idx="1"/>
          </p:nvPr>
        </p:nvSpPr>
        <p:spPr/>
        <p:txBody>
          <a:bodyPr/>
          <a:lstStyle/>
          <a:p>
            <a:r>
              <a:rPr lang="fr-FR" dirty="0"/>
              <a:t>Qu'est-ce qu'une base de données DHCP ?
Sauvegarde et restauration d'une base de données DHCP
Rapprochement d'une base de données DHCP
Déplacement d'une base de données DHCP</a:t>
            </a:r>
            <a:endParaRPr lang="en-US" dirty="0"/>
          </a:p>
        </p:txBody>
      </p:sp>
    </p:spTree>
    <p:extLst>
      <p:ext uri="{BB962C8B-B14F-4D97-AF65-F5344CB8AC3E}">
        <p14:creationId xmlns:p14="http://schemas.microsoft.com/office/powerpoint/2010/main" val="235763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Vue d'ensemble du module</a:t>
            </a:r>
          </a:p>
        </p:txBody>
      </p:sp>
      <p:sp>
        <p:nvSpPr>
          <p:cNvPr id="3" name="Text Placeholder 2"/>
          <p:cNvSpPr>
            <a:spLocks noGrp="1"/>
          </p:cNvSpPr>
          <p:nvPr>
            <p:ph type="body" idx="1"/>
          </p:nvPr>
        </p:nvSpPr>
        <p:spPr/>
        <p:txBody>
          <a:bodyPr/>
          <a:lstStyle/>
          <a:p>
            <a:r>
              <a:rPr lang="fr-FR"/>
              <a:t>Installation d'un rôle Serveur DHCP
Configuration des étendues DHCP
Gestion d'une base de données DHCP
Sécurisation et surveillance DHCP</a:t>
            </a:r>
            <a:endParaRPr lang="en-US"/>
          </a:p>
        </p:txBody>
      </p:sp>
    </p:spTree>
    <p:extLst>
      <p:ext uri="{BB962C8B-B14F-4D97-AF65-F5344CB8AC3E}">
        <p14:creationId xmlns:p14="http://schemas.microsoft.com/office/powerpoint/2010/main" val="405954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4a1db65-2ce3-4673-98cf-c745d7485c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Qu'est-ce qu'une base de données DHCP ?</a:t>
            </a:r>
            <a:endParaRPr lang="en-US"/>
          </a:p>
        </p:txBody>
      </p:sp>
      <p:sp>
        <p:nvSpPr>
          <p:cNvPr id="4" name="Rounded Rectangle 3"/>
          <p:cNvSpPr>
            <a:spLocks noChangeArrowheads="1"/>
          </p:cNvSpPr>
          <p:nvPr/>
        </p:nvSpPr>
        <p:spPr bwMode="auto">
          <a:xfrm>
            <a:off x="876905" y="3194888"/>
            <a:ext cx="8114695" cy="870668"/>
          </a:xfrm>
          <a:prstGeom prst="roundRect">
            <a:avLst>
              <a:gd name="adj" fmla="val 4167"/>
            </a:avLst>
          </a:prstGeom>
          <a:no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110000"/>
              </a:lnSpc>
              <a:spcBef>
                <a:spcPct val="40000"/>
              </a:spcBef>
              <a:buClr>
                <a:srgbClr val="006699"/>
              </a:buClr>
            </a:pPr>
            <a:r>
              <a:rPr lang="en-US" sz="2400" b="0" dirty="0">
                <a:latin typeface="Segoe UI" pitchFamily="34" charset="0"/>
                <a:ea typeface="Segoe UI" pitchFamily="34" charset="0"/>
                <a:cs typeface="Segoe UI" pitchFamily="34" charset="0"/>
              </a:rPr>
              <a:t>Windows Server 2012 stocke la base de données DHCP dans le dossier %Systemroot%\System32\Dhcp </a:t>
            </a:r>
          </a:p>
        </p:txBody>
      </p:sp>
      <p:sp>
        <p:nvSpPr>
          <p:cNvPr id="5" name="Rounded Rectangle 4"/>
          <p:cNvSpPr>
            <a:spLocks noChangeArrowheads="1"/>
          </p:cNvSpPr>
          <p:nvPr/>
        </p:nvSpPr>
        <p:spPr bwMode="auto">
          <a:xfrm>
            <a:off x="892145" y="4203543"/>
            <a:ext cx="7642255" cy="403411"/>
          </a:xfrm>
          <a:prstGeom prst="roundRect">
            <a:avLst>
              <a:gd name="adj" fmla="val 4167"/>
            </a:avLst>
          </a:prstGeom>
          <a:no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buClr>
                <a:srgbClr val="006699"/>
              </a:buClr>
            </a:pPr>
            <a:r>
              <a:rPr lang="en-US" sz="2400" b="0" dirty="0">
                <a:latin typeface="Segoe UI" pitchFamily="34" charset="0"/>
                <a:ea typeface="Segoe UI" pitchFamily="34" charset="0"/>
                <a:cs typeface="Segoe UI" pitchFamily="34" charset="0"/>
              </a:rPr>
              <a:t>La base de données DHCP comporte les </a:t>
            </a:r>
            <a:r>
              <a:rPr lang="en-US" sz="2400" b="0" dirty="0" err="1">
                <a:latin typeface="Segoe UI" pitchFamily="34" charset="0"/>
                <a:ea typeface="Segoe UI" pitchFamily="34" charset="0"/>
                <a:cs typeface="Segoe UI" pitchFamily="34" charset="0"/>
              </a:rPr>
              <a:t>fichiers</a:t>
            </a:r>
            <a:r>
              <a:rPr lang="en-US" sz="2400" b="0" dirty="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suivants</a:t>
            </a:r>
            <a:endParaRPr lang="en-US" sz="2400" b="0" dirty="0">
              <a:latin typeface="Segoe UI" pitchFamily="34" charset="0"/>
              <a:ea typeface="Segoe UI" pitchFamily="34" charset="0"/>
              <a:cs typeface="Segoe UI" pitchFamily="34" charset="0"/>
            </a:endParaRPr>
          </a:p>
        </p:txBody>
      </p:sp>
      <p:sp>
        <p:nvSpPr>
          <p:cNvPr id="6" name="AutoShape 10"/>
          <p:cNvSpPr>
            <a:spLocks noChangeArrowheads="1"/>
          </p:cNvSpPr>
          <p:nvPr/>
        </p:nvSpPr>
        <p:spPr bwMode="auto">
          <a:xfrm>
            <a:off x="838806" y="819613"/>
            <a:ext cx="7314594" cy="1225868"/>
          </a:xfrm>
          <a:prstGeom prst="roundRect">
            <a:avLst>
              <a:gd name="adj" fmla="val 16667"/>
            </a:avLst>
          </a:prstGeom>
          <a:noFill/>
          <a:ln w="9525" algn="ctr">
            <a:noFill/>
            <a:round/>
            <a:headEnd/>
            <a:tailEnd/>
          </a:ln>
          <a:effectLst/>
        </p:spPr>
        <p:txBody>
          <a:bodyPr wrap="square" lIns="0" tIns="0" rIns="0" bIns="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b="0" dirty="0">
                <a:latin typeface="Segoe UI" pitchFamily="34" charset="0"/>
                <a:ea typeface="Segoe UI" pitchFamily="34" charset="0"/>
                <a:cs typeface="Segoe UI" pitchFamily="34" charset="0"/>
              </a:rPr>
              <a:t>La </a:t>
            </a:r>
            <a:r>
              <a:rPr lang="en-US" sz="2400" b="0" i="1" dirty="0">
                <a:latin typeface="Segoe UI" pitchFamily="34" charset="0"/>
                <a:ea typeface="Segoe UI" pitchFamily="34" charset="0"/>
                <a:cs typeface="Segoe UI" pitchFamily="34" charset="0"/>
              </a:rPr>
              <a:t>base de données DHCP</a:t>
            </a:r>
            <a:r>
              <a:rPr lang="en-US" sz="2400" b="0" dirty="0">
                <a:latin typeface="Segoe UI" pitchFamily="34" charset="0"/>
                <a:ea typeface="Segoe UI" pitchFamily="34" charset="0"/>
                <a:cs typeface="Segoe UI" pitchFamily="34" charset="0"/>
              </a:rPr>
              <a:t> est une base de données dynamique qui contient des </a:t>
            </a:r>
            <a:r>
              <a:rPr lang="en-US" sz="2400" b="0" dirty="0" err="1">
                <a:latin typeface="Segoe UI" pitchFamily="34" charset="0"/>
                <a:ea typeface="Segoe UI" pitchFamily="34" charset="0"/>
                <a:cs typeface="Segoe UI" pitchFamily="34" charset="0"/>
              </a:rPr>
              <a:t>informations</a:t>
            </a:r>
            <a:r>
              <a:rPr lang="en-US" sz="2400" b="0" dirty="0">
                <a:latin typeface="Segoe UI" pitchFamily="34" charset="0"/>
                <a:ea typeface="Segoe UI" pitchFamily="34" charset="0"/>
                <a:cs typeface="Segoe UI" pitchFamily="34" charset="0"/>
              </a:rPr>
              <a:t> de configuration, </a:t>
            </a:r>
            <a:r>
              <a:rPr lang="en-US" sz="2400" b="0" dirty="0" err="1">
                <a:latin typeface="Segoe UI" pitchFamily="34" charset="0"/>
                <a:ea typeface="Segoe UI" pitchFamily="34" charset="0"/>
                <a:cs typeface="Segoe UI" pitchFamily="34" charset="0"/>
              </a:rPr>
              <a:t>telles</a:t>
            </a:r>
            <a:r>
              <a:rPr lang="en-US" sz="2400" b="0" dirty="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que</a:t>
            </a:r>
            <a:endParaRPr lang="en-US" sz="2400" b="0" dirty="0">
              <a:latin typeface="Segoe UI" pitchFamily="34" charset="0"/>
              <a:ea typeface="Segoe UI" pitchFamily="34" charset="0"/>
              <a:cs typeface="Segoe UI" pitchFamily="34" charset="0"/>
            </a:endParaRPr>
          </a:p>
        </p:txBody>
      </p:sp>
      <p:sp>
        <p:nvSpPr>
          <p:cNvPr id="7" name="AutoShape 10"/>
          <p:cNvSpPr>
            <a:spLocks noChangeArrowheads="1"/>
          </p:cNvSpPr>
          <p:nvPr/>
        </p:nvSpPr>
        <p:spPr bwMode="auto">
          <a:xfrm>
            <a:off x="1169265" y="2149030"/>
            <a:ext cx="2858594" cy="898970"/>
          </a:xfrm>
          <a:prstGeom prst="roundRect">
            <a:avLst>
              <a:gd name="adj" fmla="val 16667"/>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69875" lvl="1" indent="-23495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Étendues</a:t>
            </a:r>
          </a:p>
          <a:p>
            <a:pPr marL="269875" lvl="1" indent="-23495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Baux d'adresses</a:t>
            </a:r>
          </a:p>
        </p:txBody>
      </p:sp>
      <p:sp>
        <p:nvSpPr>
          <p:cNvPr id="8" name="AutoShape 10"/>
          <p:cNvSpPr>
            <a:spLocks noChangeArrowheads="1"/>
          </p:cNvSpPr>
          <p:nvPr/>
        </p:nvSpPr>
        <p:spPr bwMode="auto">
          <a:xfrm>
            <a:off x="4285013" y="2149030"/>
            <a:ext cx="2858594" cy="898970"/>
          </a:xfrm>
          <a:prstGeom prst="roundRect">
            <a:avLst>
              <a:gd name="adj" fmla="val 16667"/>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69875" lvl="1" indent="-234950">
              <a:lnSpc>
                <a:spcPct val="90000"/>
              </a:lnSpc>
              <a:spcBef>
                <a:spcPct val="40000"/>
              </a:spcBef>
              <a:buClr>
                <a:srgbClr val="006699"/>
              </a:buClr>
              <a:buFontTx/>
              <a:buChar char="•"/>
            </a:pPr>
            <a:r>
              <a:rPr lang="en-US" sz="2400" b="0" dirty="0">
                <a:solidFill>
                  <a:schemeClr val="tx1"/>
                </a:solidFill>
                <a:latin typeface="Segoe UI" pitchFamily="34" charset="0"/>
                <a:ea typeface="Segoe UI" pitchFamily="34" charset="0"/>
                <a:cs typeface="Segoe UI" pitchFamily="34" charset="0"/>
              </a:rPr>
              <a:t>Réservations </a:t>
            </a:r>
            <a:endParaRPr lang="en-US" sz="2400" b="0" dirty="0">
              <a:latin typeface="Segoe UI" pitchFamily="34" charset="0"/>
              <a:ea typeface="Segoe UI" pitchFamily="34" charset="0"/>
              <a:cs typeface="Segoe UI" pitchFamily="34" charset="0"/>
            </a:endParaRPr>
          </a:p>
          <a:p>
            <a:pPr marL="34925" lvl="1">
              <a:lnSpc>
                <a:spcPct val="90000"/>
              </a:lnSpc>
              <a:spcBef>
                <a:spcPct val="40000"/>
              </a:spcBef>
              <a:buClr>
                <a:srgbClr val="006699"/>
              </a:buClr>
            </a:pPr>
            <a:endParaRPr lang="en-US" sz="2400" b="0" dirty="0">
              <a:latin typeface="Segoe UI" pitchFamily="34" charset="0"/>
              <a:ea typeface="Segoe UI" pitchFamily="34" charset="0"/>
              <a:cs typeface="Segoe UI" pitchFamily="34" charset="0"/>
            </a:endParaRPr>
          </a:p>
        </p:txBody>
      </p:sp>
      <p:sp>
        <p:nvSpPr>
          <p:cNvPr id="9" name="AutoShape 10"/>
          <p:cNvSpPr>
            <a:spLocks noChangeArrowheads="1"/>
          </p:cNvSpPr>
          <p:nvPr/>
        </p:nvSpPr>
        <p:spPr bwMode="auto">
          <a:xfrm>
            <a:off x="1127320" y="4665821"/>
            <a:ext cx="3740119" cy="1430179"/>
          </a:xfrm>
          <a:prstGeom prst="roundRect">
            <a:avLst>
              <a:gd name="adj" fmla="val 16667"/>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65113" lvl="1" indent="-23495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Dhcp.mdb</a:t>
            </a:r>
          </a:p>
          <a:p>
            <a:pPr marL="265113" lvl="1" indent="-234950">
              <a:lnSpc>
                <a:spcPct val="90000"/>
              </a:lnSpc>
              <a:spcBef>
                <a:spcPct val="40000"/>
              </a:spcBef>
              <a:buClr>
                <a:srgbClr val="006699"/>
              </a:buClr>
              <a:buFontTx/>
              <a:buChar char="•"/>
            </a:pPr>
            <a:r>
              <a:rPr lang="en-US" sz="2400" b="0" dirty="0" err="1">
                <a:latin typeface="Segoe UI" pitchFamily="34" charset="0"/>
                <a:ea typeface="Segoe UI" pitchFamily="34" charset="0"/>
                <a:cs typeface="Segoe UI" pitchFamily="34" charset="0"/>
              </a:rPr>
              <a:t>Dhcp.tmp</a:t>
            </a:r>
            <a:endParaRPr lang="en-US" sz="2400" b="0" dirty="0">
              <a:latin typeface="Segoe UI" pitchFamily="34" charset="0"/>
              <a:ea typeface="Segoe UI" pitchFamily="34" charset="0"/>
              <a:cs typeface="Segoe UI" pitchFamily="34" charset="0"/>
            </a:endParaRPr>
          </a:p>
          <a:p>
            <a:pPr marL="265113" lvl="1" indent="-23495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J50.log et J50*.log</a:t>
            </a:r>
            <a:endParaRPr lang="en-CA" sz="2400" dirty="0">
              <a:latin typeface="Segoe UI" pitchFamily="34" charset="0"/>
              <a:ea typeface="Segoe UI" pitchFamily="34" charset="0"/>
              <a:cs typeface="Segoe UI" pitchFamily="34" charset="0"/>
            </a:endParaRPr>
          </a:p>
        </p:txBody>
      </p:sp>
      <p:sp>
        <p:nvSpPr>
          <p:cNvPr id="10" name="AutoShape 10"/>
          <p:cNvSpPr>
            <a:spLocks noChangeArrowheads="1"/>
          </p:cNvSpPr>
          <p:nvPr/>
        </p:nvSpPr>
        <p:spPr bwMode="auto">
          <a:xfrm>
            <a:off x="4905855" y="4665821"/>
            <a:ext cx="2858594" cy="898970"/>
          </a:xfrm>
          <a:prstGeom prst="roundRect">
            <a:avLst>
              <a:gd name="adj" fmla="val 16667"/>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65113" lvl="1" indent="-23495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Res*.log</a:t>
            </a:r>
          </a:p>
          <a:p>
            <a:pPr marL="265113" lvl="1" indent="-23495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J50.chk</a:t>
            </a:r>
          </a:p>
        </p:txBody>
      </p:sp>
    </p:spTree>
    <p:extLst>
      <p:ext uri="{BB962C8B-B14F-4D97-AF65-F5344CB8AC3E}">
        <p14:creationId xmlns:p14="http://schemas.microsoft.com/office/powerpoint/2010/main" val="177679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300564" cy="741363"/>
          </a:xfrm>
        </p:spPr>
        <p:txBody>
          <a:bodyPr/>
          <a:lstStyle/>
          <a:p>
            <a:r>
              <a:rPr lang="en-CA" sz="2600" dirty="0"/>
              <a:t>Sauvegarde et restauration </a:t>
            </a:r>
            <a:r>
              <a:rPr lang="en-CA" sz="2600"/>
              <a:t>d'une base de données</a:t>
            </a:r>
            <a:r>
              <a:rPr lang="en-CA" sz="2600" dirty="0"/>
              <a:t> DHCP</a:t>
            </a:r>
            <a:endParaRPr lang="en-GB" sz="2600" dirty="0"/>
          </a:p>
        </p:txBody>
      </p:sp>
      <p:grpSp>
        <p:nvGrpSpPr>
          <p:cNvPr id="4" name="Group 4"/>
          <p:cNvGrpSpPr>
            <a:grpSpLocks/>
          </p:cNvGrpSpPr>
          <p:nvPr/>
        </p:nvGrpSpPr>
        <p:grpSpPr bwMode="auto">
          <a:xfrm>
            <a:off x="581025" y="1333500"/>
            <a:ext cx="7843838" cy="3333750"/>
            <a:chOff x="366" y="840"/>
            <a:chExt cx="4941" cy="2100"/>
          </a:xfrm>
          <a:solidFill>
            <a:schemeClr val="accent1"/>
          </a:solidFill>
          <a:effectLst/>
        </p:grpSpPr>
        <p:sp>
          <p:nvSpPr>
            <p:cNvPr id="5" name="AutoShape 5" descr="&quot;&quot;"/>
            <p:cNvSpPr>
              <a:spLocks noChangeArrowheads="1"/>
            </p:cNvSpPr>
            <p:nvPr/>
          </p:nvSpPr>
          <p:spPr bwMode="auto">
            <a:xfrm>
              <a:off x="3657" y="957"/>
              <a:ext cx="1650" cy="1983"/>
            </a:xfrm>
            <a:prstGeom prst="roundRect">
              <a:avLst>
                <a:gd name="adj" fmla="val 4167"/>
              </a:avLst>
            </a:prstGeom>
            <a:grpFill/>
            <a:ln w="9525" algn="ctr">
              <a:noFill/>
              <a:round/>
              <a:headEnd/>
              <a:tailEnd/>
            </a:ln>
          </p:spPr>
          <p:txBody>
            <a:bodyPr anchor="ctr"/>
            <a:lstStyle/>
            <a:p>
              <a:pPr>
                <a:buSzPct val="85000"/>
              </a:pPr>
              <a:endParaRPr lang="en-US" sz="1400" dirty="0"/>
            </a:p>
          </p:txBody>
        </p:sp>
        <p:sp>
          <p:nvSpPr>
            <p:cNvPr id="6" name="AutoShape 6" descr="&quot;&quot;"/>
            <p:cNvSpPr>
              <a:spLocks noChangeArrowheads="1"/>
            </p:cNvSpPr>
            <p:nvPr/>
          </p:nvSpPr>
          <p:spPr bwMode="auto">
            <a:xfrm>
              <a:off x="366" y="957"/>
              <a:ext cx="2390" cy="1983"/>
            </a:xfrm>
            <a:prstGeom prst="roundRect">
              <a:avLst>
                <a:gd name="adj" fmla="val 4167"/>
              </a:avLst>
            </a:prstGeom>
            <a:grpFill/>
            <a:ln w="9525" algn="ctr">
              <a:noFill/>
              <a:round/>
              <a:headEnd/>
              <a:tailEnd/>
            </a:ln>
          </p:spPr>
          <p:txBody>
            <a:bodyPr anchor="ctr"/>
            <a:lstStyle/>
            <a:p>
              <a:pPr>
                <a:buSzPct val="85000"/>
              </a:pPr>
              <a:endParaRPr lang="en-US" sz="1400" dirty="0"/>
            </a:p>
          </p:txBody>
        </p:sp>
        <p:pic>
          <p:nvPicPr>
            <p:cNvPr id="7" name="frame 1 alt-text here" descr="Ceci est la première image des 6 images d'une diapositive animée. Sur la gauche se trouve un serveur DHCP avec une base de données DHCP primaire et une base de données DHCP de sauvegarde. Sur la droite se trouve une bande de stockage et un lecteur de CD/DVD qui servent à la sauvegarde externe de la base de données DHCP.&#10;Il n'y a aucun graphique animé sur cett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 y="1304"/>
              <a:ext cx="1084" cy="1276"/>
            </a:xfrm>
            <a:prstGeom prst="rect">
              <a:avLst/>
            </a:prstGeom>
            <a:grpFill/>
            <a:ln w="9525">
              <a:noFill/>
              <a:miter lim="800000"/>
              <a:headEnd/>
              <a:tailEnd/>
            </a:ln>
          </p:spPr>
        </p:pic>
        <p:sp>
          <p:nvSpPr>
            <p:cNvPr id="8" name="AutoShape 8" descr="&quot;&quot;"/>
            <p:cNvSpPr>
              <a:spLocks noChangeArrowheads="1"/>
            </p:cNvSpPr>
            <p:nvPr/>
          </p:nvSpPr>
          <p:spPr bwMode="auto">
            <a:xfrm>
              <a:off x="801" y="840"/>
              <a:ext cx="650" cy="296"/>
            </a:xfrm>
            <a:prstGeom prst="roundRect">
              <a:avLst>
                <a:gd name="adj" fmla="val 12208"/>
              </a:avLst>
            </a:prstGeom>
            <a:grpFill/>
            <a:ln w="9525" algn="ctr">
              <a:noFill/>
              <a:round/>
              <a:headEnd/>
              <a:tailEnd/>
            </a:ln>
          </p:spPr>
          <p:txBody>
            <a:bodyPr lIns="36000" rIns="36000" anchor="ctr"/>
            <a:lstStyle/>
            <a:p>
              <a:pPr algn="ctr">
                <a:lnSpc>
                  <a:spcPct val="85000"/>
                </a:lnSpc>
              </a:pPr>
              <a:r>
                <a:rPr lang="en-US" dirty="0">
                  <a:latin typeface="Segoe UI" pitchFamily="34" charset="0"/>
                  <a:ea typeface="Segoe UI" pitchFamily="34" charset="0"/>
                  <a:cs typeface="Segoe UI" pitchFamily="34" charset="0"/>
                </a:rPr>
                <a:t>Serveur DHCP</a:t>
              </a:r>
            </a:p>
          </p:txBody>
        </p:sp>
        <p:grpSp>
          <p:nvGrpSpPr>
            <p:cNvPr id="9" name="Group 9"/>
            <p:cNvGrpSpPr>
              <a:grpSpLocks/>
            </p:cNvGrpSpPr>
            <p:nvPr/>
          </p:nvGrpSpPr>
          <p:grpSpPr bwMode="auto">
            <a:xfrm>
              <a:off x="1605" y="1037"/>
              <a:ext cx="720" cy="582"/>
              <a:chOff x="1728" y="1037"/>
              <a:chExt cx="720" cy="582"/>
            </a:xfrm>
            <a:grpFill/>
          </p:grpSpPr>
          <p:pic>
            <p:nvPicPr>
              <p:cNvPr id="17" name="Picture 10"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8" y="1037"/>
                <a:ext cx="720" cy="582"/>
              </a:xfrm>
              <a:prstGeom prst="rect">
                <a:avLst/>
              </a:prstGeom>
              <a:grpFill/>
              <a:ln w="9525">
                <a:noFill/>
                <a:miter lim="800000"/>
                <a:headEnd/>
                <a:tailEnd/>
              </a:ln>
            </p:spPr>
          </p:pic>
          <p:sp>
            <p:nvSpPr>
              <p:cNvPr id="18" name="Text Box 11" descr="&quot;&quot;"/>
              <p:cNvSpPr txBox="1">
                <a:spLocks noChangeArrowheads="1"/>
              </p:cNvSpPr>
              <p:nvPr/>
            </p:nvSpPr>
            <p:spPr bwMode="auto">
              <a:xfrm>
                <a:off x="1852" y="1091"/>
                <a:ext cx="471" cy="213"/>
              </a:xfrm>
              <a:prstGeom prst="rect">
                <a:avLst/>
              </a:prstGeom>
              <a:noFill/>
              <a:ln w="9525" algn="ctr">
                <a:noFill/>
                <a:miter lim="800000"/>
                <a:headEnd/>
                <a:tailEnd/>
              </a:ln>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latin typeface="Segoe UI" pitchFamily="34" charset="0"/>
                    <a:ea typeface="Segoe UI" pitchFamily="34" charset="0"/>
                    <a:cs typeface="Segoe UI" pitchFamily="34" charset="0"/>
                  </a:rPr>
                  <a:t>DHCP</a:t>
                </a:r>
              </a:p>
            </p:txBody>
          </p:sp>
        </p:grpSp>
        <p:grpSp>
          <p:nvGrpSpPr>
            <p:cNvPr id="10" name="Group 12"/>
            <p:cNvGrpSpPr>
              <a:grpSpLocks/>
            </p:cNvGrpSpPr>
            <p:nvPr/>
          </p:nvGrpSpPr>
          <p:grpSpPr bwMode="auto">
            <a:xfrm>
              <a:off x="1605" y="2265"/>
              <a:ext cx="732" cy="592"/>
              <a:chOff x="1728" y="2208"/>
              <a:chExt cx="732" cy="592"/>
            </a:xfrm>
            <a:grpFill/>
          </p:grpSpPr>
          <p:pic>
            <p:nvPicPr>
              <p:cNvPr id="15" name="Picture 1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8" y="2208"/>
                <a:ext cx="732" cy="592"/>
              </a:xfrm>
              <a:prstGeom prst="rect">
                <a:avLst/>
              </a:prstGeom>
              <a:grpFill/>
              <a:ln w="9525">
                <a:noFill/>
                <a:miter lim="800000"/>
                <a:headEnd/>
                <a:tailEnd/>
              </a:ln>
            </p:spPr>
          </p:pic>
          <p:sp>
            <p:nvSpPr>
              <p:cNvPr id="16" name="Text Box 14" descr="&quot;&quot;"/>
              <p:cNvSpPr txBox="1">
                <a:spLocks noChangeArrowheads="1"/>
              </p:cNvSpPr>
              <p:nvPr/>
            </p:nvSpPr>
            <p:spPr bwMode="auto">
              <a:xfrm>
                <a:off x="1887" y="2292"/>
                <a:ext cx="485" cy="155"/>
              </a:xfrm>
              <a:prstGeom prst="rect">
                <a:avLst/>
              </a:prstGeom>
              <a:noFill/>
              <a:ln w="9525" algn="ctr">
                <a:noFill/>
                <a:miter lim="800000"/>
                <a:headEnd/>
                <a:tailEnd/>
              </a:ln>
            </p:spPr>
            <p:txBody>
              <a:bodyPr wrap="square" lIns="0" tIns="0" rIns="0" bIns="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t>DHCP</a:t>
                </a:r>
              </a:p>
            </p:txBody>
          </p:sp>
        </p:grpSp>
        <p:grpSp>
          <p:nvGrpSpPr>
            <p:cNvPr id="11" name="Group 15"/>
            <p:cNvGrpSpPr>
              <a:grpSpLocks/>
            </p:cNvGrpSpPr>
            <p:nvPr/>
          </p:nvGrpSpPr>
          <p:grpSpPr bwMode="auto">
            <a:xfrm>
              <a:off x="3980" y="1463"/>
              <a:ext cx="1292" cy="1237"/>
              <a:chOff x="3993" y="1340"/>
              <a:chExt cx="944" cy="904"/>
            </a:xfrm>
            <a:grpFill/>
          </p:grpSpPr>
          <p:pic>
            <p:nvPicPr>
              <p:cNvPr id="13" name="frame 6 alt-text here" descr="Ceci est la sixième des 6 images. Il s'agit d'un résumé des autres images de cette diapositive animée. Des flèches entre les deux bases de données et le support de sauvegarde représentent la sauvegarde et la restauration des donnée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3" y="1340"/>
                <a:ext cx="664" cy="672"/>
              </a:xfrm>
              <a:prstGeom prst="rect">
                <a:avLst/>
              </a:prstGeom>
              <a:grpFill/>
              <a:ln w="9525">
                <a:noFill/>
                <a:miter lim="800000"/>
                <a:headEnd/>
                <a:tailEnd/>
              </a:ln>
            </p:spPr>
          </p:pic>
          <p:pic>
            <p:nvPicPr>
              <p:cNvPr id="14" name="Picture 17" descr="&quot;&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9" y="1864"/>
                <a:ext cx="768" cy="380"/>
              </a:xfrm>
              <a:prstGeom prst="rect">
                <a:avLst/>
              </a:prstGeom>
              <a:grpFill/>
              <a:ln w="9525">
                <a:noFill/>
                <a:miter lim="800000"/>
                <a:headEnd/>
                <a:tailEnd/>
              </a:ln>
            </p:spPr>
          </p:pic>
        </p:grpSp>
        <p:sp>
          <p:nvSpPr>
            <p:cNvPr id="12" name="AutoShape 18" descr="&quot;&quot;"/>
            <p:cNvSpPr>
              <a:spLocks noChangeArrowheads="1"/>
            </p:cNvSpPr>
            <p:nvPr/>
          </p:nvSpPr>
          <p:spPr bwMode="auto">
            <a:xfrm>
              <a:off x="3977" y="850"/>
              <a:ext cx="1011" cy="296"/>
            </a:xfrm>
            <a:prstGeom prst="roundRect">
              <a:avLst>
                <a:gd name="adj" fmla="val 12208"/>
              </a:avLst>
            </a:prstGeom>
            <a:grpFill/>
            <a:ln w="9525" algn="ctr">
              <a:noFill/>
              <a:round/>
              <a:headEnd/>
              <a:tailEnd/>
            </a:ln>
          </p:spPr>
          <p:txBody>
            <a:bodyPr anchor="ctr"/>
            <a:lstStyle/>
            <a:p>
              <a:pPr algn="ctr">
                <a:lnSpc>
                  <a:spcPct val="85000"/>
                </a:lnSpc>
              </a:pPr>
              <a:r>
                <a:rPr lang="en-US" dirty="0">
                  <a:latin typeface="Segoe UI" pitchFamily="34" charset="0"/>
                  <a:ea typeface="Segoe UI" pitchFamily="34" charset="0"/>
                  <a:cs typeface="Segoe UI" pitchFamily="34" charset="0"/>
                </a:rPr>
                <a:t>Stockage hors connexion</a:t>
              </a:r>
            </a:p>
          </p:txBody>
        </p:sp>
      </p:grpSp>
      <p:pic>
        <p:nvPicPr>
          <p:cNvPr id="19" name="pink X"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5250" y="1620838"/>
            <a:ext cx="9429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ame 2 alt-text , &quot;The DHCP..." descr="This is the 2nd of 6 frames. It depicts the DHCP server getting backed up to the backup database. &#10;An arrow labeled backup points from the primary DHCP database to the backup DHCP database."/>
          <p:cNvSpPr>
            <a:spLocks noChangeArrowheads="1"/>
          </p:cNvSpPr>
          <p:nvPr/>
        </p:nvSpPr>
        <p:spPr bwMode="auto">
          <a:xfrm>
            <a:off x="1017593" y="5095875"/>
            <a:ext cx="7086600" cy="93186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l">
              <a:lnSpc>
                <a:spcPct val="90000"/>
              </a:lnSpc>
              <a:spcBef>
                <a:spcPct val="40000"/>
              </a:spcBef>
              <a:buClr>
                <a:srgbClr val="8DACD0"/>
              </a:buClr>
              <a:buSzPct val="70000"/>
              <a:buFont typeface="Wingdings" pitchFamily="2" charset="2"/>
              <a:buNone/>
            </a:pPr>
            <a:r>
              <a:rPr lang="en-US" sz="2000" dirty="0">
                <a:latin typeface="Segoe UI" pitchFamily="34" charset="0"/>
                <a:ea typeface="Segoe UI" pitchFamily="34" charset="0"/>
                <a:cs typeface="Segoe UI" pitchFamily="34" charset="0"/>
              </a:rPr>
              <a:t>Le service DHCP sauvegarde automatiquement la base de données DHCP dans le répertoire de sauvegarde du </a:t>
            </a:r>
            <a:r>
              <a:rPr lang="en-US" sz="2000">
                <a:latin typeface="Segoe UI" pitchFamily="34" charset="0"/>
                <a:ea typeface="Segoe UI" pitchFamily="34" charset="0"/>
                <a:cs typeface="Segoe UI" pitchFamily="34" charset="0"/>
              </a:rPr>
              <a:t>lecteur local</a:t>
            </a:r>
            <a:endParaRPr lang="en-US" sz="2000" dirty="0">
              <a:latin typeface="Segoe UI" pitchFamily="34" charset="0"/>
              <a:ea typeface="Segoe UI" pitchFamily="34" charset="0"/>
              <a:cs typeface="Segoe UI" pitchFamily="34" charset="0"/>
            </a:endParaRPr>
          </a:p>
        </p:txBody>
      </p:sp>
      <p:sp>
        <p:nvSpPr>
          <p:cNvPr id="21" name="frame 3 alt-tex, &quot;If the original..." descr="This is the 3rd of 6 frames. It depicts how, if the primary database becomes corrupted, it can be restored from the backup database.&#10;An X mark appears over the primary database.&#10;An arrow points from the backup database to the primary database. This arrow is labelled restore.&#10;The X mark on the primary database disappears."/>
          <p:cNvSpPr>
            <a:spLocks noChangeArrowheads="1"/>
          </p:cNvSpPr>
          <p:nvPr/>
        </p:nvSpPr>
        <p:spPr bwMode="auto">
          <a:xfrm>
            <a:off x="1017593" y="5095875"/>
            <a:ext cx="7086600" cy="931863"/>
          </a:xfrm>
          <a:prstGeom prst="roundRect">
            <a:avLst>
              <a:gd name="adj" fmla="val 16667"/>
            </a:avLst>
          </a:prstGeom>
          <a:solidFill>
            <a:schemeClr val="accent1"/>
          </a:solidFill>
          <a:ln w="9525" algn="ctr">
            <a:noFill/>
            <a:round/>
            <a:headEnd/>
            <a:tailEnd/>
          </a:ln>
        </p:spPr>
        <p:txBody>
          <a:bodyPr anchor="ctr"/>
          <a:lstStyle/>
          <a:p>
            <a:pPr algn="l">
              <a:lnSpc>
                <a:spcPct val="90000"/>
              </a:lnSpc>
              <a:spcBef>
                <a:spcPct val="40000"/>
              </a:spcBef>
              <a:buClr>
                <a:srgbClr val="8DACD0"/>
              </a:buClr>
              <a:buSzPct val="70000"/>
              <a:buFont typeface="Wingdings" pitchFamily="2" charset="2"/>
              <a:buNone/>
            </a:pPr>
            <a:r>
              <a:rPr lang="en-US" sz="2000" dirty="0">
                <a:latin typeface="Segoe UI" pitchFamily="34" charset="0"/>
                <a:ea typeface="Segoe UI" pitchFamily="34" charset="0"/>
                <a:cs typeface="Segoe UI" pitchFamily="34" charset="0"/>
              </a:rPr>
              <a:t>S'il ne parvient pas à charger la base de données originale, le service DHCP la restaure automatiquement à </a:t>
            </a:r>
            <a:r>
              <a:rPr lang="en-US" sz="2000">
                <a:latin typeface="Segoe UI" pitchFamily="34" charset="0"/>
                <a:ea typeface="Segoe UI" pitchFamily="34" charset="0"/>
                <a:cs typeface="Segoe UI" pitchFamily="34" charset="0"/>
              </a:rPr>
              <a:t>partir du répertoire </a:t>
            </a:r>
            <a:r>
              <a:rPr lang="en-US" sz="2000" dirty="0">
                <a:latin typeface="Segoe UI" pitchFamily="34" charset="0"/>
                <a:ea typeface="Segoe UI" pitchFamily="34" charset="0"/>
                <a:cs typeface="Segoe UI" pitchFamily="34" charset="0"/>
              </a:rPr>
              <a:t>de sauvegarde du </a:t>
            </a:r>
            <a:r>
              <a:rPr lang="en-US" sz="2000">
                <a:latin typeface="Segoe UI" pitchFamily="34" charset="0"/>
                <a:ea typeface="Segoe UI" pitchFamily="34" charset="0"/>
                <a:cs typeface="Segoe UI" pitchFamily="34" charset="0"/>
              </a:rPr>
              <a:t>lecteur local</a:t>
            </a:r>
            <a:endParaRPr lang="en-US" sz="2000" dirty="0">
              <a:latin typeface="Segoe UI" pitchFamily="34" charset="0"/>
              <a:ea typeface="Segoe UI" pitchFamily="34" charset="0"/>
              <a:cs typeface="Segoe UI" pitchFamily="34" charset="0"/>
            </a:endParaRPr>
          </a:p>
        </p:txBody>
      </p:sp>
      <p:sp>
        <p:nvSpPr>
          <p:cNvPr id="22" name="frame 4 alt-text, &quot;The administrator ..." descr="This is the 4th of 6 frames. It shows an arrow from the backup database to a backup media, representing how the administrator can copy the backup DHCP database to a backup media."/>
          <p:cNvSpPr>
            <a:spLocks noChangeArrowheads="1"/>
          </p:cNvSpPr>
          <p:nvPr/>
        </p:nvSpPr>
        <p:spPr bwMode="auto">
          <a:xfrm>
            <a:off x="1017593" y="5095875"/>
            <a:ext cx="7086600" cy="931863"/>
          </a:xfrm>
          <a:prstGeom prst="roundRect">
            <a:avLst>
              <a:gd name="adj" fmla="val 16667"/>
            </a:avLst>
          </a:prstGeom>
          <a:solidFill>
            <a:schemeClr val="accent1"/>
          </a:solidFill>
          <a:ln w="9525" algn="ctr">
            <a:noFill/>
            <a:round/>
            <a:headEnd/>
            <a:tailEnd/>
          </a:ln>
          <a:effectLst/>
        </p:spPr>
        <p:txBody>
          <a:bodyPr anchor="ctr"/>
          <a:lstStyle/>
          <a:p>
            <a:pPr algn="l">
              <a:spcBef>
                <a:spcPts val="0"/>
              </a:spcBef>
              <a:buClr>
                <a:srgbClr val="8DACD0"/>
              </a:buClr>
              <a:buSzPct val="70000"/>
              <a:buFont typeface="Wingdings" pitchFamily="2" charset="2"/>
              <a:buNone/>
            </a:pPr>
            <a:r>
              <a:rPr lang="en-US" sz="2000" dirty="0">
                <a:latin typeface="Segoe UI" pitchFamily="34" charset="0"/>
                <a:ea typeface="Segoe UI" pitchFamily="34" charset="0"/>
                <a:cs typeface="Segoe UI" pitchFamily="34" charset="0"/>
              </a:rPr>
              <a:t>L'administrateur déplace une copie de la base de données </a:t>
            </a:r>
          </a:p>
          <a:p>
            <a:pPr algn="l">
              <a:spcBef>
                <a:spcPts val="0"/>
              </a:spcBef>
              <a:buClr>
                <a:srgbClr val="8DACD0"/>
              </a:buClr>
              <a:buSzPct val="70000"/>
              <a:buFont typeface="Wingdings" pitchFamily="2" charset="2"/>
              <a:buNone/>
            </a:pPr>
            <a:r>
              <a:rPr lang="en-US" sz="2000" dirty="0">
                <a:latin typeface="Segoe UI" pitchFamily="34" charset="0"/>
                <a:ea typeface="Segoe UI" pitchFamily="34" charset="0"/>
                <a:cs typeface="Segoe UI" pitchFamily="34" charset="0"/>
              </a:rPr>
              <a:t>DHCP sauvegardée vers un emplacement de stockage hors connexion</a:t>
            </a:r>
          </a:p>
        </p:txBody>
      </p:sp>
      <p:sp>
        <p:nvSpPr>
          <p:cNvPr id="23" name="frame 5 alt-text , &quot;In the event ..." descr="This is the 5th of 6 frames. It shows an X mark over the DHCP server which represents that the DHCP server is not available. It also shows an arrow from the backup media to the primary database which represents that the primary database can be restored from the backup media."/>
          <p:cNvSpPr>
            <a:spLocks noChangeArrowheads="1"/>
          </p:cNvSpPr>
          <p:nvPr/>
        </p:nvSpPr>
        <p:spPr bwMode="auto">
          <a:xfrm>
            <a:off x="1017593" y="5095875"/>
            <a:ext cx="7086600" cy="931863"/>
          </a:xfrm>
          <a:prstGeom prst="roundRect">
            <a:avLst>
              <a:gd name="adj" fmla="val 16667"/>
            </a:avLst>
          </a:prstGeom>
          <a:solidFill>
            <a:schemeClr val="accent1"/>
          </a:solidFill>
          <a:ln w="9525" algn="ctr">
            <a:noFill/>
            <a:round/>
            <a:headEnd/>
            <a:tailEnd/>
          </a:ln>
          <a:effectLst/>
        </p:spPr>
        <p:txBody>
          <a:bodyPr anchor="ctr"/>
          <a:lstStyle/>
          <a:p>
            <a:pPr>
              <a:lnSpc>
                <a:spcPct val="90000"/>
              </a:lnSpc>
              <a:spcBef>
                <a:spcPct val="40000"/>
              </a:spcBef>
              <a:buClr>
                <a:srgbClr val="8DACD0"/>
              </a:buClr>
              <a:buSzPct val="70000"/>
            </a:pPr>
            <a:r>
              <a:rPr lang="en-US" sz="2000" dirty="0">
                <a:latin typeface="Segoe UI" pitchFamily="34" charset="0"/>
                <a:ea typeface="Segoe UI" pitchFamily="34" charset="0"/>
                <a:cs typeface="Segoe UI" pitchFamily="34" charset="0"/>
              </a:rPr>
              <a:t>En cas de panne matérielle d'un serveur, l'administrateur </a:t>
            </a:r>
            <a:r>
              <a:rPr lang="en-CA" sz="2000" dirty="0">
                <a:latin typeface="Segoe UI" pitchFamily="34" charset="0"/>
                <a:ea typeface="Segoe UI" pitchFamily="34" charset="0"/>
                <a:cs typeface="Segoe UI" pitchFamily="34" charset="0"/>
              </a:rPr>
              <a:t>ne peut effectuer la restauration qu'à partir d'un emplacement de stockage hors connexion</a:t>
            </a:r>
            <a:endParaRPr lang="en-US" sz="2000" dirty="0">
              <a:latin typeface="Segoe UI" pitchFamily="34" charset="0"/>
              <a:ea typeface="Segoe UI" pitchFamily="34" charset="0"/>
              <a:cs typeface="Segoe UI" pitchFamily="34" charset="0"/>
            </a:endParaRPr>
          </a:p>
        </p:txBody>
      </p:sp>
      <p:pic>
        <p:nvPicPr>
          <p:cNvPr id="24" name="pink X"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4550" y="2619375"/>
            <a:ext cx="9429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21"/>
          <p:cNvGrpSpPr>
            <a:grpSpLocks/>
          </p:cNvGrpSpPr>
          <p:nvPr/>
        </p:nvGrpSpPr>
        <p:grpSpPr bwMode="auto">
          <a:xfrm>
            <a:off x="1787596" y="2665413"/>
            <a:ext cx="1252468" cy="884237"/>
            <a:chOff x="1242" y="1679"/>
            <a:chExt cx="673" cy="557"/>
          </a:xfrm>
        </p:grpSpPr>
        <p:sp>
          <p:nvSpPr>
            <p:cNvPr id="26" name="Line 22" descr="&quot;&quot;"/>
            <p:cNvSpPr>
              <a:spLocks noChangeShapeType="1"/>
            </p:cNvSpPr>
            <p:nvPr/>
          </p:nvSpPr>
          <p:spPr bwMode="auto">
            <a:xfrm>
              <a:off x="1915" y="1679"/>
              <a:ext cx="0" cy="557"/>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27" name="&quot;backup&quot;" descr="&quot;&quot;"/>
            <p:cNvSpPr txBox="1">
              <a:spLocks noChangeArrowheads="1"/>
            </p:cNvSpPr>
            <p:nvPr/>
          </p:nvSpPr>
          <p:spPr bwMode="auto">
            <a:xfrm>
              <a:off x="1242" y="1848"/>
              <a:ext cx="609" cy="140"/>
            </a:xfrm>
            <a:prstGeom prst="rect">
              <a:avLst/>
            </a:prstGeom>
            <a:solidFill>
              <a:schemeClr val="bg1">
                <a:alpha val="82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lnSpc>
                  <a:spcPct val="90000"/>
                </a:lnSpc>
                <a:spcBef>
                  <a:spcPct val="40000"/>
                </a:spcBef>
                <a:buClr>
                  <a:srgbClr val="8DACD0"/>
                </a:buClr>
                <a:buSzPct val="70000"/>
                <a:buFont typeface="Wingdings" pitchFamily="2" charset="2"/>
                <a:buNone/>
              </a:pPr>
              <a:r>
                <a:rPr lang="en-US" sz="1600" dirty="0">
                  <a:latin typeface="Segoe UI" pitchFamily="34" charset="0"/>
                  <a:ea typeface="Segoe UI" pitchFamily="34" charset="0"/>
                  <a:cs typeface="Segoe UI" pitchFamily="34" charset="0"/>
                </a:rPr>
                <a:t>Sauvegarde</a:t>
              </a:r>
            </a:p>
          </p:txBody>
        </p:sp>
      </p:grpSp>
      <p:grpSp>
        <p:nvGrpSpPr>
          <p:cNvPr id="28" name="Group 25"/>
          <p:cNvGrpSpPr>
            <a:grpSpLocks/>
          </p:cNvGrpSpPr>
          <p:nvPr/>
        </p:nvGrpSpPr>
        <p:grpSpPr bwMode="auto">
          <a:xfrm>
            <a:off x="3286127" y="2665413"/>
            <a:ext cx="1362076" cy="884237"/>
            <a:chOff x="2070" y="1679"/>
            <a:chExt cx="858" cy="557"/>
          </a:xfrm>
        </p:grpSpPr>
        <p:sp>
          <p:nvSpPr>
            <p:cNvPr id="29" name="Text Box 26" descr="&quot;&quot;"/>
            <p:cNvSpPr txBox="1">
              <a:spLocks noChangeArrowheads="1"/>
            </p:cNvSpPr>
            <p:nvPr/>
          </p:nvSpPr>
          <p:spPr bwMode="auto">
            <a:xfrm>
              <a:off x="2159" y="1888"/>
              <a:ext cx="76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lnSpc>
                  <a:spcPct val="90000"/>
                </a:lnSpc>
                <a:spcBef>
                  <a:spcPct val="40000"/>
                </a:spcBef>
                <a:buClr>
                  <a:srgbClr val="8DACD0"/>
                </a:buClr>
                <a:buSzPct val="70000"/>
                <a:buFont typeface="Wingdings" pitchFamily="2" charset="2"/>
                <a:buNone/>
              </a:pPr>
              <a:r>
                <a:rPr lang="en-US" sz="1600" dirty="0">
                  <a:latin typeface="Segoe UI" pitchFamily="34" charset="0"/>
                  <a:ea typeface="Segoe UI" pitchFamily="34" charset="0"/>
                  <a:cs typeface="Segoe UI" pitchFamily="34" charset="0"/>
                </a:rPr>
                <a:t>Restauration</a:t>
              </a:r>
            </a:p>
          </p:txBody>
        </p:sp>
        <p:sp>
          <p:nvSpPr>
            <p:cNvPr id="30" name="&quot;restore&quot;" descr="&quot;&quot;"/>
            <p:cNvSpPr>
              <a:spLocks noChangeShapeType="1"/>
            </p:cNvSpPr>
            <p:nvPr/>
          </p:nvSpPr>
          <p:spPr bwMode="auto">
            <a:xfrm flipV="1">
              <a:off x="2070" y="1679"/>
              <a:ext cx="0" cy="557"/>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grpSp>
      <p:grpSp>
        <p:nvGrpSpPr>
          <p:cNvPr id="31" name="Group 28"/>
          <p:cNvGrpSpPr>
            <a:grpSpLocks/>
          </p:cNvGrpSpPr>
          <p:nvPr/>
        </p:nvGrpSpPr>
        <p:grpSpPr bwMode="auto">
          <a:xfrm>
            <a:off x="3789363" y="2652714"/>
            <a:ext cx="2519362" cy="1789113"/>
            <a:chOff x="2387" y="1671"/>
            <a:chExt cx="1587" cy="1127"/>
          </a:xfrm>
        </p:grpSpPr>
        <p:sp>
          <p:nvSpPr>
            <p:cNvPr id="32" name="Arc 29" descr="&quot;&quot;"/>
            <p:cNvSpPr>
              <a:spLocks/>
            </p:cNvSpPr>
            <p:nvPr/>
          </p:nvSpPr>
          <p:spPr bwMode="auto">
            <a:xfrm flipV="1">
              <a:off x="2387" y="1671"/>
              <a:ext cx="1587" cy="938"/>
            </a:xfrm>
            <a:custGeom>
              <a:avLst/>
              <a:gdLst>
                <a:gd name="T0" fmla="*/ 0 w 19353"/>
                <a:gd name="T1" fmla="*/ 0 h 21600"/>
                <a:gd name="T2" fmla="*/ 1 w 19353"/>
                <a:gd name="T3" fmla="*/ 0 h 21600"/>
                <a:gd name="T4" fmla="*/ 0 w 19353"/>
                <a:gd name="T5" fmla="*/ 0 h 21600"/>
                <a:gd name="T6" fmla="*/ 0 60000 65536"/>
                <a:gd name="T7" fmla="*/ 0 60000 65536"/>
                <a:gd name="T8" fmla="*/ 0 60000 65536"/>
                <a:gd name="T9" fmla="*/ 0 w 19353"/>
                <a:gd name="T10" fmla="*/ 0 h 21600"/>
                <a:gd name="T11" fmla="*/ 19353 w 19353"/>
                <a:gd name="T12" fmla="*/ 21600 h 21600"/>
              </a:gdLst>
              <a:ahLst/>
              <a:cxnLst>
                <a:cxn ang="T6">
                  <a:pos x="T0" y="T1"/>
                </a:cxn>
                <a:cxn ang="T7">
                  <a:pos x="T2" y="T3"/>
                </a:cxn>
                <a:cxn ang="T8">
                  <a:pos x="T4" y="T5"/>
                </a:cxn>
              </a:cxnLst>
              <a:rect l="T9" t="T10" r="T11" b="T12"/>
              <a:pathLst>
                <a:path w="19353" h="21600" fill="none" extrusionOk="0">
                  <a:moveTo>
                    <a:pt x="0" y="39"/>
                  </a:moveTo>
                  <a:cubicBezTo>
                    <a:pt x="433" y="13"/>
                    <a:pt x="868" y="-1"/>
                    <a:pt x="1303" y="0"/>
                  </a:cubicBezTo>
                  <a:cubicBezTo>
                    <a:pt x="8574" y="0"/>
                    <a:pt x="15358" y="3659"/>
                    <a:pt x="19353" y="9735"/>
                  </a:cubicBezTo>
                </a:path>
                <a:path w="19353" h="21600" stroke="0" extrusionOk="0">
                  <a:moveTo>
                    <a:pt x="0" y="39"/>
                  </a:moveTo>
                  <a:cubicBezTo>
                    <a:pt x="433" y="13"/>
                    <a:pt x="868" y="-1"/>
                    <a:pt x="1303" y="0"/>
                  </a:cubicBezTo>
                  <a:cubicBezTo>
                    <a:pt x="8574" y="0"/>
                    <a:pt x="15358" y="3659"/>
                    <a:pt x="19353" y="9735"/>
                  </a:cubicBezTo>
                  <a:lnTo>
                    <a:pt x="1303" y="21600"/>
                  </a:lnTo>
                  <a:close/>
                </a:path>
              </a:pathLst>
            </a:custGeom>
            <a:noFill/>
            <a:ln w="762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sz="2000" dirty="0"/>
            </a:p>
          </p:txBody>
        </p:sp>
        <p:sp>
          <p:nvSpPr>
            <p:cNvPr id="33" name="&quot;backup&quot;" descr="&quot;&quot;"/>
            <p:cNvSpPr txBox="1">
              <a:spLocks noChangeArrowheads="1"/>
            </p:cNvSpPr>
            <p:nvPr/>
          </p:nvSpPr>
          <p:spPr bwMode="auto">
            <a:xfrm>
              <a:off x="2756" y="2658"/>
              <a:ext cx="77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buClr>
                  <a:srgbClr val="8DACD0"/>
                </a:buClr>
                <a:buSzPct val="70000"/>
                <a:buFont typeface="Wingdings" pitchFamily="2" charset="2"/>
                <a:buNone/>
              </a:pPr>
              <a:r>
                <a:rPr lang="en-US" sz="1600" dirty="0">
                  <a:latin typeface="Segoe UI" pitchFamily="34" charset="0"/>
                  <a:ea typeface="Segoe UI" pitchFamily="34" charset="0"/>
                  <a:cs typeface="Segoe UI" pitchFamily="34" charset="0"/>
                </a:rPr>
                <a:t>Sauvegarde</a:t>
              </a:r>
            </a:p>
          </p:txBody>
        </p:sp>
      </p:grpSp>
      <p:grpSp>
        <p:nvGrpSpPr>
          <p:cNvPr id="34" name="Group 31" descr="&quot;&quot;"/>
          <p:cNvGrpSpPr>
            <a:grpSpLocks/>
          </p:cNvGrpSpPr>
          <p:nvPr/>
        </p:nvGrpSpPr>
        <p:grpSpPr bwMode="auto">
          <a:xfrm>
            <a:off x="3776663" y="1706563"/>
            <a:ext cx="2424112" cy="1793875"/>
            <a:chOff x="2379" y="1075"/>
            <a:chExt cx="1527" cy="1130"/>
          </a:xfrm>
        </p:grpSpPr>
        <p:sp>
          <p:nvSpPr>
            <p:cNvPr id="35" name="&quot;restore&quot;" descr="&quot;&quot;"/>
            <p:cNvSpPr txBox="1">
              <a:spLocks noChangeArrowheads="1"/>
            </p:cNvSpPr>
            <p:nvPr/>
          </p:nvSpPr>
          <p:spPr bwMode="auto">
            <a:xfrm>
              <a:off x="3035" y="1075"/>
              <a:ext cx="45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lnSpc>
                  <a:spcPct val="90000"/>
                </a:lnSpc>
                <a:spcBef>
                  <a:spcPct val="40000"/>
                </a:spcBef>
                <a:buClr>
                  <a:srgbClr val="8DACD0"/>
                </a:buClr>
                <a:buSzPct val="70000"/>
                <a:buFont typeface="Wingdings" pitchFamily="2" charset="2"/>
                <a:buNone/>
              </a:pPr>
              <a:r>
                <a:rPr lang="en-US" sz="1600" dirty="0">
                  <a:latin typeface="Segoe UI" pitchFamily="34" charset="0"/>
                  <a:ea typeface="Segoe UI" pitchFamily="34" charset="0"/>
                  <a:cs typeface="Segoe UI" pitchFamily="34" charset="0"/>
                </a:rPr>
                <a:t>Restauration</a:t>
              </a:r>
            </a:p>
          </p:txBody>
        </p:sp>
        <p:sp>
          <p:nvSpPr>
            <p:cNvPr id="36" name="Arc 33" descr="&quot;&quot;"/>
            <p:cNvSpPr>
              <a:spLocks/>
            </p:cNvSpPr>
            <p:nvPr/>
          </p:nvSpPr>
          <p:spPr bwMode="auto">
            <a:xfrm flipH="1">
              <a:off x="2379" y="1267"/>
              <a:ext cx="1527" cy="938"/>
            </a:xfrm>
            <a:custGeom>
              <a:avLst/>
              <a:gdLst>
                <a:gd name="T0" fmla="*/ 0 w 18620"/>
                <a:gd name="T1" fmla="*/ 0 h 21600"/>
                <a:gd name="T2" fmla="*/ 1 w 18620"/>
                <a:gd name="T3" fmla="*/ 0 h 21600"/>
                <a:gd name="T4" fmla="*/ 1 w 18620"/>
                <a:gd name="T5" fmla="*/ 0 h 21600"/>
                <a:gd name="T6" fmla="*/ 0 60000 65536"/>
                <a:gd name="T7" fmla="*/ 0 60000 65536"/>
                <a:gd name="T8" fmla="*/ 0 60000 65536"/>
                <a:gd name="T9" fmla="*/ 0 w 18620"/>
                <a:gd name="T10" fmla="*/ 0 h 21600"/>
                <a:gd name="T11" fmla="*/ 18620 w 18620"/>
                <a:gd name="T12" fmla="*/ 21600 h 21600"/>
              </a:gdLst>
              <a:ahLst/>
              <a:cxnLst>
                <a:cxn ang="T6">
                  <a:pos x="T0" y="T1"/>
                </a:cxn>
                <a:cxn ang="T7">
                  <a:pos x="T2" y="T3"/>
                </a:cxn>
                <a:cxn ang="T8">
                  <a:pos x="T4" y="T5"/>
                </a:cxn>
              </a:cxnLst>
              <a:rect l="T9" t="T10" r="T11" b="T12"/>
              <a:pathLst>
                <a:path w="18620" h="21600" fill="none" extrusionOk="0">
                  <a:moveTo>
                    <a:pt x="0" y="4072"/>
                  </a:moveTo>
                  <a:cubicBezTo>
                    <a:pt x="3676" y="1424"/>
                    <a:pt x="8092" y="-1"/>
                    <a:pt x="12623" y="0"/>
                  </a:cubicBezTo>
                  <a:cubicBezTo>
                    <a:pt x="14651" y="0"/>
                    <a:pt x="16670" y="285"/>
                    <a:pt x="18619" y="849"/>
                  </a:cubicBezTo>
                </a:path>
                <a:path w="18620" h="21600" stroke="0" extrusionOk="0">
                  <a:moveTo>
                    <a:pt x="0" y="4072"/>
                  </a:moveTo>
                  <a:cubicBezTo>
                    <a:pt x="3676" y="1424"/>
                    <a:pt x="8092" y="-1"/>
                    <a:pt x="12623" y="0"/>
                  </a:cubicBezTo>
                  <a:cubicBezTo>
                    <a:pt x="14651" y="0"/>
                    <a:pt x="16670" y="285"/>
                    <a:pt x="18619" y="849"/>
                  </a:cubicBezTo>
                  <a:lnTo>
                    <a:pt x="12623" y="21600"/>
                  </a:lnTo>
                  <a:close/>
                </a:path>
              </a:pathLst>
            </a:custGeom>
            <a:noFill/>
            <a:ln w="762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sz="2000" dirty="0"/>
            </a:p>
          </p:txBody>
        </p:sp>
      </p:grpSp>
      <p:grpSp>
        <p:nvGrpSpPr>
          <p:cNvPr id="45" name="play icon" descr="&quot;&quot;"/>
          <p:cNvGrpSpPr>
            <a:grpSpLocks/>
          </p:cNvGrpSpPr>
          <p:nvPr/>
        </p:nvGrpSpPr>
        <p:grpSpPr bwMode="auto">
          <a:xfrm>
            <a:off x="8027988" y="6257925"/>
            <a:ext cx="914400" cy="425450"/>
            <a:chOff x="384" y="3024"/>
            <a:chExt cx="720" cy="336"/>
          </a:xfrm>
        </p:grpSpPr>
        <p:sp>
          <p:nvSpPr>
            <p:cNvPr id="46" name="Oval 38"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47" name="Group 39"/>
            <p:cNvGrpSpPr>
              <a:grpSpLocks/>
            </p:cNvGrpSpPr>
            <p:nvPr/>
          </p:nvGrpSpPr>
          <p:grpSpPr bwMode="auto">
            <a:xfrm>
              <a:off x="480" y="3096"/>
              <a:ext cx="240" cy="192"/>
              <a:chOff x="480" y="3096"/>
              <a:chExt cx="240" cy="192"/>
            </a:xfrm>
          </p:grpSpPr>
          <p:sp>
            <p:nvSpPr>
              <p:cNvPr id="48" name="Oval 40"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49" name="Freeform 41"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50" name="play icon" descr="&quot;&quot;"/>
          <p:cNvGrpSpPr>
            <a:grpSpLocks/>
          </p:cNvGrpSpPr>
          <p:nvPr/>
        </p:nvGrpSpPr>
        <p:grpSpPr bwMode="auto">
          <a:xfrm>
            <a:off x="8515350" y="6348413"/>
            <a:ext cx="304800" cy="244475"/>
            <a:chOff x="768" y="3096"/>
            <a:chExt cx="240" cy="192"/>
          </a:xfrm>
        </p:grpSpPr>
        <p:sp>
          <p:nvSpPr>
            <p:cNvPr id="51" name="Oval 43"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52" name="Rectangle 44"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160337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childTnLst>
                                </p:cTn>
                              </p:par>
                            </p:childTnLst>
                          </p:cTn>
                        </p:par>
                        <p:par>
                          <p:cTn id="26" fill="hold">
                            <p:stCondLst>
                              <p:cond delay="1000"/>
                            </p:stCondLst>
                            <p:childTnLst>
                              <p:par>
                                <p:cTn id="27" presetID="22" presetClass="entr" presetSubtype="4" fill="hold" nodeType="after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2500"/>
                            </p:stCondLst>
                            <p:childTnLst>
                              <p:par>
                                <p:cTn id="31" presetID="10" presetClass="exit" presetSubtype="0" fill="hold" nodeType="afterEffect">
                                  <p:stCondLst>
                                    <p:cond delay="0"/>
                                  </p:stCondLst>
                                  <p:childTnLst>
                                    <p:animEffect transition="out" filter="fade">
                                      <p:cBhvr>
                                        <p:cTn id="32" dur="1000"/>
                                        <p:tgtEl>
                                          <p:spTgt spid="19"/>
                                        </p:tgtEl>
                                      </p:cBhvr>
                                    </p:animEffect>
                                    <p:set>
                                      <p:cBhvr>
                                        <p:cTn id="33" dur="1" fill="hold">
                                          <p:stCondLst>
                                            <p:cond delay="999"/>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28"/>
                                        </p:tgtEl>
                                      </p:cBhvr>
                                    </p:animEffect>
                                    <p:set>
                                      <p:cBhvr>
                                        <p:cTn id="38" dur="1" fill="hold">
                                          <p:stCondLst>
                                            <p:cond delay="9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1000"/>
                                        <p:tgtEl>
                                          <p:spTgt spid="21"/>
                                        </p:tgtEl>
                                      </p:cBhvr>
                                    </p:animEffect>
                                    <p:set>
                                      <p:cBhvr>
                                        <p:cTn id="41" dur="1" fill="hold">
                                          <p:stCondLst>
                                            <p:cond delay="999"/>
                                          </p:stCondLst>
                                        </p:cTn>
                                        <p:tgtEl>
                                          <p:spTgt spid="21"/>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10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1000"/>
                                        <p:tgtEl>
                                          <p:spTgt spid="31"/>
                                        </p:tgtEl>
                                      </p:cBhvr>
                                    </p:animEffect>
                                    <p:set>
                                      <p:cBhvr>
                                        <p:cTn id="53" dur="1" fill="hold">
                                          <p:stCondLst>
                                            <p:cond delay="999"/>
                                          </p:stCondLst>
                                        </p:cTn>
                                        <p:tgtEl>
                                          <p:spTgt spid="31"/>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1000"/>
                                        <p:tgtEl>
                                          <p:spTgt spid="22"/>
                                        </p:tgtEl>
                                      </p:cBhvr>
                                    </p:animEffect>
                                    <p:set>
                                      <p:cBhvr>
                                        <p:cTn id="56" dur="1" fill="hold">
                                          <p:stCondLst>
                                            <p:cond delay="999"/>
                                          </p:stCondLst>
                                        </p:cTn>
                                        <p:tgtEl>
                                          <p:spTgt spid="22"/>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20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childTnLst>
                                </p:cTn>
                              </p:par>
                            </p:childTnLst>
                          </p:cTn>
                        </p:par>
                        <p:par>
                          <p:cTn id="63" fill="hold">
                            <p:stCondLst>
                              <p:cond delay="2000"/>
                            </p:stCondLst>
                            <p:childTnLst>
                              <p:par>
                                <p:cTn id="64" presetID="22" presetClass="entr" presetSubtype="2" fill="hold"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right)">
                                      <p:cBhvr>
                                        <p:cTn id="66" dur="1000"/>
                                        <p:tgtEl>
                                          <p:spTgt spid="34"/>
                                        </p:tgtEl>
                                      </p:cBhvr>
                                    </p:animEffect>
                                  </p:childTnLst>
                                </p:cTn>
                              </p:par>
                            </p:childTnLst>
                          </p:cTn>
                        </p:par>
                        <p:par>
                          <p:cTn id="67" fill="hold">
                            <p:stCondLst>
                              <p:cond delay="3000"/>
                            </p:stCondLst>
                            <p:childTnLst>
                              <p:par>
                                <p:cTn id="68" presetID="10" presetClass="exit" presetSubtype="0" fill="hold" nodeType="afterEffect">
                                  <p:stCondLst>
                                    <p:cond delay="0"/>
                                  </p:stCondLst>
                                  <p:childTnLst>
                                    <p:animEffect transition="out" filter="fade">
                                      <p:cBhvr>
                                        <p:cTn id="69" dur="1000"/>
                                        <p:tgtEl>
                                          <p:spTgt spid="24"/>
                                        </p:tgtEl>
                                      </p:cBhvr>
                                    </p:animEffect>
                                    <p:set>
                                      <p:cBhvr>
                                        <p:cTn id="70" dur="1" fill="hold">
                                          <p:stCondLst>
                                            <p:cond delay="999"/>
                                          </p:stCondLst>
                                        </p:cTn>
                                        <p:tgtEl>
                                          <p:spTgt spid="2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34"/>
                                        </p:tgtEl>
                                      </p:cBhvr>
                                    </p:animEffect>
                                    <p:set>
                                      <p:cBhvr>
                                        <p:cTn id="75" dur="1" fill="hold">
                                          <p:stCondLst>
                                            <p:cond delay="499"/>
                                          </p:stCondLst>
                                        </p:cTn>
                                        <p:tgtEl>
                                          <p:spTgt spid="3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23"/>
                                        </p:tgtEl>
                                      </p:cBhvr>
                                    </p:animEffect>
                                    <p:set>
                                      <p:cBhvr>
                                        <p:cTn id="78" dur="1" fill="hold">
                                          <p:stCondLst>
                                            <p:cond delay="499"/>
                                          </p:stCondLst>
                                        </p:cTn>
                                        <p:tgtEl>
                                          <p:spTgt spid="23"/>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childTnLst>
                          </p:cTn>
                        </p:par>
                        <p:par>
                          <p:cTn id="87" fill="hold">
                            <p:stCondLst>
                              <p:cond delay="500"/>
                            </p:stCondLst>
                            <p:childTnLst>
                              <p:par>
                                <p:cTn id="88" presetID="1" presetClass="entr" presetSubtype="0" fill="hold" nodeType="afterEffect">
                                  <p:stCondLst>
                                    <p:cond delay="0"/>
                                  </p:stCondLst>
                                  <p:childTnLst>
                                    <p:set>
                                      <p:cBhvr>
                                        <p:cTn id="8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2945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feb66f8-ff89-494c-a6ac-a750721a16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Rapprochement d'une base de données DHCP</a:t>
            </a:r>
            <a:endParaRPr lang="en-US"/>
          </a:p>
        </p:txBody>
      </p:sp>
      <p:graphicFrame>
        <p:nvGraphicFramePr>
          <p:cNvPr id="7" name="Group 37" descr="&quot;&quot;"/>
          <p:cNvGraphicFramePr>
            <a:graphicFrameLocks noGrp="1"/>
          </p:cNvGraphicFramePr>
          <p:nvPr>
            <p:extLst>
              <p:ext uri="{D42A27DB-BD31-4B8C-83A1-F6EECF244321}">
                <p14:modId xmlns:p14="http://schemas.microsoft.com/office/powerpoint/2010/main" val="453576723"/>
              </p:ext>
            </p:extLst>
          </p:nvPr>
        </p:nvGraphicFramePr>
        <p:xfrm>
          <a:off x="814683" y="3851071"/>
          <a:ext cx="7714720" cy="2451800"/>
        </p:xfrm>
        <a:graphic>
          <a:graphicData uri="http://schemas.openxmlformats.org/drawingml/2006/table">
            <a:tbl>
              <a:tblPr/>
              <a:tblGrid>
                <a:gridCol w="2250038">
                  <a:extLst>
                    <a:ext uri="{9D8B030D-6E8A-4147-A177-3AD203B41FA5}">
                      <a16:colId xmlns:a16="http://schemas.microsoft.com/office/drawing/2014/main" val="20000"/>
                    </a:ext>
                  </a:extLst>
                </a:gridCol>
                <a:gridCol w="2669945">
                  <a:extLst>
                    <a:ext uri="{9D8B030D-6E8A-4147-A177-3AD203B41FA5}">
                      <a16:colId xmlns:a16="http://schemas.microsoft.com/office/drawing/2014/main" val="20001"/>
                    </a:ext>
                  </a:extLst>
                </a:gridCol>
                <a:gridCol w="2794737">
                  <a:extLst>
                    <a:ext uri="{9D8B030D-6E8A-4147-A177-3AD203B41FA5}">
                      <a16:colId xmlns:a16="http://schemas.microsoft.com/office/drawing/2014/main" val="20002"/>
                    </a:ext>
                  </a:extLst>
                </a:gridCol>
              </a:tblGrid>
              <a:tr h="475840">
                <a:tc gridSpan="3">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rPr>
                        <a:t>Exemple</a:t>
                      </a:r>
                    </a:p>
                  </a:txBody>
                  <a:tcPr marL="18000" marR="18000" marT="18000" marB="18000"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716790">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rPr>
                        <a:t>Registre</a:t>
                      </a:r>
                    </a:p>
                  </a:txBody>
                  <a:tcPr marL="18000" marR="18000" marT="18000" marB="18000"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rPr>
                        <a:t>Base de données DHCP</a:t>
                      </a:r>
                    </a:p>
                  </a:txBody>
                  <a:tcPr marL="18000" marR="18000" marT="18000" marB="18000"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rPr>
                        <a:t>Après rapprochement</a:t>
                      </a:r>
                    </a:p>
                  </a:txBody>
                  <a:tcPr marL="18000" marR="18000" marT="18000" marB="18000"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917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tx1"/>
                          </a:solidFill>
                          <a:effectLst/>
                          <a:latin typeface="Segoe UI" pitchFamily="34" charset="0"/>
                          <a:ea typeface="Segoe UI" pitchFamily="34" charset="0"/>
                          <a:cs typeface="Segoe UI" pitchFamily="34" charset="0"/>
                        </a:rPr>
                        <a:t>Un client a l'adresse IP 192.168.1.34</a:t>
                      </a:r>
                    </a:p>
                  </a:txBody>
                  <a:tcPr marL="54000" marR="18000" marT="18000" marB="18000"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tx1"/>
                          </a:solidFill>
                          <a:effectLst/>
                          <a:latin typeface="Segoe UI" pitchFamily="34" charset="0"/>
                          <a:ea typeface="Segoe UI" pitchFamily="34" charset="0"/>
                          <a:cs typeface="Segoe UI" pitchFamily="34" charset="0"/>
                        </a:rPr>
                        <a:t>L'adresse IP 192.168.1.34 </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tx1"/>
                          </a:solidFill>
                          <a:effectLst/>
                          <a:latin typeface="Segoe UI" pitchFamily="34" charset="0"/>
                          <a:ea typeface="Segoe UI" pitchFamily="34" charset="0"/>
                          <a:cs typeface="Segoe UI" pitchFamily="34" charset="0"/>
                        </a:rPr>
                        <a:t>est disponible</a:t>
                      </a:r>
                    </a:p>
                  </a:txBody>
                  <a:tcPr marL="54000" marR="18000" marT="18000" marB="18000"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400" b="0" i="0" u="none" strike="noStrike" cap="none" normalizeH="0" baseline="0" dirty="0">
                          <a:ln>
                            <a:noFill/>
                          </a:ln>
                          <a:solidFill>
                            <a:schemeClr val="tx1"/>
                          </a:solidFill>
                          <a:effectLst/>
                          <a:latin typeface="Segoe UI" pitchFamily="34" charset="0"/>
                          <a:ea typeface="Segoe UI" pitchFamily="34" charset="0"/>
                          <a:cs typeface="Segoe UI" pitchFamily="34" charset="0"/>
                        </a:rPr>
                        <a:t>L'entrée de bail est créée dans la base de données DHCP</a:t>
                      </a:r>
                    </a:p>
                  </a:txBody>
                  <a:tcPr marL="54000" marR="18000" marT="18000" marB="18000"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AutoShape 26" descr="&quot;&quot;"/>
          <p:cNvSpPr>
            <a:spLocks noChangeArrowheads="1"/>
          </p:cNvSpPr>
          <p:nvPr/>
        </p:nvSpPr>
        <p:spPr bwMode="auto">
          <a:xfrm>
            <a:off x="610354" y="2979076"/>
            <a:ext cx="1084860" cy="673100"/>
          </a:xfrm>
          <a:prstGeom prst="roundRect">
            <a:avLst>
              <a:gd name="adj" fmla="val 4167"/>
            </a:avLst>
          </a:prstGeom>
          <a:noFill/>
          <a:ln w="9525">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400" b="0" dirty="0">
                <a:latin typeface="Segoe UI" pitchFamily="34" charset="0"/>
                <a:ea typeface="Segoe UI" pitchFamily="34" charset="0"/>
                <a:cs typeface="Segoe UI" pitchFamily="34" charset="0"/>
              </a:rPr>
              <a:t>Serveur DHCP</a:t>
            </a:r>
          </a:p>
        </p:txBody>
      </p:sp>
      <p:grpSp>
        <p:nvGrpSpPr>
          <p:cNvPr id="9" name="alt-text here, Group" descr="A DHCP server with a DHCP database and the server's registry."/>
          <p:cNvGrpSpPr/>
          <p:nvPr/>
        </p:nvGrpSpPr>
        <p:grpSpPr>
          <a:xfrm>
            <a:off x="555097" y="1202359"/>
            <a:ext cx="3210419" cy="1961459"/>
            <a:chOff x="555097" y="1202359"/>
            <a:chExt cx="3210419" cy="1961459"/>
          </a:xfrm>
        </p:grpSpPr>
        <p:pic>
          <p:nvPicPr>
            <p:cNvPr id="10" name="Picture 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097" y="1337429"/>
              <a:ext cx="1364190" cy="160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1917700" y="1202359"/>
              <a:ext cx="1847816" cy="1961459"/>
              <a:chOff x="1917700" y="1202359"/>
              <a:chExt cx="1847816" cy="1961459"/>
            </a:xfrm>
          </p:grpSpPr>
          <p:grpSp>
            <p:nvGrpSpPr>
              <p:cNvPr id="12" name="Group 11"/>
              <p:cNvGrpSpPr/>
              <p:nvPr/>
            </p:nvGrpSpPr>
            <p:grpSpPr>
              <a:xfrm>
                <a:off x="3179728" y="1626827"/>
                <a:ext cx="585788" cy="954087"/>
                <a:chOff x="3492500" y="1703388"/>
                <a:chExt cx="585788" cy="954087"/>
              </a:xfrm>
            </p:grpSpPr>
            <p:sp>
              <p:nvSpPr>
                <p:cNvPr id="19" name="Line 23" descr="&quot;&quot;"/>
                <p:cNvSpPr>
                  <a:spLocks noChangeShapeType="1"/>
                </p:cNvSpPr>
                <p:nvPr/>
              </p:nvSpPr>
              <p:spPr bwMode="auto">
                <a:xfrm flipV="1">
                  <a:off x="3492500" y="2657475"/>
                  <a:ext cx="585788"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sp>
              <p:nvSpPr>
                <p:cNvPr id="20" name="Line 24" descr="&quot;&quot;"/>
                <p:cNvSpPr>
                  <a:spLocks noChangeShapeType="1"/>
                </p:cNvSpPr>
                <p:nvPr/>
              </p:nvSpPr>
              <p:spPr bwMode="auto">
                <a:xfrm flipV="1">
                  <a:off x="3492500" y="1703388"/>
                  <a:ext cx="585788"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grpSp>
          <p:grpSp>
            <p:nvGrpSpPr>
              <p:cNvPr id="13" name="Group 12"/>
              <p:cNvGrpSpPr/>
              <p:nvPr/>
            </p:nvGrpSpPr>
            <p:grpSpPr>
              <a:xfrm>
                <a:off x="1919287" y="1202359"/>
                <a:ext cx="1281069" cy="923925"/>
                <a:chOff x="1919287" y="1301749"/>
                <a:chExt cx="1281069" cy="923925"/>
              </a:xfrm>
            </p:grpSpPr>
            <p:pic>
              <p:nvPicPr>
                <p:cNvPr id="17" name="Picture 16"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287" y="1301749"/>
                  <a:ext cx="124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29" descr="&quot;&quot;"/>
                <p:cNvSpPr txBox="1">
                  <a:spLocks noChangeArrowheads="1"/>
                </p:cNvSpPr>
                <p:nvPr/>
              </p:nvSpPr>
              <p:spPr bwMode="auto">
                <a:xfrm>
                  <a:off x="1935118" y="1342974"/>
                  <a:ext cx="1265238"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ts val="1200"/>
                    </a:lnSpc>
                  </a:pPr>
                  <a:r>
                    <a:rPr lang="en-US" sz="1400" dirty="0">
                      <a:latin typeface="Segoe UI" pitchFamily="34" charset="0"/>
                      <a:ea typeface="Segoe UI" pitchFamily="34" charset="0"/>
                      <a:cs typeface="Segoe UI" pitchFamily="34" charset="0"/>
                    </a:rPr>
                    <a:t>Base de </a:t>
                  </a:r>
                  <a:r>
                    <a:rPr lang="en-US" sz="1400" dirty="0" err="1">
                      <a:latin typeface="Segoe UI" pitchFamily="34" charset="0"/>
                      <a:ea typeface="Segoe UI" pitchFamily="34" charset="0"/>
                      <a:cs typeface="Segoe UI" pitchFamily="34" charset="0"/>
                    </a:rPr>
                    <a:t>données</a:t>
                  </a:r>
                  <a:endParaRPr lang="en-US" sz="1400" dirty="0">
                    <a:latin typeface="Segoe UI" pitchFamily="34" charset="0"/>
                    <a:ea typeface="Segoe UI" pitchFamily="34" charset="0"/>
                    <a:cs typeface="Segoe UI" pitchFamily="34" charset="0"/>
                  </a:endParaRPr>
                </a:p>
                <a:p>
                  <a:pPr algn="ctr">
                    <a:lnSpc>
                      <a:spcPts val="1200"/>
                    </a:lnSpc>
                  </a:pPr>
                  <a:r>
                    <a:rPr lang="en-US" sz="1400" dirty="0">
                      <a:latin typeface="Segoe UI" pitchFamily="34" charset="0"/>
                      <a:ea typeface="Segoe UI" pitchFamily="34" charset="0"/>
                      <a:cs typeface="Segoe UI" pitchFamily="34" charset="0"/>
                    </a:rPr>
                    <a:t>DHCP</a:t>
                  </a:r>
                </a:p>
              </p:txBody>
            </p:sp>
          </p:grpSp>
          <p:grpSp>
            <p:nvGrpSpPr>
              <p:cNvPr id="14" name="Group 13"/>
              <p:cNvGrpSpPr/>
              <p:nvPr/>
            </p:nvGrpSpPr>
            <p:grpSpPr>
              <a:xfrm>
                <a:off x="1917700" y="2224018"/>
                <a:ext cx="1265238" cy="939800"/>
                <a:chOff x="1917700" y="2263774"/>
                <a:chExt cx="1265238" cy="939800"/>
              </a:xfrm>
            </p:grpSpPr>
            <p:pic>
              <p:nvPicPr>
                <p:cNvPr id="15" name="Picture 1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7700" y="2263774"/>
                  <a:ext cx="12652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30" descr="&quot;&quot;"/>
                <p:cNvSpPr txBox="1">
                  <a:spLocks noChangeArrowheads="1"/>
                </p:cNvSpPr>
                <p:nvPr/>
              </p:nvSpPr>
              <p:spPr bwMode="auto">
                <a:xfrm>
                  <a:off x="1919287" y="2405226"/>
                  <a:ext cx="12636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dirty="0">
                      <a:latin typeface="Segoe UI" pitchFamily="34" charset="0"/>
                      <a:ea typeface="Segoe UI" pitchFamily="34" charset="0"/>
                      <a:cs typeface="Segoe UI" pitchFamily="34" charset="0"/>
                    </a:rPr>
                    <a:t>Registre</a:t>
                  </a:r>
                </a:p>
              </p:txBody>
            </p:sp>
          </p:grpSp>
        </p:grpSp>
      </p:grpSp>
      <p:sp>
        <p:nvSpPr>
          <p:cNvPr id="21" name="AutoShape 31"/>
          <p:cNvSpPr>
            <a:spLocks noChangeArrowheads="1"/>
          </p:cNvSpPr>
          <p:nvPr/>
        </p:nvSpPr>
        <p:spPr bwMode="auto">
          <a:xfrm>
            <a:off x="3849924" y="2368221"/>
            <a:ext cx="2531552" cy="981970"/>
          </a:xfrm>
          <a:prstGeom prst="roundRect">
            <a:avLst>
              <a:gd name="adj" fmla="val 1056"/>
            </a:avLst>
          </a:prstGeom>
          <a:noFill/>
          <a:ln w="9525" algn="ctr">
            <a:noFill/>
            <a:round/>
            <a:headEnd/>
            <a:tailEnd/>
          </a:ln>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pPr>
            <a:r>
              <a:rPr lang="en-US" sz="2400" b="0" dirty="0">
                <a:latin typeface="Segoe UI" pitchFamily="34" charset="0"/>
                <a:ea typeface="Segoe UI" pitchFamily="34" charset="0"/>
                <a:cs typeface="Segoe UI" pitchFamily="34" charset="0"/>
              </a:rPr>
              <a:t>Informations résumées sur les baux d'adresses IP</a:t>
            </a:r>
          </a:p>
        </p:txBody>
      </p:sp>
      <p:sp>
        <p:nvSpPr>
          <p:cNvPr id="22" name="AutoShape 32"/>
          <p:cNvSpPr>
            <a:spLocks noChangeArrowheads="1"/>
          </p:cNvSpPr>
          <p:nvPr/>
        </p:nvSpPr>
        <p:spPr bwMode="auto">
          <a:xfrm>
            <a:off x="3849924" y="1075447"/>
            <a:ext cx="2627096" cy="1048302"/>
          </a:xfrm>
          <a:prstGeom prst="roundRect">
            <a:avLst>
              <a:gd name="adj" fmla="val 2954"/>
            </a:avLst>
          </a:prstGeom>
          <a:noFill/>
          <a:ln w="9525" algn="ctr">
            <a:noFill/>
            <a:round/>
            <a:headEnd/>
            <a:tailEnd/>
          </a:ln>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pPr>
            <a:r>
              <a:rPr lang="en-US" sz="2400" b="0" dirty="0">
                <a:latin typeface="Segoe UI" pitchFamily="34" charset="0"/>
                <a:ea typeface="Segoe UI" pitchFamily="34" charset="0"/>
                <a:cs typeface="Segoe UI" pitchFamily="34" charset="0"/>
              </a:rPr>
              <a:t>Informations détaillées sur les baux d'adresses IP</a:t>
            </a:r>
          </a:p>
        </p:txBody>
      </p:sp>
      <p:sp>
        <p:nvSpPr>
          <p:cNvPr id="23" name="AutoShape 33"/>
          <p:cNvSpPr>
            <a:spLocks noChangeArrowheads="1"/>
          </p:cNvSpPr>
          <p:nvPr/>
        </p:nvSpPr>
        <p:spPr bwMode="auto">
          <a:xfrm>
            <a:off x="6670585" y="1336288"/>
            <a:ext cx="2287153" cy="1775459"/>
          </a:xfrm>
          <a:prstGeom prst="roundRect">
            <a:avLst>
              <a:gd name="adj" fmla="val 2542"/>
            </a:avLst>
          </a:prstGeom>
          <a:noFill/>
          <a:ln w="9525" algn="ctr">
            <a:noFill/>
            <a:round/>
            <a:headEnd/>
            <a:tailEnd/>
          </a:ln>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400" b="0" dirty="0">
                <a:latin typeface="Segoe UI" pitchFamily="34" charset="0"/>
                <a:ea typeface="Segoe UI" pitchFamily="34" charset="0"/>
                <a:cs typeface="Segoe UI" pitchFamily="34" charset="0"/>
              </a:rPr>
              <a:t>Compare et rapproche les incohérences dans la base de données DHCP</a:t>
            </a:r>
          </a:p>
        </p:txBody>
      </p:sp>
    </p:spTree>
    <p:extLst>
      <p:ext uri="{BB962C8B-B14F-4D97-AF65-F5344CB8AC3E}">
        <p14:creationId xmlns:p14="http://schemas.microsoft.com/office/powerpoint/2010/main" val="1879082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quot;&quot;"/>
          <p:cNvSpPr>
            <a:spLocks noGrp="1"/>
          </p:cNvSpPr>
          <p:nvPr>
            <p:ph type="title"/>
          </p:nvPr>
        </p:nvSpPr>
        <p:spPr/>
        <p:txBody>
          <a:bodyPr/>
          <a:lstStyle/>
          <a:p>
            <a:r>
              <a:rPr lang="en-GB" dirty="0"/>
              <a:t>Déplacement d'une base de données DHCP</a:t>
            </a:r>
          </a:p>
        </p:txBody>
      </p:sp>
      <p:sp>
        <p:nvSpPr>
          <p:cNvPr id="4" name="AutoShape 5" descr="&quot;&quot;"/>
          <p:cNvSpPr>
            <a:spLocks noChangeArrowheads="1"/>
          </p:cNvSpPr>
          <p:nvPr/>
        </p:nvSpPr>
        <p:spPr bwMode="auto">
          <a:xfrm>
            <a:off x="290513" y="1249363"/>
            <a:ext cx="8531225" cy="4951412"/>
          </a:xfrm>
          <a:prstGeom prst="roundRect">
            <a:avLst>
              <a:gd name="adj" fmla="val 2931"/>
            </a:avLst>
          </a:prstGeom>
          <a:noFill/>
          <a:ln>
            <a:noFill/>
          </a:ln>
        </p:spPr>
        <p:txBody>
          <a:bodyPr/>
          <a:lstStyle/>
          <a:p>
            <a:endParaRPr lang="en-US" dirty="0"/>
          </a:p>
        </p:txBody>
      </p:sp>
      <p:sp>
        <p:nvSpPr>
          <p:cNvPr id="5" name="Line 24" descr="&quot;&quot;"/>
          <p:cNvSpPr>
            <a:spLocks noChangeShapeType="1"/>
          </p:cNvSpPr>
          <p:nvPr/>
        </p:nvSpPr>
        <p:spPr bwMode="auto">
          <a:xfrm flipV="1">
            <a:off x="3306763" y="2232025"/>
            <a:ext cx="585787"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pic>
        <p:nvPicPr>
          <p:cNvPr id="6" name="frame 1 alt-text, old server" descr="Ceci est la première image des 6 images d'une diapositive animée. Elle montre un ancien serveur DHCP avec une base de données DHCP.&#10;Les images de la diapositive animée illustrent le processus de déplacement de la base de données DHCP de l'ancien serveur vers le nouveau.&#10;Il n'y a aucun graphique animé sur cett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850" y="1793875"/>
            <a:ext cx="1798638"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0738" y="1792288"/>
            <a:ext cx="124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9" descr="&quot;&quot;"/>
          <p:cNvSpPr txBox="1">
            <a:spLocks noChangeArrowheads="1"/>
          </p:cNvSpPr>
          <p:nvPr/>
        </p:nvSpPr>
        <p:spPr bwMode="auto">
          <a:xfrm>
            <a:off x="2291031" y="1773936"/>
            <a:ext cx="896399" cy="55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lnSpc>
                <a:spcPts val="1200"/>
              </a:lnSpc>
            </a:pPr>
            <a:r>
              <a:rPr lang="en-US" sz="1400" dirty="0">
                <a:latin typeface="Segoe UI" pitchFamily="34" charset="0"/>
                <a:ea typeface="Segoe UI" pitchFamily="34" charset="0"/>
                <a:cs typeface="Segoe UI" pitchFamily="34" charset="0"/>
              </a:rPr>
              <a:t>Base de </a:t>
            </a:r>
            <a:br>
              <a:rPr lang="en-US" sz="1400" dirty="0">
                <a:latin typeface="Segoe UI" pitchFamily="34" charset="0"/>
                <a:ea typeface="Segoe UI" pitchFamily="34" charset="0"/>
                <a:cs typeface="Segoe UI" pitchFamily="34" charset="0"/>
              </a:rPr>
            </a:br>
            <a:r>
              <a:rPr lang="en-US" sz="1400" dirty="0" err="1">
                <a:latin typeface="Segoe UI" pitchFamily="34" charset="0"/>
                <a:ea typeface="Segoe UI" pitchFamily="34" charset="0"/>
                <a:cs typeface="Segoe UI" pitchFamily="34" charset="0"/>
              </a:rPr>
              <a:t>données</a:t>
            </a:r>
            <a:endParaRPr lang="en-US" sz="1400" dirty="0">
              <a:latin typeface="Segoe UI" pitchFamily="34" charset="0"/>
              <a:ea typeface="Segoe UI" pitchFamily="34" charset="0"/>
              <a:cs typeface="Segoe UI" pitchFamily="34" charset="0"/>
            </a:endParaRPr>
          </a:p>
          <a:p>
            <a:pPr algn="ctr">
              <a:lnSpc>
                <a:spcPts val="1200"/>
              </a:lnSpc>
            </a:pPr>
            <a:r>
              <a:rPr lang="en-US" sz="1400" dirty="0">
                <a:latin typeface="Segoe UI" pitchFamily="34" charset="0"/>
                <a:ea typeface="Segoe UI" pitchFamily="34" charset="0"/>
                <a:cs typeface="Segoe UI" pitchFamily="34" charset="0"/>
              </a:rPr>
              <a:t>DHCP</a:t>
            </a:r>
          </a:p>
        </p:txBody>
      </p:sp>
      <p:sp>
        <p:nvSpPr>
          <p:cNvPr id="9" name="TextBox 12" descr="&quot;&quot;"/>
          <p:cNvSpPr txBox="1">
            <a:spLocks noChangeArrowheads="1"/>
          </p:cNvSpPr>
          <p:nvPr/>
        </p:nvSpPr>
        <p:spPr bwMode="auto">
          <a:xfrm>
            <a:off x="457201" y="3987785"/>
            <a:ext cx="1671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dirty="0">
                <a:latin typeface="Segoe UI" pitchFamily="34" charset="0"/>
                <a:ea typeface="Segoe UI" pitchFamily="34" charset="0"/>
                <a:cs typeface="Segoe UI" pitchFamily="34" charset="0"/>
              </a:rPr>
              <a:t>Ancien serveur DHCP</a:t>
            </a:r>
          </a:p>
        </p:txBody>
      </p:sp>
      <p:pic>
        <p:nvPicPr>
          <p:cNvPr id="10" name="frame 2 alt-text, DVD" descr="Ceci est la deuxième des 6 images.&#10;Une flèche et un CD/DVD apparaissent. Cela indique que la base de données DHCP a été sauvegardé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0325" y="1892300"/>
            <a:ext cx="16684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frame 4 alt-text, new server" descr="Ceci est la quatrième des 6 images. Un nouveau serveur DHCP apparaî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863" y="3275013"/>
            <a:ext cx="179863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descr="&quot;&quot;"/>
          <p:cNvSpPr txBox="1">
            <a:spLocks noChangeArrowheads="1"/>
          </p:cNvSpPr>
          <p:nvPr/>
        </p:nvSpPr>
        <p:spPr bwMode="auto">
          <a:xfrm>
            <a:off x="6853238" y="5486400"/>
            <a:ext cx="1685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dirty="0">
                <a:latin typeface="Segoe UI" pitchFamily="34" charset="0"/>
                <a:ea typeface="Segoe UI" pitchFamily="34" charset="0"/>
                <a:cs typeface="Segoe UI" pitchFamily="34" charset="0"/>
              </a:rPr>
              <a:t>Nouveau serveur DHCP</a:t>
            </a:r>
          </a:p>
        </p:txBody>
      </p:sp>
      <p:grpSp>
        <p:nvGrpSpPr>
          <p:cNvPr id="13" name="frame 6 alt-text, database" descr="This is the 6th of 6 frames.&#10;A new restored DHCP database appears beside the new server.&#10;"/>
          <p:cNvGrpSpPr>
            <a:grpSpLocks/>
          </p:cNvGrpSpPr>
          <p:nvPr/>
        </p:nvGrpSpPr>
        <p:grpSpPr bwMode="auto">
          <a:xfrm>
            <a:off x="5729287" y="3364992"/>
            <a:ext cx="1244600" cy="943334"/>
            <a:chOff x="5886449" y="2868253"/>
            <a:chExt cx="1244601" cy="943334"/>
          </a:xfrm>
        </p:grpSpPr>
        <p:pic>
          <p:nvPicPr>
            <p:cNvPr id="14" name="Picture 2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6450" y="2887662"/>
              <a:ext cx="124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29" descr="&quot;&quot;"/>
            <p:cNvSpPr txBox="1">
              <a:spLocks noChangeArrowheads="1"/>
            </p:cNvSpPr>
            <p:nvPr/>
          </p:nvSpPr>
          <p:spPr bwMode="auto">
            <a:xfrm>
              <a:off x="5886449" y="2868253"/>
              <a:ext cx="1244600" cy="5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lnSpc>
                  <a:spcPts val="1200"/>
                </a:lnSpc>
              </a:pPr>
              <a:r>
                <a:rPr lang="en-US" sz="1400" dirty="0">
                  <a:latin typeface="Segoe UI" pitchFamily="34" charset="0"/>
                  <a:ea typeface="Segoe UI" pitchFamily="34" charset="0"/>
                  <a:cs typeface="Segoe UI" pitchFamily="34" charset="0"/>
                </a:rPr>
                <a:t>Base de </a:t>
              </a:r>
              <a:br>
                <a:rPr lang="en-US" sz="1400" dirty="0">
                  <a:latin typeface="Segoe UI" pitchFamily="34" charset="0"/>
                  <a:ea typeface="Segoe UI" pitchFamily="34" charset="0"/>
                  <a:cs typeface="Segoe UI" pitchFamily="34" charset="0"/>
                </a:rPr>
              </a:br>
              <a:r>
                <a:rPr lang="en-US" sz="1400" dirty="0" err="1">
                  <a:latin typeface="Segoe UI" pitchFamily="34" charset="0"/>
                  <a:ea typeface="Segoe UI" pitchFamily="34" charset="0"/>
                  <a:cs typeface="Segoe UI" pitchFamily="34" charset="0"/>
                </a:rPr>
                <a:t>données</a:t>
              </a:r>
              <a:endParaRPr lang="en-US" sz="1400" dirty="0">
                <a:latin typeface="Segoe UI" pitchFamily="34" charset="0"/>
                <a:ea typeface="Segoe UI" pitchFamily="34" charset="0"/>
                <a:cs typeface="Segoe UI" pitchFamily="34" charset="0"/>
              </a:endParaRPr>
            </a:p>
            <a:p>
              <a:pPr algn="ctr">
                <a:lnSpc>
                  <a:spcPts val="1200"/>
                </a:lnSpc>
              </a:pPr>
              <a:r>
                <a:rPr lang="en-US" sz="1400" dirty="0">
                  <a:latin typeface="Segoe UI" pitchFamily="34" charset="0"/>
                  <a:ea typeface="Segoe UI" pitchFamily="34" charset="0"/>
                  <a:cs typeface="Segoe UI" pitchFamily="34" charset="0"/>
                </a:rPr>
                <a:t>DHCP</a:t>
              </a:r>
            </a:p>
          </p:txBody>
        </p:sp>
      </p:grpSp>
      <p:sp>
        <p:nvSpPr>
          <p:cNvPr id="16" name="TextBox 15" descr="&quot;&quot;"/>
          <p:cNvSpPr txBox="1">
            <a:spLocks noChangeArrowheads="1"/>
          </p:cNvSpPr>
          <p:nvPr/>
        </p:nvSpPr>
        <p:spPr bwMode="auto">
          <a:xfrm>
            <a:off x="3870325" y="2738070"/>
            <a:ext cx="1668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dirty="0">
                <a:latin typeface="Segoe UI" pitchFamily="34" charset="0"/>
                <a:ea typeface="Segoe UI" pitchFamily="34" charset="0"/>
                <a:cs typeface="Segoe UI" pitchFamily="34" charset="0"/>
              </a:rPr>
              <a:t>Sauvegarde</a:t>
            </a:r>
          </a:p>
          <a:p>
            <a:pPr algn="ctr"/>
            <a:r>
              <a:rPr lang="en-US" dirty="0">
                <a:latin typeface="Segoe UI" pitchFamily="34" charset="0"/>
                <a:ea typeface="Segoe UI" pitchFamily="34" charset="0"/>
                <a:cs typeface="Segoe UI" pitchFamily="34" charset="0"/>
              </a:rPr>
              <a:t>Support</a:t>
            </a:r>
          </a:p>
        </p:txBody>
      </p:sp>
      <p:sp>
        <p:nvSpPr>
          <p:cNvPr id="17" name="frame 5 alt-text, red arrow" descr="This is the 5th of 6 frames.&#10;An arrow appears pointing from the backup CD\DVD to the new DHCP server. This represents that a new database has been made from the backup media.&#10;"/>
          <p:cNvSpPr>
            <a:spLocks noChangeShapeType="1"/>
          </p:cNvSpPr>
          <p:nvPr/>
        </p:nvSpPr>
        <p:spPr bwMode="auto">
          <a:xfrm>
            <a:off x="5300663" y="2543175"/>
            <a:ext cx="628650" cy="92868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pic>
        <p:nvPicPr>
          <p:cNvPr id="18" name="frame 3 alt-text, red X" descr="Ceci est la troisième des 6 images.&#10;Une croix rouge apparaît au-dessus du serveur DHCP, afin d'illustrer la façon dont le serveur DHCP a été arrêté."/>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58888" y="2405063"/>
            <a:ext cx="941387"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37" descr="&quot;&quot;"/>
          <p:cNvGrpSpPr>
            <a:grpSpLocks/>
          </p:cNvGrpSpPr>
          <p:nvPr/>
        </p:nvGrpSpPr>
        <p:grpSpPr bwMode="auto">
          <a:xfrm>
            <a:off x="8027988" y="6257925"/>
            <a:ext cx="914400" cy="425450"/>
            <a:chOff x="384" y="3024"/>
            <a:chExt cx="720" cy="336"/>
          </a:xfrm>
        </p:grpSpPr>
        <p:sp>
          <p:nvSpPr>
            <p:cNvPr id="20" name="Oval 38"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21" name="Group 39"/>
            <p:cNvGrpSpPr>
              <a:grpSpLocks/>
            </p:cNvGrpSpPr>
            <p:nvPr/>
          </p:nvGrpSpPr>
          <p:grpSpPr bwMode="auto">
            <a:xfrm>
              <a:off x="480" y="3096"/>
              <a:ext cx="240" cy="192"/>
              <a:chOff x="480" y="3096"/>
              <a:chExt cx="240" cy="192"/>
            </a:xfrm>
          </p:grpSpPr>
          <p:sp>
            <p:nvSpPr>
              <p:cNvPr id="22" name="Oval 40"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23" name="Freeform 41"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24" name="Group 42" descr="&quot;&quot;"/>
          <p:cNvGrpSpPr>
            <a:grpSpLocks/>
          </p:cNvGrpSpPr>
          <p:nvPr/>
        </p:nvGrpSpPr>
        <p:grpSpPr bwMode="auto">
          <a:xfrm>
            <a:off x="8515350" y="6348413"/>
            <a:ext cx="304800" cy="244475"/>
            <a:chOff x="768" y="3096"/>
            <a:chExt cx="240" cy="192"/>
          </a:xfrm>
        </p:grpSpPr>
        <p:sp>
          <p:nvSpPr>
            <p:cNvPr id="25" name="Oval 43"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26" name="Rectangle 44"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290578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strVal val="#ppt_w*0.70"/>
                                          </p:val>
                                        </p:tav>
                                        <p:tav tm="100000">
                                          <p:val>
                                            <p:strVal val="#ppt_w"/>
                                          </p:val>
                                        </p:tav>
                                      </p:tavLst>
                                    </p:anim>
                                    <p:anim calcmode="lin" valueType="num">
                                      <p:cBhvr>
                                        <p:cTn id="33" dur="1000" fill="hold"/>
                                        <p:tgtEl>
                                          <p:spTgt spid="17"/>
                                        </p:tgtEl>
                                        <p:attrNameLst>
                                          <p:attrName>ppt_h</p:attrName>
                                        </p:attrNameLst>
                                      </p:cBhvr>
                                      <p:tavLst>
                                        <p:tav tm="0">
                                          <p:val>
                                            <p:strVal val="#ppt_h"/>
                                          </p:val>
                                        </p:tav>
                                        <p:tav tm="100000">
                                          <p:val>
                                            <p:strVal val="#ppt_h"/>
                                          </p:val>
                                        </p:tav>
                                      </p:tavLst>
                                    </p:anim>
                                    <p:animEffect transition="in" filter="fade">
                                      <p:cBhvr>
                                        <p:cTn id="34" dur="1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6"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name="08242787-ac7e-4723-84ba-58b3438f78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Leçon 4 : Sécurisation et surveillance DHCP</a:t>
            </a:r>
            <a:endParaRPr lang="en-US" dirty="0"/>
          </a:p>
        </p:txBody>
      </p:sp>
      <p:sp>
        <p:nvSpPr>
          <p:cNvPr id="3" name="Text Placeholder 2"/>
          <p:cNvSpPr>
            <a:spLocks noGrp="1"/>
          </p:cNvSpPr>
          <p:nvPr>
            <p:ph type="body" idx="1"/>
          </p:nvPr>
        </p:nvSpPr>
        <p:spPr>
          <a:xfrm>
            <a:off x="458788" y="1021215"/>
            <a:ext cx="7923212" cy="5147356"/>
          </a:xfrm>
        </p:spPr>
        <p:txBody>
          <a:bodyPr/>
          <a:lstStyle/>
          <a:p>
            <a:r>
              <a:rPr lang="fr-FR" dirty="0"/>
              <a:t>Procédure pour empêcher un ordinateur non autorisé d'obtenir un bail
Procédure pour empêcher des serveurs DHCP non autorisés et non-Microsoft de louer des adresses IP
Délégation de l'administration DHCP
En quoi consistent les statistiques DHCP ?
Qu'est-ce que le journal d'audit DHCP ?
Discussion : Problèmes DHCP courants</a:t>
            </a:r>
            <a:endParaRPr lang="en-US" dirty="0"/>
          </a:p>
        </p:txBody>
      </p:sp>
    </p:spTree>
    <p:extLst>
      <p:ext uri="{BB962C8B-B14F-4D97-AF65-F5344CB8AC3E}">
        <p14:creationId xmlns:p14="http://schemas.microsoft.com/office/powerpoint/2010/main" val="1879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0bdc78b-d27a-44fb-9310-597d8ba57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a:t>Procédure pour empêcher un </a:t>
            </a:r>
            <a:r>
              <a:rPr lang="fr-FR" sz="2600"/>
              <a:t>ordinateur non autorisé </a:t>
            </a:r>
            <a:r>
              <a:rPr lang="fr-FR" sz="2600" dirty="0"/>
              <a:t>d'obtenir un bail</a:t>
            </a:r>
            <a:endParaRPr lang="en-US" sz="2600" dirty="0"/>
          </a:p>
        </p:txBody>
      </p:sp>
      <p:sp>
        <p:nvSpPr>
          <p:cNvPr id="4" name="AutoShape 5"/>
          <p:cNvSpPr>
            <a:spLocks noChangeArrowheads="1"/>
          </p:cNvSpPr>
          <p:nvPr/>
        </p:nvSpPr>
        <p:spPr bwMode="auto">
          <a:xfrm>
            <a:off x="454267" y="1728020"/>
            <a:ext cx="8308733" cy="4748980"/>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spcBef>
                <a:spcPts val="100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Vérifiez que les utilisateurs non autorisés ne disposent pas d'un accès physique ou sans fil à votre réseau</a:t>
            </a:r>
          </a:p>
          <a:p>
            <a:pPr marL="228600" indent="-228600">
              <a:spcBef>
                <a:spcPts val="100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Activez l'enregistrement d'audit pour </a:t>
            </a:r>
            <a:r>
              <a:rPr lang="en-US" sz="2400" b="0" dirty="0" err="1">
                <a:solidFill>
                  <a:srgbClr val="000000"/>
                </a:solidFill>
                <a:latin typeface="Segoe UI" pitchFamily="34" charset="0"/>
                <a:ea typeface="Segoe UI" pitchFamily="34" charset="0"/>
                <a:cs typeface="Segoe UI" pitchFamily="34" charset="0"/>
              </a:rPr>
              <a:t>tous</a:t>
            </a:r>
            <a:r>
              <a:rPr lang="en-US" sz="2400" b="0" dirty="0">
                <a:solidFill>
                  <a:srgbClr val="000000"/>
                </a:solidFill>
                <a:latin typeface="Segoe UI" pitchFamily="34" charset="0"/>
                <a:ea typeface="Segoe UI" pitchFamily="34" charset="0"/>
                <a:cs typeface="Segoe UI" pitchFamily="34" charset="0"/>
              </a:rPr>
              <a:t> les </a:t>
            </a:r>
            <a:r>
              <a:rPr lang="en-US" sz="2400" b="0" dirty="0" err="1">
                <a:solidFill>
                  <a:srgbClr val="000000"/>
                </a:solidFill>
                <a:latin typeface="Segoe UI" pitchFamily="34" charset="0"/>
                <a:ea typeface="Segoe UI" pitchFamily="34" charset="0"/>
                <a:cs typeface="Segoe UI" pitchFamily="34" charset="0"/>
              </a:rPr>
              <a:t>serveurs</a:t>
            </a:r>
            <a:r>
              <a:rPr lang="en-US" sz="2400" b="0" dirty="0">
                <a:solidFill>
                  <a:srgbClr val="000000"/>
                </a:solidFill>
                <a:latin typeface="Segoe UI" pitchFamily="34" charset="0"/>
                <a:ea typeface="Segoe UI" pitchFamily="34" charset="0"/>
                <a:cs typeface="Segoe UI" pitchFamily="34" charset="0"/>
              </a:rPr>
              <a:t> DHCP de votre réseau</a:t>
            </a:r>
          </a:p>
          <a:p>
            <a:pPr marL="228600" indent="-228600">
              <a:spcBef>
                <a:spcPts val="100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Vérifiez et analysez régulièrement les fichiers journaux d'audit</a:t>
            </a:r>
          </a:p>
          <a:p>
            <a:pPr marL="228600" indent="-228600">
              <a:spcBef>
                <a:spcPts val="100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Utilisez des commutateurs de réseau local ou des points d'accès sans fil basés sur la norme 802.1X pour accéder au réseau</a:t>
            </a:r>
          </a:p>
          <a:p>
            <a:pPr marL="228600" indent="-228600">
              <a:spcBef>
                <a:spcPts val="100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Configurez la protection d'accès réseau pour </a:t>
            </a:r>
            <a:r>
              <a:rPr lang="en-US" sz="2400" b="0" dirty="0">
                <a:latin typeface="Segoe UI" pitchFamily="34" charset="0"/>
                <a:ea typeface="Segoe UI" pitchFamily="34" charset="0"/>
                <a:cs typeface="Segoe UI" pitchFamily="34" charset="0"/>
              </a:rPr>
              <a:t>garantir qu'un ordinateur client est conforme aux exigences d'intégrité du système</a:t>
            </a:r>
            <a:endParaRPr lang="en-US" sz="2400" b="0" dirty="0">
              <a:solidFill>
                <a:srgbClr val="000000"/>
              </a:solidFill>
              <a:latin typeface="Segoe UI" pitchFamily="34" charset="0"/>
              <a:ea typeface="Segoe UI" pitchFamily="34" charset="0"/>
              <a:cs typeface="Segoe UI" pitchFamily="34" charset="0"/>
            </a:endParaRPr>
          </a:p>
        </p:txBody>
      </p:sp>
      <p:sp>
        <p:nvSpPr>
          <p:cNvPr id="5" name="AutoShape 6"/>
          <p:cNvSpPr>
            <a:spLocks noChangeArrowheads="1"/>
          </p:cNvSpPr>
          <p:nvPr/>
        </p:nvSpPr>
        <p:spPr bwMode="auto">
          <a:xfrm>
            <a:off x="1273175" y="2782888"/>
            <a:ext cx="6584950" cy="739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endParaRPr lang="en-US" sz="2400" b="0" dirty="0">
              <a:solidFill>
                <a:srgbClr val="000000"/>
              </a:solidFill>
              <a:latin typeface="Segoe UI" pitchFamily="34" charset="0"/>
              <a:ea typeface="Segoe UI" pitchFamily="34" charset="0"/>
              <a:cs typeface="Segoe UI" pitchFamily="34" charset="0"/>
            </a:endParaRPr>
          </a:p>
        </p:txBody>
      </p:sp>
      <p:sp>
        <p:nvSpPr>
          <p:cNvPr id="6" name="AutoShape 4"/>
          <p:cNvSpPr>
            <a:spLocks noChangeArrowheads="1"/>
          </p:cNvSpPr>
          <p:nvPr/>
        </p:nvSpPr>
        <p:spPr bwMode="auto">
          <a:xfrm>
            <a:off x="609600" y="762782"/>
            <a:ext cx="7543800" cy="1007023"/>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solidFill>
                  <a:srgbClr val="000000"/>
                </a:solidFill>
                <a:latin typeface="Segoe UI" pitchFamily="34" charset="0"/>
                <a:ea typeface="Segoe UI" pitchFamily="34" charset="0"/>
                <a:cs typeface="Segoe UI" pitchFamily="34" charset="0"/>
              </a:rPr>
              <a:t>Pour empêcher un ordinateur non autorisé d'obtenir un bail</a:t>
            </a:r>
          </a:p>
          <a:p>
            <a:endParaRPr lang="en-US" sz="24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35046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1bd7e92-d6c1-42eb-a35e-3db704da77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a:t>Procédure pour empêcher des serveurs DHCP non autorisés et non-Microsoft de louer des adresses IP</a:t>
            </a:r>
            <a:endParaRPr lang="en-US" sz="2600" dirty="0"/>
          </a:p>
        </p:txBody>
      </p:sp>
      <p:sp>
        <p:nvSpPr>
          <p:cNvPr id="4" name="AutoShape 2" descr="80/20 rule"/>
          <p:cNvSpPr>
            <a:spLocks noChangeAspect="1" noChangeArrowheads="1"/>
          </p:cNvSpPr>
          <p:nvPr/>
        </p:nvSpPr>
        <p:spPr bwMode="auto">
          <a:xfrm>
            <a:off x="4361128" y="98599"/>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solidFill>
                <a:srgbClr val="000000"/>
              </a:solidFill>
              <a:latin typeface="Segoe UI" pitchFamily="34" charset="0"/>
              <a:ea typeface="Segoe UI" pitchFamily="34" charset="0"/>
              <a:cs typeface="Segoe UI" pitchFamily="34" charset="0"/>
            </a:endParaRPr>
          </a:p>
        </p:txBody>
      </p:sp>
      <p:sp>
        <p:nvSpPr>
          <p:cNvPr id="5" name="AutoShape 4" descr="80/20 rule"/>
          <p:cNvSpPr>
            <a:spLocks noChangeAspect="1" noChangeArrowheads="1"/>
          </p:cNvSpPr>
          <p:nvPr/>
        </p:nvSpPr>
        <p:spPr bwMode="auto">
          <a:xfrm>
            <a:off x="4361128" y="98599"/>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solidFill>
                <a:srgbClr val="000000"/>
              </a:solidFill>
              <a:latin typeface="Segoe UI" pitchFamily="34" charset="0"/>
              <a:ea typeface="Segoe UI" pitchFamily="34" charset="0"/>
              <a:cs typeface="Segoe UI" pitchFamily="34" charset="0"/>
            </a:endParaRPr>
          </a:p>
        </p:txBody>
      </p:sp>
      <p:sp>
        <p:nvSpPr>
          <p:cNvPr id="6" name="AutoShape 6" descr="80/20 rule"/>
          <p:cNvSpPr>
            <a:spLocks noChangeAspect="1" noChangeArrowheads="1"/>
          </p:cNvSpPr>
          <p:nvPr/>
        </p:nvSpPr>
        <p:spPr bwMode="auto">
          <a:xfrm>
            <a:off x="4361128" y="98599"/>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solidFill>
                <a:srgbClr val="000000"/>
              </a:solidFill>
              <a:latin typeface="Segoe UI" pitchFamily="34" charset="0"/>
              <a:ea typeface="Segoe UI" pitchFamily="34" charset="0"/>
              <a:cs typeface="Segoe UI" pitchFamily="34" charset="0"/>
            </a:endParaRPr>
          </a:p>
        </p:txBody>
      </p:sp>
      <p:sp>
        <p:nvSpPr>
          <p:cNvPr id="7" name="AutoShape 8" descr="80/20 rule"/>
          <p:cNvSpPr>
            <a:spLocks noChangeAspect="1" noChangeArrowheads="1"/>
          </p:cNvSpPr>
          <p:nvPr/>
        </p:nvSpPr>
        <p:spPr bwMode="auto">
          <a:xfrm>
            <a:off x="4361128" y="98599"/>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solidFill>
                <a:srgbClr val="000000"/>
              </a:solidFill>
              <a:latin typeface="Segoe UI" pitchFamily="34" charset="0"/>
              <a:ea typeface="Segoe UI" pitchFamily="34" charset="0"/>
              <a:cs typeface="Segoe UI" pitchFamily="34" charset="0"/>
            </a:endParaRPr>
          </a:p>
        </p:txBody>
      </p:sp>
      <p:sp>
        <p:nvSpPr>
          <p:cNvPr id="8" name="AutoShape 130"/>
          <p:cNvSpPr>
            <a:spLocks noChangeArrowheads="1"/>
          </p:cNvSpPr>
          <p:nvPr/>
        </p:nvSpPr>
        <p:spPr bwMode="auto">
          <a:xfrm>
            <a:off x="2340924" y="1045445"/>
            <a:ext cx="1023937" cy="756190"/>
          </a:xfrm>
          <a:prstGeom prst="roundRect">
            <a:avLst>
              <a:gd name="adj" fmla="val 4167"/>
            </a:avLst>
          </a:prstGeom>
          <a:no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solidFill>
                  <a:srgbClr val="000000"/>
                </a:solidFill>
                <a:latin typeface="Segoe UI" pitchFamily="34" charset="0"/>
                <a:ea typeface="Segoe UI" pitchFamily="34" charset="0"/>
                <a:cs typeface="Segoe UI" pitchFamily="34" charset="0"/>
              </a:rPr>
              <a:t>Clients </a:t>
            </a:r>
            <a:br>
              <a:rPr sz="2600" b="0" dirty="0">
                <a:latin typeface="Segoe UI"/>
                <a:ea typeface="Segoe UI"/>
                <a:cs typeface="Segoe UI"/>
              </a:rPr>
            </a:br>
            <a:r>
              <a:rPr lang="en-US" sz="2600" b="0" dirty="0">
                <a:solidFill>
                  <a:srgbClr val="000000"/>
                </a:solidFill>
                <a:latin typeface="Segoe UI" pitchFamily="34" charset="0"/>
                <a:ea typeface="Segoe UI" pitchFamily="34" charset="0"/>
                <a:cs typeface="Segoe UI" pitchFamily="34" charset="0"/>
              </a:rPr>
              <a:t>DHCP</a:t>
            </a:r>
          </a:p>
        </p:txBody>
      </p:sp>
      <p:sp>
        <p:nvSpPr>
          <p:cNvPr id="9" name="AutoShape 130"/>
          <p:cNvSpPr>
            <a:spLocks noChangeArrowheads="1"/>
          </p:cNvSpPr>
          <p:nvPr/>
        </p:nvSpPr>
        <p:spPr bwMode="auto">
          <a:xfrm>
            <a:off x="1116962" y="3480840"/>
            <a:ext cx="1358900" cy="925751"/>
          </a:xfrm>
          <a:prstGeom prst="roundRect">
            <a:avLst>
              <a:gd name="adj" fmla="val 4167"/>
            </a:avLst>
          </a:prstGeom>
          <a:no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solidFill>
                  <a:srgbClr val="000000"/>
                </a:solidFill>
                <a:latin typeface="Segoe UI" pitchFamily="34" charset="0"/>
                <a:ea typeface="Segoe UI" pitchFamily="34" charset="0"/>
                <a:cs typeface="Segoe UI" pitchFamily="34" charset="0"/>
              </a:rPr>
              <a:t>Clients </a:t>
            </a:r>
            <a:br>
              <a:rPr sz="2600" b="0">
                <a:latin typeface="Segoe UI"/>
                <a:ea typeface="Segoe UI"/>
                <a:cs typeface="Segoe UI"/>
              </a:rPr>
            </a:br>
            <a:r>
              <a:rPr lang="en-US" sz="2600" b="0" dirty="0">
                <a:solidFill>
                  <a:srgbClr val="000000"/>
                </a:solidFill>
                <a:latin typeface="Segoe UI" pitchFamily="34" charset="0"/>
                <a:ea typeface="Segoe UI" pitchFamily="34" charset="0"/>
                <a:cs typeface="Segoe UI" pitchFamily="34" charset="0"/>
              </a:rPr>
              <a:t>DHCP</a:t>
            </a:r>
          </a:p>
        </p:txBody>
      </p:sp>
      <p:grpSp>
        <p:nvGrpSpPr>
          <p:cNvPr id="15" name="Group 14"/>
          <p:cNvGrpSpPr/>
          <p:nvPr/>
        </p:nvGrpSpPr>
        <p:grpSpPr>
          <a:xfrm>
            <a:off x="1210624" y="1341494"/>
            <a:ext cx="5397499" cy="2507185"/>
            <a:chOff x="1167079" y="1236986"/>
            <a:chExt cx="5397499" cy="2507185"/>
          </a:xfrm>
        </p:grpSpPr>
        <p:sp>
          <p:nvSpPr>
            <p:cNvPr id="19" name="Line 66" descr="&quot;&quot;"/>
            <p:cNvSpPr>
              <a:spLocks noChangeShapeType="1"/>
            </p:cNvSpPr>
            <p:nvPr/>
          </p:nvSpPr>
          <p:spPr bwMode="auto">
            <a:xfrm flipH="1" flipV="1">
              <a:off x="3910279" y="1463296"/>
              <a:ext cx="2654299" cy="57568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0" name="Line 66" descr="&quot;&quot;"/>
            <p:cNvSpPr>
              <a:spLocks noChangeShapeType="1"/>
            </p:cNvSpPr>
            <p:nvPr/>
          </p:nvSpPr>
          <p:spPr bwMode="auto">
            <a:xfrm flipH="1" flipV="1">
              <a:off x="1167079" y="2487502"/>
              <a:ext cx="3800474" cy="89156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1" name="Line 66" descr="&quot;&quot;"/>
            <p:cNvSpPr>
              <a:spLocks noChangeShapeType="1"/>
            </p:cNvSpPr>
            <p:nvPr/>
          </p:nvSpPr>
          <p:spPr bwMode="auto">
            <a:xfrm flipH="1">
              <a:off x="3092716" y="1684819"/>
              <a:ext cx="1904999" cy="126487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2" name="Line 66" descr="&quot;&quot;"/>
            <p:cNvSpPr>
              <a:spLocks noChangeShapeType="1"/>
            </p:cNvSpPr>
            <p:nvPr/>
          </p:nvSpPr>
          <p:spPr bwMode="auto">
            <a:xfrm flipH="1">
              <a:off x="1624279" y="2759620"/>
              <a:ext cx="665162" cy="38014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3" name="Line 66" descr="&quot;&quot;"/>
            <p:cNvSpPr>
              <a:spLocks noChangeShapeType="1"/>
            </p:cNvSpPr>
            <p:nvPr/>
          </p:nvSpPr>
          <p:spPr bwMode="auto">
            <a:xfrm flipH="1">
              <a:off x="2837129" y="3000288"/>
              <a:ext cx="519112" cy="41706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4" name="Line 66" descr="&quot;&quot;"/>
            <p:cNvSpPr>
              <a:spLocks noChangeShapeType="1"/>
            </p:cNvSpPr>
            <p:nvPr/>
          </p:nvSpPr>
          <p:spPr bwMode="auto">
            <a:xfrm flipH="1">
              <a:off x="4183328" y="3306593"/>
              <a:ext cx="482600" cy="43757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5" name="Line 66" descr="&quot;&quot;"/>
            <p:cNvSpPr>
              <a:spLocks noChangeShapeType="1"/>
            </p:cNvSpPr>
            <p:nvPr/>
          </p:nvSpPr>
          <p:spPr bwMode="auto">
            <a:xfrm flipH="1">
              <a:off x="5807340" y="1976082"/>
              <a:ext cx="482600" cy="43621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6" name="Line 66" descr="&quot;&quot;"/>
            <p:cNvSpPr>
              <a:spLocks noChangeShapeType="1"/>
            </p:cNvSpPr>
            <p:nvPr/>
          </p:nvSpPr>
          <p:spPr bwMode="auto">
            <a:xfrm flipH="1">
              <a:off x="3889641" y="1590467"/>
              <a:ext cx="638175" cy="43757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7" name="Line 66" descr="&quot;&quot;"/>
            <p:cNvSpPr>
              <a:spLocks noChangeShapeType="1"/>
            </p:cNvSpPr>
            <p:nvPr/>
          </p:nvSpPr>
          <p:spPr bwMode="auto">
            <a:xfrm flipH="1">
              <a:off x="4764353" y="1236986"/>
              <a:ext cx="482600" cy="41364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8" name="Line 66" descr="&quot;&quot;"/>
            <p:cNvSpPr>
              <a:spLocks noChangeShapeType="1"/>
            </p:cNvSpPr>
            <p:nvPr/>
          </p:nvSpPr>
          <p:spPr bwMode="auto">
            <a:xfrm flipH="1">
              <a:off x="6032765" y="1478337"/>
              <a:ext cx="481012" cy="43757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grpSp>
      <p:pic>
        <p:nvPicPr>
          <p:cNvPr id="16" name="Picture 15"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7286" y="844887"/>
            <a:ext cx="700087" cy="7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8524" y="1589682"/>
            <a:ext cx="701675" cy="7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6484" y="988013"/>
            <a:ext cx="701675" cy="7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131"/>
          <p:cNvSpPr>
            <a:spLocks noChangeArrowheads="1"/>
          </p:cNvSpPr>
          <p:nvPr/>
        </p:nvSpPr>
        <p:spPr bwMode="auto">
          <a:xfrm>
            <a:off x="6460485" y="2433388"/>
            <a:ext cx="2236787" cy="879941"/>
          </a:xfrm>
          <a:prstGeom prst="roundRect">
            <a:avLst>
              <a:gd name="adj" fmla="val 4167"/>
            </a:avLst>
          </a:prstGeom>
          <a:noFill/>
          <a:ln w="9525">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solidFill>
                  <a:srgbClr val="000000"/>
                </a:solidFill>
                <a:latin typeface="Segoe UI" pitchFamily="34" charset="0"/>
                <a:ea typeface="Segoe UI" pitchFamily="34" charset="0"/>
                <a:cs typeface="Segoe UI" pitchFamily="34" charset="0"/>
              </a:rPr>
              <a:t>Serveur DHCP non autorisé</a:t>
            </a:r>
          </a:p>
        </p:txBody>
      </p:sp>
      <p:sp>
        <p:nvSpPr>
          <p:cNvPr id="30" name="AutoShape 132"/>
          <p:cNvSpPr>
            <a:spLocks noChangeArrowheads="1"/>
          </p:cNvSpPr>
          <p:nvPr/>
        </p:nvSpPr>
        <p:spPr bwMode="auto">
          <a:xfrm>
            <a:off x="5122223" y="3651769"/>
            <a:ext cx="2952749" cy="723371"/>
          </a:xfrm>
          <a:prstGeom prst="roundRect">
            <a:avLst>
              <a:gd name="adj" fmla="val 4167"/>
            </a:avLst>
          </a:prstGeom>
          <a:no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solidFill>
                  <a:srgbClr val="000000"/>
                </a:solidFill>
                <a:latin typeface="Segoe UI" pitchFamily="34" charset="0"/>
                <a:ea typeface="Segoe UI" pitchFamily="34" charset="0"/>
                <a:cs typeface="Segoe UI" pitchFamily="34" charset="0"/>
              </a:rPr>
              <a:t>Serveur DHCP légitime</a:t>
            </a:r>
          </a:p>
        </p:txBody>
      </p:sp>
      <p:sp>
        <p:nvSpPr>
          <p:cNvPr id="31" name="AutoShape 4"/>
          <p:cNvSpPr>
            <a:spLocks noChangeArrowheads="1"/>
          </p:cNvSpPr>
          <p:nvPr/>
        </p:nvSpPr>
        <p:spPr bwMode="auto">
          <a:xfrm>
            <a:off x="513700" y="4685462"/>
            <a:ext cx="8057096" cy="1676400"/>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600" b="0" dirty="0">
                <a:solidFill>
                  <a:srgbClr val="000000"/>
                </a:solidFill>
                <a:latin typeface="Segoe UI" pitchFamily="34" charset="0"/>
                <a:ea typeface="Segoe UI" pitchFamily="34" charset="0"/>
                <a:cs typeface="Segoe UI" pitchFamily="34" charset="0"/>
              </a:rPr>
              <a:t>Pour éliminer un serveur DHCP non autorisé, </a:t>
            </a:r>
            <a:r>
              <a:rPr lang="en-CA" sz="2600" b="0" dirty="0">
                <a:solidFill>
                  <a:srgbClr val="000000"/>
                </a:solidFill>
                <a:latin typeface="Segoe UI" pitchFamily="34" charset="0"/>
                <a:ea typeface="Segoe UI" pitchFamily="34" charset="0"/>
                <a:cs typeface="Segoe UI" pitchFamily="34" charset="0"/>
              </a:rPr>
              <a:t>vous devez le localiser, puis le désactiver </a:t>
            </a:r>
            <a:r>
              <a:rPr lang="en-CA" sz="2600" b="0" dirty="0" err="1">
                <a:solidFill>
                  <a:srgbClr val="000000"/>
                </a:solidFill>
                <a:latin typeface="Segoe UI" pitchFamily="34" charset="0"/>
                <a:ea typeface="Segoe UI" pitchFamily="34" charset="0"/>
                <a:cs typeface="Segoe UI" pitchFamily="34" charset="0"/>
              </a:rPr>
              <a:t>physiquement</a:t>
            </a:r>
            <a:r>
              <a:rPr lang="en-CA" sz="2600" b="0" dirty="0">
                <a:solidFill>
                  <a:srgbClr val="000000"/>
                </a:solidFill>
                <a:latin typeface="Segoe UI" pitchFamily="34" charset="0"/>
                <a:ea typeface="Segoe UI" pitchFamily="34" charset="0"/>
                <a:cs typeface="Segoe UI" pitchFamily="34" charset="0"/>
              </a:rPr>
              <a:t> </a:t>
            </a:r>
            <a:r>
              <a:rPr lang="en-CA" sz="2600" b="0" dirty="0" err="1">
                <a:solidFill>
                  <a:srgbClr val="000000"/>
                </a:solidFill>
                <a:latin typeface="Segoe UI" pitchFamily="34" charset="0"/>
                <a:ea typeface="Segoe UI" pitchFamily="34" charset="0"/>
                <a:cs typeface="Segoe UI" pitchFamily="34" charset="0"/>
              </a:rPr>
              <a:t>ou</a:t>
            </a:r>
            <a:r>
              <a:rPr lang="en-CA" sz="2600" b="0" dirty="0">
                <a:solidFill>
                  <a:srgbClr val="000000"/>
                </a:solidFill>
                <a:latin typeface="Segoe UI" pitchFamily="34" charset="0"/>
                <a:ea typeface="Segoe UI" pitchFamily="34" charset="0"/>
                <a:cs typeface="Segoe UI" pitchFamily="34" charset="0"/>
              </a:rPr>
              <a:t> </a:t>
            </a:r>
            <a:r>
              <a:rPr lang="en-CA" sz="2600" b="0" dirty="0" err="1">
                <a:solidFill>
                  <a:srgbClr val="000000"/>
                </a:solidFill>
                <a:latin typeface="Segoe UI" pitchFamily="34" charset="0"/>
                <a:ea typeface="Segoe UI" pitchFamily="34" charset="0"/>
                <a:cs typeface="Segoe UI" pitchFamily="34" charset="0"/>
              </a:rPr>
              <a:t>désactiver</a:t>
            </a:r>
            <a:r>
              <a:rPr lang="en-CA" sz="2600" b="0" dirty="0">
                <a:solidFill>
                  <a:srgbClr val="000000"/>
                </a:solidFill>
                <a:latin typeface="Segoe UI" pitchFamily="34" charset="0"/>
                <a:ea typeface="Segoe UI" pitchFamily="34" charset="0"/>
                <a:cs typeface="Segoe UI" pitchFamily="34" charset="0"/>
              </a:rPr>
              <a:t> le service DHCP, afin de </a:t>
            </a:r>
            <a:r>
              <a:rPr lang="en-CA" sz="2600" b="0" dirty="0" err="1">
                <a:solidFill>
                  <a:srgbClr val="000000"/>
                </a:solidFill>
                <a:latin typeface="Segoe UI" pitchFamily="34" charset="0"/>
                <a:ea typeface="Segoe UI" pitchFamily="34" charset="0"/>
                <a:cs typeface="Segoe UI" pitchFamily="34" charset="0"/>
              </a:rPr>
              <a:t>l'empêcher</a:t>
            </a:r>
            <a:r>
              <a:rPr lang="en-CA" sz="2600" b="0" dirty="0">
                <a:solidFill>
                  <a:srgbClr val="000000"/>
                </a:solidFill>
                <a:latin typeface="Segoe UI" pitchFamily="34" charset="0"/>
                <a:ea typeface="Segoe UI" pitchFamily="34" charset="0"/>
                <a:cs typeface="Segoe UI" pitchFamily="34" charset="0"/>
              </a:rPr>
              <a:t> de </a:t>
            </a:r>
            <a:r>
              <a:rPr lang="en-CA" sz="2600" b="0" dirty="0" err="1">
                <a:solidFill>
                  <a:srgbClr val="000000"/>
                </a:solidFill>
                <a:latin typeface="Segoe UI" pitchFamily="34" charset="0"/>
                <a:ea typeface="Segoe UI" pitchFamily="34" charset="0"/>
                <a:cs typeface="Segoe UI" pitchFamily="34" charset="0"/>
              </a:rPr>
              <a:t>communiquer</a:t>
            </a:r>
            <a:r>
              <a:rPr lang="en-CA" sz="2600" b="0" dirty="0">
                <a:solidFill>
                  <a:srgbClr val="000000"/>
                </a:solidFill>
                <a:latin typeface="Segoe UI" pitchFamily="34" charset="0"/>
                <a:ea typeface="Segoe UI" pitchFamily="34" charset="0"/>
                <a:cs typeface="Segoe UI" pitchFamily="34" charset="0"/>
              </a:rPr>
              <a:t> sur le réseau</a:t>
            </a:r>
            <a:endParaRPr lang="en-US" sz="2600" b="0" dirty="0">
              <a:solidFill>
                <a:srgbClr val="000000"/>
              </a:solidFill>
              <a:latin typeface="Segoe UI" pitchFamily="34" charset="0"/>
              <a:ea typeface="Segoe UI" pitchFamily="34" charset="0"/>
              <a:cs typeface="Segoe UI" pitchFamily="34" charset="0"/>
            </a:endParaRPr>
          </a:p>
        </p:txBody>
      </p:sp>
      <p:pic>
        <p:nvPicPr>
          <p:cNvPr id="13" name="Picture 12"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4249" y="3095224"/>
            <a:ext cx="703262" cy="70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4737" y="2803961"/>
            <a:ext cx="701675" cy="70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Serveur DHCP non autorisé identifié par une croix rou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3036" y="2189985"/>
            <a:ext cx="828675" cy="8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invalider avec la croix"/>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1887" y="2494017"/>
            <a:ext cx="524930" cy="63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erveur DHCP légitime identifié par une coche vert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22061" y="3651769"/>
            <a:ext cx="828675" cy="80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valider avec la coche"/>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879604">
            <a:off x="4249749" y="3656693"/>
            <a:ext cx="801975" cy="761133"/>
          </a:xfrm>
          <a:prstGeom prst="rect">
            <a:avLst/>
          </a:prstGeom>
        </p:spPr>
      </p:pic>
    </p:spTree>
    <p:extLst>
      <p:ext uri="{BB962C8B-B14F-4D97-AF65-F5344CB8AC3E}">
        <p14:creationId xmlns:p14="http://schemas.microsoft.com/office/powerpoint/2010/main" val="181232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f5f293a3-aa46-4e43-895a-aecc6f74ad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Délégation de l'administration DHCP</a:t>
            </a:r>
          </a:p>
        </p:txBody>
      </p:sp>
      <p:sp>
        <p:nvSpPr>
          <p:cNvPr id="4" name="Content Placeholder 2"/>
          <p:cNvSpPr>
            <a:spLocks noGrp="1"/>
          </p:cNvSpPr>
          <p:nvPr/>
        </p:nvSpPr>
        <p:spPr bwMode="auto">
          <a:xfrm>
            <a:off x="458788" y="9906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Pour déléguer les personnes qui sont </a:t>
            </a:r>
            <a:r>
              <a:rPr lang="en-US" dirty="0" err="1"/>
              <a:t>habilitées</a:t>
            </a:r>
            <a:r>
              <a:rPr lang="en-US" dirty="0"/>
              <a:t> à </a:t>
            </a:r>
            <a:r>
              <a:rPr lang="en-US" dirty="0" err="1"/>
              <a:t>administrer</a:t>
            </a:r>
            <a:r>
              <a:rPr lang="en-US" dirty="0"/>
              <a:t> le service DHCP</a:t>
            </a:r>
          </a:p>
          <a:p>
            <a:r>
              <a:rPr lang="en-US" dirty="0"/>
              <a:t>Limitez les membres du </a:t>
            </a:r>
            <a:r>
              <a:rPr lang="en-US" dirty="0" err="1"/>
              <a:t>groupe</a:t>
            </a:r>
            <a:r>
              <a:rPr lang="en-US" dirty="0"/>
              <a:t> </a:t>
            </a:r>
            <a:r>
              <a:rPr lang="en-US" dirty="0" err="1"/>
              <a:t>Administrateurs</a:t>
            </a:r>
            <a:r>
              <a:rPr lang="en-US" dirty="0"/>
              <a:t> DHCP</a:t>
            </a:r>
          </a:p>
          <a:p>
            <a:r>
              <a:rPr lang="en-US" dirty="0"/>
              <a:t>Ajoutez des utilisateurs au </a:t>
            </a:r>
            <a:r>
              <a:rPr lang="en-US" dirty="0" err="1"/>
              <a:t>groupe</a:t>
            </a:r>
            <a:r>
              <a:rPr lang="en-US" dirty="0"/>
              <a:t> </a:t>
            </a:r>
            <a:r>
              <a:rPr lang="en-US" dirty="0" err="1"/>
              <a:t>Utilisateurs</a:t>
            </a:r>
            <a:r>
              <a:rPr lang="en-US" dirty="0"/>
              <a:t> DHCP s'ils ont besoin d'un </a:t>
            </a:r>
            <a:r>
              <a:rPr lang="en-US" dirty="0" err="1"/>
              <a:t>accès</a:t>
            </a:r>
            <a:r>
              <a:rPr lang="en-US" dirty="0"/>
              <a:t> en lecture </a:t>
            </a:r>
            <a:r>
              <a:rPr lang="en-US" dirty="0" err="1"/>
              <a:t>seule</a:t>
            </a:r>
            <a:r>
              <a:rPr lang="en-US" dirty="0"/>
              <a:t> à la console DHCP</a:t>
            </a:r>
          </a:p>
          <a:p>
            <a:pPr>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6739109"/>
              </p:ext>
            </p:extLst>
          </p:nvPr>
        </p:nvGraphicFramePr>
        <p:xfrm>
          <a:off x="572165" y="4258491"/>
          <a:ext cx="8067474" cy="2396787"/>
        </p:xfrm>
        <a:graphic>
          <a:graphicData uri="http://schemas.openxmlformats.org/drawingml/2006/table">
            <a:tbl>
              <a:tblPr firstRow="1" bandRow="1">
                <a:tableStyleId>{21E4AEA4-8DFA-4A89-87EB-49C32662AFE0}</a:tableStyleId>
              </a:tblPr>
              <a:tblGrid>
                <a:gridCol w="3177047">
                  <a:extLst>
                    <a:ext uri="{9D8B030D-6E8A-4147-A177-3AD203B41FA5}">
                      <a16:colId xmlns:a16="http://schemas.microsoft.com/office/drawing/2014/main" val="20000"/>
                    </a:ext>
                  </a:extLst>
                </a:gridCol>
                <a:gridCol w="4890427">
                  <a:extLst>
                    <a:ext uri="{9D8B030D-6E8A-4147-A177-3AD203B41FA5}">
                      <a16:colId xmlns:a16="http://schemas.microsoft.com/office/drawing/2014/main" val="20001"/>
                    </a:ext>
                  </a:extLst>
                </a:gridCol>
              </a:tblGrid>
              <a:tr h="566657">
                <a:tc>
                  <a:txBody>
                    <a:bodyPr/>
                    <a:lstStyle/>
                    <a:p>
                      <a:r>
                        <a:rPr lang="en-US" sz="2200" dirty="0">
                          <a:latin typeface="Segoe UI" pitchFamily="34" charset="0"/>
                          <a:ea typeface="Segoe UI" pitchFamily="34" charset="0"/>
                          <a:cs typeface="Segoe UI" pitchFamily="34" charset="0"/>
                        </a:rPr>
                        <a:t>Compte</a:t>
                      </a:r>
                      <a:endParaRPr lang="en-IN" sz="2200" dirty="0">
                        <a:latin typeface="Segoe UI" pitchFamily="34" charset="0"/>
                        <a:ea typeface="Segoe UI" pitchFamily="34" charset="0"/>
                        <a:cs typeface="Segoe UI" pitchFamily="34" charset="0"/>
                      </a:endParaRPr>
                    </a:p>
                  </a:txBody>
                  <a:tcPr/>
                </a:tc>
                <a:tc>
                  <a:txBody>
                    <a:bodyPr/>
                    <a:lstStyle/>
                    <a:p>
                      <a:r>
                        <a:rPr lang="en-US" sz="2200" dirty="0">
                          <a:latin typeface="Segoe UI" pitchFamily="34" charset="0"/>
                          <a:ea typeface="Segoe UI" pitchFamily="34" charset="0"/>
                          <a:cs typeface="Segoe UI" pitchFamily="34" charset="0"/>
                        </a:rPr>
                        <a:t>Autorisations</a:t>
                      </a:r>
                      <a:endParaRPr lang="en-IN" sz="220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0"/>
                  </a:ext>
                </a:extLst>
              </a:tr>
              <a:tr h="915065">
                <a:tc>
                  <a:txBody>
                    <a:bodyPr/>
                    <a:lstStyle/>
                    <a:p>
                      <a:r>
                        <a:rPr lang="en-US" sz="2200" dirty="0" err="1">
                          <a:latin typeface="Segoe UI" pitchFamily="34" charset="0"/>
                          <a:ea typeface="Segoe UI" pitchFamily="34" charset="0"/>
                          <a:cs typeface="Segoe UI" pitchFamily="34" charset="0"/>
                        </a:rPr>
                        <a:t>Groupe</a:t>
                      </a:r>
                      <a:r>
                        <a:rPr lang="en-US" sz="2200" baseline="0" dirty="0">
                          <a:latin typeface="Segoe UI" pitchFamily="34" charset="0"/>
                          <a:ea typeface="Segoe UI" pitchFamily="34" charset="0"/>
                          <a:cs typeface="Segoe UI" pitchFamily="34" charset="0"/>
                        </a:rPr>
                        <a:t> </a:t>
                      </a:r>
                      <a:r>
                        <a:rPr lang="en-US" sz="2200" baseline="0" dirty="0" err="1">
                          <a:latin typeface="Segoe UI" pitchFamily="34" charset="0"/>
                          <a:ea typeface="Segoe UI" pitchFamily="34" charset="0"/>
                          <a:cs typeface="Segoe UI" pitchFamily="34" charset="0"/>
                        </a:rPr>
                        <a:t>Administrateurs</a:t>
                      </a:r>
                      <a:r>
                        <a:rPr lang="en-US" sz="2200" baseline="0" dirty="0">
                          <a:latin typeface="Segoe UI" pitchFamily="34" charset="0"/>
                          <a:ea typeface="Segoe UI" pitchFamily="34" charset="0"/>
                          <a:cs typeface="Segoe UI" pitchFamily="34" charset="0"/>
                        </a:rPr>
                        <a:t> DHCP</a:t>
                      </a:r>
                      <a:endParaRPr lang="en-IN" sz="2200" dirty="0">
                        <a:latin typeface="Segoe UI" pitchFamily="34" charset="0"/>
                        <a:ea typeface="Segoe UI" pitchFamily="34" charset="0"/>
                        <a:cs typeface="Segoe UI" pitchFamily="34" charset="0"/>
                      </a:endParaRPr>
                    </a:p>
                  </a:txBody>
                  <a:tcPr/>
                </a:tc>
                <a:tc>
                  <a:txBody>
                    <a:bodyPr/>
                    <a:lstStyle/>
                    <a:p>
                      <a:r>
                        <a:rPr lang="en-US" sz="2200" dirty="0">
                          <a:latin typeface="Segoe UI" pitchFamily="34" charset="0"/>
                          <a:ea typeface="Segoe UI" pitchFamily="34" charset="0"/>
                          <a:cs typeface="Segoe UI" pitchFamily="34" charset="0"/>
                        </a:rPr>
                        <a:t>Peut afficher et modifier toutes les données relatives au serveur DHCP</a:t>
                      </a:r>
                      <a:endParaRPr lang="en-IN" sz="220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1"/>
                  </a:ext>
                </a:extLst>
              </a:tr>
              <a:tr h="915065">
                <a:tc>
                  <a:txBody>
                    <a:bodyPr/>
                    <a:lstStyle/>
                    <a:p>
                      <a:r>
                        <a:rPr lang="en-US" sz="2200" dirty="0" err="1">
                          <a:latin typeface="Segoe UI" pitchFamily="34" charset="0"/>
                          <a:ea typeface="Segoe UI" pitchFamily="34" charset="0"/>
                          <a:cs typeface="Segoe UI" pitchFamily="34" charset="0"/>
                        </a:rPr>
                        <a:t>Groupe</a:t>
                      </a:r>
                      <a:r>
                        <a:rPr lang="en-US" sz="2200" baseline="0" dirty="0">
                          <a:latin typeface="Segoe UI" pitchFamily="34" charset="0"/>
                          <a:ea typeface="Segoe UI" pitchFamily="34" charset="0"/>
                          <a:cs typeface="Segoe UI" pitchFamily="34" charset="0"/>
                        </a:rPr>
                        <a:t> </a:t>
                      </a:r>
                      <a:r>
                        <a:rPr lang="en-US" sz="2200" baseline="0" dirty="0" err="1">
                          <a:latin typeface="Segoe UI" pitchFamily="34" charset="0"/>
                          <a:ea typeface="Segoe UI" pitchFamily="34" charset="0"/>
                          <a:cs typeface="Segoe UI" pitchFamily="34" charset="0"/>
                        </a:rPr>
                        <a:t>Utilisateurs</a:t>
                      </a:r>
                      <a:r>
                        <a:rPr lang="en-US" sz="2200" baseline="0" dirty="0">
                          <a:latin typeface="Segoe UI" pitchFamily="34" charset="0"/>
                          <a:ea typeface="Segoe UI" pitchFamily="34" charset="0"/>
                          <a:cs typeface="Segoe UI" pitchFamily="34" charset="0"/>
                        </a:rPr>
                        <a:t> DHCP</a:t>
                      </a:r>
                      <a:endParaRPr lang="en-IN" sz="2200" dirty="0">
                        <a:latin typeface="Segoe UI" pitchFamily="34" charset="0"/>
                        <a:ea typeface="Segoe UI" pitchFamily="34" charset="0"/>
                        <a:cs typeface="Segoe UI" pitchFamily="34" charset="0"/>
                      </a:endParaRPr>
                    </a:p>
                  </a:txBody>
                  <a:tcPr/>
                </a:tc>
                <a:tc>
                  <a:txBody>
                    <a:bodyPr/>
                    <a:lstStyle/>
                    <a:p>
                      <a:r>
                        <a:rPr lang="en-US" sz="2200" dirty="0">
                          <a:latin typeface="Segoe UI" pitchFamily="34" charset="0"/>
                          <a:ea typeface="Segoe UI" pitchFamily="34" charset="0"/>
                          <a:cs typeface="Segoe UI" pitchFamily="34" charset="0"/>
                        </a:rPr>
                        <a:t>Bénéficie d'un accès en lecture seule au serveur à travers la</a:t>
                      </a:r>
                      <a:r>
                        <a:rPr lang="en-US" sz="2200" baseline="0" dirty="0">
                          <a:latin typeface="Segoe UI" pitchFamily="34" charset="0"/>
                          <a:ea typeface="Segoe UI" pitchFamily="34" charset="0"/>
                          <a:cs typeface="Segoe UI" pitchFamily="34" charset="0"/>
                        </a:rPr>
                        <a:t> console DHCP</a:t>
                      </a:r>
                      <a:endParaRPr lang="en-IN" sz="220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01793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8b2ab659-43b3-4168-8275-7061fd15b7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En quoi consistent les statistiques DHCP ?</a:t>
            </a:r>
            <a:endParaRPr lang="en-US"/>
          </a:p>
        </p:txBody>
      </p:sp>
      <p:sp>
        <p:nvSpPr>
          <p:cNvPr id="4" name="AutoShape 4"/>
          <p:cNvSpPr>
            <a:spLocks noChangeArrowheads="1"/>
          </p:cNvSpPr>
          <p:nvPr/>
        </p:nvSpPr>
        <p:spPr bwMode="auto">
          <a:xfrm>
            <a:off x="457200" y="748566"/>
            <a:ext cx="8072522" cy="672139"/>
          </a:xfrm>
          <a:prstGeom prst="roundRect">
            <a:avLst>
              <a:gd name="adj" fmla="val 2972"/>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defRPr/>
            </a:pPr>
            <a:r>
              <a:rPr lang="en-US" sz="2400" b="0" dirty="0">
                <a:latin typeface="Segoe UI" pitchFamily="34" charset="0"/>
                <a:ea typeface="Segoe UI" pitchFamily="34" charset="0"/>
                <a:cs typeface="Segoe UI" pitchFamily="34" charset="0"/>
              </a:rPr>
              <a:t>Les statistiques DHCP sont collectées au niveau du </a:t>
            </a:r>
            <a:r>
              <a:rPr lang="en-US" sz="2400" b="0" dirty="0" err="1">
                <a:latin typeface="Segoe UI" pitchFamily="34" charset="0"/>
                <a:ea typeface="Segoe UI" pitchFamily="34" charset="0"/>
                <a:cs typeface="Segoe UI" pitchFamily="34" charset="0"/>
              </a:rPr>
              <a:t>serveur</a:t>
            </a:r>
            <a:r>
              <a:rPr lang="en-US" sz="2400" b="0" dirty="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ou</a:t>
            </a:r>
            <a:r>
              <a:rPr lang="en-US" sz="2400" b="0" dirty="0">
                <a:latin typeface="Segoe UI" pitchFamily="34" charset="0"/>
                <a:ea typeface="Segoe UI" pitchFamily="34" charset="0"/>
                <a:cs typeface="Segoe UI" pitchFamily="34" charset="0"/>
              </a:rPr>
              <a:t> au niveau de l'étendue</a:t>
            </a:r>
          </a:p>
        </p:txBody>
      </p:sp>
      <p:sp>
        <p:nvSpPr>
          <p:cNvPr id="5" name="Freeform 4"/>
          <p:cNvSpPr>
            <a:spLocks/>
          </p:cNvSpPr>
          <p:nvPr/>
        </p:nvSpPr>
        <p:spPr bwMode="auto">
          <a:xfrm>
            <a:off x="2081213" y="2163763"/>
            <a:ext cx="1493837" cy="2970212"/>
          </a:xfrm>
          <a:custGeom>
            <a:avLst/>
            <a:gdLst>
              <a:gd name="T0" fmla="*/ 0 w 1104"/>
              <a:gd name="T1" fmla="*/ 2147483647 h 1872"/>
              <a:gd name="T2" fmla="*/ 2147483647 w 1104"/>
              <a:gd name="T3" fmla="*/ 0 h 1872"/>
              <a:gd name="T4" fmla="*/ 2147483647 w 1104"/>
              <a:gd name="T5" fmla="*/ 2147483647 h 1872"/>
              <a:gd name="T6" fmla="*/ 0 w 1104"/>
              <a:gd name="T7" fmla="*/ 2147483647 h 1872"/>
              <a:gd name="T8" fmla="*/ 0 60000 65536"/>
              <a:gd name="T9" fmla="*/ 0 60000 65536"/>
              <a:gd name="T10" fmla="*/ 0 60000 65536"/>
              <a:gd name="T11" fmla="*/ 0 60000 65536"/>
              <a:gd name="T12" fmla="*/ 0 w 1104"/>
              <a:gd name="T13" fmla="*/ 0 h 1872"/>
              <a:gd name="T14" fmla="*/ 1104 w 1104"/>
              <a:gd name="T15" fmla="*/ 1872 h 1872"/>
            </a:gdLst>
            <a:ahLst/>
            <a:cxnLst>
              <a:cxn ang="T8">
                <a:pos x="T0" y="T1"/>
              </a:cxn>
              <a:cxn ang="T9">
                <a:pos x="T2" y="T3"/>
              </a:cxn>
              <a:cxn ang="T10">
                <a:pos x="T4" y="T5"/>
              </a:cxn>
              <a:cxn ang="T11">
                <a:pos x="T6" y="T7"/>
              </a:cxn>
            </a:cxnLst>
            <a:rect l="T12" t="T13" r="T14" b="T15"/>
            <a:pathLst>
              <a:path w="1104" h="1872">
                <a:moveTo>
                  <a:pt x="0" y="1872"/>
                </a:moveTo>
                <a:lnTo>
                  <a:pt x="1104" y="0"/>
                </a:lnTo>
                <a:lnTo>
                  <a:pt x="1104" y="1824"/>
                </a:lnTo>
                <a:lnTo>
                  <a:pt x="0" y="1872"/>
                </a:lnTo>
                <a:close/>
              </a:path>
            </a:pathLst>
          </a:custGeom>
          <a:noFill/>
          <a:ln>
            <a:noFill/>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itchFamily="34" charset="0"/>
              <a:ea typeface="Segoe UI" pitchFamily="34" charset="0"/>
              <a:cs typeface="Segoe UI" pitchFamily="34" charset="0"/>
            </a:endParaRPr>
          </a:p>
        </p:txBody>
      </p:sp>
      <p:pic>
        <p:nvPicPr>
          <p:cNvPr id="6" name="Picture 5"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15" y="3427552"/>
            <a:ext cx="1697037" cy="1997075"/>
          </a:xfrm>
          <a:prstGeom prst="rect">
            <a:avLst/>
          </a:prstGeom>
          <a:noFill/>
          <a:ln>
            <a:noFill/>
          </a:ln>
          <a:effectLst/>
        </p:spPr>
      </p:pic>
      <p:sp>
        <p:nvSpPr>
          <p:cNvPr id="7" name="AutoShape 7"/>
          <p:cNvSpPr>
            <a:spLocks noChangeArrowheads="1"/>
          </p:cNvSpPr>
          <p:nvPr/>
        </p:nvSpPr>
        <p:spPr bwMode="auto">
          <a:xfrm>
            <a:off x="527818" y="2728244"/>
            <a:ext cx="1257230" cy="699308"/>
          </a:xfrm>
          <a:prstGeom prst="roundRect">
            <a:avLst>
              <a:gd name="adj" fmla="val 4167"/>
            </a:avLst>
          </a:prstGeom>
          <a:noFill/>
          <a:ln w="9525">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400" b="0" dirty="0">
                <a:latin typeface="Segoe UI" pitchFamily="34" charset="0"/>
                <a:ea typeface="Segoe UI" pitchFamily="34" charset="0"/>
                <a:cs typeface="Segoe UI" pitchFamily="34" charset="0"/>
              </a:rPr>
              <a:t>Serveur DHCP</a:t>
            </a:r>
          </a:p>
        </p:txBody>
      </p:sp>
      <p:pic>
        <p:nvPicPr>
          <p:cNvPr id="8" name="Picture 7"/>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9175" y="2366881"/>
            <a:ext cx="6650380" cy="3809441"/>
          </a:xfrm>
          <a:prstGeom prst="rect">
            <a:avLst/>
          </a:prstGeom>
          <a:noFill/>
          <a:ln w="41275">
            <a:solidFill>
              <a:srgbClr val="79E9EF"/>
            </a:solidFill>
            <a:miter lim="800000"/>
            <a:headEnd/>
            <a:tailEnd/>
          </a:ln>
          <a:effectLst/>
        </p:spPr>
      </p:pic>
      <p:sp>
        <p:nvSpPr>
          <p:cNvPr id="9" name="TextBox 1"/>
          <p:cNvSpPr txBox="1"/>
          <p:nvPr/>
        </p:nvSpPr>
        <p:spPr>
          <a:xfrm>
            <a:off x="2289175" y="1916668"/>
            <a:ext cx="6650379" cy="369332"/>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400" b="0" dirty="0">
                <a:latin typeface="Segoe UI" pitchFamily="34" charset="0"/>
                <a:ea typeface="Segoe UI" pitchFamily="34" charset="0"/>
                <a:cs typeface="Segoe UI" pitchFamily="34" charset="0"/>
              </a:rPr>
              <a:t>Fenêtre Statistiques du serveur</a:t>
            </a:r>
          </a:p>
        </p:txBody>
      </p:sp>
    </p:spTree>
    <p:extLst>
      <p:ext uri="{BB962C8B-B14F-4D97-AF65-F5344CB8AC3E}">
        <p14:creationId xmlns:p14="http://schemas.microsoft.com/office/powerpoint/2010/main" val="125692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Leçon 1 : Installation d'un rôle Serveur DHCP</a:t>
            </a:r>
            <a:endParaRPr lang="en-US" dirty="0"/>
          </a:p>
        </p:txBody>
      </p:sp>
      <p:sp>
        <p:nvSpPr>
          <p:cNvPr id="3" name="Text Placeholder 2"/>
          <p:cNvSpPr>
            <a:spLocks noGrp="1"/>
          </p:cNvSpPr>
          <p:nvPr>
            <p:ph type="body" idx="1"/>
          </p:nvPr>
        </p:nvSpPr>
        <p:spPr>
          <a:xfrm>
            <a:off x="458788" y="1021215"/>
            <a:ext cx="8304212" cy="5147356"/>
          </a:xfrm>
        </p:spPr>
        <p:txBody>
          <a:bodyPr/>
          <a:lstStyle/>
          <a:p>
            <a:r>
              <a:rPr lang="fr-FR" dirty="0"/>
              <a:t>Avantages liés à l'utilisation du protocole DHCP
Comment le protocole DHCP alloue des adresses IP
Comment fonctionne le processus de création d'un bail DHCP ?
Comment fonctionne le processus de renouvellement d'un bail DHCP ?
Définition d'un agent de relais DHCP
Autorisation du serveur DHCP
Démonstration : Ajout du rôle Serveur DHCP</a:t>
            </a:r>
            <a:endParaRPr lang="en-US" dirty="0"/>
          </a:p>
        </p:txBody>
      </p:sp>
    </p:spTree>
    <p:extLst>
      <p:ext uri="{BB962C8B-B14F-4D97-AF65-F5344CB8AC3E}">
        <p14:creationId xmlns:p14="http://schemas.microsoft.com/office/powerpoint/2010/main" val="2664865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718a2f3-06a0-4624-b272-6c70a1420a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Qu'est-ce que le journal d'audit DHCP ?</a:t>
            </a:r>
            <a:endParaRPr lang="en-US"/>
          </a:p>
        </p:txBody>
      </p:sp>
      <p:pic>
        <p:nvPicPr>
          <p:cNvPr id="4" name="Windows Explorer screen shot"/>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152" y="923502"/>
            <a:ext cx="6191154" cy="3567915"/>
          </a:xfrm>
          <a:prstGeom prst="rect">
            <a:avLst/>
          </a:prstGeom>
          <a:noFill/>
          <a:ln w="9525">
            <a:noFill/>
            <a:miter lim="800000"/>
            <a:headEnd/>
            <a:tailEnd/>
          </a:ln>
        </p:spPr>
      </p:pic>
      <p:grpSp>
        <p:nvGrpSpPr>
          <p:cNvPr id="5" name="alttext here   red oval and line" descr="This slide shows screenshots of two windows. The first is a Windows Explorer window, opened to the path C:\Windows\System32\dhcp; there is a red circle around the file name DhcpSrvLog Mon. The second window shows the content of the DhcpSrvLog Mon log file, which is opened in Notepad."/>
          <p:cNvGrpSpPr>
            <a:grpSpLocks/>
          </p:cNvGrpSpPr>
          <p:nvPr/>
        </p:nvGrpSpPr>
        <p:grpSpPr bwMode="auto">
          <a:xfrm>
            <a:off x="1416108" y="2150900"/>
            <a:ext cx="1961033" cy="287500"/>
            <a:chOff x="930" y="2623"/>
            <a:chExt cx="1260" cy="115"/>
          </a:xfrm>
          <a:noFill/>
        </p:grpSpPr>
        <p:sp>
          <p:nvSpPr>
            <p:cNvPr id="6" name="Oval 5" descr="red circle around the file name "/>
            <p:cNvSpPr>
              <a:spLocks noChangeArrowheads="1"/>
            </p:cNvSpPr>
            <p:nvPr/>
          </p:nvSpPr>
          <p:spPr bwMode="auto">
            <a:xfrm>
              <a:off x="930" y="2623"/>
              <a:ext cx="864" cy="115"/>
            </a:xfrm>
            <a:prstGeom prst="ellipse">
              <a:avLst/>
            </a:prstGeom>
            <a:grpFill/>
            <a:ln w="38100" algn="ctr">
              <a:solidFill>
                <a:srgbClr val="CC0000"/>
              </a:solid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 name="Line 9"/>
            <p:cNvSpPr>
              <a:spLocks noChangeShapeType="1"/>
            </p:cNvSpPr>
            <p:nvPr/>
          </p:nvSpPr>
          <p:spPr bwMode="auto">
            <a:xfrm>
              <a:off x="1782" y="2685"/>
              <a:ext cx="408" cy="3"/>
            </a:xfrm>
            <a:prstGeom prst="line">
              <a:avLst/>
            </a:prstGeom>
            <a:grpFill/>
            <a:ln w="38100">
              <a:solidFill>
                <a:srgbClr val="CC0000"/>
              </a:solid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pic>
        <p:nvPicPr>
          <p:cNvPr id="8" name="DhcpSrvLog-Mon screensho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953594" y="1670440"/>
            <a:ext cx="6031550" cy="4417204"/>
          </a:xfrm>
          <a:prstGeom prst="rect">
            <a:avLst/>
          </a:prstGeom>
          <a:noFill/>
        </p:spPr>
      </p:pic>
    </p:spTree>
    <p:extLst>
      <p:ext uri="{BB962C8B-B14F-4D97-AF65-F5344CB8AC3E}">
        <p14:creationId xmlns:p14="http://schemas.microsoft.com/office/powerpoint/2010/main" val="1689463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cf01fdd4-4c33-43fc-8bd5-ee8243e3df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 Problèmes DHCP courants</a:t>
            </a:r>
          </a:p>
        </p:txBody>
      </p:sp>
      <p:sp>
        <p:nvSpPr>
          <p:cNvPr id="4" name="Rounded Rectangle 3"/>
          <p:cNvSpPr>
            <a:spLocks noChangeArrowheads="1"/>
          </p:cNvSpPr>
          <p:nvPr/>
        </p:nvSpPr>
        <p:spPr bwMode="auto">
          <a:xfrm>
            <a:off x="344488" y="1074738"/>
            <a:ext cx="7766050" cy="355600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sz="28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33400" y="1393825"/>
            <a:ext cx="7388225" cy="485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600" b="0" dirty="0">
                <a:latin typeface="Segoe UI" pitchFamily="34" charset="0"/>
                <a:ea typeface="Segoe UI" pitchFamily="34" charset="0"/>
                <a:cs typeface="Segoe UI" pitchFamily="34" charset="0"/>
              </a:rPr>
              <a:t>Conflits d'adresses</a:t>
            </a:r>
          </a:p>
        </p:txBody>
      </p:sp>
      <p:sp>
        <p:nvSpPr>
          <p:cNvPr id="6" name="Rounded Rectangle 5"/>
          <p:cNvSpPr>
            <a:spLocks noChangeArrowheads="1"/>
          </p:cNvSpPr>
          <p:nvPr/>
        </p:nvSpPr>
        <p:spPr bwMode="auto">
          <a:xfrm>
            <a:off x="533400" y="2037953"/>
            <a:ext cx="7388225" cy="485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600" b="0" dirty="0">
                <a:latin typeface="Segoe UI" pitchFamily="34" charset="0"/>
                <a:ea typeface="Segoe UI" pitchFamily="34" charset="0"/>
                <a:cs typeface="Segoe UI" pitchFamily="34" charset="0"/>
              </a:rPr>
              <a:t>Échec d'obtention d'adresse DHCP</a:t>
            </a:r>
          </a:p>
        </p:txBody>
      </p:sp>
      <p:sp>
        <p:nvSpPr>
          <p:cNvPr id="7" name="Rounded Rectangle 6"/>
          <p:cNvSpPr>
            <a:spLocks noChangeArrowheads="1"/>
          </p:cNvSpPr>
          <p:nvPr/>
        </p:nvSpPr>
        <p:spPr bwMode="auto">
          <a:xfrm>
            <a:off x="533400" y="2682081"/>
            <a:ext cx="7577138" cy="685800"/>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600" b="0" dirty="0">
                <a:latin typeface="Segoe UI" pitchFamily="34" charset="0"/>
                <a:ea typeface="Segoe UI" pitchFamily="34" charset="0"/>
                <a:cs typeface="Segoe UI" pitchFamily="34" charset="0"/>
              </a:rPr>
              <a:t>Obtention d'adresse provenant d'une </a:t>
            </a:r>
            <a:r>
              <a:rPr lang="en-US" sz="2600" b="0" dirty="0" err="1">
                <a:latin typeface="Segoe UI" pitchFamily="34" charset="0"/>
                <a:ea typeface="Segoe UI" pitchFamily="34" charset="0"/>
                <a:cs typeface="Segoe UI" pitchFamily="34" charset="0"/>
              </a:rPr>
              <a:t>étendue</a:t>
            </a:r>
            <a:r>
              <a:rPr lang="en-US" sz="2600" b="0" dirty="0">
                <a:latin typeface="Segoe UI" pitchFamily="34" charset="0"/>
                <a:ea typeface="Segoe UI" pitchFamily="34" charset="0"/>
                <a:cs typeface="Segoe UI" pitchFamily="34" charset="0"/>
              </a:rPr>
              <a:t> </a:t>
            </a:r>
            <a:br>
              <a:rPr lang="en-US" sz="2600" b="0" dirty="0">
                <a:latin typeface="Segoe UI" pitchFamily="34" charset="0"/>
                <a:ea typeface="Segoe UI" pitchFamily="34" charset="0"/>
                <a:cs typeface="Segoe UI" pitchFamily="34" charset="0"/>
              </a:rPr>
            </a:br>
            <a:r>
              <a:rPr lang="en-US" sz="2600" b="0" dirty="0" err="1">
                <a:latin typeface="Segoe UI" pitchFamily="34" charset="0"/>
                <a:ea typeface="Segoe UI" pitchFamily="34" charset="0"/>
                <a:cs typeface="Segoe UI" pitchFamily="34" charset="0"/>
              </a:rPr>
              <a:t>incorrecte</a:t>
            </a:r>
            <a:endParaRPr lang="en-US" sz="2600" b="0" dirty="0">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530226" y="3526234"/>
            <a:ext cx="7299942" cy="706437"/>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600" b="0" dirty="0">
                <a:latin typeface="Segoe UI" pitchFamily="34" charset="0"/>
                <a:ea typeface="Segoe UI" pitchFamily="34" charset="0"/>
                <a:cs typeface="Segoe UI" pitchFamily="34" charset="0"/>
              </a:rPr>
              <a:t>Altération ou perte de données dans la base </a:t>
            </a:r>
            <a:br>
              <a:rPr lang="en-US" sz="2600" b="0" dirty="0">
                <a:latin typeface="Segoe UI" pitchFamily="34" charset="0"/>
                <a:ea typeface="Segoe UI" pitchFamily="34" charset="0"/>
                <a:cs typeface="Segoe UI" pitchFamily="34" charset="0"/>
              </a:rPr>
            </a:br>
            <a:r>
              <a:rPr lang="en-US" sz="2600" b="0" dirty="0">
                <a:latin typeface="Segoe UI" pitchFamily="34" charset="0"/>
                <a:ea typeface="Segoe UI" pitchFamily="34" charset="0"/>
                <a:cs typeface="Segoe UI" pitchFamily="34" charset="0"/>
              </a:rPr>
              <a:t>de données DHCP</a:t>
            </a:r>
          </a:p>
        </p:txBody>
      </p:sp>
      <p:sp>
        <p:nvSpPr>
          <p:cNvPr id="9" name="Rounded Rectangle 8"/>
          <p:cNvSpPr>
            <a:spLocks noChangeArrowheads="1"/>
          </p:cNvSpPr>
          <p:nvPr/>
        </p:nvSpPr>
        <p:spPr bwMode="auto">
          <a:xfrm>
            <a:off x="542925" y="4391025"/>
            <a:ext cx="7388225" cy="485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600" b="0" dirty="0">
                <a:latin typeface="Segoe UI" pitchFamily="34" charset="0"/>
                <a:ea typeface="Segoe UI" pitchFamily="34" charset="0"/>
                <a:cs typeface="Segoe UI" pitchFamily="34" charset="0"/>
              </a:rPr>
              <a:t>Pool d'adresses IP du serveur DHCP épuisé</a:t>
            </a:r>
          </a:p>
        </p:txBody>
      </p:sp>
      <p:sp>
        <p:nvSpPr>
          <p:cNvPr id="10" name="AutoShape 6"/>
          <p:cNvSpPr>
            <a:spLocks noChangeArrowheads="1"/>
          </p:cNvSpPr>
          <p:nvPr/>
        </p:nvSpPr>
        <p:spPr bwMode="auto">
          <a:xfrm>
            <a:off x="5192634" y="5386147"/>
            <a:ext cx="2047212" cy="582612"/>
          </a:xfrm>
          <a:prstGeom prst="roundRect">
            <a:avLst>
              <a:gd name="adj" fmla="val 4167"/>
            </a:avLst>
          </a:prstGeom>
          <a:noFill/>
          <a:ln w="9525">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600" b="0" dirty="0">
                <a:latin typeface="Segoe UI" pitchFamily="34" charset="0"/>
                <a:ea typeface="Segoe UI" pitchFamily="34" charset="0"/>
                <a:cs typeface="Segoe UI" pitchFamily="34" charset="0"/>
              </a:rPr>
              <a:t>10 minutes</a:t>
            </a:r>
          </a:p>
        </p:txBody>
      </p:sp>
      <p:pic>
        <p:nvPicPr>
          <p:cNvPr id="11" name="Picture 10" descr="Horlo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846" y="4876800"/>
            <a:ext cx="1494166" cy="1601307"/>
          </a:xfrm>
          <a:prstGeom prst="rect">
            <a:avLst/>
          </a:prstGeom>
          <a:noFill/>
          <a:ln>
            <a:noFill/>
          </a:ln>
          <a:effectLst/>
        </p:spPr>
      </p:pic>
      <p:sp>
        <p:nvSpPr>
          <p:cNvPr id="12" name="Freeform 11"/>
          <p:cNvSpPr>
            <a:spLocks/>
          </p:cNvSpPr>
          <p:nvPr/>
        </p:nvSpPr>
        <p:spPr bwMode="auto">
          <a:xfrm rot="2631925">
            <a:off x="8627795" y="5426075"/>
            <a:ext cx="422275" cy="315913"/>
          </a:xfrm>
          <a:custGeom>
            <a:avLst/>
            <a:gdLst>
              <a:gd name="T0" fmla="*/ 2147483647 w 532"/>
              <a:gd name="T1" fmla="*/ 2147483647 h 397"/>
              <a:gd name="T2" fmla="*/ 2147483647 w 532"/>
              <a:gd name="T3" fmla="*/ 2147483647 h 397"/>
              <a:gd name="T4" fmla="*/ 2147483647 w 532"/>
              <a:gd name="T5" fmla="*/ 0 h 397"/>
              <a:gd name="T6" fmla="*/ 2147483647 w 532"/>
              <a:gd name="T7" fmla="*/ 2147483647 h 397"/>
              <a:gd name="T8" fmla="*/ 2147483647 w 532"/>
              <a:gd name="T9" fmla="*/ 2147483647 h 397"/>
              <a:gd name="T10" fmla="*/ 2147483647 w 532"/>
              <a:gd name="T11" fmla="*/ 2147483647 h 397"/>
              <a:gd name="T12" fmla="*/ 2147483647 w 532"/>
              <a:gd name="T13" fmla="*/ 2147483647 h 397"/>
              <a:gd name="T14" fmla="*/ 2147483647 w 532"/>
              <a:gd name="T15" fmla="*/ 2147483647 h 397"/>
              <a:gd name="T16" fmla="*/ 2147483647 w 532"/>
              <a:gd name="T17" fmla="*/ 2147483647 h 397"/>
              <a:gd name="T18" fmla="*/ 2147483647 w 532"/>
              <a:gd name="T19" fmla="*/ 2147483647 h 397"/>
              <a:gd name="T20" fmla="*/ 2147483647 w 532"/>
              <a:gd name="T21" fmla="*/ 2147483647 h 397"/>
              <a:gd name="T22" fmla="*/ 2147483647 w 532"/>
              <a:gd name="T23" fmla="*/ 2147483647 h 397"/>
              <a:gd name="T24" fmla="*/ 2147483647 w 532"/>
              <a:gd name="T25" fmla="*/ 2147483647 h 397"/>
              <a:gd name="T26" fmla="*/ 2147483647 w 532"/>
              <a:gd name="T27" fmla="*/ 2147483647 h 397"/>
              <a:gd name="T28" fmla="*/ 2147483647 w 532"/>
              <a:gd name="T29" fmla="*/ 2147483647 h 397"/>
              <a:gd name="T30" fmla="*/ 2147483647 w 532"/>
              <a:gd name="T31" fmla="*/ 2147483647 h 397"/>
              <a:gd name="T32" fmla="*/ 0 w 532"/>
              <a:gd name="T33" fmla="*/ 2147483647 h 397"/>
              <a:gd name="T34" fmla="*/ 2147483647 w 532"/>
              <a:gd name="T35" fmla="*/ 2147483647 h 397"/>
              <a:gd name="T36" fmla="*/ 2147483647 w 532"/>
              <a:gd name="T37" fmla="*/ 2147483647 h 397"/>
              <a:gd name="T38" fmla="*/ 2147483647 w 532"/>
              <a:gd name="T39" fmla="*/ 2147483647 h 397"/>
              <a:gd name="T40" fmla="*/ 2147483647 w 532"/>
              <a:gd name="T41" fmla="*/ 2147483647 h 397"/>
              <a:gd name="T42" fmla="*/ 2147483647 w 532"/>
              <a:gd name="T43" fmla="*/ 2147483647 h 397"/>
              <a:gd name="T44" fmla="*/ 2147483647 w 532"/>
              <a:gd name="T45" fmla="*/ 2147483647 h 397"/>
              <a:gd name="T46" fmla="*/ 2147483647 w 532"/>
              <a:gd name="T47" fmla="*/ 2147483647 h 397"/>
              <a:gd name="T48" fmla="*/ 2147483647 w 532"/>
              <a:gd name="T49" fmla="*/ 2147483647 h 397"/>
              <a:gd name="T50" fmla="*/ 2147483647 w 532"/>
              <a:gd name="T51" fmla="*/ 2147483647 h 397"/>
              <a:gd name="T52" fmla="*/ 2147483647 w 532"/>
              <a:gd name="T53" fmla="*/ 2147483647 h 397"/>
              <a:gd name="T54" fmla="*/ 2147483647 w 532"/>
              <a:gd name="T55" fmla="*/ 2147483647 h 397"/>
              <a:gd name="T56" fmla="*/ 2147483647 w 532"/>
              <a:gd name="T57" fmla="*/ 2147483647 h 397"/>
              <a:gd name="T58" fmla="*/ 2147483647 w 532"/>
              <a:gd name="T59" fmla="*/ 2147483647 h 397"/>
              <a:gd name="T60" fmla="*/ 2147483647 w 532"/>
              <a:gd name="T61" fmla="*/ 2147483647 h 397"/>
              <a:gd name="T62" fmla="*/ 2147483647 w 532"/>
              <a:gd name="T63" fmla="*/ 2147483647 h 397"/>
              <a:gd name="T64" fmla="*/ 2147483647 w 532"/>
              <a:gd name="T65" fmla="*/ 2147483647 h 3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2"/>
              <a:gd name="T100" fmla="*/ 0 h 397"/>
              <a:gd name="T101" fmla="*/ 532 w 532"/>
              <a:gd name="T102" fmla="*/ 397 h 3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2" h="397">
                <a:moveTo>
                  <a:pt x="291" y="150"/>
                </a:moveTo>
                <a:lnTo>
                  <a:pt x="288" y="164"/>
                </a:lnTo>
                <a:lnTo>
                  <a:pt x="285" y="183"/>
                </a:lnTo>
                <a:lnTo>
                  <a:pt x="282" y="203"/>
                </a:lnTo>
                <a:lnTo>
                  <a:pt x="532" y="97"/>
                </a:lnTo>
                <a:lnTo>
                  <a:pt x="282" y="0"/>
                </a:lnTo>
                <a:lnTo>
                  <a:pt x="285" y="19"/>
                </a:lnTo>
                <a:lnTo>
                  <a:pt x="288" y="37"/>
                </a:lnTo>
                <a:lnTo>
                  <a:pt x="291" y="52"/>
                </a:lnTo>
                <a:lnTo>
                  <a:pt x="277" y="55"/>
                </a:lnTo>
                <a:lnTo>
                  <a:pt x="261" y="60"/>
                </a:lnTo>
                <a:lnTo>
                  <a:pt x="251" y="61"/>
                </a:lnTo>
                <a:lnTo>
                  <a:pt x="239" y="65"/>
                </a:lnTo>
                <a:lnTo>
                  <a:pt x="214" y="73"/>
                </a:lnTo>
                <a:lnTo>
                  <a:pt x="187" y="83"/>
                </a:lnTo>
                <a:lnTo>
                  <a:pt x="172" y="90"/>
                </a:lnTo>
                <a:lnTo>
                  <a:pt x="158" y="97"/>
                </a:lnTo>
                <a:lnTo>
                  <a:pt x="143" y="105"/>
                </a:lnTo>
                <a:lnTo>
                  <a:pt x="129" y="113"/>
                </a:lnTo>
                <a:lnTo>
                  <a:pt x="114" y="123"/>
                </a:lnTo>
                <a:lnTo>
                  <a:pt x="100" y="134"/>
                </a:lnTo>
                <a:lnTo>
                  <a:pt x="85" y="145"/>
                </a:lnTo>
                <a:lnTo>
                  <a:pt x="72" y="157"/>
                </a:lnTo>
                <a:lnTo>
                  <a:pt x="61" y="171"/>
                </a:lnTo>
                <a:lnTo>
                  <a:pt x="48" y="186"/>
                </a:lnTo>
                <a:lnTo>
                  <a:pt x="37" y="200"/>
                </a:lnTo>
                <a:lnTo>
                  <a:pt x="27" y="218"/>
                </a:lnTo>
                <a:lnTo>
                  <a:pt x="20" y="235"/>
                </a:lnTo>
                <a:lnTo>
                  <a:pt x="13" y="255"/>
                </a:lnTo>
                <a:lnTo>
                  <a:pt x="10" y="266"/>
                </a:lnTo>
                <a:lnTo>
                  <a:pt x="7" y="276"/>
                </a:lnTo>
                <a:lnTo>
                  <a:pt x="3" y="297"/>
                </a:lnTo>
                <a:lnTo>
                  <a:pt x="1" y="319"/>
                </a:lnTo>
                <a:lnTo>
                  <a:pt x="0" y="344"/>
                </a:lnTo>
                <a:lnTo>
                  <a:pt x="1" y="357"/>
                </a:lnTo>
                <a:lnTo>
                  <a:pt x="3" y="370"/>
                </a:lnTo>
                <a:lnTo>
                  <a:pt x="4" y="383"/>
                </a:lnTo>
                <a:lnTo>
                  <a:pt x="6" y="397"/>
                </a:lnTo>
                <a:lnTo>
                  <a:pt x="7" y="386"/>
                </a:lnTo>
                <a:lnTo>
                  <a:pt x="8" y="376"/>
                </a:lnTo>
                <a:lnTo>
                  <a:pt x="11" y="355"/>
                </a:lnTo>
                <a:lnTo>
                  <a:pt x="14" y="345"/>
                </a:lnTo>
                <a:lnTo>
                  <a:pt x="17" y="335"/>
                </a:lnTo>
                <a:lnTo>
                  <a:pt x="23" y="318"/>
                </a:lnTo>
                <a:lnTo>
                  <a:pt x="30" y="300"/>
                </a:lnTo>
                <a:lnTo>
                  <a:pt x="39" y="284"/>
                </a:lnTo>
                <a:lnTo>
                  <a:pt x="48" y="270"/>
                </a:lnTo>
                <a:lnTo>
                  <a:pt x="58" y="257"/>
                </a:lnTo>
                <a:lnTo>
                  <a:pt x="68" y="245"/>
                </a:lnTo>
                <a:lnTo>
                  <a:pt x="79" y="234"/>
                </a:lnTo>
                <a:lnTo>
                  <a:pt x="91" y="222"/>
                </a:lnTo>
                <a:lnTo>
                  <a:pt x="103" y="213"/>
                </a:lnTo>
                <a:lnTo>
                  <a:pt x="116" y="205"/>
                </a:lnTo>
                <a:lnTo>
                  <a:pt x="129" y="196"/>
                </a:lnTo>
                <a:lnTo>
                  <a:pt x="142" y="190"/>
                </a:lnTo>
                <a:lnTo>
                  <a:pt x="155" y="183"/>
                </a:lnTo>
                <a:lnTo>
                  <a:pt x="168" y="177"/>
                </a:lnTo>
                <a:lnTo>
                  <a:pt x="180" y="173"/>
                </a:lnTo>
                <a:lnTo>
                  <a:pt x="193" y="168"/>
                </a:lnTo>
                <a:lnTo>
                  <a:pt x="204" y="164"/>
                </a:lnTo>
                <a:lnTo>
                  <a:pt x="217" y="161"/>
                </a:lnTo>
                <a:lnTo>
                  <a:pt x="227" y="158"/>
                </a:lnTo>
                <a:lnTo>
                  <a:pt x="239" y="157"/>
                </a:lnTo>
                <a:lnTo>
                  <a:pt x="249" y="154"/>
                </a:lnTo>
                <a:lnTo>
                  <a:pt x="265" y="151"/>
                </a:lnTo>
                <a:lnTo>
                  <a:pt x="280" y="150"/>
                </a:lnTo>
                <a:lnTo>
                  <a:pt x="291" y="150"/>
                </a:lnTo>
                <a:close/>
              </a:path>
            </a:pathLst>
          </a:custGeom>
          <a:noFill/>
          <a:ln>
            <a:noFill/>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5082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939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1261d3c9-7b09-4bd5-98dd-1c1e29d135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Atelier pratique : Implémentation de DHCP</a:t>
            </a:r>
            <a:endParaRPr lang="en-US"/>
          </a:p>
        </p:txBody>
      </p:sp>
      <p:sp>
        <p:nvSpPr>
          <p:cNvPr id="3" name="Text Placeholder 2"/>
          <p:cNvSpPr>
            <a:spLocks noGrp="1"/>
          </p:cNvSpPr>
          <p:nvPr>
            <p:ph type="body" idx="1"/>
          </p:nvPr>
        </p:nvSpPr>
        <p:spPr/>
        <p:txBody>
          <a:bodyPr/>
          <a:lstStyle/>
          <a:p>
            <a:r>
              <a:rPr lang="fr-FR"/>
              <a:t>Exercice 1 : Implémentation de DHCP
Exercice 2 : Implémenter un agent de relais DHCP (exercice facultatif)</a:t>
            </a:r>
            <a:endParaRPr lang="en-US"/>
          </a:p>
        </p:txBody>
      </p:sp>
      <p:sp>
        <p:nvSpPr>
          <p:cNvPr id="4" name="TextBox 3"/>
          <p:cNvSpPr txBox="1"/>
          <p:nvPr/>
        </p:nvSpPr>
        <p:spPr>
          <a:xfrm>
            <a:off x="458788" y="2667000"/>
            <a:ext cx="5461175" cy="492443"/>
          </a:xfrm>
          <a:prstGeom prst="rect">
            <a:avLst/>
          </a:prstGeom>
          <a:noFill/>
        </p:spPr>
        <p:txBody>
          <a:bodyPr vert="horz" wrap="none" rtlCol="0">
            <a:spAutoFit/>
          </a:bodyPr>
          <a:lstStyle/>
          <a:p>
            <a:r>
              <a:rPr lang="en-US" sz="2600" dirty="0" err="1">
                <a:latin typeface="Segoe UI"/>
              </a:rPr>
              <a:t>Informations</a:t>
            </a:r>
            <a:r>
              <a:rPr lang="en-US" sz="2600" dirty="0">
                <a:latin typeface="Segoe UI"/>
              </a:rPr>
              <a:t> </a:t>
            </a:r>
            <a:r>
              <a:rPr lang="en-US" sz="2600" dirty="0" err="1">
                <a:latin typeface="Segoe UI"/>
              </a:rPr>
              <a:t>d'ouverture</a:t>
            </a:r>
            <a:r>
              <a:rPr lang="en-US" sz="2600" dirty="0">
                <a:latin typeface="Segoe UI"/>
              </a:rPr>
              <a:t> de session</a:t>
            </a:r>
          </a:p>
        </p:txBody>
      </p:sp>
      <p:sp>
        <p:nvSpPr>
          <p:cNvPr id="5" name="TextBox 4"/>
          <p:cNvSpPr txBox="1"/>
          <p:nvPr/>
        </p:nvSpPr>
        <p:spPr>
          <a:xfrm>
            <a:off x="458788" y="3200400"/>
            <a:ext cx="8228012" cy="2893100"/>
          </a:xfrm>
          <a:prstGeom prst="rect">
            <a:avLst/>
          </a:prstGeom>
          <a:noFill/>
        </p:spPr>
        <p:txBody>
          <a:bodyPr vert="horz" wrap="square" rtlCol="0">
            <a:spAutoFit/>
          </a:bodyPr>
          <a:lstStyle/>
          <a:p>
            <a:pPr>
              <a:tabLst>
                <a:tab pos="3587750" algn="l"/>
              </a:tabLst>
            </a:pPr>
            <a:r>
              <a:rPr lang="en-US" sz="2600" b="0" i="0" u="none" strike="noStrike" baseline="0" dirty="0" err="1">
                <a:latin typeface="Segoe UI"/>
                <a:ea typeface="SimSun"/>
                <a:cs typeface="Cordia New"/>
              </a:rPr>
              <a:t>Ordinateurs</a:t>
            </a:r>
            <a:r>
              <a:rPr lang="en-US" sz="2600" b="0" i="0" u="none" strike="noStrike" baseline="0" dirty="0">
                <a:latin typeface="Segoe UI"/>
                <a:ea typeface="SimSun"/>
                <a:cs typeface="Cordia New"/>
              </a:rPr>
              <a:t> </a:t>
            </a:r>
            <a:r>
              <a:rPr lang="en-US" sz="2600" b="0" i="0" u="none" strike="noStrike" baseline="0" dirty="0" err="1">
                <a:latin typeface="Segoe UI"/>
                <a:ea typeface="SimSun"/>
                <a:cs typeface="Cordia New"/>
              </a:rPr>
              <a:t>virtuels</a:t>
            </a:r>
            <a:r>
              <a:rPr lang="en-US" sz="2600" b="0" i="0" u="none" strike="noStrike" baseline="0" dirty="0">
                <a:latin typeface="Segoe UI"/>
                <a:ea typeface="SimSun"/>
                <a:cs typeface="Cordia New"/>
              </a:rPr>
              <a:t>	22410B-LON-DC1</a:t>
            </a:r>
            <a:endParaRPr lang="fr-FR" sz="2600" b="0" i="0" u="none" strike="noStrike" baseline="0" dirty="0">
              <a:latin typeface="Segoe UI"/>
              <a:ea typeface="SimSun"/>
              <a:cs typeface="Cordia New"/>
            </a:endParaRPr>
          </a:p>
          <a:p>
            <a:pPr>
              <a:tabLst>
                <a:tab pos="3587750" algn="l"/>
              </a:tabLst>
            </a:pPr>
            <a:r>
              <a:rPr lang="en-US" sz="2600" b="0" i="0" u="none" strike="noStrike" baseline="0" dirty="0">
                <a:latin typeface="Segoe UI"/>
                <a:ea typeface="SimSun"/>
                <a:cs typeface="Cordia New"/>
              </a:rPr>
              <a:t>	22410B-LON-SVR1</a:t>
            </a:r>
            <a:endParaRPr lang="fr-FR" sz="2600" b="0" i="0" u="none" strike="noStrike" baseline="0" dirty="0">
              <a:latin typeface="Segoe UI"/>
              <a:ea typeface="SimSun"/>
              <a:cs typeface="Cordia New"/>
            </a:endParaRPr>
          </a:p>
          <a:p>
            <a:pPr>
              <a:tabLst>
                <a:tab pos="3587750" algn="l"/>
              </a:tabLst>
            </a:pPr>
            <a:r>
              <a:rPr lang="en-US" sz="2600" b="0" i="0" u="none" strike="noStrike" baseline="0" dirty="0">
                <a:latin typeface="Segoe UI"/>
                <a:ea typeface="SimSun"/>
                <a:cs typeface="Cordia New"/>
              </a:rPr>
              <a:t>	22410B-LON-RTR</a:t>
            </a:r>
            <a:endParaRPr lang="fr-FR" sz="2600" b="0" i="0" u="none" strike="noStrike" baseline="0" dirty="0">
              <a:latin typeface="Segoe UI"/>
              <a:ea typeface="SimSun"/>
              <a:cs typeface="Cordia New"/>
            </a:endParaRPr>
          </a:p>
          <a:p>
            <a:pPr>
              <a:tabLst>
                <a:tab pos="3587750" algn="l"/>
              </a:tabLst>
            </a:pPr>
            <a:r>
              <a:rPr lang="en-US" sz="2600" b="0" i="0" u="none" strike="noStrike" baseline="0" dirty="0">
                <a:latin typeface="Segoe UI"/>
                <a:ea typeface="SimSun"/>
                <a:cs typeface="Cordia New"/>
              </a:rPr>
              <a:t>	22410B-LON-CL1</a:t>
            </a:r>
            <a:endParaRPr lang="fr-FR" sz="2600" b="0" i="0" u="none" strike="noStrike" baseline="0" dirty="0">
              <a:latin typeface="Segoe UI"/>
              <a:ea typeface="SimSun"/>
              <a:cs typeface="Cordia New"/>
            </a:endParaRPr>
          </a:p>
          <a:p>
            <a:pPr>
              <a:tabLst>
                <a:tab pos="3587750" algn="l"/>
              </a:tabLst>
            </a:pPr>
            <a:r>
              <a:rPr lang="en-US" sz="2600" b="0" i="0" u="none" strike="noStrike" baseline="0" dirty="0">
                <a:latin typeface="Segoe UI"/>
                <a:ea typeface="SimSun"/>
                <a:cs typeface="Cordia New"/>
              </a:rPr>
              <a:t>	22410B-LON-CL2</a:t>
            </a:r>
          </a:p>
          <a:p>
            <a:pPr>
              <a:tabLst>
                <a:tab pos="3587750" algn="l"/>
              </a:tabLst>
            </a:pPr>
            <a:r>
              <a:rPr lang="en-US" sz="2600" b="0" i="0" u="none" strike="noStrike" baseline="0" dirty="0">
                <a:latin typeface="Segoe UI"/>
                <a:ea typeface="SimSun"/>
                <a:cs typeface="Cordia New"/>
              </a:rPr>
              <a:t>Nom </a:t>
            </a:r>
            <a:r>
              <a:rPr lang="en-US" sz="2600" b="0" i="0" u="none" strike="noStrike" baseline="0" dirty="0" err="1">
                <a:latin typeface="Segoe UI"/>
                <a:ea typeface="SimSun"/>
                <a:cs typeface="Cordia New"/>
              </a:rPr>
              <a:t>d'utilisateur</a:t>
            </a:r>
            <a:r>
              <a:rPr lang="en-US" sz="2600" b="0" i="0" u="none" strike="noStrike" baseline="0" dirty="0">
                <a:latin typeface="Segoe UI"/>
                <a:ea typeface="SimSun"/>
                <a:cs typeface="Cordia New"/>
              </a:rPr>
              <a:t>	</a:t>
            </a:r>
            <a:r>
              <a:rPr lang="en-US" sz="2600" b="1" i="0" u="none" strike="noStrike" baseline="0" dirty="0">
                <a:latin typeface="Segoe UI"/>
                <a:ea typeface="SimSun"/>
                <a:cs typeface="Cordia New"/>
              </a:rPr>
              <a:t>ADATUM\</a:t>
            </a:r>
            <a:r>
              <a:rPr lang="en-US" sz="2600" b="1" i="0" u="none" strike="noStrike" baseline="0" dirty="0" err="1">
                <a:latin typeface="Segoe UI"/>
                <a:ea typeface="SimSun"/>
                <a:cs typeface="Cordia New"/>
              </a:rPr>
              <a:t>Administrateur</a:t>
            </a:r>
            <a:endParaRPr lang="en-US" sz="2600" b="1" i="0" u="none" strike="noStrike" baseline="0" dirty="0">
              <a:latin typeface="Segoe UI"/>
              <a:ea typeface="SimSun"/>
              <a:cs typeface="Cordia New"/>
            </a:endParaRPr>
          </a:p>
          <a:p>
            <a:pPr>
              <a:tabLst>
                <a:tab pos="3587750" algn="l"/>
              </a:tabLst>
            </a:pPr>
            <a:r>
              <a:rPr lang="en-US" sz="2600" b="0" i="0" u="none" strike="noStrike" baseline="0" dirty="0">
                <a:latin typeface="Segoe UI"/>
                <a:ea typeface="SimSun"/>
                <a:cs typeface="Cordia New"/>
              </a:rPr>
              <a:t>Mot de </a:t>
            </a:r>
            <a:r>
              <a:rPr lang="en-US" sz="2600" b="0" i="0" u="none" strike="noStrike" baseline="0" dirty="0" err="1">
                <a:latin typeface="Segoe UI"/>
                <a:ea typeface="SimSun"/>
                <a:cs typeface="Cordia New"/>
              </a:rPr>
              <a:t>passe</a:t>
            </a:r>
            <a:r>
              <a:rPr lang="en-US" sz="2600" b="0" i="0" u="none" strike="noStrike" baseline="0" dirty="0">
                <a:latin typeface="Segoe UI"/>
                <a:ea typeface="SimSun"/>
                <a:cs typeface="Cordia New"/>
              </a:rPr>
              <a:t>	</a:t>
            </a:r>
            <a:r>
              <a:rPr lang="en-US" sz="2600" b="1" i="0" u="none" strike="noStrike" baseline="0" dirty="0">
                <a:latin typeface="Segoe UI"/>
                <a:ea typeface="SimSun"/>
                <a:cs typeface="Cordia New"/>
              </a:rPr>
              <a:t>Pa</a:t>
            </a:r>
            <a:r>
              <a:rPr lang="en-US" sz="2600" b="1" i="0" u="none" strike="noStrike" baseline="0">
                <a:latin typeface="Segoe UI"/>
                <a:ea typeface="SimSun"/>
                <a:cs typeface="Cordia New"/>
              </a:rPr>
              <a:t>$$w0rd</a:t>
            </a:r>
            <a:endParaRPr lang="en-US" sz="2600" dirty="0">
              <a:solidFill>
                <a:srgbClr val="000000"/>
              </a:solidFill>
              <a:latin typeface="Segoe UI"/>
              <a:ea typeface="SimSun"/>
              <a:cs typeface="Cordia New"/>
            </a:endParaRPr>
          </a:p>
        </p:txBody>
      </p:sp>
      <p:sp>
        <p:nvSpPr>
          <p:cNvPr id="6" name="TextBox 5"/>
          <p:cNvSpPr txBox="1"/>
          <p:nvPr/>
        </p:nvSpPr>
        <p:spPr>
          <a:xfrm>
            <a:off x="458788" y="6163356"/>
            <a:ext cx="4361771" cy="430887"/>
          </a:xfrm>
          <a:prstGeom prst="rect">
            <a:avLst/>
          </a:prstGeom>
          <a:noFill/>
        </p:spPr>
        <p:txBody>
          <a:bodyPr vert="horz" wrap="none" rtlCol="0">
            <a:spAutoFit/>
          </a:bodyPr>
          <a:lstStyle/>
          <a:p>
            <a:r>
              <a:rPr lang="en-US" sz="2200" dirty="0" err="1">
                <a:latin typeface="Segoe UI"/>
              </a:rPr>
              <a:t>Durée</a:t>
            </a:r>
            <a:r>
              <a:rPr lang="en-US" sz="2200" dirty="0">
                <a:latin typeface="Segoe UI"/>
              </a:rPr>
              <a:t> </a:t>
            </a:r>
            <a:r>
              <a:rPr lang="en-US" sz="2200" dirty="0" err="1">
                <a:latin typeface="Segoe UI"/>
              </a:rPr>
              <a:t>approximative</a:t>
            </a:r>
            <a:r>
              <a:rPr lang="en-US" sz="2200" dirty="0">
                <a:latin typeface="Segoe UI"/>
              </a:rPr>
              <a:t> : 45 minutes</a:t>
            </a:r>
          </a:p>
        </p:txBody>
      </p:sp>
    </p:spTree>
    <p:extLst>
      <p:ext uri="{BB962C8B-B14F-4D97-AF65-F5344CB8AC3E}">
        <p14:creationId xmlns:p14="http://schemas.microsoft.com/office/powerpoint/2010/main" val="1549445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Scénario d'atelier pratique</a:t>
            </a:r>
          </a:p>
        </p:txBody>
      </p:sp>
      <p:sp>
        <p:nvSpPr>
          <p:cNvPr id="4" name="TextBox 3"/>
          <p:cNvSpPr txBox="1"/>
          <p:nvPr/>
        </p:nvSpPr>
        <p:spPr>
          <a:xfrm>
            <a:off x="458788" y="1021215"/>
            <a:ext cx="8119156" cy="5766066"/>
          </a:xfrm>
          <a:prstGeom prst="rect">
            <a:avLst/>
          </a:prstGeom>
          <a:noFill/>
        </p:spPr>
        <p:txBody>
          <a:bodyPr vert="horz" wrap="square" rtlCol="0">
            <a:spAutoFit/>
          </a:bodyPr>
          <a:lstStyle/>
          <a:p>
            <a:pPr>
              <a:lnSpc>
                <a:spcPct val="115000"/>
              </a:lnSpc>
              <a:spcAft>
                <a:spcPts val="1000"/>
              </a:spcAft>
            </a:pPr>
            <a:r>
              <a:rPr lang="en-US" sz="2200" dirty="0">
                <a:effectLst/>
                <a:latin typeface="Segoe UI"/>
                <a:ea typeface="SimSun"/>
                <a:cs typeface="Cordia New"/>
              </a:rPr>
              <a:t>La </a:t>
            </a:r>
            <a:r>
              <a:rPr lang="en-US" sz="2200" dirty="0" err="1">
                <a:effectLst/>
                <a:latin typeface="Segoe UI"/>
                <a:ea typeface="SimSun"/>
                <a:cs typeface="Cordia New"/>
              </a:rPr>
              <a:t>société</a:t>
            </a:r>
            <a:r>
              <a:rPr lang="en-US" sz="2200" dirty="0">
                <a:effectLst/>
                <a:latin typeface="Segoe UI"/>
                <a:ea typeface="SimSun"/>
                <a:cs typeface="Cordia New"/>
              </a:rPr>
              <a:t> A. Datum Corporation a un bureau et un </a:t>
            </a:r>
            <a:r>
              <a:rPr lang="en-US" sz="2200" dirty="0" err="1">
                <a:effectLst/>
                <a:latin typeface="Segoe UI"/>
                <a:ea typeface="SimSun"/>
                <a:cs typeface="Cordia New"/>
              </a:rPr>
              <a:t>centre</a:t>
            </a:r>
            <a:r>
              <a:rPr lang="en-US" sz="2200" dirty="0">
                <a:effectLst/>
                <a:latin typeface="Segoe UI"/>
                <a:ea typeface="SimSun"/>
                <a:cs typeface="Cordia New"/>
              </a:rPr>
              <a:t> de </a:t>
            </a:r>
            <a:r>
              <a:rPr lang="en-US" sz="2200" dirty="0" err="1">
                <a:effectLst/>
                <a:latin typeface="Segoe UI"/>
                <a:ea typeface="SimSun"/>
                <a:cs typeface="Cordia New"/>
              </a:rPr>
              <a:t>données</a:t>
            </a:r>
            <a:r>
              <a:rPr lang="en-US" sz="2200" dirty="0">
                <a:effectLst/>
                <a:latin typeface="Segoe UI"/>
                <a:ea typeface="SimSun"/>
                <a:cs typeface="Cordia New"/>
              </a:rPr>
              <a:t> </a:t>
            </a:r>
            <a:r>
              <a:rPr lang="en-US" sz="2200" dirty="0" err="1">
                <a:effectLst/>
                <a:latin typeface="Segoe UI"/>
                <a:ea typeface="SimSun"/>
                <a:cs typeface="Cordia New"/>
              </a:rPr>
              <a:t>informatiques</a:t>
            </a:r>
            <a:r>
              <a:rPr lang="en-US" sz="2200" dirty="0">
                <a:effectLst/>
                <a:latin typeface="Segoe UI"/>
                <a:ea typeface="SimSun"/>
                <a:cs typeface="Cordia New"/>
              </a:rPr>
              <a:t> à </a:t>
            </a:r>
            <a:r>
              <a:rPr lang="en-US" sz="2200" dirty="0" err="1">
                <a:effectLst/>
                <a:latin typeface="Segoe UI"/>
                <a:ea typeface="SimSun"/>
                <a:cs typeface="Cordia New"/>
              </a:rPr>
              <a:t>Londres</a:t>
            </a:r>
            <a:r>
              <a:rPr lang="en-US" sz="2200" dirty="0">
                <a:effectLst/>
                <a:latin typeface="Segoe UI"/>
                <a:ea typeface="SimSun"/>
                <a:cs typeface="Cordia New"/>
              </a:rPr>
              <a:t> qui </a:t>
            </a:r>
            <a:r>
              <a:rPr lang="en-US" sz="2200" dirty="0" err="1">
                <a:effectLst/>
                <a:latin typeface="Segoe UI"/>
                <a:ea typeface="SimSun"/>
                <a:cs typeface="Cordia New"/>
              </a:rPr>
              <a:t>prennent</a:t>
            </a:r>
            <a:r>
              <a:rPr lang="en-US" sz="2200" dirty="0">
                <a:effectLst/>
                <a:latin typeface="Segoe UI"/>
                <a:ea typeface="SimSun"/>
                <a:cs typeface="Cordia New"/>
              </a:rPr>
              <a:t> en charge le site de </a:t>
            </a:r>
            <a:r>
              <a:rPr lang="en-US" sz="2200" dirty="0" err="1">
                <a:effectLst/>
                <a:latin typeface="Segoe UI"/>
                <a:ea typeface="SimSun"/>
                <a:cs typeface="Cordia New"/>
              </a:rPr>
              <a:t>Londres</a:t>
            </a:r>
            <a:r>
              <a:rPr lang="en-US" sz="2200" dirty="0">
                <a:effectLst/>
                <a:latin typeface="Segoe UI"/>
                <a:ea typeface="SimSun"/>
                <a:cs typeface="Cordia New"/>
              </a:rPr>
              <a:t> </a:t>
            </a:r>
            <a:r>
              <a:rPr lang="en-US" sz="2200" dirty="0" err="1">
                <a:effectLst/>
                <a:latin typeface="Segoe UI"/>
                <a:ea typeface="SimSun"/>
                <a:cs typeface="Cordia New"/>
              </a:rPr>
              <a:t>ainsi</a:t>
            </a:r>
            <a:r>
              <a:rPr lang="en-US" sz="2200" dirty="0">
                <a:effectLst/>
                <a:latin typeface="Segoe UI"/>
                <a:ea typeface="SimSun"/>
                <a:cs typeface="Cordia New"/>
              </a:rPr>
              <a:t> </a:t>
            </a:r>
            <a:r>
              <a:rPr lang="en-US" sz="2200" dirty="0" err="1">
                <a:effectLst/>
                <a:latin typeface="Segoe UI"/>
                <a:ea typeface="SimSun"/>
                <a:cs typeface="Cordia New"/>
              </a:rPr>
              <a:t>que</a:t>
            </a:r>
            <a:r>
              <a:rPr lang="en-US" sz="2200" dirty="0">
                <a:effectLst/>
                <a:latin typeface="Segoe UI"/>
                <a:ea typeface="SimSun"/>
                <a:cs typeface="Cordia New"/>
              </a:rPr>
              <a:t> </a:t>
            </a:r>
            <a:r>
              <a:rPr lang="en-US" sz="2200" dirty="0" err="1">
                <a:effectLst/>
                <a:latin typeface="Segoe UI"/>
                <a:ea typeface="SimSun"/>
                <a:cs typeface="Cordia New"/>
              </a:rPr>
              <a:t>d'autres</a:t>
            </a:r>
            <a:r>
              <a:rPr lang="en-US" sz="2200" dirty="0">
                <a:effectLst/>
                <a:latin typeface="Segoe UI"/>
                <a:ea typeface="SimSun"/>
                <a:cs typeface="Cordia New"/>
              </a:rPr>
              <a:t> sites. A. Datum a </a:t>
            </a:r>
            <a:r>
              <a:rPr lang="en-US" sz="2200" dirty="0" err="1">
                <a:effectLst/>
                <a:latin typeface="Segoe UI"/>
                <a:ea typeface="SimSun"/>
                <a:cs typeface="Cordia New"/>
              </a:rPr>
              <a:t>récemment</a:t>
            </a:r>
            <a:r>
              <a:rPr lang="en-US" sz="2200" dirty="0">
                <a:effectLst/>
                <a:latin typeface="Segoe UI"/>
                <a:ea typeface="SimSun"/>
                <a:cs typeface="Cordia New"/>
              </a:rPr>
              <a:t> </a:t>
            </a:r>
            <a:r>
              <a:rPr lang="en-US" sz="2200" dirty="0" err="1">
                <a:effectLst/>
                <a:latin typeface="Segoe UI"/>
                <a:ea typeface="SimSun"/>
                <a:cs typeface="Cordia New"/>
              </a:rPr>
              <a:t>déployé</a:t>
            </a:r>
            <a:r>
              <a:rPr lang="en-US" sz="2200" dirty="0">
                <a:effectLst/>
                <a:latin typeface="Segoe UI"/>
                <a:ea typeface="SimSun"/>
                <a:cs typeface="Cordia New"/>
              </a:rPr>
              <a:t> </a:t>
            </a:r>
            <a:r>
              <a:rPr lang="en-US" sz="2200" dirty="0" err="1">
                <a:effectLst/>
                <a:latin typeface="Segoe UI"/>
                <a:ea typeface="SimSun"/>
                <a:cs typeface="Cordia New"/>
              </a:rPr>
              <a:t>une</a:t>
            </a:r>
            <a:r>
              <a:rPr lang="en-US" sz="2200" dirty="0">
                <a:effectLst/>
                <a:latin typeface="Segoe UI"/>
                <a:ea typeface="SimSun"/>
                <a:cs typeface="Cordia New"/>
              </a:rPr>
              <a:t> infrastructure Windows 2012 Server avec des clients Windows 8</a:t>
            </a:r>
          </a:p>
          <a:p>
            <a:pPr>
              <a:lnSpc>
                <a:spcPct val="115000"/>
              </a:lnSpc>
              <a:spcAft>
                <a:spcPts val="1000"/>
              </a:spcAft>
            </a:pPr>
            <a:r>
              <a:rPr lang="en-US" sz="2200" dirty="0" err="1">
                <a:effectLst/>
                <a:latin typeface="Segoe UI"/>
                <a:ea typeface="SimSun"/>
                <a:cs typeface="Cordia New"/>
              </a:rPr>
              <a:t>Vous</a:t>
            </a:r>
            <a:r>
              <a:rPr lang="en-US" sz="2200" dirty="0">
                <a:effectLst/>
                <a:latin typeface="Segoe UI"/>
                <a:ea typeface="SimSun"/>
                <a:cs typeface="Cordia New"/>
              </a:rPr>
              <a:t> </a:t>
            </a:r>
            <a:r>
              <a:rPr lang="en-US" sz="2200" dirty="0" err="1">
                <a:effectLst/>
                <a:latin typeface="Segoe UI"/>
                <a:ea typeface="SimSun"/>
                <a:cs typeface="Cordia New"/>
              </a:rPr>
              <a:t>avez</a:t>
            </a:r>
            <a:r>
              <a:rPr lang="en-US" sz="2200" dirty="0">
                <a:effectLst/>
                <a:latin typeface="Segoe UI"/>
                <a:ea typeface="SimSun"/>
                <a:cs typeface="Cordia New"/>
              </a:rPr>
              <a:t> </a:t>
            </a:r>
            <a:r>
              <a:rPr lang="en-US" sz="2200" dirty="0" err="1">
                <a:effectLst/>
                <a:latin typeface="Segoe UI"/>
                <a:ea typeface="SimSun"/>
                <a:cs typeface="Cordia New"/>
              </a:rPr>
              <a:t>récemment</a:t>
            </a:r>
            <a:r>
              <a:rPr lang="en-US" sz="2200" dirty="0">
                <a:effectLst/>
                <a:latin typeface="Segoe UI"/>
                <a:ea typeface="SimSun"/>
                <a:cs typeface="Cordia New"/>
              </a:rPr>
              <a:t> </a:t>
            </a:r>
            <a:r>
              <a:rPr lang="en-US" sz="2200" dirty="0" err="1">
                <a:effectLst/>
                <a:latin typeface="Segoe UI"/>
                <a:ea typeface="SimSun"/>
                <a:cs typeface="Cordia New"/>
              </a:rPr>
              <a:t>accepté</a:t>
            </a:r>
            <a:r>
              <a:rPr lang="en-US" sz="2200" dirty="0">
                <a:effectLst/>
                <a:latin typeface="Segoe UI"/>
                <a:ea typeface="SimSun"/>
                <a:cs typeface="Cordia New"/>
              </a:rPr>
              <a:t> </a:t>
            </a:r>
            <a:r>
              <a:rPr lang="en-US" sz="2200" dirty="0" err="1">
                <a:effectLst/>
                <a:latin typeface="Segoe UI"/>
                <a:ea typeface="SimSun"/>
                <a:cs typeface="Cordia New"/>
              </a:rPr>
              <a:t>une</a:t>
            </a:r>
            <a:r>
              <a:rPr lang="en-US" sz="2200" dirty="0">
                <a:effectLst/>
                <a:latin typeface="Segoe UI"/>
                <a:ea typeface="SimSun"/>
                <a:cs typeface="Cordia New"/>
              </a:rPr>
              <a:t> promotion au </a:t>
            </a:r>
            <a:r>
              <a:rPr lang="en-US" sz="2200" dirty="0" err="1">
                <a:effectLst/>
                <a:latin typeface="Segoe UI"/>
                <a:ea typeface="SimSun"/>
                <a:cs typeface="Cordia New"/>
              </a:rPr>
              <a:t>sein</a:t>
            </a:r>
            <a:r>
              <a:rPr lang="en-US" sz="2200" dirty="0">
                <a:effectLst/>
                <a:latin typeface="Segoe UI"/>
                <a:ea typeface="SimSun"/>
                <a:cs typeface="Cordia New"/>
              </a:rPr>
              <a:t> de </a:t>
            </a:r>
            <a:r>
              <a:rPr lang="en-US" sz="2200" dirty="0" err="1">
                <a:effectLst/>
                <a:latin typeface="Segoe UI"/>
                <a:ea typeface="SimSun"/>
                <a:cs typeface="Cordia New"/>
              </a:rPr>
              <a:t>l'équipe</a:t>
            </a:r>
            <a:r>
              <a:rPr lang="en-US" sz="2200" dirty="0">
                <a:effectLst/>
                <a:latin typeface="Segoe UI"/>
                <a:ea typeface="SimSun"/>
                <a:cs typeface="Cordia New"/>
              </a:rPr>
              <a:t> </a:t>
            </a:r>
            <a:r>
              <a:rPr lang="en-US" sz="2200" dirty="0" err="1">
                <a:effectLst/>
                <a:latin typeface="Segoe UI"/>
                <a:ea typeface="SimSun"/>
                <a:cs typeface="Cordia New"/>
              </a:rPr>
              <a:t>d'assistance</a:t>
            </a:r>
            <a:r>
              <a:rPr lang="en-US" sz="2200" dirty="0">
                <a:effectLst/>
                <a:latin typeface="Segoe UI"/>
                <a:ea typeface="SimSun"/>
                <a:cs typeface="Cordia New"/>
              </a:rPr>
              <a:t> technique des </a:t>
            </a:r>
            <a:r>
              <a:rPr lang="en-US" sz="2200" dirty="0" err="1">
                <a:effectLst/>
                <a:latin typeface="Segoe UI"/>
                <a:ea typeface="SimSun"/>
                <a:cs typeface="Cordia New"/>
              </a:rPr>
              <a:t>serveurs</a:t>
            </a:r>
            <a:r>
              <a:rPr lang="en-US" sz="2200" dirty="0">
                <a:effectLst/>
                <a:latin typeface="Segoe UI"/>
                <a:ea typeface="SimSun"/>
                <a:cs typeface="Cordia New"/>
              </a:rPr>
              <a:t>. </a:t>
            </a:r>
            <a:r>
              <a:rPr lang="en-US" sz="2200" dirty="0" err="1">
                <a:effectLst/>
                <a:latin typeface="Segoe UI"/>
                <a:ea typeface="SimSun"/>
                <a:cs typeface="Cordia New"/>
              </a:rPr>
              <a:t>L'une</a:t>
            </a:r>
            <a:r>
              <a:rPr lang="en-US" sz="2200" dirty="0">
                <a:effectLst/>
                <a:latin typeface="Segoe UI"/>
                <a:ea typeface="SimSun"/>
                <a:cs typeface="Cordia New"/>
              </a:rPr>
              <a:t> de </a:t>
            </a:r>
            <a:r>
              <a:rPr lang="en-US" sz="2200" dirty="0" err="1">
                <a:effectLst/>
                <a:latin typeface="Segoe UI"/>
                <a:ea typeface="SimSun"/>
                <a:cs typeface="Cordia New"/>
              </a:rPr>
              <a:t>vos</a:t>
            </a:r>
            <a:r>
              <a:rPr lang="en-US" sz="2200" dirty="0">
                <a:effectLst/>
                <a:latin typeface="Segoe UI"/>
                <a:ea typeface="SimSun"/>
                <a:cs typeface="Cordia New"/>
              </a:rPr>
              <a:t> premières missions </a:t>
            </a:r>
            <a:r>
              <a:rPr lang="en-US" sz="2200" dirty="0" err="1">
                <a:effectLst/>
                <a:latin typeface="Segoe UI"/>
                <a:ea typeface="SimSun"/>
                <a:cs typeface="Cordia New"/>
              </a:rPr>
              <a:t>consiste</a:t>
            </a:r>
            <a:r>
              <a:rPr lang="en-US" sz="2200" dirty="0">
                <a:effectLst/>
                <a:latin typeface="Segoe UI"/>
                <a:ea typeface="SimSun"/>
                <a:cs typeface="Cordia New"/>
              </a:rPr>
              <a:t> à </a:t>
            </a:r>
            <a:r>
              <a:rPr lang="en-US" sz="2200" dirty="0" err="1">
                <a:effectLst/>
                <a:latin typeface="Segoe UI"/>
                <a:ea typeface="SimSun"/>
                <a:cs typeface="Cordia New"/>
              </a:rPr>
              <a:t>configurer</a:t>
            </a:r>
            <a:r>
              <a:rPr lang="en-US" sz="2200" dirty="0">
                <a:effectLst/>
                <a:latin typeface="Segoe UI"/>
                <a:ea typeface="SimSun"/>
                <a:cs typeface="Cordia New"/>
              </a:rPr>
              <a:t> le service </a:t>
            </a:r>
            <a:r>
              <a:rPr lang="en-US" sz="2200" dirty="0" err="1">
                <a:effectLst/>
                <a:latin typeface="Segoe UI"/>
                <a:ea typeface="SimSun"/>
                <a:cs typeface="Cordia New"/>
              </a:rPr>
              <a:t>d'infrastructure</a:t>
            </a:r>
            <a:r>
              <a:rPr lang="en-US" sz="2200" dirty="0">
                <a:effectLst/>
                <a:latin typeface="Segoe UI"/>
                <a:ea typeface="SimSun"/>
                <a:cs typeface="Cordia New"/>
              </a:rPr>
              <a:t> pour </a:t>
            </a:r>
            <a:r>
              <a:rPr lang="en-US" sz="2200" dirty="0" err="1">
                <a:effectLst/>
                <a:latin typeface="Segoe UI"/>
                <a:ea typeface="SimSun"/>
                <a:cs typeface="Cordia New"/>
              </a:rPr>
              <a:t>une</a:t>
            </a:r>
            <a:r>
              <a:rPr lang="en-US" sz="2200" dirty="0">
                <a:effectLst/>
                <a:latin typeface="Segoe UI"/>
                <a:ea typeface="SimSun"/>
                <a:cs typeface="Cordia New"/>
              </a:rPr>
              <a:t> nouvelle </a:t>
            </a:r>
            <a:r>
              <a:rPr lang="en-US" sz="2200" dirty="0" err="1">
                <a:effectLst/>
                <a:latin typeface="Segoe UI"/>
                <a:ea typeface="SimSun"/>
                <a:cs typeface="Cordia New"/>
              </a:rPr>
              <a:t>succursale</a:t>
            </a:r>
            <a:r>
              <a:rPr lang="en-US" sz="2200" dirty="0">
                <a:effectLst/>
                <a:latin typeface="Segoe UI"/>
                <a:ea typeface="SimSun"/>
                <a:cs typeface="Cordia New"/>
              </a:rPr>
              <a:t>. </a:t>
            </a:r>
            <a:r>
              <a:rPr lang="en-US" sz="2200" dirty="0" err="1">
                <a:effectLst/>
                <a:latin typeface="Segoe UI"/>
                <a:ea typeface="SimSun"/>
                <a:cs typeface="Cordia New"/>
              </a:rPr>
              <a:t>Dans</a:t>
            </a:r>
            <a:r>
              <a:rPr lang="en-US" sz="2200" dirty="0">
                <a:effectLst/>
                <a:latin typeface="Segoe UI"/>
                <a:ea typeface="SimSun"/>
                <a:cs typeface="Cordia New"/>
              </a:rPr>
              <a:t> le cadre de </a:t>
            </a:r>
            <a:r>
              <a:rPr lang="en-US" sz="2200" dirty="0" err="1">
                <a:effectLst/>
                <a:latin typeface="Segoe UI"/>
                <a:ea typeface="SimSun"/>
                <a:cs typeface="Cordia New"/>
              </a:rPr>
              <a:t>cette</a:t>
            </a:r>
            <a:r>
              <a:rPr lang="en-US" sz="2200" dirty="0">
                <a:effectLst/>
                <a:latin typeface="Segoe UI"/>
                <a:ea typeface="SimSun"/>
                <a:cs typeface="Cordia New"/>
              </a:rPr>
              <a:t> mission, </a:t>
            </a:r>
            <a:r>
              <a:rPr lang="en-US" sz="2200" dirty="0" err="1">
                <a:effectLst/>
                <a:latin typeface="Segoe UI"/>
                <a:ea typeface="SimSun"/>
                <a:cs typeface="Cordia New"/>
              </a:rPr>
              <a:t>vous</a:t>
            </a:r>
            <a:r>
              <a:rPr lang="en-US" sz="2200" dirty="0">
                <a:effectLst/>
                <a:latin typeface="Segoe UI"/>
                <a:ea typeface="SimSun"/>
                <a:cs typeface="Cordia New"/>
              </a:rPr>
              <a:t> </a:t>
            </a:r>
            <a:r>
              <a:rPr lang="en-US" sz="2200" dirty="0" err="1">
                <a:effectLst/>
                <a:latin typeface="Segoe UI"/>
                <a:ea typeface="SimSun"/>
                <a:cs typeface="Cordia New"/>
              </a:rPr>
              <a:t>devez</a:t>
            </a:r>
            <a:r>
              <a:rPr lang="en-US" sz="2200" dirty="0">
                <a:effectLst/>
                <a:latin typeface="Segoe UI"/>
                <a:ea typeface="SimSun"/>
                <a:cs typeface="Cordia New"/>
              </a:rPr>
              <a:t> </a:t>
            </a:r>
            <a:r>
              <a:rPr lang="en-US" sz="2200" dirty="0" err="1">
                <a:effectLst/>
                <a:latin typeface="Segoe UI"/>
                <a:ea typeface="SimSun"/>
                <a:cs typeface="Cordia New"/>
              </a:rPr>
              <a:t>configurer</a:t>
            </a:r>
            <a:r>
              <a:rPr lang="en-US" sz="2200" dirty="0">
                <a:effectLst/>
                <a:latin typeface="Segoe UI"/>
                <a:ea typeface="SimSun"/>
                <a:cs typeface="Cordia New"/>
              </a:rPr>
              <a:t> un </a:t>
            </a:r>
            <a:r>
              <a:rPr lang="en-US" sz="2200" dirty="0" err="1">
                <a:effectLst/>
                <a:latin typeface="Segoe UI"/>
                <a:ea typeface="SimSun"/>
                <a:cs typeface="Cordia New"/>
              </a:rPr>
              <a:t>serveur</a:t>
            </a:r>
            <a:r>
              <a:rPr lang="en-US" sz="2200" dirty="0">
                <a:effectLst/>
                <a:latin typeface="Segoe UI"/>
                <a:ea typeface="SimSun"/>
                <a:cs typeface="Cordia New"/>
              </a:rPr>
              <a:t> DHCP qui </a:t>
            </a:r>
            <a:r>
              <a:rPr lang="en-US" sz="2200" dirty="0" err="1">
                <a:effectLst/>
                <a:latin typeface="Segoe UI"/>
                <a:ea typeface="SimSun"/>
                <a:cs typeface="Cordia New"/>
              </a:rPr>
              <a:t>fournira</a:t>
            </a:r>
            <a:r>
              <a:rPr lang="en-US" sz="2200" dirty="0">
                <a:effectLst/>
                <a:latin typeface="Segoe UI"/>
                <a:ea typeface="SimSun"/>
                <a:cs typeface="Cordia New"/>
              </a:rPr>
              <a:t> des </a:t>
            </a:r>
            <a:r>
              <a:rPr lang="en-US" sz="2200" dirty="0" err="1">
                <a:effectLst/>
                <a:latin typeface="Segoe UI"/>
                <a:ea typeface="SimSun"/>
                <a:cs typeface="Cordia New"/>
              </a:rPr>
              <a:t>adresses</a:t>
            </a:r>
            <a:r>
              <a:rPr lang="en-US" sz="2200" dirty="0">
                <a:effectLst/>
                <a:latin typeface="Segoe UI"/>
                <a:ea typeface="SimSun"/>
                <a:cs typeface="Cordia New"/>
              </a:rPr>
              <a:t> IP et la configuration </a:t>
            </a:r>
            <a:r>
              <a:rPr lang="en-US" sz="2200" dirty="0" err="1">
                <a:effectLst/>
                <a:latin typeface="Segoe UI"/>
                <a:ea typeface="SimSun"/>
                <a:cs typeface="Cordia New"/>
              </a:rPr>
              <a:t>requise</a:t>
            </a:r>
            <a:r>
              <a:rPr lang="en-US" sz="2200" dirty="0">
                <a:effectLst/>
                <a:latin typeface="Segoe UI"/>
                <a:ea typeface="SimSun"/>
                <a:cs typeface="Cordia New"/>
              </a:rPr>
              <a:t> aux </a:t>
            </a:r>
            <a:r>
              <a:rPr lang="en-US" sz="2200" dirty="0" err="1">
                <a:effectLst/>
                <a:latin typeface="Segoe UI"/>
                <a:ea typeface="SimSun"/>
                <a:cs typeface="Cordia New"/>
              </a:rPr>
              <a:t>ordinateurs</a:t>
            </a:r>
            <a:r>
              <a:rPr lang="en-US" sz="2200" dirty="0">
                <a:effectLst/>
                <a:latin typeface="Segoe UI"/>
                <a:ea typeface="SimSun"/>
                <a:cs typeface="Cordia New"/>
              </a:rPr>
              <a:t> clients. Les </a:t>
            </a:r>
            <a:r>
              <a:rPr lang="en-US" sz="2200" dirty="0" err="1">
                <a:effectLst/>
                <a:latin typeface="Segoe UI"/>
                <a:ea typeface="SimSun"/>
                <a:cs typeface="Cordia New"/>
              </a:rPr>
              <a:t>serveurs</a:t>
            </a:r>
            <a:r>
              <a:rPr lang="en-US" sz="2200" dirty="0">
                <a:effectLst/>
                <a:latin typeface="Segoe UI"/>
                <a:ea typeface="SimSun"/>
                <a:cs typeface="Cordia New"/>
              </a:rPr>
              <a:t> </a:t>
            </a:r>
            <a:r>
              <a:rPr lang="en-US" sz="2200" dirty="0" err="1">
                <a:effectLst/>
                <a:latin typeface="Segoe UI"/>
                <a:ea typeface="SimSun"/>
                <a:cs typeface="Cordia New"/>
              </a:rPr>
              <a:t>sont</a:t>
            </a:r>
            <a:r>
              <a:rPr lang="en-US" sz="2200" dirty="0">
                <a:effectLst/>
                <a:latin typeface="Segoe UI"/>
                <a:ea typeface="SimSun"/>
                <a:cs typeface="Cordia New"/>
              </a:rPr>
              <a:t> </a:t>
            </a:r>
            <a:r>
              <a:rPr lang="en-US" sz="2200" dirty="0" err="1">
                <a:effectLst/>
                <a:latin typeface="Segoe UI"/>
                <a:ea typeface="SimSun"/>
                <a:cs typeface="Cordia New"/>
              </a:rPr>
              <a:t>configurés</a:t>
            </a:r>
            <a:r>
              <a:rPr lang="en-US" sz="2200" dirty="0">
                <a:effectLst/>
                <a:latin typeface="Segoe UI"/>
                <a:ea typeface="SimSun"/>
                <a:cs typeface="Cordia New"/>
              </a:rPr>
              <a:t> avec des </a:t>
            </a:r>
            <a:r>
              <a:rPr lang="en-US" sz="2200" dirty="0" err="1">
                <a:effectLst/>
                <a:latin typeface="Segoe UI"/>
                <a:ea typeface="SimSun"/>
                <a:cs typeface="Cordia New"/>
              </a:rPr>
              <a:t>adresses</a:t>
            </a:r>
            <a:r>
              <a:rPr lang="en-US" sz="2200" dirty="0">
                <a:effectLst/>
                <a:latin typeface="Segoe UI"/>
                <a:ea typeface="SimSun"/>
                <a:cs typeface="Cordia New"/>
              </a:rPr>
              <a:t> IP </a:t>
            </a:r>
            <a:r>
              <a:rPr lang="en-US" sz="2200" dirty="0" err="1">
                <a:effectLst/>
                <a:latin typeface="Segoe UI"/>
                <a:ea typeface="SimSun"/>
                <a:cs typeface="Cordia New"/>
              </a:rPr>
              <a:t>statiques</a:t>
            </a:r>
            <a:r>
              <a:rPr lang="en-US" sz="2200" dirty="0">
                <a:effectLst/>
                <a:latin typeface="Segoe UI"/>
                <a:ea typeface="SimSun"/>
                <a:cs typeface="Cordia New"/>
              </a:rPr>
              <a:t> et </a:t>
            </a:r>
            <a:r>
              <a:rPr lang="en-US" sz="2200" dirty="0" err="1">
                <a:effectLst/>
                <a:latin typeface="Segoe UI"/>
                <a:ea typeface="SimSun"/>
                <a:cs typeface="Cordia New"/>
              </a:rPr>
              <a:t>n'utilisent</a:t>
            </a:r>
            <a:r>
              <a:rPr lang="en-US" sz="2200" dirty="0">
                <a:effectLst/>
                <a:latin typeface="Segoe UI"/>
                <a:ea typeface="SimSun"/>
                <a:cs typeface="Cordia New"/>
              </a:rPr>
              <a:t> pas DHCP</a:t>
            </a:r>
          </a:p>
          <a:p>
            <a:pPr>
              <a:lnSpc>
                <a:spcPct val="115000"/>
              </a:lnSpc>
              <a:spcAft>
                <a:spcPts val="1000"/>
              </a:spcAft>
            </a:pPr>
            <a:r>
              <a:rPr lang="en-US" sz="2200" dirty="0">
                <a:effectLst/>
                <a:latin typeface="Segoe UI"/>
                <a:ea typeface="SimSun"/>
                <a:cs typeface="Cordia New"/>
              </a:rPr>
              <a:t> </a:t>
            </a:r>
          </a:p>
        </p:txBody>
      </p:sp>
    </p:spTree>
    <p:extLst>
      <p:ext uri="{BB962C8B-B14F-4D97-AF65-F5344CB8AC3E}">
        <p14:creationId xmlns:p14="http://schemas.microsoft.com/office/powerpoint/2010/main" val="1879230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c130e194-b3ef-4e0d-82d1-4287073eae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Contrôle des acquis de l'atelier pratique</a:t>
            </a:r>
            <a:endParaRPr lang="en-US"/>
          </a:p>
        </p:txBody>
      </p:sp>
      <p:sp>
        <p:nvSpPr>
          <p:cNvPr id="3" name="Text Placeholder 2"/>
          <p:cNvSpPr>
            <a:spLocks noGrp="1"/>
          </p:cNvSpPr>
          <p:nvPr>
            <p:ph type="body" idx="1"/>
          </p:nvPr>
        </p:nvSpPr>
        <p:spPr/>
        <p:txBody>
          <a:bodyPr/>
          <a:lstStyle/>
          <a:p>
            <a:r>
              <a:rPr lang="en-US" dirty="0">
                <a:solidFill>
                  <a:srgbClr val="000000"/>
                </a:solidFill>
              </a:rPr>
              <a:t>À quoi </a:t>
            </a:r>
            <a:r>
              <a:rPr lang="en-US" dirty="0" err="1">
                <a:solidFill>
                  <a:srgbClr val="000000"/>
                </a:solidFill>
              </a:rPr>
              <a:t>sert</a:t>
            </a:r>
            <a:r>
              <a:rPr lang="en-US" dirty="0">
                <a:solidFill>
                  <a:srgbClr val="000000"/>
                </a:solidFill>
              </a:rPr>
              <a:t> </a:t>
            </a:r>
            <a:r>
              <a:rPr lang="en-US" dirty="0" err="1">
                <a:solidFill>
                  <a:srgbClr val="000000"/>
                </a:solidFill>
              </a:rPr>
              <a:t>l'étendue</a:t>
            </a:r>
            <a:r>
              <a:rPr lang="en-US" dirty="0">
                <a:solidFill>
                  <a:srgbClr val="000000"/>
                </a:solidFill>
              </a:rPr>
              <a:t> DHCP ?</a:t>
            </a:r>
            <a:endParaRPr lang="en-US" dirty="0"/>
          </a:p>
          <a:p>
            <a:r>
              <a:rPr lang="en-US" dirty="0">
                <a:solidFill>
                  <a:srgbClr val="000000"/>
                </a:solidFill>
              </a:rPr>
              <a:t>Comment </a:t>
            </a:r>
            <a:r>
              <a:rPr lang="en-US" dirty="0" err="1">
                <a:solidFill>
                  <a:srgbClr val="000000"/>
                </a:solidFill>
              </a:rPr>
              <a:t>devez-vous</a:t>
            </a:r>
            <a:r>
              <a:rPr lang="en-US" dirty="0">
                <a:solidFill>
                  <a:srgbClr val="000000"/>
                </a:solidFill>
              </a:rPr>
              <a:t> </a:t>
            </a:r>
            <a:r>
              <a:rPr lang="en-US" dirty="0" err="1">
                <a:solidFill>
                  <a:srgbClr val="000000"/>
                </a:solidFill>
              </a:rPr>
              <a:t>configurer</a:t>
            </a:r>
            <a:r>
              <a:rPr lang="en-US" dirty="0">
                <a:solidFill>
                  <a:srgbClr val="000000"/>
                </a:solidFill>
              </a:rPr>
              <a:t> un </a:t>
            </a:r>
            <a:r>
              <a:rPr lang="en-US" dirty="0" err="1">
                <a:solidFill>
                  <a:srgbClr val="000000"/>
                </a:solidFill>
              </a:rPr>
              <a:t>ordinateur</a:t>
            </a:r>
            <a:r>
              <a:rPr lang="en-US" dirty="0">
                <a:solidFill>
                  <a:srgbClr val="000000"/>
                </a:solidFill>
              </a:rPr>
              <a:t> pour </a:t>
            </a:r>
            <a:r>
              <a:rPr lang="en-US" dirty="0" err="1">
                <a:solidFill>
                  <a:srgbClr val="000000"/>
                </a:solidFill>
              </a:rPr>
              <a:t>recevoir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adresse</a:t>
            </a:r>
            <a:r>
              <a:rPr lang="en-US" dirty="0">
                <a:solidFill>
                  <a:srgbClr val="000000"/>
                </a:solidFill>
              </a:rPr>
              <a:t> IP du </a:t>
            </a:r>
            <a:r>
              <a:rPr lang="en-US" dirty="0" err="1">
                <a:solidFill>
                  <a:srgbClr val="000000"/>
                </a:solidFill>
              </a:rPr>
              <a:t>serveur</a:t>
            </a:r>
            <a:r>
              <a:rPr lang="en-US" dirty="0">
                <a:solidFill>
                  <a:srgbClr val="000000"/>
                </a:solidFill>
              </a:rPr>
              <a:t> DHCP ?</a:t>
            </a:r>
            <a:endParaRPr lang="en-US" dirty="0"/>
          </a:p>
          <a:p>
            <a:r>
              <a:rPr lang="en-US" dirty="0" err="1">
                <a:solidFill>
                  <a:srgbClr val="000000"/>
                </a:solidFill>
              </a:rPr>
              <a:t>Pourquoi</a:t>
            </a:r>
            <a:r>
              <a:rPr lang="en-US" dirty="0">
                <a:solidFill>
                  <a:srgbClr val="000000"/>
                </a:solidFill>
              </a:rPr>
              <a:t> </a:t>
            </a:r>
            <a:r>
              <a:rPr lang="en-US" dirty="0" err="1">
                <a:solidFill>
                  <a:srgbClr val="000000"/>
                </a:solidFill>
              </a:rPr>
              <a:t>avez-vous</a:t>
            </a:r>
            <a:r>
              <a:rPr lang="en-US" dirty="0">
                <a:solidFill>
                  <a:srgbClr val="000000"/>
                </a:solidFill>
              </a:rPr>
              <a:t> </a:t>
            </a:r>
            <a:r>
              <a:rPr lang="en-US" dirty="0" err="1">
                <a:solidFill>
                  <a:srgbClr val="000000"/>
                </a:solidFill>
              </a:rPr>
              <a:t>besoin</a:t>
            </a:r>
            <a:r>
              <a:rPr lang="en-US" dirty="0">
                <a:solidFill>
                  <a:srgbClr val="000000"/>
                </a:solidFill>
              </a:rPr>
              <a:t> de </a:t>
            </a:r>
            <a:r>
              <a:rPr lang="en-US" dirty="0" err="1">
                <a:solidFill>
                  <a:srgbClr val="000000"/>
                </a:solidFill>
              </a:rPr>
              <a:t>l'adresse</a:t>
            </a:r>
            <a:r>
              <a:rPr lang="en-US" dirty="0">
                <a:solidFill>
                  <a:srgbClr val="000000"/>
                </a:solidFill>
              </a:rPr>
              <a:t> MAC pour </a:t>
            </a:r>
            <a:r>
              <a:rPr lang="en-US" dirty="0" err="1">
                <a:solidFill>
                  <a:srgbClr val="000000"/>
                </a:solidFill>
              </a:rPr>
              <a:t>une</a:t>
            </a:r>
            <a:r>
              <a:rPr lang="en-US" dirty="0">
                <a:solidFill>
                  <a:srgbClr val="000000"/>
                </a:solidFill>
              </a:rPr>
              <a:t> </a:t>
            </a:r>
            <a:r>
              <a:rPr lang="en-US" dirty="0" err="1">
                <a:solidFill>
                  <a:srgbClr val="000000"/>
                </a:solidFill>
              </a:rPr>
              <a:t>réservation</a:t>
            </a:r>
            <a:r>
              <a:rPr lang="en-US" dirty="0">
                <a:solidFill>
                  <a:srgbClr val="000000"/>
                </a:solidFill>
              </a:rPr>
              <a:t> de </a:t>
            </a:r>
            <a:r>
              <a:rPr lang="en-US" dirty="0" err="1">
                <a:solidFill>
                  <a:srgbClr val="000000"/>
                </a:solidFill>
              </a:rPr>
              <a:t>serveur</a:t>
            </a:r>
            <a:r>
              <a:rPr lang="en-US" dirty="0">
                <a:solidFill>
                  <a:srgbClr val="000000"/>
                </a:solidFill>
              </a:rPr>
              <a:t> DHCP ?</a:t>
            </a:r>
            <a:endParaRPr lang="en-US" dirty="0"/>
          </a:p>
          <a:p>
            <a:r>
              <a:rPr lang="en-US" dirty="0" err="1">
                <a:solidFill>
                  <a:srgbClr val="000000"/>
                </a:solidFill>
              </a:rPr>
              <a:t>Quelles</a:t>
            </a:r>
            <a:r>
              <a:rPr lang="en-US" dirty="0">
                <a:solidFill>
                  <a:srgbClr val="000000"/>
                </a:solidFill>
              </a:rPr>
              <a:t> </a:t>
            </a:r>
            <a:r>
              <a:rPr lang="en-US" dirty="0" err="1">
                <a:solidFill>
                  <a:srgbClr val="000000"/>
                </a:solidFill>
              </a:rPr>
              <a:t>informations</a:t>
            </a:r>
            <a:r>
              <a:rPr lang="en-US" dirty="0">
                <a:solidFill>
                  <a:srgbClr val="000000"/>
                </a:solidFill>
              </a:rPr>
              <a:t> </a:t>
            </a:r>
            <a:r>
              <a:rPr lang="en-US" dirty="0" err="1">
                <a:solidFill>
                  <a:srgbClr val="000000"/>
                </a:solidFill>
              </a:rPr>
              <a:t>devez-vous</a:t>
            </a:r>
            <a:r>
              <a:rPr lang="en-US" dirty="0">
                <a:solidFill>
                  <a:srgbClr val="000000"/>
                </a:solidFill>
              </a:rPr>
              <a:t> </a:t>
            </a:r>
            <a:r>
              <a:rPr lang="en-US" dirty="0" err="1">
                <a:solidFill>
                  <a:srgbClr val="000000"/>
                </a:solidFill>
              </a:rPr>
              <a:t>configurer</a:t>
            </a:r>
            <a:r>
              <a:rPr lang="en-US" dirty="0">
                <a:solidFill>
                  <a:srgbClr val="000000"/>
                </a:solidFill>
              </a:rPr>
              <a:t> </a:t>
            </a:r>
            <a:r>
              <a:rPr lang="en-US" dirty="0" err="1">
                <a:solidFill>
                  <a:srgbClr val="000000"/>
                </a:solidFill>
              </a:rPr>
              <a:t>sur</a:t>
            </a:r>
            <a:r>
              <a:rPr lang="en-US" dirty="0">
                <a:solidFill>
                  <a:srgbClr val="000000"/>
                </a:solidFill>
              </a:rPr>
              <a:t> un agent de </a:t>
            </a:r>
            <a:r>
              <a:rPr lang="en-US" dirty="0" err="1">
                <a:solidFill>
                  <a:srgbClr val="000000"/>
                </a:solidFill>
              </a:rPr>
              <a:t>relais</a:t>
            </a:r>
            <a:r>
              <a:rPr lang="en-US" dirty="0">
                <a:solidFill>
                  <a:srgbClr val="000000"/>
                </a:solidFill>
              </a:rPr>
              <a:t> DHCP ?</a:t>
            </a:r>
            <a:endParaRPr lang="en-US" dirty="0"/>
          </a:p>
          <a:p>
            <a:endParaRPr lang="en-US" dirty="0"/>
          </a:p>
        </p:txBody>
      </p:sp>
    </p:spTree>
    <p:extLst>
      <p:ext uri="{BB962C8B-B14F-4D97-AF65-F5344CB8AC3E}">
        <p14:creationId xmlns:p14="http://schemas.microsoft.com/office/powerpoint/2010/main" val="1036058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Contrôle des acquis et éléments à retenir</a:t>
            </a:r>
            <a:endParaRPr lang="en-US"/>
          </a:p>
        </p:txBody>
      </p:sp>
      <p:sp>
        <p:nvSpPr>
          <p:cNvPr id="3" name="Text Placeholder 2"/>
          <p:cNvSpPr>
            <a:spLocks noGrp="1"/>
          </p:cNvSpPr>
          <p:nvPr>
            <p:ph type="body" idx="1"/>
          </p:nvPr>
        </p:nvSpPr>
        <p:spPr/>
        <p:txBody>
          <a:bodyPr/>
          <a:lstStyle/>
          <a:p>
            <a:r>
              <a:rPr lang="fr-FR"/>
              <a:t>Questions de contrôle des acquis
Outils
Méthode conseillée</a:t>
            </a:r>
            <a:endParaRPr lang="en-US"/>
          </a:p>
        </p:txBody>
      </p:sp>
    </p:spTree>
    <p:extLst>
      <p:ext uri="{BB962C8B-B14F-4D97-AF65-F5344CB8AC3E}">
        <p14:creationId xmlns:p14="http://schemas.microsoft.com/office/powerpoint/2010/main" val="238711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379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Avantages liés à l'utilisation du protocole DHCP</a:t>
            </a:r>
            <a:endParaRPr lang="en-US"/>
          </a:p>
        </p:txBody>
      </p:sp>
      <p:sp>
        <p:nvSpPr>
          <p:cNvPr id="4" name="TextBox 7"/>
          <p:cNvSpPr txBox="1"/>
          <p:nvPr/>
        </p:nvSpPr>
        <p:spPr>
          <a:xfrm>
            <a:off x="449705" y="1002780"/>
            <a:ext cx="8084695"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ea typeface="Segoe UI" pitchFamily="34" charset="0"/>
                <a:cs typeface="Segoe UI" pitchFamily="34" charset="0"/>
              </a:rPr>
              <a:t>Le protocole DHCP simplifie et réduit le travail administratif grâce à l'usage de la configuration automatique du protocole IP</a:t>
            </a:r>
          </a:p>
        </p:txBody>
      </p:sp>
      <p:graphicFrame>
        <p:nvGraphicFramePr>
          <p:cNvPr id="5" name="Group 38"/>
          <p:cNvGraphicFramePr>
            <a:graphicFrameLocks/>
          </p:cNvGraphicFramePr>
          <p:nvPr>
            <p:extLst>
              <p:ext uri="{D42A27DB-BD31-4B8C-83A1-F6EECF244321}">
                <p14:modId xmlns:p14="http://schemas.microsoft.com/office/powerpoint/2010/main" val="2395916333"/>
              </p:ext>
            </p:extLst>
          </p:nvPr>
        </p:nvGraphicFramePr>
        <p:xfrm>
          <a:off x="449703" y="2255450"/>
          <a:ext cx="8152758" cy="3992950"/>
        </p:xfrm>
        <a:graphic>
          <a:graphicData uri="http://schemas.openxmlformats.org/drawingml/2006/table">
            <a:tbl>
              <a:tblPr>
                <a:tableStyleId>{21E4AEA4-8DFA-4A89-87EB-49C32662AFE0}</a:tableStyleId>
              </a:tblPr>
              <a:tblGrid>
                <a:gridCol w="3969897">
                  <a:extLst>
                    <a:ext uri="{9D8B030D-6E8A-4147-A177-3AD203B41FA5}">
                      <a16:colId xmlns:a16="http://schemas.microsoft.com/office/drawing/2014/main" val="20000"/>
                    </a:ext>
                  </a:extLst>
                </a:gridCol>
                <a:gridCol w="4182861">
                  <a:extLst>
                    <a:ext uri="{9D8B030D-6E8A-4147-A177-3AD203B41FA5}">
                      <a16:colId xmlns:a16="http://schemas.microsoft.com/office/drawing/2014/main" val="20001"/>
                    </a:ext>
                  </a:extLst>
                </a:gridCol>
              </a:tblGrid>
              <a:tr h="721372">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lang="en-US" sz="2000" b="1" dirty="0">
                          <a:solidFill>
                            <a:schemeClr val="tx1"/>
                          </a:solidFill>
                          <a:latin typeface="Segoe UI" pitchFamily="34" charset="0"/>
                          <a:ea typeface="Segoe UI" pitchFamily="34" charset="0"/>
                          <a:cs typeface="Segoe UI" pitchFamily="34" charset="0"/>
                        </a:rPr>
                        <a:t>Configuration </a:t>
                      </a:r>
                      <a:r>
                        <a:rPr lang="en-US" sz="2000" b="1" dirty="0" err="1">
                          <a:solidFill>
                            <a:schemeClr val="tx1"/>
                          </a:solidFill>
                          <a:latin typeface="Segoe UI" pitchFamily="34" charset="0"/>
                          <a:ea typeface="Segoe UI" pitchFamily="34" charset="0"/>
                          <a:cs typeface="Segoe UI" pitchFamily="34" charset="0"/>
                        </a:rPr>
                        <a:t>automatique</a:t>
                      </a:r>
                      <a:r>
                        <a:rPr lang="en-US" sz="2000" b="1" dirty="0">
                          <a:solidFill>
                            <a:schemeClr val="tx1"/>
                          </a:solidFill>
                          <a:latin typeface="Segoe UI" pitchFamily="34" charset="0"/>
                          <a:ea typeface="Segoe UI" pitchFamily="34" charset="0"/>
                          <a:cs typeface="Segoe UI" pitchFamily="34" charset="0"/>
                        </a:rPr>
                        <a:t> du </a:t>
                      </a:r>
                      <a:r>
                        <a:rPr lang="en-US" sz="2000" b="1" dirty="0" err="1">
                          <a:solidFill>
                            <a:schemeClr val="tx1"/>
                          </a:solidFill>
                          <a:latin typeface="Segoe UI" pitchFamily="34" charset="0"/>
                          <a:ea typeface="Segoe UI" pitchFamily="34" charset="0"/>
                          <a:cs typeface="Segoe UI" pitchFamily="34" charset="0"/>
                        </a:rPr>
                        <a:t>protocole</a:t>
                      </a:r>
                      <a:r>
                        <a:rPr lang="en-US" sz="2000" b="1" dirty="0">
                          <a:solidFill>
                            <a:schemeClr val="tx1"/>
                          </a:solidFill>
                          <a:latin typeface="Segoe UI" pitchFamily="34" charset="0"/>
                          <a:ea typeface="Segoe UI" pitchFamily="34" charset="0"/>
                          <a:cs typeface="Segoe UI" pitchFamily="34" charset="0"/>
                        </a:rPr>
                        <a:t> IP</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lang="en-US" sz="2000" b="1" dirty="0">
                          <a:solidFill>
                            <a:schemeClr val="tx1"/>
                          </a:solidFill>
                          <a:latin typeface="Segoe UI" pitchFamily="34" charset="0"/>
                          <a:ea typeface="Segoe UI" pitchFamily="34" charset="0"/>
                          <a:cs typeface="Segoe UI" pitchFamily="34" charset="0"/>
                        </a:rPr>
                        <a:t>Configuration </a:t>
                      </a:r>
                      <a:r>
                        <a:rPr lang="en-US" sz="2000" b="1" dirty="0" err="1">
                          <a:solidFill>
                            <a:schemeClr val="tx1"/>
                          </a:solidFill>
                          <a:latin typeface="Segoe UI" pitchFamily="34" charset="0"/>
                          <a:ea typeface="Segoe UI" pitchFamily="34" charset="0"/>
                          <a:cs typeface="Segoe UI" pitchFamily="34" charset="0"/>
                        </a:rPr>
                        <a:t>manuelle</a:t>
                      </a:r>
                      <a:r>
                        <a:rPr lang="en-US" sz="2000" b="1" dirty="0">
                          <a:solidFill>
                            <a:schemeClr val="tx1"/>
                          </a:solidFill>
                          <a:latin typeface="Segoe UI" pitchFamily="34" charset="0"/>
                          <a:ea typeface="Segoe UI" pitchFamily="34" charset="0"/>
                          <a:cs typeface="Segoe UI" pitchFamily="34" charset="0"/>
                        </a:rPr>
                        <a:t> du </a:t>
                      </a:r>
                      <a:r>
                        <a:rPr lang="en-US" sz="2000" b="1" dirty="0" err="1">
                          <a:solidFill>
                            <a:schemeClr val="tx1"/>
                          </a:solidFill>
                          <a:latin typeface="Segoe UI" pitchFamily="34" charset="0"/>
                          <a:ea typeface="Segoe UI" pitchFamily="34" charset="0"/>
                          <a:cs typeface="Segoe UI" pitchFamily="34" charset="0"/>
                        </a:rPr>
                        <a:t>protocole</a:t>
                      </a:r>
                      <a:r>
                        <a:rPr lang="en-US" sz="2000" b="1" dirty="0">
                          <a:solidFill>
                            <a:schemeClr val="tx1"/>
                          </a:solidFill>
                          <a:latin typeface="Segoe UI" pitchFamily="34" charset="0"/>
                          <a:ea typeface="Segoe UI" pitchFamily="34" charset="0"/>
                          <a:cs typeface="Segoe UI" pitchFamily="34" charset="0"/>
                        </a:rPr>
                        <a:t> IP</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a:latin typeface="Segoe UI" pitchFamily="34" charset="0"/>
                          <a:ea typeface="Segoe UI" pitchFamily="34" charset="0"/>
                          <a:cs typeface="Segoe UI" pitchFamily="34" charset="0"/>
                        </a:rPr>
                        <a:t>Les adresses IP sont fournies automatiquement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itchFamily="34" charset="0"/>
                          <a:ea typeface="Segoe UI" pitchFamily="34" charset="0"/>
                          <a:cs typeface="Segoe UI" pitchFamily="34" charset="0"/>
                        </a:rPr>
                        <a:t>Les adresses IP sont entrées manuellement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solidFill>
                      <a:schemeClr val="bg1"/>
                    </a:solidFill>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itchFamily="34" charset="0"/>
                          <a:ea typeface="Segoe UI" pitchFamily="34" charset="0"/>
                          <a:cs typeface="Segoe UI" pitchFamily="34" charset="0"/>
                        </a:rPr>
                        <a:t>L'exactitude des </a:t>
                      </a:r>
                      <a:r>
                        <a:rPr lang="en-US" sz="2000" dirty="0" err="1">
                          <a:latin typeface="Segoe UI" pitchFamily="34" charset="0"/>
                          <a:ea typeface="Segoe UI" pitchFamily="34" charset="0"/>
                          <a:cs typeface="Segoe UI" pitchFamily="34" charset="0"/>
                        </a:rPr>
                        <a:t>informations</a:t>
                      </a:r>
                      <a:r>
                        <a:rPr lang="en-US" sz="2000" dirty="0">
                          <a:latin typeface="Segoe UI" pitchFamily="34" charset="0"/>
                          <a:ea typeface="Segoe UI" pitchFamily="34" charset="0"/>
                          <a:cs typeface="Segoe UI" pitchFamily="34" charset="0"/>
                        </a:rPr>
                        <a:t> de configuration est garantie</a:t>
                      </a:r>
                    </a:p>
                  </a:txBody>
                  <a:tcPr marT="91447" marB="91447"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itchFamily="34" charset="0"/>
                          <a:ea typeface="Segoe UI" pitchFamily="34" charset="0"/>
                          <a:cs typeface="Segoe UI" pitchFamily="34" charset="0"/>
                        </a:rPr>
                        <a:t>Risque de saisie incorrecte d'une adresse IP</a:t>
                      </a:r>
                    </a:p>
                  </a:txBody>
                  <a:tcPr marT="91447" marB="91447" anchor="ctr" horzOverflow="overflow"/>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itchFamily="34" charset="0"/>
                          <a:ea typeface="Segoe UI" pitchFamily="34" charset="0"/>
                          <a:cs typeface="Segoe UI" pitchFamily="34" charset="0"/>
                        </a:rPr>
                        <a:t>La configuration des clients est mise à jour automatiquement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itchFamily="34" charset="0"/>
                          <a:ea typeface="Segoe UI" pitchFamily="34" charset="0"/>
                          <a:cs typeface="Segoe UI" pitchFamily="34" charset="0"/>
                        </a:rPr>
                        <a:t>Des problèmes de communications et de réseau peuvent en découler</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a:latin typeface="Segoe UI" pitchFamily="34" charset="0"/>
                          <a:ea typeface="Segoe UI" pitchFamily="34" charset="0"/>
                          <a:cs typeface="Segoe UI" pitchFamily="34" charset="0"/>
                        </a:rPr>
                        <a:t>Une source courante de problèmes réseau est éliminée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itchFamily="34" charset="0"/>
                          <a:ea typeface="Segoe UI" pitchFamily="34" charset="0"/>
                          <a:cs typeface="Segoe UI" pitchFamily="34" charset="0"/>
                        </a:rPr>
                        <a:t>Le déplacement fréquent d'ordinateurs décuple les tâches d'administration</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6400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a:t>Comment le protocole DHCP alloue des adresses IP</a:t>
            </a:r>
            <a:endParaRPr lang="en-US" sz="2600" dirty="0"/>
          </a:p>
        </p:txBody>
      </p:sp>
      <p:sp>
        <p:nvSpPr>
          <p:cNvPr id="4" name="AutoShape 13"/>
          <p:cNvSpPr>
            <a:spLocks noChangeArrowheads="1"/>
          </p:cNvSpPr>
          <p:nvPr/>
        </p:nvSpPr>
        <p:spPr bwMode="auto">
          <a:xfrm>
            <a:off x="2628290" y="4882493"/>
            <a:ext cx="6099157" cy="1431653"/>
          </a:xfrm>
          <a:prstGeom prst="roundRect">
            <a:avLst>
              <a:gd name="adj" fmla="val 4167"/>
            </a:avLst>
          </a:prstGeom>
          <a:no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pPr>
            <a:r>
              <a:rPr lang="en-US" sz="2200" b="0" dirty="0">
                <a:latin typeface="Segoe UI" pitchFamily="34" charset="0"/>
                <a:ea typeface="Segoe UI" pitchFamily="34" charset="0"/>
                <a:cs typeface="Segoe UI" pitchFamily="34" charset="0"/>
              </a:rPr>
              <a:t>Address1 IP : </a:t>
            </a:r>
            <a:r>
              <a:rPr lang="en-US" sz="2200" b="0" dirty="0" err="1">
                <a:latin typeface="Segoe UI" pitchFamily="34" charset="0"/>
                <a:ea typeface="Segoe UI" pitchFamily="34" charset="0"/>
                <a:cs typeface="Segoe UI" pitchFamily="34" charset="0"/>
              </a:rPr>
              <a:t>louée</a:t>
            </a:r>
            <a:r>
              <a:rPr lang="en-US" sz="2200" b="0" dirty="0">
                <a:latin typeface="Segoe UI" pitchFamily="34" charset="0"/>
                <a:ea typeface="Segoe UI" pitchFamily="34" charset="0"/>
                <a:cs typeface="Segoe UI" pitchFamily="34" charset="0"/>
              </a:rPr>
              <a:t> au Client1 DHCP</a:t>
            </a:r>
          </a:p>
          <a:p>
            <a:pPr algn="l">
              <a:lnSpc>
                <a:spcPct val="90000"/>
              </a:lnSpc>
              <a:spcBef>
                <a:spcPct val="40000"/>
              </a:spcBef>
            </a:pPr>
            <a:r>
              <a:rPr lang="en-US" sz="2200" b="0" dirty="0">
                <a:latin typeface="Segoe UI" pitchFamily="34" charset="0"/>
                <a:ea typeface="Segoe UI" pitchFamily="34" charset="0"/>
                <a:cs typeface="Segoe UI" pitchFamily="34" charset="0"/>
              </a:rPr>
              <a:t>Address2 IP : </a:t>
            </a:r>
            <a:r>
              <a:rPr lang="en-US" sz="2200" b="0" dirty="0" err="1">
                <a:latin typeface="Segoe UI" pitchFamily="34" charset="0"/>
                <a:ea typeface="Segoe UI" pitchFamily="34" charset="0"/>
                <a:cs typeface="Segoe UI" pitchFamily="34" charset="0"/>
              </a:rPr>
              <a:t>louée</a:t>
            </a:r>
            <a:r>
              <a:rPr lang="en-US" sz="2200" b="0" dirty="0">
                <a:latin typeface="Segoe UI" pitchFamily="34" charset="0"/>
                <a:ea typeface="Segoe UI" pitchFamily="34" charset="0"/>
                <a:cs typeface="Segoe UI" pitchFamily="34" charset="0"/>
              </a:rPr>
              <a:t> au Client2 DHCP</a:t>
            </a:r>
          </a:p>
          <a:p>
            <a:pPr algn="l">
              <a:lnSpc>
                <a:spcPct val="90000"/>
              </a:lnSpc>
              <a:spcBef>
                <a:spcPct val="40000"/>
              </a:spcBef>
            </a:pPr>
            <a:r>
              <a:rPr lang="en-US" sz="2200" b="0" dirty="0">
                <a:latin typeface="Segoe UI" pitchFamily="34" charset="0"/>
                <a:ea typeface="Segoe UI" pitchFamily="34" charset="0"/>
                <a:cs typeface="Segoe UI" pitchFamily="34" charset="0"/>
              </a:rPr>
              <a:t>Address3 IP : </a:t>
            </a:r>
            <a:r>
              <a:rPr lang="en-US" sz="2200" b="0" dirty="0" err="1">
                <a:latin typeface="Segoe UI" pitchFamily="34" charset="0"/>
                <a:ea typeface="Segoe UI" pitchFamily="34" charset="0"/>
                <a:cs typeface="Segoe UI" pitchFamily="34" charset="0"/>
              </a:rPr>
              <a:t>disponible</a:t>
            </a:r>
            <a:r>
              <a:rPr lang="en-US" sz="2200" b="0" dirty="0">
                <a:latin typeface="Segoe UI" pitchFamily="34" charset="0"/>
                <a:ea typeface="Segoe UI" pitchFamily="34" charset="0"/>
                <a:cs typeface="Segoe UI" pitchFamily="34" charset="0"/>
              </a:rPr>
              <a:t> pour un bail</a:t>
            </a:r>
          </a:p>
        </p:txBody>
      </p:sp>
      <p:grpSp>
        <p:nvGrpSpPr>
          <p:cNvPr id="5" name="alt-text here, large group" descr="This is a network that has four members:  &#10;1. a DHCP Server with a DHCP database&#10;2. a DHCP client (Client 1) that leases an IP address &#10;3. a DHCP client (Client 2) that renews its IP address&#10;4. a Non-DHCP Client that does not communicate with the DHCP Server&#10;There is an arrow pointing between DHCP Client 1 and the DHCP Server that represents the client getting a new lease (lease generation).&#10;There is also an arrow pointing between DHCP Client 2 and the DHCP Server that represents the client renewing an existing lease (lease renewal).&#10;"/>
          <p:cNvGrpSpPr/>
          <p:nvPr/>
        </p:nvGrpSpPr>
        <p:grpSpPr>
          <a:xfrm>
            <a:off x="76200" y="990600"/>
            <a:ext cx="8747458" cy="4419600"/>
            <a:chOff x="76200" y="1073725"/>
            <a:chExt cx="8747458" cy="4419600"/>
          </a:xfrm>
        </p:grpSpPr>
        <p:sp>
          <p:nvSpPr>
            <p:cNvPr id="6" name="TextBox 5" descr="&quot;&quot;"/>
            <p:cNvSpPr txBox="1">
              <a:spLocks noChangeArrowheads="1"/>
            </p:cNvSpPr>
            <p:nvPr/>
          </p:nvSpPr>
          <p:spPr bwMode="auto">
            <a:xfrm>
              <a:off x="1555383" y="1739360"/>
              <a:ext cx="5635625" cy="2647950"/>
            </a:xfrm>
            <a:prstGeom prst="ellipse">
              <a:avLst/>
            </a:prstGeom>
            <a:noFill/>
            <a:ln w="50800">
              <a:solidFill>
                <a:schemeClr val="bg1">
                  <a:lumMod val="65000"/>
                </a:schemeClr>
              </a:solidFill>
              <a:miter lim="800000"/>
              <a:headEnd/>
              <a:tailEnd/>
            </a:ln>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FontTx/>
                <a:buNone/>
                <a:defRPr/>
              </a:pPr>
              <a:r>
                <a:rPr lang="en-US" sz="1800" dirty="0">
                  <a:latin typeface="Segoe UI" pitchFamily="34" charset="0"/>
                  <a:ea typeface="Segoe UI" pitchFamily="34" charset="0"/>
                  <a:cs typeface="Segoe UI" pitchFamily="34" charset="0"/>
                </a:rPr>
                <a:t>                                                          </a:t>
              </a:r>
            </a:p>
          </p:txBody>
        </p:sp>
        <p:grpSp>
          <p:nvGrpSpPr>
            <p:cNvPr id="7" name="Group 6"/>
            <p:cNvGrpSpPr/>
            <p:nvPr/>
          </p:nvGrpSpPr>
          <p:grpSpPr>
            <a:xfrm>
              <a:off x="5023643" y="3202495"/>
              <a:ext cx="3703804" cy="1477963"/>
              <a:chOff x="5023643" y="3202495"/>
              <a:chExt cx="3703804" cy="1477963"/>
            </a:xfrm>
          </p:grpSpPr>
          <p:pic>
            <p:nvPicPr>
              <p:cNvPr id="17" name="Picture 16"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3643" y="3202495"/>
                <a:ext cx="12287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7"/>
              <p:cNvSpPr>
                <a:spLocks noChangeArrowheads="1"/>
              </p:cNvSpPr>
              <p:nvPr/>
            </p:nvSpPr>
            <p:spPr bwMode="auto">
              <a:xfrm>
                <a:off x="6386494" y="3202495"/>
                <a:ext cx="2224126" cy="358775"/>
              </a:xfrm>
              <a:prstGeom prst="roundRect">
                <a:avLst>
                  <a:gd name="adj" fmla="val 11060"/>
                </a:avLst>
              </a:prstGeom>
              <a:solidFill>
                <a:schemeClr val="bg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ea typeface="Segoe UI" pitchFamily="34" charset="0"/>
                    <a:cs typeface="Segoe UI" pitchFamily="34" charset="0"/>
                  </a:rPr>
                  <a:t>Serveur DHCP </a:t>
                </a:r>
              </a:p>
            </p:txBody>
          </p:sp>
          <p:pic>
            <p:nvPicPr>
              <p:cNvPr id="19" name="Picture 1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4743" y="3941477"/>
                <a:ext cx="10287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2"/>
              <p:cNvSpPr txBox="1">
                <a:spLocks noChangeArrowheads="1"/>
              </p:cNvSpPr>
              <p:nvPr/>
            </p:nvSpPr>
            <p:spPr bwMode="auto">
              <a:xfrm>
                <a:off x="7021457" y="3916632"/>
                <a:ext cx="170599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ea typeface="Segoe UI" pitchFamily="34" charset="0"/>
                    <a:cs typeface="Segoe UI" pitchFamily="34" charset="0"/>
                  </a:rPr>
                  <a:t>Base de </a:t>
                </a:r>
                <a:r>
                  <a:rPr lang="en-US" sz="2200" dirty="0" err="1">
                    <a:latin typeface="Segoe UI" pitchFamily="34" charset="0"/>
                    <a:ea typeface="Segoe UI" pitchFamily="34" charset="0"/>
                    <a:cs typeface="Segoe UI" pitchFamily="34" charset="0"/>
                  </a:rPr>
                  <a:t>données</a:t>
                </a:r>
                <a:endParaRPr lang="en-US" sz="2200" dirty="0">
                  <a:latin typeface="Segoe UI" pitchFamily="34" charset="0"/>
                  <a:ea typeface="Segoe UI" pitchFamily="34" charset="0"/>
                  <a:cs typeface="Segoe UI" pitchFamily="34" charset="0"/>
                </a:endParaRPr>
              </a:p>
            </p:txBody>
          </p:sp>
        </p:grpSp>
        <p:grpSp>
          <p:nvGrpSpPr>
            <p:cNvPr id="8" name="Group 7"/>
            <p:cNvGrpSpPr/>
            <p:nvPr/>
          </p:nvGrpSpPr>
          <p:grpSpPr>
            <a:xfrm>
              <a:off x="5119688" y="1073725"/>
              <a:ext cx="3703970" cy="1417063"/>
              <a:chOff x="5119688" y="1073725"/>
              <a:chExt cx="3703970" cy="1417063"/>
            </a:xfrm>
          </p:grpSpPr>
          <p:pic>
            <p:nvPicPr>
              <p:cNvPr id="15" name="Picture 1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19688" y="1196975"/>
                <a:ext cx="1036637"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14"/>
              <p:cNvSpPr>
                <a:spLocks noChangeArrowheads="1"/>
              </p:cNvSpPr>
              <p:nvPr/>
            </p:nvSpPr>
            <p:spPr bwMode="auto">
              <a:xfrm>
                <a:off x="6236366" y="1073725"/>
                <a:ext cx="2587292" cy="1272013"/>
              </a:xfrm>
              <a:prstGeom prst="roundRect">
                <a:avLst>
                  <a:gd name="adj" fmla="val 3755"/>
                </a:avLst>
              </a:prstGeom>
              <a:solidFill>
                <a:schemeClr val="accent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ea typeface="Segoe UI" pitchFamily="34" charset="0"/>
                    <a:cs typeface="Segoe UI" pitchFamily="34" charset="0"/>
                  </a:rPr>
                  <a:t>Client2 DHCP</a:t>
                </a:r>
                <a:br>
                  <a:rPr sz="2200" dirty="0">
                    <a:latin typeface="Segoe UI"/>
                    <a:ea typeface="Segoe UI"/>
                    <a:cs typeface="Segoe UI"/>
                  </a:rPr>
                </a:br>
                <a:r>
                  <a:rPr lang="en-US" sz="2200" b="0" dirty="0">
                    <a:latin typeface="Segoe UI" pitchFamily="34" charset="0"/>
                    <a:ea typeface="Segoe UI" pitchFamily="34" charset="0"/>
                    <a:cs typeface="Segoe UI" pitchFamily="34" charset="0"/>
                  </a:rPr>
                  <a:t>configuration IP </a:t>
                </a:r>
                <a:br>
                  <a:rPr sz="2200" b="0" dirty="0">
                    <a:latin typeface="Segoe UI"/>
                    <a:ea typeface="Segoe UI"/>
                    <a:cs typeface="Segoe UI"/>
                  </a:rPr>
                </a:br>
                <a:r>
                  <a:rPr lang="en-US" sz="2200" b="0" dirty="0">
                    <a:latin typeface="Segoe UI" pitchFamily="34" charset="0"/>
                    <a:ea typeface="Segoe UI" pitchFamily="34" charset="0"/>
                    <a:cs typeface="Segoe UI" pitchFamily="34" charset="0"/>
                  </a:rPr>
                  <a:t>à partir du </a:t>
                </a:r>
                <a:r>
                  <a:rPr lang="en-US" sz="2200" b="0" dirty="0" err="1">
                    <a:latin typeface="Segoe UI" pitchFamily="34" charset="0"/>
                    <a:ea typeface="Segoe UI" pitchFamily="34" charset="0"/>
                    <a:cs typeface="Segoe UI" pitchFamily="34" charset="0"/>
                  </a:rPr>
                  <a:t>serveur</a:t>
                </a:r>
                <a:r>
                  <a:rPr lang="en-US" sz="2200" b="0" dirty="0">
                    <a:latin typeface="Segoe UI" pitchFamily="34" charset="0"/>
                    <a:ea typeface="Segoe UI" pitchFamily="34" charset="0"/>
                    <a:cs typeface="Segoe UI" pitchFamily="34" charset="0"/>
                  </a:rPr>
                  <a:t> DHCP</a:t>
                </a:r>
              </a:p>
            </p:txBody>
          </p:sp>
        </p:grpSp>
        <p:grpSp>
          <p:nvGrpSpPr>
            <p:cNvPr id="9" name="Group 8"/>
            <p:cNvGrpSpPr/>
            <p:nvPr/>
          </p:nvGrpSpPr>
          <p:grpSpPr>
            <a:xfrm>
              <a:off x="76200" y="1126725"/>
              <a:ext cx="3687148" cy="1293812"/>
              <a:chOff x="76200" y="1126725"/>
              <a:chExt cx="3687148" cy="1293812"/>
            </a:xfrm>
          </p:grpSpPr>
          <p:pic>
            <p:nvPicPr>
              <p:cNvPr id="13" name="Picture 12"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6711" y="1126725"/>
                <a:ext cx="1036637"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15"/>
              <p:cNvSpPr>
                <a:spLocks noChangeArrowheads="1"/>
              </p:cNvSpPr>
              <p:nvPr/>
            </p:nvSpPr>
            <p:spPr bwMode="auto">
              <a:xfrm>
                <a:off x="76200" y="1126725"/>
                <a:ext cx="2478361" cy="1128154"/>
              </a:xfrm>
              <a:prstGeom prst="roundRect">
                <a:avLst>
                  <a:gd name="adj" fmla="val 3755"/>
                </a:avLst>
              </a:prstGeom>
              <a:solidFill>
                <a:schemeClr val="accent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2200" dirty="0">
                    <a:latin typeface="Segoe UI" pitchFamily="34" charset="0"/>
                    <a:ea typeface="Segoe UI" pitchFamily="34" charset="0"/>
                    <a:cs typeface="Segoe UI" pitchFamily="34" charset="0"/>
                  </a:rPr>
                  <a:t>Client non-DHCP </a:t>
                </a:r>
                <a:r>
                  <a:rPr lang="en-US" sz="2200" b="0" dirty="0">
                    <a:latin typeface="Segoe UI" pitchFamily="34" charset="0"/>
                    <a:ea typeface="Segoe UI" pitchFamily="34" charset="0"/>
                    <a:cs typeface="Segoe UI" pitchFamily="34" charset="0"/>
                  </a:rPr>
                  <a:t>configuration IP statique</a:t>
                </a:r>
              </a:p>
            </p:txBody>
          </p:sp>
        </p:grpSp>
        <p:grpSp>
          <p:nvGrpSpPr>
            <p:cNvPr id="10" name="Group 9"/>
            <p:cNvGrpSpPr/>
            <p:nvPr/>
          </p:nvGrpSpPr>
          <p:grpSpPr>
            <a:xfrm>
              <a:off x="246919" y="2555996"/>
              <a:ext cx="2231442" cy="2937329"/>
              <a:chOff x="246919" y="2555996"/>
              <a:chExt cx="2231442" cy="2937329"/>
            </a:xfrm>
          </p:grpSpPr>
          <p:pic>
            <p:nvPicPr>
              <p:cNvPr id="11" name="Picture 1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62640" y="2555996"/>
                <a:ext cx="1036637"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16"/>
              <p:cNvSpPr>
                <a:spLocks noChangeArrowheads="1"/>
              </p:cNvSpPr>
              <p:nvPr/>
            </p:nvSpPr>
            <p:spPr bwMode="auto">
              <a:xfrm>
                <a:off x="246919" y="4063894"/>
                <a:ext cx="2231442" cy="1429431"/>
              </a:xfrm>
              <a:prstGeom prst="roundRect">
                <a:avLst>
                  <a:gd name="adj" fmla="val 3755"/>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2200" dirty="0">
                    <a:latin typeface="Segoe UI" pitchFamily="34" charset="0"/>
                    <a:ea typeface="Segoe UI" pitchFamily="34" charset="0"/>
                    <a:cs typeface="Segoe UI" pitchFamily="34" charset="0"/>
                  </a:rPr>
                  <a:t>Client1 DHCP</a:t>
                </a:r>
              </a:p>
              <a:p>
                <a:r>
                  <a:rPr lang="en-US" sz="2200" b="0" dirty="0">
                    <a:latin typeface="Segoe UI" pitchFamily="34" charset="0"/>
                    <a:ea typeface="Segoe UI" pitchFamily="34" charset="0"/>
                    <a:cs typeface="Segoe UI" pitchFamily="34" charset="0"/>
                  </a:rPr>
                  <a:t>Configuration IP à partir du serveur DHCP</a:t>
                </a:r>
              </a:p>
            </p:txBody>
          </p:sp>
        </p:grpSp>
      </p:grpSp>
      <p:grpSp>
        <p:nvGrpSpPr>
          <p:cNvPr id="21" name="Group 20"/>
          <p:cNvGrpSpPr/>
          <p:nvPr/>
        </p:nvGrpSpPr>
        <p:grpSpPr>
          <a:xfrm>
            <a:off x="5354081" y="2199257"/>
            <a:ext cx="2805715" cy="1054100"/>
            <a:chOff x="5354081" y="2199257"/>
            <a:chExt cx="2805715" cy="1054100"/>
          </a:xfrm>
        </p:grpSpPr>
        <p:sp>
          <p:nvSpPr>
            <p:cNvPr id="22" name="AutoShape 19"/>
            <p:cNvSpPr>
              <a:spLocks noChangeArrowheads="1"/>
            </p:cNvSpPr>
            <p:nvPr/>
          </p:nvSpPr>
          <p:spPr bwMode="auto">
            <a:xfrm>
              <a:off x="5650996" y="2518908"/>
              <a:ext cx="2508800" cy="452892"/>
            </a:xfrm>
            <a:prstGeom prst="roundRect">
              <a:avLst>
                <a:gd name="adj" fmla="val 11060"/>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ea typeface="Segoe UI" pitchFamily="34" charset="0"/>
                  <a:cs typeface="Segoe UI" pitchFamily="34" charset="0"/>
                </a:rPr>
                <a:t>Renouvellement de bail</a:t>
              </a:r>
            </a:p>
          </p:txBody>
        </p:sp>
        <p:sp>
          <p:nvSpPr>
            <p:cNvPr id="23" name="AutoShape 18" descr="&quot;&quot;&#10;"/>
            <p:cNvSpPr>
              <a:spLocks noChangeArrowheads="1"/>
            </p:cNvSpPr>
            <p:nvPr/>
          </p:nvSpPr>
          <p:spPr bwMode="auto">
            <a:xfrm rot="16200000">
              <a:off x="4994512" y="2558826"/>
              <a:ext cx="1054100" cy="334962"/>
            </a:xfrm>
            <a:prstGeom prst="leftRightArrow">
              <a:avLst>
                <a:gd name="adj1" fmla="val 50000"/>
                <a:gd name="adj2" fmla="val 62938"/>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itchFamily="34" charset="0"/>
                <a:ea typeface="Segoe UI" pitchFamily="34" charset="0"/>
                <a:cs typeface="Segoe UI" pitchFamily="34" charset="0"/>
              </a:endParaRPr>
            </a:p>
          </p:txBody>
        </p:sp>
      </p:grpSp>
      <p:grpSp>
        <p:nvGrpSpPr>
          <p:cNvPr id="24" name="Group 23"/>
          <p:cNvGrpSpPr/>
          <p:nvPr/>
        </p:nvGrpSpPr>
        <p:grpSpPr>
          <a:xfrm>
            <a:off x="2478361" y="2839141"/>
            <a:ext cx="2545282" cy="1174547"/>
            <a:chOff x="2478361" y="2839141"/>
            <a:chExt cx="2545282" cy="1174547"/>
          </a:xfrm>
        </p:grpSpPr>
        <p:sp>
          <p:nvSpPr>
            <p:cNvPr id="25" name="AutoShape 17" descr="&quot;&quot;"/>
            <p:cNvSpPr>
              <a:spLocks noChangeArrowheads="1"/>
            </p:cNvSpPr>
            <p:nvPr/>
          </p:nvSpPr>
          <p:spPr bwMode="auto">
            <a:xfrm>
              <a:off x="2478361" y="3653325"/>
              <a:ext cx="2545282" cy="360363"/>
            </a:xfrm>
            <a:prstGeom prst="leftRightArrow">
              <a:avLst>
                <a:gd name="adj1" fmla="val 49778"/>
                <a:gd name="adj2" fmla="val 86787"/>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itchFamily="34" charset="0"/>
                <a:ea typeface="Segoe UI" pitchFamily="34" charset="0"/>
                <a:cs typeface="Segoe UI" pitchFamily="34" charset="0"/>
              </a:endParaRPr>
            </a:p>
          </p:txBody>
        </p:sp>
        <p:sp>
          <p:nvSpPr>
            <p:cNvPr id="26" name="AutoShape 20"/>
            <p:cNvSpPr>
              <a:spLocks noChangeArrowheads="1"/>
            </p:cNvSpPr>
            <p:nvPr/>
          </p:nvSpPr>
          <p:spPr bwMode="auto">
            <a:xfrm>
              <a:off x="2895600" y="2839141"/>
              <a:ext cx="1696065" cy="777184"/>
            </a:xfrm>
            <a:prstGeom prst="roundRect">
              <a:avLst>
                <a:gd name="adj" fmla="val 110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200" dirty="0" err="1">
                  <a:latin typeface="Segoe UI" pitchFamily="34" charset="0"/>
                  <a:ea typeface="Segoe UI" pitchFamily="34" charset="0"/>
                  <a:cs typeface="Segoe UI" pitchFamily="34" charset="0"/>
                </a:rPr>
                <a:t>Création</a:t>
              </a:r>
              <a:r>
                <a:rPr lang="en-US" sz="2200" dirty="0">
                  <a:latin typeface="Segoe UI" pitchFamily="34" charset="0"/>
                  <a:ea typeface="Segoe UI" pitchFamily="34" charset="0"/>
                  <a:cs typeface="Segoe UI" pitchFamily="34" charset="0"/>
                </a:rPr>
                <a:t> de bail </a:t>
              </a:r>
            </a:p>
          </p:txBody>
        </p:sp>
      </p:grpSp>
    </p:spTree>
    <p:extLst>
      <p:ext uri="{BB962C8B-B14F-4D97-AF65-F5344CB8AC3E}">
        <p14:creationId xmlns:p14="http://schemas.microsoft.com/office/powerpoint/2010/main" val="388171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quot;&quot;"/>
          <p:cNvSpPr>
            <a:spLocks noGrp="1"/>
          </p:cNvSpPr>
          <p:nvPr>
            <p:ph type="title"/>
          </p:nvPr>
        </p:nvSpPr>
        <p:spPr/>
        <p:txBody>
          <a:bodyPr/>
          <a:lstStyle/>
          <a:p>
            <a:r>
              <a:rPr lang="en-US" sz="2600" dirty="0">
                <a:latin typeface="Segoe UI" pitchFamily="34" charset="0"/>
                <a:ea typeface="Segoe UI" pitchFamily="34" charset="0"/>
                <a:cs typeface="Segoe UI" pitchFamily="34" charset="0"/>
              </a:rPr>
              <a:t>Comment fonctionne le processus de </a:t>
            </a:r>
            <a:r>
              <a:rPr lang="en-US" sz="2600">
                <a:latin typeface="Segoe UI" pitchFamily="34" charset="0"/>
                <a:ea typeface="Segoe UI" pitchFamily="34" charset="0"/>
                <a:cs typeface="Segoe UI" pitchFamily="34" charset="0"/>
              </a:rPr>
              <a:t>création d'un bail</a:t>
            </a:r>
            <a:r>
              <a:rPr lang="en-US" sz="2600" dirty="0">
                <a:latin typeface="Segoe UI" pitchFamily="34" charset="0"/>
                <a:ea typeface="Segoe UI" pitchFamily="34" charset="0"/>
                <a:cs typeface="Segoe UI" pitchFamily="34" charset="0"/>
              </a:rPr>
              <a:t> DHCP</a:t>
            </a:r>
            <a:endParaRPr lang="en-GB" sz="2600" dirty="0">
              <a:latin typeface="Segoe UI" pitchFamily="34" charset="0"/>
              <a:ea typeface="Segoe UI" pitchFamily="34" charset="0"/>
              <a:cs typeface="Segoe UI" pitchFamily="34" charset="0"/>
            </a:endParaRPr>
          </a:p>
        </p:txBody>
      </p:sp>
      <p:grpSp>
        <p:nvGrpSpPr>
          <p:cNvPr id="4" name="frame 2 alt-text here, 1st of 4 lines of text" descr="This is the 2nd of 6 frames. It depicts how a DHCP client broadcasts a DHCPDISCOVER packet. &#10;A line of text appears under the illustration of the network. It reads 1, DHCP client broadcasts a DHCPDISCOVER packet.&#10;A packet moves from one of the client computers and travels to the two DHCP servers and the other two DHCP clients."/>
          <p:cNvGrpSpPr>
            <a:grpSpLocks/>
          </p:cNvGrpSpPr>
          <p:nvPr/>
        </p:nvGrpSpPr>
        <p:grpSpPr bwMode="auto">
          <a:xfrm>
            <a:off x="1839913" y="4292600"/>
            <a:ext cx="5378450" cy="428625"/>
            <a:chOff x="1080" y="2834"/>
            <a:chExt cx="3388" cy="270"/>
          </a:xfrm>
          <a:solidFill>
            <a:schemeClr val="bg1"/>
          </a:solidFill>
          <a:effectLst/>
        </p:grpSpPr>
        <p:sp>
          <p:nvSpPr>
            <p:cNvPr id="5" name="AutoShape 12" descr="&quot;&quot;"/>
            <p:cNvSpPr>
              <a:spLocks noChangeArrowheads="1"/>
            </p:cNvSpPr>
            <p:nvPr/>
          </p:nvSpPr>
          <p:spPr bwMode="auto">
            <a:xfrm>
              <a:off x="1186" y="2834"/>
              <a:ext cx="3282" cy="270"/>
            </a:xfrm>
            <a:prstGeom prst="roundRect">
              <a:avLst>
                <a:gd name="adj" fmla="val 4167"/>
              </a:avLst>
            </a:prstGeom>
            <a:grpFill/>
            <a:ln w="9525" algn="ctr">
              <a:noFill/>
              <a:round/>
              <a:headEnd/>
              <a:tailEnd/>
            </a:ln>
          </p:spPr>
          <p:txBody>
            <a:bodyPr lIns="274320" anchor="ctr"/>
            <a:lstStyle/>
            <a:p>
              <a:pPr algn="l">
                <a:lnSpc>
                  <a:spcPct val="85000"/>
                </a:lnSpc>
              </a:pPr>
              <a:r>
                <a:rPr lang="en-US" sz="1600" dirty="0">
                  <a:latin typeface="Segoe UI" pitchFamily="34" charset="0"/>
                  <a:ea typeface="Segoe UI" pitchFamily="34" charset="0"/>
                  <a:cs typeface="Segoe UI" pitchFamily="34" charset="0"/>
                </a:rPr>
                <a:t>Le client DHCP diffuse un paquet DHCPDISCOVER</a:t>
              </a:r>
            </a:p>
          </p:txBody>
        </p:sp>
        <p:sp>
          <p:nvSpPr>
            <p:cNvPr id="6" name="AutoShape 13" descr="&quot;&quot;"/>
            <p:cNvSpPr>
              <a:spLocks noChangeArrowheads="1"/>
            </p:cNvSpPr>
            <p:nvPr/>
          </p:nvSpPr>
          <p:spPr bwMode="auto">
            <a:xfrm>
              <a:off x="1080" y="2865"/>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1</a:t>
              </a:r>
            </a:p>
          </p:txBody>
        </p:sp>
      </p:grpSp>
      <p:grpSp>
        <p:nvGrpSpPr>
          <p:cNvPr id="7" name="frame 3 alt-text here, 2nd of 4 lines of text" descr="This is the 3rd of 6 frames. It depicts how DHCP servers broadcast a DHCPOFFER packet. &#10;A line of text appears under the1st line of text. It reads 2, DHCP servers broadcast a DHCPOFFER packet.&#10;A packet moves from each of the DHCP servers and travels to the 3 client computers as well as traveling back to DHCP server 2.&#10;"/>
          <p:cNvGrpSpPr>
            <a:grpSpLocks/>
          </p:cNvGrpSpPr>
          <p:nvPr/>
        </p:nvGrpSpPr>
        <p:grpSpPr bwMode="auto">
          <a:xfrm>
            <a:off x="1851026" y="4803549"/>
            <a:ext cx="5356225" cy="428625"/>
            <a:chOff x="1122" y="3064"/>
            <a:chExt cx="3374" cy="270"/>
          </a:xfrm>
          <a:solidFill>
            <a:schemeClr val="bg1"/>
          </a:solidFill>
          <a:effectLst/>
        </p:grpSpPr>
        <p:sp>
          <p:nvSpPr>
            <p:cNvPr id="8" name="AutoShape 15" descr="&quot;&quot;"/>
            <p:cNvSpPr>
              <a:spLocks noChangeArrowheads="1"/>
            </p:cNvSpPr>
            <p:nvPr/>
          </p:nvSpPr>
          <p:spPr bwMode="auto">
            <a:xfrm>
              <a:off x="1214" y="3064"/>
              <a:ext cx="3282" cy="270"/>
            </a:xfrm>
            <a:prstGeom prst="roundRect">
              <a:avLst>
                <a:gd name="adj" fmla="val 4167"/>
              </a:avLst>
            </a:prstGeom>
            <a:grpFill/>
            <a:ln w="9525" algn="ctr">
              <a:noFill/>
              <a:round/>
              <a:headEnd/>
              <a:tailEnd/>
            </a:ln>
          </p:spPr>
          <p:txBody>
            <a:bodyPr lIns="274320" anchor="ctr"/>
            <a:lstStyle/>
            <a:p>
              <a:pPr algn="l">
                <a:lnSpc>
                  <a:spcPct val="85000"/>
                </a:lnSpc>
              </a:pPr>
              <a:r>
                <a:rPr lang="en-US" sz="1600" dirty="0">
                  <a:latin typeface="Segoe UI" pitchFamily="34" charset="0"/>
                  <a:ea typeface="Segoe UI" pitchFamily="34" charset="0"/>
                  <a:cs typeface="Segoe UI" pitchFamily="34" charset="0"/>
                </a:rPr>
                <a:t>Les serveurs DHCP diffusent un paquet DHCPOFFER</a:t>
              </a:r>
            </a:p>
          </p:txBody>
        </p:sp>
        <p:sp>
          <p:nvSpPr>
            <p:cNvPr id="9" name="AutoShape 16" descr="&quot;&quot;"/>
            <p:cNvSpPr>
              <a:spLocks noChangeArrowheads="1"/>
            </p:cNvSpPr>
            <p:nvPr/>
          </p:nvSpPr>
          <p:spPr bwMode="auto">
            <a:xfrm>
              <a:off x="1122" y="3081"/>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2</a:t>
              </a:r>
            </a:p>
          </p:txBody>
        </p:sp>
      </p:grpSp>
      <p:grpSp>
        <p:nvGrpSpPr>
          <p:cNvPr id="10" name="frame 4 alt-text here, 3th of 4 lines of text" descr="This is the 4th of 6 frames. It depicts how DHCP client broadcasts a DHCPREQUEST packet. &#10;A line of text appears under the 2nd line of text. It reads 3, DHCP client broadcasts a DHCPREQUEST packet.&#10;A packet moves from one of the client computers and travels to the two DHCP servers and the other two DHCP clients."/>
          <p:cNvGrpSpPr>
            <a:grpSpLocks/>
          </p:cNvGrpSpPr>
          <p:nvPr/>
        </p:nvGrpSpPr>
        <p:grpSpPr bwMode="auto">
          <a:xfrm>
            <a:off x="1839913" y="5314498"/>
            <a:ext cx="5378450" cy="428625"/>
            <a:chOff x="1080" y="3434"/>
            <a:chExt cx="3388" cy="270"/>
          </a:xfrm>
          <a:solidFill>
            <a:schemeClr val="bg1"/>
          </a:solidFill>
          <a:effectLst/>
        </p:grpSpPr>
        <p:sp>
          <p:nvSpPr>
            <p:cNvPr id="11" name="AutoShape 18" descr="&quot;&quot;"/>
            <p:cNvSpPr>
              <a:spLocks noChangeArrowheads="1"/>
            </p:cNvSpPr>
            <p:nvPr/>
          </p:nvSpPr>
          <p:spPr bwMode="auto">
            <a:xfrm>
              <a:off x="1186" y="3434"/>
              <a:ext cx="3282" cy="270"/>
            </a:xfrm>
            <a:prstGeom prst="roundRect">
              <a:avLst>
                <a:gd name="adj" fmla="val 4167"/>
              </a:avLst>
            </a:prstGeom>
            <a:grpFill/>
            <a:ln w="9525" algn="ctr">
              <a:noFill/>
              <a:round/>
              <a:headEnd/>
              <a:tailEnd/>
            </a:ln>
          </p:spPr>
          <p:txBody>
            <a:bodyPr lIns="274320" anchor="ctr"/>
            <a:lstStyle/>
            <a:p>
              <a:pPr algn="l">
                <a:lnSpc>
                  <a:spcPct val="85000"/>
                </a:lnSpc>
              </a:pPr>
              <a:r>
                <a:rPr lang="en-US" sz="1600" dirty="0">
                  <a:latin typeface="Segoe UI" pitchFamily="34" charset="0"/>
                  <a:ea typeface="Segoe UI" pitchFamily="34" charset="0"/>
                  <a:cs typeface="Segoe UI" pitchFamily="34" charset="0"/>
                </a:rPr>
                <a:t>Le client DHCP diffuse un paquet DHCPREQUEST</a:t>
              </a:r>
            </a:p>
          </p:txBody>
        </p:sp>
        <p:sp>
          <p:nvSpPr>
            <p:cNvPr id="12" name="AutoShape 19" descr="&quot;&quot;"/>
            <p:cNvSpPr>
              <a:spLocks noChangeArrowheads="1"/>
            </p:cNvSpPr>
            <p:nvPr/>
          </p:nvSpPr>
          <p:spPr bwMode="auto">
            <a:xfrm>
              <a:off x="1080" y="3465"/>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3</a:t>
              </a:r>
            </a:p>
          </p:txBody>
        </p:sp>
      </p:grpSp>
      <p:grpSp>
        <p:nvGrpSpPr>
          <p:cNvPr id="13" name="frame 5 alt-text here, 4th of 4 lines of text" descr="This is the 5th of 6 frames. It depicts how DHCP Server 1 broadcasts a DHCPACK packet.&#10;A line of text appears under the 3rd line of text. It reads 4, DHCP Server1 broadcasts a DHCPACK packet..&#10;A packet moves from DHCP Server 1 and travels to the 3 client computers and to DHCP server 2."/>
          <p:cNvGrpSpPr>
            <a:grpSpLocks/>
          </p:cNvGrpSpPr>
          <p:nvPr/>
        </p:nvGrpSpPr>
        <p:grpSpPr bwMode="auto">
          <a:xfrm>
            <a:off x="1839913" y="5825448"/>
            <a:ext cx="5378450" cy="428625"/>
            <a:chOff x="1080" y="3742"/>
            <a:chExt cx="3388" cy="270"/>
          </a:xfrm>
          <a:solidFill>
            <a:schemeClr val="bg1"/>
          </a:solidFill>
          <a:effectLst/>
        </p:grpSpPr>
        <p:sp>
          <p:nvSpPr>
            <p:cNvPr id="14" name="AutoShape 21" descr="&quot;&quot;"/>
            <p:cNvSpPr>
              <a:spLocks noChangeArrowheads="1"/>
            </p:cNvSpPr>
            <p:nvPr/>
          </p:nvSpPr>
          <p:spPr bwMode="auto">
            <a:xfrm>
              <a:off x="1186" y="3742"/>
              <a:ext cx="3282" cy="270"/>
            </a:xfrm>
            <a:prstGeom prst="roundRect">
              <a:avLst>
                <a:gd name="adj" fmla="val 4167"/>
              </a:avLst>
            </a:prstGeom>
            <a:grpFill/>
            <a:ln w="9525" algn="ctr">
              <a:noFill/>
              <a:round/>
              <a:headEnd/>
              <a:tailEnd/>
            </a:ln>
          </p:spPr>
          <p:txBody>
            <a:bodyPr lIns="274320" anchor="ctr"/>
            <a:lstStyle/>
            <a:p>
              <a:pPr algn="l">
                <a:lnSpc>
                  <a:spcPct val="85000"/>
                </a:lnSpc>
              </a:pPr>
              <a:r>
                <a:rPr lang="en-US" sz="1600" dirty="0">
                  <a:latin typeface="Segoe UI" pitchFamily="34" charset="0"/>
                  <a:ea typeface="Segoe UI" pitchFamily="34" charset="0"/>
                  <a:cs typeface="Segoe UI" pitchFamily="34" charset="0"/>
                </a:rPr>
                <a:t>Le serveur1 DHCP diffuse un paquet DHCPACK</a:t>
              </a:r>
            </a:p>
          </p:txBody>
        </p:sp>
        <p:sp>
          <p:nvSpPr>
            <p:cNvPr id="15" name="AutoShape 22" descr="&quot;&quot;"/>
            <p:cNvSpPr>
              <a:spLocks noChangeArrowheads="1"/>
            </p:cNvSpPr>
            <p:nvPr/>
          </p:nvSpPr>
          <p:spPr bwMode="auto">
            <a:xfrm>
              <a:off x="1080" y="3773"/>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4</a:t>
              </a:r>
            </a:p>
          </p:txBody>
        </p:sp>
      </p:grpSp>
      <p:sp>
        <p:nvSpPr>
          <p:cNvPr id="16" name="frame 1 alt-text here, green oval" descr="This is the 1st frame of 6 on a build slide. It shows a network made up of two DHCP servers (DHCP Server 1 and DHCP Server 2) and three DHCP clients. There are no moving graphics on this frame and there are no lines of text on this frame either."/>
          <p:cNvSpPr txBox="1">
            <a:spLocks noChangeArrowheads="1"/>
          </p:cNvSpPr>
          <p:nvPr/>
        </p:nvSpPr>
        <p:spPr bwMode="auto">
          <a:xfrm>
            <a:off x="1444625" y="1298575"/>
            <a:ext cx="6073775" cy="2798763"/>
          </a:xfrm>
          <a:prstGeom prst="ellipse">
            <a:avLst/>
          </a:prstGeom>
          <a:gradFill rotWithShape="1">
            <a:gsLst>
              <a:gs pos="0">
                <a:srgbClr val="FFFFFF"/>
              </a:gs>
              <a:gs pos="100000">
                <a:srgbClr val="CFE1C2"/>
              </a:gs>
            </a:gsLst>
            <a:lin ang="18900000" scaled="1"/>
          </a:gradFill>
          <a:ln w="9525">
            <a:noFill/>
            <a:miter lim="800000"/>
            <a:headEnd/>
            <a:tailEnd/>
          </a:ln>
          <a:effec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FontTx/>
              <a:buNone/>
              <a:defRPr/>
            </a:pPr>
            <a:r>
              <a:rPr lang="en-US" sz="1400" dirty="0"/>
              <a:t>                                                          </a:t>
            </a:r>
          </a:p>
        </p:txBody>
      </p:sp>
      <p:pic>
        <p:nvPicPr>
          <p:cNvPr id="17" name="Picture 5"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5288" y="2681288"/>
            <a:ext cx="9969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4475" y="1136650"/>
            <a:ext cx="842963"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5450" y="3217863"/>
            <a:ext cx="8445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5563" y="2732088"/>
            <a:ext cx="8445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2075" y="1033463"/>
            <a:ext cx="9969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7250" y="3067050"/>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5"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6"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7"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2650" y="3122613"/>
            <a:ext cx="844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8"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9"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0088" y="3294063"/>
            <a:ext cx="8445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1"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2"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5"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7338" y="1631950"/>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6"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7"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8"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33496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9"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1"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2"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5"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6"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utoShape 47" descr="&quot;&quot;"/>
          <p:cNvSpPr>
            <a:spLocks noChangeArrowheads="1"/>
          </p:cNvSpPr>
          <p:nvPr/>
        </p:nvSpPr>
        <p:spPr bwMode="auto">
          <a:xfrm>
            <a:off x="7303044" y="3319946"/>
            <a:ext cx="823912" cy="576263"/>
          </a:xfrm>
          <a:prstGeom prst="roundRect">
            <a:avLst>
              <a:gd name="adj" fmla="val 4167"/>
            </a:avLst>
          </a:prstGeom>
          <a:solidFill>
            <a:schemeClr val="bg1"/>
          </a:solidFill>
          <a:ln w="9525" algn="ctr">
            <a:noFill/>
            <a:round/>
            <a:headEnd/>
            <a:tailEnd/>
          </a:ln>
        </p:spPr>
        <p:txBody>
          <a:bodyPr wrap="none" anchor="ctr"/>
          <a:lstStyle/>
          <a:p>
            <a:r>
              <a:rPr lang="en-US" sz="1600" dirty="0">
                <a:latin typeface="Segoe UI" pitchFamily="34" charset="0"/>
                <a:ea typeface="Segoe UI" pitchFamily="34" charset="0"/>
                <a:cs typeface="Segoe UI" pitchFamily="34" charset="0"/>
              </a:rPr>
              <a:t>Client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sp>
        <p:nvSpPr>
          <p:cNvPr id="48" name="AutoShape 48" descr="&quot;&quot;"/>
          <p:cNvSpPr>
            <a:spLocks noChangeArrowheads="1"/>
          </p:cNvSpPr>
          <p:nvPr/>
        </p:nvSpPr>
        <p:spPr bwMode="auto">
          <a:xfrm>
            <a:off x="725488" y="2919413"/>
            <a:ext cx="882650" cy="563562"/>
          </a:xfrm>
          <a:prstGeom prst="roundRect">
            <a:avLst>
              <a:gd name="adj" fmla="val 4167"/>
            </a:avLst>
          </a:prstGeom>
          <a:solidFill>
            <a:schemeClr val="bg1"/>
          </a:solidFill>
          <a:ln w="9525" algn="ctr">
            <a:noFill/>
            <a:round/>
            <a:headEnd/>
            <a:tailEnd/>
          </a:ln>
          <a:effectLst>
            <a:outerShdw blurRad="50800" dist="50800" dir="5400000" algn="ctr" rotWithShape="0">
              <a:schemeClr val="bg1"/>
            </a:outerShdw>
          </a:effectLst>
        </p:spPr>
        <p:txBody>
          <a:bodyPr wrap="none" anchor="ctr"/>
          <a:lstStyle/>
          <a:p>
            <a:pPr algn="r"/>
            <a:r>
              <a:rPr lang="en-US" sz="1600" dirty="0">
                <a:latin typeface="Segoe UI" pitchFamily="34" charset="0"/>
                <a:ea typeface="Segoe UI" pitchFamily="34" charset="0"/>
                <a:cs typeface="Segoe UI" pitchFamily="34" charset="0"/>
              </a:rPr>
              <a:t>Serveur1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sp>
        <p:nvSpPr>
          <p:cNvPr id="49" name="AutoShape 49" descr="&quot;&quot;"/>
          <p:cNvSpPr>
            <a:spLocks noChangeArrowheads="1"/>
          </p:cNvSpPr>
          <p:nvPr/>
        </p:nvSpPr>
        <p:spPr bwMode="auto">
          <a:xfrm>
            <a:off x="1444625" y="998627"/>
            <a:ext cx="1160462" cy="563562"/>
          </a:xfrm>
          <a:prstGeom prst="roundRect">
            <a:avLst>
              <a:gd name="adj" fmla="val 4167"/>
            </a:avLst>
          </a:prstGeom>
          <a:solidFill>
            <a:schemeClr val="bg1"/>
          </a:solidFill>
          <a:ln w="9525">
            <a:noFill/>
            <a:round/>
            <a:headEnd/>
            <a:tailEnd/>
          </a:ln>
        </p:spPr>
        <p:txBody>
          <a:bodyPr wrap="none" anchor="ctr"/>
          <a:lstStyle/>
          <a:p>
            <a:pPr algn="r"/>
            <a:r>
              <a:rPr lang="en-US" sz="1600" dirty="0">
                <a:latin typeface="Segoe UI" pitchFamily="34" charset="0"/>
                <a:ea typeface="Segoe UI" pitchFamily="34" charset="0"/>
                <a:cs typeface="Segoe UI" pitchFamily="34" charset="0"/>
              </a:rPr>
              <a:t>Serveur2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grpSp>
        <p:nvGrpSpPr>
          <p:cNvPr id="50" name="play icon Group 50" descr="&quot;&quot;"/>
          <p:cNvGrpSpPr>
            <a:grpSpLocks/>
          </p:cNvGrpSpPr>
          <p:nvPr/>
        </p:nvGrpSpPr>
        <p:grpSpPr bwMode="auto">
          <a:xfrm>
            <a:off x="8031163" y="6264275"/>
            <a:ext cx="914400" cy="425450"/>
            <a:chOff x="384" y="3024"/>
            <a:chExt cx="720" cy="336"/>
          </a:xfrm>
        </p:grpSpPr>
        <p:sp>
          <p:nvSpPr>
            <p:cNvPr id="51" name="Oval 51"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52" name="Group 52"/>
            <p:cNvGrpSpPr>
              <a:grpSpLocks/>
            </p:cNvGrpSpPr>
            <p:nvPr/>
          </p:nvGrpSpPr>
          <p:grpSpPr bwMode="auto">
            <a:xfrm>
              <a:off x="480" y="3096"/>
              <a:ext cx="240" cy="192"/>
              <a:chOff x="480" y="3096"/>
              <a:chExt cx="240" cy="192"/>
            </a:xfrm>
          </p:grpSpPr>
          <p:sp>
            <p:nvSpPr>
              <p:cNvPr id="53" name="Oval 53"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54" name="Freeform 54"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55" name="play icon Group 55" descr="&quot;&quot;"/>
          <p:cNvGrpSpPr>
            <a:grpSpLocks/>
          </p:cNvGrpSpPr>
          <p:nvPr/>
        </p:nvGrpSpPr>
        <p:grpSpPr bwMode="auto">
          <a:xfrm>
            <a:off x="8518525" y="6354763"/>
            <a:ext cx="304800" cy="244475"/>
            <a:chOff x="768" y="3096"/>
            <a:chExt cx="240" cy="192"/>
          </a:xfrm>
        </p:grpSpPr>
        <p:sp>
          <p:nvSpPr>
            <p:cNvPr id="56" name="Oval 56"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57" name="Rectangle 57" descr="&quot;&quot;"/>
            <p:cNvSpPr>
              <a:spLocks noChangeArrowheads="1"/>
            </p:cNvSpPr>
            <p:nvPr/>
          </p:nvSpPr>
          <p:spPr bwMode="auto">
            <a:xfrm>
              <a:off x="840"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grpSp>
        <p:nvGrpSpPr>
          <p:cNvPr id="255" name="254 Grupo"/>
          <p:cNvGrpSpPr/>
          <p:nvPr/>
        </p:nvGrpSpPr>
        <p:grpSpPr>
          <a:xfrm>
            <a:off x="725082" y="998627"/>
            <a:ext cx="7401468" cy="5255446"/>
            <a:chOff x="725082" y="998627"/>
            <a:chExt cx="7401468" cy="5255446"/>
          </a:xfrm>
        </p:grpSpPr>
        <p:sp>
          <p:nvSpPr>
            <p:cNvPr id="246" name="AutoShape 47" descr="&quot;&quot;"/>
            <p:cNvSpPr>
              <a:spLocks noChangeArrowheads="1"/>
            </p:cNvSpPr>
            <p:nvPr/>
          </p:nvSpPr>
          <p:spPr bwMode="auto">
            <a:xfrm>
              <a:off x="7302638" y="3319946"/>
              <a:ext cx="823912" cy="576263"/>
            </a:xfrm>
            <a:prstGeom prst="roundRect">
              <a:avLst>
                <a:gd name="adj" fmla="val 4167"/>
              </a:avLst>
            </a:prstGeom>
            <a:solidFill>
              <a:schemeClr val="bg1"/>
            </a:solidFill>
            <a:ln w="9525" algn="ctr">
              <a:noFill/>
              <a:round/>
              <a:headEnd/>
              <a:tailEnd/>
            </a:ln>
          </p:spPr>
          <p:txBody>
            <a:bodyPr wrap="none" anchor="ctr"/>
            <a:lstStyle/>
            <a:p>
              <a:r>
                <a:rPr lang="en-US" sz="1600" dirty="0">
                  <a:latin typeface="Segoe UI" pitchFamily="34" charset="0"/>
                  <a:ea typeface="Segoe UI" pitchFamily="34" charset="0"/>
                  <a:cs typeface="Segoe UI" pitchFamily="34" charset="0"/>
                </a:rPr>
                <a:t>Client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grpSp>
          <p:nvGrpSpPr>
            <p:cNvPr id="228" name="frame 2 alt-text here, 1st of 4 lines of text" descr="This is the 2nd of 6 frames. It depicts how a DHCP client broadcasts a DHCPDISCOVER packet. &#10;A line of text appears under the illustration of the network. It reads 1, DHCP client broadcasts a DHCPDISCOVER packet.&#10;A packet moves from one of the client computers and travels to the two DHCP servers and the other two DHCP clients."/>
            <p:cNvGrpSpPr>
              <a:grpSpLocks/>
            </p:cNvGrpSpPr>
            <p:nvPr/>
          </p:nvGrpSpPr>
          <p:grpSpPr bwMode="auto">
            <a:xfrm>
              <a:off x="1839507" y="4292600"/>
              <a:ext cx="5378450" cy="428625"/>
              <a:chOff x="1080" y="2834"/>
              <a:chExt cx="3388" cy="270"/>
            </a:xfrm>
            <a:solidFill>
              <a:schemeClr val="bg1"/>
            </a:solidFill>
            <a:effectLst/>
          </p:grpSpPr>
          <p:sp>
            <p:nvSpPr>
              <p:cNvPr id="229" name="AutoShape 12" descr="&quot;&quot;"/>
              <p:cNvSpPr>
                <a:spLocks noChangeArrowheads="1"/>
              </p:cNvSpPr>
              <p:nvPr/>
            </p:nvSpPr>
            <p:spPr bwMode="auto">
              <a:xfrm>
                <a:off x="1186" y="2834"/>
                <a:ext cx="3282" cy="270"/>
              </a:xfrm>
              <a:prstGeom prst="roundRect">
                <a:avLst>
                  <a:gd name="adj" fmla="val 4167"/>
                </a:avLst>
              </a:prstGeom>
              <a:grpFill/>
              <a:ln w="9525" algn="ctr">
                <a:noFill/>
                <a:round/>
                <a:headEnd/>
                <a:tailEnd/>
              </a:ln>
            </p:spPr>
            <p:txBody>
              <a:bodyPr lIns="274320" anchor="ctr"/>
              <a:lstStyle/>
              <a:p>
                <a:pPr algn="l">
                  <a:lnSpc>
                    <a:spcPct val="85000"/>
                  </a:lnSpc>
                </a:pPr>
                <a:r>
                  <a:rPr lang="en-US" sz="1600" dirty="0">
                    <a:latin typeface="Segoe UI" pitchFamily="34" charset="0"/>
                    <a:ea typeface="Segoe UI" pitchFamily="34" charset="0"/>
                    <a:cs typeface="Segoe UI" pitchFamily="34" charset="0"/>
                  </a:rPr>
                  <a:t>Le client DHCP diffuse un paquet DHCPDISCOVER</a:t>
                </a:r>
              </a:p>
            </p:txBody>
          </p:sp>
          <p:sp>
            <p:nvSpPr>
              <p:cNvPr id="230" name="AutoShape 13" descr="&quot;&quot;"/>
              <p:cNvSpPr>
                <a:spLocks noChangeArrowheads="1"/>
              </p:cNvSpPr>
              <p:nvPr/>
            </p:nvSpPr>
            <p:spPr bwMode="auto">
              <a:xfrm>
                <a:off x="1080" y="2865"/>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1</a:t>
                </a:r>
              </a:p>
            </p:txBody>
          </p:sp>
        </p:grpSp>
        <p:grpSp>
          <p:nvGrpSpPr>
            <p:cNvPr id="231" name="frame 3 alt-text here, 2nd of 4 lines of text" descr="This is the 3rd of 6 frames. It depicts how DHCP servers broadcast a DHCPOFFER packet. &#10;A line of text appears under the1st line of text. It reads 2, DHCP servers broadcast a DHCPOFFER packet.&#10;A packet moves from each of the DHCP servers and travels to the 3 client computers as well as traveling back to DHCP server 2.&#10;"/>
            <p:cNvGrpSpPr>
              <a:grpSpLocks/>
            </p:cNvGrpSpPr>
            <p:nvPr/>
          </p:nvGrpSpPr>
          <p:grpSpPr bwMode="auto">
            <a:xfrm>
              <a:off x="1850620" y="4803549"/>
              <a:ext cx="5356225" cy="428625"/>
              <a:chOff x="1122" y="3064"/>
              <a:chExt cx="3374" cy="270"/>
            </a:xfrm>
            <a:solidFill>
              <a:schemeClr val="bg1"/>
            </a:solidFill>
            <a:effectLst/>
          </p:grpSpPr>
          <p:sp>
            <p:nvSpPr>
              <p:cNvPr id="232" name="AutoShape 15" descr="&quot;&quot;"/>
              <p:cNvSpPr>
                <a:spLocks noChangeArrowheads="1"/>
              </p:cNvSpPr>
              <p:nvPr/>
            </p:nvSpPr>
            <p:spPr bwMode="auto">
              <a:xfrm>
                <a:off x="1214" y="3064"/>
                <a:ext cx="3282" cy="270"/>
              </a:xfrm>
              <a:prstGeom prst="roundRect">
                <a:avLst>
                  <a:gd name="adj" fmla="val 4167"/>
                </a:avLst>
              </a:prstGeom>
              <a:grpFill/>
              <a:ln w="9525" algn="ctr">
                <a:noFill/>
                <a:round/>
                <a:headEnd/>
                <a:tailEnd/>
              </a:ln>
            </p:spPr>
            <p:txBody>
              <a:bodyPr lIns="274320" anchor="ctr"/>
              <a:lstStyle/>
              <a:p>
                <a:pPr algn="l">
                  <a:lnSpc>
                    <a:spcPct val="85000"/>
                  </a:lnSpc>
                </a:pPr>
                <a:r>
                  <a:rPr lang="en-US" sz="1600" dirty="0">
                    <a:latin typeface="Segoe UI" pitchFamily="34" charset="0"/>
                    <a:ea typeface="Segoe UI" pitchFamily="34" charset="0"/>
                    <a:cs typeface="Segoe UI" pitchFamily="34" charset="0"/>
                  </a:rPr>
                  <a:t>Les serveurs DHCP diffusent un paquet DHCPOFFER</a:t>
                </a:r>
              </a:p>
            </p:txBody>
          </p:sp>
          <p:sp>
            <p:nvSpPr>
              <p:cNvPr id="233" name="AutoShape 16" descr="&quot;&quot;"/>
              <p:cNvSpPr>
                <a:spLocks noChangeArrowheads="1"/>
              </p:cNvSpPr>
              <p:nvPr/>
            </p:nvSpPr>
            <p:spPr bwMode="auto">
              <a:xfrm>
                <a:off x="1122" y="3081"/>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2</a:t>
                </a:r>
              </a:p>
            </p:txBody>
          </p:sp>
        </p:grpSp>
        <p:grpSp>
          <p:nvGrpSpPr>
            <p:cNvPr id="234" name="frame 4 alt-text here, 3th of 4 lines of text" descr="This is the 4th of 6 frames. It depicts how DHCP client broadcasts a DHCPREQUEST packet. &#10;A line of text appears under the 2nd line of text. It reads 3, DHCP client broadcasts a DHCPREQUEST packet.&#10;A packet moves from one of the client computers and travels to the two DHCP servers and the other two DHCP clients."/>
            <p:cNvGrpSpPr>
              <a:grpSpLocks/>
            </p:cNvGrpSpPr>
            <p:nvPr/>
          </p:nvGrpSpPr>
          <p:grpSpPr bwMode="auto">
            <a:xfrm>
              <a:off x="1839507" y="5314498"/>
              <a:ext cx="5378450" cy="428625"/>
              <a:chOff x="1080" y="3434"/>
              <a:chExt cx="3388" cy="270"/>
            </a:xfrm>
            <a:solidFill>
              <a:schemeClr val="bg1"/>
            </a:solidFill>
            <a:effectLst/>
          </p:grpSpPr>
          <p:sp>
            <p:nvSpPr>
              <p:cNvPr id="235" name="AutoShape 18" descr="&quot;&quot;"/>
              <p:cNvSpPr>
                <a:spLocks noChangeArrowheads="1"/>
              </p:cNvSpPr>
              <p:nvPr/>
            </p:nvSpPr>
            <p:spPr bwMode="auto">
              <a:xfrm>
                <a:off x="1186" y="3434"/>
                <a:ext cx="3282" cy="270"/>
              </a:xfrm>
              <a:prstGeom prst="roundRect">
                <a:avLst>
                  <a:gd name="adj" fmla="val 4167"/>
                </a:avLst>
              </a:prstGeom>
              <a:grpFill/>
              <a:ln w="9525" algn="ctr">
                <a:noFill/>
                <a:round/>
                <a:headEnd/>
                <a:tailEnd/>
              </a:ln>
            </p:spPr>
            <p:txBody>
              <a:bodyPr lIns="274320" anchor="ctr"/>
              <a:lstStyle/>
              <a:p>
                <a:pPr algn="l">
                  <a:lnSpc>
                    <a:spcPct val="85000"/>
                  </a:lnSpc>
                </a:pPr>
                <a:r>
                  <a:rPr lang="en-US" sz="1600" dirty="0">
                    <a:latin typeface="Segoe UI" pitchFamily="34" charset="0"/>
                    <a:ea typeface="Segoe UI" pitchFamily="34" charset="0"/>
                    <a:cs typeface="Segoe UI" pitchFamily="34" charset="0"/>
                  </a:rPr>
                  <a:t>Le client DHCP diffuse un paquet DHCPREQUEST</a:t>
                </a:r>
              </a:p>
            </p:txBody>
          </p:sp>
          <p:sp>
            <p:nvSpPr>
              <p:cNvPr id="236" name="AutoShape 19" descr="&quot;&quot;"/>
              <p:cNvSpPr>
                <a:spLocks noChangeArrowheads="1"/>
              </p:cNvSpPr>
              <p:nvPr/>
            </p:nvSpPr>
            <p:spPr bwMode="auto">
              <a:xfrm>
                <a:off x="1080" y="3465"/>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3</a:t>
                </a:r>
              </a:p>
            </p:txBody>
          </p:sp>
        </p:grpSp>
        <p:grpSp>
          <p:nvGrpSpPr>
            <p:cNvPr id="237" name="frame 5 alt-text here, 4th of 4 lines of text" descr="This is the 5th of 6 frames. It depicts how DHCP Server 1 broadcasts a DHCPACK packet.&#10;A line of text appears under the 3rd line of text. It reads 4, DHCP Server1 broadcasts a DHCPACK packet..&#10;A packet moves from DHCP Server 1 and travels to the 3 client computers and to DHCP server 2."/>
            <p:cNvGrpSpPr>
              <a:grpSpLocks/>
            </p:cNvGrpSpPr>
            <p:nvPr/>
          </p:nvGrpSpPr>
          <p:grpSpPr bwMode="auto">
            <a:xfrm>
              <a:off x="1839507" y="5825448"/>
              <a:ext cx="5378450" cy="428625"/>
              <a:chOff x="1080" y="3742"/>
              <a:chExt cx="3388" cy="270"/>
            </a:xfrm>
            <a:solidFill>
              <a:schemeClr val="bg1"/>
            </a:solidFill>
            <a:effectLst/>
          </p:grpSpPr>
          <p:sp>
            <p:nvSpPr>
              <p:cNvPr id="238" name="AutoShape 21" descr="&quot;&quot;"/>
              <p:cNvSpPr>
                <a:spLocks noChangeArrowheads="1"/>
              </p:cNvSpPr>
              <p:nvPr/>
            </p:nvSpPr>
            <p:spPr bwMode="auto">
              <a:xfrm>
                <a:off x="1186" y="3742"/>
                <a:ext cx="3282" cy="270"/>
              </a:xfrm>
              <a:prstGeom prst="roundRect">
                <a:avLst>
                  <a:gd name="adj" fmla="val 4167"/>
                </a:avLst>
              </a:prstGeom>
              <a:grpFill/>
              <a:ln w="9525" algn="ctr">
                <a:noFill/>
                <a:round/>
                <a:headEnd/>
                <a:tailEnd/>
              </a:ln>
            </p:spPr>
            <p:txBody>
              <a:bodyPr lIns="274320" anchor="ctr"/>
              <a:lstStyle/>
              <a:p>
                <a:pPr algn="l">
                  <a:lnSpc>
                    <a:spcPct val="85000"/>
                  </a:lnSpc>
                </a:pPr>
                <a:r>
                  <a:rPr lang="en-US" sz="1600" dirty="0">
                    <a:latin typeface="Segoe UI" pitchFamily="34" charset="0"/>
                    <a:ea typeface="Segoe UI" pitchFamily="34" charset="0"/>
                    <a:cs typeface="Segoe UI" pitchFamily="34" charset="0"/>
                  </a:rPr>
                  <a:t>Le serveur1 DHCP diffuse un paquet DHCPACK</a:t>
                </a:r>
              </a:p>
            </p:txBody>
          </p:sp>
          <p:sp>
            <p:nvSpPr>
              <p:cNvPr id="239" name="AutoShape 22" descr="&quot;&quot;"/>
              <p:cNvSpPr>
                <a:spLocks noChangeArrowheads="1"/>
              </p:cNvSpPr>
              <p:nvPr/>
            </p:nvSpPr>
            <p:spPr bwMode="auto">
              <a:xfrm>
                <a:off x="1080" y="3773"/>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4</a:t>
                </a:r>
              </a:p>
            </p:txBody>
          </p:sp>
        </p:grpSp>
        <p:sp>
          <p:nvSpPr>
            <p:cNvPr id="240" name="frame 1 alt-text here, green oval" descr="This is the 1st frame of 6 on a build slide. It shows a network made up of two DHCP servers (DHCP Server 1 and DHCP Server 2) and three DHCP clients. There are no moving graphics on this frame and there are no lines of text on this frame either."/>
            <p:cNvSpPr txBox="1">
              <a:spLocks noChangeArrowheads="1"/>
            </p:cNvSpPr>
            <p:nvPr/>
          </p:nvSpPr>
          <p:spPr bwMode="auto">
            <a:xfrm>
              <a:off x="1444219" y="1298575"/>
              <a:ext cx="6073775" cy="2798763"/>
            </a:xfrm>
            <a:prstGeom prst="ellipse">
              <a:avLst/>
            </a:prstGeom>
            <a:gradFill rotWithShape="1">
              <a:gsLst>
                <a:gs pos="0">
                  <a:srgbClr val="FFFFFF"/>
                </a:gs>
                <a:gs pos="100000">
                  <a:srgbClr val="CFE1C2"/>
                </a:gs>
              </a:gsLst>
              <a:lin ang="18900000" scaled="1"/>
            </a:gradFill>
            <a:ln w="9525">
              <a:noFill/>
              <a:miter lim="800000"/>
              <a:headEnd/>
              <a:tailEnd/>
            </a:ln>
            <a:effec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FontTx/>
                <a:buNone/>
                <a:defRPr/>
              </a:pPr>
              <a:r>
                <a:rPr lang="en-US" sz="1400" dirty="0"/>
                <a:t>                                                          </a:t>
              </a:r>
            </a:p>
          </p:txBody>
        </p:sp>
        <p:pic>
          <p:nvPicPr>
            <p:cNvPr id="241" name="Picture 5"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882" y="2681288"/>
              <a:ext cx="9969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 name="Picture 7"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5044" y="3217863"/>
              <a:ext cx="8445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4" name="Picture 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5157" y="2732088"/>
              <a:ext cx="8445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 name="AutoShape 48" descr="&quot;&quot;"/>
            <p:cNvSpPr>
              <a:spLocks noChangeArrowheads="1"/>
            </p:cNvSpPr>
            <p:nvPr/>
          </p:nvSpPr>
          <p:spPr bwMode="auto">
            <a:xfrm>
              <a:off x="725082" y="2919413"/>
              <a:ext cx="882650" cy="563562"/>
            </a:xfrm>
            <a:prstGeom prst="roundRect">
              <a:avLst>
                <a:gd name="adj" fmla="val 4167"/>
              </a:avLst>
            </a:prstGeom>
            <a:solidFill>
              <a:schemeClr val="bg1"/>
            </a:solidFill>
            <a:ln w="9525" algn="ctr">
              <a:noFill/>
              <a:round/>
              <a:headEnd/>
              <a:tailEnd/>
            </a:ln>
            <a:effectLst>
              <a:outerShdw blurRad="50800" dist="50800" dir="5400000" algn="ctr" rotWithShape="0">
                <a:schemeClr val="bg1"/>
              </a:outerShdw>
            </a:effectLst>
          </p:spPr>
          <p:txBody>
            <a:bodyPr wrap="none" anchor="ctr"/>
            <a:lstStyle/>
            <a:p>
              <a:pPr algn="r"/>
              <a:r>
                <a:rPr lang="en-US" sz="1600" dirty="0">
                  <a:latin typeface="Segoe UI" pitchFamily="34" charset="0"/>
                  <a:ea typeface="Segoe UI" pitchFamily="34" charset="0"/>
                  <a:cs typeface="Segoe UI" pitchFamily="34" charset="0"/>
                </a:rPr>
                <a:t>Serveur1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sp>
          <p:nvSpPr>
            <p:cNvPr id="248" name="AutoShape 49" descr="&quot;&quot;"/>
            <p:cNvSpPr>
              <a:spLocks noChangeArrowheads="1"/>
            </p:cNvSpPr>
            <p:nvPr/>
          </p:nvSpPr>
          <p:spPr bwMode="auto">
            <a:xfrm>
              <a:off x="1444219" y="998627"/>
              <a:ext cx="1160462" cy="563562"/>
            </a:xfrm>
            <a:prstGeom prst="roundRect">
              <a:avLst>
                <a:gd name="adj" fmla="val 4167"/>
              </a:avLst>
            </a:prstGeom>
            <a:solidFill>
              <a:schemeClr val="bg1"/>
            </a:solidFill>
            <a:ln w="9525">
              <a:noFill/>
              <a:round/>
              <a:headEnd/>
              <a:tailEnd/>
            </a:ln>
          </p:spPr>
          <p:txBody>
            <a:bodyPr wrap="none" anchor="ctr"/>
            <a:lstStyle/>
            <a:p>
              <a:pPr algn="r"/>
              <a:r>
                <a:rPr lang="en-US" sz="1600" dirty="0">
                  <a:latin typeface="Segoe UI" pitchFamily="34" charset="0"/>
                  <a:ea typeface="Segoe UI" pitchFamily="34" charset="0"/>
                  <a:cs typeface="Segoe UI" pitchFamily="34" charset="0"/>
                </a:rPr>
                <a:t>Serveur2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pic>
          <p:nvPicPr>
            <p:cNvPr id="253" name="Picture 6"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4475" y="1136650"/>
              <a:ext cx="842963"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4" name="Picture 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2075" y="1033463"/>
              <a:ext cx="9969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1273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0" presetClass="path" presetSubtype="0" accel="50000" decel="50000" fill="hold" nodeType="afterEffect">
                                  <p:stCondLst>
                                    <p:cond delay="0"/>
                                  </p:stCondLst>
                                  <p:childTnLst>
                                    <p:animMotion origin="layout" path="M 0.00174 0 L -0.2 -0.08889 " pathEditMode="relative" rAng="0" ptsTypes="AA">
                                      <p:cBhvr>
                                        <p:cTn id="14" dur="2000" fill="hold"/>
                                        <p:tgtEl>
                                          <p:spTgt spid="27"/>
                                        </p:tgtEl>
                                        <p:attrNameLst>
                                          <p:attrName>ppt_x</p:attrName>
                                          <p:attrName>ppt_y</p:attrName>
                                        </p:attrNameLst>
                                      </p:cBhvr>
                                      <p:rCtr x="-10087" y="-4444"/>
                                    </p:animMotion>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xit" presetSubtype="0" fill="hold" nodeType="withEffect">
                                  <p:stCondLst>
                                    <p:cond delay="0"/>
                                  </p:stCondLst>
                                  <p:childTnLst>
                                    <p:animEffect transition="out" filter="fad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childTnLst>
                          </p:cTn>
                        </p:par>
                        <p:par>
                          <p:cTn id="31" fill="hold">
                            <p:stCondLst>
                              <p:cond delay="3500"/>
                            </p:stCondLst>
                            <p:childTnLst>
                              <p:par>
                                <p:cTn id="32" presetID="0" presetClass="path" presetSubtype="0" accel="50000" decel="50000" fill="hold" nodeType="afterEffect">
                                  <p:stCondLst>
                                    <p:cond delay="0"/>
                                  </p:stCondLst>
                                  <p:childTnLst>
                                    <p:animMotion origin="layout" path="M 0 3.7037E-7 L 0.10833 -0.12199 " pathEditMode="relative" rAng="0" ptsTypes="AA">
                                      <p:cBhvr>
                                        <p:cTn id="33" dur="2000" fill="hold"/>
                                        <p:tgtEl>
                                          <p:spTgt spid="33"/>
                                        </p:tgtEl>
                                        <p:attrNameLst>
                                          <p:attrName>ppt_x</p:attrName>
                                          <p:attrName>ppt_y</p:attrName>
                                        </p:attrNameLst>
                                      </p:cBhvr>
                                      <p:rCtr x="5417" y="-6111"/>
                                    </p:animMotion>
                                  </p:childTnLst>
                                </p:cTn>
                              </p:par>
                              <p:par>
                                <p:cTn id="34" presetID="0" presetClass="path" presetSubtype="0" accel="50000" decel="50000" fill="hold" nodeType="withEffect">
                                  <p:stCondLst>
                                    <p:cond delay="0"/>
                                  </p:stCondLst>
                                  <p:childTnLst>
                                    <p:animMotion origin="layout" path="M 0.00225 3.7037E-7 L 0.00399 0.17778 " pathEditMode="relative" rAng="0" ptsTypes="AA">
                                      <p:cBhvr>
                                        <p:cTn id="35" dur="2000" fill="hold"/>
                                        <p:tgtEl>
                                          <p:spTgt spid="31"/>
                                        </p:tgtEl>
                                        <p:attrNameLst>
                                          <p:attrName>ppt_x</p:attrName>
                                          <p:attrName>ppt_y</p:attrName>
                                        </p:attrNameLst>
                                      </p:cBhvr>
                                      <p:rCtr x="87" y="8889"/>
                                    </p:animMotion>
                                  </p:childTnLst>
                                </p:cTn>
                              </p:par>
                              <p:par>
                                <p:cTn id="36" presetID="0" presetClass="path" presetSubtype="0" accel="50000" decel="50000" fill="hold" nodeType="withEffect">
                                  <p:stCondLst>
                                    <p:cond delay="0"/>
                                  </p:stCondLst>
                                  <p:childTnLst>
                                    <p:animMotion origin="layout" path="M 0.00226 0.00162 L -0.23542 0.11296 " pathEditMode="relative" rAng="0" ptsTypes="AA">
                                      <p:cBhvr>
                                        <p:cTn id="37" dur="2000" fill="hold"/>
                                        <p:tgtEl>
                                          <p:spTgt spid="26"/>
                                        </p:tgtEl>
                                        <p:attrNameLst>
                                          <p:attrName>ppt_x</p:attrName>
                                          <p:attrName>ppt_y</p:attrName>
                                        </p:attrNameLst>
                                      </p:cBhvr>
                                      <p:rCtr x="-11892" y="5556"/>
                                    </p:animMotion>
                                  </p:childTnLst>
                                </p:cTn>
                              </p:par>
                              <p:par>
                                <p:cTn id="38" presetID="0" presetClass="path" presetSubtype="0" accel="50000" decel="50000" fill="hold" nodeType="withEffect">
                                  <p:stCondLst>
                                    <p:cond delay="0"/>
                                  </p:stCondLst>
                                  <p:childTnLst>
                                    <p:animMotion origin="layout" path="M 0 3.7037E-7 L -0.14167 -0.1331 " pathEditMode="relative" rAng="0" ptsTypes="AA">
                                      <p:cBhvr>
                                        <p:cTn id="39" dur="2000" fill="hold"/>
                                        <p:tgtEl>
                                          <p:spTgt spid="22"/>
                                        </p:tgtEl>
                                        <p:attrNameLst>
                                          <p:attrName>ppt_x</p:attrName>
                                          <p:attrName>ppt_y</p:attrName>
                                        </p:attrNameLst>
                                      </p:cBhvr>
                                      <p:rCtr x="-7083" y="-6667"/>
                                    </p:animMotion>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26"/>
                                        </p:tgtEl>
                                      </p:cBhvr>
                                    </p:animEffect>
                                    <p:set>
                                      <p:cBhvr>
                                        <p:cTn id="47" dur="1" fill="hold">
                                          <p:stCondLst>
                                            <p:cond delay="499"/>
                                          </p:stCondLst>
                                        </p:cTn>
                                        <p:tgtEl>
                                          <p:spTgt spid="2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3"/>
                                        </p:tgtEl>
                                      </p:cBhvr>
                                    </p:animEffect>
                                    <p:set>
                                      <p:cBhvr>
                                        <p:cTn id="53" dur="1" fill="hold">
                                          <p:stCondLst>
                                            <p:cond delay="499"/>
                                          </p:stCondLst>
                                        </p:cTn>
                                        <p:tgtEl>
                                          <p:spTgt spid="3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27"/>
                                        </p:tgtEl>
                                      </p:cBhvr>
                                    </p:animEffect>
                                    <p:set>
                                      <p:cBhvr>
                                        <p:cTn id="56" dur="1" fill="hold">
                                          <p:stCondLst>
                                            <p:cond delay="499"/>
                                          </p:stCondLst>
                                        </p:cTn>
                                        <p:tgtEl>
                                          <p:spTgt spid="27"/>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par>
                                <p:cTn id="64" presetID="10" presetClass="entr" presetSubtype="0"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childTnLst>
                          </p:cTn>
                        </p:par>
                        <p:par>
                          <p:cTn id="67" fill="hold">
                            <p:stCondLst>
                              <p:cond delay="1000"/>
                            </p:stCondLst>
                            <p:childTnLst>
                              <p:par>
                                <p:cTn id="68" presetID="0" presetClass="path" presetSubtype="0" accel="50000" decel="50000" fill="hold" nodeType="afterEffect">
                                  <p:stCondLst>
                                    <p:cond delay="0"/>
                                  </p:stCondLst>
                                  <p:childTnLst>
                                    <p:animMotion origin="layout" path="M -1.94444E-6 1.11111E-6 L 0.14462 0.12847 " pathEditMode="relative" rAng="0" ptsTypes="AA">
                                      <p:cBhvr>
                                        <p:cTn id="69" dur="2000" fill="hold"/>
                                        <p:tgtEl>
                                          <p:spTgt spid="35"/>
                                        </p:tgtEl>
                                        <p:attrNameLst>
                                          <p:attrName>ppt_x</p:attrName>
                                          <p:attrName>ppt_y</p:attrName>
                                        </p:attrNameLst>
                                      </p:cBhvr>
                                      <p:rCtr x="7222" y="6412"/>
                                    </p:animMotion>
                                  </p:childTnLst>
                                </p:cTn>
                              </p:par>
                              <p:par>
                                <p:cTn id="70" presetID="0" presetClass="path" presetSubtype="0" accel="50000" decel="50000" fill="hold" nodeType="withEffect">
                                  <p:stCondLst>
                                    <p:cond delay="0"/>
                                  </p:stCondLst>
                                  <p:childTnLst>
                                    <p:animMotion origin="layout" path="M -1.94444E-6 0 L 0.23837 -0.11389 " pathEditMode="relative" rAng="0" ptsTypes="AA">
                                      <p:cBhvr>
                                        <p:cTn id="71" dur="2000" fill="hold"/>
                                        <p:tgtEl>
                                          <p:spTgt spid="30"/>
                                        </p:tgtEl>
                                        <p:attrNameLst>
                                          <p:attrName>ppt_x</p:attrName>
                                          <p:attrName>ppt_y</p:attrName>
                                        </p:attrNameLst>
                                      </p:cBhvr>
                                      <p:rCtr x="11910" y="-5694"/>
                                    </p:animMotion>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500"/>
                                        <p:tgtEl>
                                          <p:spTgt spid="36"/>
                                        </p:tgtEl>
                                      </p:cBhvr>
                                    </p:animEffect>
                                  </p:childTnLst>
                                </p:cTn>
                              </p:par>
                              <p:par>
                                <p:cTn id="82" presetID="10" presetClass="entr" presetSubtype="0" fill="hold"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500"/>
                                        <p:tgtEl>
                                          <p:spTgt spid="37"/>
                                        </p:tgtEl>
                                      </p:cBhvr>
                                    </p:animEffect>
                                  </p:childTnLst>
                                </p:cTn>
                              </p:par>
                              <p:par>
                                <p:cTn id="85" presetID="10"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ntr" presetSubtype="0" fill="hold"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500"/>
                                        <p:tgtEl>
                                          <p:spTgt spid="28"/>
                                        </p:tgtEl>
                                      </p:cBhvr>
                                    </p:animEffect>
                                  </p:childTnLst>
                                </p:cTn>
                              </p:par>
                              <p:par>
                                <p:cTn id="91" presetID="10" presetClass="entr" presetSubtype="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500"/>
                                        <p:tgtEl>
                                          <p:spTgt spid="29"/>
                                        </p:tgtEl>
                                      </p:cBhvr>
                                    </p:animEffect>
                                  </p:childTnLst>
                                </p:cTn>
                              </p:par>
                              <p:par>
                                <p:cTn id="94" presetID="10" presetClass="entr" presetSubtype="0" fill="hold"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500"/>
                                        <p:tgtEl>
                                          <p:spTgt spid="32"/>
                                        </p:tgtEl>
                                      </p:cBhvr>
                                    </p:animEffect>
                                  </p:childTnLst>
                                </p:cTn>
                              </p:par>
                              <p:par>
                                <p:cTn id="97" presetID="10" presetClass="exit" presetSubtype="0" fill="hold" nodeType="withEffect">
                                  <p:stCondLst>
                                    <p:cond delay="0"/>
                                  </p:stCondLst>
                                  <p:childTnLst>
                                    <p:animEffect transition="out" filter="fade">
                                      <p:cBhvr>
                                        <p:cTn id="98" dur="500"/>
                                        <p:tgtEl>
                                          <p:spTgt spid="30"/>
                                        </p:tgtEl>
                                      </p:cBhvr>
                                    </p:animEffect>
                                    <p:set>
                                      <p:cBhvr>
                                        <p:cTn id="99" dur="1" fill="hold">
                                          <p:stCondLst>
                                            <p:cond delay="499"/>
                                          </p:stCondLst>
                                        </p:cTn>
                                        <p:tgtEl>
                                          <p:spTgt spid="30"/>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35"/>
                                        </p:tgtEl>
                                      </p:cBhvr>
                                    </p:animEffect>
                                    <p:set>
                                      <p:cBhvr>
                                        <p:cTn id="102" dur="1" fill="hold">
                                          <p:stCondLst>
                                            <p:cond delay="499"/>
                                          </p:stCondLst>
                                        </p:cTn>
                                        <p:tgtEl>
                                          <p:spTgt spid="35"/>
                                        </p:tgtEl>
                                        <p:attrNameLst>
                                          <p:attrName>style.visibility</p:attrName>
                                        </p:attrNameLst>
                                      </p:cBhvr>
                                      <p:to>
                                        <p:strVal val="hidden"/>
                                      </p:to>
                                    </p:set>
                                  </p:childTnLst>
                                </p:cTn>
                              </p:par>
                            </p:childTnLst>
                          </p:cTn>
                        </p:par>
                        <p:par>
                          <p:cTn id="103" fill="hold">
                            <p:stCondLst>
                              <p:cond delay="3500"/>
                            </p:stCondLst>
                            <p:childTnLst>
                              <p:par>
                                <p:cTn id="104" presetID="0" presetClass="path" presetSubtype="0" accel="50000" decel="50000" fill="hold" nodeType="afterEffect">
                                  <p:stCondLst>
                                    <p:cond delay="0"/>
                                  </p:stCondLst>
                                  <p:childTnLst>
                                    <p:animMotion origin="layout" path="M 0.00226 0.00023 L -0.15208 -0.09954 " pathEditMode="relative" rAng="0" ptsTypes="AA">
                                      <p:cBhvr>
                                        <p:cTn id="105" dur="2000" fill="hold"/>
                                        <p:tgtEl>
                                          <p:spTgt spid="37"/>
                                        </p:tgtEl>
                                        <p:attrNameLst>
                                          <p:attrName>ppt_x</p:attrName>
                                          <p:attrName>ppt_y</p:attrName>
                                        </p:attrNameLst>
                                      </p:cBhvr>
                                      <p:rCtr x="-7726" y="-5000"/>
                                    </p:animMotion>
                                  </p:childTnLst>
                                </p:cTn>
                              </p:par>
                              <p:par>
                                <p:cTn id="106" presetID="0" presetClass="path" presetSubtype="0" accel="50000" decel="50000" fill="hold" nodeType="withEffect">
                                  <p:stCondLst>
                                    <p:cond delay="0"/>
                                  </p:stCondLst>
                                  <p:childTnLst>
                                    <p:animMotion origin="layout" path="M 0 3.7037E-7 L -0.14167 -0.1331 " pathEditMode="relative" rAng="0" ptsTypes="AA">
                                      <p:cBhvr>
                                        <p:cTn id="107" dur="2000" fill="hold"/>
                                        <p:tgtEl>
                                          <p:spTgt spid="29"/>
                                        </p:tgtEl>
                                        <p:attrNameLst>
                                          <p:attrName>ppt_x</p:attrName>
                                          <p:attrName>ppt_y</p:attrName>
                                        </p:attrNameLst>
                                      </p:cBhvr>
                                      <p:rCtr x="-7083" y="-6667"/>
                                    </p:animMotion>
                                  </p:childTnLst>
                                </p:cTn>
                              </p:par>
                              <p:par>
                                <p:cTn id="108" presetID="0" presetClass="path" presetSubtype="0" accel="50000" decel="50000" fill="hold" nodeType="withEffect">
                                  <p:stCondLst>
                                    <p:cond delay="0"/>
                                  </p:stCondLst>
                                  <p:childTnLst>
                                    <p:animMotion origin="layout" path="M 2.77778E-6 3.7037E-7 L 0.13298 -0.08866 " pathEditMode="relative" rAng="0" ptsTypes="AA">
                                      <p:cBhvr>
                                        <p:cTn id="109" dur="2000" fill="hold"/>
                                        <p:tgtEl>
                                          <p:spTgt spid="36"/>
                                        </p:tgtEl>
                                        <p:attrNameLst>
                                          <p:attrName>ppt_x</p:attrName>
                                          <p:attrName>ppt_y</p:attrName>
                                        </p:attrNameLst>
                                      </p:cBhvr>
                                      <p:rCtr x="6649" y="-4444"/>
                                    </p:animMotion>
                                  </p:childTnLst>
                                </p:cTn>
                              </p:par>
                              <p:par>
                                <p:cTn id="110" presetID="0" presetClass="path" presetSubtype="0" accel="50000" decel="50000" fill="hold" nodeType="withEffect">
                                  <p:stCondLst>
                                    <p:cond delay="0"/>
                                  </p:stCondLst>
                                  <p:childTnLst>
                                    <p:animMotion origin="layout" path="M 0.00226 0.00162 L 0.11458 -0.12037 " pathEditMode="relative" rAng="0" ptsTypes="AA">
                                      <p:cBhvr>
                                        <p:cTn id="111" dur="2000" fill="hold"/>
                                        <p:tgtEl>
                                          <p:spTgt spid="28"/>
                                        </p:tgtEl>
                                        <p:attrNameLst>
                                          <p:attrName>ppt_x</p:attrName>
                                          <p:attrName>ppt_y</p:attrName>
                                        </p:attrNameLst>
                                      </p:cBhvr>
                                      <p:rCtr x="5608" y="-6111"/>
                                    </p:animMotion>
                                  </p:childTnLst>
                                </p:cTn>
                              </p:par>
                              <p:par>
                                <p:cTn id="112" presetID="0" presetClass="path" presetSubtype="0" accel="50000" decel="50000" fill="hold" nodeType="withEffect">
                                  <p:stCondLst>
                                    <p:cond delay="0"/>
                                  </p:stCondLst>
                                  <p:childTnLst>
                                    <p:animMotion origin="layout" path="M 0.00226 0.00023 L 0.21458 0.12268 " pathEditMode="relative" rAng="0" ptsTypes="AA">
                                      <p:cBhvr>
                                        <p:cTn id="113" dur="2000" fill="hold"/>
                                        <p:tgtEl>
                                          <p:spTgt spid="34"/>
                                        </p:tgtEl>
                                        <p:attrNameLst>
                                          <p:attrName>ppt_x</p:attrName>
                                          <p:attrName>ppt_y</p:attrName>
                                        </p:attrNameLst>
                                      </p:cBhvr>
                                      <p:rCtr x="10608" y="6111"/>
                                    </p:animMotion>
                                  </p:childTnLst>
                                </p:cTn>
                              </p:par>
                              <p:par>
                                <p:cTn id="114" presetID="0" presetClass="path" presetSubtype="0" accel="50000" decel="50000" fill="hold" nodeType="withEffect">
                                  <p:stCondLst>
                                    <p:cond delay="0"/>
                                  </p:stCondLst>
                                  <p:childTnLst>
                                    <p:animMotion origin="layout" path="M 0.00225 3.7037E-7 L 0.20399 0.08889 " pathEditMode="relative" rAng="0" ptsTypes="AA">
                                      <p:cBhvr>
                                        <p:cTn id="115" dur="2000" fill="hold"/>
                                        <p:tgtEl>
                                          <p:spTgt spid="32"/>
                                        </p:tgtEl>
                                        <p:attrNameLst>
                                          <p:attrName>ppt_x</p:attrName>
                                          <p:attrName>ppt_y</p:attrName>
                                        </p:attrNameLst>
                                      </p:cBhvr>
                                      <p:rCtr x="10087" y="4444"/>
                                    </p:animMotion>
                                  </p:childTnLst>
                                </p:cTn>
                              </p:par>
                              <p:par>
                                <p:cTn id="116" presetID="0" presetClass="path" presetSubtype="0" accel="50000" decel="50000" fill="hold" nodeType="withEffect">
                                  <p:stCondLst>
                                    <p:cond delay="0"/>
                                  </p:stCondLst>
                                  <p:childTnLst>
                                    <p:animMotion origin="layout" path="M 0.00225 3.7037E-7 L 0.00399 0.17778 " pathEditMode="relative" rAng="0" ptsTypes="AA">
                                      <p:cBhvr>
                                        <p:cTn id="117" dur="2000" fill="hold"/>
                                        <p:tgtEl>
                                          <p:spTgt spid="25"/>
                                        </p:tgtEl>
                                        <p:attrNameLst>
                                          <p:attrName>ppt_x</p:attrName>
                                          <p:attrName>ppt_y</p:attrName>
                                        </p:attrNameLst>
                                      </p:cBhvr>
                                      <p:rCtr x="87" y="8889"/>
                                    </p:animMotion>
                                  </p:childTnLst>
                                </p:cTn>
                              </p:par>
                              <p:par>
                                <p:cTn id="118" presetID="0" presetClass="path" presetSubtype="0" accel="50000" decel="50000" fill="hold" nodeType="withEffect">
                                  <p:stCondLst>
                                    <p:cond delay="0"/>
                                  </p:stCondLst>
                                  <p:childTnLst>
                                    <p:animMotion origin="layout" path="M 0.00399 3.7037E-7 L 0.01232 0.21134 " pathEditMode="relative" rAng="0" ptsTypes="AA">
                                      <p:cBhvr>
                                        <p:cTn id="119" dur="2000" fill="hold"/>
                                        <p:tgtEl>
                                          <p:spTgt spid="24"/>
                                        </p:tgtEl>
                                        <p:attrNameLst>
                                          <p:attrName>ppt_x</p:attrName>
                                          <p:attrName>ppt_y</p:attrName>
                                        </p:attrNameLst>
                                      </p:cBhvr>
                                      <p:rCtr x="417" y="10556"/>
                                    </p:animMotion>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34"/>
                                        </p:tgtEl>
                                      </p:cBhvr>
                                    </p:animEffect>
                                    <p:set>
                                      <p:cBhvr>
                                        <p:cTn id="127" dur="1" fill="hold">
                                          <p:stCondLst>
                                            <p:cond delay="499"/>
                                          </p:stCondLst>
                                        </p:cTn>
                                        <p:tgtEl>
                                          <p:spTgt spid="34"/>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37"/>
                                        </p:tgtEl>
                                      </p:cBhvr>
                                    </p:animEffect>
                                    <p:set>
                                      <p:cBhvr>
                                        <p:cTn id="133" dur="1" fill="hold">
                                          <p:stCondLst>
                                            <p:cond delay="499"/>
                                          </p:stCondLst>
                                        </p:cTn>
                                        <p:tgtEl>
                                          <p:spTgt spid="37"/>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25"/>
                                        </p:tgtEl>
                                      </p:cBhvr>
                                    </p:animEffect>
                                    <p:set>
                                      <p:cBhvr>
                                        <p:cTn id="136" dur="1" fill="hold">
                                          <p:stCondLst>
                                            <p:cond delay="499"/>
                                          </p:stCondLst>
                                        </p:cTn>
                                        <p:tgtEl>
                                          <p:spTgt spid="25"/>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28"/>
                                        </p:tgtEl>
                                      </p:cBhvr>
                                    </p:animEffect>
                                    <p:set>
                                      <p:cBhvr>
                                        <p:cTn id="139" dur="1" fill="hold">
                                          <p:stCondLst>
                                            <p:cond delay="499"/>
                                          </p:stCondLst>
                                        </p:cTn>
                                        <p:tgtEl>
                                          <p:spTgt spid="28"/>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29"/>
                                        </p:tgtEl>
                                      </p:cBhvr>
                                    </p:animEffect>
                                    <p:set>
                                      <p:cBhvr>
                                        <p:cTn id="142" dur="1" fill="hold">
                                          <p:stCondLst>
                                            <p:cond delay="499"/>
                                          </p:stCondLst>
                                        </p:cTn>
                                        <p:tgtEl>
                                          <p:spTgt spid="29"/>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32"/>
                                        </p:tgtEl>
                                      </p:cBhvr>
                                    </p:animEffect>
                                    <p:set>
                                      <p:cBhvr>
                                        <p:cTn id="145" dur="1" fill="hold">
                                          <p:stCondLst>
                                            <p:cond delay="499"/>
                                          </p:stCondLst>
                                        </p:cTn>
                                        <p:tgtEl>
                                          <p:spTgt spid="32"/>
                                        </p:tgtEl>
                                        <p:attrNameLst>
                                          <p:attrName>style.visibility</p:attrName>
                                        </p:attrNameLst>
                                      </p:cBhvr>
                                      <p:to>
                                        <p:strVal val="hidden"/>
                                      </p:to>
                                    </p:set>
                                  </p:childTnLst>
                                </p:cTn>
                              </p:par>
                            </p:childTnLst>
                          </p:cTn>
                        </p:par>
                        <p:par>
                          <p:cTn id="146" fill="hold">
                            <p:stCondLst>
                              <p:cond delay="500"/>
                            </p:stCondLst>
                            <p:childTnLst>
                              <p:par>
                                <p:cTn id="147" presetID="10" presetClass="entr" presetSubtype="0" fill="hold" nodeType="afterEffect">
                                  <p:stCondLst>
                                    <p:cond delay="0"/>
                                  </p:stCondLst>
                                  <p:childTnLst>
                                    <p:set>
                                      <p:cBhvr>
                                        <p:cTn id="148" dur="1" fill="hold">
                                          <p:stCondLst>
                                            <p:cond delay="0"/>
                                          </p:stCondLst>
                                        </p:cTn>
                                        <p:tgtEl>
                                          <p:spTgt spid="10"/>
                                        </p:tgtEl>
                                        <p:attrNameLst>
                                          <p:attrName>style.visibility</p:attrName>
                                        </p:attrNameLst>
                                      </p:cBhvr>
                                      <p:to>
                                        <p:strVal val="visible"/>
                                      </p:to>
                                    </p:set>
                                    <p:animEffect transition="in" filter="fade">
                                      <p:cBhvr>
                                        <p:cTn id="149" dur="500"/>
                                        <p:tgtEl>
                                          <p:spTgt spid="10"/>
                                        </p:tgtEl>
                                      </p:cBhvr>
                                    </p:animEffect>
                                  </p:childTnLst>
                                </p:cTn>
                              </p:par>
                            </p:childTnLst>
                          </p:cTn>
                        </p:par>
                        <p:par>
                          <p:cTn id="150" fill="hold">
                            <p:stCondLst>
                              <p:cond delay="1000"/>
                            </p:stCondLst>
                            <p:childTnLst>
                              <p:par>
                                <p:cTn id="151" presetID="10" presetClass="entr" presetSubtype="0" fill="hold" nodeType="afterEffect">
                                  <p:stCondLst>
                                    <p:cond delay="0"/>
                                  </p:stCondLst>
                                  <p:childTnLst>
                                    <p:set>
                                      <p:cBhvr>
                                        <p:cTn id="152" dur="1" fill="hold">
                                          <p:stCondLst>
                                            <p:cond delay="0"/>
                                          </p:stCondLst>
                                        </p:cTn>
                                        <p:tgtEl>
                                          <p:spTgt spid="38"/>
                                        </p:tgtEl>
                                        <p:attrNameLst>
                                          <p:attrName>style.visibility</p:attrName>
                                        </p:attrNameLst>
                                      </p:cBhvr>
                                      <p:to>
                                        <p:strVal val="visible"/>
                                      </p:to>
                                    </p:set>
                                    <p:animEffect transition="in" filter="fade">
                                      <p:cBhvr>
                                        <p:cTn id="153" dur="500"/>
                                        <p:tgtEl>
                                          <p:spTgt spid="38"/>
                                        </p:tgtEl>
                                      </p:cBhvr>
                                    </p:animEffect>
                                  </p:childTnLst>
                                </p:cTn>
                              </p:par>
                            </p:childTnLst>
                          </p:cTn>
                        </p:par>
                        <p:par>
                          <p:cTn id="154" fill="hold">
                            <p:stCondLst>
                              <p:cond delay="1500"/>
                            </p:stCondLst>
                            <p:childTnLst>
                              <p:par>
                                <p:cTn id="155" presetID="0" presetClass="path" presetSubtype="0" accel="50000" decel="50000" fill="hold" nodeType="afterEffect">
                                  <p:stCondLst>
                                    <p:cond delay="0"/>
                                  </p:stCondLst>
                                  <p:childTnLst>
                                    <p:animMotion origin="layout" path="M 0.00382 -1.85185E-6 L -0.20451 -0.12245 " pathEditMode="relative" rAng="0" ptsTypes="AA">
                                      <p:cBhvr>
                                        <p:cTn id="156" dur="2000" fill="hold"/>
                                        <p:tgtEl>
                                          <p:spTgt spid="38"/>
                                        </p:tgtEl>
                                        <p:attrNameLst>
                                          <p:attrName>ppt_x</p:attrName>
                                          <p:attrName>ppt_y</p:attrName>
                                        </p:attrNameLst>
                                      </p:cBhvr>
                                      <p:rCtr x="-10417" y="-6134"/>
                                    </p:animMotion>
                                  </p:childTnLst>
                                </p:cTn>
                              </p:par>
                            </p:childTnLst>
                          </p:cTn>
                        </p:par>
                        <p:par>
                          <p:cTn id="157" fill="hold">
                            <p:stCondLst>
                              <p:cond delay="3500"/>
                            </p:stCondLst>
                            <p:childTnLst>
                              <p:par>
                                <p:cTn id="158" presetID="10" presetClass="entr" presetSubtype="0" fill="hold" nodeType="after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fade">
                                      <p:cBhvr>
                                        <p:cTn id="160" dur="500"/>
                                        <p:tgtEl>
                                          <p:spTgt spid="39"/>
                                        </p:tgtEl>
                                      </p:cBhvr>
                                    </p:animEffect>
                                  </p:childTnLst>
                                </p:cTn>
                              </p:par>
                              <p:par>
                                <p:cTn id="161" presetID="10" presetClass="entr" presetSubtype="0" fill="hold"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fade">
                                      <p:cBhvr>
                                        <p:cTn id="163" dur="500"/>
                                        <p:tgtEl>
                                          <p:spTgt spid="40"/>
                                        </p:tgtEl>
                                      </p:cBhvr>
                                    </p:animEffect>
                                  </p:childTnLst>
                                </p:cTn>
                              </p:par>
                              <p:par>
                                <p:cTn id="164" presetID="10" presetClass="entr" presetSubtype="0" fill="hold" nodeType="withEffect">
                                  <p:stCondLst>
                                    <p:cond delay="0"/>
                                  </p:stCondLst>
                                  <p:childTnLst>
                                    <p:set>
                                      <p:cBhvr>
                                        <p:cTn id="165" dur="1" fill="hold">
                                          <p:stCondLst>
                                            <p:cond delay="0"/>
                                          </p:stCondLst>
                                        </p:cTn>
                                        <p:tgtEl>
                                          <p:spTgt spid="41"/>
                                        </p:tgtEl>
                                        <p:attrNameLst>
                                          <p:attrName>style.visibility</p:attrName>
                                        </p:attrNameLst>
                                      </p:cBhvr>
                                      <p:to>
                                        <p:strVal val="visible"/>
                                      </p:to>
                                    </p:set>
                                    <p:animEffect transition="in" filter="fade">
                                      <p:cBhvr>
                                        <p:cTn id="166" dur="500"/>
                                        <p:tgtEl>
                                          <p:spTgt spid="41"/>
                                        </p:tgtEl>
                                      </p:cBhvr>
                                    </p:animEffect>
                                  </p:childTnLst>
                                </p:cTn>
                              </p:par>
                              <p:par>
                                <p:cTn id="167" presetID="10" presetClass="entr" presetSubtype="0" fill="hold" nodeType="with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fade">
                                      <p:cBhvr>
                                        <p:cTn id="169" dur="500"/>
                                        <p:tgtEl>
                                          <p:spTgt spid="42"/>
                                        </p:tgtEl>
                                      </p:cBhvr>
                                    </p:animEffect>
                                  </p:childTnLst>
                                </p:cTn>
                              </p:par>
                              <p:par>
                                <p:cTn id="170" presetID="10" presetClass="exit" presetSubtype="0" fill="hold" nodeType="withEffect">
                                  <p:stCondLst>
                                    <p:cond delay="0"/>
                                  </p:stCondLst>
                                  <p:childTnLst>
                                    <p:animEffect transition="out" filter="fade">
                                      <p:cBhvr>
                                        <p:cTn id="171" dur="500"/>
                                        <p:tgtEl>
                                          <p:spTgt spid="38"/>
                                        </p:tgtEl>
                                      </p:cBhvr>
                                    </p:animEffect>
                                    <p:set>
                                      <p:cBhvr>
                                        <p:cTn id="172" dur="1" fill="hold">
                                          <p:stCondLst>
                                            <p:cond delay="499"/>
                                          </p:stCondLst>
                                        </p:cTn>
                                        <p:tgtEl>
                                          <p:spTgt spid="38"/>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8"/>
                                        </p:tgtEl>
                                      </p:cBhvr>
                                    </p:animEffect>
                                    <p:set>
                                      <p:cBhvr>
                                        <p:cTn id="175" dur="1" fill="hold">
                                          <p:stCondLst>
                                            <p:cond delay="499"/>
                                          </p:stCondLst>
                                        </p:cTn>
                                        <p:tgtEl>
                                          <p:spTgt spid="38"/>
                                        </p:tgtEl>
                                        <p:attrNameLst>
                                          <p:attrName>style.visibility</p:attrName>
                                        </p:attrNameLst>
                                      </p:cBhvr>
                                      <p:to>
                                        <p:strVal val="hidden"/>
                                      </p:to>
                                    </p:set>
                                  </p:childTnLst>
                                </p:cTn>
                              </p:par>
                            </p:childTnLst>
                          </p:cTn>
                        </p:par>
                        <p:par>
                          <p:cTn id="176" fill="hold">
                            <p:stCondLst>
                              <p:cond delay="4000"/>
                            </p:stCondLst>
                            <p:childTnLst>
                              <p:par>
                                <p:cTn id="177" presetID="0" presetClass="path" presetSubtype="0" accel="50000" decel="50000" fill="hold" nodeType="afterEffect">
                                  <p:stCondLst>
                                    <p:cond delay="0"/>
                                  </p:stCondLst>
                                  <p:childTnLst>
                                    <p:animMotion origin="layout" path="M 0 3.7037E-7 L 0.10833 -0.12199 " pathEditMode="relative" rAng="0" ptsTypes="AA">
                                      <p:cBhvr>
                                        <p:cTn id="178" dur="2000" fill="hold"/>
                                        <p:tgtEl>
                                          <p:spTgt spid="42"/>
                                        </p:tgtEl>
                                        <p:attrNameLst>
                                          <p:attrName>ppt_x</p:attrName>
                                          <p:attrName>ppt_y</p:attrName>
                                        </p:attrNameLst>
                                      </p:cBhvr>
                                      <p:rCtr x="5417" y="-6111"/>
                                    </p:animMotion>
                                  </p:childTnLst>
                                </p:cTn>
                              </p:par>
                              <p:par>
                                <p:cTn id="179" presetID="0" presetClass="path" presetSubtype="0" accel="50000" decel="50000" fill="hold" nodeType="withEffect">
                                  <p:stCondLst>
                                    <p:cond delay="0"/>
                                  </p:stCondLst>
                                  <p:childTnLst>
                                    <p:animMotion origin="layout" path="M 0.00225 3.7037E-7 L 0.00399 0.17778 " pathEditMode="relative" rAng="0" ptsTypes="AA">
                                      <p:cBhvr>
                                        <p:cTn id="180" dur="2000" fill="hold"/>
                                        <p:tgtEl>
                                          <p:spTgt spid="41"/>
                                        </p:tgtEl>
                                        <p:attrNameLst>
                                          <p:attrName>ppt_x</p:attrName>
                                          <p:attrName>ppt_y</p:attrName>
                                        </p:attrNameLst>
                                      </p:cBhvr>
                                      <p:rCtr x="87" y="8889"/>
                                    </p:animMotion>
                                  </p:childTnLst>
                                </p:cTn>
                              </p:par>
                              <p:par>
                                <p:cTn id="181" presetID="0" presetClass="path" presetSubtype="0" accel="50000" decel="50000" fill="hold" nodeType="withEffect">
                                  <p:stCondLst>
                                    <p:cond delay="0"/>
                                  </p:stCondLst>
                                  <p:childTnLst>
                                    <p:animMotion origin="layout" path="M 0.00225 0.00023 L -0.21042 0.07824 " pathEditMode="relative" rAng="0" ptsTypes="AA">
                                      <p:cBhvr>
                                        <p:cTn id="182" dur="2000" fill="hold"/>
                                        <p:tgtEl>
                                          <p:spTgt spid="40"/>
                                        </p:tgtEl>
                                        <p:attrNameLst>
                                          <p:attrName>ppt_x</p:attrName>
                                          <p:attrName>ppt_y</p:attrName>
                                        </p:attrNameLst>
                                      </p:cBhvr>
                                      <p:rCtr x="-10642" y="3889"/>
                                    </p:animMotion>
                                  </p:childTnLst>
                                </p:cTn>
                              </p:par>
                              <p:par>
                                <p:cTn id="183" presetID="0" presetClass="path" presetSubtype="0" accel="50000" decel="50000" fill="hold" nodeType="withEffect">
                                  <p:stCondLst>
                                    <p:cond delay="0"/>
                                  </p:stCondLst>
                                  <p:childTnLst>
                                    <p:animMotion origin="layout" path="M 0 3.7037E-7 L -0.14167 -0.1331 " pathEditMode="relative" rAng="0" ptsTypes="AA">
                                      <p:cBhvr>
                                        <p:cTn id="184" dur="2000" fill="hold"/>
                                        <p:tgtEl>
                                          <p:spTgt spid="39"/>
                                        </p:tgtEl>
                                        <p:attrNameLst>
                                          <p:attrName>ppt_x</p:attrName>
                                          <p:attrName>ppt_y</p:attrName>
                                        </p:attrNameLst>
                                      </p:cBhvr>
                                      <p:rCtr x="-7083" y="-6667"/>
                                    </p:animMotion>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3"/>
                                        </p:tgtEl>
                                        <p:attrNameLst>
                                          <p:attrName>style.visibility</p:attrName>
                                        </p:attrNameLst>
                                      </p:cBhvr>
                                      <p:to>
                                        <p:strVal val="visible"/>
                                      </p:to>
                                    </p:set>
                                    <p:animEffect transition="in" filter="fade">
                                      <p:cBhvr>
                                        <p:cTn id="189" dur="500"/>
                                        <p:tgtEl>
                                          <p:spTgt spid="13"/>
                                        </p:tgtEl>
                                      </p:cBhvr>
                                    </p:animEffect>
                                  </p:childTnLst>
                                </p:cTn>
                              </p:par>
                              <p:par>
                                <p:cTn id="190" presetID="10" presetClass="entr" presetSubtype="0" fill="hold" nodeType="withEffect">
                                  <p:stCondLst>
                                    <p:cond delay="0"/>
                                  </p:stCondLst>
                                  <p:childTnLst>
                                    <p:set>
                                      <p:cBhvr>
                                        <p:cTn id="191" dur="1" fill="hold">
                                          <p:stCondLst>
                                            <p:cond delay="0"/>
                                          </p:stCondLst>
                                        </p:cTn>
                                        <p:tgtEl>
                                          <p:spTgt spid="23"/>
                                        </p:tgtEl>
                                        <p:attrNameLst>
                                          <p:attrName>style.visibility</p:attrName>
                                        </p:attrNameLst>
                                      </p:cBhvr>
                                      <p:to>
                                        <p:strVal val="visible"/>
                                      </p:to>
                                    </p:set>
                                    <p:animEffect transition="in" filter="fade">
                                      <p:cBhvr>
                                        <p:cTn id="192" dur="500"/>
                                        <p:tgtEl>
                                          <p:spTgt spid="23"/>
                                        </p:tgtEl>
                                      </p:cBhvr>
                                    </p:animEffect>
                                  </p:childTnLst>
                                </p:cTn>
                              </p:par>
                              <p:par>
                                <p:cTn id="193" presetID="10" presetClass="exit" presetSubtype="0" fill="hold" nodeType="withEffect">
                                  <p:stCondLst>
                                    <p:cond delay="0"/>
                                  </p:stCondLst>
                                  <p:childTnLst>
                                    <p:animEffect transition="out" filter="fade">
                                      <p:cBhvr>
                                        <p:cTn id="194" dur="500"/>
                                        <p:tgtEl>
                                          <p:spTgt spid="39"/>
                                        </p:tgtEl>
                                      </p:cBhvr>
                                    </p:animEffect>
                                    <p:set>
                                      <p:cBhvr>
                                        <p:cTn id="195" dur="1" fill="hold">
                                          <p:stCondLst>
                                            <p:cond delay="499"/>
                                          </p:stCondLst>
                                        </p:cTn>
                                        <p:tgtEl>
                                          <p:spTgt spid="39"/>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40"/>
                                        </p:tgtEl>
                                      </p:cBhvr>
                                    </p:animEffect>
                                    <p:set>
                                      <p:cBhvr>
                                        <p:cTn id="198" dur="1" fill="hold">
                                          <p:stCondLst>
                                            <p:cond delay="499"/>
                                          </p:stCondLst>
                                        </p:cTn>
                                        <p:tgtEl>
                                          <p:spTgt spid="40"/>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41"/>
                                        </p:tgtEl>
                                      </p:cBhvr>
                                    </p:animEffect>
                                    <p:set>
                                      <p:cBhvr>
                                        <p:cTn id="201" dur="1" fill="hold">
                                          <p:stCondLst>
                                            <p:cond delay="499"/>
                                          </p:stCondLst>
                                        </p:cTn>
                                        <p:tgtEl>
                                          <p:spTgt spid="41"/>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42"/>
                                        </p:tgtEl>
                                      </p:cBhvr>
                                    </p:animEffect>
                                    <p:set>
                                      <p:cBhvr>
                                        <p:cTn id="204" dur="1" fill="hold">
                                          <p:stCondLst>
                                            <p:cond delay="499"/>
                                          </p:stCondLst>
                                        </p:cTn>
                                        <p:tgtEl>
                                          <p:spTgt spid="42"/>
                                        </p:tgtEl>
                                        <p:attrNameLst>
                                          <p:attrName>style.visibility</p:attrName>
                                        </p:attrNameLst>
                                      </p:cBhvr>
                                      <p:to>
                                        <p:strVal val="hidden"/>
                                      </p:to>
                                    </p:set>
                                  </p:childTnLst>
                                </p:cTn>
                              </p:par>
                            </p:childTnLst>
                          </p:cTn>
                        </p:par>
                        <p:par>
                          <p:cTn id="205" fill="hold">
                            <p:stCondLst>
                              <p:cond delay="500"/>
                            </p:stCondLst>
                            <p:childTnLst>
                              <p:par>
                                <p:cTn id="206" presetID="0" presetClass="path" presetSubtype="0" accel="50000" decel="50000" fill="hold" nodeType="afterEffect">
                                  <p:stCondLst>
                                    <p:cond delay="0"/>
                                  </p:stCondLst>
                                  <p:childTnLst>
                                    <p:animMotion origin="layout" path="M 0 1.11111E-6 L 0.23889 -0.07778 " pathEditMode="relative" rAng="0" ptsTypes="AA">
                                      <p:cBhvr>
                                        <p:cTn id="207" dur="2000" fill="hold"/>
                                        <p:tgtEl>
                                          <p:spTgt spid="23"/>
                                        </p:tgtEl>
                                        <p:attrNameLst>
                                          <p:attrName>ppt_x</p:attrName>
                                          <p:attrName>ppt_y</p:attrName>
                                        </p:attrNameLst>
                                      </p:cBhvr>
                                      <p:rCtr x="11944" y="-3889"/>
                                    </p:animMotion>
                                  </p:childTnLst>
                                </p:cTn>
                              </p:par>
                            </p:childTnLst>
                          </p:cTn>
                        </p:par>
                        <p:par>
                          <p:cTn id="208" fill="hold">
                            <p:stCondLst>
                              <p:cond delay="2500"/>
                            </p:stCondLst>
                            <p:childTnLst>
                              <p:par>
                                <p:cTn id="209" presetID="10" presetClass="entr" presetSubtype="0" fill="hold" nodeType="afterEffect">
                                  <p:stCondLst>
                                    <p:cond delay="0"/>
                                  </p:stCondLst>
                                  <p:childTnLst>
                                    <p:set>
                                      <p:cBhvr>
                                        <p:cTn id="210" dur="1" fill="hold">
                                          <p:stCondLst>
                                            <p:cond delay="0"/>
                                          </p:stCondLst>
                                        </p:cTn>
                                        <p:tgtEl>
                                          <p:spTgt spid="43"/>
                                        </p:tgtEl>
                                        <p:attrNameLst>
                                          <p:attrName>style.visibility</p:attrName>
                                        </p:attrNameLst>
                                      </p:cBhvr>
                                      <p:to>
                                        <p:strVal val="visible"/>
                                      </p:to>
                                    </p:set>
                                    <p:animEffect transition="in" filter="fade">
                                      <p:cBhvr>
                                        <p:cTn id="211" dur="500"/>
                                        <p:tgtEl>
                                          <p:spTgt spid="43"/>
                                        </p:tgtEl>
                                      </p:cBhvr>
                                    </p:animEffect>
                                  </p:childTnLst>
                                </p:cTn>
                              </p:par>
                              <p:par>
                                <p:cTn id="212" presetID="10" presetClass="entr" presetSubtype="0" fill="hold" nodeType="withEffect">
                                  <p:stCondLst>
                                    <p:cond delay="0"/>
                                  </p:stCondLst>
                                  <p:childTnLst>
                                    <p:set>
                                      <p:cBhvr>
                                        <p:cTn id="213" dur="1" fill="hold">
                                          <p:stCondLst>
                                            <p:cond delay="0"/>
                                          </p:stCondLst>
                                        </p:cTn>
                                        <p:tgtEl>
                                          <p:spTgt spid="44"/>
                                        </p:tgtEl>
                                        <p:attrNameLst>
                                          <p:attrName>style.visibility</p:attrName>
                                        </p:attrNameLst>
                                      </p:cBhvr>
                                      <p:to>
                                        <p:strVal val="visible"/>
                                      </p:to>
                                    </p:set>
                                    <p:animEffect transition="in" filter="fade">
                                      <p:cBhvr>
                                        <p:cTn id="214" dur="500"/>
                                        <p:tgtEl>
                                          <p:spTgt spid="44"/>
                                        </p:tgtEl>
                                      </p:cBhvr>
                                    </p:animEffect>
                                  </p:childTnLst>
                                </p:cTn>
                              </p:par>
                              <p:par>
                                <p:cTn id="215" presetID="10" presetClass="entr" presetSubtype="0" fill="hold" nodeType="withEffect">
                                  <p:stCondLst>
                                    <p:cond delay="0"/>
                                  </p:stCondLst>
                                  <p:childTnLst>
                                    <p:set>
                                      <p:cBhvr>
                                        <p:cTn id="216" dur="1" fill="hold">
                                          <p:stCondLst>
                                            <p:cond delay="0"/>
                                          </p:stCondLst>
                                        </p:cTn>
                                        <p:tgtEl>
                                          <p:spTgt spid="45"/>
                                        </p:tgtEl>
                                        <p:attrNameLst>
                                          <p:attrName>style.visibility</p:attrName>
                                        </p:attrNameLst>
                                      </p:cBhvr>
                                      <p:to>
                                        <p:strVal val="visible"/>
                                      </p:to>
                                    </p:set>
                                    <p:animEffect transition="in" filter="fade">
                                      <p:cBhvr>
                                        <p:cTn id="217" dur="500"/>
                                        <p:tgtEl>
                                          <p:spTgt spid="45"/>
                                        </p:tgtEl>
                                      </p:cBhvr>
                                    </p:animEffect>
                                  </p:childTnLst>
                                </p:cTn>
                              </p:par>
                              <p:par>
                                <p:cTn id="218" presetID="10" presetClass="entr" presetSubtype="0" fill="hold" nodeType="withEffect">
                                  <p:stCondLst>
                                    <p:cond delay="0"/>
                                  </p:stCondLst>
                                  <p:childTnLst>
                                    <p:set>
                                      <p:cBhvr>
                                        <p:cTn id="219" dur="1" fill="hold">
                                          <p:stCondLst>
                                            <p:cond delay="0"/>
                                          </p:stCondLst>
                                        </p:cTn>
                                        <p:tgtEl>
                                          <p:spTgt spid="46"/>
                                        </p:tgtEl>
                                        <p:attrNameLst>
                                          <p:attrName>style.visibility</p:attrName>
                                        </p:attrNameLst>
                                      </p:cBhvr>
                                      <p:to>
                                        <p:strVal val="visible"/>
                                      </p:to>
                                    </p:set>
                                    <p:animEffect transition="in" filter="fade">
                                      <p:cBhvr>
                                        <p:cTn id="220" dur="500"/>
                                        <p:tgtEl>
                                          <p:spTgt spid="46"/>
                                        </p:tgtEl>
                                      </p:cBhvr>
                                    </p:animEffect>
                                  </p:childTnLst>
                                </p:cTn>
                              </p:par>
                              <p:par>
                                <p:cTn id="221" presetID="10" presetClass="exit" presetSubtype="0" fill="hold" nodeType="withEffect">
                                  <p:stCondLst>
                                    <p:cond delay="0"/>
                                  </p:stCondLst>
                                  <p:childTnLst>
                                    <p:animEffect transition="out" filter="fade">
                                      <p:cBhvr>
                                        <p:cTn id="222" dur="500"/>
                                        <p:tgtEl>
                                          <p:spTgt spid="23"/>
                                        </p:tgtEl>
                                      </p:cBhvr>
                                    </p:animEffect>
                                    <p:set>
                                      <p:cBhvr>
                                        <p:cTn id="223" dur="1" fill="hold">
                                          <p:stCondLst>
                                            <p:cond delay="499"/>
                                          </p:stCondLst>
                                        </p:cTn>
                                        <p:tgtEl>
                                          <p:spTgt spid="23"/>
                                        </p:tgtEl>
                                        <p:attrNameLst>
                                          <p:attrName>style.visibility</p:attrName>
                                        </p:attrNameLst>
                                      </p:cBhvr>
                                      <p:to>
                                        <p:strVal val="hidden"/>
                                      </p:to>
                                    </p:set>
                                  </p:childTnLst>
                                </p:cTn>
                              </p:par>
                              <p:par>
                                <p:cTn id="224" presetID="0" presetClass="path" presetSubtype="0" accel="50000" decel="50000" fill="hold" nodeType="withEffect">
                                  <p:stCondLst>
                                    <p:cond delay="0"/>
                                  </p:stCondLst>
                                  <p:childTnLst>
                                    <p:animMotion origin="layout" path="M 0 3.7037E-7 L -0.14167 -0.1331 " pathEditMode="relative" rAng="0" ptsTypes="AA">
                                      <p:cBhvr>
                                        <p:cTn id="225" dur="2000" fill="hold"/>
                                        <p:tgtEl>
                                          <p:spTgt spid="45"/>
                                        </p:tgtEl>
                                        <p:attrNameLst>
                                          <p:attrName>ppt_x</p:attrName>
                                          <p:attrName>ppt_y</p:attrName>
                                        </p:attrNameLst>
                                      </p:cBhvr>
                                      <p:rCtr x="-7083" y="-6667"/>
                                    </p:animMotion>
                                  </p:childTnLst>
                                </p:cTn>
                              </p:par>
                              <p:par>
                                <p:cTn id="226" presetID="0" presetClass="path" presetSubtype="0" accel="50000" decel="50000" fill="hold" nodeType="withEffect">
                                  <p:stCondLst>
                                    <p:cond delay="0"/>
                                  </p:stCondLst>
                                  <p:childTnLst>
                                    <p:animMotion origin="layout" path="M 0 3.7037E-7 L 0.13333 -0.08866 " pathEditMode="relative" rAng="0" ptsTypes="AA">
                                      <p:cBhvr>
                                        <p:cTn id="227" dur="2000" fill="hold"/>
                                        <p:tgtEl>
                                          <p:spTgt spid="44"/>
                                        </p:tgtEl>
                                        <p:attrNameLst>
                                          <p:attrName>ppt_x</p:attrName>
                                          <p:attrName>ppt_y</p:attrName>
                                        </p:attrNameLst>
                                      </p:cBhvr>
                                      <p:rCtr x="6667" y="-4444"/>
                                    </p:animMotion>
                                  </p:childTnLst>
                                </p:cTn>
                              </p:par>
                              <p:par>
                                <p:cTn id="228" presetID="0" presetClass="path" presetSubtype="0" accel="50000" decel="50000" fill="hold" nodeType="withEffect">
                                  <p:stCondLst>
                                    <p:cond delay="0"/>
                                  </p:stCondLst>
                                  <p:childTnLst>
                                    <p:animMotion origin="layout" path="M 0.00399 3.7037E-7 L 0.21232 0.12245 " pathEditMode="relative" rAng="0" ptsTypes="AA">
                                      <p:cBhvr>
                                        <p:cTn id="229" dur="2000" fill="hold"/>
                                        <p:tgtEl>
                                          <p:spTgt spid="46"/>
                                        </p:tgtEl>
                                        <p:attrNameLst>
                                          <p:attrName>ppt_x</p:attrName>
                                          <p:attrName>ppt_y</p:attrName>
                                        </p:attrNameLst>
                                      </p:cBhvr>
                                      <p:rCtr x="10417" y="6111"/>
                                    </p:animMotion>
                                  </p:childTnLst>
                                </p:cTn>
                              </p:par>
                              <p:par>
                                <p:cTn id="230" presetID="0" presetClass="path" presetSubtype="0" accel="50000" decel="50000" fill="hold" nodeType="withEffect">
                                  <p:stCondLst>
                                    <p:cond delay="0"/>
                                  </p:stCondLst>
                                  <p:childTnLst>
                                    <p:animMotion origin="layout" path="M 0.00399 3.7037E-7 L 0.01232 0.21134 " pathEditMode="relative" rAng="0" ptsTypes="AA">
                                      <p:cBhvr>
                                        <p:cTn id="231" dur="2000" fill="hold"/>
                                        <p:tgtEl>
                                          <p:spTgt spid="43"/>
                                        </p:tgtEl>
                                        <p:attrNameLst>
                                          <p:attrName>ppt_x</p:attrName>
                                          <p:attrName>ppt_y</p:attrName>
                                        </p:attrNameLst>
                                      </p:cBhvr>
                                      <p:rCtr x="417" y="10556"/>
                                    </p:animMotion>
                                  </p:childTnLst>
                                </p:cTn>
                              </p:par>
                            </p:childTnLst>
                          </p:cTn>
                        </p:par>
                      </p:childTnLst>
                    </p:cTn>
                  </p:par>
                  <p:par>
                    <p:cTn id="232" fill="hold">
                      <p:stCondLst>
                        <p:cond delay="indefinite"/>
                      </p:stCondLst>
                      <p:childTnLst>
                        <p:par>
                          <p:cTn id="233" fill="hold">
                            <p:stCondLst>
                              <p:cond delay="0"/>
                            </p:stCondLst>
                            <p:childTnLst>
                              <p:par>
                                <p:cTn id="234" presetID="10" presetClass="exit" presetSubtype="0" fill="hold" nodeType="clickEffect">
                                  <p:stCondLst>
                                    <p:cond delay="0"/>
                                  </p:stCondLst>
                                  <p:childTnLst>
                                    <p:animEffect transition="out" filter="fade">
                                      <p:cBhvr>
                                        <p:cTn id="235" dur="500"/>
                                        <p:tgtEl>
                                          <p:spTgt spid="22"/>
                                        </p:tgtEl>
                                      </p:cBhvr>
                                    </p:animEffect>
                                    <p:set>
                                      <p:cBhvr>
                                        <p:cTn id="236" dur="1" fill="hold">
                                          <p:stCondLst>
                                            <p:cond delay="499"/>
                                          </p:stCondLst>
                                        </p:cTn>
                                        <p:tgtEl>
                                          <p:spTgt spid="22"/>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24"/>
                                        </p:tgtEl>
                                      </p:cBhvr>
                                    </p:animEffect>
                                    <p:set>
                                      <p:cBhvr>
                                        <p:cTn id="239" dur="1" fill="hold">
                                          <p:stCondLst>
                                            <p:cond delay="499"/>
                                          </p:stCondLst>
                                        </p:cTn>
                                        <p:tgtEl>
                                          <p:spTgt spid="24"/>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25"/>
                                        </p:tgtEl>
                                      </p:cBhvr>
                                    </p:animEffect>
                                    <p:set>
                                      <p:cBhvr>
                                        <p:cTn id="242" dur="1" fill="hold">
                                          <p:stCondLst>
                                            <p:cond delay="499"/>
                                          </p:stCondLst>
                                        </p:cTn>
                                        <p:tgtEl>
                                          <p:spTgt spid="25"/>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500"/>
                                        <p:tgtEl>
                                          <p:spTgt spid="26"/>
                                        </p:tgtEl>
                                      </p:cBhvr>
                                    </p:animEffect>
                                    <p:set>
                                      <p:cBhvr>
                                        <p:cTn id="245" dur="1" fill="hold">
                                          <p:stCondLst>
                                            <p:cond delay="499"/>
                                          </p:stCondLst>
                                        </p:cTn>
                                        <p:tgtEl>
                                          <p:spTgt spid="26"/>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28"/>
                                        </p:tgtEl>
                                      </p:cBhvr>
                                    </p:animEffect>
                                    <p:set>
                                      <p:cBhvr>
                                        <p:cTn id="248" dur="1" fill="hold">
                                          <p:stCondLst>
                                            <p:cond delay="499"/>
                                          </p:stCondLst>
                                        </p:cTn>
                                        <p:tgtEl>
                                          <p:spTgt spid="28"/>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29"/>
                                        </p:tgtEl>
                                      </p:cBhvr>
                                    </p:animEffect>
                                    <p:set>
                                      <p:cBhvr>
                                        <p:cTn id="251" dur="1" fill="hold">
                                          <p:stCondLst>
                                            <p:cond delay="499"/>
                                          </p:stCondLst>
                                        </p:cTn>
                                        <p:tgtEl>
                                          <p:spTgt spid="29"/>
                                        </p:tgtEl>
                                        <p:attrNameLst>
                                          <p:attrName>style.visibility</p:attrName>
                                        </p:attrNameLst>
                                      </p:cBhvr>
                                      <p:to>
                                        <p:strVal val="hidden"/>
                                      </p:to>
                                    </p:set>
                                  </p:childTnLst>
                                </p:cTn>
                              </p:par>
                              <p:par>
                                <p:cTn id="252" presetID="10" presetClass="exit" presetSubtype="0" fill="hold" nodeType="withEffect">
                                  <p:stCondLst>
                                    <p:cond delay="0"/>
                                  </p:stCondLst>
                                  <p:childTnLst>
                                    <p:animEffect transition="out" filter="fade">
                                      <p:cBhvr>
                                        <p:cTn id="253" dur="500"/>
                                        <p:tgtEl>
                                          <p:spTgt spid="31"/>
                                        </p:tgtEl>
                                      </p:cBhvr>
                                    </p:animEffect>
                                    <p:set>
                                      <p:cBhvr>
                                        <p:cTn id="254" dur="1" fill="hold">
                                          <p:stCondLst>
                                            <p:cond delay="499"/>
                                          </p:stCondLst>
                                        </p:cTn>
                                        <p:tgtEl>
                                          <p:spTgt spid="31"/>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32"/>
                                        </p:tgtEl>
                                      </p:cBhvr>
                                    </p:animEffect>
                                    <p:set>
                                      <p:cBhvr>
                                        <p:cTn id="257" dur="1" fill="hold">
                                          <p:stCondLst>
                                            <p:cond delay="499"/>
                                          </p:stCondLst>
                                        </p:cTn>
                                        <p:tgtEl>
                                          <p:spTgt spid="32"/>
                                        </p:tgtEl>
                                        <p:attrNameLst>
                                          <p:attrName>style.visibility</p:attrName>
                                        </p:attrNameLst>
                                      </p:cBhvr>
                                      <p:to>
                                        <p:strVal val="hidden"/>
                                      </p:to>
                                    </p:set>
                                  </p:childTnLst>
                                </p:cTn>
                              </p:par>
                              <p:par>
                                <p:cTn id="258" presetID="10" presetClass="exit" presetSubtype="0" fill="hold" nodeType="withEffect">
                                  <p:stCondLst>
                                    <p:cond delay="0"/>
                                  </p:stCondLst>
                                  <p:childTnLst>
                                    <p:animEffect transition="out" filter="fade">
                                      <p:cBhvr>
                                        <p:cTn id="259" dur="500"/>
                                        <p:tgtEl>
                                          <p:spTgt spid="33"/>
                                        </p:tgtEl>
                                      </p:cBhvr>
                                    </p:animEffect>
                                    <p:set>
                                      <p:cBhvr>
                                        <p:cTn id="260" dur="1" fill="hold">
                                          <p:stCondLst>
                                            <p:cond delay="499"/>
                                          </p:stCondLst>
                                        </p:cTn>
                                        <p:tgtEl>
                                          <p:spTgt spid="33"/>
                                        </p:tgtEl>
                                        <p:attrNameLst>
                                          <p:attrName>style.visibility</p:attrName>
                                        </p:attrNameLst>
                                      </p:cBhvr>
                                      <p:to>
                                        <p:strVal val="hidden"/>
                                      </p:to>
                                    </p:set>
                                  </p:childTnLst>
                                </p:cTn>
                              </p:par>
                              <p:par>
                                <p:cTn id="261" presetID="10" presetClass="exit" presetSubtype="0" fill="hold" nodeType="withEffect">
                                  <p:stCondLst>
                                    <p:cond delay="0"/>
                                  </p:stCondLst>
                                  <p:childTnLst>
                                    <p:animEffect transition="out" filter="fade">
                                      <p:cBhvr>
                                        <p:cTn id="262" dur="500"/>
                                        <p:tgtEl>
                                          <p:spTgt spid="34"/>
                                        </p:tgtEl>
                                      </p:cBhvr>
                                    </p:animEffect>
                                    <p:set>
                                      <p:cBhvr>
                                        <p:cTn id="263" dur="1" fill="hold">
                                          <p:stCondLst>
                                            <p:cond delay="499"/>
                                          </p:stCondLst>
                                        </p:cTn>
                                        <p:tgtEl>
                                          <p:spTgt spid="34"/>
                                        </p:tgtEl>
                                        <p:attrNameLst>
                                          <p:attrName>style.visibility</p:attrName>
                                        </p:attrNameLst>
                                      </p:cBhvr>
                                      <p:to>
                                        <p:strVal val="hidden"/>
                                      </p:to>
                                    </p:set>
                                  </p:childTnLst>
                                </p:cTn>
                              </p:par>
                              <p:par>
                                <p:cTn id="264" presetID="10" presetClass="exit" presetSubtype="0" fill="hold" nodeType="withEffect">
                                  <p:stCondLst>
                                    <p:cond delay="0"/>
                                  </p:stCondLst>
                                  <p:childTnLst>
                                    <p:animEffect transition="out" filter="fade">
                                      <p:cBhvr>
                                        <p:cTn id="265" dur="500"/>
                                        <p:tgtEl>
                                          <p:spTgt spid="36"/>
                                        </p:tgtEl>
                                      </p:cBhvr>
                                    </p:animEffect>
                                    <p:set>
                                      <p:cBhvr>
                                        <p:cTn id="266" dur="1" fill="hold">
                                          <p:stCondLst>
                                            <p:cond delay="499"/>
                                          </p:stCondLst>
                                        </p:cTn>
                                        <p:tgtEl>
                                          <p:spTgt spid="36"/>
                                        </p:tgtEl>
                                        <p:attrNameLst>
                                          <p:attrName>style.visibility</p:attrName>
                                        </p:attrNameLst>
                                      </p:cBhvr>
                                      <p:to>
                                        <p:strVal val="hidden"/>
                                      </p:to>
                                    </p:set>
                                  </p:childTnLst>
                                </p:cTn>
                              </p:par>
                              <p:par>
                                <p:cTn id="267" presetID="10" presetClass="exit" presetSubtype="0" fill="hold" nodeType="withEffect">
                                  <p:stCondLst>
                                    <p:cond delay="0"/>
                                  </p:stCondLst>
                                  <p:childTnLst>
                                    <p:animEffect transition="out" filter="fade">
                                      <p:cBhvr>
                                        <p:cTn id="268" dur="500"/>
                                        <p:tgtEl>
                                          <p:spTgt spid="37"/>
                                        </p:tgtEl>
                                      </p:cBhvr>
                                    </p:animEffect>
                                    <p:set>
                                      <p:cBhvr>
                                        <p:cTn id="269" dur="1" fill="hold">
                                          <p:stCondLst>
                                            <p:cond delay="499"/>
                                          </p:stCondLst>
                                        </p:cTn>
                                        <p:tgtEl>
                                          <p:spTgt spid="37"/>
                                        </p:tgtEl>
                                        <p:attrNameLst>
                                          <p:attrName>style.visibility</p:attrName>
                                        </p:attrNameLst>
                                      </p:cBhvr>
                                      <p:to>
                                        <p:strVal val="hidden"/>
                                      </p:to>
                                    </p:set>
                                  </p:childTnLst>
                                </p:cTn>
                              </p:par>
                              <p:par>
                                <p:cTn id="270" presetID="10" presetClass="exit" presetSubtype="0" fill="hold" nodeType="withEffect">
                                  <p:stCondLst>
                                    <p:cond delay="0"/>
                                  </p:stCondLst>
                                  <p:childTnLst>
                                    <p:animEffect transition="out" filter="fade">
                                      <p:cBhvr>
                                        <p:cTn id="271" dur="500"/>
                                        <p:tgtEl>
                                          <p:spTgt spid="39"/>
                                        </p:tgtEl>
                                      </p:cBhvr>
                                    </p:animEffect>
                                    <p:set>
                                      <p:cBhvr>
                                        <p:cTn id="272" dur="1" fill="hold">
                                          <p:stCondLst>
                                            <p:cond delay="499"/>
                                          </p:stCondLst>
                                        </p:cTn>
                                        <p:tgtEl>
                                          <p:spTgt spid="39"/>
                                        </p:tgtEl>
                                        <p:attrNameLst>
                                          <p:attrName>style.visibility</p:attrName>
                                        </p:attrNameLst>
                                      </p:cBhvr>
                                      <p:to>
                                        <p:strVal val="hidden"/>
                                      </p:to>
                                    </p:set>
                                  </p:childTnLst>
                                </p:cTn>
                              </p:par>
                              <p:par>
                                <p:cTn id="273" presetID="10" presetClass="exit" presetSubtype="0" fill="hold" nodeType="withEffect">
                                  <p:stCondLst>
                                    <p:cond delay="0"/>
                                  </p:stCondLst>
                                  <p:childTnLst>
                                    <p:animEffect transition="out" filter="fade">
                                      <p:cBhvr>
                                        <p:cTn id="274" dur="500"/>
                                        <p:tgtEl>
                                          <p:spTgt spid="40"/>
                                        </p:tgtEl>
                                      </p:cBhvr>
                                    </p:animEffect>
                                    <p:set>
                                      <p:cBhvr>
                                        <p:cTn id="275" dur="1" fill="hold">
                                          <p:stCondLst>
                                            <p:cond delay="499"/>
                                          </p:stCondLst>
                                        </p:cTn>
                                        <p:tgtEl>
                                          <p:spTgt spid="40"/>
                                        </p:tgtEl>
                                        <p:attrNameLst>
                                          <p:attrName>style.visibility</p:attrName>
                                        </p:attrNameLst>
                                      </p:cBhvr>
                                      <p:to>
                                        <p:strVal val="hidden"/>
                                      </p:to>
                                    </p:set>
                                  </p:childTnLst>
                                </p:cTn>
                              </p:par>
                              <p:par>
                                <p:cTn id="276" presetID="10" presetClass="exit" presetSubtype="0" fill="hold" nodeType="withEffect">
                                  <p:stCondLst>
                                    <p:cond delay="0"/>
                                  </p:stCondLst>
                                  <p:childTnLst>
                                    <p:animEffect transition="out" filter="fade">
                                      <p:cBhvr>
                                        <p:cTn id="277" dur="500"/>
                                        <p:tgtEl>
                                          <p:spTgt spid="41"/>
                                        </p:tgtEl>
                                      </p:cBhvr>
                                    </p:animEffect>
                                    <p:set>
                                      <p:cBhvr>
                                        <p:cTn id="278" dur="1" fill="hold">
                                          <p:stCondLst>
                                            <p:cond delay="499"/>
                                          </p:stCondLst>
                                        </p:cTn>
                                        <p:tgtEl>
                                          <p:spTgt spid="41"/>
                                        </p:tgtEl>
                                        <p:attrNameLst>
                                          <p:attrName>style.visibility</p:attrName>
                                        </p:attrNameLst>
                                      </p:cBhvr>
                                      <p:to>
                                        <p:strVal val="hidden"/>
                                      </p:to>
                                    </p:set>
                                  </p:childTnLst>
                                </p:cTn>
                              </p:par>
                              <p:par>
                                <p:cTn id="279" presetID="10" presetClass="exit" presetSubtype="0" fill="hold" nodeType="withEffect">
                                  <p:stCondLst>
                                    <p:cond delay="0"/>
                                  </p:stCondLst>
                                  <p:childTnLst>
                                    <p:animEffect transition="out" filter="fade">
                                      <p:cBhvr>
                                        <p:cTn id="280" dur="500"/>
                                        <p:tgtEl>
                                          <p:spTgt spid="42"/>
                                        </p:tgtEl>
                                      </p:cBhvr>
                                    </p:animEffect>
                                    <p:set>
                                      <p:cBhvr>
                                        <p:cTn id="281" dur="1" fill="hold">
                                          <p:stCondLst>
                                            <p:cond delay="499"/>
                                          </p:stCondLst>
                                        </p:cTn>
                                        <p:tgtEl>
                                          <p:spTgt spid="42"/>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43"/>
                                        </p:tgtEl>
                                      </p:cBhvr>
                                    </p:animEffect>
                                    <p:set>
                                      <p:cBhvr>
                                        <p:cTn id="284" dur="1" fill="hold">
                                          <p:stCondLst>
                                            <p:cond delay="499"/>
                                          </p:stCondLst>
                                        </p:cTn>
                                        <p:tgtEl>
                                          <p:spTgt spid="43"/>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44"/>
                                        </p:tgtEl>
                                      </p:cBhvr>
                                    </p:animEffect>
                                    <p:set>
                                      <p:cBhvr>
                                        <p:cTn id="287" dur="1" fill="hold">
                                          <p:stCondLst>
                                            <p:cond delay="499"/>
                                          </p:stCondLst>
                                        </p:cTn>
                                        <p:tgtEl>
                                          <p:spTgt spid="44"/>
                                        </p:tgtEl>
                                        <p:attrNameLst>
                                          <p:attrName>style.visibility</p:attrName>
                                        </p:attrNameLst>
                                      </p:cBhvr>
                                      <p:to>
                                        <p:strVal val="hidden"/>
                                      </p:to>
                                    </p:set>
                                  </p:childTnLst>
                                </p:cTn>
                              </p:par>
                              <p:par>
                                <p:cTn id="288" presetID="10" presetClass="exit" presetSubtype="0" fill="hold" nodeType="withEffect">
                                  <p:stCondLst>
                                    <p:cond delay="0"/>
                                  </p:stCondLst>
                                  <p:childTnLst>
                                    <p:animEffect transition="out" filter="fade">
                                      <p:cBhvr>
                                        <p:cTn id="289" dur="500"/>
                                        <p:tgtEl>
                                          <p:spTgt spid="45"/>
                                        </p:tgtEl>
                                      </p:cBhvr>
                                    </p:animEffect>
                                    <p:set>
                                      <p:cBhvr>
                                        <p:cTn id="290" dur="1" fill="hold">
                                          <p:stCondLst>
                                            <p:cond delay="499"/>
                                          </p:stCondLst>
                                        </p:cTn>
                                        <p:tgtEl>
                                          <p:spTgt spid="45"/>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46"/>
                                        </p:tgtEl>
                                      </p:cBhvr>
                                    </p:animEffect>
                                    <p:set>
                                      <p:cBhvr>
                                        <p:cTn id="293" dur="1" fill="hold">
                                          <p:stCondLst>
                                            <p:cond delay="499"/>
                                          </p:stCondLst>
                                        </p:cTn>
                                        <p:tgtEl>
                                          <p:spTgt spid="46"/>
                                        </p:tgtEl>
                                        <p:attrNameLst>
                                          <p:attrName>style.visibility</p:attrName>
                                        </p:attrNameLst>
                                      </p:cBhvr>
                                      <p:to>
                                        <p:strVal val="hidden"/>
                                      </p:to>
                                    </p:set>
                                  </p:childTnLst>
                                </p:cTn>
                              </p:par>
                            </p:childTnLst>
                          </p:cTn>
                        </p:par>
                        <p:par>
                          <p:cTn id="294" fill="hold">
                            <p:stCondLst>
                              <p:cond delay="500"/>
                            </p:stCondLst>
                            <p:childTnLst>
                              <p:par>
                                <p:cTn id="295" presetID="1" presetClass="entr" presetSubtype="0" fill="hold" nodeType="afterEffect">
                                  <p:stCondLst>
                                    <p:cond delay="0"/>
                                  </p:stCondLst>
                                  <p:childTnLst>
                                    <p:set>
                                      <p:cBhvr>
                                        <p:cTn id="296" dur="1" fill="hold">
                                          <p:stCondLst>
                                            <p:cond delay="0"/>
                                          </p:stCondLst>
                                        </p:cTn>
                                        <p:tgtEl>
                                          <p:spTgt spid="55"/>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quot;&quot;"/>
          <p:cNvSpPr>
            <a:spLocks noGrp="1"/>
          </p:cNvSpPr>
          <p:nvPr>
            <p:ph type="title"/>
          </p:nvPr>
        </p:nvSpPr>
        <p:spPr/>
        <p:txBody>
          <a:bodyPr/>
          <a:lstStyle/>
          <a:p>
            <a:r>
              <a:rPr lang="en-US" sz="2600" dirty="0">
                <a:latin typeface="Segoe UI" pitchFamily="34" charset="0"/>
                <a:ea typeface="Segoe UI" pitchFamily="34" charset="0"/>
                <a:cs typeface="Segoe UI" pitchFamily="34" charset="0"/>
              </a:rPr>
              <a:t>Comment fonctionne le </a:t>
            </a:r>
            <a:r>
              <a:rPr lang="en-US" sz="2600">
                <a:latin typeface="Segoe UI" pitchFamily="34" charset="0"/>
                <a:ea typeface="Segoe UI" pitchFamily="34" charset="0"/>
                <a:cs typeface="Segoe UI" pitchFamily="34" charset="0"/>
              </a:rPr>
              <a:t>processus de renouvellement </a:t>
            </a:r>
            <a:r>
              <a:rPr lang="en-US" sz="2600" dirty="0">
                <a:latin typeface="Segoe UI" pitchFamily="34" charset="0"/>
                <a:ea typeface="Segoe UI" pitchFamily="34" charset="0"/>
                <a:cs typeface="Segoe UI" pitchFamily="34" charset="0"/>
              </a:rPr>
              <a:t>d'un bail DHCP</a:t>
            </a:r>
            <a:endParaRPr lang="en-GB" sz="2600" dirty="0">
              <a:latin typeface="Segoe UI" pitchFamily="34" charset="0"/>
              <a:ea typeface="Segoe UI" pitchFamily="34" charset="0"/>
              <a:cs typeface="Segoe UI" pitchFamily="34" charset="0"/>
            </a:endParaRPr>
          </a:p>
        </p:txBody>
      </p:sp>
      <p:grpSp>
        <p:nvGrpSpPr>
          <p:cNvPr id="4" name="Group 13"/>
          <p:cNvGrpSpPr>
            <a:grpSpLocks/>
          </p:cNvGrpSpPr>
          <p:nvPr/>
        </p:nvGrpSpPr>
        <p:grpSpPr bwMode="auto">
          <a:xfrm>
            <a:off x="1787525" y="5176838"/>
            <a:ext cx="5494338" cy="428625"/>
            <a:chOff x="1080" y="2839"/>
            <a:chExt cx="3461" cy="270"/>
          </a:xfrm>
          <a:solidFill>
            <a:schemeClr val="bg1"/>
          </a:solidFill>
          <a:effectLst/>
        </p:grpSpPr>
        <p:sp>
          <p:nvSpPr>
            <p:cNvPr id="5" name="AutoShape 14" descr="&quot;&quot;"/>
            <p:cNvSpPr>
              <a:spLocks noChangeArrowheads="1"/>
            </p:cNvSpPr>
            <p:nvPr/>
          </p:nvSpPr>
          <p:spPr bwMode="auto">
            <a:xfrm>
              <a:off x="1259" y="2839"/>
              <a:ext cx="3282" cy="270"/>
            </a:xfrm>
            <a:prstGeom prst="roundRect">
              <a:avLst>
                <a:gd name="adj" fmla="val 4167"/>
              </a:avLst>
            </a:prstGeom>
            <a:grpFill/>
            <a:ln w="9525" algn="ctr">
              <a:noFill/>
              <a:round/>
              <a:headEnd/>
              <a:tailEnd/>
            </a:ln>
            <a:effectLst/>
          </p:spPr>
          <p:txBody>
            <a:bodyPr wrap="square" lIns="36000" anchor="ctr"/>
            <a:lstStyle/>
            <a:p>
              <a:pPr algn="l">
                <a:lnSpc>
                  <a:spcPct val="85000"/>
                </a:lnSpc>
                <a:defRPr/>
              </a:pPr>
              <a:r>
                <a:rPr lang="en-US" sz="1600" dirty="0">
                  <a:latin typeface="Segoe UI" pitchFamily="34" charset="0"/>
                  <a:ea typeface="Segoe UI" pitchFamily="34" charset="0"/>
                  <a:cs typeface="Segoe UI" pitchFamily="34" charset="0"/>
                </a:rPr>
                <a:t>Le client DHCP envoie un paquet DHCPREQUEST</a:t>
              </a:r>
            </a:p>
          </p:txBody>
        </p:sp>
        <p:sp>
          <p:nvSpPr>
            <p:cNvPr id="6" name="AutoShape 15" descr="&quot;&quot;"/>
            <p:cNvSpPr>
              <a:spLocks noChangeArrowheads="1"/>
            </p:cNvSpPr>
            <p:nvPr/>
          </p:nvSpPr>
          <p:spPr bwMode="auto">
            <a:xfrm>
              <a:off x="1080" y="2865"/>
              <a:ext cx="179" cy="208"/>
            </a:xfrm>
            <a:prstGeom prst="roundRect">
              <a:avLst>
                <a:gd name="adj" fmla="val 0"/>
              </a:avLst>
            </a:prstGeom>
            <a:grpFill/>
            <a:ln w="9525">
              <a:noFill/>
              <a:round/>
              <a:headEnd/>
              <a:tailEnd/>
            </a:ln>
            <a:effectLst/>
          </p:spPr>
          <p:txBody>
            <a:bodyPr wrap="square" lIns="36000" anchor="ctr"/>
            <a:lstStyle/>
            <a:p>
              <a:pPr>
                <a:defRPr/>
              </a:pPr>
              <a:r>
                <a:rPr lang="en-US" sz="1600" dirty="0">
                  <a:solidFill>
                    <a:srgbClr val="990033"/>
                  </a:solidFill>
                  <a:latin typeface="Segoe UI" pitchFamily="34" charset="0"/>
                  <a:ea typeface="Segoe UI" pitchFamily="34" charset="0"/>
                  <a:cs typeface="Segoe UI" pitchFamily="34" charset="0"/>
                </a:rPr>
                <a:t>1</a:t>
              </a:r>
            </a:p>
          </p:txBody>
        </p:sp>
      </p:grpSp>
      <p:grpSp>
        <p:nvGrpSpPr>
          <p:cNvPr id="7" name="Group 16"/>
          <p:cNvGrpSpPr>
            <a:grpSpLocks/>
          </p:cNvGrpSpPr>
          <p:nvPr/>
        </p:nvGrpSpPr>
        <p:grpSpPr bwMode="auto">
          <a:xfrm>
            <a:off x="1787525" y="5675313"/>
            <a:ext cx="5484813" cy="428625"/>
            <a:chOff x="1080" y="3126"/>
            <a:chExt cx="3455" cy="270"/>
          </a:xfrm>
          <a:solidFill>
            <a:schemeClr val="bg1"/>
          </a:solidFill>
          <a:effectLst/>
        </p:grpSpPr>
        <p:sp>
          <p:nvSpPr>
            <p:cNvPr id="8" name="AutoShape 17" descr="&quot;&quot;"/>
            <p:cNvSpPr>
              <a:spLocks noChangeArrowheads="1"/>
            </p:cNvSpPr>
            <p:nvPr/>
          </p:nvSpPr>
          <p:spPr bwMode="auto">
            <a:xfrm>
              <a:off x="1253" y="3126"/>
              <a:ext cx="3282" cy="270"/>
            </a:xfrm>
            <a:prstGeom prst="roundRect">
              <a:avLst>
                <a:gd name="adj" fmla="val 4167"/>
              </a:avLst>
            </a:prstGeom>
            <a:grpFill/>
            <a:ln w="9525" algn="ctr">
              <a:noFill/>
              <a:round/>
              <a:headEnd/>
              <a:tailEnd/>
            </a:ln>
            <a:effectLst/>
          </p:spPr>
          <p:txBody>
            <a:bodyPr wrap="square" lIns="36000" rIns="36000" anchor="ctr"/>
            <a:lstStyle/>
            <a:p>
              <a:pPr algn="l">
                <a:lnSpc>
                  <a:spcPct val="85000"/>
                </a:lnSpc>
                <a:defRPr/>
              </a:pPr>
              <a:r>
                <a:rPr lang="en-US" sz="1600" dirty="0">
                  <a:latin typeface="Segoe UI" pitchFamily="34" charset="0"/>
                  <a:ea typeface="Segoe UI" pitchFamily="34" charset="0"/>
                  <a:cs typeface="Segoe UI" pitchFamily="34" charset="0"/>
                </a:rPr>
                <a:t>Le serveur1 DHCP envoie un paquet DHCPACK</a:t>
              </a:r>
            </a:p>
          </p:txBody>
        </p:sp>
        <p:sp>
          <p:nvSpPr>
            <p:cNvPr id="9" name="AutoShape 18" descr="&quot;&quot;"/>
            <p:cNvSpPr>
              <a:spLocks noChangeArrowheads="1"/>
            </p:cNvSpPr>
            <p:nvPr/>
          </p:nvSpPr>
          <p:spPr bwMode="auto">
            <a:xfrm>
              <a:off x="1080" y="3165"/>
              <a:ext cx="179" cy="208"/>
            </a:xfrm>
            <a:prstGeom prst="roundRect">
              <a:avLst>
                <a:gd name="adj" fmla="val 0"/>
              </a:avLst>
            </a:prstGeom>
            <a:grpFill/>
            <a:ln w="9525">
              <a:noFill/>
              <a:round/>
              <a:headEnd/>
              <a:tailEnd/>
            </a:ln>
            <a:effectLst/>
          </p:spPr>
          <p:txBody>
            <a:bodyPr wrap="square" lIns="36000" rIns="36000" anchor="ctr"/>
            <a:lstStyle/>
            <a:p>
              <a:pPr>
                <a:defRPr/>
              </a:pPr>
              <a:r>
                <a:rPr lang="en-US" sz="1600" dirty="0">
                  <a:solidFill>
                    <a:srgbClr val="990033"/>
                  </a:solidFill>
                  <a:latin typeface="Segoe UI" pitchFamily="34" charset="0"/>
                  <a:ea typeface="Segoe UI" pitchFamily="34" charset="0"/>
                  <a:cs typeface="Segoe UI" pitchFamily="34" charset="0"/>
                </a:rPr>
                <a:t>2</a:t>
              </a:r>
            </a:p>
          </p:txBody>
        </p:sp>
      </p:grpSp>
      <p:sp>
        <p:nvSpPr>
          <p:cNvPr id="10" name="...after 50% of the lease duration"/>
          <p:cNvSpPr>
            <a:spLocks noChangeArrowheads="1"/>
          </p:cNvSpPr>
          <p:nvPr/>
        </p:nvSpPr>
        <p:spPr bwMode="auto">
          <a:xfrm>
            <a:off x="1600200" y="5075238"/>
            <a:ext cx="6172200" cy="1096962"/>
          </a:xfrm>
          <a:prstGeom prst="roundRect">
            <a:avLst>
              <a:gd name="adj" fmla="val 4167"/>
            </a:avLst>
          </a:prstGeom>
          <a:solidFill>
            <a:schemeClr val="bg1"/>
          </a:solidFill>
          <a:ln w="9525" algn="ctr">
            <a:noFill/>
            <a:round/>
            <a:headEnd/>
            <a:tailEnd/>
          </a:ln>
          <a:effectLst/>
        </p:spPr>
        <p:txBody>
          <a:bodyPr anchor="ctr"/>
          <a:lstStyle/>
          <a:p>
            <a:pPr algn="l">
              <a:lnSpc>
                <a:spcPct val="90000"/>
              </a:lnSpc>
              <a:defRPr/>
            </a:pPr>
            <a:r>
              <a:rPr lang="en-US" sz="1600" dirty="0">
                <a:latin typeface="Segoe UI" pitchFamily="34" charset="0"/>
                <a:ea typeface="Segoe UI" pitchFamily="34" charset="0"/>
                <a:cs typeface="Segoe UI" pitchFamily="34" charset="0"/>
              </a:rPr>
              <a:t>Si le client n'est pas parvenu à renouveler son bail lorsque 50 </a:t>
            </a:r>
            <a:r>
              <a:rPr lang="en-US" sz="1600">
                <a:latin typeface="Segoe UI" pitchFamily="34" charset="0"/>
                <a:ea typeface="Segoe UI" pitchFamily="34" charset="0"/>
                <a:cs typeface="Segoe UI" pitchFamily="34" charset="0"/>
              </a:rPr>
              <a:t>% de la </a:t>
            </a:r>
            <a:r>
              <a:rPr lang="en-US" sz="1600" dirty="0">
                <a:latin typeface="Segoe UI" pitchFamily="34" charset="0"/>
                <a:ea typeface="Segoe UI" pitchFamily="34" charset="0"/>
                <a:cs typeface="Segoe UI" pitchFamily="34" charset="0"/>
              </a:rPr>
              <a:t>durée du bail s'est écoulée, la procédure de renouvellement du bail DHCP commence lorsque 87,5 % de la durée du bail s'est écoulée</a:t>
            </a:r>
          </a:p>
        </p:txBody>
      </p:sp>
      <p:sp>
        <p:nvSpPr>
          <p:cNvPr id="11" name="If the client fails to renew it’s lease"/>
          <p:cNvSpPr>
            <a:spLocks noChangeArrowheads="1"/>
          </p:cNvSpPr>
          <p:nvPr/>
        </p:nvSpPr>
        <p:spPr bwMode="auto">
          <a:xfrm>
            <a:off x="1563663" y="5075238"/>
            <a:ext cx="6472262" cy="1096962"/>
          </a:xfrm>
          <a:prstGeom prst="roundRect">
            <a:avLst>
              <a:gd name="adj" fmla="val 4167"/>
            </a:avLst>
          </a:prstGeom>
          <a:solidFill>
            <a:schemeClr val="bg1"/>
          </a:solidFill>
          <a:ln w="9525" algn="ctr">
            <a:noFill/>
            <a:round/>
            <a:headEnd/>
            <a:tailEnd/>
          </a:ln>
          <a:effectLst/>
        </p:spPr>
        <p:txBody>
          <a:bodyPr anchor="ctr"/>
          <a:lstStyle/>
          <a:p>
            <a:pPr algn="l">
              <a:lnSpc>
                <a:spcPct val="90000"/>
              </a:lnSpc>
              <a:spcBef>
                <a:spcPct val="40000"/>
              </a:spcBef>
            </a:pPr>
            <a:r>
              <a:rPr lang="en-US" dirty="0">
                <a:latin typeface="Segoe UI" pitchFamily="34" charset="0"/>
                <a:ea typeface="Segoe UI" pitchFamily="34" charset="0"/>
                <a:cs typeface="Segoe UI" pitchFamily="34" charset="0"/>
              </a:rPr>
              <a:t>Si le client n'est pas parvenu à renouveler son bail lorsque 87,5 % de la durée du bail s'est écoulée, la procédure de création de bail DHCP recommence avec un client DHCP diffusant un DHCPDISCOVER</a:t>
            </a:r>
          </a:p>
        </p:txBody>
      </p:sp>
      <p:grpSp>
        <p:nvGrpSpPr>
          <p:cNvPr id="12" name="frame 1 alt-text here," descr="This is the 1st of 5 frames on a build slide. It shows two DHCP servers (DHCP Server 1 and DHCP Server 2) and two DHCP clients. There is also a clock that shows the percentage of the lease that has expired; on this frame it is showing that 50% has expired.&#10;There are no moving graphics on this frame and there are no lines of text on this frame either."/>
          <p:cNvGrpSpPr>
            <a:grpSpLocks/>
          </p:cNvGrpSpPr>
          <p:nvPr/>
        </p:nvGrpSpPr>
        <p:grpSpPr bwMode="auto">
          <a:xfrm>
            <a:off x="1082675" y="1363663"/>
            <a:ext cx="6080125" cy="2728912"/>
            <a:chOff x="749" y="845"/>
            <a:chExt cx="3830" cy="1719"/>
          </a:xfrm>
        </p:grpSpPr>
        <p:sp>
          <p:nvSpPr>
            <p:cNvPr id="13" name="oval" descr="&quot;&quot;"/>
            <p:cNvSpPr>
              <a:spLocks noChangeArrowheads="1"/>
            </p:cNvSpPr>
            <p:nvPr/>
          </p:nvSpPr>
          <p:spPr bwMode="auto">
            <a:xfrm>
              <a:off x="1096" y="963"/>
              <a:ext cx="3454" cy="1601"/>
            </a:xfrm>
            <a:prstGeom prst="ellipse">
              <a:avLst/>
            </a:prstGeom>
            <a:gradFill rotWithShape="1">
              <a:gsLst>
                <a:gs pos="0">
                  <a:srgbClr val="FFFFFF"/>
                </a:gs>
                <a:gs pos="100000">
                  <a:srgbClr val="CFE1C2"/>
                </a:gs>
              </a:gsLst>
              <a:lin ang="18900000" scaled="1"/>
            </a:gradFill>
            <a:ln w="9525" algn="ctr">
              <a:noFill/>
              <a:round/>
              <a:headEnd/>
              <a:tailEnd/>
            </a:ln>
            <a:effectLst/>
          </p:spPr>
          <p:txBody>
            <a:bodyPr lIns="0" tIns="0" rIns="0" bIns="0"/>
            <a:lstStyle/>
            <a:p>
              <a:pPr marL="174625" indent="-174625" algn="l" eaLnBrk="1" hangingPunct="1">
                <a:lnSpc>
                  <a:spcPct val="90000"/>
                </a:lnSpc>
                <a:spcBef>
                  <a:spcPct val="70000"/>
                </a:spcBef>
                <a:buClr>
                  <a:schemeClr val="hlink"/>
                </a:buClr>
                <a:buSzPct val="90000"/>
                <a:defRPr/>
              </a:pPr>
              <a:r>
                <a:rPr lang="en-US" sz="1400" b="0" dirty="0"/>
                <a:t>                                                          </a:t>
              </a:r>
            </a:p>
          </p:txBody>
        </p:sp>
        <p:pic>
          <p:nvPicPr>
            <p:cNvPr id="14" name="Picture 6"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 y="1761"/>
              <a:ext cx="628"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1" y="910"/>
              <a:ext cx="531"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 y="1793"/>
              <a:ext cx="558"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0" y="845"/>
              <a:ext cx="628"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10" descr="&quot;&quot;"/>
            <p:cNvSpPr>
              <a:spLocks noChangeArrowheads="1"/>
            </p:cNvSpPr>
            <p:nvPr/>
          </p:nvSpPr>
          <p:spPr bwMode="auto">
            <a:xfrm>
              <a:off x="4013" y="1521"/>
              <a:ext cx="566" cy="385"/>
            </a:xfrm>
            <a:prstGeom prst="roundRect">
              <a:avLst>
                <a:gd name="adj" fmla="val 4167"/>
              </a:avLst>
            </a:prstGeom>
            <a:noFill/>
            <a:ln w="9525" algn="ctr">
              <a:noFill/>
              <a:round/>
              <a:headEnd/>
              <a:tailEnd/>
            </a:ln>
            <a:effectLst/>
          </p:spPr>
          <p:txBody>
            <a:bodyPr wrap="square" anchor="ctr"/>
            <a:lstStyle/>
            <a:p>
              <a:pPr>
                <a:defRPr/>
              </a:pPr>
              <a:r>
                <a:rPr lang="en-US" sz="1600" dirty="0">
                  <a:latin typeface="Segoe UI" pitchFamily="34" charset="0"/>
                  <a:ea typeface="Segoe UI" pitchFamily="34" charset="0"/>
                  <a:cs typeface="Segoe UI" pitchFamily="34" charset="0"/>
                </a:rPr>
                <a:t>Client DHCP</a:t>
              </a:r>
            </a:p>
          </p:txBody>
        </p:sp>
        <p:sp>
          <p:nvSpPr>
            <p:cNvPr id="19" name="AutoShape 11" descr="&quot;&quot;"/>
            <p:cNvSpPr>
              <a:spLocks noChangeArrowheads="1"/>
            </p:cNvSpPr>
            <p:nvPr/>
          </p:nvSpPr>
          <p:spPr bwMode="auto">
            <a:xfrm>
              <a:off x="749" y="1911"/>
              <a:ext cx="556" cy="355"/>
            </a:xfrm>
            <a:prstGeom prst="roundRect">
              <a:avLst>
                <a:gd name="adj" fmla="val 4167"/>
              </a:avLst>
            </a:prstGeom>
            <a:noFill/>
            <a:ln w="9525">
              <a:noFill/>
              <a:round/>
              <a:headEnd/>
              <a:tailEnd/>
            </a:ln>
            <a:effectLst/>
          </p:spPr>
          <p:txBody>
            <a:bodyPr wrap="none" anchor="ctr"/>
            <a:lstStyle/>
            <a:p>
              <a:pPr algn="r">
                <a:defRPr/>
              </a:pPr>
              <a:r>
                <a:rPr lang="en-US" sz="1600" dirty="0">
                  <a:latin typeface="Segoe UI" pitchFamily="34" charset="0"/>
                  <a:ea typeface="Segoe UI" pitchFamily="34" charset="0"/>
                  <a:cs typeface="Segoe UI" pitchFamily="34" charset="0"/>
                </a:rPr>
                <a:t>Serveur1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sp>
          <p:nvSpPr>
            <p:cNvPr id="20" name="AutoShape 12" descr="&quot;&quot;"/>
            <p:cNvSpPr>
              <a:spLocks noChangeArrowheads="1"/>
            </p:cNvSpPr>
            <p:nvPr/>
          </p:nvSpPr>
          <p:spPr bwMode="auto">
            <a:xfrm>
              <a:off x="1211" y="977"/>
              <a:ext cx="556" cy="355"/>
            </a:xfrm>
            <a:prstGeom prst="roundRect">
              <a:avLst>
                <a:gd name="adj" fmla="val 4167"/>
              </a:avLst>
            </a:prstGeom>
            <a:noFill/>
            <a:ln w="9525">
              <a:noFill/>
              <a:round/>
              <a:headEnd/>
              <a:tailEnd/>
            </a:ln>
            <a:effectLst/>
          </p:spPr>
          <p:txBody>
            <a:bodyPr wrap="none" anchor="ctr"/>
            <a:lstStyle/>
            <a:p>
              <a:pPr algn="r">
                <a:defRPr/>
              </a:pPr>
              <a:r>
                <a:rPr lang="en-US" sz="1600" dirty="0">
                  <a:latin typeface="Segoe UI" pitchFamily="34" charset="0"/>
                  <a:ea typeface="Segoe UI" pitchFamily="34" charset="0"/>
                  <a:cs typeface="Segoe UI" pitchFamily="34" charset="0"/>
                </a:rPr>
                <a:t>Serveur2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grpSp>
      <p:sp>
        <p:nvSpPr>
          <p:cNvPr id="21" name="&quot;50% of lease ...&quot;"/>
          <p:cNvSpPr>
            <a:spLocks noChangeArrowheads="1"/>
          </p:cNvSpPr>
          <p:nvPr/>
        </p:nvSpPr>
        <p:spPr bwMode="auto">
          <a:xfrm>
            <a:off x="6641851" y="4114800"/>
            <a:ext cx="1547813" cy="734740"/>
          </a:xfrm>
          <a:prstGeom prst="roundRect">
            <a:avLst>
              <a:gd name="adj" fmla="val 4167"/>
            </a:avLst>
          </a:prstGeom>
          <a:solidFill>
            <a:schemeClr val="bg1"/>
          </a:solidFill>
          <a:ln w="9525" algn="ctr">
            <a:noFill/>
            <a:round/>
            <a:headEnd/>
            <a:tailEnd/>
          </a:ln>
          <a:effectLst/>
        </p:spPr>
        <p:txBody>
          <a:bodyPr wrap="square" anchor="b" anchorCtr="1"/>
          <a:lstStyle/>
          <a:p>
            <a:pPr algn="ctr">
              <a:lnSpc>
                <a:spcPct val="85000"/>
              </a:lnSpc>
              <a:defRPr/>
            </a:pPr>
            <a:r>
              <a:rPr lang="en-US" sz="1600" dirty="0">
                <a:latin typeface="Segoe UI" pitchFamily="34" charset="0"/>
                <a:ea typeface="Segoe UI" pitchFamily="34" charset="0"/>
                <a:cs typeface="Segoe UI" pitchFamily="34" charset="0"/>
              </a:rPr>
              <a:t>50 % de la durée du bail s'est écoulée</a:t>
            </a:r>
          </a:p>
        </p:txBody>
      </p:sp>
      <p:pic>
        <p:nvPicPr>
          <p:cNvPr id="22" name="Picture 20"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7000" y="3289300"/>
            <a:ext cx="114141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7113" y="3289300"/>
            <a:ext cx="1141412"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ame 4 alt-text, &quot;87.5% ...&quot;" descr="This is the 4th of 5 frames. It depicts how the DHCP lease renewal process begins again when 87.5% of the lease has expired. &#10;An explanation of this appears in a text box.&#10;A packet moves from the client computer to DHCP server 1 and back to the client computer."/>
          <p:cNvSpPr>
            <a:spLocks noChangeArrowheads="1"/>
          </p:cNvSpPr>
          <p:nvPr/>
        </p:nvSpPr>
        <p:spPr bwMode="auto">
          <a:xfrm>
            <a:off x="6703764" y="4114800"/>
            <a:ext cx="1423987" cy="714374"/>
          </a:xfrm>
          <a:prstGeom prst="roundRect">
            <a:avLst>
              <a:gd name="adj" fmla="val 4167"/>
            </a:avLst>
          </a:prstGeom>
          <a:solidFill>
            <a:schemeClr val="bg1"/>
          </a:solidFill>
          <a:ln w="9525" algn="ctr">
            <a:noFill/>
            <a:round/>
            <a:headEnd/>
            <a:tailEnd/>
          </a:ln>
          <a:effectLst/>
        </p:spPr>
        <p:txBody>
          <a:bodyPr anchor="b" anchorCtr="1"/>
          <a:lstStyle/>
          <a:p>
            <a:pPr algn="ctr">
              <a:lnSpc>
                <a:spcPct val="85000"/>
              </a:lnSpc>
              <a:defRPr/>
            </a:pPr>
            <a:r>
              <a:rPr lang="en-US" sz="1600" dirty="0">
                <a:latin typeface="Segoe UI" pitchFamily="34" charset="0"/>
                <a:ea typeface="Segoe UI" pitchFamily="34" charset="0"/>
                <a:cs typeface="Segoe UI" pitchFamily="34" charset="0"/>
              </a:rPr>
              <a:t>87,5 % de la durée du bail s'est écoulée</a:t>
            </a:r>
          </a:p>
        </p:txBody>
      </p:sp>
      <p:sp>
        <p:nvSpPr>
          <p:cNvPr id="25" name="frame 5 alt-text, &quot;100% ...&quot;" descr="This is the 5th of 5 frames. It depicts the situation when 100% of the lease has expired.&#10;An explanation appears in a text box.&#10;There are no moving graphics on this frame."/>
          <p:cNvSpPr>
            <a:spLocks noChangeArrowheads="1"/>
          </p:cNvSpPr>
          <p:nvPr/>
        </p:nvSpPr>
        <p:spPr bwMode="auto">
          <a:xfrm>
            <a:off x="6641057" y="4114800"/>
            <a:ext cx="1549400" cy="784224"/>
          </a:xfrm>
          <a:prstGeom prst="roundRect">
            <a:avLst>
              <a:gd name="adj" fmla="val 4167"/>
            </a:avLst>
          </a:prstGeom>
          <a:solidFill>
            <a:schemeClr val="bg1"/>
          </a:solidFill>
          <a:ln w="9525" algn="ctr">
            <a:noFill/>
            <a:round/>
            <a:headEnd/>
            <a:tailEnd/>
          </a:ln>
          <a:effectLst/>
        </p:spPr>
        <p:txBody>
          <a:bodyPr anchor="b" anchorCtr="1"/>
          <a:lstStyle/>
          <a:p>
            <a:pPr algn="ctr">
              <a:lnSpc>
                <a:spcPct val="90000"/>
              </a:lnSpc>
              <a:spcBef>
                <a:spcPct val="40000"/>
              </a:spcBef>
            </a:pPr>
            <a:r>
              <a:rPr lang="en-US" sz="1600" dirty="0">
                <a:latin typeface="Segoe UI" pitchFamily="34" charset="0"/>
                <a:ea typeface="Segoe UI" pitchFamily="34" charset="0"/>
                <a:cs typeface="Segoe UI" pitchFamily="34" charset="0"/>
              </a:rPr>
              <a:t>100 % de la durée du bail s'est écoulée</a:t>
            </a:r>
          </a:p>
        </p:txBody>
      </p:sp>
      <p:pic>
        <p:nvPicPr>
          <p:cNvPr id="26" name="Picture 26"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7000" y="3289300"/>
            <a:ext cx="114141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7"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7113" y="3289300"/>
            <a:ext cx="1141412"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Clock" descr="Horlo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7145" y="3332163"/>
            <a:ext cx="6572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play icon Group 48" descr="&quot;&quot;"/>
          <p:cNvGrpSpPr>
            <a:grpSpLocks/>
          </p:cNvGrpSpPr>
          <p:nvPr/>
        </p:nvGrpSpPr>
        <p:grpSpPr bwMode="auto">
          <a:xfrm>
            <a:off x="8035925" y="6264275"/>
            <a:ext cx="914400" cy="425450"/>
            <a:chOff x="384" y="3024"/>
            <a:chExt cx="720" cy="336"/>
          </a:xfrm>
        </p:grpSpPr>
        <p:sp>
          <p:nvSpPr>
            <p:cNvPr id="30" name="Oval 49"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31" name="Group 50"/>
            <p:cNvGrpSpPr>
              <a:grpSpLocks/>
            </p:cNvGrpSpPr>
            <p:nvPr/>
          </p:nvGrpSpPr>
          <p:grpSpPr bwMode="auto">
            <a:xfrm>
              <a:off x="480" y="3096"/>
              <a:ext cx="240" cy="192"/>
              <a:chOff x="480" y="3096"/>
              <a:chExt cx="240" cy="192"/>
            </a:xfrm>
          </p:grpSpPr>
          <p:sp>
            <p:nvSpPr>
              <p:cNvPr id="32" name="Oval 51"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33" name="Freeform 52"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34" name="play icon Group 53" descr="&quot;&quot;"/>
          <p:cNvGrpSpPr>
            <a:grpSpLocks/>
          </p:cNvGrpSpPr>
          <p:nvPr/>
        </p:nvGrpSpPr>
        <p:grpSpPr bwMode="auto">
          <a:xfrm>
            <a:off x="8523288" y="6354763"/>
            <a:ext cx="304800" cy="244475"/>
            <a:chOff x="768" y="3096"/>
            <a:chExt cx="240" cy="192"/>
          </a:xfrm>
        </p:grpSpPr>
        <p:sp>
          <p:nvSpPr>
            <p:cNvPr id="35" name="Oval 54"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36" name="Rectangle 55"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grpSp>
        <p:nvGrpSpPr>
          <p:cNvPr id="37" name="Group 29" descr="&quot;&quot;"/>
          <p:cNvGrpSpPr>
            <a:grpSpLocks/>
          </p:cNvGrpSpPr>
          <p:nvPr/>
        </p:nvGrpSpPr>
        <p:grpSpPr bwMode="auto">
          <a:xfrm>
            <a:off x="886618" y="1290795"/>
            <a:ext cx="7350125" cy="4951413"/>
            <a:chOff x="569" y="814"/>
            <a:chExt cx="4630" cy="3119"/>
          </a:xfrm>
        </p:grpSpPr>
        <p:sp>
          <p:nvSpPr>
            <p:cNvPr id="38" name="large rectangle" descr="&quot;&quot;"/>
            <p:cNvSpPr>
              <a:spLocks noChangeArrowheads="1"/>
            </p:cNvSpPr>
            <p:nvPr/>
          </p:nvSpPr>
          <p:spPr bwMode="auto">
            <a:xfrm>
              <a:off x="569" y="814"/>
              <a:ext cx="4630" cy="3119"/>
            </a:xfrm>
            <a:prstGeom prst="roundRect">
              <a:avLst>
                <a:gd name="adj" fmla="val 2931"/>
              </a:avLst>
            </a:prstGeom>
            <a:solidFill>
              <a:schemeClr val="bg1"/>
            </a:solidFill>
            <a:ln>
              <a:noFill/>
            </a:ln>
            <a:extLst>
              <a:ext uri="{91240B29-F687-4F45-9708-019B960494DF}">
                <a14:hiddenLine xmlns:a14="http://schemas.microsoft.com/office/drawing/2010/main" w="6350" algn="ctr">
                  <a:solidFill>
                    <a:srgbClr val="000000"/>
                  </a:solidFill>
                  <a:round/>
                  <a:headEnd/>
                  <a:tailEnd/>
                </a14:hiddenLine>
              </a:ext>
            </a:extLst>
          </p:spPr>
          <p:txBody>
            <a:bodyPr/>
            <a:lstStyle/>
            <a:p>
              <a:endParaRPr lang="en-US" dirty="0"/>
            </a:p>
          </p:txBody>
        </p:sp>
        <p:grpSp>
          <p:nvGrpSpPr>
            <p:cNvPr id="39" name="Group 31"/>
            <p:cNvGrpSpPr>
              <a:grpSpLocks/>
            </p:cNvGrpSpPr>
            <p:nvPr/>
          </p:nvGrpSpPr>
          <p:grpSpPr bwMode="auto">
            <a:xfrm>
              <a:off x="638" y="871"/>
              <a:ext cx="4414" cy="1752"/>
              <a:chOff x="712" y="845"/>
              <a:chExt cx="4414" cy="1752"/>
            </a:xfrm>
          </p:grpSpPr>
          <p:sp>
            <p:nvSpPr>
              <p:cNvPr id="48" name="Oval 32" descr="&quot;&quot;"/>
              <p:cNvSpPr>
                <a:spLocks noChangeArrowheads="1"/>
              </p:cNvSpPr>
              <p:nvPr/>
            </p:nvSpPr>
            <p:spPr bwMode="auto">
              <a:xfrm>
                <a:off x="998" y="1010"/>
                <a:ext cx="3454" cy="1587"/>
              </a:xfrm>
              <a:prstGeom prst="ellipse">
                <a:avLst/>
              </a:prstGeom>
              <a:gradFill rotWithShape="1">
                <a:gsLst>
                  <a:gs pos="0">
                    <a:srgbClr val="FFFFFF"/>
                  </a:gs>
                  <a:gs pos="100000">
                    <a:srgbClr val="CFE1C2"/>
                  </a:gs>
                </a:gsLst>
                <a:lin ang="18900000" scaled="1"/>
              </a:gradFill>
              <a:ln w="9525" algn="ctr">
                <a:noFill/>
                <a:round/>
                <a:headEnd/>
                <a:tailEnd/>
              </a:ln>
              <a:effectLst/>
            </p:spPr>
            <p:txBody>
              <a:bodyPr lIns="0" tIns="0" rIns="0" bIns="0"/>
              <a:lstStyle/>
              <a:p>
                <a:pPr marL="174625" indent="-174625" algn="l" eaLnBrk="1" hangingPunct="1">
                  <a:lnSpc>
                    <a:spcPct val="90000"/>
                  </a:lnSpc>
                  <a:spcBef>
                    <a:spcPct val="70000"/>
                  </a:spcBef>
                  <a:buClr>
                    <a:schemeClr val="hlink"/>
                  </a:buClr>
                  <a:buSzPct val="90000"/>
                  <a:defRPr/>
                </a:pPr>
                <a:r>
                  <a:rPr lang="en-US" sz="1400" b="0" dirty="0"/>
                  <a:t>                                                          </a:t>
                </a:r>
              </a:p>
            </p:txBody>
          </p:sp>
          <p:pic>
            <p:nvPicPr>
              <p:cNvPr id="49" name="Picture 33"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 y="1761"/>
                <a:ext cx="628"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34"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1" y="910"/>
                <a:ext cx="531"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35"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 y="1793"/>
                <a:ext cx="558"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36"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0" y="845"/>
                <a:ext cx="628"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AutoShape 37" descr="&quot;&quot;"/>
              <p:cNvSpPr>
                <a:spLocks noChangeArrowheads="1"/>
              </p:cNvSpPr>
              <p:nvPr/>
            </p:nvSpPr>
            <p:spPr bwMode="auto">
              <a:xfrm>
                <a:off x="4277" y="1804"/>
                <a:ext cx="849" cy="241"/>
              </a:xfrm>
              <a:prstGeom prst="roundRect">
                <a:avLst>
                  <a:gd name="adj" fmla="val 4167"/>
                </a:avLst>
              </a:prstGeom>
              <a:noFill/>
              <a:ln w="9525" algn="ctr">
                <a:noFill/>
                <a:round/>
                <a:headEnd/>
                <a:tailEnd/>
              </a:ln>
              <a:effectLst/>
            </p:spPr>
            <p:txBody>
              <a:bodyPr wrap="none" anchor="ctr"/>
              <a:lstStyle/>
              <a:p>
                <a:pPr algn="r"/>
                <a:r>
                  <a:rPr lang="en-US" sz="1600" dirty="0">
                    <a:latin typeface="Segoe UI" pitchFamily="34" charset="0"/>
                    <a:ea typeface="Segoe UI" pitchFamily="34" charset="0"/>
                    <a:cs typeface="Segoe UI" pitchFamily="34" charset="0"/>
                  </a:rPr>
                  <a:t>Client DHCP</a:t>
                </a:r>
              </a:p>
            </p:txBody>
          </p:sp>
          <p:sp>
            <p:nvSpPr>
              <p:cNvPr id="54" name="AutoShape 38" descr="&quot;&quot;"/>
              <p:cNvSpPr>
                <a:spLocks noChangeArrowheads="1"/>
              </p:cNvSpPr>
              <p:nvPr/>
            </p:nvSpPr>
            <p:spPr bwMode="auto">
              <a:xfrm>
                <a:off x="712" y="1911"/>
                <a:ext cx="593" cy="355"/>
              </a:xfrm>
              <a:prstGeom prst="roundRect">
                <a:avLst>
                  <a:gd name="adj" fmla="val 4167"/>
                </a:avLst>
              </a:prstGeom>
              <a:noFill/>
              <a:ln w="9525">
                <a:noFill/>
                <a:round/>
                <a:headEnd/>
                <a:tailEnd/>
              </a:ln>
              <a:effectLst/>
            </p:spPr>
            <p:txBody>
              <a:bodyPr wrap="none" anchor="ctr"/>
              <a:lstStyle/>
              <a:p>
                <a:pPr algn="r"/>
                <a:r>
                  <a:rPr lang="en-US" sz="1600" dirty="0">
                    <a:latin typeface="Segoe UI" pitchFamily="34" charset="0"/>
                    <a:ea typeface="Segoe UI" pitchFamily="34" charset="0"/>
                    <a:cs typeface="Segoe UI" pitchFamily="34" charset="0"/>
                  </a:rPr>
                  <a:t>Serveur1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sp>
            <p:nvSpPr>
              <p:cNvPr id="55" name="AutoShape 39" descr="&quot;&quot;"/>
              <p:cNvSpPr>
                <a:spLocks noChangeArrowheads="1"/>
              </p:cNvSpPr>
              <p:nvPr/>
            </p:nvSpPr>
            <p:spPr bwMode="auto">
              <a:xfrm>
                <a:off x="1174" y="977"/>
                <a:ext cx="593" cy="355"/>
              </a:xfrm>
              <a:prstGeom prst="roundRect">
                <a:avLst>
                  <a:gd name="adj" fmla="val 4167"/>
                </a:avLst>
              </a:prstGeom>
              <a:noFill/>
              <a:ln w="9525">
                <a:noFill/>
                <a:round/>
                <a:headEnd/>
                <a:tailEnd/>
              </a:ln>
              <a:effectLst/>
            </p:spPr>
            <p:txBody>
              <a:bodyPr wrap="none" anchor="ctr"/>
              <a:lstStyle/>
              <a:p>
                <a:pPr algn="r"/>
                <a:r>
                  <a:rPr lang="en-US" sz="1600" dirty="0">
                    <a:latin typeface="Segoe UI" pitchFamily="34" charset="0"/>
                    <a:ea typeface="Segoe UI" pitchFamily="34" charset="0"/>
                    <a:cs typeface="Segoe UI" pitchFamily="34" charset="0"/>
                  </a:rPr>
                  <a:t>Serveur2 </a:t>
                </a:r>
                <a:br>
                  <a:rPr sz="1600">
                    <a:latin typeface="Segoe UI"/>
                    <a:ea typeface="Segoe UI"/>
                    <a:cs typeface="Segoe UI"/>
                  </a:rPr>
                </a:br>
                <a:r>
                  <a:rPr lang="en-US" sz="1600" dirty="0">
                    <a:latin typeface="Segoe UI" pitchFamily="34" charset="0"/>
                    <a:ea typeface="Segoe UI" pitchFamily="34" charset="0"/>
                    <a:cs typeface="Segoe UI" pitchFamily="34" charset="0"/>
                  </a:rPr>
                  <a:t>DHCP</a:t>
                </a:r>
              </a:p>
            </p:txBody>
          </p:sp>
        </p:grpSp>
        <p:grpSp>
          <p:nvGrpSpPr>
            <p:cNvPr id="40" name="Group 40"/>
            <p:cNvGrpSpPr>
              <a:grpSpLocks/>
            </p:cNvGrpSpPr>
            <p:nvPr/>
          </p:nvGrpSpPr>
          <p:grpSpPr bwMode="auto">
            <a:xfrm>
              <a:off x="1119" y="3224"/>
              <a:ext cx="3388" cy="270"/>
              <a:chOff x="1080" y="2834"/>
              <a:chExt cx="3388" cy="270"/>
            </a:xfrm>
          </p:grpSpPr>
          <p:sp>
            <p:nvSpPr>
              <p:cNvPr id="46" name="frame 2 alt-text, step1 text" descr="This is the 2nd of 5 frames. It depicts how the DHCP client sends a DHCPREQUEST packet to DHCP Server 1 when 50% of the lease has expired.&#10;A line of text appears under the illustration of the network. It reads 1, DHCP client sends a DHCPREQUEST packet.&#10;A packet moves from one of the client computers to DHCP server 1."/>
              <p:cNvSpPr>
                <a:spLocks noChangeArrowheads="1"/>
              </p:cNvSpPr>
              <p:nvPr/>
            </p:nvSpPr>
            <p:spPr bwMode="auto">
              <a:xfrm>
                <a:off x="1186" y="2834"/>
                <a:ext cx="3282" cy="270"/>
              </a:xfrm>
              <a:prstGeom prst="roundRect">
                <a:avLst>
                  <a:gd name="adj" fmla="val 4167"/>
                </a:avLst>
              </a:prstGeom>
              <a:noFill/>
              <a:ln w="9525" algn="ctr">
                <a:noFill/>
                <a:round/>
                <a:headEnd/>
                <a:tailEnd/>
              </a:ln>
              <a:effectLst/>
            </p:spPr>
            <p:txBody>
              <a:bodyPr lIns="274320" anchor="ctr"/>
              <a:lstStyle/>
              <a:p>
                <a:pPr algn="l">
                  <a:lnSpc>
                    <a:spcPct val="85000"/>
                  </a:lnSpc>
                </a:pPr>
                <a:r>
                  <a:rPr lang="en-US" sz="1600" dirty="0">
                    <a:latin typeface="Segoe UI" pitchFamily="34" charset="0"/>
                    <a:ea typeface="Segoe UI" pitchFamily="34" charset="0"/>
                    <a:cs typeface="Segoe UI" pitchFamily="34" charset="0"/>
                  </a:rPr>
                  <a:t>Le client DHCP envoie un paquet DHCPREQUEST</a:t>
                </a:r>
              </a:p>
            </p:txBody>
          </p:sp>
          <p:sp>
            <p:nvSpPr>
              <p:cNvPr id="47" name="AutoShape 42" descr="&quot;&quot;"/>
              <p:cNvSpPr>
                <a:spLocks noChangeArrowheads="1"/>
              </p:cNvSpPr>
              <p:nvPr/>
            </p:nvSpPr>
            <p:spPr bwMode="auto">
              <a:xfrm>
                <a:off x="1080" y="2865"/>
                <a:ext cx="179" cy="208"/>
              </a:xfrm>
              <a:prstGeom prst="roundRect">
                <a:avLst>
                  <a:gd name="adj" fmla="val 0"/>
                </a:avLst>
              </a:prstGeom>
              <a:noFill/>
              <a:ln w="9525">
                <a:noFill/>
                <a:round/>
                <a:headEnd/>
                <a:tailEnd/>
              </a:ln>
            </p:spPr>
            <p:txBody>
              <a:bodyPr wrap="none" anchor="ctr"/>
              <a:lstStyle/>
              <a:p>
                <a:r>
                  <a:rPr lang="en-US" sz="1400" dirty="0">
                    <a:solidFill>
                      <a:srgbClr val="990033"/>
                    </a:solidFill>
                  </a:rPr>
                  <a:t>1</a:t>
                </a:r>
              </a:p>
            </p:txBody>
          </p:sp>
        </p:grpSp>
        <p:grpSp>
          <p:nvGrpSpPr>
            <p:cNvPr id="41" name="Group 43"/>
            <p:cNvGrpSpPr>
              <a:grpSpLocks/>
            </p:cNvGrpSpPr>
            <p:nvPr/>
          </p:nvGrpSpPr>
          <p:grpSpPr bwMode="auto">
            <a:xfrm>
              <a:off x="1119" y="3551"/>
              <a:ext cx="3388" cy="270"/>
              <a:chOff x="1080" y="3134"/>
              <a:chExt cx="3388" cy="270"/>
            </a:xfrm>
          </p:grpSpPr>
          <p:sp>
            <p:nvSpPr>
              <p:cNvPr id="44" name="frame 3 alt-text, step2text" descr="This is the 3rd of 5 frames. It depicts how DHCP Server 1 sends a DHCPACK packet to the DHCP client right after the client has sent the DHCPREQUEST. The clock is still showing that 50% of the lease has expired. &#10;A line of text appears under the1st line of text. It reads 2, DHCP Server1 sends a DHCPACK packet.&#10;A packet moves from DHCP server 1 to one of the client computers."/>
              <p:cNvSpPr>
                <a:spLocks noChangeArrowheads="1"/>
              </p:cNvSpPr>
              <p:nvPr/>
            </p:nvSpPr>
            <p:spPr bwMode="auto">
              <a:xfrm>
                <a:off x="1186" y="3134"/>
                <a:ext cx="3282" cy="270"/>
              </a:xfrm>
              <a:prstGeom prst="roundRect">
                <a:avLst>
                  <a:gd name="adj" fmla="val 4167"/>
                </a:avLst>
              </a:prstGeom>
              <a:noFill/>
              <a:ln w="9525" algn="ctr">
                <a:noFill/>
                <a:round/>
                <a:headEnd/>
                <a:tailEnd/>
              </a:ln>
              <a:effectLst/>
            </p:spPr>
            <p:txBody>
              <a:bodyPr lIns="274320" anchor="ctr"/>
              <a:lstStyle/>
              <a:p>
                <a:pPr algn="l">
                  <a:lnSpc>
                    <a:spcPct val="85000"/>
                  </a:lnSpc>
                </a:pPr>
                <a:r>
                  <a:rPr lang="en-US" sz="1600" dirty="0">
                    <a:latin typeface="Segoe UI" pitchFamily="34" charset="0"/>
                    <a:ea typeface="Segoe UI" pitchFamily="34" charset="0"/>
                    <a:cs typeface="Segoe UI" pitchFamily="34" charset="0"/>
                  </a:rPr>
                  <a:t>Le serveur1 DHCP envoie un paquet DHCPACK</a:t>
                </a:r>
              </a:p>
            </p:txBody>
          </p:sp>
          <p:sp>
            <p:nvSpPr>
              <p:cNvPr id="45" name="AutoShape 45" descr="&quot;&quot;"/>
              <p:cNvSpPr>
                <a:spLocks noChangeArrowheads="1"/>
              </p:cNvSpPr>
              <p:nvPr/>
            </p:nvSpPr>
            <p:spPr bwMode="auto">
              <a:xfrm>
                <a:off x="1080" y="3165"/>
                <a:ext cx="179" cy="208"/>
              </a:xfrm>
              <a:prstGeom prst="roundRect">
                <a:avLst>
                  <a:gd name="adj" fmla="val 0"/>
                </a:avLst>
              </a:prstGeom>
              <a:noFill/>
              <a:ln w="9525" algn="ctr">
                <a:noFill/>
                <a:round/>
                <a:headEnd/>
                <a:tailEnd/>
              </a:ln>
            </p:spPr>
            <p:txBody>
              <a:bodyPr wrap="none" anchor="ctr"/>
              <a:lstStyle/>
              <a:p>
                <a:r>
                  <a:rPr lang="en-US" sz="1400" dirty="0">
                    <a:solidFill>
                      <a:srgbClr val="990033"/>
                    </a:solidFill>
                  </a:rPr>
                  <a:t>2</a:t>
                </a:r>
              </a:p>
            </p:txBody>
          </p:sp>
        </p:grpSp>
        <p:sp>
          <p:nvSpPr>
            <p:cNvPr id="42" name="50% of lease duration" descr="&quot;&quot;"/>
            <p:cNvSpPr>
              <a:spLocks noChangeArrowheads="1"/>
            </p:cNvSpPr>
            <p:nvPr/>
          </p:nvSpPr>
          <p:spPr bwMode="auto">
            <a:xfrm>
              <a:off x="4067" y="2604"/>
              <a:ext cx="977" cy="508"/>
            </a:xfrm>
            <a:prstGeom prst="roundRect">
              <a:avLst>
                <a:gd name="adj" fmla="val 4167"/>
              </a:avLst>
            </a:prstGeom>
            <a:noFill/>
            <a:ln w="9525" algn="ctr">
              <a:noFill/>
              <a:round/>
              <a:headEnd/>
              <a:tailEnd/>
            </a:ln>
            <a:effectLst/>
          </p:spPr>
          <p:txBody>
            <a:bodyPr anchor="b"/>
            <a:lstStyle/>
            <a:p>
              <a:pPr algn="ctr">
                <a:lnSpc>
                  <a:spcPct val="85000"/>
                </a:lnSpc>
              </a:pPr>
              <a:r>
                <a:rPr lang="en-US" sz="1600" dirty="0">
                  <a:latin typeface="Segoe UI" pitchFamily="34" charset="0"/>
                  <a:ea typeface="Segoe UI" pitchFamily="34" charset="0"/>
                  <a:cs typeface="Segoe UI" pitchFamily="34" charset="0"/>
                </a:rPr>
                <a:t>50 % de la durée du bail s'est écoulée</a:t>
              </a:r>
            </a:p>
          </p:txBody>
        </p:sp>
        <p:pic>
          <p:nvPicPr>
            <p:cNvPr id="43" name="clock" descr="Horlo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4" y="2080"/>
              <a:ext cx="483"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4238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35" presetClass="path" presetSubtype="0" accel="50000" decel="50000" fill="hold" nodeType="afterEffect">
                                  <p:stCondLst>
                                    <p:cond delay="0"/>
                                  </p:stCondLst>
                                  <p:childTnLst>
                                    <p:animMotion origin="layout" path="M -2.77778E-6 -6.39481E-7 L -0.31892 -6.39481E-7 " pathEditMode="relative" rAng="0" ptsTypes="AA">
                                      <p:cBhvr>
                                        <p:cTn id="13" dur="2000" fill="hold"/>
                                        <p:tgtEl>
                                          <p:spTgt spid="22"/>
                                        </p:tgtEl>
                                        <p:attrNameLst>
                                          <p:attrName>ppt_x</p:attrName>
                                          <p:attrName>ppt_y</p:attrName>
                                        </p:attrNameLst>
                                      </p:cBhvr>
                                      <p:rCtr x="-15955" y="0"/>
                                    </p:animMotion>
                                  </p:childTnLst>
                                </p:cTn>
                              </p:par>
                            </p:childTnLst>
                          </p:cTn>
                        </p:par>
                        <p:par>
                          <p:cTn id="14" fill="hold">
                            <p:stCondLst>
                              <p:cond delay="2500"/>
                            </p:stCondLst>
                            <p:childTnLst>
                              <p:par>
                                <p:cTn id="15" presetID="10" presetClass="exit" presetSubtype="0" fill="hold" nodeType="afterEffect">
                                  <p:stCondLst>
                                    <p:cond delay="0"/>
                                  </p:stCondLst>
                                  <p:childTnLst>
                                    <p:animEffect transition="out" filter="fade">
                                      <p:cBhvr>
                                        <p:cTn id="16" dur="500"/>
                                        <p:tgtEl>
                                          <p:spTgt spid="22"/>
                                        </p:tgtEl>
                                      </p:cBhvr>
                                    </p:animEffect>
                                    <p:set>
                                      <p:cBhvr>
                                        <p:cTn id="17" dur="1" fill="hold">
                                          <p:stCondLst>
                                            <p:cond delay="499"/>
                                          </p:stCondLst>
                                        </p:cTn>
                                        <p:tgtEl>
                                          <p:spTgt spid="2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par>
                          <p:cTn id="26" fill="hold">
                            <p:stCondLst>
                              <p:cond delay="500"/>
                            </p:stCondLst>
                            <p:childTnLst>
                              <p:par>
                                <p:cTn id="27" presetID="63" presetClass="path" presetSubtype="0" accel="50000" decel="50000" fill="hold" nodeType="afterEffect">
                                  <p:stCondLst>
                                    <p:cond delay="0"/>
                                  </p:stCondLst>
                                  <p:childTnLst>
                                    <p:animMotion origin="layout" path="M -0.0007 -6.39481E-7 L 0.30851 -6.39481E-7 " pathEditMode="relative" rAng="0" ptsTypes="AA">
                                      <p:cBhvr>
                                        <p:cTn id="28" dur="2000" fill="hold"/>
                                        <p:tgtEl>
                                          <p:spTgt spid="23"/>
                                        </p:tgtEl>
                                        <p:attrNameLst>
                                          <p:attrName>ppt_x</p:attrName>
                                          <p:attrName>ppt_y</p:attrName>
                                        </p:attrNameLst>
                                      </p:cBhvr>
                                      <p:rCtr x="15451" y="0"/>
                                    </p:animMotion>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par>
                          <p:cTn id="45" fill="hold">
                            <p:stCondLst>
                              <p:cond delay="1000"/>
                            </p:stCondLst>
                            <p:childTnLst>
                              <p:par>
                                <p:cTn id="46" presetID="35" presetClass="path" presetSubtype="0" accel="50000" decel="50000" fill="hold" nodeType="afterEffect">
                                  <p:stCondLst>
                                    <p:cond delay="0"/>
                                  </p:stCondLst>
                                  <p:childTnLst>
                                    <p:animMotion origin="layout" path="M -2.77778E-6 -6.39481E-7 L -0.31892 -6.39481E-7 " pathEditMode="relative" rAng="0" ptsTypes="AA">
                                      <p:cBhvr>
                                        <p:cTn id="47" dur="2000" fill="hold"/>
                                        <p:tgtEl>
                                          <p:spTgt spid="26"/>
                                        </p:tgtEl>
                                        <p:attrNameLst>
                                          <p:attrName>ppt_x</p:attrName>
                                          <p:attrName>ppt_y</p:attrName>
                                        </p:attrNameLst>
                                      </p:cBhvr>
                                      <p:rCtr x="-15955" y="0"/>
                                    </p:animMotion>
                                  </p:childTnLst>
                                </p:cTn>
                              </p:par>
                            </p:childTnLst>
                          </p:cTn>
                        </p:par>
                        <p:par>
                          <p:cTn id="48" fill="hold">
                            <p:stCondLst>
                              <p:cond delay="3000"/>
                            </p:stCondLst>
                            <p:childTnLst>
                              <p:par>
                                <p:cTn id="49" presetID="10" presetClass="exit" presetSubtype="0" fill="hold" nodeType="afterEffect">
                                  <p:stCondLst>
                                    <p:cond delay="0"/>
                                  </p:stCondLst>
                                  <p:childTnLst>
                                    <p:animEffect transition="out" filter="fade">
                                      <p:cBhvr>
                                        <p:cTn id="50" dur="500"/>
                                        <p:tgtEl>
                                          <p:spTgt spid="26"/>
                                        </p:tgtEl>
                                      </p:cBhvr>
                                    </p:animEffect>
                                    <p:set>
                                      <p:cBhvr>
                                        <p:cTn id="51" dur="1" fill="hold">
                                          <p:stCondLst>
                                            <p:cond delay="499"/>
                                          </p:stCondLst>
                                        </p:cTn>
                                        <p:tgtEl>
                                          <p:spTgt spid="26"/>
                                        </p:tgtEl>
                                        <p:attrNameLst>
                                          <p:attrName>style.visibility</p:attrName>
                                        </p:attrNameLst>
                                      </p:cBhvr>
                                      <p:to>
                                        <p:strVal val="hidden"/>
                                      </p:to>
                                    </p:set>
                                  </p:childTnLst>
                                </p:cTn>
                              </p:par>
                            </p:childTnLst>
                          </p:cTn>
                        </p:par>
                        <p:par>
                          <p:cTn id="52" fill="hold">
                            <p:stCondLst>
                              <p:cond delay="3500"/>
                            </p:stCondLst>
                            <p:childTnLst>
                              <p:par>
                                <p:cTn id="53" presetID="10"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par>
                          <p:cTn id="56" fill="hold">
                            <p:stCondLst>
                              <p:cond delay="4000"/>
                            </p:stCondLst>
                            <p:childTnLst>
                              <p:par>
                                <p:cTn id="57" presetID="63" presetClass="path" presetSubtype="0" accel="50000" decel="50000" fill="hold" nodeType="afterEffect">
                                  <p:stCondLst>
                                    <p:cond delay="0"/>
                                  </p:stCondLst>
                                  <p:childTnLst>
                                    <p:animMotion origin="layout" path="M -0.0007 -6.39481E-7 L 0.30851 -6.39481E-7 " pathEditMode="relative" rAng="0" ptsTypes="AA">
                                      <p:cBhvr>
                                        <p:cTn id="58" dur="2000" fill="hold"/>
                                        <p:tgtEl>
                                          <p:spTgt spid="27"/>
                                        </p:tgtEl>
                                        <p:attrNameLst>
                                          <p:attrName>ppt_x</p:attrName>
                                          <p:attrName>ppt_y</p:attrName>
                                        </p:attrNameLst>
                                      </p:cBhvr>
                                      <p:rCtr x="15451" y="0"/>
                                    </p:animMotion>
                                  </p:childTnLst>
                                </p:cTn>
                              </p:par>
                            </p:childTnLst>
                          </p:cTn>
                        </p:par>
                        <p:par>
                          <p:cTn id="59" fill="hold">
                            <p:stCondLst>
                              <p:cond delay="6000"/>
                            </p:stCondLst>
                            <p:childTnLst>
                              <p:par>
                                <p:cTn id="60" presetID="10" presetClass="exit" presetSubtype="0" fill="hold" nodeType="after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0"/>
                                          </p:stCondLst>
                                        </p:cTn>
                                        <p:tgtEl>
                                          <p:spTgt spid="37"/>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37"/>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large rectangle" descr="&quot;&quot;"/>
          <p:cNvSpPr>
            <a:spLocks noChangeArrowheads="1"/>
          </p:cNvSpPr>
          <p:nvPr/>
        </p:nvSpPr>
        <p:spPr bwMode="auto">
          <a:xfrm>
            <a:off x="914400" y="1273175"/>
            <a:ext cx="7223125" cy="4951413"/>
          </a:xfrm>
          <a:prstGeom prst="roundRect">
            <a:avLst>
              <a:gd name="adj" fmla="val 2931"/>
            </a:avLst>
          </a:prstGeom>
          <a:noFill/>
          <a:ln w="6350" algn="ctr">
            <a:noFill/>
            <a:round/>
            <a:headEnd/>
            <a:tailEnd/>
          </a:ln>
          <a:effectLst/>
        </p:spPr>
        <p:txBody>
          <a:bodyPr/>
          <a:lstStyle/>
          <a:p>
            <a:endParaRPr lang="en-US">
              <a:latin typeface="Segoe UI" pitchFamily="34" charset="0"/>
              <a:ea typeface="Segoe UI" pitchFamily="34" charset="0"/>
              <a:cs typeface="Segoe UI" pitchFamily="34" charset="0"/>
            </a:endParaRPr>
          </a:p>
        </p:txBody>
      </p:sp>
      <p:sp>
        <p:nvSpPr>
          <p:cNvPr id="91139" name="title of slide" descr="&quot;&quot;"/>
          <p:cNvSpPr>
            <a:spLocks noGrp="1" noChangeArrowheads="1"/>
          </p:cNvSpPr>
          <p:nvPr>
            <p:ph type="title"/>
          </p:nvPr>
        </p:nvSpPr>
        <p:spPr>
          <a:noFill/>
          <a:ln/>
        </p:spPr>
        <p:txBody>
          <a:bodyPr/>
          <a:lstStyle/>
          <a:p>
            <a:pPr>
              <a:lnSpc>
                <a:spcPct val="85000"/>
              </a:lnSpc>
            </a:pPr>
            <a:r>
              <a:rPr lang="en-US" sz="2800" dirty="0">
                <a:latin typeface="Segoe UI" pitchFamily="34" charset="0"/>
                <a:ea typeface="Segoe UI" pitchFamily="34" charset="0"/>
                <a:cs typeface="Segoe UI" pitchFamily="34" charset="0"/>
              </a:rPr>
              <a:t>Définition d'un agent de relais DHCP</a:t>
            </a:r>
          </a:p>
        </p:txBody>
      </p:sp>
      <p:sp>
        <p:nvSpPr>
          <p:cNvPr id="91140" name="frame 1 alt-text here, text box" descr="This is the 1st of 2 frames on a build slide. It shows two subnets; on the left Subnet A has a DHCP relay agent, two clients, and a router; on the right Subnet B has a DHCP server, two clients, and a router. &#10;There is a red bidirectional arrow pointing between the relay agent and the server; it is labelled unicast.&#10;Both routers are non-RFC 1542 compliant. There is a dotted line running between the two routers.&#10;There are no moving graphics on this frame."/>
          <p:cNvSpPr>
            <a:spLocks noChangeArrowheads="1"/>
          </p:cNvSpPr>
          <p:nvPr/>
        </p:nvSpPr>
        <p:spPr bwMode="auto">
          <a:xfrm>
            <a:off x="963101" y="1135152"/>
            <a:ext cx="7152481" cy="1017588"/>
          </a:xfrm>
          <a:prstGeom prst="roundRect">
            <a:avLst>
              <a:gd name="adj" fmla="val 24236"/>
            </a:avLst>
          </a:prstGeom>
          <a:noFill/>
          <a:ln w="9525" algn="ctr">
            <a:noFill/>
            <a:round/>
            <a:headEnd/>
            <a:tailEnd/>
          </a:ln>
          <a:effectLst/>
        </p:spPr>
        <p:txBody>
          <a:bodyPr anchor="ctr"/>
          <a:lstStyle/>
          <a:p>
            <a:pPr>
              <a:spcBef>
                <a:spcPct val="40000"/>
              </a:spcBef>
              <a:buClr>
                <a:srgbClr val="8DACD0"/>
              </a:buClr>
              <a:buSzPct val="70000"/>
            </a:pPr>
            <a:r>
              <a:rPr lang="en-CA" sz="2000" dirty="0">
                <a:latin typeface="Segoe UI" pitchFamily="34" charset="0"/>
                <a:ea typeface="Segoe UI" pitchFamily="34" charset="0"/>
                <a:cs typeface="Segoe UI" pitchFamily="34" charset="0"/>
              </a:rPr>
              <a:t>Un agent de relais DHCP est un ordinateur ou un </a:t>
            </a:r>
            <a:r>
              <a:rPr lang="en-CA" sz="2000">
                <a:latin typeface="Segoe UI" pitchFamily="34" charset="0"/>
                <a:ea typeface="Segoe UI" pitchFamily="34" charset="0"/>
                <a:cs typeface="Segoe UI" pitchFamily="34" charset="0"/>
              </a:rPr>
              <a:t>routeur qui écoute </a:t>
            </a:r>
            <a:r>
              <a:rPr lang="en-CA" sz="2000" dirty="0">
                <a:latin typeface="Segoe UI" pitchFamily="34" charset="0"/>
                <a:ea typeface="Segoe UI" pitchFamily="34" charset="0"/>
                <a:cs typeface="Segoe UI" pitchFamily="34" charset="0"/>
              </a:rPr>
              <a:t>les messages des clients DHCP et les transmet aux serveurs DHCP sur différents sous-réseaux</a:t>
            </a:r>
            <a:endParaRPr lang="en-US" sz="2000" dirty="0">
              <a:latin typeface="Segoe UI" pitchFamily="34" charset="0"/>
              <a:ea typeface="Segoe UI" pitchFamily="34" charset="0"/>
              <a:cs typeface="Segoe UI" pitchFamily="34" charset="0"/>
            </a:endParaRPr>
          </a:p>
        </p:txBody>
      </p:sp>
      <p:sp>
        <p:nvSpPr>
          <p:cNvPr id="91141" name="Line 5" descr="&quot;&quot;"/>
          <p:cNvSpPr>
            <a:spLocks noChangeShapeType="1"/>
          </p:cNvSpPr>
          <p:nvPr/>
        </p:nvSpPr>
        <p:spPr bwMode="auto">
          <a:xfrm>
            <a:off x="3246438" y="4187825"/>
            <a:ext cx="2486025" cy="0"/>
          </a:xfrm>
          <a:prstGeom prst="line">
            <a:avLst/>
          </a:prstGeom>
          <a:noFill/>
          <a:ln w="57150">
            <a:solidFill>
              <a:srgbClr val="808080"/>
            </a:solidFill>
            <a:prstDash val="sysDot"/>
            <a:round/>
            <a:headEnd/>
            <a:tailEnd/>
          </a:ln>
          <a:effectLst/>
        </p:spPr>
        <p:txBody>
          <a:bodyPr/>
          <a:lstStyle/>
          <a:p>
            <a:endParaRPr lang="en-US"/>
          </a:p>
        </p:txBody>
      </p:sp>
      <p:sp>
        <p:nvSpPr>
          <p:cNvPr id="91142" name="Oval 6" descr="&quot;&quot;"/>
          <p:cNvSpPr>
            <a:spLocks noChangeArrowheads="1"/>
          </p:cNvSpPr>
          <p:nvPr/>
        </p:nvSpPr>
        <p:spPr bwMode="auto">
          <a:xfrm>
            <a:off x="1016000" y="3357563"/>
            <a:ext cx="2343150" cy="164782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l"/>
            <a:endParaRPr lang="en-US">
              <a:latin typeface="Segoe UI" pitchFamily="34" charset="0"/>
              <a:ea typeface="Segoe UI" pitchFamily="34" charset="0"/>
              <a:cs typeface="Segoe UI" pitchFamily="34" charset="0"/>
            </a:endParaRPr>
          </a:p>
        </p:txBody>
      </p:sp>
      <p:pic>
        <p:nvPicPr>
          <p:cNvPr id="91143" name="Picture 7" descr="&quot;&quot;"/>
          <p:cNvPicPr>
            <a:picLocks noChangeAspect="1" noChangeArrowheads="1"/>
          </p:cNvPicPr>
          <p:nvPr/>
        </p:nvPicPr>
        <p:blipFill>
          <a:blip r:embed="rId3" cstate="print"/>
          <a:srcRect/>
          <a:stretch>
            <a:fillRect/>
          </a:stretch>
        </p:blipFill>
        <p:spPr bwMode="auto">
          <a:xfrm>
            <a:off x="1064019" y="4591050"/>
            <a:ext cx="693737" cy="844550"/>
          </a:xfrm>
          <a:prstGeom prst="rect">
            <a:avLst/>
          </a:prstGeom>
          <a:noFill/>
        </p:spPr>
      </p:pic>
      <p:pic>
        <p:nvPicPr>
          <p:cNvPr id="91144" name="Picture 8" descr="&quot;&quot;"/>
          <p:cNvPicPr>
            <a:picLocks noChangeAspect="1" noChangeArrowheads="1"/>
          </p:cNvPicPr>
          <p:nvPr/>
        </p:nvPicPr>
        <p:blipFill>
          <a:blip r:embed="rId4" cstate="print"/>
          <a:srcRect/>
          <a:stretch>
            <a:fillRect/>
          </a:stretch>
        </p:blipFill>
        <p:spPr bwMode="auto">
          <a:xfrm>
            <a:off x="3192463" y="4030663"/>
            <a:ext cx="714375" cy="457200"/>
          </a:xfrm>
          <a:prstGeom prst="rect">
            <a:avLst/>
          </a:prstGeom>
          <a:noFill/>
        </p:spPr>
      </p:pic>
      <p:sp>
        <p:nvSpPr>
          <p:cNvPr id="91145" name="Oval 9" descr="&quot;&quot;"/>
          <p:cNvSpPr>
            <a:spLocks noChangeArrowheads="1"/>
          </p:cNvSpPr>
          <p:nvPr/>
        </p:nvSpPr>
        <p:spPr bwMode="auto">
          <a:xfrm>
            <a:off x="5703888" y="3357563"/>
            <a:ext cx="2343150" cy="164782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endParaRPr lang="en-US"/>
          </a:p>
        </p:txBody>
      </p:sp>
      <p:pic>
        <p:nvPicPr>
          <p:cNvPr id="91146" name="Picture 10" descr="&quot;&quot;"/>
          <p:cNvPicPr>
            <a:picLocks noChangeAspect="1" noChangeArrowheads="1"/>
          </p:cNvPicPr>
          <p:nvPr/>
        </p:nvPicPr>
        <p:blipFill>
          <a:blip r:embed="rId5" cstate="print"/>
          <a:srcRect/>
          <a:stretch>
            <a:fillRect/>
          </a:stretch>
        </p:blipFill>
        <p:spPr bwMode="auto">
          <a:xfrm>
            <a:off x="2551113" y="2916238"/>
            <a:ext cx="731837" cy="927100"/>
          </a:xfrm>
          <a:prstGeom prst="rect">
            <a:avLst/>
          </a:prstGeom>
          <a:noFill/>
        </p:spPr>
      </p:pic>
      <p:sp>
        <p:nvSpPr>
          <p:cNvPr id="91147" name="&quot;DHCP Server&quot;" descr="&quot;&quot;"/>
          <p:cNvSpPr>
            <a:spLocks noChangeArrowheads="1"/>
          </p:cNvSpPr>
          <p:nvPr/>
        </p:nvSpPr>
        <p:spPr bwMode="auto">
          <a:xfrm>
            <a:off x="5776913" y="2506663"/>
            <a:ext cx="1684337" cy="303212"/>
          </a:xfrm>
          <a:prstGeom prst="roundRect">
            <a:avLst>
              <a:gd name="adj" fmla="val 4167"/>
            </a:avLst>
          </a:prstGeom>
          <a:noFill/>
          <a:ln w="9525">
            <a:noFill/>
            <a:round/>
            <a:headEnd/>
            <a:tailEnd/>
          </a:ln>
          <a:effectLst/>
        </p:spPr>
        <p:txBody>
          <a:bodyPr anchor="ctr"/>
          <a:lstStyle/>
          <a:p>
            <a:pPr algn="ctr"/>
            <a:r>
              <a:rPr lang="en-US" sz="1600" dirty="0">
                <a:latin typeface="Segoe UI" pitchFamily="34" charset="0"/>
                <a:ea typeface="Segoe UI" pitchFamily="34" charset="0"/>
                <a:cs typeface="Segoe UI" pitchFamily="34" charset="0"/>
              </a:rPr>
              <a:t>Serveur DHCP</a:t>
            </a:r>
          </a:p>
        </p:txBody>
      </p:sp>
      <p:sp>
        <p:nvSpPr>
          <p:cNvPr id="91148" name="AutoShape 12" descr="&quot;&quot;"/>
          <p:cNvSpPr>
            <a:spLocks noChangeArrowheads="1"/>
          </p:cNvSpPr>
          <p:nvPr/>
        </p:nvSpPr>
        <p:spPr bwMode="auto">
          <a:xfrm>
            <a:off x="977500" y="5484813"/>
            <a:ext cx="866775" cy="279400"/>
          </a:xfrm>
          <a:prstGeom prst="roundRect">
            <a:avLst>
              <a:gd name="adj" fmla="val 4167"/>
            </a:avLst>
          </a:prstGeom>
          <a:noFill/>
          <a:ln w="9525">
            <a:noFill/>
            <a:round/>
            <a:headEnd/>
            <a:tailEnd/>
          </a:ln>
          <a:effectLst/>
        </p:spPr>
        <p:txBody>
          <a:bodyPr anchor="ctr"/>
          <a:lstStyle/>
          <a:p>
            <a:r>
              <a:rPr lang="en-US" sz="1600" dirty="0">
                <a:latin typeface="Segoe UI" pitchFamily="34" charset="0"/>
                <a:ea typeface="Segoe UI" pitchFamily="34" charset="0"/>
                <a:cs typeface="Segoe UI" pitchFamily="34" charset="0"/>
              </a:rPr>
              <a:t>Client</a:t>
            </a:r>
          </a:p>
        </p:txBody>
      </p:sp>
      <p:pic>
        <p:nvPicPr>
          <p:cNvPr id="91149" name="Picture 13" descr="&quot;&quot;"/>
          <p:cNvPicPr>
            <a:picLocks noChangeAspect="1" noChangeArrowheads="1"/>
          </p:cNvPicPr>
          <p:nvPr/>
        </p:nvPicPr>
        <p:blipFill>
          <a:blip r:embed="rId5" cstate="print"/>
          <a:srcRect/>
          <a:stretch>
            <a:fillRect/>
          </a:stretch>
        </p:blipFill>
        <p:spPr bwMode="auto">
          <a:xfrm>
            <a:off x="5721350" y="2916238"/>
            <a:ext cx="731838" cy="927100"/>
          </a:xfrm>
          <a:prstGeom prst="rect">
            <a:avLst/>
          </a:prstGeom>
          <a:noFill/>
        </p:spPr>
      </p:pic>
      <p:sp>
        <p:nvSpPr>
          <p:cNvPr id="91150" name="&quot;DHCP Relay Agent&quot;" descr="&quot;&quot;"/>
          <p:cNvSpPr>
            <a:spLocks noChangeArrowheads="1"/>
          </p:cNvSpPr>
          <p:nvPr/>
        </p:nvSpPr>
        <p:spPr bwMode="auto">
          <a:xfrm>
            <a:off x="1160463" y="2506663"/>
            <a:ext cx="2389187" cy="303212"/>
          </a:xfrm>
          <a:prstGeom prst="roundRect">
            <a:avLst>
              <a:gd name="adj" fmla="val 4167"/>
            </a:avLst>
          </a:prstGeom>
          <a:noFill/>
          <a:ln w="9525" algn="ctr">
            <a:noFill/>
            <a:round/>
            <a:headEnd/>
            <a:tailEnd/>
          </a:ln>
          <a:effectLst/>
        </p:spPr>
        <p:txBody>
          <a:bodyPr anchor="ctr"/>
          <a:lstStyle/>
          <a:p>
            <a:pPr algn="ctr"/>
            <a:r>
              <a:rPr lang="en-US" sz="1600" dirty="0">
                <a:latin typeface="Segoe UI" pitchFamily="34" charset="0"/>
                <a:ea typeface="Segoe UI" pitchFamily="34" charset="0"/>
                <a:cs typeface="Segoe UI" pitchFamily="34" charset="0"/>
              </a:rPr>
              <a:t>Agent de relais DHCP</a:t>
            </a:r>
          </a:p>
        </p:txBody>
      </p:sp>
      <p:pic>
        <p:nvPicPr>
          <p:cNvPr id="91151" name="Picture 15" descr="&quot;&quot;"/>
          <p:cNvPicPr>
            <a:picLocks noChangeAspect="1" noChangeArrowheads="1"/>
          </p:cNvPicPr>
          <p:nvPr/>
        </p:nvPicPr>
        <p:blipFill>
          <a:blip r:embed="rId3" cstate="print"/>
          <a:srcRect/>
          <a:stretch>
            <a:fillRect/>
          </a:stretch>
        </p:blipFill>
        <p:spPr bwMode="auto">
          <a:xfrm>
            <a:off x="2519051" y="4591050"/>
            <a:ext cx="693738" cy="844550"/>
          </a:xfrm>
          <a:prstGeom prst="rect">
            <a:avLst/>
          </a:prstGeom>
          <a:noFill/>
        </p:spPr>
      </p:pic>
      <p:sp>
        <p:nvSpPr>
          <p:cNvPr id="91152" name="AutoShape 16" descr="&quot;&quot;"/>
          <p:cNvSpPr>
            <a:spLocks noChangeArrowheads="1"/>
          </p:cNvSpPr>
          <p:nvPr/>
        </p:nvSpPr>
        <p:spPr bwMode="auto">
          <a:xfrm>
            <a:off x="2323789" y="5484813"/>
            <a:ext cx="1084263" cy="279400"/>
          </a:xfrm>
          <a:prstGeom prst="roundRect">
            <a:avLst>
              <a:gd name="adj" fmla="val 4167"/>
            </a:avLst>
          </a:prstGeom>
          <a:noFill/>
          <a:ln w="9525">
            <a:noFill/>
            <a:round/>
            <a:headEnd/>
            <a:tailEnd/>
          </a:ln>
          <a:effectLst/>
        </p:spPr>
        <p:txBody>
          <a:bodyPr anchor="ctr"/>
          <a:lstStyle/>
          <a:p>
            <a:pPr algn="ctr"/>
            <a:r>
              <a:rPr lang="en-US" sz="1600" dirty="0">
                <a:latin typeface="Segoe UI" pitchFamily="34" charset="0"/>
                <a:ea typeface="Segoe UI" pitchFamily="34" charset="0"/>
                <a:cs typeface="Segoe UI" pitchFamily="34" charset="0"/>
              </a:rPr>
              <a:t>Client</a:t>
            </a:r>
          </a:p>
        </p:txBody>
      </p:sp>
      <p:pic>
        <p:nvPicPr>
          <p:cNvPr id="91153" name="Picture 17" descr="&quot;&quot;"/>
          <p:cNvPicPr>
            <a:picLocks noChangeAspect="1" noChangeArrowheads="1"/>
          </p:cNvPicPr>
          <p:nvPr/>
        </p:nvPicPr>
        <p:blipFill>
          <a:blip r:embed="rId3" cstate="print"/>
          <a:srcRect/>
          <a:stretch>
            <a:fillRect/>
          </a:stretch>
        </p:blipFill>
        <p:spPr bwMode="auto">
          <a:xfrm>
            <a:off x="5708650" y="4591050"/>
            <a:ext cx="693738" cy="844550"/>
          </a:xfrm>
          <a:prstGeom prst="rect">
            <a:avLst/>
          </a:prstGeom>
          <a:noFill/>
        </p:spPr>
      </p:pic>
      <p:sp>
        <p:nvSpPr>
          <p:cNvPr id="91154" name="AutoShape 18" descr="&quot;&quot;"/>
          <p:cNvSpPr>
            <a:spLocks noChangeArrowheads="1"/>
          </p:cNvSpPr>
          <p:nvPr/>
        </p:nvSpPr>
        <p:spPr bwMode="auto">
          <a:xfrm>
            <a:off x="5562600" y="5484813"/>
            <a:ext cx="985838" cy="279400"/>
          </a:xfrm>
          <a:prstGeom prst="roundRect">
            <a:avLst>
              <a:gd name="adj" fmla="val 4167"/>
            </a:avLst>
          </a:prstGeom>
          <a:noFill/>
          <a:ln w="9525">
            <a:noFill/>
            <a:round/>
            <a:headEnd/>
            <a:tailEnd/>
          </a:ln>
          <a:effectLst/>
        </p:spPr>
        <p:txBody>
          <a:bodyPr anchor="ctr"/>
          <a:lstStyle/>
          <a:p>
            <a:pPr algn="ctr"/>
            <a:r>
              <a:rPr lang="en-US" sz="1600" dirty="0">
                <a:latin typeface="Segoe UI" pitchFamily="34" charset="0"/>
                <a:ea typeface="Segoe UI" pitchFamily="34" charset="0"/>
                <a:cs typeface="Segoe UI" pitchFamily="34" charset="0"/>
              </a:rPr>
              <a:t>Client</a:t>
            </a:r>
          </a:p>
        </p:txBody>
      </p:sp>
      <p:pic>
        <p:nvPicPr>
          <p:cNvPr id="91155" name="Picture 19" descr="&quot;&quot;"/>
          <p:cNvPicPr>
            <a:picLocks noChangeAspect="1" noChangeArrowheads="1"/>
          </p:cNvPicPr>
          <p:nvPr/>
        </p:nvPicPr>
        <p:blipFill>
          <a:blip r:embed="rId3" cstate="print"/>
          <a:srcRect/>
          <a:stretch>
            <a:fillRect/>
          </a:stretch>
        </p:blipFill>
        <p:spPr bwMode="auto">
          <a:xfrm>
            <a:off x="7290876" y="4591050"/>
            <a:ext cx="693737" cy="844550"/>
          </a:xfrm>
          <a:prstGeom prst="rect">
            <a:avLst/>
          </a:prstGeom>
          <a:noFill/>
        </p:spPr>
      </p:pic>
      <p:sp>
        <p:nvSpPr>
          <p:cNvPr id="91156" name="AutoShape 20" descr="&quot;&quot;"/>
          <p:cNvSpPr>
            <a:spLocks noChangeArrowheads="1"/>
          </p:cNvSpPr>
          <p:nvPr/>
        </p:nvSpPr>
        <p:spPr bwMode="auto">
          <a:xfrm>
            <a:off x="7159907" y="5484813"/>
            <a:ext cx="955675" cy="279400"/>
          </a:xfrm>
          <a:prstGeom prst="roundRect">
            <a:avLst>
              <a:gd name="adj" fmla="val 4167"/>
            </a:avLst>
          </a:prstGeom>
          <a:noFill/>
          <a:ln w="9525">
            <a:noFill/>
            <a:round/>
            <a:headEnd/>
            <a:tailEnd/>
          </a:ln>
          <a:effectLst/>
        </p:spPr>
        <p:txBody>
          <a:bodyPr anchor="ctr"/>
          <a:lstStyle/>
          <a:p>
            <a:pPr algn="ctr"/>
            <a:r>
              <a:rPr lang="en-US" sz="1600" dirty="0">
                <a:latin typeface="Segoe UI" pitchFamily="34" charset="0"/>
                <a:ea typeface="Segoe UI" pitchFamily="34" charset="0"/>
                <a:cs typeface="Segoe UI" pitchFamily="34" charset="0"/>
              </a:rPr>
              <a:t>Client</a:t>
            </a:r>
          </a:p>
        </p:txBody>
      </p:sp>
      <p:sp>
        <p:nvSpPr>
          <p:cNvPr id="91157" name="AutoShape 21" descr="&quot;&quot;"/>
          <p:cNvSpPr>
            <a:spLocks noChangeArrowheads="1"/>
          </p:cNvSpPr>
          <p:nvPr/>
        </p:nvSpPr>
        <p:spPr bwMode="auto">
          <a:xfrm>
            <a:off x="3359150" y="4494212"/>
            <a:ext cx="2203450" cy="941387"/>
          </a:xfrm>
          <a:prstGeom prst="roundRect">
            <a:avLst>
              <a:gd name="adj" fmla="val 4167"/>
            </a:avLst>
          </a:prstGeom>
          <a:noFill/>
          <a:ln w="9525">
            <a:noFill/>
            <a:round/>
            <a:headEnd/>
            <a:tailEnd/>
          </a:ln>
          <a:effectLst/>
        </p:spPr>
        <p:txBody>
          <a:bodyPr anchor="ctr"/>
          <a:lstStyle/>
          <a:p>
            <a:pPr algn="ctr"/>
            <a:r>
              <a:rPr lang="en-US" sz="1600" dirty="0">
                <a:latin typeface="Segoe UI" pitchFamily="34" charset="0"/>
                <a:ea typeface="Segoe UI" pitchFamily="34" charset="0"/>
                <a:cs typeface="Segoe UI" pitchFamily="34" charset="0"/>
              </a:rPr>
              <a:t>Routeurs</a:t>
            </a:r>
          </a:p>
          <a:p>
            <a:pPr algn="ctr"/>
            <a:r>
              <a:rPr lang="en-US" sz="1600" dirty="0">
                <a:latin typeface="Segoe UI" pitchFamily="34" charset="0"/>
                <a:ea typeface="Segoe UI" pitchFamily="34" charset="0"/>
                <a:cs typeface="Segoe UI" pitchFamily="34" charset="0"/>
              </a:rPr>
              <a:t>(non conforme RFC 1542)</a:t>
            </a:r>
          </a:p>
        </p:txBody>
      </p:sp>
      <p:sp>
        <p:nvSpPr>
          <p:cNvPr id="91158" name="AutoShape 22" descr="&quot;&quot;"/>
          <p:cNvSpPr>
            <a:spLocks noChangeArrowheads="1"/>
          </p:cNvSpPr>
          <p:nvPr/>
        </p:nvSpPr>
        <p:spPr bwMode="auto">
          <a:xfrm>
            <a:off x="3336925" y="3038475"/>
            <a:ext cx="2357438" cy="385763"/>
          </a:xfrm>
          <a:prstGeom prst="leftRightArrow">
            <a:avLst>
              <a:gd name="adj1" fmla="val 66519"/>
              <a:gd name="adj2" fmla="val 60489"/>
            </a:avLst>
          </a:prstGeom>
          <a:solidFill>
            <a:srgbClr val="FF0000">
              <a:alpha val="75000"/>
            </a:srgbClr>
          </a:solidFill>
          <a:ln w="9525" algn="ctr">
            <a:noFill/>
            <a:miter lim="800000"/>
            <a:headEnd/>
            <a:tailEnd/>
          </a:ln>
          <a:effectLst/>
        </p:spPr>
        <p:txBody>
          <a:bodyPr wrap="none" anchor="ctr"/>
          <a:lstStyle/>
          <a:p>
            <a:pPr algn="ctr"/>
            <a:r>
              <a:rPr lang="en-US" dirty="0">
                <a:solidFill>
                  <a:schemeClr val="bg1"/>
                </a:solidFill>
                <a:latin typeface="Segoe UI" pitchFamily="34" charset="0"/>
                <a:ea typeface="Segoe UI" pitchFamily="34" charset="0"/>
                <a:cs typeface="Segoe UI" pitchFamily="34" charset="0"/>
              </a:rPr>
              <a:t>Monodiffusion</a:t>
            </a:r>
          </a:p>
        </p:txBody>
      </p:sp>
      <p:sp>
        <p:nvSpPr>
          <p:cNvPr id="91159" name="red &quot;Broadcast&quot; on the left" descr="&quot;&quot;"/>
          <p:cNvSpPr txBox="1">
            <a:spLocks noChangeArrowheads="1"/>
          </p:cNvSpPr>
          <p:nvPr/>
        </p:nvSpPr>
        <p:spPr bwMode="auto">
          <a:xfrm>
            <a:off x="1419513" y="3706334"/>
            <a:ext cx="1135632" cy="338554"/>
          </a:xfrm>
          <a:prstGeom prst="rect">
            <a:avLst/>
          </a:prstGeom>
          <a:noFill/>
          <a:ln w="9525" algn="ctr">
            <a:noFill/>
            <a:miter lim="800000"/>
            <a:headEnd/>
            <a:tailEnd/>
          </a:ln>
          <a:effectLst/>
        </p:spPr>
        <p:txBody>
          <a:bodyPr wrap="none">
            <a:spAutoFit/>
          </a:bodyPr>
          <a:lstStyle/>
          <a:p>
            <a:r>
              <a:rPr lang="en-US" sz="1600" dirty="0">
                <a:solidFill>
                  <a:srgbClr val="CC0000"/>
                </a:solidFill>
                <a:latin typeface="Segoe UI" pitchFamily="34" charset="0"/>
                <a:ea typeface="Segoe UI" pitchFamily="34" charset="0"/>
                <a:cs typeface="Segoe UI" pitchFamily="34" charset="0"/>
              </a:rPr>
              <a:t>Diffusion</a:t>
            </a:r>
          </a:p>
        </p:txBody>
      </p:sp>
      <p:sp>
        <p:nvSpPr>
          <p:cNvPr id="91160" name="Text Box 24" descr="&quot;&quot;"/>
          <p:cNvSpPr txBox="1">
            <a:spLocks noChangeArrowheads="1"/>
          </p:cNvSpPr>
          <p:nvPr/>
        </p:nvSpPr>
        <p:spPr bwMode="auto">
          <a:xfrm>
            <a:off x="1014413" y="4084638"/>
            <a:ext cx="1176925" cy="369332"/>
          </a:xfrm>
          <a:prstGeom prst="rect">
            <a:avLst/>
          </a:prstGeom>
          <a:noFill/>
          <a:ln w="9525" algn="ctr">
            <a:noFill/>
            <a:miter lim="800000"/>
            <a:headEnd/>
            <a:tailEnd/>
          </a:ln>
          <a:effectLst/>
        </p:spPr>
        <p:txBody>
          <a:bodyPr wrap="none">
            <a:spAutoFit/>
          </a:bodyPr>
          <a:lstStyle/>
          <a:p>
            <a:r>
              <a:rPr lang="en-US" dirty="0">
                <a:latin typeface="Segoe UI" pitchFamily="34" charset="0"/>
                <a:ea typeface="Segoe UI" pitchFamily="34" charset="0"/>
                <a:cs typeface="Segoe UI" pitchFamily="34" charset="0"/>
              </a:rPr>
              <a:t>Sous-réseau A</a:t>
            </a:r>
          </a:p>
        </p:txBody>
      </p:sp>
      <p:sp>
        <p:nvSpPr>
          <p:cNvPr id="91161" name="Text Box 25" descr="&quot;&quot;"/>
          <p:cNvSpPr txBox="1">
            <a:spLocks noChangeArrowheads="1"/>
          </p:cNvSpPr>
          <p:nvPr/>
        </p:nvSpPr>
        <p:spPr bwMode="auto">
          <a:xfrm>
            <a:off x="6265864" y="4103688"/>
            <a:ext cx="1713360" cy="369332"/>
          </a:xfrm>
          <a:prstGeom prst="rect">
            <a:avLst/>
          </a:prstGeom>
          <a:noFill/>
          <a:ln w="9525" algn="ctr">
            <a:noFill/>
            <a:miter lim="800000"/>
            <a:headEnd/>
            <a:tailEnd/>
          </a:ln>
          <a:effectLst/>
        </p:spPr>
        <p:txBody>
          <a:bodyPr wrap="square">
            <a:spAutoFit/>
          </a:bodyPr>
          <a:lstStyle/>
          <a:p>
            <a:pPr algn="r"/>
            <a:r>
              <a:rPr lang="en-US" dirty="0">
                <a:latin typeface="Segoe UI" pitchFamily="34" charset="0"/>
                <a:ea typeface="Segoe UI" pitchFamily="34" charset="0"/>
                <a:cs typeface="Segoe UI" pitchFamily="34" charset="0"/>
              </a:rPr>
              <a:t>Sous-réseau B</a:t>
            </a:r>
          </a:p>
        </p:txBody>
      </p:sp>
      <p:sp>
        <p:nvSpPr>
          <p:cNvPr id="91162" name="red &quot;Broadcast&quot; on the right" descr="&quot;&quot;"/>
          <p:cNvSpPr txBox="1">
            <a:spLocks noChangeArrowheads="1"/>
          </p:cNvSpPr>
          <p:nvPr/>
        </p:nvSpPr>
        <p:spPr bwMode="auto">
          <a:xfrm>
            <a:off x="6262342" y="3722688"/>
            <a:ext cx="1135632" cy="338554"/>
          </a:xfrm>
          <a:prstGeom prst="rect">
            <a:avLst/>
          </a:prstGeom>
          <a:noFill/>
          <a:ln w="9525" algn="ctr">
            <a:noFill/>
            <a:miter lim="800000"/>
            <a:headEnd/>
            <a:tailEnd/>
          </a:ln>
          <a:effectLst/>
        </p:spPr>
        <p:txBody>
          <a:bodyPr wrap="none">
            <a:spAutoFit/>
          </a:bodyPr>
          <a:lstStyle/>
          <a:p>
            <a:r>
              <a:rPr lang="en-US" sz="1600" dirty="0">
                <a:solidFill>
                  <a:srgbClr val="CC0000"/>
                </a:solidFill>
                <a:latin typeface="Segoe UI" pitchFamily="34" charset="0"/>
                <a:ea typeface="Segoe UI" pitchFamily="34" charset="0"/>
                <a:cs typeface="Segoe UI" pitchFamily="34" charset="0"/>
              </a:rPr>
              <a:t>Diffusion</a:t>
            </a:r>
          </a:p>
        </p:txBody>
      </p:sp>
      <p:sp>
        <p:nvSpPr>
          <p:cNvPr id="91163" name="Oval 27" descr="&quot;&quot;"/>
          <p:cNvSpPr>
            <a:spLocks noChangeArrowheads="1"/>
          </p:cNvSpPr>
          <p:nvPr/>
        </p:nvSpPr>
        <p:spPr bwMode="auto">
          <a:xfrm>
            <a:off x="2698750" y="3667125"/>
            <a:ext cx="488950" cy="488950"/>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a:p>
        </p:txBody>
      </p:sp>
      <p:sp>
        <p:nvSpPr>
          <p:cNvPr id="91164" name="Oval 28" descr="&quot;&quot;"/>
          <p:cNvSpPr>
            <a:spLocks noChangeArrowheads="1"/>
          </p:cNvSpPr>
          <p:nvPr/>
        </p:nvSpPr>
        <p:spPr bwMode="auto">
          <a:xfrm>
            <a:off x="2781300" y="3749675"/>
            <a:ext cx="322263" cy="322263"/>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a:p>
        </p:txBody>
      </p:sp>
      <p:sp>
        <p:nvSpPr>
          <p:cNvPr id="91165" name="frame 2 alt-text here, Oval 29" descr="This is the 2nd of 2 frames. It depicts how both DHCP Relay Agent and DHCP Server, each in its own subnet, communicate with DHCP clients by using broadcast.&#10;First the DHCP relay agent in Subnet A broadcasts a  message; then the DHCP server in Subnet B broadcasting a message.&#10;The broadcast is illustrated by a series of six red circles and white circles which are superimposed on one another; each circle is bigger than the previous one."/>
          <p:cNvSpPr>
            <a:spLocks noChangeArrowheads="1"/>
          </p:cNvSpPr>
          <p:nvPr/>
        </p:nvSpPr>
        <p:spPr bwMode="auto">
          <a:xfrm>
            <a:off x="2859088" y="3827463"/>
            <a:ext cx="168275" cy="168275"/>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a:p>
        </p:txBody>
      </p:sp>
      <p:sp>
        <p:nvSpPr>
          <p:cNvPr id="91166" name="Oval 30" descr="&quot;&quot;"/>
          <p:cNvSpPr>
            <a:spLocks noChangeArrowheads="1"/>
          </p:cNvSpPr>
          <p:nvPr/>
        </p:nvSpPr>
        <p:spPr bwMode="auto">
          <a:xfrm>
            <a:off x="5776913" y="3667125"/>
            <a:ext cx="488950" cy="488950"/>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a:p>
        </p:txBody>
      </p:sp>
      <p:sp>
        <p:nvSpPr>
          <p:cNvPr id="91167" name="Oval 31" descr="&quot;&quot;"/>
          <p:cNvSpPr>
            <a:spLocks noChangeArrowheads="1"/>
          </p:cNvSpPr>
          <p:nvPr/>
        </p:nvSpPr>
        <p:spPr bwMode="auto">
          <a:xfrm>
            <a:off x="5859463" y="3749675"/>
            <a:ext cx="322262" cy="322263"/>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a:p>
        </p:txBody>
      </p:sp>
      <p:sp>
        <p:nvSpPr>
          <p:cNvPr id="91168" name="Oval 32" descr="&quot;&quot;"/>
          <p:cNvSpPr>
            <a:spLocks noChangeArrowheads="1"/>
          </p:cNvSpPr>
          <p:nvPr/>
        </p:nvSpPr>
        <p:spPr bwMode="auto">
          <a:xfrm>
            <a:off x="5937250" y="3827463"/>
            <a:ext cx="168275" cy="168275"/>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a:p>
        </p:txBody>
      </p:sp>
      <p:pic>
        <p:nvPicPr>
          <p:cNvPr id="91169" name="Picture 33" descr="&quot;&quot;"/>
          <p:cNvPicPr>
            <a:picLocks noChangeAspect="1" noChangeArrowheads="1"/>
          </p:cNvPicPr>
          <p:nvPr/>
        </p:nvPicPr>
        <p:blipFill>
          <a:blip r:embed="rId4" cstate="print"/>
          <a:srcRect/>
          <a:stretch>
            <a:fillRect/>
          </a:stretch>
        </p:blipFill>
        <p:spPr bwMode="auto">
          <a:xfrm>
            <a:off x="5116513" y="4040188"/>
            <a:ext cx="714375" cy="457200"/>
          </a:xfrm>
          <a:prstGeom prst="rect">
            <a:avLst/>
          </a:prstGeom>
          <a:noFill/>
        </p:spPr>
      </p:pic>
      <p:grpSp>
        <p:nvGrpSpPr>
          <p:cNvPr id="2" name="play icon Group 42" descr="&quot;&quot;"/>
          <p:cNvGrpSpPr>
            <a:grpSpLocks/>
          </p:cNvGrpSpPr>
          <p:nvPr/>
        </p:nvGrpSpPr>
        <p:grpSpPr bwMode="auto">
          <a:xfrm>
            <a:off x="7861300" y="6321578"/>
            <a:ext cx="914400" cy="425450"/>
            <a:chOff x="384" y="3024"/>
            <a:chExt cx="720" cy="336"/>
          </a:xfrm>
        </p:grpSpPr>
        <p:sp>
          <p:nvSpPr>
            <p:cNvPr id="91179" name="Oval 43"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endParaRPr lang="en-US"/>
            </a:p>
          </p:txBody>
        </p:sp>
        <p:grpSp>
          <p:nvGrpSpPr>
            <p:cNvPr id="3" name="Group 44"/>
            <p:cNvGrpSpPr>
              <a:grpSpLocks/>
            </p:cNvGrpSpPr>
            <p:nvPr/>
          </p:nvGrpSpPr>
          <p:grpSpPr bwMode="auto">
            <a:xfrm>
              <a:off x="480" y="3096"/>
              <a:ext cx="240" cy="192"/>
              <a:chOff x="480" y="3096"/>
              <a:chExt cx="240" cy="192"/>
            </a:xfrm>
          </p:grpSpPr>
          <p:sp>
            <p:nvSpPr>
              <p:cNvPr id="91181" name="Oval 45"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91182" name="Freeform 46" descr="&quot;&quot;"/>
              <p:cNvSpPr>
                <a:spLocks/>
              </p:cNvSpPr>
              <p:nvPr/>
            </p:nvSpPr>
            <p:spPr bwMode="auto">
              <a:xfrm>
                <a:off x="539" y="3123"/>
                <a:ext cx="138" cy="132"/>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a:p>
            </p:txBody>
          </p:sp>
        </p:grpSp>
      </p:grpSp>
      <p:grpSp>
        <p:nvGrpSpPr>
          <p:cNvPr id="4" name="play icon Group 47" descr="&quot;&quot;"/>
          <p:cNvGrpSpPr>
            <a:grpSpLocks/>
          </p:cNvGrpSpPr>
          <p:nvPr/>
        </p:nvGrpSpPr>
        <p:grpSpPr bwMode="auto">
          <a:xfrm>
            <a:off x="8318500" y="6380996"/>
            <a:ext cx="304800" cy="244475"/>
            <a:chOff x="768" y="3096"/>
            <a:chExt cx="240" cy="192"/>
          </a:xfrm>
        </p:grpSpPr>
        <p:sp>
          <p:nvSpPr>
            <p:cNvPr id="91184" name="Oval 48"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91185" name="Rectangle 49" descr="&quot;&quot;"/>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US"/>
            </a:p>
          </p:txBody>
        </p:sp>
      </p:grpSp>
    </p:spTree>
    <p:extLst>
      <p:ext uri="{BB962C8B-B14F-4D97-AF65-F5344CB8AC3E}">
        <p14:creationId xmlns:p14="http://schemas.microsoft.com/office/powerpoint/2010/main" val="67660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65"/>
                                        </p:tgtEl>
                                        <p:attrNameLst>
                                          <p:attrName>style.visibility</p:attrName>
                                        </p:attrNameLst>
                                      </p:cBhvr>
                                      <p:to>
                                        <p:strVal val="visible"/>
                                      </p:to>
                                    </p:set>
                                  </p:childTnLst>
                                </p:cTn>
                              </p:par>
                              <p:par>
                                <p:cTn id="7" presetID="6" presetClass="emph" presetSubtype="0" fill="hold" grpId="1" nodeType="withEffect">
                                  <p:stCondLst>
                                    <p:cond delay="0"/>
                                  </p:stCondLst>
                                  <p:childTnLst>
                                    <p:animScale>
                                      <p:cBhvr>
                                        <p:cTn id="8" dur="500" fill="hold"/>
                                        <p:tgtEl>
                                          <p:spTgt spid="91165"/>
                                        </p:tgtEl>
                                      </p:cBhvr>
                                      <p:by x="150000" y="150000"/>
                                    </p:animScale>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91164"/>
                                        </p:tgtEl>
                                        <p:attrNameLst>
                                          <p:attrName>style.visibility</p:attrName>
                                        </p:attrNameLst>
                                      </p:cBhvr>
                                      <p:to>
                                        <p:strVal val="visible"/>
                                      </p:to>
                                    </p:set>
                                  </p:childTnLst>
                                </p:cTn>
                              </p:par>
                              <p:par>
                                <p:cTn id="12" presetID="6" presetClass="emph" presetSubtype="0" fill="hold" grpId="1" nodeType="withEffect">
                                  <p:stCondLst>
                                    <p:cond delay="0"/>
                                  </p:stCondLst>
                                  <p:childTnLst>
                                    <p:animScale>
                                      <p:cBhvr>
                                        <p:cTn id="13" dur="500" fill="hold"/>
                                        <p:tgtEl>
                                          <p:spTgt spid="91164"/>
                                        </p:tgtEl>
                                      </p:cBhvr>
                                      <p:by x="150000" y="150000"/>
                                    </p:animScale>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91163"/>
                                        </p:tgtEl>
                                        <p:attrNameLst>
                                          <p:attrName>style.visibility</p:attrName>
                                        </p:attrNameLst>
                                      </p:cBhvr>
                                      <p:to>
                                        <p:strVal val="visible"/>
                                      </p:to>
                                    </p:set>
                                  </p:childTnLst>
                                </p:cTn>
                              </p:par>
                              <p:par>
                                <p:cTn id="17" presetID="6" presetClass="emph" presetSubtype="0" fill="hold" grpId="1" nodeType="withEffect">
                                  <p:stCondLst>
                                    <p:cond delay="0"/>
                                  </p:stCondLst>
                                  <p:childTnLst>
                                    <p:animScale>
                                      <p:cBhvr>
                                        <p:cTn id="18" dur="500" fill="hold"/>
                                        <p:tgtEl>
                                          <p:spTgt spid="91163"/>
                                        </p:tgtEl>
                                      </p:cBhvr>
                                      <p:by x="150000" y="150000"/>
                                    </p:animScale>
                                  </p:childTnLst>
                                </p:cTn>
                              </p:par>
                            </p:childTnLst>
                          </p:cTn>
                        </p:par>
                        <p:par>
                          <p:cTn id="19" fill="hold">
                            <p:stCondLst>
                              <p:cond delay="1500"/>
                            </p:stCondLst>
                            <p:childTnLst>
                              <p:par>
                                <p:cTn id="20" presetID="10" presetClass="exit" presetSubtype="0" fill="hold" grpId="2" nodeType="afterEffect">
                                  <p:stCondLst>
                                    <p:cond delay="0"/>
                                  </p:stCondLst>
                                  <p:childTnLst>
                                    <p:animEffect transition="out" filter="fade">
                                      <p:cBhvr>
                                        <p:cTn id="21" dur="500"/>
                                        <p:tgtEl>
                                          <p:spTgt spid="91163"/>
                                        </p:tgtEl>
                                      </p:cBhvr>
                                    </p:animEffect>
                                    <p:set>
                                      <p:cBhvr>
                                        <p:cTn id="22" dur="1" fill="hold">
                                          <p:stCondLst>
                                            <p:cond delay="499"/>
                                          </p:stCondLst>
                                        </p:cTn>
                                        <p:tgtEl>
                                          <p:spTgt spid="91163"/>
                                        </p:tgtEl>
                                        <p:attrNameLst>
                                          <p:attrName>style.visibility</p:attrName>
                                        </p:attrNameLst>
                                      </p:cBhvr>
                                      <p:to>
                                        <p:strVal val="hidden"/>
                                      </p:to>
                                    </p:set>
                                  </p:childTnLst>
                                </p:cTn>
                              </p:par>
                              <p:par>
                                <p:cTn id="23" presetID="10" presetClass="exit" presetSubtype="0" fill="hold" grpId="2" nodeType="withEffect">
                                  <p:stCondLst>
                                    <p:cond delay="0"/>
                                  </p:stCondLst>
                                  <p:childTnLst>
                                    <p:animEffect transition="out" filter="fade">
                                      <p:cBhvr>
                                        <p:cTn id="24" dur="2000"/>
                                        <p:tgtEl>
                                          <p:spTgt spid="91164"/>
                                        </p:tgtEl>
                                      </p:cBhvr>
                                    </p:animEffect>
                                    <p:set>
                                      <p:cBhvr>
                                        <p:cTn id="25" dur="1" fill="hold">
                                          <p:stCondLst>
                                            <p:cond delay="1999"/>
                                          </p:stCondLst>
                                        </p:cTn>
                                        <p:tgtEl>
                                          <p:spTgt spid="91164"/>
                                        </p:tgtEl>
                                        <p:attrNameLst>
                                          <p:attrName>style.visibility</p:attrName>
                                        </p:attrNameLst>
                                      </p:cBhvr>
                                      <p:to>
                                        <p:strVal val="hidden"/>
                                      </p:to>
                                    </p:set>
                                  </p:childTnLst>
                                </p:cTn>
                              </p:par>
                              <p:par>
                                <p:cTn id="26" presetID="10" presetClass="exit" presetSubtype="0" fill="hold" grpId="2" nodeType="withEffect">
                                  <p:stCondLst>
                                    <p:cond delay="0"/>
                                  </p:stCondLst>
                                  <p:childTnLst>
                                    <p:animEffect transition="out" filter="fade">
                                      <p:cBhvr>
                                        <p:cTn id="27" dur="2000"/>
                                        <p:tgtEl>
                                          <p:spTgt spid="91165"/>
                                        </p:tgtEl>
                                      </p:cBhvr>
                                    </p:animEffect>
                                    <p:set>
                                      <p:cBhvr>
                                        <p:cTn id="28" dur="1" fill="hold">
                                          <p:stCondLst>
                                            <p:cond delay="1999"/>
                                          </p:stCondLst>
                                        </p:cTn>
                                        <p:tgtEl>
                                          <p:spTgt spid="91165"/>
                                        </p:tgtEl>
                                        <p:attrNameLst>
                                          <p:attrName>style.visibility</p:attrName>
                                        </p:attrNameLst>
                                      </p:cBhvr>
                                      <p:to>
                                        <p:strVal val="hidden"/>
                                      </p:to>
                                    </p:set>
                                  </p:childTnLst>
                                </p:cTn>
                              </p:par>
                            </p:childTnLst>
                          </p:cTn>
                        </p:par>
                        <p:par>
                          <p:cTn id="29" fill="hold">
                            <p:stCondLst>
                              <p:cond delay="3500"/>
                            </p:stCondLst>
                            <p:childTnLst>
                              <p:par>
                                <p:cTn id="30" presetID="1" presetClass="entr" presetSubtype="0" fill="hold" grpId="3" nodeType="afterEffect">
                                  <p:stCondLst>
                                    <p:cond delay="0"/>
                                  </p:stCondLst>
                                  <p:childTnLst>
                                    <p:set>
                                      <p:cBhvr>
                                        <p:cTn id="31" dur="1" fill="hold">
                                          <p:stCondLst>
                                            <p:cond delay="0"/>
                                          </p:stCondLst>
                                        </p:cTn>
                                        <p:tgtEl>
                                          <p:spTgt spid="91165"/>
                                        </p:tgtEl>
                                        <p:attrNameLst>
                                          <p:attrName>style.visibility</p:attrName>
                                        </p:attrNameLst>
                                      </p:cBhvr>
                                      <p:to>
                                        <p:strVal val="visible"/>
                                      </p:to>
                                    </p:set>
                                  </p:childTnLst>
                                </p:cTn>
                              </p:par>
                              <p:par>
                                <p:cTn id="32" presetID="6" presetClass="emph" presetSubtype="0" fill="hold" grpId="4" nodeType="withEffect">
                                  <p:stCondLst>
                                    <p:cond delay="0"/>
                                  </p:stCondLst>
                                  <p:childTnLst>
                                    <p:animScale>
                                      <p:cBhvr>
                                        <p:cTn id="33" dur="500" fill="hold"/>
                                        <p:tgtEl>
                                          <p:spTgt spid="91165"/>
                                        </p:tgtEl>
                                      </p:cBhvr>
                                      <p:by x="150000" y="150000"/>
                                    </p:animScale>
                                  </p:childTnLst>
                                </p:cTn>
                              </p:par>
                            </p:childTnLst>
                          </p:cTn>
                        </p:par>
                        <p:par>
                          <p:cTn id="34" fill="hold">
                            <p:stCondLst>
                              <p:cond delay="4000"/>
                            </p:stCondLst>
                            <p:childTnLst>
                              <p:par>
                                <p:cTn id="35" presetID="1" presetClass="entr" presetSubtype="0" fill="hold" grpId="3" nodeType="afterEffect">
                                  <p:stCondLst>
                                    <p:cond delay="0"/>
                                  </p:stCondLst>
                                  <p:childTnLst>
                                    <p:set>
                                      <p:cBhvr>
                                        <p:cTn id="36" dur="1" fill="hold">
                                          <p:stCondLst>
                                            <p:cond delay="0"/>
                                          </p:stCondLst>
                                        </p:cTn>
                                        <p:tgtEl>
                                          <p:spTgt spid="91164"/>
                                        </p:tgtEl>
                                        <p:attrNameLst>
                                          <p:attrName>style.visibility</p:attrName>
                                        </p:attrNameLst>
                                      </p:cBhvr>
                                      <p:to>
                                        <p:strVal val="visible"/>
                                      </p:to>
                                    </p:set>
                                  </p:childTnLst>
                                </p:cTn>
                              </p:par>
                              <p:par>
                                <p:cTn id="37" presetID="6" presetClass="emph" presetSubtype="0" fill="hold" grpId="4" nodeType="withEffect">
                                  <p:stCondLst>
                                    <p:cond delay="0"/>
                                  </p:stCondLst>
                                  <p:childTnLst>
                                    <p:animScale>
                                      <p:cBhvr>
                                        <p:cTn id="38" dur="500" fill="hold"/>
                                        <p:tgtEl>
                                          <p:spTgt spid="91164"/>
                                        </p:tgtEl>
                                      </p:cBhvr>
                                      <p:by x="150000" y="150000"/>
                                    </p:animScale>
                                  </p:childTnLst>
                                </p:cTn>
                              </p:par>
                            </p:childTnLst>
                          </p:cTn>
                        </p:par>
                        <p:par>
                          <p:cTn id="39" fill="hold">
                            <p:stCondLst>
                              <p:cond delay="4500"/>
                            </p:stCondLst>
                            <p:childTnLst>
                              <p:par>
                                <p:cTn id="40" presetID="1" presetClass="entr" presetSubtype="0" fill="hold" grpId="3" nodeType="afterEffect">
                                  <p:stCondLst>
                                    <p:cond delay="0"/>
                                  </p:stCondLst>
                                  <p:childTnLst>
                                    <p:set>
                                      <p:cBhvr>
                                        <p:cTn id="41" dur="1" fill="hold">
                                          <p:stCondLst>
                                            <p:cond delay="0"/>
                                          </p:stCondLst>
                                        </p:cTn>
                                        <p:tgtEl>
                                          <p:spTgt spid="91163"/>
                                        </p:tgtEl>
                                        <p:attrNameLst>
                                          <p:attrName>style.visibility</p:attrName>
                                        </p:attrNameLst>
                                      </p:cBhvr>
                                      <p:to>
                                        <p:strVal val="visible"/>
                                      </p:to>
                                    </p:set>
                                  </p:childTnLst>
                                </p:cTn>
                              </p:par>
                              <p:par>
                                <p:cTn id="42" presetID="6" presetClass="emph" presetSubtype="0" fill="hold" grpId="4" nodeType="withEffect">
                                  <p:stCondLst>
                                    <p:cond delay="0"/>
                                  </p:stCondLst>
                                  <p:childTnLst>
                                    <p:animScale>
                                      <p:cBhvr>
                                        <p:cTn id="43" dur="500" fill="hold"/>
                                        <p:tgtEl>
                                          <p:spTgt spid="91163"/>
                                        </p:tgtEl>
                                      </p:cBhvr>
                                      <p:by x="150000" y="150000"/>
                                    </p:animScale>
                                  </p:childTnLst>
                                </p:cTn>
                              </p:par>
                            </p:childTnLst>
                          </p:cTn>
                        </p:par>
                        <p:par>
                          <p:cTn id="44" fill="hold">
                            <p:stCondLst>
                              <p:cond delay="5000"/>
                            </p:stCondLst>
                            <p:childTnLst>
                              <p:par>
                                <p:cTn id="45" presetID="10" presetClass="exit" presetSubtype="0" fill="hold" grpId="5" nodeType="afterEffect">
                                  <p:stCondLst>
                                    <p:cond delay="0"/>
                                  </p:stCondLst>
                                  <p:childTnLst>
                                    <p:animEffect transition="out" filter="fade">
                                      <p:cBhvr>
                                        <p:cTn id="46" dur="500"/>
                                        <p:tgtEl>
                                          <p:spTgt spid="91163"/>
                                        </p:tgtEl>
                                      </p:cBhvr>
                                    </p:animEffect>
                                    <p:set>
                                      <p:cBhvr>
                                        <p:cTn id="47" dur="1" fill="hold">
                                          <p:stCondLst>
                                            <p:cond delay="499"/>
                                          </p:stCondLst>
                                        </p:cTn>
                                        <p:tgtEl>
                                          <p:spTgt spid="91163"/>
                                        </p:tgtEl>
                                        <p:attrNameLst>
                                          <p:attrName>style.visibility</p:attrName>
                                        </p:attrNameLst>
                                      </p:cBhvr>
                                      <p:to>
                                        <p:strVal val="hidden"/>
                                      </p:to>
                                    </p:set>
                                  </p:childTnLst>
                                </p:cTn>
                              </p:par>
                              <p:par>
                                <p:cTn id="48" presetID="10" presetClass="exit" presetSubtype="0" fill="hold" grpId="5" nodeType="withEffect">
                                  <p:stCondLst>
                                    <p:cond delay="0"/>
                                  </p:stCondLst>
                                  <p:childTnLst>
                                    <p:animEffect transition="out" filter="fade">
                                      <p:cBhvr>
                                        <p:cTn id="49" dur="500"/>
                                        <p:tgtEl>
                                          <p:spTgt spid="91164"/>
                                        </p:tgtEl>
                                      </p:cBhvr>
                                    </p:animEffect>
                                    <p:set>
                                      <p:cBhvr>
                                        <p:cTn id="50" dur="1" fill="hold">
                                          <p:stCondLst>
                                            <p:cond delay="499"/>
                                          </p:stCondLst>
                                        </p:cTn>
                                        <p:tgtEl>
                                          <p:spTgt spid="91164"/>
                                        </p:tgtEl>
                                        <p:attrNameLst>
                                          <p:attrName>style.visibility</p:attrName>
                                        </p:attrNameLst>
                                      </p:cBhvr>
                                      <p:to>
                                        <p:strVal val="hidden"/>
                                      </p:to>
                                    </p:set>
                                  </p:childTnLst>
                                </p:cTn>
                              </p:par>
                              <p:par>
                                <p:cTn id="51" presetID="10" presetClass="exit" presetSubtype="0" fill="hold" grpId="5" nodeType="withEffect">
                                  <p:stCondLst>
                                    <p:cond delay="0"/>
                                  </p:stCondLst>
                                  <p:childTnLst>
                                    <p:animEffect transition="out" filter="fade">
                                      <p:cBhvr>
                                        <p:cTn id="52" dur="500"/>
                                        <p:tgtEl>
                                          <p:spTgt spid="91165"/>
                                        </p:tgtEl>
                                      </p:cBhvr>
                                    </p:animEffect>
                                    <p:set>
                                      <p:cBhvr>
                                        <p:cTn id="53" dur="1" fill="hold">
                                          <p:stCondLst>
                                            <p:cond delay="499"/>
                                          </p:stCondLst>
                                        </p:cTn>
                                        <p:tgtEl>
                                          <p:spTgt spid="91165"/>
                                        </p:tgtEl>
                                        <p:attrNameLst>
                                          <p:attrName>style.visibility</p:attrName>
                                        </p:attrNameLst>
                                      </p:cBhvr>
                                      <p:to>
                                        <p:strVal val="hidden"/>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0"/>
                                          </p:stCondLst>
                                        </p:cTn>
                                        <p:tgtEl>
                                          <p:spTgt spid="91168"/>
                                        </p:tgtEl>
                                        <p:attrNameLst>
                                          <p:attrName>style.visibility</p:attrName>
                                        </p:attrNameLst>
                                      </p:cBhvr>
                                      <p:to>
                                        <p:strVal val="visible"/>
                                      </p:to>
                                    </p:set>
                                  </p:childTnLst>
                                </p:cTn>
                              </p:par>
                              <p:par>
                                <p:cTn id="57" presetID="6" presetClass="emph" presetSubtype="0" fill="hold" grpId="1" nodeType="withEffect">
                                  <p:stCondLst>
                                    <p:cond delay="0"/>
                                  </p:stCondLst>
                                  <p:childTnLst>
                                    <p:animScale>
                                      <p:cBhvr>
                                        <p:cTn id="58" dur="500" fill="hold"/>
                                        <p:tgtEl>
                                          <p:spTgt spid="91168"/>
                                        </p:tgtEl>
                                      </p:cBhvr>
                                      <p:by x="150000" y="150000"/>
                                    </p:animScale>
                                  </p:childTnLst>
                                </p:cTn>
                              </p:par>
                            </p:childTnLst>
                          </p:cTn>
                        </p:par>
                        <p:par>
                          <p:cTn id="59" fill="hold">
                            <p:stCondLst>
                              <p:cond delay="6000"/>
                            </p:stCondLst>
                            <p:childTnLst>
                              <p:par>
                                <p:cTn id="60" presetID="1" presetClass="entr" presetSubtype="0" fill="hold" grpId="0" nodeType="afterEffect">
                                  <p:stCondLst>
                                    <p:cond delay="0"/>
                                  </p:stCondLst>
                                  <p:childTnLst>
                                    <p:set>
                                      <p:cBhvr>
                                        <p:cTn id="61" dur="1" fill="hold">
                                          <p:stCondLst>
                                            <p:cond delay="0"/>
                                          </p:stCondLst>
                                        </p:cTn>
                                        <p:tgtEl>
                                          <p:spTgt spid="91167"/>
                                        </p:tgtEl>
                                        <p:attrNameLst>
                                          <p:attrName>style.visibility</p:attrName>
                                        </p:attrNameLst>
                                      </p:cBhvr>
                                      <p:to>
                                        <p:strVal val="visible"/>
                                      </p:to>
                                    </p:set>
                                  </p:childTnLst>
                                </p:cTn>
                              </p:par>
                              <p:par>
                                <p:cTn id="62" presetID="6" presetClass="emph" presetSubtype="0" fill="hold" grpId="1" nodeType="withEffect">
                                  <p:stCondLst>
                                    <p:cond delay="0"/>
                                  </p:stCondLst>
                                  <p:childTnLst>
                                    <p:animScale>
                                      <p:cBhvr>
                                        <p:cTn id="63" dur="500" fill="hold"/>
                                        <p:tgtEl>
                                          <p:spTgt spid="91167"/>
                                        </p:tgtEl>
                                      </p:cBhvr>
                                      <p:by x="150000" y="150000"/>
                                    </p:animScale>
                                  </p:childTnLst>
                                </p:cTn>
                              </p:par>
                            </p:childTnLst>
                          </p:cTn>
                        </p:par>
                        <p:par>
                          <p:cTn id="64" fill="hold">
                            <p:stCondLst>
                              <p:cond delay="6500"/>
                            </p:stCondLst>
                            <p:childTnLst>
                              <p:par>
                                <p:cTn id="65" presetID="1" presetClass="entr" presetSubtype="0" fill="hold" grpId="0" nodeType="afterEffect">
                                  <p:stCondLst>
                                    <p:cond delay="0"/>
                                  </p:stCondLst>
                                  <p:childTnLst>
                                    <p:set>
                                      <p:cBhvr>
                                        <p:cTn id="66" dur="1" fill="hold">
                                          <p:stCondLst>
                                            <p:cond delay="0"/>
                                          </p:stCondLst>
                                        </p:cTn>
                                        <p:tgtEl>
                                          <p:spTgt spid="91166"/>
                                        </p:tgtEl>
                                        <p:attrNameLst>
                                          <p:attrName>style.visibility</p:attrName>
                                        </p:attrNameLst>
                                      </p:cBhvr>
                                      <p:to>
                                        <p:strVal val="visible"/>
                                      </p:to>
                                    </p:set>
                                  </p:childTnLst>
                                </p:cTn>
                              </p:par>
                              <p:par>
                                <p:cTn id="67" presetID="6" presetClass="emph" presetSubtype="0" fill="hold" grpId="1" nodeType="withEffect">
                                  <p:stCondLst>
                                    <p:cond delay="0"/>
                                  </p:stCondLst>
                                  <p:childTnLst>
                                    <p:animScale>
                                      <p:cBhvr>
                                        <p:cTn id="68" dur="500" fill="hold"/>
                                        <p:tgtEl>
                                          <p:spTgt spid="91166"/>
                                        </p:tgtEl>
                                      </p:cBhvr>
                                      <p:by x="150000" y="150000"/>
                                    </p:animScale>
                                  </p:childTnLst>
                                </p:cTn>
                              </p:par>
                            </p:childTnLst>
                          </p:cTn>
                        </p:par>
                        <p:par>
                          <p:cTn id="69" fill="hold">
                            <p:stCondLst>
                              <p:cond delay="7000"/>
                            </p:stCondLst>
                            <p:childTnLst>
                              <p:par>
                                <p:cTn id="70" presetID="10" presetClass="exit" presetSubtype="0" fill="hold" grpId="2" nodeType="afterEffect">
                                  <p:stCondLst>
                                    <p:cond delay="0"/>
                                  </p:stCondLst>
                                  <p:childTnLst>
                                    <p:animEffect transition="out" filter="fade">
                                      <p:cBhvr>
                                        <p:cTn id="71" dur="500"/>
                                        <p:tgtEl>
                                          <p:spTgt spid="91166"/>
                                        </p:tgtEl>
                                      </p:cBhvr>
                                    </p:animEffect>
                                    <p:set>
                                      <p:cBhvr>
                                        <p:cTn id="72" dur="1" fill="hold">
                                          <p:stCondLst>
                                            <p:cond delay="499"/>
                                          </p:stCondLst>
                                        </p:cTn>
                                        <p:tgtEl>
                                          <p:spTgt spid="91166"/>
                                        </p:tgtEl>
                                        <p:attrNameLst>
                                          <p:attrName>style.visibility</p:attrName>
                                        </p:attrNameLst>
                                      </p:cBhvr>
                                      <p:to>
                                        <p:strVal val="hidden"/>
                                      </p:to>
                                    </p:set>
                                  </p:childTnLst>
                                </p:cTn>
                              </p:par>
                              <p:par>
                                <p:cTn id="73" presetID="10" presetClass="exit" presetSubtype="0" fill="hold" grpId="2" nodeType="withEffect">
                                  <p:stCondLst>
                                    <p:cond delay="0"/>
                                  </p:stCondLst>
                                  <p:childTnLst>
                                    <p:animEffect transition="out" filter="fade">
                                      <p:cBhvr>
                                        <p:cTn id="74" dur="500"/>
                                        <p:tgtEl>
                                          <p:spTgt spid="91167"/>
                                        </p:tgtEl>
                                      </p:cBhvr>
                                    </p:animEffect>
                                    <p:set>
                                      <p:cBhvr>
                                        <p:cTn id="75" dur="1" fill="hold">
                                          <p:stCondLst>
                                            <p:cond delay="499"/>
                                          </p:stCondLst>
                                        </p:cTn>
                                        <p:tgtEl>
                                          <p:spTgt spid="91167"/>
                                        </p:tgtEl>
                                        <p:attrNameLst>
                                          <p:attrName>style.visibility</p:attrName>
                                        </p:attrNameLst>
                                      </p:cBhvr>
                                      <p:to>
                                        <p:strVal val="hidden"/>
                                      </p:to>
                                    </p:set>
                                  </p:childTnLst>
                                </p:cTn>
                              </p:par>
                              <p:par>
                                <p:cTn id="76" presetID="10" presetClass="exit" presetSubtype="0" fill="hold" grpId="2" nodeType="withEffect">
                                  <p:stCondLst>
                                    <p:cond delay="0"/>
                                  </p:stCondLst>
                                  <p:childTnLst>
                                    <p:animEffect transition="out" filter="fade">
                                      <p:cBhvr>
                                        <p:cTn id="77" dur="500"/>
                                        <p:tgtEl>
                                          <p:spTgt spid="91168"/>
                                        </p:tgtEl>
                                      </p:cBhvr>
                                    </p:animEffect>
                                    <p:set>
                                      <p:cBhvr>
                                        <p:cTn id="78" dur="1" fill="hold">
                                          <p:stCondLst>
                                            <p:cond delay="499"/>
                                          </p:stCondLst>
                                        </p:cTn>
                                        <p:tgtEl>
                                          <p:spTgt spid="91168"/>
                                        </p:tgtEl>
                                        <p:attrNameLst>
                                          <p:attrName>style.visibility</p:attrName>
                                        </p:attrNameLst>
                                      </p:cBhvr>
                                      <p:to>
                                        <p:strVal val="hidden"/>
                                      </p:to>
                                    </p:set>
                                  </p:childTnLst>
                                </p:cTn>
                              </p:par>
                            </p:childTnLst>
                          </p:cTn>
                        </p:par>
                        <p:par>
                          <p:cTn id="79" fill="hold">
                            <p:stCondLst>
                              <p:cond delay="7500"/>
                            </p:stCondLst>
                            <p:childTnLst>
                              <p:par>
                                <p:cTn id="80" presetID="1" presetClass="entr" presetSubtype="0" fill="hold" grpId="3" nodeType="afterEffect">
                                  <p:stCondLst>
                                    <p:cond delay="0"/>
                                  </p:stCondLst>
                                  <p:childTnLst>
                                    <p:set>
                                      <p:cBhvr>
                                        <p:cTn id="81" dur="1" fill="hold">
                                          <p:stCondLst>
                                            <p:cond delay="0"/>
                                          </p:stCondLst>
                                        </p:cTn>
                                        <p:tgtEl>
                                          <p:spTgt spid="91168"/>
                                        </p:tgtEl>
                                        <p:attrNameLst>
                                          <p:attrName>style.visibility</p:attrName>
                                        </p:attrNameLst>
                                      </p:cBhvr>
                                      <p:to>
                                        <p:strVal val="visible"/>
                                      </p:to>
                                    </p:set>
                                  </p:childTnLst>
                                </p:cTn>
                              </p:par>
                              <p:par>
                                <p:cTn id="82" presetID="6" presetClass="emph" presetSubtype="0" fill="hold" grpId="4" nodeType="withEffect">
                                  <p:stCondLst>
                                    <p:cond delay="0"/>
                                  </p:stCondLst>
                                  <p:childTnLst>
                                    <p:animScale>
                                      <p:cBhvr>
                                        <p:cTn id="83" dur="500" fill="hold"/>
                                        <p:tgtEl>
                                          <p:spTgt spid="91168"/>
                                        </p:tgtEl>
                                      </p:cBhvr>
                                      <p:by x="150000" y="150000"/>
                                    </p:animScale>
                                  </p:childTnLst>
                                </p:cTn>
                              </p:par>
                            </p:childTnLst>
                          </p:cTn>
                        </p:par>
                        <p:par>
                          <p:cTn id="84" fill="hold">
                            <p:stCondLst>
                              <p:cond delay="8000"/>
                            </p:stCondLst>
                            <p:childTnLst>
                              <p:par>
                                <p:cTn id="85" presetID="1" presetClass="entr" presetSubtype="0" fill="hold" grpId="3" nodeType="afterEffect">
                                  <p:stCondLst>
                                    <p:cond delay="0"/>
                                  </p:stCondLst>
                                  <p:childTnLst>
                                    <p:set>
                                      <p:cBhvr>
                                        <p:cTn id="86" dur="1" fill="hold">
                                          <p:stCondLst>
                                            <p:cond delay="0"/>
                                          </p:stCondLst>
                                        </p:cTn>
                                        <p:tgtEl>
                                          <p:spTgt spid="91167"/>
                                        </p:tgtEl>
                                        <p:attrNameLst>
                                          <p:attrName>style.visibility</p:attrName>
                                        </p:attrNameLst>
                                      </p:cBhvr>
                                      <p:to>
                                        <p:strVal val="visible"/>
                                      </p:to>
                                    </p:set>
                                  </p:childTnLst>
                                </p:cTn>
                              </p:par>
                              <p:par>
                                <p:cTn id="87" presetID="6" presetClass="emph" presetSubtype="0" fill="hold" grpId="4" nodeType="withEffect">
                                  <p:stCondLst>
                                    <p:cond delay="0"/>
                                  </p:stCondLst>
                                  <p:childTnLst>
                                    <p:animScale>
                                      <p:cBhvr>
                                        <p:cTn id="88" dur="500" fill="hold"/>
                                        <p:tgtEl>
                                          <p:spTgt spid="91167"/>
                                        </p:tgtEl>
                                      </p:cBhvr>
                                      <p:by x="150000" y="150000"/>
                                    </p:animScale>
                                  </p:childTnLst>
                                </p:cTn>
                              </p:par>
                            </p:childTnLst>
                          </p:cTn>
                        </p:par>
                        <p:par>
                          <p:cTn id="89" fill="hold">
                            <p:stCondLst>
                              <p:cond delay="8500"/>
                            </p:stCondLst>
                            <p:childTnLst>
                              <p:par>
                                <p:cTn id="90" presetID="1" presetClass="entr" presetSubtype="0" fill="hold" grpId="3" nodeType="afterEffect">
                                  <p:stCondLst>
                                    <p:cond delay="0"/>
                                  </p:stCondLst>
                                  <p:childTnLst>
                                    <p:set>
                                      <p:cBhvr>
                                        <p:cTn id="91" dur="1" fill="hold">
                                          <p:stCondLst>
                                            <p:cond delay="0"/>
                                          </p:stCondLst>
                                        </p:cTn>
                                        <p:tgtEl>
                                          <p:spTgt spid="91166"/>
                                        </p:tgtEl>
                                        <p:attrNameLst>
                                          <p:attrName>style.visibility</p:attrName>
                                        </p:attrNameLst>
                                      </p:cBhvr>
                                      <p:to>
                                        <p:strVal val="visible"/>
                                      </p:to>
                                    </p:set>
                                  </p:childTnLst>
                                </p:cTn>
                              </p:par>
                              <p:par>
                                <p:cTn id="92" presetID="6" presetClass="emph" presetSubtype="0" fill="hold" grpId="4" nodeType="withEffect">
                                  <p:stCondLst>
                                    <p:cond delay="0"/>
                                  </p:stCondLst>
                                  <p:childTnLst>
                                    <p:animScale>
                                      <p:cBhvr>
                                        <p:cTn id="93" dur="500" fill="hold"/>
                                        <p:tgtEl>
                                          <p:spTgt spid="91166"/>
                                        </p:tgtEl>
                                      </p:cBhvr>
                                      <p:by x="150000" y="150000"/>
                                    </p:animScale>
                                  </p:childTnLst>
                                </p:cTn>
                              </p:par>
                            </p:childTnLst>
                          </p:cTn>
                        </p:par>
                        <p:par>
                          <p:cTn id="94" fill="hold">
                            <p:stCondLst>
                              <p:cond delay="9000"/>
                            </p:stCondLst>
                            <p:childTnLst>
                              <p:par>
                                <p:cTn id="95" presetID="10" presetClass="exit" presetSubtype="0" fill="hold" grpId="5" nodeType="afterEffect">
                                  <p:stCondLst>
                                    <p:cond delay="0"/>
                                  </p:stCondLst>
                                  <p:childTnLst>
                                    <p:animEffect transition="out" filter="fade">
                                      <p:cBhvr>
                                        <p:cTn id="96" dur="500"/>
                                        <p:tgtEl>
                                          <p:spTgt spid="91166"/>
                                        </p:tgtEl>
                                      </p:cBhvr>
                                    </p:animEffect>
                                    <p:set>
                                      <p:cBhvr>
                                        <p:cTn id="97" dur="1" fill="hold">
                                          <p:stCondLst>
                                            <p:cond delay="499"/>
                                          </p:stCondLst>
                                        </p:cTn>
                                        <p:tgtEl>
                                          <p:spTgt spid="91166"/>
                                        </p:tgtEl>
                                        <p:attrNameLst>
                                          <p:attrName>style.visibility</p:attrName>
                                        </p:attrNameLst>
                                      </p:cBhvr>
                                      <p:to>
                                        <p:strVal val="hidden"/>
                                      </p:to>
                                    </p:set>
                                  </p:childTnLst>
                                </p:cTn>
                              </p:par>
                              <p:par>
                                <p:cTn id="98" presetID="10" presetClass="exit" presetSubtype="0" fill="hold" grpId="5" nodeType="withEffect">
                                  <p:stCondLst>
                                    <p:cond delay="0"/>
                                  </p:stCondLst>
                                  <p:childTnLst>
                                    <p:animEffect transition="out" filter="fade">
                                      <p:cBhvr>
                                        <p:cTn id="99" dur="500"/>
                                        <p:tgtEl>
                                          <p:spTgt spid="91167"/>
                                        </p:tgtEl>
                                      </p:cBhvr>
                                    </p:animEffect>
                                    <p:set>
                                      <p:cBhvr>
                                        <p:cTn id="100" dur="1" fill="hold">
                                          <p:stCondLst>
                                            <p:cond delay="499"/>
                                          </p:stCondLst>
                                        </p:cTn>
                                        <p:tgtEl>
                                          <p:spTgt spid="91167"/>
                                        </p:tgtEl>
                                        <p:attrNameLst>
                                          <p:attrName>style.visibility</p:attrName>
                                        </p:attrNameLst>
                                      </p:cBhvr>
                                      <p:to>
                                        <p:strVal val="hidden"/>
                                      </p:to>
                                    </p:set>
                                  </p:childTnLst>
                                </p:cTn>
                              </p:par>
                              <p:par>
                                <p:cTn id="101" presetID="10" presetClass="exit" presetSubtype="0" fill="hold" grpId="5" nodeType="withEffect">
                                  <p:stCondLst>
                                    <p:cond delay="0"/>
                                  </p:stCondLst>
                                  <p:childTnLst>
                                    <p:animEffect transition="out" filter="fade">
                                      <p:cBhvr>
                                        <p:cTn id="102" dur="500"/>
                                        <p:tgtEl>
                                          <p:spTgt spid="91168"/>
                                        </p:tgtEl>
                                      </p:cBhvr>
                                    </p:animEffect>
                                    <p:set>
                                      <p:cBhvr>
                                        <p:cTn id="103" dur="1" fill="hold">
                                          <p:stCondLst>
                                            <p:cond delay="499"/>
                                          </p:stCondLst>
                                        </p:cTn>
                                        <p:tgtEl>
                                          <p:spTgt spid="91168"/>
                                        </p:tgtEl>
                                        <p:attrNameLst>
                                          <p:attrName>style.visibility</p:attrName>
                                        </p:attrNameLst>
                                      </p:cBhvr>
                                      <p:to>
                                        <p:strVal val="hidden"/>
                                      </p:to>
                                    </p:set>
                                  </p:childTnLst>
                                </p:cTn>
                              </p:par>
                            </p:childTnLst>
                          </p:cTn>
                        </p:par>
                        <p:par>
                          <p:cTn id="104" fill="hold">
                            <p:stCondLst>
                              <p:cond delay="9500"/>
                            </p:stCondLst>
                            <p:childTnLst>
                              <p:par>
                                <p:cTn id="105" presetID="1" presetClass="entr" presetSubtype="0" fill="hold" nodeType="afterEffect">
                                  <p:stCondLst>
                                    <p:cond delay="0"/>
                                  </p:stCondLst>
                                  <p:childTnLst>
                                    <p:set>
                                      <p:cBhvr>
                                        <p:cTn id="10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3" grpId="0" animBg="1"/>
      <p:bldP spid="91163" grpId="1" animBg="1"/>
      <p:bldP spid="91163" grpId="2" animBg="1"/>
      <p:bldP spid="91163" grpId="3" animBg="1"/>
      <p:bldP spid="91163" grpId="4" animBg="1"/>
      <p:bldP spid="91163" grpId="5" animBg="1"/>
      <p:bldP spid="91164" grpId="0" animBg="1"/>
      <p:bldP spid="91164" grpId="1" animBg="1"/>
      <p:bldP spid="91164" grpId="2" animBg="1"/>
      <p:bldP spid="91164" grpId="3" animBg="1"/>
      <p:bldP spid="91164" grpId="4" animBg="1"/>
      <p:bldP spid="91164" grpId="5" animBg="1"/>
      <p:bldP spid="91165" grpId="0" animBg="1"/>
      <p:bldP spid="91165" grpId="1" animBg="1"/>
      <p:bldP spid="91165" grpId="2" animBg="1"/>
      <p:bldP spid="91165" grpId="3" animBg="1"/>
      <p:bldP spid="91165" grpId="4" animBg="1"/>
      <p:bldP spid="91165" grpId="5" animBg="1"/>
      <p:bldP spid="91166" grpId="0" animBg="1"/>
      <p:bldP spid="91166" grpId="1" animBg="1"/>
      <p:bldP spid="91166" grpId="2" animBg="1"/>
      <p:bldP spid="91166" grpId="3" animBg="1"/>
      <p:bldP spid="91166" grpId="4" animBg="1"/>
      <p:bldP spid="91166" grpId="5" animBg="1"/>
      <p:bldP spid="91167" grpId="0" animBg="1"/>
      <p:bldP spid="91167" grpId="1" animBg="1"/>
      <p:bldP spid="91167" grpId="2" animBg="1"/>
      <p:bldP spid="91167" grpId="3" animBg="1"/>
      <p:bldP spid="91167" grpId="4" animBg="1"/>
      <p:bldP spid="91167" grpId="5" animBg="1"/>
      <p:bldP spid="91168" grpId="0" animBg="1"/>
      <p:bldP spid="91168" grpId="1" animBg="1"/>
      <p:bldP spid="91168" grpId="2" animBg="1"/>
      <p:bldP spid="91168" grpId="3" animBg="1"/>
      <p:bldP spid="91168" grpId="4" animBg="1"/>
      <p:bldP spid="91168" grpId="5"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quot;&quot;"/>
          <p:cNvSpPr>
            <a:spLocks noGrp="1"/>
          </p:cNvSpPr>
          <p:nvPr>
            <p:ph type="title"/>
          </p:nvPr>
        </p:nvSpPr>
        <p:spPr/>
        <p:txBody>
          <a:bodyPr/>
          <a:lstStyle/>
          <a:p>
            <a:r>
              <a:rPr lang="en-US" sz="2800" dirty="0">
                <a:latin typeface="Segoe UI" pitchFamily="34" charset="0"/>
                <a:ea typeface="Segoe UI" pitchFamily="34" charset="0"/>
                <a:cs typeface="Segoe UI" pitchFamily="34" charset="0"/>
              </a:rPr>
              <a:t>Autorisation du serveur DHCP</a:t>
            </a:r>
            <a:endParaRPr lang="en-GB" sz="2800" dirty="0">
              <a:latin typeface="Segoe UI" pitchFamily="34" charset="0"/>
              <a:ea typeface="Segoe UI" pitchFamily="34" charset="0"/>
              <a:cs typeface="Segoe UI" pitchFamily="34" charset="0"/>
            </a:endParaRPr>
          </a:p>
        </p:txBody>
      </p:sp>
      <p:sp>
        <p:nvSpPr>
          <p:cNvPr id="4" name="frame 4 alt-text, &quot;DHCP Server 2 ...&quot;" descr="This is the 4th of 6 frames. It depicts how DHCP Server 2 contacts the domain controller in order to obtain a list of authorized DHCP Servers.&#10;An explanation of this appears in a text box.&#10;An arrow points from DHCP Server 1 to the domain controller"/>
          <p:cNvSpPr>
            <a:spLocks noChangeArrowheads="1"/>
          </p:cNvSpPr>
          <p:nvPr/>
        </p:nvSpPr>
        <p:spPr bwMode="auto">
          <a:xfrm>
            <a:off x="642939" y="5817757"/>
            <a:ext cx="5875203" cy="781050"/>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en-US" dirty="0">
                <a:latin typeface="Segoe UI" pitchFamily="34" charset="0"/>
                <a:ea typeface="Segoe UI" pitchFamily="34" charset="0"/>
                <a:cs typeface="Segoe UI" pitchFamily="34" charset="0"/>
              </a:rPr>
              <a:t>Le serveur2 DHCP utilise le contrôleur de </a:t>
            </a:r>
            <a:r>
              <a:rPr lang="en-US">
                <a:latin typeface="Segoe UI" pitchFamily="34" charset="0"/>
                <a:ea typeface="Segoe UI" pitchFamily="34" charset="0"/>
                <a:cs typeface="Segoe UI" pitchFamily="34" charset="0"/>
              </a:rPr>
              <a:t>domaine pour obtenir </a:t>
            </a:r>
            <a:r>
              <a:rPr lang="en-US" dirty="0">
                <a:latin typeface="Segoe UI" pitchFamily="34" charset="0"/>
                <a:ea typeface="Segoe UI" pitchFamily="34" charset="0"/>
                <a:cs typeface="Segoe UI" pitchFamily="34" charset="0"/>
              </a:rPr>
              <a:t>la liste des serveurs DHCP autorisés</a:t>
            </a:r>
          </a:p>
        </p:txBody>
      </p:sp>
      <p:sp>
        <p:nvSpPr>
          <p:cNvPr id="5" name="frame 5 alt-text, &quot;If DHCP Server2 ..." descr="This is the 5th of 6 frames. It depicts how DHCP server 2 in not on the domain controller's list of authorized servers.&#10;An explanation of this appears in a text box.&#10;A X mark appears on the domain controller's AD DS.&#10;An arrow points from the domain controller to DHCP Server 2. &#10;Two Xs appear beside DHCP Server 2; these Xs and their labels indicate that DHCP Server 2 is unauthorized and does not service DHCP requests."/>
          <p:cNvSpPr>
            <a:spLocks noChangeArrowheads="1"/>
          </p:cNvSpPr>
          <p:nvPr/>
        </p:nvSpPr>
        <p:spPr bwMode="auto">
          <a:xfrm>
            <a:off x="642938" y="5817757"/>
            <a:ext cx="5416551" cy="781050"/>
          </a:xfrm>
          <a:prstGeom prst="roundRect">
            <a:avLst>
              <a:gd name="adj" fmla="val 4167"/>
            </a:avLst>
          </a:prstGeom>
          <a:solidFill>
            <a:schemeClr val="bg1"/>
          </a:solidFill>
          <a:ln w="9525" algn="ctr">
            <a:noFill/>
            <a:round/>
            <a:headEnd/>
            <a:tailEnd/>
          </a:ln>
          <a:effectLst/>
        </p:spPr>
        <p:txBody>
          <a:bodyPr anchor="ctr"/>
          <a:lstStyle/>
          <a:p>
            <a:pPr>
              <a:lnSpc>
                <a:spcPct val="85000"/>
              </a:lnSpc>
            </a:pPr>
            <a:r>
              <a:rPr lang="en-US" dirty="0">
                <a:latin typeface="Segoe UI" pitchFamily="34" charset="0"/>
                <a:ea typeface="Segoe UI" pitchFamily="34" charset="0"/>
                <a:cs typeface="Segoe UI" pitchFamily="34" charset="0"/>
              </a:rPr>
              <a:t>S'il ne trouve pas sa propre adresse IP dans la liste, le serveur2 DHCP ne démarre pas et ne prend pas en charge les clients DHCP</a:t>
            </a:r>
          </a:p>
        </p:txBody>
      </p:sp>
      <p:sp>
        <p:nvSpPr>
          <p:cNvPr id="6" name="frame 6 alt-text, &quot; DHCP client ...&quot;" descr="This is the 6th of 6 frames. It depicts how the DHCP client broadcasts a DHCPDISCOVER package to both DHCP servers, but receives a DHCPOFFER package back from DHCP server 1 only.&#10;Two red arrows point from the DHCP client two the two DHCP servers. &#10;A red arrow points from DHCP server 1 back to the DHCP client."/>
          <p:cNvSpPr>
            <a:spLocks noChangeArrowheads="1"/>
          </p:cNvSpPr>
          <p:nvPr/>
        </p:nvSpPr>
        <p:spPr bwMode="auto">
          <a:xfrm>
            <a:off x="522000" y="5817600"/>
            <a:ext cx="5762624" cy="781050"/>
          </a:xfrm>
          <a:prstGeom prst="roundRect">
            <a:avLst>
              <a:gd name="adj" fmla="val 4167"/>
            </a:avLst>
          </a:prstGeom>
          <a:solidFill>
            <a:schemeClr val="accent1"/>
          </a:solidFill>
          <a:ln w="9525" algn="ctr">
            <a:noFill/>
            <a:round/>
            <a:headEnd/>
            <a:tailEnd/>
          </a:ln>
          <a:effectLst/>
        </p:spPr>
        <p:txBody>
          <a:bodyPr anchor="ctr"/>
          <a:lstStyle/>
          <a:p>
            <a:pPr marL="1338263"/>
            <a:r>
              <a:rPr lang="en-US" sz="1600" dirty="0">
                <a:latin typeface="Segoe UI" pitchFamily="34" charset="0"/>
                <a:ea typeface="Segoe UI" pitchFamily="34" charset="0"/>
                <a:cs typeface="Segoe UI" pitchFamily="34" charset="0"/>
              </a:rPr>
              <a:t>Le client DHCP reçoit l'adresse IP </a:t>
            </a:r>
            <a:br>
              <a:rPr lang="en-US" sz="1600" dirty="0">
                <a:latin typeface="Segoe UI" pitchFamily="34" charset="0"/>
                <a:ea typeface="Segoe UI" pitchFamily="34" charset="0"/>
                <a:cs typeface="Segoe UI" pitchFamily="34" charset="0"/>
              </a:rPr>
            </a:br>
            <a:r>
              <a:rPr lang="en-US" sz="1600" dirty="0">
                <a:latin typeface="Segoe UI" pitchFamily="34" charset="0"/>
                <a:ea typeface="Segoe UI" pitchFamily="34" charset="0"/>
                <a:cs typeface="Segoe UI" pitchFamily="34" charset="0"/>
              </a:rPr>
              <a:t>du serveur1 DHCP </a:t>
            </a:r>
            <a:r>
              <a:rPr lang="en-US" sz="1600" dirty="0" err="1">
                <a:latin typeface="Segoe UI" pitchFamily="34" charset="0"/>
                <a:ea typeface="Segoe UI" pitchFamily="34" charset="0"/>
                <a:cs typeface="Segoe UI" pitchFamily="34" charset="0"/>
              </a:rPr>
              <a:t>autorisé</a:t>
            </a:r>
            <a:endParaRPr lang="en-US" sz="1600" dirty="0">
              <a:latin typeface="Segoe UI" pitchFamily="34" charset="0"/>
              <a:ea typeface="Segoe UI" pitchFamily="34" charset="0"/>
              <a:cs typeface="Segoe UI" pitchFamily="34" charset="0"/>
            </a:endParaRPr>
          </a:p>
        </p:txBody>
      </p:sp>
      <p:sp>
        <p:nvSpPr>
          <p:cNvPr id="7" name="frame 2 alt-text, &quot;&quot; DHCP Server1  ...&quot;" descr="This is the 2nd of 6 frames. It depicts how DHCP Server 1 contacts the domain controller in order to obtain a list of authorized DHCP Servers.&#10;An explanation of this appears in a text box.&#10;An arrow points from DHCP Server 1 to the domain controller."/>
          <p:cNvSpPr>
            <a:spLocks noChangeArrowheads="1"/>
          </p:cNvSpPr>
          <p:nvPr/>
        </p:nvSpPr>
        <p:spPr bwMode="auto">
          <a:xfrm>
            <a:off x="1573229" y="1781351"/>
            <a:ext cx="5592763" cy="8096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85000"/>
              </a:lnSpc>
            </a:pPr>
            <a:r>
              <a:rPr lang="en-US" dirty="0">
                <a:latin typeface="Segoe UI" pitchFamily="34" charset="0"/>
                <a:ea typeface="Segoe UI" pitchFamily="34" charset="0"/>
                <a:cs typeface="Segoe UI" pitchFamily="34" charset="0"/>
              </a:rPr>
              <a:t>Le serveur1 DHCP utilise le contrôleur de domaine pour obtenir la liste des serveurs DHCP autorisés</a:t>
            </a:r>
          </a:p>
        </p:txBody>
      </p:sp>
      <p:sp>
        <p:nvSpPr>
          <p:cNvPr id="8" name="frame 3 alt-text, &quot; If DHCP Server1  ...&quot;" descr="This is the 3rd of 6 frames. It depicts how the DHCP server 1 is on the domain controller's list of authorized servers.&#10;An explanation of this appears in a text box.&#10;A green check mark appears on the domain controller's AD DS.&#10;An arrow points from the domain controller to DHCP Server 1. &#10;Two green check marks appear beside DHCP Server 1; these check marks and their labels indicate that DHCP Server 1 is authorized and services DHCP requests."/>
          <p:cNvSpPr>
            <a:spLocks noChangeArrowheads="1"/>
          </p:cNvSpPr>
          <p:nvPr/>
        </p:nvSpPr>
        <p:spPr bwMode="auto">
          <a:xfrm>
            <a:off x="1573229" y="1781350"/>
            <a:ext cx="5754858" cy="8096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95000"/>
              </a:lnSpc>
            </a:pPr>
            <a:r>
              <a:rPr lang="en-US" dirty="0">
                <a:latin typeface="Segoe UI" pitchFamily="34" charset="0"/>
                <a:ea typeface="Segoe UI" pitchFamily="34" charset="0"/>
                <a:cs typeface="Segoe UI" pitchFamily="34" charset="0"/>
              </a:rPr>
              <a:t>S'il trouve sa propre adresse IP dans la liste, le service démarre et prend en charge les clients DHCP</a:t>
            </a:r>
          </a:p>
        </p:txBody>
      </p:sp>
      <p:grpSp>
        <p:nvGrpSpPr>
          <p:cNvPr id="9" name="Group 57" descr="&quot;&quot;"/>
          <p:cNvGrpSpPr>
            <a:grpSpLocks/>
          </p:cNvGrpSpPr>
          <p:nvPr/>
        </p:nvGrpSpPr>
        <p:grpSpPr bwMode="auto">
          <a:xfrm>
            <a:off x="520701" y="2743200"/>
            <a:ext cx="5762625" cy="2782888"/>
            <a:chOff x="238" y="1602"/>
            <a:chExt cx="3630" cy="1753"/>
          </a:xfrm>
        </p:grpSpPr>
        <p:sp>
          <p:nvSpPr>
            <p:cNvPr id="10" name="Oval 55" descr="&quot;&quot;"/>
            <p:cNvSpPr>
              <a:spLocks noChangeArrowheads="1"/>
            </p:cNvSpPr>
            <p:nvPr/>
          </p:nvSpPr>
          <p:spPr bwMode="auto">
            <a:xfrm>
              <a:off x="1066" y="1880"/>
              <a:ext cx="2802" cy="1343"/>
            </a:xfrm>
            <a:prstGeom prst="ellipse">
              <a:avLst/>
            </a:prstGeom>
            <a:gradFill rotWithShape="1">
              <a:gsLst>
                <a:gs pos="0">
                  <a:srgbClr val="FFFFFF"/>
                </a:gs>
                <a:gs pos="100000">
                  <a:srgbClr val="CFE1C2"/>
                </a:gs>
              </a:gsLst>
              <a:lin ang="18900000" scaled="1"/>
            </a:gradFill>
            <a:ln w="9525" algn="ctr">
              <a:noFill/>
              <a:round/>
              <a:headEnd/>
              <a:tailEnd/>
            </a:ln>
            <a:effectLst/>
          </p:spPr>
          <p:txBody>
            <a:bodyPr lIns="0" tIns="0" rIns="0" bIns="0"/>
            <a:lstStyle/>
            <a:p>
              <a:pPr marL="174625" indent="-174625" algn="l" eaLnBrk="1" hangingPunct="1">
                <a:lnSpc>
                  <a:spcPct val="90000"/>
                </a:lnSpc>
                <a:spcBef>
                  <a:spcPct val="70000"/>
                </a:spcBef>
                <a:buClr>
                  <a:schemeClr val="hlink"/>
                </a:buClr>
                <a:buSzPct val="90000"/>
                <a:defRPr/>
              </a:pPr>
              <a:r>
                <a:rPr lang="en-US" sz="2000" b="0" dirty="0"/>
                <a:t>                                                          </a:t>
              </a:r>
            </a:p>
          </p:txBody>
        </p:sp>
        <p:pic>
          <p:nvPicPr>
            <p:cNvPr id="11" name="Picture 56"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4" y="1667"/>
              <a:ext cx="652"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7"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2" y="2556"/>
              <a:ext cx="562"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8"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3" y="1602"/>
              <a:ext cx="653"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4" y="2570"/>
              <a:ext cx="653"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60" descr="&quot;&quot;"/>
            <p:cNvSpPr>
              <a:spLocks noChangeArrowheads="1"/>
            </p:cNvSpPr>
            <p:nvPr/>
          </p:nvSpPr>
          <p:spPr bwMode="auto">
            <a:xfrm>
              <a:off x="315" y="1614"/>
              <a:ext cx="963" cy="315"/>
            </a:xfrm>
            <a:prstGeom prst="roundRect">
              <a:avLst>
                <a:gd name="adj" fmla="val 4167"/>
              </a:avLst>
            </a:prstGeom>
            <a:solidFill>
              <a:schemeClr val="bg1"/>
            </a:solidFill>
            <a:ln w="9525">
              <a:noFill/>
              <a:round/>
              <a:headEnd/>
              <a:tailEnd/>
            </a:ln>
            <a:effectLst/>
          </p:spPr>
          <p:txBody>
            <a:bodyPr anchor="ctr"/>
            <a:lstStyle/>
            <a:p>
              <a:pPr>
                <a:lnSpc>
                  <a:spcPct val="85000"/>
                </a:lnSpc>
              </a:pPr>
              <a:r>
                <a:rPr lang="en-US" dirty="0" err="1">
                  <a:latin typeface="Segoe UI" pitchFamily="34" charset="0"/>
                  <a:ea typeface="Segoe UI" pitchFamily="34" charset="0"/>
                  <a:cs typeface="Segoe UI" pitchFamily="34" charset="0"/>
                </a:rPr>
                <a:t>Contrôleur</a:t>
              </a:r>
              <a:endParaRPr lang="en-US" dirty="0">
                <a:latin typeface="Segoe UI" pitchFamily="34" charset="0"/>
                <a:ea typeface="Segoe UI" pitchFamily="34" charset="0"/>
                <a:cs typeface="Segoe UI" pitchFamily="34" charset="0"/>
              </a:endParaRPr>
            </a:p>
            <a:p>
              <a:pPr>
                <a:lnSpc>
                  <a:spcPct val="85000"/>
                </a:lnSpc>
              </a:pPr>
              <a:r>
                <a:rPr lang="en-US" dirty="0">
                  <a:latin typeface="Segoe UI" pitchFamily="34" charset="0"/>
                  <a:ea typeface="Segoe UI" pitchFamily="34" charset="0"/>
                  <a:cs typeface="Segoe UI" pitchFamily="34" charset="0"/>
                </a:rPr>
                <a:t>de domaine</a:t>
              </a:r>
            </a:p>
          </p:txBody>
        </p:sp>
        <p:sp>
          <p:nvSpPr>
            <p:cNvPr id="16" name="AutoShape 62" descr="&quot;&quot;"/>
            <p:cNvSpPr>
              <a:spLocks noChangeArrowheads="1"/>
            </p:cNvSpPr>
            <p:nvPr/>
          </p:nvSpPr>
          <p:spPr bwMode="auto">
            <a:xfrm>
              <a:off x="238" y="2186"/>
              <a:ext cx="581" cy="350"/>
            </a:xfrm>
            <a:prstGeom prst="roundRect">
              <a:avLst>
                <a:gd name="adj" fmla="val 4167"/>
              </a:avLst>
            </a:prstGeom>
            <a:solidFill>
              <a:schemeClr val="bg1"/>
            </a:solidFill>
            <a:ln w="9525" algn="ctr">
              <a:noFill/>
              <a:round/>
              <a:headEnd/>
              <a:tailEnd/>
            </a:ln>
            <a:effectLst/>
          </p:spPr>
          <p:txBody>
            <a:bodyPr anchor="ctr"/>
            <a:lstStyle/>
            <a:p>
              <a:pPr algn="l">
                <a:lnSpc>
                  <a:spcPct val="85000"/>
                </a:lnSpc>
              </a:pPr>
              <a:r>
                <a:rPr lang="en-US" dirty="0">
                  <a:latin typeface="Segoe UI" pitchFamily="34" charset="0"/>
                  <a:ea typeface="Segoe UI" pitchFamily="34" charset="0"/>
                  <a:cs typeface="Segoe UI" pitchFamily="34" charset="0"/>
                </a:rPr>
                <a:t>AD DS</a:t>
              </a:r>
            </a:p>
          </p:txBody>
        </p:sp>
        <p:sp>
          <p:nvSpPr>
            <p:cNvPr id="17" name="AutoShape 64" descr="&quot;&quot;"/>
            <p:cNvSpPr>
              <a:spLocks noChangeArrowheads="1"/>
            </p:cNvSpPr>
            <p:nvPr/>
          </p:nvSpPr>
          <p:spPr bwMode="auto">
            <a:xfrm>
              <a:off x="315" y="2887"/>
              <a:ext cx="950" cy="240"/>
            </a:xfrm>
            <a:prstGeom prst="roundRect">
              <a:avLst>
                <a:gd name="adj" fmla="val 4167"/>
              </a:avLst>
            </a:prstGeom>
            <a:solidFill>
              <a:schemeClr val="bg1"/>
            </a:solidFill>
            <a:ln w="9525">
              <a:noFill/>
              <a:round/>
              <a:headEnd/>
              <a:tailEnd/>
            </a:ln>
            <a:effectLst/>
          </p:spPr>
          <p:txBody>
            <a:bodyPr wrap="none" anchor="ctr"/>
            <a:lstStyle/>
            <a:p>
              <a:r>
                <a:rPr lang="en-US" dirty="0">
                  <a:latin typeface="Segoe UI" pitchFamily="34" charset="0"/>
                  <a:ea typeface="Segoe UI" pitchFamily="34" charset="0"/>
                  <a:cs typeface="Segoe UI" pitchFamily="34" charset="0"/>
                </a:rPr>
                <a:t>Client DHCP </a:t>
              </a:r>
            </a:p>
          </p:txBody>
        </p:sp>
      </p:grpSp>
      <p:pic>
        <p:nvPicPr>
          <p:cNvPr id="18" name="Picture 6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8588" y="3446463"/>
            <a:ext cx="9477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66" descr="&quot;&quot;"/>
          <p:cNvSpPr>
            <a:spLocks noChangeShapeType="1"/>
          </p:cNvSpPr>
          <p:nvPr/>
        </p:nvSpPr>
        <p:spPr bwMode="auto">
          <a:xfrm flipH="1">
            <a:off x="3194050" y="3324225"/>
            <a:ext cx="152082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20" name="Line 67" descr="&quot;&quot;"/>
          <p:cNvSpPr>
            <a:spLocks noChangeShapeType="1"/>
          </p:cNvSpPr>
          <p:nvPr/>
        </p:nvSpPr>
        <p:spPr bwMode="auto">
          <a:xfrm>
            <a:off x="3194050" y="3492500"/>
            <a:ext cx="152082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21" name="Line 68" descr="&quot;&quot;"/>
          <p:cNvSpPr>
            <a:spLocks noChangeShapeType="1"/>
          </p:cNvSpPr>
          <p:nvPr/>
        </p:nvSpPr>
        <p:spPr bwMode="auto">
          <a:xfrm rot="1250189" flipH="1">
            <a:off x="2997200" y="4117975"/>
            <a:ext cx="190341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22" name="Line 69" descr="&quot;&quot;"/>
          <p:cNvSpPr>
            <a:spLocks noChangeShapeType="1"/>
          </p:cNvSpPr>
          <p:nvPr/>
        </p:nvSpPr>
        <p:spPr bwMode="auto">
          <a:xfrm rot="1250189">
            <a:off x="2932113" y="4292600"/>
            <a:ext cx="190341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23" name="Line 70" descr="&quot;&quot;"/>
          <p:cNvSpPr>
            <a:spLocks noChangeShapeType="1"/>
          </p:cNvSpPr>
          <p:nvPr/>
        </p:nvSpPr>
        <p:spPr bwMode="auto">
          <a:xfrm rot="20349811">
            <a:off x="2932113" y="4117975"/>
            <a:ext cx="190341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24" name="Line 71" descr="&quot;&quot;"/>
          <p:cNvSpPr>
            <a:spLocks noChangeShapeType="1"/>
          </p:cNvSpPr>
          <p:nvPr/>
        </p:nvSpPr>
        <p:spPr bwMode="auto">
          <a:xfrm rot="20349811" flipH="1">
            <a:off x="2997200" y="4292600"/>
            <a:ext cx="190341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pic>
        <p:nvPicPr>
          <p:cNvPr id="25" name="Picture 72"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70038" y="3243263"/>
            <a:ext cx="6556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60" descr="&quot;&quot;"/>
          <p:cNvGrpSpPr>
            <a:grpSpLocks/>
          </p:cNvGrpSpPr>
          <p:nvPr/>
        </p:nvGrpSpPr>
        <p:grpSpPr bwMode="auto">
          <a:xfrm>
            <a:off x="6230804" y="4689475"/>
            <a:ext cx="2559050" cy="1331913"/>
            <a:chOff x="3892" y="2954"/>
            <a:chExt cx="1612" cy="839"/>
          </a:xfrm>
          <a:solidFill>
            <a:schemeClr val="accent1"/>
          </a:solidFill>
          <a:effectLst/>
        </p:grpSpPr>
        <p:sp>
          <p:nvSpPr>
            <p:cNvPr id="27" name="AutoShape 74" descr="&quot;&quot;"/>
            <p:cNvSpPr>
              <a:spLocks noChangeArrowheads="1"/>
            </p:cNvSpPr>
            <p:nvPr/>
          </p:nvSpPr>
          <p:spPr bwMode="auto">
            <a:xfrm>
              <a:off x="3892" y="2954"/>
              <a:ext cx="1470" cy="839"/>
            </a:xfrm>
            <a:prstGeom prst="roundRect">
              <a:avLst>
                <a:gd name="adj" fmla="val 2931"/>
              </a:avLst>
            </a:prstGeom>
            <a:grpFill/>
            <a:ln w="9525" algn="ctr">
              <a:noFill/>
              <a:round/>
              <a:headEnd/>
              <a:tailEnd/>
            </a:ln>
          </p:spPr>
          <p:txBody>
            <a:bodyPr wrap="none" anchor="ctr"/>
            <a:lstStyle/>
            <a:p>
              <a:endParaRPr lang="en-US" sz="1600" dirty="0">
                <a:latin typeface="Segoe UI" pitchFamily="34" charset="0"/>
                <a:ea typeface="Segoe UI" pitchFamily="34" charset="0"/>
                <a:cs typeface="Segoe UI" pitchFamily="34" charset="0"/>
              </a:endParaRPr>
            </a:p>
          </p:txBody>
        </p:sp>
        <p:sp>
          <p:nvSpPr>
            <p:cNvPr id="28" name="Text Box 75" descr="&quot;&quot;"/>
            <p:cNvSpPr txBox="1">
              <a:spLocks noChangeArrowheads="1"/>
            </p:cNvSpPr>
            <p:nvPr/>
          </p:nvSpPr>
          <p:spPr bwMode="auto">
            <a:xfrm>
              <a:off x="4192" y="3052"/>
              <a:ext cx="887" cy="213"/>
            </a:xfrm>
            <a:prstGeom prst="rect">
              <a:avLst/>
            </a:prstGeom>
            <a:grpFill/>
            <a:ln w="9525" algn="ctr">
              <a:noFill/>
              <a:miter lim="800000"/>
              <a:headEnd/>
              <a:tailEnd/>
            </a:ln>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r>
                <a:rPr lang="en-US" sz="1600" b="0" dirty="0">
                  <a:latin typeface="Segoe UI" pitchFamily="34" charset="0"/>
                  <a:ea typeface="Segoe UI" pitchFamily="34" charset="0"/>
                  <a:cs typeface="Segoe UI" pitchFamily="34" charset="0"/>
                </a:rPr>
                <a:t>Non autorisé</a:t>
              </a:r>
            </a:p>
          </p:txBody>
        </p:sp>
        <p:sp>
          <p:nvSpPr>
            <p:cNvPr id="29" name="Text Box 76" descr="&quot;&quot;"/>
            <p:cNvSpPr txBox="1">
              <a:spLocks noChangeArrowheads="1"/>
            </p:cNvSpPr>
            <p:nvPr/>
          </p:nvSpPr>
          <p:spPr bwMode="auto">
            <a:xfrm>
              <a:off x="4192" y="3304"/>
              <a:ext cx="1312" cy="366"/>
            </a:xfrm>
            <a:prstGeom prst="rect">
              <a:avLst/>
            </a:prstGeom>
            <a:grpFill/>
            <a:ln w="9525" algn="ctr">
              <a:noFill/>
              <a:miter lim="800000"/>
              <a:headEnd/>
              <a:tailEnd/>
            </a:ln>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r>
                <a:rPr lang="en-US" sz="1600" b="0" dirty="0">
                  <a:latin typeface="Segoe UI" pitchFamily="34" charset="0"/>
                  <a:ea typeface="Segoe UI" pitchFamily="34" charset="0"/>
                  <a:cs typeface="Segoe UI" pitchFamily="34" charset="0"/>
                </a:rPr>
                <a:t>N'autorise </a:t>
              </a:r>
              <a:r>
                <a:rPr lang="en-US" sz="1600" b="0">
                  <a:latin typeface="Segoe UI" pitchFamily="34" charset="0"/>
                  <a:ea typeface="Segoe UI" pitchFamily="34" charset="0"/>
                  <a:cs typeface="Segoe UI" pitchFamily="34" charset="0"/>
                </a:rPr>
                <a:t>pas les requêtes </a:t>
              </a:r>
              <a:r>
                <a:rPr lang="en-US" sz="1600" b="0" dirty="0">
                  <a:latin typeface="Segoe UI" pitchFamily="34" charset="0"/>
                  <a:ea typeface="Segoe UI" pitchFamily="34" charset="0"/>
                  <a:cs typeface="Segoe UI" pitchFamily="34" charset="0"/>
                </a:rPr>
                <a:t>DHCP</a:t>
              </a:r>
            </a:p>
          </p:txBody>
        </p:sp>
        <p:pic>
          <p:nvPicPr>
            <p:cNvPr id="30" name="Picture 77" descr="&quot;&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75" y="3061"/>
              <a:ext cx="196" cy="235"/>
            </a:xfrm>
            <a:prstGeom prst="rect">
              <a:avLst/>
            </a:prstGeom>
            <a:grpFill/>
            <a:ln w="9525">
              <a:noFill/>
              <a:miter lim="800000"/>
              <a:headEnd/>
              <a:tailEnd/>
            </a:ln>
          </p:spPr>
        </p:pic>
        <p:pic>
          <p:nvPicPr>
            <p:cNvPr id="31" name="Picture 78" descr="&quot;&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75" y="3386"/>
              <a:ext cx="196" cy="235"/>
            </a:xfrm>
            <a:prstGeom prst="rect">
              <a:avLst/>
            </a:prstGeom>
            <a:grpFill/>
            <a:ln w="9525">
              <a:noFill/>
              <a:miter lim="800000"/>
              <a:headEnd/>
              <a:tailEnd/>
            </a:ln>
          </p:spPr>
        </p:pic>
      </p:grpSp>
      <p:grpSp>
        <p:nvGrpSpPr>
          <p:cNvPr id="32" name="Group 59" descr="&quot;&quot;"/>
          <p:cNvGrpSpPr>
            <a:grpSpLocks/>
          </p:cNvGrpSpPr>
          <p:nvPr/>
        </p:nvGrpSpPr>
        <p:grpSpPr bwMode="auto">
          <a:xfrm>
            <a:off x="6359299" y="2947781"/>
            <a:ext cx="2278856" cy="1252537"/>
            <a:chOff x="3892" y="1915"/>
            <a:chExt cx="1470" cy="839"/>
          </a:xfrm>
          <a:solidFill>
            <a:schemeClr val="accent1"/>
          </a:solidFill>
          <a:effectLst/>
        </p:grpSpPr>
        <p:sp>
          <p:nvSpPr>
            <p:cNvPr id="33" name="AutoShape 80" descr="&quot;&quot;"/>
            <p:cNvSpPr>
              <a:spLocks noChangeArrowheads="1"/>
            </p:cNvSpPr>
            <p:nvPr/>
          </p:nvSpPr>
          <p:spPr bwMode="auto">
            <a:xfrm>
              <a:off x="3892" y="1915"/>
              <a:ext cx="1470" cy="839"/>
            </a:xfrm>
            <a:prstGeom prst="roundRect">
              <a:avLst>
                <a:gd name="adj" fmla="val 2931"/>
              </a:avLst>
            </a:prstGeom>
            <a:grpFill/>
            <a:ln w="9525" algn="ctr">
              <a:noFill/>
              <a:round/>
              <a:headEnd/>
              <a:tailEnd/>
            </a:ln>
          </p:spPr>
          <p:txBody>
            <a:bodyPr wrap="none" anchor="ctr"/>
            <a:lstStyle/>
            <a:p>
              <a:endParaRPr lang="en-US" sz="1600" dirty="0">
                <a:latin typeface="Segoe UI" pitchFamily="34" charset="0"/>
                <a:ea typeface="Segoe UI" pitchFamily="34" charset="0"/>
                <a:cs typeface="Segoe UI" pitchFamily="34" charset="0"/>
              </a:endParaRPr>
            </a:p>
          </p:txBody>
        </p:sp>
        <p:sp>
          <p:nvSpPr>
            <p:cNvPr id="34" name="Text Box 81" descr="&quot;&quot;"/>
            <p:cNvSpPr txBox="1">
              <a:spLocks noChangeArrowheads="1"/>
            </p:cNvSpPr>
            <p:nvPr/>
          </p:nvSpPr>
          <p:spPr bwMode="auto">
            <a:xfrm>
              <a:off x="4126" y="2059"/>
              <a:ext cx="888" cy="212"/>
            </a:xfrm>
            <a:prstGeom prst="rect">
              <a:avLst/>
            </a:prstGeom>
            <a:grpFill/>
            <a:ln w="9525" algn="ctr">
              <a:noFill/>
              <a:miter lim="800000"/>
              <a:headEnd/>
              <a:tailEnd/>
            </a:ln>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r>
                <a:rPr lang="en-US" sz="1600" b="0" dirty="0">
                  <a:latin typeface="Segoe UI" pitchFamily="34" charset="0"/>
                  <a:ea typeface="Segoe UI" pitchFamily="34" charset="0"/>
                  <a:cs typeface="Segoe UI" pitchFamily="34" charset="0"/>
                </a:rPr>
                <a:t>Autorisé</a:t>
              </a:r>
            </a:p>
          </p:txBody>
        </p:sp>
        <p:sp>
          <p:nvSpPr>
            <p:cNvPr id="35" name="Text Box 82" descr="&quot;&quot;"/>
            <p:cNvSpPr txBox="1">
              <a:spLocks noChangeArrowheads="1"/>
            </p:cNvSpPr>
            <p:nvPr/>
          </p:nvSpPr>
          <p:spPr bwMode="auto">
            <a:xfrm>
              <a:off x="4156" y="2329"/>
              <a:ext cx="1155" cy="366"/>
            </a:xfrm>
            <a:prstGeom prst="rect">
              <a:avLst/>
            </a:prstGeom>
            <a:grpFill/>
            <a:ln w="9525" algn="ctr">
              <a:noFill/>
              <a:miter lim="800000"/>
              <a:headEnd/>
              <a:tailEnd/>
            </a:ln>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r>
                <a:rPr lang="en-US" sz="1600" b="0" dirty="0">
                  <a:latin typeface="Segoe UI" pitchFamily="34" charset="0"/>
                  <a:ea typeface="Segoe UI" pitchFamily="34" charset="0"/>
                  <a:cs typeface="Segoe UI" pitchFamily="34" charset="0"/>
                </a:rPr>
                <a:t>Autorise les requêtes DHCP</a:t>
              </a:r>
            </a:p>
          </p:txBody>
        </p:sp>
        <p:pic>
          <p:nvPicPr>
            <p:cNvPr id="36" name="Picture 83"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09" y="2061"/>
              <a:ext cx="256" cy="265"/>
            </a:xfrm>
            <a:prstGeom prst="rect">
              <a:avLst/>
            </a:prstGeom>
            <a:grpFill/>
            <a:ln w="9525">
              <a:noFill/>
              <a:miter lim="800000"/>
              <a:headEnd/>
              <a:tailEnd/>
            </a:ln>
          </p:spPr>
        </p:pic>
        <p:pic>
          <p:nvPicPr>
            <p:cNvPr id="37" name="Picture 84"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09" y="2403"/>
              <a:ext cx="256" cy="265"/>
            </a:xfrm>
            <a:prstGeom prst="rect">
              <a:avLst/>
            </a:prstGeom>
            <a:grpFill/>
            <a:ln w="9525">
              <a:noFill/>
              <a:miter lim="800000"/>
              <a:headEnd/>
              <a:tailEnd/>
            </a:ln>
          </p:spPr>
        </p:pic>
      </p:grpSp>
      <p:sp>
        <p:nvSpPr>
          <p:cNvPr id="38" name="AutoShape 85" descr="&quot;&quot;"/>
          <p:cNvSpPr>
            <a:spLocks noChangeArrowheads="1"/>
          </p:cNvSpPr>
          <p:nvPr/>
        </p:nvSpPr>
        <p:spPr bwMode="auto">
          <a:xfrm>
            <a:off x="6291829" y="2756488"/>
            <a:ext cx="2346325" cy="352425"/>
          </a:xfrm>
          <a:prstGeom prst="roundRect">
            <a:avLst>
              <a:gd name="adj" fmla="val 4167"/>
            </a:avLst>
          </a:prstGeom>
          <a:solidFill>
            <a:schemeClr val="bg1"/>
          </a:solidFill>
          <a:ln w="9525">
            <a:noFill/>
            <a:round/>
            <a:headEnd/>
            <a:tailEnd/>
          </a:ln>
          <a:effectLst/>
        </p:spPr>
        <p:txBody>
          <a:bodyPr anchor="ctr"/>
          <a:lstStyle/>
          <a:p>
            <a:r>
              <a:rPr lang="en-US" sz="2000" dirty="0">
                <a:latin typeface="Segoe UI" pitchFamily="34" charset="0"/>
                <a:ea typeface="Segoe UI" pitchFamily="34" charset="0"/>
                <a:cs typeface="Segoe UI" pitchFamily="34" charset="0"/>
              </a:rPr>
              <a:t>Serveur1 DHCP</a:t>
            </a:r>
          </a:p>
        </p:txBody>
      </p:sp>
      <p:sp>
        <p:nvSpPr>
          <p:cNvPr id="39" name="AutoShape 86" descr="&quot;&quot;"/>
          <p:cNvSpPr>
            <a:spLocks noChangeArrowheads="1"/>
          </p:cNvSpPr>
          <p:nvPr/>
        </p:nvSpPr>
        <p:spPr bwMode="auto">
          <a:xfrm>
            <a:off x="6283326" y="4448309"/>
            <a:ext cx="2246312" cy="352425"/>
          </a:xfrm>
          <a:prstGeom prst="roundRect">
            <a:avLst>
              <a:gd name="adj" fmla="val 4167"/>
            </a:avLst>
          </a:prstGeom>
          <a:solidFill>
            <a:schemeClr val="bg1"/>
          </a:solidFill>
          <a:ln w="9525">
            <a:noFill/>
            <a:round/>
            <a:headEnd/>
            <a:tailEnd/>
          </a:ln>
          <a:effectLst/>
        </p:spPr>
        <p:txBody>
          <a:bodyPr anchor="ctr"/>
          <a:lstStyle/>
          <a:p>
            <a:r>
              <a:rPr lang="en-US" dirty="0">
                <a:latin typeface="Segoe UI" pitchFamily="34" charset="0"/>
                <a:ea typeface="Segoe UI" pitchFamily="34" charset="0"/>
                <a:cs typeface="Segoe UI" pitchFamily="34" charset="0"/>
              </a:rPr>
              <a:t>Serveur2 DHCP</a:t>
            </a:r>
          </a:p>
        </p:txBody>
      </p:sp>
      <p:pic>
        <p:nvPicPr>
          <p:cNvPr id="40" name="pink X" descr="&quot;&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0025" y="3241675"/>
            <a:ext cx="6000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Line 92" descr="&quot;&quot;"/>
          <p:cNvSpPr>
            <a:spLocks noChangeShapeType="1"/>
          </p:cNvSpPr>
          <p:nvPr/>
        </p:nvSpPr>
        <p:spPr bwMode="auto">
          <a:xfrm>
            <a:off x="3194050" y="4999038"/>
            <a:ext cx="152082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42" name="frame 1 alt-text here, text box" descr="This is the 1st of 6 frames on a build slide. On the left is a domain controller with AD DS, and a DHCP client. On the right is two DHCP servers (DHCP Server 1 and DHCP Server 2.&#10;There are no moving graphics on this frame."/>
          <p:cNvSpPr>
            <a:spLocks noChangeArrowheads="1"/>
          </p:cNvSpPr>
          <p:nvPr/>
        </p:nvSpPr>
        <p:spPr bwMode="auto">
          <a:xfrm>
            <a:off x="533400" y="893763"/>
            <a:ext cx="7986394" cy="812800"/>
          </a:xfrm>
          <a:prstGeom prst="roundRect">
            <a:avLst>
              <a:gd name="adj" fmla="val 16667"/>
            </a:avLst>
          </a:prstGeom>
          <a:solidFill>
            <a:schemeClr val="accent1"/>
          </a:solidFill>
          <a:ln w="9525" algn="ctr">
            <a:noFill/>
            <a:round/>
            <a:headEnd/>
            <a:tailEnd/>
          </a:ln>
          <a:effectLst/>
        </p:spPr>
        <p:txBody>
          <a:bodyPr anchor="ctr"/>
          <a:lstStyle/>
          <a:p>
            <a:r>
              <a:rPr lang="en-CA" sz="2000" dirty="0">
                <a:latin typeface="Segoe UI" pitchFamily="34" charset="0"/>
                <a:ea typeface="Segoe UI" pitchFamily="34" charset="0"/>
                <a:cs typeface="Segoe UI" pitchFamily="34" charset="0"/>
              </a:rPr>
              <a:t>L'autorisation DHCP inscrit le service Serveur DHCP dans le domaine Active Directory afin de prendre en charge les clients DHCP</a:t>
            </a:r>
            <a:endParaRPr lang="en-US" sz="2000" dirty="0">
              <a:latin typeface="Segoe UI" pitchFamily="34" charset="0"/>
              <a:ea typeface="Segoe UI" pitchFamily="34" charset="0"/>
              <a:cs typeface="Segoe UI" pitchFamily="34" charset="0"/>
            </a:endParaRPr>
          </a:p>
        </p:txBody>
      </p:sp>
      <p:grpSp>
        <p:nvGrpSpPr>
          <p:cNvPr id="43" name="Group 94" descr="&quot;&quot;"/>
          <p:cNvGrpSpPr>
            <a:grpSpLocks/>
          </p:cNvGrpSpPr>
          <p:nvPr/>
        </p:nvGrpSpPr>
        <p:grpSpPr bwMode="auto">
          <a:xfrm>
            <a:off x="8024813" y="6313885"/>
            <a:ext cx="914400" cy="425450"/>
            <a:chOff x="384" y="3024"/>
            <a:chExt cx="720" cy="336"/>
          </a:xfrm>
        </p:grpSpPr>
        <p:sp>
          <p:nvSpPr>
            <p:cNvPr id="44" name="Oval 95"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45" name="Group 96"/>
            <p:cNvGrpSpPr>
              <a:grpSpLocks/>
            </p:cNvGrpSpPr>
            <p:nvPr/>
          </p:nvGrpSpPr>
          <p:grpSpPr bwMode="auto">
            <a:xfrm>
              <a:off x="480" y="3096"/>
              <a:ext cx="240" cy="192"/>
              <a:chOff x="480" y="3096"/>
              <a:chExt cx="240" cy="192"/>
            </a:xfrm>
          </p:grpSpPr>
          <p:sp>
            <p:nvSpPr>
              <p:cNvPr id="46" name="Oval 97"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47" name="Freeform 98"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48" name="Group 99" descr="&quot;&quot;"/>
          <p:cNvGrpSpPr>
            <a:grpSpLocks/>
          </p:cNvGrpSpPr>
          <p:nvPr/>
        </p:nvGrpSpPr>
        <p:grpSpPr bwMode="auto">
          <a:xfrm>
            <a:off x="8512175" y="6404373"/>
            <a:ext cx="304800" cy="244475"/>
            <a:chOff x="768" y="3096"/>
            <a:chExt cx="240" cy="192"/>
          </a:xfrm>
        </p:grpSpPr>
        <p:sp>
          <p:nvSpPr>
            <p:cNvPr id="49" name="Oval 100"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50" name="Rectangle 101"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332827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right)">
                                      <p:cBhvr>
                                        <p:cTn id="11" dur="10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xit" presetSubtype="0" fill="hold" grpId="1" nodeType="withEffect">
                                  <p:stCondLst>
                                    <p:cond delay="0"/>
                                  </p:stCondLst>
                                  <p:childTnLst>
                                    <p:animEffect transition="out" filter="fade">
                                      <p:cBhvr>
                                        <p:cTn id="18" dur="1000"/>
                                        <p:tgtEl>
                                          <p:spTgt spid="19"/>
                                        </p:tgtEl>
                                      </p:cBhvr>
                                    </p:animEffect>
                                    <p:set>
                                      <p:cBhvr>
                                        <p:cTn id="19" dur="1" fill="hold">
                                          <p:stCondLst>
                                            <p:cond delay="999"/>
                                          </p:stCondLst>
                                        </p:cTn>
                                        <p:tgtEl>
                                          <p:spTgt spid="19"/>
                                        </p:tgtEl>
                                        <p:attrNameLst>
                                          <p:attrName>style.visibility</p:attrName>
                                        </p:attrNameLst>
                                      </p:cBhvr>
                                      <p:to>
                                        <p:strVal val="hidden"/>
                                      </p:to>
                                    </p:se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dissolve">
                                      <p:cBhvr>
                                        <p:cTn id="23" dur="500"/>
                                        <p:tgtEl>
                                          <p:spTgt spid="25"/>
                                        </p:tgtEl>
                                      </p:cBhvr>
                                    </p:animEffect>
                                  </p:childTnLst>
                                </p:cTn>
                              </p:par>
                            </p:childTnLst>
                          </p:cTn>
                        </p:par>
                        <p:par>
                          <p:cTn id="24" fill="hold">
                            <p:stCondLst>
                              <p:cond delay="1500"/>
                            </p:stCondLst>
                            <p:childTnLst>
                              <p:par>
                                <p:cTn id="25" presetID="22" presetClass="entr" presetSubtype="8" fill="hold" grpId="0" nodeType="afterEffect">
                                  <p:stCondLst>
                                    <p:cond delay="50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7"/>
                                        </p:tgtEl>
                                      </p:cBhvr>
                                    </p:animEffect>
                                    <p:set>
                                      <p:cBhvr>
                                        <p:cTn id="36" dur="1" fill="hold">
                                          <p:stCondLst>
                                            <p:cond delay="999"/>
                                          </p:stCondLst>
                                        </p:cTn>
                                        <p:tgtEl>
                                          <p:spTgt spid="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1000"/>
                                        <p:tgtEl>
                                          <p:spTgt spid="8"/>
                                        </p:tgtEl>
                                      </p:cBhvr>
                                    </p:animEffect>
                                    <p:set>
                                      <p:cBhvr>
                                        <p:cTn id="39" dur="1" fill="hold">
                                          <p:stCondLst>
                                            <p:cond delay="999"/>
                                          </p:stCondLst>
                                        </p:cTn>
                                        <p:tgtEl>
                                          <p:spTgt spid="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20"/>
                                        </p:tgtEl>
                                      </p:cBhvr>
                                    </p:animEffect>
                                    <p:set>
                                      <p:cBhvr>
                                        <p:cTn id="42" dur="1" fill="hold">
                                          <p:stCondLst>
                                            <p:cond delay="999"/>
                                          </p:stCondLst>
                                        </p:cTn>
                                        <p:tgtEl>
                                          <p:spTgt spid="2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25"/>
                                        </p:tgtEl>
                                      </p:cBhvr>
                                    </p:animEffect>
                                    <p:set>
                                      <p:cBhvr>
                                        <p:cTn id="45" dur="1" fill="hold">
                                          <p:stCondLst>
                                            <p:cond delay="999"/>
                                          </p:stCondLst>
                                        </p:cTn>
                                        <p:tgtEl>
                                          <p:spTgt spid="2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right)">
                                      <p:cBhvr>
                                        <p:cTn id="54" dur="10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childTnLst>
                                </p:cTn>
                              </p:par>
                              <p:par>
                                <p:cTn id="60" presetID="10" presetClass="exit" presetSubtype="0" fill="hold" grpId="1" nodeType="withEffect">
                                  <p:stCondLst>
                                    <p:cond delay="0"/>
                                  </p:stCondLst>
                                  <p:childTnLst>
                                    <p:animEffect transition="out" filter="fade">
                                      <p:cBhvr>
                                        <p:cTn id="61" dur="1000"/>
                                        <p:tgtEl>
                                          <p:spTgt spid="21"/>
                                        </p:tgtEl>
                                      </p:cBhvr>
                                    </p:animEffect>
                                    <p:set>
                                      <p:cBhvr>
                                        <p:cTn id="62" dur="1" fill="hold">
                                          <p:stCondLst>
                                            <p:cond delay="999"/>
                                          </p:stCondLst>
                                        </p:cTn>
                                        <p:tgtEl>
                                          <p:spTgt spid="21"/>
                                        </p:tgtEl>
                                        <p:attrNameLst>
                                          <p:attrName>style.visibility</p:attrName>
                                        </p:attrNameLst>
                                      </p:cBhvr>
                                      <p:to>
                                        <p:strVal val="hidden"/>
                                      </p:to>
                                    </p:set>
                                  </p:childTnLst>
                                </p:cTn>
                              </p:par>
                            </p:childTnLst>
                          </p:cTn>
                        </p:par>
                        <p:par>
                          <p:cTn id="63" fill="hold">
                            <p:stCondLst>
                              <p:cond delay="1000"/>
                            </p:stCondLst>
                            <p:childTnLst>
                              <p:par>
                                <p:cTn id="64" presetID="9" presetClass="entr" presetSubtype="0" fill="hold"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dissolve">
                                      <p:cBhvr>
                                        <p:cTn id="66" dur="500"/>
                                        <p:tgtEl>
                                          <p:spTgt spid="40"/>
                                        </p:tgtEl>
                                      </p:cBhvr>
                                    </p:animEffect>
                                  </p:childTnLst>
                                </p:cTn>
                              </p:par>
                            </p:childTnLst>
                          </p:cTn>
                        </p:par>
                        <p:par>
                          <p:cTn id="67" fill="hold">
                            <p:stCondLst>
                              <p:cond delay="1500"/>
                            </p:stCondLst>
                            <p:childTnLst>
                              <p:par>
                                <p:cTn id="68" presetID="22" presetClass="entr" presetSubtype="8" fill="hold" grpId="0" nodeType="afterEffect">
                                  <p:stCondLst>
                                    <p:cond delay="50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1000"/>
                                        <p:tgtEl>
                                          <p:spTgt spid="22"/>
                                        </p:tgtEl>
                                      </p:cBhvr>
                                    </p:animEffect>
                                  </p:childTnLst>
                                </p:cTn>
                              </p:par>
                            </p:childTnLst>
                          </p:cTn>
                        </p:par>
                        <p:par>
                          <p:cTn id="71" fill="hold">
                            <p:stCondLst>
                              <p:cond delay="3000"/>
                            </p:stCondLst>
                            <p:childTnLst>
                              <p:par>
                                <p:cTn id="72" presetID="22" presetClass="entr" presetSubtype="1" fill="hold"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up)">
                                      <p:cBhvr>
                                        <p:cTn id="74" dur="10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nodeType="clickEffect">
                                  <p:stCondLst>
                                    <p:cond delay="0"/>
                                  </p:stCondLst>
                                  <p:childTnLst>
                                    <p:animEffect transition="out" filter="dissolve">
                                      <p:cBhvr>
                                        <p:cTn id="78" dur="500"/>
                                        <p:tgtEl>
                                          <p:spTgt spid="40"/>
                                        </p:tgtEl>
                                      </p:cBhvr>
                                    </p:animEffect>
                                    <p:set>
                                      <p:cBhvr>
                                        <p:cTn id="79" dur="1" fill="hold">
                                          <p:stCondLst>
                                            <p:cond delay="499"/>
                                          </p:stCondLst>
                                        </p:cTn>
                                        <p:tgtEl>
                                          <p:spTgt spid="40"/>
                                        </p:tgtEl>
                                        <p:attrNameLst>
                                          <p:attrName>style.visibility</p:attrName>
                                        </p:attrNameLst>
                                      </p:cBhvr>
                                      <p:to>
                                        <p:strVal val="hidden"/>
                                      </p:to>
                                    </p:set>
                                  </p:childTnLst>
                                </p:cTn>
                              </p:par>
                              <p:par>
                                <p:cTn id="80" presetID="10" presetClass="exit" presetSubtype="0" fill="hold" grpId="2" nodeType="withEffect">
                                  <p:stCondLst>
                                    <p:cond delay="0"/>
                                  </p:stCondLst>
                                  <p:childTnLst>
                                    <p:animEffect transition="out" filter="fade">
                                      <p:cBhvr>
                                        <p:cTn id="81" dur="1000"/>
                                        <p:tgtEl>
                                          <p:spTgt spid="21"/>
                                        </p:tgtEl>
                                      </p:cBhvr>
                                    </p:animEffect>
                                    <p:set>
                                      <p:cBhvr>
                                        <p:cTn id="82" dur="1" fill="hold">
                                          <p:stCondLst>
                                            <p:cond delay="999"/>
                                          </p:stCondLst>
                                        </p:cTn>
                                        <p:tgtEl>
                                          <p:spTgt spid="21"/>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1000"/>
                                        <p:tgtEl>
                                          <p:spTgt spid="22"/>
                                        </p:tgtEl>
                                      </p:cBhvr>
                                    </p:animEffect>
                                    <p:set>
                                      <p:cBhvr>
                                        <p:cTn id="85" dur="1" fill="hold">
                                          <p:stCondLst>
                                            <p:cond delay="999"/>
                                          </p:stCondLst>
                                        </p:cTn>
                                        <p:tgtEl>
                                          <p:spTgt spid="22"/>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1000"/>
                                        <p:tgtEl>
                                          <p:spTgt spid="4"/>
                                        </p:tgtEl>
                                      </p:cBhvr>
                                    </p:animEffect>
                                    <p:set>
                                      <p:cBhvr>
                                        <p:cTn id="88" dur="1" fill="hold">
                                          <p:stCondLst>
                                            <p:cond delay="999"/>
                                          </p:stCondLst>
                                        </p:cTn>
                                        <p:tgtEl>
                                          <p:spTgt spid="4"/>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5"/>
                                        </p:tgtEl>
                                      </p:cBhvr>
                                    </p:animEffect>
                                    <p:set>
                                      <p:cBhvr>
                                        <p:cTn id="91" dur="1" fill="hold">
                                          <p:stCondLst>
                                            <p:cond delay="999"/>
                                          </p:stCondLst>
                                        </p:cTn>
                                        <p:tgtEl>
                                          <p:spTgt spid="5"/>
                                        </p:tgtEl>
                                        <p:attrNameLst>
                                          <p:attrName>style.visibility</p:attrName>
                                        </p:attrNameLst>
                                      </p:cBhvr>
                                      <p:to>
                                        <p:strVal val="hidden"/>
                                      </p:to>
                                    </p:set>
                                  </p:childTnLst>
                                </p:cTn>
                              </p:par>
                            </p:childTnLst>
                          </p:cTn>
                        </p:par>
                        <p:par>
                          <p:cTn id="92" fill="hold">
                            <p:stCondLst>
                              <p:cond delay="1000"/>
                            </p:stCondLst>
                            <p:childTnLst>
                              <p:par>
                                <p:cTn id="93" presetID="10" presetClass="entr" presetSubtype="0" fill="hold" grpId="0" nodeType="after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1000"/>
                                        <p:tgtEl>
                                          <p:spTgt spid="6"/>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down)">
                                      <p:cBhvr>
                                        <p:cTn id="98" dur="10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wipe(left)">
                                      <p:cBhvr>
                                        <p:cTn id="101" dur="1000"/>
                                        <p:tgtEl>
                                          <p:spTgt spid="41"/>
                                        </p:tgtEl>
                                      </p:cBhvr>
                                    </p:animEffect>
                                  </p:childTnLst>
                                </p:cTn>
                              </p:par>
                            </p:childTnLst>
                          </p:cTn>
                        </p:par>
                        <p:par>
                          <p:cTn id="102" fill="hold">
                            <p:stCondLst>
                              <p:cond delay="2000"/>
                            </p:stCondLst>
                            <p:childTnLst>
                              <p:par>
                                <p:cTn id="103" presetID="22" presetClass="entr" presetSubtype="1" fill="hold" grpId="0" nodeType="afterEffect">
                                  <p:stCondLst>
                                    <p:cond delay="500"/>
                                  </p:stCondLst>
                                  <p:childTnLst>
                                    <p:set>
                                      <p:cBhvr>
                                        <p:cTn id="104" dur="1" fill="hold">
                                          <p:stCondLst>
                                            <p:cond delay="0"/>
                                          </p:stCondLst>
                                        </p:cTn>
                                        <p:tgtEl>
                                          <p:spTgt spid="24"/>
                                        </p:tgtEl>
                                        <p:attrNameLst>
                                          <p:attrName>style.visibility</p:attrName>
                                        </p:attrNameLst>
                                      </p:cBhvr>
                                      <p:to>
                                        <p:strVal val="visible"/>
                                      </p:to>
                                    </p:set>
                                    <p:animEffect transition="in" filter="wipe(up)">
                                      <p:cBhvr>
                                        <p:cTn id="105" dur="1000"/>
                                        <p:tgtEl>
                                          <p:spTgt spid="24"/>
                                        </p:tgtEl>
                                      </p:cBhvr>
                                    </p:animEffect>
                                  </p:childTnLst>
                                </p:cTn>
                              </p:par>
                            </p:childTnLst>
                          </p:cTn>
                        </p:par>
                        <p:par>
                          <p:cTn id="106" fill="hold">
                            <p:stCondLst>
                              <p:cond delay="3500"/>
                            </p:stCondLst>
                            <p:childTnLst>
                              <p:par>
                                <p:cTn id="107" presetID="1" presetClass="entr" presetSubtype="0" fill="hold" nodeType="afterEffect">
                                  <p:stCondLst>
                                    <p:cond delay="0"/>
                                  </p:stCondLst>
                                  <p:childTnLst>
                                    <p:set>
                                      <p:cBhvr>
                                        <p:cTn id="108" dur="1" fill="hold">
                                          <p:stCondLst>
                                            <p:cond delay="499"/>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7" grpId="1" animBg="1"/>
      <p:bldP spid="8" grpId="0" animBg="1"/>
      <p:bldP spid="8" grpId="1" animBg="1"/>
      <p:bldP spid="19" grpId="0" animBg="1"/>
      <p:bldP spid="19" grpId="1" animBg="1"/>
      <p:bldP spid="20" grpId="0" animBg="1"/>
      <p:bldP spid="20" grpId="1" animBg="1"/>
      <p:bldP spid="21" grpId="0" animBg="1"/>
      <p:bldP spid="21" grpId="1" animBg="1"/>
      <p:bldP spid="21" grpId="2" animBg="1"/>
      <p:bldP spid="22" grpId="0" animBg="1"/>
      <p:bldP spid="22" grpId="1" animBg="1"/>
      <p:bldP spid="23" grpId="0" animBg="1"/>
      <p:bldP spid="24" grpId="0" animBg="1"/>
      <p:bldP spid="41" grpId="0" animBg="1"/>
    </p:bld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BBD2EAA4A41847945BD0265586F8BB" ma:contentTypeVersion="6" ma:contentTypeDescription="Crée un document." ma:contentTypeScope="" ma:versionID="7b39f977786b8235124ccf6342fdd996">
  <xsd:schema xmlns:xsd="http://www.w3.org/2001/XMLSchema" xmlns:xs="http://www.w3.org/2001/XMLSchema" xmlns:p="http://schemas.microsoft.com/office/2006/metadata/properties" xmlns:ns2="356bb18e-df3b-4c4f-addd-a01135ca2f46" targetNamespace="http://schemas.microsoft.com/office/2006/metadata/properties" ma:root="true" ma:fieldsID="c5fea81a837606943ce00ad16491bf27" ns2:_="">
    <xsd:import namespace="356bb18e-df3b-4c4f-addd-a01135ca2f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bb18e-df3b-4c4f-addd-a01135ca2f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B55958-8011-4E56-A4BC-D2CC88141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bb18e-df3b-4c4f-addd-a01135ca2f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E223A2-732B-4DD7-A83D-47C5F85C3CCD}">
  <ds:schemaRefs>
    <ds:schemaRef ds:uri="http://schemas.microsoft.com/sharepoint/v3/contenttype/forms"/>
  </ds:schemaRefs>
</ds:datastoreItem>
</file>

<file path=customXml/itemProps3.xml><?xml version="1.0" encoding="utf-8"?>
<ds:datastoreItem xmlns:ds="http://schemas.openxmlformats.org/officeDocument/2006/customXml" ds:itemID="{B20C903B-F5D3-4E76-819B-8C3AB4EC058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242</TotalTime>
  <Words>6645</Words>
  <Application>Microsoft Office PowerPoint</Application>
  <PresentationFormat>Affichage à l'écran (4:3)</PresentationFormat>
  <Paragraphs>639</Paragraphs>
  <Slides>37</Slides>
  <Notes>37</Notes>
  <HiddenSlides>5</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37</vt:i4>
      </vt:variant>
    </vt:vector>
  </HeadingPairs>
  <TitlesOfParts>
    <vt:vector size="46" baseType="lpstr">
      <vt:lpstr>Symbol</vt:lpstr>
      <vt:lpstr>Segoe UI Light</vt:lpstr>
      <vt:lpstr>Segoe Light</vt:lpstr>
      <vt:lpstr>Calibri</vt:lpstr>
      <vt:lpstr>Wingdings</vt:lpstr>
      <vt:lpstr>Segoe UI</vt:lpstr>
      <vt:lpstr>Verdana</vt:lpstr>
      <vt:lpstr>Arial</vt:lpstr>
      <vt:lpstr>Presentation1</vt:lpstr>
      <vt:lpstr>Module 6</vt:lpstr>
      <vt:lpstr>Vue d'ensemble du module</vt:lpstr>
      <vt:lpstr>Leçon 1 : Installation d'un rôle Serveur DHCP</vt:lpstr>
      <vt:lpstr>Avantages liés à l'utilisation du protocole DHCP</vt:lpstr>
      <vt:lpstr>Comment le protocole DHCP alloue des adresses IP</vt:lpstr>
      <vt:lpstr>Comment fonctionne le processus de création d'un bail DHCP</vt:lpstr>
      <vt:lpstr>Comment fonctionne le processus de renouvellement d'un bail DHCP</vt:lpstr>
      <vt:lpstr>Définition d'un agent de relais DHCP</vt:lpstr>
      <vt:lpstr>Autorisation du serveur DHCP</vt:lpstr>
      <vt:lpstr>Démonstration : Ajout du rôle Serveur DHCP</vt:lpstr>
      <vt:lpstr>Présentation PowerPoint</vt:lpstr>
      <vt:lpstr>Leçon 2 : Configuration des étendues DHCP</vt:lpstr>
      <vt:lpstr>Que sont les étendues DHCP ?</vt:lpstr>
      <vt:lpstr>Qu'est-ce qu'une réservation DHCP ?</vt:lpstr>
      <vt:lpstr>Que sont les options DHCP ?</vt:lpstr>
      <vt:lpstr>Comment les options DHCP sont-elles appliquées ?</vt:lpstr>
      <vt:lpstr>Démonstration : Création et configuration d'une étendue DHCP</vt:lpstr>
      <vt:lpstr>Présentation PowerPoint</vt:lpstr>
      <vt:lpstr>Leçon 3 : Gestion d'une base de données DHCP</vt:lpstr>
      <vt:lpstr>Qu'est-ce qu'une base de données DHCP ?</vt:lpstr>
      <vt:lpstr>Sauvegarde et restauration d'une base de données DHCP</vt:lpstr>
      <vt:lpstr>Présentation PowerPoint</vt:lpstr>
      <vt:lpstr>Rapprochement d'une base de données DHCP</vt:lpstr>
      <vt:lpstr>Déplacement d'une base de données DHCP</vt:lpstr>
      <vt:lpstr>Leçon 4 : Sécurisation et surveillance DHCP</vt:lpstr>
      <vt:lpstr>Procédure pour empêcher un ordinateur non autorisé d'obtenir un bail</vt:lpstr>
      <vt:lpstr>Procédure pour empêcher des serveurs DHCP non autorisés et non-Microsoft de louer des adresses IP</vt:lpstr>
      <vt:lpstr>Délégation de l'administration DHCP</vt:lpstr>
      <vt:lpstr>En quoi consistent les statistiques DHCP ?</vt:lpstr>
      <vt:lpstr>Qu'est-ce que le journal d'audit DHCP ?</vt:lpstr>
      <vt:lpstr>Discussion : Problèmes DHCP courants</vt:lpstr>
      <vt:lpstr>Présentation PowerPoint</vt:lpstr>
      <vt:lpstr>Atelier pratique : Implémentation de DHCP</vt:lpstr>
      <vt:lpstr>Scénario d'atelier pratique</vt:lpstr>
      <vt:lpstr>Contrôle des acquis de l'atelier pratique</vt:lpstr>
      <vt:lpstr>Contrôle des acquis et éléments à retenir</vt:lpstr>
      <vt:lpstr>Présentation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Module6</dc:title>
  <dc:creator>Ruiz, Esther</dc:creator>
  <cp:lastModifiedBy>ABDELKRIM FARISSI</cp:lastModifiedBy>
  <cp:revision>42</cp:revision>
  <dcterms:created xsi:type="dcterms:W3CDTF">2013-02-25T16:17:35Z</dcterms:created>
  <dcterms:modified xsi:type="dcterms:W3CDTF">2021-04-02T11:41:38Z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0x010100B8BBD2EAA4A41847945BD0265586F8BB</vt:lpwstr>
  </property>
</Properties>
</file>