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DF09B-CC79-7E49-8299-4D5028ADF5BB}" type="datetimeFigureOut">
              <a:rPr lang="en-US" smtClean="0"/>
              <a:t>5/10/18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18BDB-3AA5-954B-A89C-BC4BCDAA6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6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io.azureml.net/" TargetMode="External"/><Relationship Id="rId2" Type="http://schemas.openxmlformats.org/officeDocument/2006/relationships/hyperlink" Target="https://www.consumerfinance.gov/data-research/hmda/explo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unity.cloud.databricks.com/login.html" TargetMode="External"/><Relationship Id="rId4" Type="http://schemas.openxmlformats.org/officeDocument/2006/relationships/hyperlink" Target="https://docs.microsoft.com/en-us/azure/machine-learning/studio-module-reference/machine-learning-studio-algorithm-and-module-help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eebag/CIS-5560-Big-Data-Project..gi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sumerfinance.gov/data-research/hmda/explor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384613-A493-4A01-873E-5BD3769D1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336F18-80E9-4DFA-9C2E-3F8561472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171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D293054-EC89-4CF2-AAEF-B38981E9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9302764" y="0"/>
            <a:ext cx="2889236" cy="6858000"/>
          </a:xfrm>
          <a:custGeom>
            <a:avLst/>
            <a:gdLst>
              <a:gd name="connsiteX0" fmla="*/ 1514461 w 2889236"/>
              <a:gd name="connsiteY0" fmla="*/ 0 h 6858000"/>
              <a:gd name="connsiteX1" fmla="*/ 1291796 w 2889236"/>
              <a:gd name="connsiteY1" fmla="*/ 0 h 6858000"/>
              <a:gd name="connsiteX2" fmla="*/ 1242998 w 2889236"/>
              <a:gd name="connsiteY2" fmla="*/ 0 h 6858000"/>
              <a:gd name="connsiteX3" fmla="*/ 303177 w 2889236"/>
              <a:gd name="connsiteY3" fmla="*/ 0 h 6858000"/>
              <a:gd name="connsiteX4" fmla="*/ 235415 w 2889236"/>
              <a:gd name="connsiteY4" fmla="*/ 0 h 6858000"/>
              <a:gd name="connsiteX5" fmla="*/ 0 w 2889236"/>
              <a:gd name="connsiteY5" fmla="*/ 0 h 6858000"/>
              <a:gd name="connsiteX6" fmla="*/ 0 w 2889236"/>
              <a:gd name="connsiteY6" fmla="*/ 6858000 h 6858000"/>
              <a:gd name="connsiteX7" fmla="*/ 235415 w 2889236"/>
              <a:gd name="connsiteY7" fmla="*/ 6858000 h 6858000"/>
              <a:gd name="connsiteX8" fmla="*/ 303177 w 2889236"/>
              <a:gd name="connsiteY8" fmla="*/ 6858000 h 6858000"/>
              <a:gd name="connsiteX9" fmla="*/ 1242998 w 2889236"/>
              <a:gd name="connsiteY9" fmla="*/ 6858000 h 6858000"/>
              <a:gd name="connsiteX10" fmla="*/ 1291795 w 2889236"/>
              <a:gd name="connsiteY10" fmla="*/ 6858000 h 6858000"/>
              <a:gd name="connsiteX11" fmla="*/ 1514461 w 2889236"/>
              <a:gd name="connsiteY11" fmla="*/ 6858000 h 6858000"/>
              <a:gd name="connsiteX12" fmla="*/ 1541448 w 2889236"/>
              <a:gd name="connsiteY12" fmla="*/ 6770688 h 6858000"/>
              <a:gd name="connsiteX13" fmla="*/ 1566848 w 2889236"/>
              <a:gd name="connsiteY13" fmla="*/ 6683375 h 6858000"/>
              <a:gd name="connsiteX14" fmla="*/ 1592248 w 2889236"/>
              <a:gd name="connsiteY14" fmla="*/ 6594475 h 6858000"/>
              <a:gd name="connsiteX15" fmla="*/ 1614473 w 2889236"/>
              <a:gd name="connsiteY15" fmla="*/ 6503988 h 6858000"/>
              <a:gd name="connsiteX16" fmla="*/ 1641461 w 2889236"/>
              <a:gd name="connsiteY16" fmla="*/ 6416675 h 6858000"/>
              <a:gd name="connsiteX17" fmla="*/ 1670036 w 2889236"/>
              <a:gd name="connsiteY17" fmla="*/ 6332538 h 6858000"/>
              <a:gd name="connsiteX18" fmla="*/ 1706548 w 2889236"/>
              <a:gd name="connsiteY18" fmla="*/ 6253163 h 6858000"/>
              <a:gd name="connsiteX19" fmla="*/ 1749411 w 2889236"/>
              <a:gd name="connsiteY19" fmla="*/ 6180138 h 6858000"/>
              <a:gd name="connsiteX20" fmla="*/ 1797036 w 2889236"/>
              <a:gd name="connsiteY20" fmla="*/ 6118225 h 6858000"/>
              <a:gd name="connsiteX21" fmla="*/ 1849423 w 2889236"/>
              <a:gd name="connsiteY21" fmla="*/ 6059488 h 6858000"/>
              <a:gd name="connsiteX22" fmla="*/ 1909748 w 2889236"/>
              <a:gd name="connsiteY22" fmla="*/ 6005513 h 6858000"/>
              <a:gd name="connsiteX23" fmla="*/ 1973248 w 2889236"/>
              <a:gd name="connsiteY23" fmla="*/ 5951538 h 6858000"/>
              <a:gd name="connsiteX24" fmla="*/ 2039923 w 2889236"/>
              <a:gd name="connsiteY24" fmla="*/ 5900738 h 6858000"/>
              <a:gd name="connsiteX25" fmla="*/ 2106598 w 2889236"/>
              <a:gd name="connsiteY25" fmla="*/ 5849938 h 6858000"/>
              <a:gd name="connsiteX26" fmla="*/ 2174861 w 2889236"/>
              <a:gd name="connsiteY26" fmla="*/ 5797550 h 6858000"/>
              <a:gd name="connsiteX27" fmla="*/ 2239948 w 2889236"/>
              <a:gd name="connsiteY27" fmla="*/ 5746750 h 6858000"/>
              <a:gd name="connsiteX28" fmla="*/ 2301861 w 2889236"/>
              <a:gd name="connsiteY28" fmla="*/ 5692775 h 6858000"/>
              <a:gd name="connsiteX29" fmla="*/ 2359011 w 2889236"/>
              <a:gd name="connsiteY29" fmla="*/ 5634038 h 6858000"/>
              <a:gd name="connsiteX30" fmla="*/ 2411398 w 2889236"/>
              <a:gd name="connsiteY30" fmla="*/ 5575300 h 6858000"/>
              <a:gd name="connsiteX31" fmla="*/ 2454261 w 2889236"/>
              <a:gd name="connsiteY31" fmla="*/ 5511800 h 6858000"/>
              <a:gd name="connsiteX32" fmla="*/ 2490773 w 2889236"/>
              <a:gd name="connsiteY32" fmla="*/ 5440363 h 6858000"/>
              <a:gd name="connsiteX33" fmla="*/ 2512998 w 2889236"/>
              <a:gd name="connsiteY33" fmla="*/ 5370513 h 6858000"/>
              <a:gd name="connsiteX34" fmla="*/ 2527286 w 2889236"/>
              <a:gd name="connsiteY34" fmla="*/ 5292725 h 6858000"/>
              <a:gd name="connsiteX35" fmla="*/ 2533636 w 2889236"/>
              <a:gd name="connsiteY35" fmla="*/ 5216525 h 6858000"/>
              <a:gd name="connsiteX36" fmla="*/ 2532048 w 2889236"/>
              <a:gd name="connsiteY36" fmla="*/ 5135563 h 6858000"/>
              <a:gd name="connsiteX37" fmla="*/ 2525698 w 2889236"/>
              <a:gd name="connsiteY37" fmla="*/ 5054600 h 6858000"/>
              <a:gd name="connsiteX38" fmla="*/ 2517761 w 2889236"/>
              <a:gd name="connsiteY38" fmla="*/ 4970463 h 6858000"/>
              <a:gd name="connsiteX39" fmla="*/ 2506648 w 2889236"/>
              <a:gd name="connsiteY39" fmla="*/ 4886325 h 6858000"/>
              <a:gd name="connsiteX40" fmla="*/ 2493948 w 2889236"/>
              <a:gd name="connsiteY40" fmla="*/ 4802188 h 6858000"/>
              <a:gd name="connsiteX41" fmla="*/ 2484423 w 2889236"/>
              <a:gd name="connsiteY41" fmla="*/ 4718050 h 6858000"/>
              <a:gd name="connsiteX42" fmla="*/ 2478073 w 2889236"/>
              <a:gd name="connsiteY42" fmla="*/ 4633913 h 6858000"/>
              <a:gd name="connsiteX43" fmla="*/ 2473311 w 2889236"/>
              <a:gd name="connsiteY43" fmla="*/ 4552950 h 6858000"/>
              <a:gd name="connsiteX44" fmla="*/ 2478073 w 2889236"/>
              <a:gd name="connsiteY44" fmla="*/ 4473575 h 6858000"/>
              <a:gd name="connsiteX45" fmla="*/ 2487598 w 2889236"/>
              <a:gd name="connsiteY45" fmla="*/ 4395788 h 6858000"/>
              <a:gd name="connsiteX46" fmla="*/ 2508236 w 2889236"/>
              <a:gd name="connsiteY46" fmla="*/ 4314825 h 6858000"/>
              <a:gd name="connsiteX47" fmla="*/ 2539986 w 2889236"/>
              <a:gd name="connsiteY47" fmla="*/ 4235450 h 6858000"/>
              <a:gd name="connsiteX48" fmla="*/ 2578086 w 2889236"/>
              <a:gd name="connsiteY48" fmla="*/ 4156075 h 6858000"/>
              <a:gd name="connsiteX49" fmla="*/ 2620948 w 2889236"/>
              <a:gd name="connsiteY49" fmla="*/ 4076700 h 6858000"/>
              <a:gd name="connsiteX50" fmla="*/ 2665398 w 2889236"/>
              <a:gd name="connsiteY50" fmla="*/ 3998913 h 6858000"/>
              <a:gd name="connsiteX51" fmla="*/ 2713024 w 2889236"/>
              <a:gd name="connsiteY51" fmla="*/ 3919538 h 6858000"/>
              <a:gd name="connsiteX52" fmla="*/ 2755886 w 2889236"/>
              <a:gd name="connsiteY52" fmla="*/ 3840163 h 6858000"/>
              <a:gd name="connsiteX53" fmla="*/ 2798748 w 2889236"/>
              <a:gd name="connsiteY53" fmla="*/ 3759200 h 6858000"/>
              <a:gd name="connsiteX54" fmla="*/ 2835261 w 2889236"/>
              <a:gd name="connsiteY54" fmla="*/ 3678238 h 6858000"/>
              <a:gd name="connsiteX55" fmla="*/ 2863836 w 2889236"/>
              <a:gd name="connsiteY55" fmla="*/ 3597275 h 6858000"/>
              <a:gd name="connsiteX56" fmla="*/ 2879711 w 2889236"/>
              <a:gd name="connsiteY56" fmla="*/ 3514725 h 6858000"/>
              <a:gd name="connsiteX57" fmla="*/ 2889236 w 2889236"/>
              <a:gd name="connsiteY57" fmla="*/ 3429000 h 6858000"/>
              <a:gd name="connsiteX58" fmla="*/ 2879711 w 2889236"/>
              <a:gd name="connsiteY58" fmla="*/ 3343275 h 6858000"/>
              <a:gd name="connsiteX59" fmla="*/ 2863836 w 2889236"/>
              <a:gd name="connsiteY59" fmla="*/ 3260725 h 6858000"/>
              <a:gd name="connsiteX60" fmla="*/ 2835261 w 2889236"/>
              <a:gd name="connsiteY60" fmla="*/ 3179763 h 6858000"/>
              <a:gd name="connsiteX61" fmla="*/ 2798748 w 2889236"/>
              <a:gd name="connsiteY61" fmla="*/ 3098800 h 6858000"/>
              <a:gd name="connsiteX62" fmla="*/ 2755886 w 2889236"/>
              <a:gd name="connsiteY62" fmla="*/ 3017838 h 6858000"/>
              <a:gd name="connsiteX63" fmla="*/ 2713024 w 2889236"/>
              <a:gd name="connsiteY63" fmla="*/ 2938463 h 6858000"/>
              <a:gd name="connsiteX64" fmla="*/ 2665398 w 2889236"/>
              <a:gd name="connsiteY64" fmla="*/ 2859088 h 6858000"/>
              <a:gd name="connsiteX65" fmla="*/ 2620948 w 2889236"/>
              <a:gd name="connsiteY65" fmla="*/ 2781300 h 6858000"/>
              <a:gd name="connsiteX66" fmla="*/ 2578086 w 2889236"/>
              <a:gd name="connsiteY66" fmla="*/ 2701925 h 6858000"/>
              <a:gd name="connsiteX67" fmla="*/ 2539986 w 2889236"/>
              <a:gd name="connsiteY67" fmla="*/ 2622550 h 6858000"/>
              <a:gd name="connsiteX68" fmla="*/ 2508236 w 2889236"/>
              <a:gd name="connsiteY68" fmla="*/ 2543175 h 6858000"/>
              <a:gd name="connsiteX69" fmla="*/ 2487598 w 2889236"/>
              <a:gd name="connsiteY69" fmla="*/ 2462213 h 6858000"/>
              <a:gd name="connsiteX70" fmla="*/ 2478073 w 2889236"/>
              <a:gd name="connsiteY70" fmla="*/ 2384425 h 6858000"/>
              <a:gd name="connsiteX71" fmla="*/ 2473311 w 2889236"/>
              <a:gd name="connsiteY71" fmla="*/ 2305050 h 6858000"/>
              <a:gd name="connsiteX72" fmla="*/ 2478073 w 2889236"/>
              <a:gd name="connsiteY72" fmla="*/ 2224088 h 6858000"/>
              <a:gd name="connsiteX73" fmla="*/ 2484423 w 2889236"/>
              <a:gd name="connsiteY73" fmla="*/ 2139950 h 6858000"/>
              <a:gd name="connsiteX74" fmla="*/ 2493948 w 2889236"/>
              <a:gd name="connsiteY74" fmla="*/ 2055813 h 6858000"/>
              <a:gd name="connsiteX75" fmla="*/ 2506648 w 2889236"/>
              <a:gd name="connsiteY75" fmla="*/ 1971675 h 6858000"/>
              <a:gd name="connsiteX76" fmla="*/ 2517761 w 2889236"/>
              <a:gd name="connsiteY76" fmla="*/ 1887538 h 6858000"/>
              <a:gd name="connsiteX77" fmla="*/ 2525698 w 2889236"/>
              <a:gd name="connsiteY77" fmla="*/ 1803400 h 6858000"/>
              <a:gd name="connsiteX78" fmla="*/ 2532048 w 2889236"/>
              <a:gd name="connsiteY78" fmla="*/ 1722438 h 6858000"/>
              <a:gd name="connsiteX79" fmla="*/ 2533636 w 2889236"/>
              <a:gd name="connsiteY79" fmla="*/ 1641475 h 6858000"/>
              <a:gd name="connsiteX80" fmla="*/ 2527286 w 2889236"/>
              <a:gd name="connsiteY80" fmla="*/ 1565275 h 6858000"/>
              <a:gd name="connsiteX81" fmla="*/ 2512998 w 2889236"/>
              <a:gd name="connsiteY81" fmla="*/ 1487488 h 6858000"/>
              <a:gd name="connsiteX82" fmla="*/ 2490773 w 2889236"/>
              <a:gd name="connsiteY82" fmla="*/ 1417638 h 6858000"/>
              <a:gd name="connsiteX83" fmla="*/ 2454261 w 2889236"/>
              <a:gd name="connsiteY83" fmla="*/ 1346200 h 6858000"/>
              <a:gd name="connsiteX84" fmla="*/ 2411398 w 2889236"/>
              <a:gd name="connsiteY84" fmla="*/ 1282700 h 6858000"/>
              <a:gd name="connsiteX85" fmla="*/ 2359011 w 2889236"/>
              <a:gd name="connsiteY85" fmla="*/ 1223963 h 6858000"/>
              <a:gd name="connsiteX86" fmla="*/ 2301861 w 2889236"/>
              <a:gd name="connsiteY86" fmla="*/ 1165225 h 6858000"/>
              <a:gd name="connsiteX87" fmla="*/ 2239948 w 2889236"/>
              <a:gd name="connsiteY87" fmla="*/ 1111250 h 6858000"/>
              <a:gd name="connsiteX88" fmla="*/ 2174861 w 2889236"/>
              <a:gd name="connsiteY88" fmla="*/ 1060450 h 6858000"/>
              <a:gd name="connsiteX89" fmla="*/ 2106598 w 2889236"/>
              <a:gd name="connsiteY89" fmla="*/ 1008063 h 6858000"/>
              <a:gd name="connsiteX90" fmla="*/ 2039923 w 2889236"/>
              <a:gd name="connsiteY90" fmla="*/ 957263 h 6858000"/>
              <a:gd name="connsiteX91" fmla="*/ 1973248 w 2889236"/>
              <a:gd name="connsiteY91" fmla="*/ 906463 h 6858000"/>
              <a:gd name="connsiteX92" fmla="*/ 1909748 w 2889236"/>
              <a:gd name="connsiteY92" fmla="*/ 852488 h 6858000"/>
              <a:gd name="connsiteX93" fmla="*/ 1849423 w 2889236"/>
              <a:gd name="connsiteY93" fmla="*/ 798513 h 6858000"/>
              <a:gd name="connsiteX94" fmla="*/ 1797036 w 2889236"/>
              <a:gd name="connsiteY94" fmla="*/ 739775 h 6858000"/>
              <a:gd name="connsiteX95" fmla="*/ 1749411 w 2889236"/>
              <a:gd name="connsiteY95" fmla="*/ 677863 h 6858000"/>
              <a:gd name="connsiteX96" fmla="*/ 1706548 w 2889236"/>
              <a:gd name="connsiteY96" fmla="*/ 604838 h 6858000"/>
              <a:gd name="connsiteX97" fmla="*/ 1670036 w 2889236"/>
              <a:gd name="connsiteY97" fmla="*/ 525463 h 6858000"/>
              <a:gd name="connsiteX98" fmla="*/ 1641461 w 2889236"/>
              <a:gd name="connsiteY98" fmla="*/ 441325 h 6858000"/>
              <a:gd name="connsiteX99" fmla="*/ 1614473 w 2889236"/>
              <a:gd name="connsiteY99" fmla="*/ 354013 h 6858000"/>
              <a:gd name="connsiteX100" fmla="*/ 1592248 w 2889236"/>
              <a:gd name="connsiteY100" fmla="*/ 263525 h 6858000"/>
              <a:gd name="connsiteX101" fmla="*/ 1566848 w 2889236"/>
              <a:gd name="connsiteY101" fmla="*/ 174625 h 6858000"/>
              <a:gd name="connsiteX102" fmla="*/ 1541448 w 2889236"/>
              <a:gd name="connsiteY102" fmla="*/ 873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889236" h="6858000">
                <a:moveTo>
                  <a:pt x="1514461" y="0"/>
                </a:moveTo>
                <a:lnTo>
                  <a:pt x="1291796" y="0"/>
                </a:lnTo>
                <a:lnTo>
                  <a:pt x="1242998" y="0"/>
                </a:lnTo>
                <a:lnTo>
                  <a:pt x="303177" y="0"/>
                </a:lnTo>
                <a:lnTo>
                  <a:pt x="235415" y="0"/>
                </a:lnTo>
                <a:lnTo>
                  <a:pt x="0" y="0"/>
                </a:lnTo>
                <a:lnTo>
                  <a:pt x="0" y="6858000"/>
                </a:lnTo>
                <a:lnTo>
                  <a:pt x="235415" y="6858000"/>
                </a:lnTo>
                <a:lnTo>
                  <a:pt x="303177" y="6858000"/>
                </a:lnTo>
                <a:lnTo>
                  <a:pt x="1242998" y="6858000"/>
                </a:lnTo>
                <a:lnTo>
                  <a:pt x="1291795" y="6858000"/>
                </a:lnTo>
                <a:lnTo>
                  <a:pt x="1514461" y="6858000"/>
                </a:lnTo>
                <a:lnTo>
                  <a:pt x="1541448" y="6770688"/>
                </a:lnTo>
                <a:lnTo>
                  <a:pt x="1566848" y="6683375"/>
                </a:lnTo>
                <a:lnTo>
                  <a:pt x="1592248" y="6594475"/>
                </a:lnTo>
                <a:lnTo>
                  <a:pt x="1614473" y="6503988"/>
                </a:lnTo>
                <a:lnTo>
                  <a:pt x="1641461" y="6416675"/>
                </a:lnTo>
                <a:lnTo>
                  <a:pt x="1670036" y="6332538"/>
                </a:lnTo>
                <a:lnTo>
                  <a:pt x="1706548" y="6253163"/>
                </a:lnTo>
                <a:lnTo>
                  <a:pt x="1749411" y="6180138"/>
                </a:lnTo>
                <a:lnTo>
                  <a:pt x="1797036" y="6118225"/>
                </a:lnTo>
                <a:lnTo>
                  <a:pt x="1849423" y="6059488"/>
                </a:lnTo>
                <a:lnTo>
                  <a:pt x="1909748" y="6005513"/>
                </a:lnTo>
                <a:lnTo>
                  <a:pt x="1973248" y="5951538"/>
                </a:lnTo>
                <a:lnTo>
                  <a:pt x="2039923" y="5900738"/>
                </a:lnTo>
                <a:lnTo>
                  <a:pt x="2106598" y="5849938"/>
                </a:lnTo>
                <a:lnTo>
                  <a:pt x="2174861" y="5797550"/>
                </a:lnTo>
                <a:lnTo>
                  <a:pt x="2239948" y="5746750"/>
                </a:lnTo>
                <a:lnTo>
                  <a:pt x="2301861" y="5692775"/>
                </a:lnTo>
                <a:lnTo>
                  <a:pt x="2359011" y="5634038"/>
                </a:lnTo>
                <a:lnTo>
                  <a:pt x="2411398" y="5575300"/>
                </a:lnTo>
                <a:lnTo>
                  <a:pt x="2454261" y="5511800"/>
                </a:lnTo>
                <a:lnTo>
                  <a:pt x="2490773" y="5440363"/>
                </a:lnTo>
                <a:lnTo>
                  <a:pt x="2512998" y="5370513"/>
                </a:lnTo>
                <a:lnTo>
                  <a:pt x="2527286" y="5292725"/>
                </a:lnTo>
                <a:lnTo>
                  <a:pt x="2533636" y="5216525"/>
                </a:lnTo>
                <a:lnTo>
                  <a:pt x="2532048" y="5135563"/>
                </a:lnTo>
                <a:lnTo>
                  <a:pt x="2525698" y="5054600"/>
                </a:lnTo>
                <a:lnTo>
                  <a:pt x="2517761" y="4970463"/>
                </a:lnTo>
                <a:lnTo>
                  <a:pt x="2506648" y="4886325"/>
                </a:lnTo>
                <a:lnTo>
                  <a:pt x="2493948" y="4802188"/>
                </a:lnTo>
                <a:lnTo>
                  <a:pt x="2484423" y="4718050"/>
                </a:lnTo>
                <a:lnTo>
                  <a:pt x="2478073" y="4633913"/>
                </a:lnTo>
                <a:lnTo>
                  <a:pt x="2473311" y="4552950"/>
                </a:lnTo>
                <a:lnTo>
                  <a:pt x="2478073" y="4473575"/>
                </a:lnTo>
                <a:lnTo>
                  <a:pt x="2487598" y="4395788"/>
                </a:lnTo>
                <a:lnTo>
                  <a:pt x="2508236" y="4314825"/>
                </a:lnTo>
                <a:lnTo>
                  <a:pt x="2539986" y="4235450"/>
                </a:lnTo>
                <a:lnTo>
                  <a:pt x="2578086" y="4156075"/>
                </a:lnTo>
                <a:lnTo>
                  <a:pt x="2620948" y="4076700"/>
                </a:lnTo>
                <a:lnTo>
                  <a:pt x="2665398" y="3998913"/>
                </a:lnTo>
                <a:lnTo>
                  <a:pt x="2713024" y="3919538"/>
                </a:lnTo>
                <a:lnTo>
                  <a:pt x="2755886" y="3840163"/>
                </a:lnTo>
                <a:lnTo>
                  <a:pt x="2798748" y="3759200"/>
                </a:lnTo>
                <a:lnTo>
                  <a:pt x="2835261" y="3678238"/>
                </a:lnTo>
                <a:lnTo>
                  <a:pt x="2863836" y="3597275"/>
                </a:lnTo>
                <a:lnTo>
                  <a:pt x="2879711" y="3514725"/>
                </a:lnTo>
                <a:lnTo>
                  <a:pt x="2889236" y="3429000"/>
                </a:lnTo>
                <a:lnTo>
                  <a:pt x="2879711" y="3343275"/>
                </a:lnTo>
                <a:lnTo>
                  <a:pt x="2863836" y="3260725"/>
                </a:lnTo>
                <a:lnTo>
                  <a:pt x="2835261" y="3179763"/>
                </a:lnTo>
                <a:lnTo>
                  <a:pt x="2798748" y="3098800"/>
                </a:lnTo>
                <a:lnTo>
                  <a:pt x="2755886" y="3017838"/>
                </a:lnTo>
                <a:lnTo>
                  <a:pt x="2713024" y="2938463"/>
                </a:lnTo>
                <a:lnTo>
                  <a:pt x="2665398" y="2859088"/>
                </a:lnTo>
                <a:lnTo>
                  <a:pt x="2620948" y="2781300"/>
                </a:lnTo>
                <a:lnTo>
                  <a:pt x="2578086" y="2701925"/>
                </a:lnTo>
                <a:lnTo>
                  <a:pt x="2539986" y="2622550"/>
                </a:lnTo>
                <a:lnTo>
                  <a:pt x="2508236" y="2543175"/>
                </a:lnTo>
                <a:lnTo>
                  <a:pt x="2487598" y="2462213"/>
                </a:lnTo>
                <a:lnTo>
                  <a:pt x="2478073" y="2384425"/>
                </a:lnTo>
                <a:lnTo>
                  <a:pt x="2473311" y="2305050"/>
                </a:lnTo>
                <a:lnTo>
                  <a:pt x="2478073" y="2224088"/>
                </a:lnTo>
                <a:lnTo>
                  <a:pt x="2484423" y="2139950"/>
                </a:lnTo>
                <a:lnTo>
                  <a:pt x="2493948" y="2055813"/>
                </a:lnTo>
                <a:lnTo>
                  <a:pt x="2506648" y="1971675"/>
                </a:lnTo>
                <a:lnTo>
                  <a:pt x="2517761" y="1887538"/>
                </a:lnTo>
                <a:lnTo>
                  <a:pt x="2525698" y="1803400"/>
                </a:lnTo>
                <a:lnTo>
                  <a:pt x="2532048" y="1722438"/>
                </a:lnTo>
                <a:lnTo>
                  <a:pt x="2533636" y="1641475"/>
                </a:lnTo>
                <a:lnTo>
                  <a:pt x="2527286" y="1565275"/>
                </a:lnTo>
                <a:lnTo>
                  <a:pt x="2512998" y="1487488"/>
                </a:lnTo>
                <a:lnTo>
                  <a:pt x="2490773" y="1417638"/>
                </a:lnTo>
                <a:lnTo>
                  <a:pt x="2454261" y="1346200"/>
                </a:lnTo>
                <a:lnTo>
                  <a:pt x="2411398" y="1282700"/>
                </a:lnTo>
                <a:lnTo>
                  <a:pt x="2359011" y="1223963"/>
                </a:lnTo>
                <a:lnTo>
                  <a:pt x="2301861" y="1165225"/>
                </a:lnTo>
                <a:lnTo>
                  <a:pt x="2239948" y="1111250"/>
                </a:lnTo>
                <a:lnTo>
                  <a:pt x="2174861" y="1060450"/>
                </a:lnTo>
                <a:lnTo>
                  <a:pt x="2106598" y="1008063"/>
                </a:lnTo>
                <a:lnTo>
                  <a:pt x="2039923" y="957263"/>
                </a:lnTo>
                <a:lnTo>
                  <a:pt x="1973248" y="906463"/>
                </a:lnTo>
                <a:lnTo>
                  <a:pt x="1909748" y="852488"/>
                </a:lnTo>
                <a:lnTo>
                  <a:pt x="1849423" y="798513"/>
                </a:lnTo>
                <a:lnTo>
                  <a:pt x="1797036" y="739775"/>
                </a:lnTo>
                <a:lnTo>
                  <a:pt x="1749411" y="677863"/>
                </a:lnTo>
                <a:lnTo>
                  <a:pt x="1706548" y="604838"/>
                </a:lnTo>
                <a:lnTo>
                  <a:pt x="1670036" y="525463"/>
                </a:lnTo>
                <a:lnTo>
                  <a:pt x="1641461" y="441325"/>
                </a:lnTo>
                <a:lnTo>
                  <a:pt x="1614473" y="354013"/>
                </a:lnTo>
                <a:lnTo>
                  <a:pt x="1592248" y="263525"/>
                </a:lnTo>
                <a:lnTo>
                  <a:pt x="1566848" y="174625"/>
                </a:lnTo>
                <a:lnTo>
                  <a:pt x="1541448" y="87313"/>
                </a:lnTo>
                <a:close/>
              </a:path>
            </a:pathLst>
          </a:custGeom>
          <a:solidFill>
            <a:srgbClr val="171624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1471" y="129118"/>
            <a:ext cx="8395938" cy="3771370"/>
          </a:xfrm>
        </p:spPr>
        <p:txBody>
          <a:bodyPr anchor="b">
            <a:normAutofit/>
          </a:bodyPr>
          <a:lstStyle/>
          <a:p>
            <a:pPr algn="l"/>
            <a:r>
              <a:rPr lang="en-US" sz="8100" dirty="0"/>
              <a:t>Home Mortgage</a:t>
            </a:r>
            <a:br>
              <a:rPr lang="en-US" sz="8100" dirty="0"/>
            </a:br>
            <a:r>
              <a:rPr lang="en-US" sz="8100" dirty="0"/>
              <a:t>PREDICTION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045" y="4283173"/>
            <a:ext cx="7558609" cy="2017615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BY Group G:-</a:t>
            </a:r>
          </a:p>
          <a:p>
            <a:pPr algn="l"/>
            <a:r>
              <a:rPr lang="en-US" sz="1800" cap="none" dirty="0"/>
              <a:t>Nikeeta Akbari</a:t>
            </a:r>
          </a:p>
          <a:p>
            <a:pPr algn="l"/>
            <a:r>
              <a:rPr lang="en-US" sz="1800" cap="none" dirty="0"/>
              <a:t>Nikita Marathe</a:t>
            </a:r>
          </a:p>
          <a:p>
            <a:pPr algn="l"/>
            <a:r>
              <a:rPr lang="en-US" sz="1800" cap="none" dirty="0"/>
              <a:t>Rohit Tiwari</a:t>
            </a:r>
          </a:p>
          <a:p>
            <a:pPr algn="l"/>
            <a:r>
              <a:rPr lang="en-US" sz="1800" cap="none" dirty="0"/>
              <a:t>Zeeshan Khan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43872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89228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Model performance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57338" y="1328738"/>
            <a:ext cx="95583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To assess the performance of the models we measured the area under a ROC curve which is 0.878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2286000"/>
            <a:ext cx="8915400" cy="4014788"/>
          </a:xfrm>
        </p:spPr>
      </p:pic>
    </p:spTree>
    <p:extLst>
      <p:ext uri="{BB962C8B-B14F-4D97-AF65-F5344CB8AC3E}">
        <p14:creationId xmlns:p14="http://schemas.microsoft.com/office/powerpoint/2010/main" val="966624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4455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Two-Class Decision Forest Model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1028700"/>
            <a:ext cx="9719211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47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46365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85863"/>
            <a:ext cx="10178322" cy="4693729"/>
          </a:xfrm>
        </p:spPr>
        <p:txBody>
          <a:bodyPr/>
          <a:lstStyle/>
          <a:p>
            <a:r>
              <a:rPr lang="en-US" dirty="0"/>
              <a:t>To assess the performance of the models we measured the area under a ROC curve which is 0.922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0" y="2171700"/>
            <a:ext cx="8388350" cy="439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72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291670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Machine Learning Model in DataBricks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43138"/>
            <a:ext cx="10178322" cy="404336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Algorithms used </a:t>
            </a:r>
            <a:r>
              <a:rPr lang="mr-IN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chemeClr val="tx1"/>
                </a:solidFill>
              </a:rPr>
              <a:t> Logistic Regression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Label Column </a:t>
            </a:r>
            <a:r>
              <a:rPr lang="mr-IN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chemeClr val="tx1"/>
                </a:solidFill>
              </a:rPr>
              <a:t> Action Taken Name (contains decision like approved or denied).</a:t>
            </a:r>
          </a:p>
          <a:p>
            <a:r>
              <a:rPr lang="en-US" sz="2400" dirty="0">
                <a:solidFill>
                  <a:schemeClr val="tx1"/>
                </a:solidFill>
              </a:rPr>
              <a:t>Split </a:t>
            </a:r>
            <a:r>
              <a:rPr lang="mr-IN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chemeClr val="tx1"/>
                </a:solidFill>
              </a:rPr>
              <a:t> 70% train and 30% test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399" y="4378325"/>
            <a:ext cx="6678613" cy="147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80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117803"/>
          </a:xfrm>
        </p:spPr>
        <p:txBody>
          <a:bodyPr/>
          <a:lstStyle/>
          <a:p>
            <a:pPr algn="ctr"/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665" y="1400175"/>
            <a:ext cx="10178322" cy="4579429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</a:rPr>
              <a:t>Tune Parameters</a:t>
            </a:r>
          </a:p>
          <a:p>
            <a:r>
              <a:rPr lang="en-US" sz="2400" dirty="0">
                <a:solidFill>
                  <a:schemeClr val="tx1"/>
                </a:solidFill>
              </a:rPr>
              <a:t>We used TrainValidationSplit with Threshold parameters and elastic-net parameters to evaluate each combination of parameters defined in a ParameterGrid against a subset of the training data in order to find the best performing parameters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187" y="3857624"/>
            <a:ext cx="4418013" cy="19716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3884612"/>
            <a:ext cx="4403725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35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103515"/>
          </a:xfrm>
        </p:spPr>
        <p:txBody>
          <a:bodyPr/>
          <a:lstStyle/>
          <a:p>
            <a:pPr algn="ctr"/>
            <a:r>
              <a:rPr lang="en-US" dirty="0"/>
              <a:t>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414463"/>
            <a:ext cx="10178322" cy="446512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To assess the performance of the models with threshold parameters TrainValidationSplit and elastic-net parameters TrainValidationSplit, we measured the area under a ROC curve for both these models.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3028950"/>
            <a:ext cx="9701212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09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117803"/>
          </a:xfrm>
        </p:spPr>
        <p:txBody>
          <a:bodyPr/>
          <a:lstStyle/>
          <a:p>
            <a:pPr algn="ctr"/>
            <a:r>
              <a:rPr lang="en-US" dirty="0"/>
              <a:t>Summary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8598678"/>
              </p:ext>
            </p:extLst>
          </p:nvPr>
        </p:nvGraphicFramePr>
        <p:xfrm>
          <a:off x="1208087" y="2057398"/>
          <a:ext cx="10179050" cy="1171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1801">
                <a:tc>
                  <a:txBody>
                    <a:bodyPr/>
                    <a:lstStyle/>
                    <a:p>
                      <a:r>
                        <a:rPr lang="en-US" dirty="0"/>
                        <a:t>Azure</a:t>
                      </a:r>
                      <a:r>
                        <a:rPr lang="en-US" baseline="0" dirty="0"/>
                        <a:t> ML Studio : Two-Class 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Spark : Two-Class 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r>
                        <a:rPr lang="en-US" dirty="0"/>
                        <a:t>AUC </a:t>
                      </a:r>
                      <a:r>
                        <a:rPr lang="mr-IN" dirty="0"/>
                        <a:t>–</a:t>
                      </a:r>
                      <a:r>
                        <a:rPr lang="en-US" dirty="0"/>
                        <a:t> 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 </a:t>
                      </a:r>
                      <a:r>
                        <a:rPr lang="mr-IN" dirty="0"/>
                        <a:t>–</a:t>
                      </a:r>
                      <a:r>
                        <a:rPr lang="en-US" dirty="0"/>
                        <a:t> 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0889744"/>
              </p:ext>
            </p:extLst>
          </p:nvPr>
        </p:nvGraphicFramePr>
        <p:xfrm>
          <a:off x="1274763" y="4620697"/>
          <a:ext cx="10179050" cy="1069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Azure</a:t>
                      </a:r>
                      <a:r>
                        <a:rPr lang="en-US" baseline="0" dirty="0"/>
                        <a:t> ML Studio : Two-Class 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</a:t>
                      </a:r>
                      <a:r>
                        <a:rPr lang="en-US" baseline="0" dirty="0"/>
                        <a:t> ML Studio : Two-Class Decision Forest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r>
                        <a:rPr lang="en-US" dirty="0"/>
                        <a:t>AUC </a:t>
                      </a:r>
                      <a:r>
                        <a:rPr lang="mr-IN" dirty="0"/>
                        <a:t>–</a:t>
                      </a:r>
                      <a:r>
                        <a:rPr lang="en-US" dirty="0"/>
                        <a:t> 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 </a:t>
                      </a:r>
                      <a:r>
                        <a:rPr lang="mr-IN" dirty="0"/>
                        <a:t>–</a:t>
                      </a:r>
                      <a:r>
                        <a:rPr lang="en-US" dirty="0"/>
                        <a:t> 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28726" y="1385887"/>
            <a:ext cx="10072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Azure ML Studio VS Spark in Databricks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38239" y="3438525"/>
            <a:ext cx="10072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Azure ML Studio Two-Class Logistic Regression VS Azure ML Studio Two-Class Decision Forest</a:t>
            </a:r>
          </a:p>
        </p:txBody>
      </p:sp>
    </p:spTree>
    <p:extLst>
      <p:ext uri="{BB962C8B-B14F-4D97-AF65-F5344CB8AC3E}">
        <p14:creationId xmlns:p14="http://schemas.microsoft.com/office/powerpoint/2010/main" val="1388242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References</a:t>
            </a:r>
            <a:br>
              <a:rPr lang="en-US" sz="5400" dirty="0">
                <a:solidFill>
                  <a:schemeClr val="tx1"/>
                </a:solidFill>
              </a:rPr>
            </a:b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914525"/>
            <a:ext cx="10178322" cy="396506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Dataset Source - </a:t>
            </a:r>
            <a:r>
              <a:rPr lang="en-US" sz="2400" dirty="0">
                <a:solidFill>
                  <a:schemeClr val="tx1"/>
                </a:solidFill>
                <a:hlinkClick r:id="rId2"/>
              </a:rPr>
              <a:t>https://www.consumerfinance.gov/data-research/hmda/explore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Azure ML Studio </a:t>
            </a:r>
            <a:r>
              <a:rPr lang="en-US" sz="2400" dirty="0"/>
              <a:t>- </a:t>
            </a:r>
            <a:r>
              <a:rPr lang="en-US" sz="2400" dirty="0">
                <a:hlinkClick r:id="rId3"/>
              </a:rPr>
              <a:t>https://studio.azureml.net/</a:t>
            </a:r>
            <a:endParaRPr lang="en-US" sz="2400" dirty="0"/>
          </a:p>
          <a:p>
            <a:r>
              <a:rPr lang="en-US" sz="2400" dirty="0">
                <a:solidFill>
                  <a:schemeClr val="tx1"/>
                </a:solidFill>
              </a:rPr>
              <a:t>Azure Microsoft Docs </a:t>
            </a:r>
            <a:r>
              <a:rPr lang="en-US" sz="2400" dirty="0"/>
              <a:t>- </a:t>
            </a:r>
            <a:r>
              <a:rPr lang="en-US" sz="2400" dirty="0">
                <a:hlinkClick r:id="rId4"/>
              </a:rPr>
              <a:t>https://docs.microsoft.com/en-us/azure/machine-learning/studio-module-reference/machine-learning-studio-algorithm-and-module-help</a:t>
            </a:r>
            <a:endParaRPr lang="en-US" sz="2400" dirty="0"/>
          </a:p>
          <a:p>
            <a:r>
              <a:rPr lang="en-US" sz="2400" dirty="0">
                <a:solidFill>
                  <a:schemeClr val="tx1"/>
                </a:solidFill>
              </a:rPr>
              <a:t>DataBricks</a:t>
            </a:r>
            <a:r>
              <a:rPr lang="en-US" sz="2400" dirty="0"/>
              <a:t> - </a:t>
            </a:r>
            <a:r>
              <a:rPr lang="en-US" sz="2400" dirty="0">
                <a:hlinkClick r:id="rId5"/>
              </a:rPr>
              <a:t>https://community.cloud.databricks.com/login.html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8976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46353"/>
          </a:xfrm>
        </p:spPr>
        <p:txBody>
          <a:bodyPr/>
          <a:lstStyle/>
          <a:p>
            <a:pPr algn="ctr"/>
            <a:r>
              <a:rPr lang="en-US" dirty="0"/>
              <a:t>GITHUB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614489"/>
            <a:ext cx="10178322" cy="4265104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LINK - </a:t>
            </a:r>
            <a:r>
              <a:rPr lang="en-US" sz="2800" dirty="0">
                <a:solidFill>
                  <a:schemeClr val="tx1"/>
                </a:solidFill>
                <a:hlinkClick r:id="rId2"/>
              </a:rPr>
              <a:t>https://github.com/Zeebag/CIS-5560-Big-Data-Project..git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6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B9E871BE-68DD-43BE-B3DB-E11D2B540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08051" y="1262092"/>
            <a:ext cx="4369702" cy="4364402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9C71155-FE2E-4DAD-A34B-04706245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02742" y="3407199"/>
            <a:ext cx="2032000" cy="43602"/>
          </a:xfrm>
          <a:custGeom>
            <a:avLst/>
            <a:gdLst>
              <a:gd name="connsiteX0" fmla="*/ 103232 w 2032000"/>
              <a:gd name="connsiteY0" fmla="*/ 0 h 43602"/>
              <a:gd name="connsiteX1" fmla="*/ 114609 w 2032000"/>
              <a:gd name="connsiteY1" fmla="*/ 529 h 43602"/>
              <a:gd name="connsiteX2" fmla="*/ 124663 w 2032000"/>
              <a:gd name="connsiteY2" fmla="*/ 1588 h 43602"/>
              <a:gd name="connsiteX3" fmla="*/ 133394 w 2032000"/>
              <a:gd name="connsiteY3" fmla="*/ 3440 h 43602"/>
              <a:gd name="connsiteX4" fmla="*/ 141067 w 2032000"/>
              <a:gd name="connsiteY4" fmla="*/ 6085 h 43602"/>
              <a:gd name="connsiteX5" fmla="*/ 147946 w 2032000"/>
              <a:gd name="connsiteY5" fmla="*/ 8731 h 43602"/>
              <a:gd name="connsiteX6" fmla="*/ 154032 w 2032000"/>
              <a:gd name="connsiteY6" fmla="*/ 11377 h 43602"/>
              <a:gd name="connsiteX7" fmla="*/ 160382 w 2032000"/>
              <a:gd name="connsiteY7" fmla="*/ 14552 h 43602"/>
              <a:gd name="connsiteX8" fmla="*/ 166732 w 2032000"/>
              <a:gd name="connsiteY8" fmla="*/ 17727 h 43602"/>
              <a:gd name="connsiteX9" fmla="*/ 172817 w 2032000"/>
              <a:gd name="connsiteY9" fmla="*/ 20902 h 43602"/>
              <a:gd name="connsiteX10" fmla="*/ 179696 w 2032000"/>
              <a:gd name="connsiteY10" fmla="*/ 23548 h 43602"/>
              <a:gd name="connsiteX11" fmla="*/ 187369 w 2032000"/>
              <a:gd name="connsiteY11" fmla="*/ 25929 h 43602"/>
              <a:gd name="connsiteX12" fmla="*/ 196100 w 2032000"/>
              <a:gd name="connsiteY12" fmla="*/ 27781 h 43602"/>
              <a:gd name="connsiteX13" fmla="*/ 206155 w 2032000"/>
              <a:gd name="connsiteY13" fmla="*/ 29104 h 43602"/>
              <a:gd name="connsiteX14" fmla="*/ 217532 w 2032000"/>
              <a:gd name="connsiteY14" fmla="*/ 29369 h 43602"/>
              <a:gd name="connsiteX15" fmla="*/ 228909 w 2032000"/>
              <a:gd name="connsiteY15" fmla="*/ 29104 h 43602"/>
              <a:gd name="connsiteX16" fmla="*/ 238963 w 2032000"/>
              <a:gd name="connsiteY16" fmla="*/ 27781 h 43602"/>
              <a:gd name="connsiteX17" fmla="*/ 247694 w 2032000"/>
              <a:gd name="connsiteY17" fmla="*/ 25929 h 43602"/>
              <a:gd name="connsiteX18" fmla="*/ 255367 w 2032000"/>
              <a:gd name="connsiteY18" fmla="*/ 23548 h 43602"/>
              <a:gd name="connsiteX19" fmla="*/ 262246 w 2032000"/>
              <a:gd name="connsiteY19" fmla="*/ 20902 h 43602"/>
              <a:gd name="connsiteX20" fmla="*/ 268332 w 2032000"/>
              <a:gd name="connsiteY20" fmla="*/ 17727 h 43602"/>
              <a:gd name="connsiteX21" fmla="*/ 274682 w 2032000"/>
              <a:gd name="connsiteY21" fmla="*/ 14552 h 43602"/>
              <a:gd name="connsiteX22" fmla="*/ 281032 w 2032000"/>
              <a:gd name="connsiteY22" fmla="*/ 11377 h 43602"/>
              <a:gd name="connsiteX23" fmla="*/ 287117 w 2032000"/>
              <a:gd name="connsiteY23" fmla="*/ 8731 h 43602"/>
              <a:gd name="connsiteX24" fmla="*/ 293996 w 2032000"/>
              <a:gd name="connsiteY24" fmla="*/ 6085 h 43602"/>
              <a:gd name="connsiteX25" fmla="*/ 301669 w 2032000"/>
              <a:gd name="connsiteY25" fmla="*/ 3440 h 43602"/>
              <a:gd name="connsiteX26" fmla="*/ 310400 w 2032000"/>
              <a:gd name="connsiteY26" fmla="*/ 1588 h 43602"/>
              <a:gd name="connsiteX27" fmla="*/ 320455 w 2032000"/>
              <a:gd name="connsiteY27" fmla="*/ 529 h 43602"/>
              <a:gd name="connsiteX28" fmla="*/ 331832 w 2032000"/>
              <a:gd name="connsiteY28" fmla="*/ 0 h 43602"/>
              <a:gd name="connsiteX29" fmla="*/ 343209 w 2032000"/>
              <a:gd name="connsiteY29" fmla="*/ 529 h 43602"/>
              <a:gd name="connsiteX30" fmla="*/ 353263 w 2032000"/>
              <a:gd name="connsiteY30" fmla="*/ 1588 h 43602"/>
              <a:gd name="connsiteX31" fmla="*/ 361994 w 2032000"/>
              <a:gd name="connsiteY31" fmla="*/ 3440 h 43602"/>
              <a:gd name="connsiteX32" fmla="*/ 369667 w 2032000"/>
              <a:gd name="connsiteY32" fmla="*/ 6085 h 43602"/>
              <a:gd name="connsiteX33" fmla="*/ 376546 w 2032000"/>
              <a:gd name="connsiteY33" fmla="*/ 8731 h 43602"/>
              <a:gd name="connsiteX34" fmla="*/ 382632 w 2032000"/>
              <a:gd name="connsiteY34" fmla="*/ 11377 h 43602"/>
              <a:gd name="connsiteX35" fmla="*/ 388982 w 2032000"/>
              <a:gd name="connsiteY35" fmla="*/ 14552 h 43602"/>
              <a:gd name="connsiteX36" fmla="*/ 395332 w 2032000"/>
              <a:gd name="connsiteY36" fmla="*/ 17727 h 43602"/>
              <a:gd name="connsiteX37" fmla="*/ 401417 w 2032000"/>
              <a:gd name="connsiteY37" fmla="*/ 20902 h 43602"/>
              <a:gd name="connsiteX38" fmla="*/ 408296 w 2032000"/>
              <a:gd name="connsiteY38" fmla="*/ 23548 h 43602"/>
              <a:gd name="connsiteX39" fmla="*/ 415969 w 2032000"/>
              <a:gd name="connsiteY39" fmla="*/ 25929 h 43602"/>
              <a:gd name="connsiteX40" fmla="*/ 424700 w 2032000"/>
              <a:gd name="connsiteY40" fmla="*/ 27781 h 43602"/>
              <a:gd name="connsiteX41" fmla="*/ 434755 w 2032000"/>
              <a:gd name="connsiteY41" fmla="*/ 29104 h 43602"/>
              <a:gd name="connsiteX42" fmla="*/ 446132 w 2032000"/>
              <a:gd name="connsiteY42" fmla="*/ 29369 h 43602"/>
              <a:gd name="connsiteX43" fmla="*/ 457509 w 2032000"/>
              <a:gd name="connsiteY43" fmla="*/ 29104 h 43602"/>
              <a:gd name="connsiteX44" fmla="*/ 467563 w 2032000"/>
              <a:gd name="connsiteY44" fmla="*/ 27781 h 43602"/>
              <a:gd name="connsiteX45" fmla="*/ 476294 w 2032000"/>
              <a:gd name="connsiteY45" fmla="*/ 25929 h 43602"/>
              <a:gd name="connsiteX46" fmla="*/ 483967 w 2032000"/>
              <a:gd name="connsiteY46" fmla="*/ 23548 h 43602"/>
              <a:gd name="connsiteX47" fmla="*/ 490846 w 2032000"/>
              <a:gd name="connsiteY47" fmla="*/ 20902 h 43602"/>
              <a:gd name="connsiteX48" fmla="*/ 496932 w 2032000"/>
              <a:gd name="connsiteY48" fmla="*/ 17727 h 43602"/>
              <a:gd name="connsiteX49" fmla="*/ 503282 w 2032000"/>
              <a:gd name="connsiteY49" fmla="*/ 14552 h 43602"/>
              <a:gd name="connsiteX50" fmla="*/ 509632 w 2032000"/>
              <a:gd name="connsiteY50" fmla="*/ 11377 h 43602"/>
              <a:gd name="connsiteX51" fmla="*/ 515717 w 2032000"/>
              <a:gd name="connsiteY51" fmla="*/ 8731 h 43602"/>
              <a:gd name="connsiteX52" fmla="*/ 522596 w 2032000"/>
              <a:gd name="connsiteY52" fmla="*/ 6085 h 43602"/>
              <a:gd name="connsiteX53" fmla="*/ 530269 w 2032000"/>
              <a:gd name="connsiteY53" fmla="*/ 3440 h 43602"/>
              <a:gd name="connsiteX54" fmla="*/ 539000 w 2032000"/>
              <a:gd name="connsiteY54" fmla="*/ 1588 h 43602"/>
              <a:gd name="connsiteX55" fmla="*/ 549055 w 2032000"/>
              <a:gd name="connsiteY55" fmla="*/ 529 h 43602"/>
              <a:gd name="connsiteX56" fmla="*/ 560167 w 2032000"/>
              <a:gd name="connsiteY56" fmla="*/ 0 h 43602"/>
              <a:gd name="connsiteX57" fmla="*/ 571809 w 2032000"/>
              <a:gd name="connsiteY57" fmla="*/ 529 h 43602"/>
              <a:gd name="connsiteX58" fmla="*/ 581863 w 2032000"/>
              <a:gd name="connsiteY58" fmla="*/ 1588 h 43602"/>
              <a:gd name="connsiteX59" fmla="*/ 590594 w 2032000"/>
              <a:gd name="connsiteY59" fmla="*/ 3440 h 43602"/>
              <a:gd name="connsiteX60" fmla="*/ 598267 w 2032000"/>
              <a:gd name="connsiteY60" fmla="*/ 6085 h 43602"/>
              <a:gd name="connsiteX61" fmla="*/ 605146 w 2032000"/>
              <a:gd name="connsiteY61" fmla="*/ 8731 h 43602"/>
              <a:gd name="connsiteX62" fmla="*/ 611232 w 2032000"/>
              <a:gd name="connsiteY62" fmla="*/ 11377 h 43602"/>
              <a:gd name="connsiteX63" fmla="*/ 617582 w 2032000"/>
              <a:gd name="connsiteY63" fmla="*/ 14552 h 43602"/>
              <a:gd name="connsiteX64" fmla="*/ 623932 w 2032000"/>
              <a:gd name="connsiteY64" fmla="*/ 17727 h 43602"/>
              <a:gd name="connsiteX65" fmla="*/ 630017 w 2032000"/>
              <a:gd name="connsiteY65" fmla="*/ 20902 h 43602"/>
              <a:gd name="connsiteX66" fmla="*/ 636896 w 2032000"/>
              <a:gd name="connsiteY66" fmla="*/ 23548 h 43602"/>
              <a:gd name="connsiteX67" fmla="*/ 644569 w 2032000"/>
              <a:gd name="connsiteY67" fmla="*/ 25929 h 43602"/>
              <a:gd name="connsiteX68" fmla="*/ 653300 w 2032000"/>
              <a:gd name="connsiteY68" fmla="*/ 27781 h 43602"/>
              <a:gd name="connsiteX69" fmla="*/ 663355 w 2032000"/>
              <a:gd name="connsiteY69" fmla="*/ 29104 h 43602"/>
              <a:gd name="connsiteX70" fmla="*/ 674732 w 2032000"/>
              <a:gd name="connsiteY70" fmla="*/ 29369 h 43602"/>
              <a:gd name="connsiteX71" fmla="*/ 686109 w 2032000"/>
              <a:gd name="connsiteY71" fmla="*/ 29104 h 43602"/>
              <a:gd name="connsiteX72" fmla="*/ 696163 w 2032000"/>
              <a:gd name="connsiteY72" fmla="*/ 27781 h 43602"/>
              <a:gd name="connsiteX73" fmla="*/ 704894 w 2032000"/>
              <a:gd name="connsiteY73" fmla="*/ 25929 h 43602"/>
              <a:gd name="connsiteX74" fmla="*/ 712567 w 2032000"/>
              <a:gd name="connsiteY74" fmla="*/ 23548 h 43602"/>
              <a:gd name="connsiteX75" fmla="*/ 719446 w 2032000"/>
              <a:gd name="connsiteY75" fmla="*/ 20902 h 43602"/>
              <a:gd name="connsiteX76" fmla="*/ 725532 w 2032000"/>
              <a:gd name="connsiteY76" fmla="*/ 17727 h 43602"/>
              <a:gd name="connsiteX77" fmla="*/ 738232 w 2032000"/>
              <a:gd name="connsiteY77" fmla="*/ 11377 h 43602"/>
              <a:gd name="connsiteX78" fmla="*/ 744317 w 2032000"/>
              <a:gd name="connsiteY78" fmla="*/ 8731 h 43602"/>
              <a:gd name="connsiteX79" fmla="*/ 751196 w 2032000"/>
              <a:gd name="connsiteY79" fmla="*/ 6085 h 43602"/>
              <a:gd name="connsiteX80" fmla="*/ 758869 w 2032000"/>
              <a:gd name="connsiteY80" fmla="*/ 3440 h 43602"/>
              <a:gd name="connsiteX81" fmla="*/ 767600 w 2032000"/>
              <a:gd name="connsiteY81" fmla="*/ 1588 h 43602"/>
              <a:gd name="connsiteX82" fmla="*/ 777655 w 2032000"/>
              <a:gd name="connsiteY82" fmla="*/ 529 h 43602"/>
              <a:gd name="connsiteX83" fmla="*/ 789032 w 2032000"/>
              <a:gd name="connsiteY83" fmla="*/ 0 h 43602"/>
              <a:gd name="connsiteX84" fmla="*/ 800409 w 2032000"/>
              <a:gd name="connsiteY84" fmla="*/ 529 h 43602"/>
              <a:gd name="connsiteX85" fmla="*/ 810463 w 2032000"/>
              <a:gd name="connsiteY85" fmla="*/ 1588 h 43602"/>
              <a:gd name="connsiteX86" fmla="*/ 819194 w 2032000"/>
              <a:gd name="connsiteY86" fmla="*/ 3440 h 43602"/>
              <a:gd name="connsiteX87" fmla="*/ 826867 w 2032000"/>
              <a:gd name="connsiteY87" fmla="*/ 6085 h 43602"/>
              <a:gd name="connsiteX88" fmla="*/ 833746 w 2032000"/>
              <a:gd name="connsiteY88" fmla="*/ 8731 h 43602"/>
              <a:gd name="connsiteX89" fmla="*/ 839832 w 2032000"/>
              <a:gd name="connsiteY89" fmla="*/ 11377 h 43602"/>
              <a:gd name="connsiteX90" fmla="*/ 846182 w 2032000"/>
              <a:gd name="connsiteY90" fmla="*/ 14552 h 43602"/>
              <a:gd name="connsiteX91" fmla="*/ 852532 w 2032000"/>
              <a:gd name="connsiteY91" fmla="*/ 17727 h 43602"/>
              <a:gd name="connsiteX92" fmla="*/ 858617 w 2032000"/>
              <a:gd name="connsiteY92" fmla="*/ 20902 h 43602"/>
              <a:gd name="connsiteX93" fmla="*/ 865496 w 2032000"/>
              <a:gd name="connsiteY93" fmla="*/ 23548 h 43602"/>
              <a:gd name="connsiteX94" fmla="*/ 873169 w 2032000"/>
              <a:gd name="connsiteY94" fmla="*/ 25929 h 43602"/>
              <a:gd name="connsiteX95" fmla="*/ 881900 w 2032000"/>
              <a:gd name="connsiteY95" fmla="*/ 27781 h 43602"/>
              <a:gd name="connsiteX96" fmla="*/ 891955 w 2032000"/>
              <a:gd name="connsiteY96" fmla="*/ 29104 h 43602"/>
              <a:gd name="connsiteX97" fmla="*/ 901700 w 2032000"/>
              <a:gd name="connsiteY97" fmla="*/ 29331 h 43602"/>
              <a:gd name="connsiteX98" fmla="*/ 911445 w 2032000"/>
              <a:gd name="connsiteY98" fmla="*/ 29104 h 43602"/>
              <a:gd name="connsiteX99" fmla="*/ 921499 w 2032000"/>
              <a:gd name="connsiteY99" fmla="*/ 27781 h 43602"/>
              <a:gd name="connsiteX100" fmla="*/ 930231 w 2032000"/>
              <a:gd name="connsiteY100" fmla="*/ 25929 h 43602"/>
              <a:gd name="connsiteX101" fmla="*/ 937904 w 2032000"/>
              <a:gd name="connsiteY101" fmla="*/ 23548 h 43602"/>
              <a:gd name="connsiteX102" fmla="*/ 944783 w 2032000"/>
              <a:gd name="connsiteY102" fmla="*/ 20902 h 43602"/>
              <a:gd name="connsiteX103" fmla="*/ 950868 w 2032000"/>
              <a:gd name="connsiteY103" fmla="*/ 17727 h 43602"/>
              <a:gd name="connsiteX104" fmla="*/ 957218 w 2032000"/>
              <a:gd name="connsiteY104" fmla="*/ 14552 h 43602"/>
              <a:gd name="connsiteX105" fmla="*/ 963568 w 2032000"/>
              <a:gd name="connsiteY105" fmla="*/ 11377 h 43602"/>
              <a:gd name="connsiteX106" fmla="*/ 969654 w 2032000"/>
              <a:gd name="connsiteY106" fmla="*/ 8731 h 43602"/>
              <a:gd name="connsiteX107" fmla="*/ 976533 w 2032000"/>
              <a:gd name="connsiteY107" fmla="*/ 6085 h 43602"/>
              <a:gd name="connsiteX108" fmla="*/ 984206 w 2032000"/>
              <a:gd name="connsiteY108" fmla="*/ 3440 h 43602"/>
              <a:gd name="connsiteX109" fmla="*/ 992937 w 2032000"/>
              <a:gd name="connsiteY109" fmla="*/ 1588 h 43602"/>
              <a:gd name="connsiteX110" fmla="*/ 1002991 w 2032000"/>
              <a:gd name="connsiteY110" fmla="*/ 529 h 43602"/>
              <a:gd name="connsiteX111" fmla="*/ 1014368 w 2032000"/>
              <a:gd name="connsiteY111" fmla="*/ 0 h 43602"/>
              <a:gd name="connsiteX112" fmla="*/ 1016000 w 2032000"/>
              <a:gd name="connsiteY112" fmla="*/ 76 h 43602"/>
              <a:gd name="connsiteX113" fmla="*/ 1017632 w 2032000"/>
              <a:gd name="connsiteY113" fmla="*/ 0 h 43602"/>
              <a:gd name="connsiteX114" fmla="*/ 1029009 w 2032000"/>
              <a:gd name="connsiteY114" fmla="*/ 529 h 43602"/>
              <a:gd name="connsiteX115" fmla="*/ 1039063 w 2032000"/>
              <a:gd name="connsiteY115" fmla="*/ 1588 h 43602"/>
              <a:gd name="connsiteX116" fmla="*/ 1047794 w 2032000"/>
              <a:gd name="connsiteY116" fmla="*/ 3440 h 43602"/>
              <a:gd name="connsiteX117" fmla="*/ 1055467 w 2032000"/>
              <a:gd name="connsiteY117" fmla="*/ 6085 h 43602"/>
              <a:gd name="connsiteX118" fmla="*/ 1062346 w 2032000"/>
              <a:gd name="connsiteY118" fmla="*/ 8731 h 43602"/>
              <a:gd name="connsiteX119" fmla="*/ 1068432 w 2032000"/>
              <a:gd name="connsiteY119" fmla="*/ 11377 h 43602"/>
              <a:gd name="connsiteX120" fmla="*/ 1074782 w 2032000"/>
              <a:gd name="connsiteY120" fmla="*/ 14552 h 43602"/>
              <a:gd name="connsiteX121" fmla="*/ 1081132 w 2032000"/>
              <a:gd name="connsiteY121" fmla="*/ 17727 h 43602"/>
              <a:gd name="connsiteX122" fmla="*/ 1087217 w 2032000"/>
              <a:gd name="connsiteY122" fmla="*/ 20902 h 43602"/>
              <a:gd name="connsiteX123" fmla="*/ 1094096 w 2032000"/>
              <a:gd name="connsiteY123" fmla="*/ 23548 h 43602"/>
              <a:gd name="connsiteX124" fmla="*/ 1101769 w 2032000"/>
              <a:gd name="connsiteY124" fmla="*/ 25929 h 43602"/>
              <a:gd name="connsiteX125" fmla="*/ 1110501 w 2032000"/>
              <a:gd name="connsiteY125" fmla="*/ 27781 h 43602"/>
              <a:gd name="connsiteX126" fmla="*/ 1120555 w 2032000"/>
              <a:gd name="connsiteY126" fmla="*/ 29104 h 43602"/>
              <a:gd name="connsiteX127" fmla="*/ 1130300 w 2032000"/>
              <a:gd name="connsiteY127" fmla="*/ 29331 h 43602"/>
              <a:gd name="connsiteX128" fmla="*/ 1140045 w 2032000"/>
              <a:gd name="connsiteY128" fmla="*/ 29104 h 43602"/>
              <a:gd name="connsiteX129" fmla="*/ 1150100 w 2032000"/>
              <a:gd name="connsiteY129" fmla="*/ 27781 h 43602"/>
              <a:gd name="connsiteX130" fmla="*/ 1158831 w 2032000"/>
              <a:gd name="connsiteY130" fmla="*/ 25929 h 43602"/>
              <a:gd name="connsiteX131" fmla="*/ 1166504 w 2032000"/>
              <a:gd name="connsiteY131" fmla="*/ 23548 h 43602"/>
              <a:gd name="connsiteX132" fmla="*/ 1173383 w 2032000"/>
              <a:gd name="connsiteY132" fmla="*/ 20902 h 43602"/>
              <a:gd name="connsiteX133" fmla="*/ 1179468 w 2032000"/>
              <a:gd name="connsiteY133" fmla="*/ 17727 h 43602"/>
              <a:gd name="connsiteX134" fmla="*/ 1185818 w 2032000"/>
              <a:gd name="connsiteY134" fmla="*/ 14552 h 43602"/>
              <a:gd name="connsiteX135" fmla="*/ 1192168 w 2032000"/>
              <a:gd name="connsiteY135" fmla="*/ 11377 h 43602"/>
              <a:gd name="connsiteX136" fmla="*/ 1198254 w 2032000"/>
              <a:gd name="connsiteY136" fmla="*/ 8731 h 43602"/>
              <a:gd name="connsiteX137" fmla="*/ 1205133 w 2032000"/>
              <a:gd name="connsiteY137" fmla="*/ 6085 h 43602"/>
              <a:gd name="connsiteX138" fmla="*/ 1212806 w 2032000"/>
              <a:gd name="connsiteY138" fmla="*/ 3440 h 43602"/>
              <a:gd name="connsiteX139" fmla="*/ 1221537 w 2032000"/>
              <a:gd name="connsiteY139" fmla="*/ 1588 h 43602"/>
              <a:gd name="connsiteX140" fmla="*/ 1231591 w 2032000"/>
              <a:gd name="connsiteY140" fmla="*/ 529 h 43602"/>
              <a:gd name="connsiteX141" fmla="*/ 1242968 w 2032000"/>
              <a:gd name="connsiteY141" fmla="*/ 0 h 43602"/>
              <a:gd name="connsiteX142" fmla="*/ 1254345 w 2032000"/>
              <a:gd name="connsiteY142" fmla="*/ 529 h 43602"/>
              <a:gd name="connsiteX143" fmla="*/ 1264400 w 2032000"/>
              <a:gd name="connsiteY143" fmla="*/ 1588 h 43602"/>
              <a:gd name="connsiteX144" fmla="*/ 1273131 w 2032000"/>
              <a:gd name="connsiteY144" fmla="*/ 3440 h 43602"/>
              <a:gd name="connsiteX145" fmla="*/ 1280804 w 2032000"/>
              <a:gd name="connsiteY145" fmla="*/ 6085 h 43602"/>
              <a:gd name="connsiteX146" fmla="*/ 1287683 w 2032000"/>
              <a:gd name="connsiteY146" fmla="*/ 8731 h 43602"/>
              <a:gd name="connsiteX147" fmla="*/ 1293768 w 2032000"/>
              <a:gd name="connsiteY147" fmla="*/ 11377 h 43602"/>
              <a:gd name="connsiteX148" fmla="*/ 1300118 w 2032000"/>
              <a:gd name="connsiteY148" fmla="*/ 14552 h 43602"/>
              <a:gd name="connsiteX149" fmla="*/ 1306468 w 2032000"/>
              <a:gd name="connsiteY149" fmla="*/ 17727 h 43602"/>
              <a:gd name="connsiteX150" fmla="*/ 1312554 w 2032000"/>
              <a:gd name="connsiteY150" fmla="*/ 20902 h 43602"/>
              <a:gd name="connsiteX151" fmla="*/ 1319433 w 2032000"/>
              <a:gd name="connsiteY151" fmla="*/ 23548 h 43602"/>
              <a:gd name="connsiteX152" fmla="*/ 1327106 w 2032000"/>
              <a:gd name="connsiteY152" fmla="*/ 25929 h 43602"/>
              <a:gd name="connsiteX153" fmla="*/ 1335837 w 2032000"/>
              <a:gd name="connsiteY153" fmla="*/ 27781 h 43602"/>
              <a:gd name="connsiteX154" fmla="*/ 1345891 w 2032000"/>
              <a:gd name="connsiteY154" fmla="*/ 29104 h 43602"/>
              <a:gd name="connsiteX155" fmla="*/ 1357268 w 2032000"/>
              <a:gd name="connsiteY155" fmla="*/ 29369 h 43602"/>
              <a:gd name="connsiteX156" fmla="*/ 1368645 w 2032000"/>
              <a:gd name="connsiteY156" fmla="*/ 29104 h 43602"/>
              <a:gd name="connsiteX157" fmla="*/ 1378700 w 2032000"/>
              <a:gd name="connsiteY157" fmla="*/ 27781 h 43602"/>
              <a:gd name="connsiteX158" fmla="*/ 1387431 w 2032000"/>
              <a:gd name="connsiteY158" fmla="*/ 25929 h 43602"/>
              <a:gd name="connsiteX159" fmla="*/ 1395104 w 2032000"/>
              <a:gd name="connsiteY159" fmla="*/ 23548 h 43602"/>
              <a:gd name="connsiteX160" fmla="*/ 1401983 w 2032000"/>
              <a:gd name="connsiteY160" fmla="*/ 20902 h 43602"/>
              <a:gd name="connsiteX161" fmla="*/ 1408068 w 2032000"/>
              <a:gd name="connsiteY161" fmla="*/ 17727 h 43602"/>
              <a:gd name="connsiteX162" fmla="*/ 1414418 w 2032000"/>
              <a:gd name="connsiteY162" fmla="*/ 14552 h 43602"/>
              <a:gd name="connsiteX163" fmla="*/ 1420768 w 2032000"/>
              <a:gd name="connsiteY163" fmla="*/ 11377 h 43602"/>
              <a:gd name="connsiteX164" fmla="*/ 1426854 w 2032000"/>
              <a:gd name="connsiteY164" fmla="*/ 8731 h 43602"/>
              <a:gd name="connsiteX165" fmla="*/ 1433733 w 2032000"/>
              <a:gd name="connsiteY165" fmla="*/ 6085 h 43602"/>
              <a:gd name="connsiteX166" fmla="*/ 1441406 w 2032000"/>
              <a:gd name="connsiteY166" fmla="*/ 3440 h 43602"/>
              <a:gd name="connsiteX167" fmla="*/ 1450137 w 2032000"/>
              <a:gd name="connsiteY167" fmla="*/ 1588 h 43602"/>
              <a:gd name="connsiteX168" fmla="*/ 1460191 w 2032000"/>
              <a:gd name="connsiteY168" fmla="*/ 529 h 43602"/>
              <a:gd name="connsiteX169" fmla="*/ 1471304 w 2032000"/>
              <a:gd name="connsiteY169" fmla="*/ 0 h 43602"/>
              <a:gd name="connsiteX170" fmla="*/ 1482945 w 2032000"/>
              <a:gd name="connsiteY170" fmla="*/ 529 h 43602"/>
              <a:gd name="connsiteX171" fmla="*/ 1493000 w 2032000"/>
              <a:gd name="connsiteY171" fmla="*/ 1588 h 43602"/>
              <a:gd name="connsiteX172" fmla="*/ 1501731 w 2032000"/>
              <a:gd name="connsiteY172" fmla="*/ 3440 h 43602"/>
              <a:gd name="connsiteX173" fmla="*/ 1509404 w 2032000"/>
              <a:gd name="connsiteY173" fmla="*/ 6085 h 43602"/>
              <a:gd name="connsiteX174" fmla="*/ 1516283 w 2032000"/>
              <a:gd name="connsiteY174" fmla="*/ 8731 h 43602"/>
              <a:gd name="connsiteX175" fmla="*/ 1522368 w 2032000"/>
              <a:gd name="connsiteY175" fmla="*/ 11377 h 43602"/>
              <a:gd name="connsiteX176" fmla="*/ 1528718 w 2032000"/>
              <a:gd name="connsiteY176" fmla="*/ 14552 h 43602"/>
              <a:gd name="connsiteX177" fmla="*/ 1535068 w 2032000"/>
              <a:gd name="connsiteY177" fmla="*/ 17727 h 43602"/>
              <a:gd name="connsiteX178" fmla="*/ 1541154 w 2032000"/>
              <a:gd name="connsiteY178" fmla="*/ 20902 h 43602"/>
              <a:gd name="connsiteX179" fmla="*/ 1548033 w 2032000"/>
              <a:gd name="connsiteY179" fmla="*/ 23548 h 43602"/>
              <a:gd name="connsiteX180" fmla="*/ 1555706 w 2032000"/>
              <a:gd name="connsiteY180" fmla="*/ 25929 h 43602"/>
              <a:gd name="connsiteX181" fmla="*/ 1564437 w 2032000"/>
              <a:gd name="connsiteY181" fmla="*/ 27781 h 43602"/>
              <a:gd name="connsiteX182" fmla="*/ 1574491 w 2032000"/>
              <a:gd name="connsiteY182" fmla="*/ 29104 h 43602"/>
              <a:gd name="connsiteX183" fmla="*/ 1585868 w 2032000"/>
              <a:gd name="connsiteY183" fmla="*/ 29369 h 43602"/>
              <a:gd name="connsiteX184" fmla="*/ 1597245 w 2032000"/>
              <a:gd name="connsiteY184" fmla="*/ 29104 h 43602"/>
              <a:gd name="connsiteX185" fmla="*/ 1607300 w 2032000"/>
              <a:gd name="connsiteY185" fmla="*/ 27781 h 43602"/>
              <a:gd name="connsiteX186" fmla="*/ 1616031 w 2032000"/>
              <a:gd name="connsiteY186" fmla="*/ 25929 h 43602"/>
              <a:gd name="connsiteX187" fmla="*/ 1623704 w 2032000"/>
              <a:gd name="connsiteY187" fmla="*/ 23548 h 43602"/>
              <a:gd name="connsiteX188" fmla="*/ 1630583 w 2032000"/>
              <a:gd name="connsiteY188" fmla="*/ 20902 h 43602"/>
              <a:gd name="connsiteX189" fmla="*/ 1636668 w 2032000"/>
              <a:gd name="connsiteY189" fmla="*/ 17727 h 43602"/>
              <a:gd name="connsiteX190" fmla="*/ 1649368 w 2032000"/>
              <a:gd name="connsiteY190" fmla="*/ 11377 h 43602"/>
              <a:gd name="connsiteX191" fmla="*/ 1655454 w 2032000"/>
              <a:gd name="connsiteY191" fmla="*/ 8731 h 43602"/>
              <a:gd name="connsiteX192" fmla="*/ 1662333 w 2032000"/>
              <a:gd name="connsiteY192" fmla="*/ 6085 h 43602"/>
              <a:gd name="connsiteX193" fmla="*/ 1670006 w 2032000"/>
              <a:gd name="connsiteY193" fmla="*/ 3440 h 43602"/>
              <a:gd name="connsiteX194" fmla="*/ 1678737 w 2032000"/>
              <a:gd name="connsiteY194" fmla="*/ 1588 h 43602"/>
              <a:gd name="connsiteX195" fmla="*/ 1688791 w 2032000"/>
              <a:gd name="connsiteY195" fmla="*/ 529 h 43602"/>
              <a:gd name="connsiteX196" fmla="*/ 1700168 w 2032000"/>
              <a:gd name="connsiteY196" fmla="*/ 0 h 43602"/>
              <a:gd name="connsiteX197" fmla="*/ 1711545 w 2032000"/>
              <a:gd name="connsiteY197" fmla="*/ 529 h 43602"/>
              <a:gd name="connsiteX198" fmla="*/ 1721600 w 2032000"/>
              <a:gd name="connsiteY198" fmla="*/ 1588 h 43602"/>
              <a:gd name="connsiteX199" fmla="*/ 1730331 w 2032000"/>
              <a:gd name="connsiteY199" fmla="*/ 3440 h 43602"/>
              <a:gd name="connsiteX200" fmla="*/ 1738004 w 2032000"/>
              <a:gd name="connsiteY200" fmla="*/ 6085 h 43602"/>
              <a:gd name="connsiteX201" fmla="*/ 1744883 w 2032000"/>
              <a:gd name="connsiteY201" fmla="*/ 8731 h 43602"/>
              <a:gd name="connsiteX202" fmla="*/ 1750968 w 2032000"/>
              <a:gd name="connsiteY202" fmla="*/ 11377 h 43602"/>
              <a:gd name="connsiteX203" fmla="*/ 1757318 w 2032000"/>
              <a:gd name="connsiteY203" fmla="*/ 14552 h 43602"/>
              <a:gd name="connsiteX204" fmla="*/ 1763668 w 2032000"/>
              <a:gd name="connsiteY204" fmla="*/ 17727 h 43602"/>
              <a:gd name="connsiteX205" fmla="*/ 1769754 w 2032000"/>
              <a:gd name="connsiteY205" fmla="*/ 20902 h 43602"/>
              <a:gd name="connsiteX206" fmla="*/ 1776633 w 2032000"/>
              <a:gd name="connsiteY206" fmla="*/ 23548 h 43602"/>
              <a:gd name="connsiteX207" fmla="*/ 1784306 w 2032000"/>
              <a:gd name="connsiteY207" fmla="*/ 25929 h 43602"/>
              <a:gd name="connsiteX208" fmla="*/ 1793037 w 2032000"/>
              <a:gd name="connsiteY208" fmla="*/ 27781 h 43602"/>
              <a:gd name="connsiteX209" fmla="*/ 1803091 w 2032000"/>
              <a:gd name="connsiteY209" fmla="*/ 29104 h 43602"/>
              <a:gd name="connsiteX210" fmla="*/ 1814468 w 2032000"/>
              <a:gd name="connsiteY210" fmla="*/ 29369 h 43602"/>
              <a:gd name="connsiteX211" fmla="*/ 1825845 w 2032000"/>
              <a:gd name="connsiteY211" fmla="*/ 29104 h 43602"/>
              <a:gd name="connsiteX212" fmla="*/ 1835900 w 2032000"/>
              <a:gd name="connsiteY212" fmla="*/ 27781 h 43602"/>
              <a:gd name="connsiteX213" fmla="*/ 1844631 w 2032000"/>
              <a:gd name="connsiteY213" fmla="*/ 25929 h 43602"/>
              <a:gd name="connsiteX214" fmla="*/ 1852304 w 2032000"/>
              <a:gd name="connsiteY214" fmla="*/ 23548 h 43602"/>
              <a:gd name="connsiteX215" fmla="*/ 1859183 w 2032000"/>
              <a:gd name="connsiteY215" fmla="*/ 20902 h 43602"/>
              <a:gd name="connsiteX216" fmla="*/ 1865268 w 2032000"/>
              <a:gd name="connsiteY216" fmla="*/ 17727 h 43602"/>
              <a:gd name="connsiteX217" fmla="*/ 1871618 w 2032000"/>
              <a:gd name="connsiteY217" fmla="*/ 14552 h 43602"/>
              <a:gd name="connsiteX218" fmla="*/ 1877968 w 2032000"/>
              <a:gd name="connsiteY218" fmla="*/ 11377 h 43602"/>
              <a:gd name="connsiteX219" fmla="*/ 1884054 w 2032000"/>
              <a:gd name="connsiteY219" fmla="*/ 8731 h 43602"/>
              <a:gd name="connsiteX220" fmla="*/ 1890933 w 2032000"/>
              <a:gd name="connsiteY220" fmla="*/ 6085 h 43602"/>
              <a:gd name="connsiteX221" fmla="*/ 1898606 w 2032000"/>
              <a:gd name="connsiteY221" fmla="*/ 3440 h 43602"/>
              <a:gd name="connsiteX222" fmla="*/ 1907337 w 2032000"/>
              <a:gd name="connsiteY222" fmla="*/ 1588 h 43602"/>
              <a:gd name="connsiteX223" fmla="*/ 1917391 w 2032000"/>
              <a:gd name="connsiteY223" fmla="*/ 529 h 43602"/>
              <a:gd name="connsiteX224" fmla="*/ 1928768 w 2032000"/>
              <a:gd name="connsiteY224" fmla="*/ 0 h 43602"/>
              <a:gd name="connsiteX225" fmla="*/ 1940145 w 2032000"/>
              <a:gd name="connsiteY225" fmla="*/ 529 h 43602"/>
              <a:gd name="connsiteX226" fmla="*/ 1950200 w 2032000"/>
              <a:gd name="connsiteY226" fmla="*/ 1588 h 43602"/>
              <a:gd name="connsiteX227" fmla="*/ 1958931 w 2032000"/>
              <a:gd name="connsiteY227" fmla="*/ 3440 h 43602"/>
              <a:gd name="connsiteX228" fmla="*/ 1966604 w 2032000"/>
              <a:gd name="connsiteY228" fmla="*/ 6085 h 43602"/>
              <a:gd name="connsiteX229" fmla="*/ 1973483 w 2032000"/>
              <a:gd name="connsiteY229" fmla="*/ 8731 h 43602"/>
              <a:gd name="connsiteX230" fmla="*/ 1979568 w 2032000"/>
              <a:gd name="connsiteY230" fmla="*/ 11377 h 43602"/>
              <a:gd name="connsiteX231" fmla="*/ 1985918 w 2032000"/>
              <a:gd name="connsiteY231" fmla="*/ 14552 h 43602"/>
              <a:gd name="connsiteX232" fmla="*/ 1992268 w 2032000"/>
              <a:gd name="connsiteY232" fmla="*/ 17727 h 43602"/>
              <a:gd name="connsiteX233" fmla="*/ 1998354 w 2032000"/>
              <a:gd name="connsiteY233" fmla="*/ 20902 h 43602"/>
              <a:gd name="connsiteX234" fmla="*/ 2005233 w 2032000"/>
              <a:gd name="connsiteY234" fmla="*/ 23548 h 43602"/>
              <a:gd name="connsiteX235" fmla="*/ 2012906 w 2032000"/>
              <a:gd name="connsiteY235" fmla="*/ 25929 h 43602"/>
              <a:gd name="connsiteX236" fmla="*/ 2021637 w 2032000"/>
              <a:gd name="connsiteY236" fmla="*/ 27781 h 43602"/>
              <a:gd name="connsiteX237" fmla="*/ 2031691 w 2032000"/>
              <a:gd name="connsiteY237" fmla="*/ 29104 h 43602"/>
              <a:gd name="connsiteX238" fmla="*/ 2032000 w 2032000"/>
              <a:gd name="connsiteY238" fmla="*/ 29111 h 43602"/>
              <a:gd name="connsiteX239" fmla="*/ 2032000 w 2032000"/>
              <a:gd name="connsiteY239" fmla="*/ 43344 h 43602"/>
              <a:gd name="connsiteX240" fmla="*/ 2031691 w 2032000"/>
              <a:gd name="connsiteY240" fmla="*/ 43337 h 43602"/>
              <a:gd name="connsiteX241" fmla="*/ 2021637 w 2032000"/>
              <a:gd name="connsiteY241" fmla="*/ 42014 h 43602"/>
              <a:gd name="connsiteX242" fmla="*/ 2012906 w 2032000"/>
              <a:gd name="connsiteY242" fmla="*/ 40162 h 43602"/>
              <a:gd name="connsiteX243" fmla="*/ 2005233 w 2032000"/>
              <a:gd name="connsiteY243" fmla="*/ 37781 h 43602"/>
              <a:gd name="connsiteX244" fmla="*/ 1998354 w 2032000"/>
              <a:gd name="connsiteY244" fmla="*/ 35135 h 43602"/>
              <a:gd name="connsiteX245" fmla="*/ 1992268 w 2032000"/>
              <a:gd name="connsiteY245" fmla="*/ 31960 h 43602"/>
              <a:gd name="connsiteX246" fmla="*/ 1985918 w 2032000"/>
              <a:gd name="connsiteY246" fmla="*/ 28785 h 43602"/>
              <a:gd name="connsiteX247" fmla="*/ 1979568 w 2032000"/>
              <a:gd name="connsiteY247" fmla="*/ 25610 h 43602"/>
              <a:gd name="connsiteX248" fmla="*/ 1973483 w 2032000"/>
              <a:gd name="connsiteY248" fmla="*/ 22964 h 43602"/>
              <a:gd name="connsiteX249" fmla="*/ 1966604 w 2032000"/>
              <a:gd name="connsiteY249" fmla="*/ 20318 h 43602"/>
              <a:gd name="connsiteX250" fmla="*/ 1958931 w 2032000"/>
              <a:gd name="connsiteY250" fmla="*/ 17673 h 43602"/>
              <a:gd name="connsiteX251" fmla="*/ 1950200 w 2032000"/>
              <a:gd name="connsiteY251" fmla="*/ 15821 h 43602"/>
              <a:gd name="connsiteX252" fmla="*/ 1940145 w 2032000"/>
              <a:gd name="connsiteY252" fmla="*/ 14762 h 43602"/>
              <a:gd name="connsiteX253" fmla="*/ 1928768 w 2032000"/>
              <a:gd name="connsiteY253" fmla="*/ 14233 h 43602"/>
              <a:gd name="connsiteX254" fmla="*/ 1917391 w 2032000"/>
              <a:gd name="connsiteY254" fmla="*/ 14762 h 43602"/>
              <a:gd name="connsiteX255" fmla="*/ 1907337 w 2032000"/>
              <a:gd name="connsiteY255" fmla="*/ 15821 h 43602"/>
              <a:gd name="connsiteX256" fmla="*/ 1898606 w 2032000"/>
              <a:gd name="connsiteY256" fmla="*/ 17673 h 43602"/>
              <a:gd name="connsiteX257" fmla="*/ 1890933 w 2032000"/>
              <a:gd name="connsiteY257" fmla="*/ 20318 h 43602"/>
              <a:gd name="connsiteX258" fmla="*/ 1884054 w 2032000"/>
              <a:gd name="connsiteY258" fmla="*/ 22964 h 43602"/>
              <a:gd name="connsiteX259" fmla="*/ 1877968 w 2032000"/>
              <a:gd name="connsiteY259" fmla="*/ 25610 h 43602"/>
              <a:gd name="connsiteX260" fmla="*/ 1871618 w 2032000"/>
              <a:gd name="connsiteY260" fmla="*/ 28785 h 43602"/>
              <a:gd name="connsiteX261" fmla="*/ 1865268 w 2032000"/>
              <a:gd name="connsiteY261" fmla="*/ 31960 h 43602"/>
              <a:gd name="connsiteX262" fmla="*/ 1859183 w 2032000"/>
              <a:gd name="connsiteY262" fmla="*/ 35135 h 43602"/>
              <a:gd name="connsiteX263" fmla="*/ 1852304 w 2032000"/>
              <a:gd name="connsiteY263" fmla="*/ 37781 h 43602"/>
              <a:gd name="connsiteX264" fmla="*/ 1844631 w 2032000"/>
              <a:gd name="connsiteY264" fmla="*/ 40162 h 43602"/>
              <a:gd name="connsiteX265" fmla="*/ 1835900 w 2032000"/>
              <a:gd name="connsiteY265" fmla="*/ 42014 h 43602"/>
              <a:gd name="connsiteX266" fmla="*/ 1825845 w 2032000"/>
              <a:gd name="connsiteY266" fmla="*/ 43337 h 43602"/>
              <a:gd name="connsiteX267" fmla="*/ 1814468 w 2032000"/>
              <a:gd name="connsiteY267" fmla="*/ 43602 h 43602"/>
              <a:gd name="connsiteX268" fmla="*/ 1803091 w 2032000"/>
              <a:gd name="connsiteY268" fmla="*/ 43337 h 43602"/>
              <a:gd name="connsiteX269" fmla="*/ 1793037 w 2032000"/>
              <a:gd name="connsiteY269" fmla="*/ 42014 h 43602"/>
              <a:gd name="connsiteX270" fmla="*/ 1784306 w 2032000"/>
              <a:gd name="connsiteY270" fmla="*/ 40162 h 43602"/>
              <a:gd name="connsiteX271" fmla="*/ 1776633 w 2032000"/>
              <a:gd name="connsiteY271" fmla="*/ 37781 h 43602"/>
              <a:gd name="connsiteX272" fmla="*/ 1769754 w 2032000"/>
              <a:gd name="connsiteY272" fmla="*/ 35135 h 43602"/>
              <a:gd name="connsiteX273" fmla="*/ 1763668 w 2032000"/>
              <a:gd name="connsiteY273" fmla="*/ 31960 h 43602"/>
              <a:gd name="connsiteX274" fmla="*/ 1757318 w 2032000"/>
              <a:gd name="connsiteY274" fmla="*/ 28785 h 43602"/>
              <a:gd name="connsiteX275" fmla="*/ 1750968 w 2032000"/>
              <a:gd name="connsiteY275" fmla="*/ 25610 h 43602"/>
              <a:gd name="connsiteX276" fmla="*/ 1744883 w 2032000"/>
              <a:gd name="connsiteY276" fmla="*/ 22964 h 43602"/>
              <a:gd name="connsiteX277" fmla="*/ 1738004 w 2032000"/>
              <a:gd name="connsiteY277" fmla="*/ 20318 h 43602"/>
              <a:gd name="connsiteX278" fmla="*/ 1730331 w 2032000"/>
              <a:gd name="connsiteY278" fmla="*/ 17673 h 43602"/>
              <a:gd name="connsiteX279" fmla="*/ 1721600 w 2032000"/>
              <a:gd name="connsiteY279" fmla="*/ 15821 h 43602"/>
              <a:gd name="connsiteX280" fmla="*/ 1711545 w 2032000"/>
              <a:gd name="connsiteY280" fmla="*/ 14762 h 43602"/>
              <a:gd name="connsiteX281" fmla="*/ 1700168 w 2032000"/>
              <a:gd name="connsiteY281" fmla="*/ 14233 h 43602"/>
              <a:gd name="connsiteX282" fmla="*/ 1688791 w 2032000"/>
              <a:gd name="connsiteY282" fmla="*/ 14762 h 43602"/>
              <a:gd name="connsiteX283" fmla="*/ 1678737 w 2032000"/>
              <a:gd name="connsiteY283" fmla="*/ 15821 h 43602"/>
              <a:gd name="connsiteX284" fmla="*/ 1670006 w 2032000"/>
              <a:gd name="connsiteY284" fmla="*/ 17673 h 43602"/>
              <a:gd name="connsiteX285" fmla="*/ 1662333 w 2032000"/>
              <a:gd name="connsiteY285" fmla="*/ 20318 h 43602"/>
              <a:gd name="connsiteX286" fmla="*/ 1655454 w 2032000"/>
              <a:gd name="connsiteY286" fmla="*/ 22964 h 43602"/>
              <a:gd name="connsiteX287" fmla="*/ 1649368 w 2032000"/>
              <a:gd name="connsiteY287" fmla="*/ 25610 h 43602"/>
              <a:gd name="connsiteX288" fmla="*/ 1636668 w 2032000"/>
              <a:gd name="connsiteY288" fmla="*/ 31960 h 43602"/>
              <a:gd name="connsiteX289" fmla="*/ 1630583 w 2032000"/>
              <a:gd name="connsiteY289" fmla="*/ 35135 h 43602"/>
              <a:gd name="connsiteX290" fmla="*/ 1623704 w 2032000"/>
              <a:gd name="connsiteY290" fmla="*/ 37781 h 43602"/>
              <a:gd name="connsiteX291" fmla="*/ 1616031 w 2032000"/>
              <a:gd name="connsiteY291" fmla="*/ 40162 h 43602"/>
              <a:gd name="connsiteX292" fmla="*/ 1607300 w 2032000"/>
              <a:gd name="connsiteY292" fmla="*/ 42014 h 43602"/>
              <a:gd name="connsiteX293" fmla="*/ 1597245 w 2032000"/>
              <a:gd name="connsiteY293" fmla="*/ 43337 h 43602"/>
              <a:gd name="connsiteX294" fmla="*/ 1585868 w 2032000"/>
              <a:gd name="connsiteY294" fmla="*/ 43602 h 43602"/>
              <a:gd name="connsiteX295" fmla="*/ 1574491 w 2032000"/>
              <a:gd name="connsiteY295" fmla="*/ 43337 h 43602"/>
              <a:gd name="connsiteX296" fmla="*/ 1564437 w 2032000"/>
              <a:gd name="connsiteY296" fmla="*/ 42014 h 43602"/>
              <a:gd name="connsiteX297" fmla="*/ 1555706 w 2032000"/>
              <a:gd name="connsiteY297" fmla="*/ 40162 h 43602"/>
              <a:gd name="connsiteX298" fmla="*/ 1548033 w 2032000"/>
              <a:gd name="connsiteY298" fmla="*/ 37781 h 43602"/>
              <a:gd name="connsiteX299" fmla="*/ 1541154 w 2032000"/>
              <a:gd name="connsiteY299" fmla="*/ 35135 h 43602"/>
              <a:gd name="connsiteX300" fmla="*/ 1535068 w 2032000"/>
              <a:gd name="connsiteY300" fmla="*/ 31960 h 43602"/>
              <a:gd name="connsiteX301" fmla="*/ 1528718 w 2032000"/>
              <a:gd name="connsiteY301" fmla="*/ 28785 h 43602"/>
              <a:gd name="connsiteX302" fmla="*/ 1522368 w 2032000"/>
              <a:gd name="connsiteY302" fmla="*/ 25610 h 43602"/>
              <a:gd name="connsiteX303" fmla="*/ 1516283 w 2032000"/>
              <a:gd name="connsiteY303" fmla="*/ 22964 h 43602"/>
              <a:gd name="connsiteX304" fmla="*/ 1509404 w 2032000"/>
              <a:gd name="connsiteY304" fmla="*/ 20318 h 43602"/>
              <a:gd name="connsiteX305" fmla="*/ 1501731 w 2032000"/>
              <a:gd name="connsiteY305" fmla="*/ 17673 h 43602"/>
              <a:gd name="connsiteX306" fmla="*/ 1493000 w 2032000"/>
              <a:gd name="connsiteY306" fmla="*/ 15821 h 43602"/>
              <a:gd name="connsiteX307" fmla="*/ 1482945 w 2032000"/>
              <a:gd name="connsiteY307" fmla="*/ 14762 h 43602"/>
              <a:gd name="connsiteX308" fmla="*/ 1471304 w 2032000"/>
              <a:gd name="connsiteY308" fmla="*/ 14233 h 43602"/>
              <a:gd name="connsiteX309" fmla="*/ 1460191 w 2032000"/>
              <a:gd name="connsiteY309" fmla="*/ 14762 h 43602"/>
              <a:gd name="connsiteX310" fmla="*/ 1450137 w 2032000"/>
              <a:gd name="connsiteY310" fmla="*/ 15821 h 43602"/>
              <a:gd name="connsiteX311" fmla="*/ 1441406 w 2032000"/>
              <a:gd name="connsiteY311" fmla="*/ 17673 h 43602"/>
              <a:gd name="connsiteX312" fmla="*/ 1433733 w 2032000"/>
              <a:gd name="connsiteY312" fmla="*/ 20318 h 43602"/>
              <a:gd name="connsiteX313" fmla="*/ 1426854 w 2032000"/>
              <a:gd name="connsiteY313" fmla="*/ 22964 h 43602"/>
              <a:gd name="connsiteX314" fmla="*/ 1420768 w 2032000"/>
              <a:gd name="connsiteY314" fmla="*/ 25610 h 43602"/>
              <a:gd name="connsiteX315" fmla="*/ 1414418 w 2032000"/>
              <a:gd name="connsiteY315" fmla="*/ 28785 h 43602"/>
              <a:gd name="connsiteX316" fmla="*/ 1408068 w 2032000"/>
              <a:gd name="connsiteY316" fmla="*/ 31960 h 43602"/>
              <a:gd name="connsiteX317" fmla="*/ 1401983 w 2032000"/>
              <a:gd name="connsiteY317" fmla="*/ 35135 h 43602"/>
              <a:gd name="connsiteX318" fmla="*/ 1395104 w 2032000"/>
              <a:gd name="connsiteY318" fmla="*/ 37781 h 43602"/>
              <a:gd name="connsiteX319" fmla="*/ 1387431 w 2032000"/>
              <a:gd name="connsiteY319" fmla="*/ 40162 h 43602"/>
              <a:gd name="connsiteX320" fmla="*/ 1378700 w 2032000"/>
              <a:gd name="connsiteY320" fmla="*/ 42014 h 43602"/>
              <a:gd name="connsiteX321" fmla="*/ 1368645 w 2032000"/>
              <a:gd name="connsiteY321" fmla="*/ 43337 h 43602"/>
              <a:gd name="connsiteX322" fmla="*/ 1357268 w 2032000"/>
              <a:gd name="connsiteY322" fmla="*/ 43602 h 43602"/>
              <a:gd name="connsiteX323" fmla="*/ 1345891 w 2032000"/>
              <a:gd name="connsiteY323" fmla="*/ 43337 h 43602"/>
              <a:gd name="connsiteX324" fmla="*/ 1335837 w 2032000"/>
              <a:gd name="connsiteY324" fmla="*/ 42014 h 43602"/>
              <a:gd name="connsiteX325" fmla="*/ 1327106 w 2032000"/>
              <a:gd name="connsiteY325" fmla="*/ 40162 h 43602"/>
              <a:gd name="connsiteX326" fmla="*/ 1319433 w 2032000"/>
              <a:gd name="connsiteY326" fmla="*/ 37781 h 43602"/>
              <a:gd name="connsiteX327" fmla="*/ 1312554 w 2032000"/>
              <a:gd name="connsiteY327" fmla="*/ 35135 h 43602"/>
              <a:gd name="connsiteX328" fmla="*/ 1306468 w 2032000"/>
              <a:gd name="connsiteY328" fmla="*/ 31960 h 43602"/>
              <a:gd name="connsiteX329" fmla="*/ 1300118 w 2032000"/>
              <a:gd name="connsiteY329" fmla="*/ 28785 h 43602"/>
              <a:gd name="connsiteX330" fmla="*/ 1293768 w 2032000"/>
              <a:gd name="connsiteY330" fmla="*/ 25610 h 43602"/>
              <a:gd name="connsiteX331" fmla="*/ 1287683 w 2032000"/>
              <a:gd name="connsiteY331" fmla="*/ 22964 h 43602"/>
              <a:gd name="connsiteX332" fmla="*/ 1280804 w 2032000"/>
              <a:gd name="connsiteY332" fmla="*/ 20318 h 43602"/>
              <a:gd name="connsiteX333" fmla="*/ 1273131 w 2032000"/>
              <a:gd name="connsiteY333" fmla="*/ 17673 h 43602"/>
              <a:gd name="connsiteX334" fmla="*/ 1264400 w 2032000"/>
              <a:gd name="connsiteY334" fmla="*/ 15821 h 43602"/>
              <a:gd name="connsiteX335" fmla="*/ 1254345 w 2032000"/>
              <a:gd name="connsiteY335" fmla="*/ 14762 h 43602"/>
              <a:gd name="connsiteX336" fmla="*/ 1242968 w 2032000"/>
              <a:gd name="connsiteY336" fmla="*/ 14233 h 43602"/>
              <a:gd name="connsiteX337" fmla="*/ 1231591 w 2032000"/>
              <a:gd name="connsiteY337" fmla="*/ 14762 h 43602"/>
              <a:gd name="connsiteX338" fmla="*/ 1221537 w 2032000"/>
              <a:gd name="connsiteY338" fmla="*/ 15821 h 43602"/>
              <a:gd name="connsiteX339" fmla="*/ 1212806 w 2032000"/>
              <a:gd name="connsiteY339" fmla="*/ 17673 h 43602"/>
              <a:gd name="connsiteX340" fmla="*/ 1205133 w 2032000"/>
              <a:gd name="connsiteY340" fmla="*/ 20318 h 43602"/>
              <a:gd name="connsiteX341" fmla="*/ 1198254 w 2032000"/>
              <a:gd name="connsiteY341" fmla="*/ 22964 h 43602"/>
              <a:gd name="connsiteX342" fmla="*/ 1192168 w 2032000"/>
              <a:gd name="connsiteY342" fmla="*/ 25610 h 43602"/>
              <a:gd name="connsiteX343" fmla="*/ 1185818 w 2032000"/>
              <a:gd name="connsiteY343" fmla="*/ 28785 h 43602"/>
              <a:gd name="connsiteX344" fmla="*/ 1179468 w 2032000"/>
              <a:gd name="connsiteY344" fmla="*/ 31960 h 43602"/>
              <a:gd name="connsiteX345" fmla="*/ 1173383 w 2032000"/>
              <a:gd name="connsiteY345" fmla="*/ 35135 h 43602"/>
              <a:gd name="connsiteX346" fmla="*/ 1166504 w 2032000"/>
              <a:gd name="connsiteY346" fmla="*/ 37781 h 43602"/>
              <a:gd name="connsiteX347" fmla="*/ 1158831 w 2032000"/>
              <a:gd name="connsiteY347" fmla="*/ 40162 h 43602"/>
              <a:gd name="connsiteX348" fmla="*/ 1150100 w 2032000"/>
              <a:gd name="connsiteY348" fmla="*/ 42014 h 43602"/>
              <a:gd name="connsiteX349" fmla="*/ 1140045 w 2032000"/>
              <a:gd name="connsiteY349" fmla="*/ 43337 h 43602"/>
              <a:gd name="connsiteX350" fmla="*/ 1130300 w 2032000"/>
              <a:gd name="connsiteY350" fmla="*/ 43564 h 43602"/>
              <a:gd name="connsiteX351" fmla="*/ 1120555 w 2032000"/>
              <a:gd name="connsiteY351" fmla="*/ 43337 h 43602"/>
              <a:gd name="connsiteX352" fmla="*/ 1110501 w 2032000"/>
              <a:gd name="connsiteY352" fmla="*/ 42014 h 43602"/>
              <a:gd name="connsiteX353" fmla="*/ 1101769 w 2032000"/>
              <a:gd name="connsiteY353" fmla="*/ 40162 h 43602"/>
              <a:gd name="connsiteX354" fmla="*/ 1094096 w 2032000"/>
              <a:gd name="connsiteY354" fmla="*/ 37781 h 43602"/>
              <a:gd name="connsiteX355" fmla="*/ 1087217 w 2032000"/>
              <a:gd name="connsiteY355" fmla="*/ 35135 h 43602"/>
              <a:gd name="connsiteX356" fmla="*/ 1081132 w 2032000"/>
              <a:gd name="connsiteY356" fmla="*/ 31960 h 43602"/>
              <a:gd name="connsiteX357" fmla="*/ 1074782 w 2032000"/>
              <a:gd name="connsiteY357" fmla="*/ 28785 h 43602"/>
              <a:gd name="connsiteX358" fmla="*/ 1068432 w 2032000"/>
              <a:gd name="connsiteY358" fmla="*/ 25610 h 43602"/>
              <a:gd name="connsiteX359" fmla="*/ 1062346 w 2032000"/>
              <a:gd name="connsiteY359" fmla="*/ 22964 h 43602"/>
              <a:gd name="connsiteX360" fmla="*/ 1055467 w 2032000"/>
              <a:gd name="connsiteY360" fmla="*/ 20318 h 43602"/>
              <a:gd name="connsiteX361" fmla="*/ 1047794 w 2032000"/>
              <a:gd name="connsiteY361" fmla="*/ 17673 h 43602"/>
              <a:gd name="connsiteX362" fmla="*/ 1039063 w 2032000"/>
              <a:gd name="connsiteY362" fmla="*/ 15821 h 43602"/>
              <a:gd name="connsiteX363" fmla="*/ 1029009 w 2032000"/>
              <a:gd name="connsiteY363" fmla="*/ 14762 h 43602"/>
              <a:gd name="connsiteX364" fmla="*/ 1017632 w 2032000"/>
              <a:gd name="connsiteY364" fmla="*/ 14233 h 43602"/>
              <a:gd name="connsiteX365" fmla="*/ 1016000 w 2032000"/>
              <a:gd name="connsiteY365" fmla="*/ 14309 h 43602"/>
              <a:gd name="connsiteX366" fmla="*/ 1014368 w 2032000"/>
              <a:gd name="connsiteY366" fmla="*/ 14233 h 43602"/>
              <a:gd name="connsiteX367" fmla="*/ 1002991 w 2032000"/>
              <a:gd name="connsiteY367" fmla="*/ 14762 h 43602"/>
              <a:gd name="connsiteX368" fmla="*/ 992937 w 2032000"/>
              <a:gd name="connsiteY368" fmla="*/ 15821 h 43602"/>
              <a:gd name="connsiteX369" fmla="*/ 984206 w 2032000"/>
              <a:gd name="connsiteY369" fmla="*/ 17673 h 43602"/>
              <a:gd name="connsiteX370" fmla="*/ 976533 w 2032000"/>
              <a:gd name="connsiteY370" fmla="*/ 20318 h 43602"/>
              <a:gd name="connsiteX371" fmla="*/ 969654 w 2032000"/>
              <a:gd name="connsiteY371" fmla="*/ 22964 h 43602"/>
              <a:gd name="connsiteX372" fmla="*/ 963568 w 2032000"/>
              <a:gd name="connsiteY372" fmla="*/ 25610 h 43602"/>
              <a:gd name="connsiteX373" fmla="*/ 957218 w 2032000"/>
              <a:gd name="connsiteY373" fmla="*/ 28785 h 43602"/>
              <a:gd name="connsiteX374" fmla="*/ 950868 w 2032000"/>
              <a:gd name="connsiteY374" fmla="*/ 31960 h 43602"/>
              <a:gd name="connsiteX375" fmla="*/ 944783 w 2032000"/>
              <a:gd name="connsiteY375" fmla="*/ 35135 h 43602"/>
              <a:gd name="connsiteX376" fmla="*/ 937904 w 2032000"/>
              <a:gd name="connsiteY376" fmla="*/ 37781 h 43602"/>
              <a:gd name="connsiteX377" fmla="*/ 930231 w 2032000"/>
              <a:gd name="connsiteY377" fmla="*/ 40162 h 43602"/>
              <a:gd name="connsiteX378" fmla="*/ 921499 w 2032000"/>
              <a:gd name="connsiteY378" fmla="*/ 42014 h 43602"/>
              <a:gd name="connsiteX379" fmla="*/ 911445 w 2032000"/>
              <a:gd name="connsiteY379" fmla="*/ 43337 h 43602"/>
              <a:gd name="connsiteX380" fmla="*/ 901700 w 2032000"/>
              <a:gd name="connsiteY380" fmla="*/ 43564 h 43602"/>
              <a:gd name="connsiteX381" fmla="*/ 891955 w 2032000"/>
              <a:gd name="connsiteY381" fmla="*/ 43337 h 43602"/>
              <a:gd name="connsiteX382" fmla="*/ 881900 w 2032000"/>
              <a:gd name="connsiteY382" fmla="*/ 42014 h 43602"/>
              <a:gd name="connsiteX383" fmla="*/ 873169 w 2032000"/>
              <a:gd name="connsiteY383" fmla="*/ 40162 h 43602"/>
              <a:gd name="connsiteX384" fmla="*/ 865496 w 2032000"/>
              <a:gd name="connsiteY384" fmla="*/ 37781 h 43602"/>
              <a:gd name="connsiteX385" fmla="*/ 858617 w 2032000"/>
              <a:gd name="connsiteY385" fmla="*/ 35135 h 43602"/>
              <a:gd name="connsiteX386" fmla="*/ 852532 w 2032000"/>
              <a:gd name="connsiteY386" fmla="*/ 31960 h 43602"/>
              <a:gd name="connsiteX387" fmla="*/ 846182 w 2032000"/>
              <a:gd name="connsiteY387" fmla="*/ 28785 h 43602"/>
              <a:gd name="connsiteX388" fmla="*/ 839832 w 2032000"/>
              <a:gd name="connsiteY388" fmla="*/ 25610 h 43602"/>
              <a:gd name="connsiteX389" fmla="*/ 833746 w 2032000"/>
              <a:gd name="connsiteY389" fmla="*/ 22964 h 43602"/>
              <a:gd name="connsiteX390" fmla="*/ 826867 w 2032000"/>
              <a:gd name="connsiteY390" fmla="*/ 20318 h 43602"/>
              <a:gd name="connsiteX391" fmla="*/ 819194 w 2032000"/>
              <a:gd name="connsiteY391" fmla="*/ 17673 h 43602"/>
              <a:gd name="connsiteX392" fmla="*/ 810463 w 2032000"/>
              <a:gd name="connsiteY392" fmla="*/ 15821 h 43602"/>
              <a:gd name="connsiteX393" fmla="*/ 800409 w 2032000"/>
              <a:gd name="connsiteY393" fmla="*/ 14762 h 43602"/>
              <a:gd name="connsiteX394" fmla="*/ 789032 w 2032000"/>
              <a:gd name="connsiteY394" fmla="*/ 14233 h 43602"/>
              <a:gd name="connsiteX395" fmla="*/ 777655 w 2032000"/>
              <a:gd name="connsiteY395" fmla="*/ 14762 h 43602"/>
              <a:gd name="connsiteX396" fmla="*/ 767600 w 2032000"/>
              <a:gd name="connsiteY396" fmla="*/ 15821 h 43602"/>
              <a:gd name="connsiteX397" fmla="*/ 758869 w 2032000"/>
              <a:gd name="connsiteY397" fmla="*/ 17673 h 43602"/>
              <a:gd name="connsiteX398" fmla="*/ 751196 w 2032000"/>
              <a:gd name="connsiteY398" fmla="*/ 20318 h 43602"/>
              <a:gd name="connsiteX399" fmla="*/ 744317 w 2032000"/>
              <a:gd name="connsiteY399" fmla="*/ 22964 h 43602"/>
              <a:gd name="connsiteX400" fmla="*/ 738232 w 2032000"/>
              <a:gd name="connsiteY400" fmla="*/ 25610 h 43602"/>
              <a:gd name="connsiteX401" fmla="*/ 725532 w 2032000"/>
              <a:gd name="connsiteY401" fmla="*/ 31960 h 43602"/>
              <a:gd name="connsiteX402" fmla="*/ 719446 w 2032000"/>
              <a:gd name="connsiteY402" fmla="*/ 35135 h 43602"/>
              <a:gd name="connsiteX403" fmla="*/ 712567 w 2032000"/>
              <a:gd name="connsiteY403" fmla="*/ 37781 h 43602"/>
              <a:gd name="connsiteX404" fmla="*/ 704894 w 2032000"/>
              <a:gd name="connsiteY404" fmla="*/ 40162 h 43602"/>
              <a:gd name="connsiteX405" fmla="*/ 696163 w 2032000"/>
              <a:gd name="connsiteY405" fmla="*/ 42014 h 43602"/>
              <a:gd name="connsiteX406" fmla="*/ 686109 w 2032000"/>
              <a:gd name="connsiteY406" fmla="*/ 43337 h 43602"/>
              <a:gd name="connsiteX407" fmla="*/ 674732 w 2032000"/>
              <a:gd name="connsiteY407" fmla="*/ 43602 h 43602"/>
              <a:gd name="connsiteX408" fmla="*/ 663355 w 2032000"/>
              <a:gd name="connsiteY408" fmla="*/ 43337 h 43602"/>
              <a:gd name="connsiteX409" fmla="*/ 653300 w 2032000"/>
              <a:gd name="connsiteY409" fmla="*/ 42014 h 43602"/>
              <a:gd name="connsiteX410" fmla="*/ 644569 w 2032000"/>
              <a:gd name="connsiteY410" fmla="*/ 40162 h 43602"/>
              <a:gd name="connsiteX411" fmla="*/ 636896 w 2032000"/>
              <a:gd name="connsiteY411" fmla="*/ 37781 h 43602"/>
              <a:gd name="connsiteX412" fmla="*/ 630017 w 2032000"/>
              <a:gd name="connsiteY412" fmla="*/ 35135 h 43602"/>
              <a:gd name="connsiteX413" fmla="*/ 623932 w 2032000"/>
              <a:gd name="connsiteY413" fmla="*/ 31960 h 43602"/>
              <a:gd name="connsiteX414" fmla="*/ 617582 w 2032000"/>
              <a:gd name="connsiteY414" fmla="*/ 28785 h 43602"/>
              <a:gd name="connsiteX415" fmla="*/ 611232 w 2032000"/>
              <a:gd name="connsiteY415" fmla="*/ 25610 h 43602"/>
              <a:gd name="connsiteX416" fmla="*/ 605146 w 2032000"/>
              <a:gd name="connsiteY416" fmla="*/ 22964 h 43602"/>
              <a:gd name="connsiteX417" fmla="*/ 598267 w 2032000"/>
              <a:gd name="connsiteY417" fmla="*/ 20318 h 43602"/>
              <a:gd name="connsiteX418" fmla="*/ 590594 w 2032000"/>
              <a:gd name="connsiteY418" fmla="*/ 17673 h 43602"/>
              <a:gd name="connsiteX419" fmla="*/ 581863 w 2032000"/>
              <a:gd name="connsiteY419" fmla="*/ 15821 h 43602"/>
              <a:gd name="connsiteX420" fmla="*/ 571809 w 2032000"/>
              <a:gd name="connsiteY420" fmla="*/ 14762 h 43602"/>
              <a:gd name="connsiteX421" fmla="*/ 560167 w 2032000"/>
              <a:gd name="connsiteY421" fmla="*/ 14233 h 43602"/>
              <a:gd name="connsiteX422" fmla="*/ 549055 w 2032000"/>
              <a:gd name="connsiteY422" fmla="*/ 14762 h 43602"/>
              <a:gd name="connsiteX423" fmla="*/ 539000 w 2032000"/>
              <a:gd name="connsiteY423" fmla="*/ 15821 h 43602"/>
              <a:gd name="connsiteX424" fmla="*/ 530269 w 2032000"/>
              <a:gd name="connsiteY424" fmla="*/ 17673 h 43602"/>
              <a:gd name="connsiteX425" fmla="*/ 522596 w 2032000"/>
              <a:gd name="connsiteY425" fmla="*/ 20318 h 43602"/>
              <a:gd name="connsiteX426" fmla="*/ 515717 w 2032000"/>
              <a:gd name="connsiteY426" fmla="*/ 22964 h 43602"/>
              <a:gd name="connsiteX427" fmla="*/ 509632 w 2032000"/>
              <a:gd name="connsiteY427" fmla="*/ 25610 h 43602"/>
              <a:gd name="connsiteX428" fmla="*/ 503282 w 2032000"/>
              <a:gd name="connsiteY428" fmla="*/ 28785 h 43602"/>
              <a:gd name="connsiteX429" fmla="*/ 496932 w 2032000"/>
              <a:gd name="connsiteY429" fmla="*/ 31960 h 43602"/>
              <a:gd name="connsiteX430" fmla="*/ 490846 w 2032000"/>
              <a:gd name="connsiteY430" fmla="*/ 35135 h 43602"/>
              <a:gd name="connsiteX431" fmla="*/ 483967 w 2032000"/>
              <a:gd name="connsiteY431" fmla="*/ 37781 h 43602"/>
              <a:gd name="connsiteX432" fmla="*/ 476294 w 2032000"/>
              <a:gd name="connsiteY432" fmla="*/ 40162 h 43602"/>
              <a:gd name="connsiteX433" fmla="*/ 467563 w 2032000"/>
              <a:gd name="connsiteY433" fmla="*/ 42014 h 43602"/>
              <a:gd name="connsiteX434" fmla="*/ 457509 w 2032000"/>
              <a:gd name="connsiteY434" fmla="*/ 43337 h 43602"/>
              <a:gd name="connsiteX435" fmla="*/ 446132 w 2032000"/>
              <a:gd name="connsiteY435" fmla="*/ 43602 h 43602"/>
              <a:gd name="connsiteX436" fmla="*/ 434755 w 2032000"/>
              <a:gd name="connsiteY436" fmla="*/ 43337 h 43602"/>
              <a:gd name="connsiteX437" fmla="*/ 424700 w 2032000"/>
              <a:gd name="connsiteY437" fmla="*/ 42014 h 43602"/>
              <a:gd name="connsiteX438" fmla="*/ 415969 w 2032000"/>
              <a:gd name="connsiteY438" fmla="*/ 40162 h 43602"/>
              <a:gd name="connsiteX439" fmla="*/ 408296 w 2032000"/>
              <a:gd name="connsiteY439" fmla="*/ 37781 h 43602"/>
              <a:gd name="connsiteX440" fmla="*/ 401417 w 2032000"/>
              <a:gd name="connsiteY440" fmla="*/ 35135 h 43602"/>
              <a:gd name="connsiteX441" fmla="*/ 395332 w 2032000"/>
              <a:gd name="connsiteY441" fmla="*/ 31960 h 43602"/>
              <a:gd name="connsiteX442" fmla="*/ 388982 w 2032000"/>
              <a:gd name="connsiteY442" fmla="*/ 28785 h 43602"/>
              <a:gd name="connsiteX443" fmla="*/ 382632 w 2032000"/>
              <a:gd name="connsiteY443" fmla="*/ 25610 h 43602"/>
              <a:gd name="connsiteX444" fmla="*/ 376546 w 2032000"/>
              <a:gd name="connsiteY444" fmla="*/ 22964 h 43602"/>
              <a:gd name="connsiteX445" fmla="*/ 369667 w 2032000"/>
              <a:gd name="connsiteY445" fmla="*/ 20318 h 43602"/>
              <a:gd name="connsiteX446" fmla="*/ 361994 w 2032000"/>
              <a:gd name="connsiteY446" fmla="*/ 17673 h 43602"/>
              <a:gd name="connsiteX447" fmla="*/ 353263 w 2032000"/>
              <a:gd name="connsiteY447" fmla="*/ 15821 h 43602"/>
              <a:gd name="connsiteX448" fmla="*/ 343209 w 2032000"/>
              <a:gd name="connsiteY448" fmla="*/ 14762 h 43602"/>
              <a:gd name="connsiteX449" fmla="*/ 331832 w 2032000"/>
              <a:gd name="connsiteY449" fmla="*/ 14233 h 43602"/>
              <a:gd name="connsiteX450" fmla="*/ 320455 w 2032000"/>
              <a:gd name="connsiteY450" fmla="*/ 14762 h 43602"/>
              <a:gd name="connsiteX451" fmla="*/ 310400 w 2032000"/>
              <a:gd name="connsiteY451" fmla="*/ 15821 h 43602"/>
              <a:gd name="connsiteX452" fmla="*/ 301669 w 2032000"/>
              <a:gd name="connsiteY452" fmla="*/ 17673 h 43602"/>
              <a:gd name="connsiteX453" fmla="*/ 293996 w 2032000"/>
              <a:gd name="connsiteY453" fmla="*/ 20318 h 43602"/>
              <a:gd name="connsiteX454" fmla="*/ 287117 w 2032000"/>
              <a:gd name="connsiteY454" fmla="*/ 22964 h 43602"/>
              <a:gd name="connsiteX455" fmla="*/ 281032 w 2032000"/>
              <a:gd name="connsiteY455" fmla="*/ 25610 h 43602"/>
              <a:gd name="connsiteX456" fmla="*/ 274682 w 2032000"/>
              <a:gd name="connsiteY456" fmla="*/ 28785 h 43602"/>
              <a:gd name="connsiteX457" fmla="*/ 268332 w 2032000"/>
              <a:gd name="connsiteY457" fmla="*/ 31960 h 43602"/>
              <a:gd name="connsiteX458" fmla="*/ 262246 w 2032000"/>
              <a:gd name="connsiteY458" fmla="*/ 35135 h 43602"/>
              <a:gd name="connsiteX459" fmla="*/ 255367 w 2032000"/>
              <a:gd name="connsiteY459" fmla="*/ 37781 h 43602"/>
              <a:gd name="connsiteX460" fmla="*/ 247694 w 2032000"/>
              <a:gd name="connsiteY460" fmla="*/ 40162 h 43602"/>
              <a:gd name="connsiteX461" fmla="*/ 238963 w 2032000"/>
              <a:gd name="connsiteY461" fmla="*/ 42014 h 43602"/>
              <a:gd name="connsiteX462" fmla="*/ 228909 w 2032000"/>
              <a:gd name="connsiteY462" fmla="*/ 43337 h 43602"/>
              <a:gd name="connsiteX463" fmla="*/ 217532 w 2032000"/>
              <a:gd name="connsiteY463" fmla="*/ 43602 h 43602"/>
              <a:gd name="connsiteX464" fmla="*/ 206155 w 2032000"/>
              <a:gd name="connsiteY464" fmla="*/ 43337 h 43602"/>
              <a:gd name="connsiteX465" fmla="*/ 196100 w 2032000"/>
              <a:gd name="connsiteY465" fmla="*/ 42014 h 43602"/>
              <a:gd name="connsiteX466" fmla="*/ 187369 w 2032000"/>
              <a:gd name="connsiteY466" fmla="*/ 40162 h 43602"/>
              <a:gd name="connsiteX467" fmla="*/ 179696 w 2032000"/>
              <a:gd name="connsiteY467" fmla="*/ 37781 h 43602"/>
              <a:gd name="connsiteX468" fmla="*/ 172817 w 2032000"/>
              <a:gd name="connsiteY468" fmla="*/ 35135 h 43602"/>
              <a:gd name="connsiteX469" fmla="*/ 166732 w 2032000"/>
              <a:gd name="connsiteY469" fmla="*/ 31960 h 43602"/>
              <a:gd name="connsiteX470" fmla="*/ 160382 w 2032000"/>
              <a:gd name="connsiteY470" fmla="*/ 28785 h 43602"/>
              <a:gd name="connsiteX471" fmla="*/ 154032 w 2032000"/>
              <a:gd name="connsiteY471" fmla="*/ 25610 h 43602"/>
              <a:gd name="connsiteX472" fmla="*/ 147946 w 2032000"/>
              <a:gd name="connsiteY472" fmla="*/ 22964 h 43602"/>
              <a:gd name="connsiteX473" fmla="*/ 141067 w 2032000"/>
              <a:gd name="connsiteY473" fmla="*/ 20318 h 43602"/>
              <a:gd name="connsiteX474" fmla="*/ 133394 w 2032000"/>
              <a:gd name="connsiteY474" fmla="*/ 17673 h 43602"/>
              <a:gd name="connsiteX475" fmla="*/ 124663 w 2032000"/>
              <a:gd name="connsiteY475" fmla="*/ 15821 h 43602"/>
              <a:gd name="connsiteX476" fmla="*/ 114609 w 2032000"/>
              <a:gd name="connsiteY476" fmla="*/ 14762 h 43602"/>
              <a:gd name="connsiteX477" fmla="*/ 103232 w 2032000"/>
              <a:gd name="connsiteY477" fmla="*/ 14233 h 43602"/>
              <a:gd name="connsiteX478" fmla="*/ 91855 w 2032000"/>
              <a:gd name="connsiteY478" fmla="*/ 14762 h 43602"/>
              <a:gd name="connsiteX479" fmla="*/ 81800 w 2032000"/>
              <a:gd name="connsiteY479" fmla="*/ 15821 h 43602"/>
              <a:gd name="connsiteX480" fmla="*/ 73069 w 2032000"/>
              <a:gd name="connsiteY480" fmla="*/ 17673 h 43602"/>
              <a:gd name="connsiteX481" fmla="*/ 65396 w 2032000"/>
              <a:gd name="connsiteY481" fmla="*/ 20318 h 43602"/>
              <a:gd name="connsiteX482" fmla="*/ 58517 w 2032000"/>
              <a:gd name="connsiteY482" fmla="*/ 22964 h 43602"/>
              <a:gd name="connsiteX483" fmla="*/ 52432 w 2032000"/>
              <a:gd name="connsiteY483" fmla="*/ 25610 h 43602"/>
              <a:gd name="connsiteX484" fmla="*/ 46082 w 2032000"/>
              <a:gd name="connsiteY484" fmla="*/ 28785 h 43602"/>
              <a:gd name="connsiteX485" fmla="*/ 39732 w 2032000"/>
              <a:gd name="connsiteY485" fmla="*/ 31960 h 43602"/>
              <a:gd name="connsiteX486" fmla="*/ 33646 w 2032000"/>
              <a:gd name="connsiteY486" fmla="*/ 35135 h 43602"/>
              <a:gd name="connsiteX487" fmla="*/ 26767 w 2032000"/>
              <a:gd name="connsiteY487" fmla="*/ 37781 h 43602"/>
              <a:gd name="connsiteX488" fmla="*/ 19094 w 2032000"/>
              <a:gd name="connsiteY488" fmla="*/ 40162 h 43602"/>
              <a:gd name="connsiteX489" fmla="*/ 10363 w 2032000"/>
              <a:gd name="connsiteY489" fmla="*/ 42014 h 43602"/>
              <a:gd name="connsiteX490" fmla="*/ 309 w 2032000"/>
              <a:gd name="connsiteY490" fmla="*/ 43337 h 43602"/>
              <a:gd name="connsiteX491" fmla="*/ 0 w 2032000"/>
              <a:gd name="connsiteY491" fmla="*/ 43344 h 43602"/>
              <a:gd name="connsiteX492" fmla="*/ 0 w 2032000"/>
              <a:gd name="connsiteY492" fmla="*/ 29111 h 43602"/>
              <a:gd name="connsiteX493" fmla="*/ 309 w 2032000"/>
              <a:gd name="connsiteY493" fmla="*/ 29104 h 43602"/>
              <a:gd name="connsiteX494" fmla="*/ 10363 w 2032000"/>
              <a:gd name="connsiteY494" fmla="*/ 27781 h 43602"/>
              <a:gd name="connsiteX495" fmla="*/ 19094 w 2032000"/>
              <a:gd name="connsiteY495" fmla="*/ 25929 h 43602"/>
              <a:gd name="connsiteX496" fmla="*/ 26767 w 2032000"/>
              <a:gd name="connsiteY496" fmla="*/ 23548 h 43602"/>
              <a:gd name="connsiteX497" fmla="*/ 33646 w 2032000"/>
              <a:gd name="connsiteY497" fmla="*/ 20902 h 43602"/>
              <a:gd name="connsiteX498" fmla="*/ 39732 w 2032000"/>
              <a:gd name="connsiteY498" fmla="*/ 17727 h 43602"/>
              <a:gd name="connsiteX499" fmla="*/ 46082 w 2032000"/>
              <a:gd name="connsiteY499" fmla="*/ 14552 h 43602"/>
              <a:gd name="connsiteX500" fmla="*/ 52432 w 2032000"/>
              <a:gd name="connsiteY500" fmla="*/ 11377 h 43602"/>
              <a:gd name="connsiteX501" fmla="*/ 58517 w 2032000"/>
              <a:gd name="connsiteY501" fmla="*/ 8731 h 43602"/>
              <a:gd name="connsiteX502" fmla="*/ 65396 w 2032000"/>
              <a:gd name="connsiteY502" fmla="*/ 6085 h 43602"/>
              <a:gd name="connsiteX503" fmla="*/ 73069 w 2032000"/>
              <a:gd name="connsiteY503" fmla="*/ 3440 h 43602"/>
              <a:gd name="connsiteX504" fmla="*/ 81800 w 2032000"/>
              <a:gd name="connsiteY504" fmla="*/ 1588 h 43602"/>
              <a:gd name="connsiteX505" fmla="*/ 91855 w 2032000"/>
              <a:gd name="connsiteY505" fmla="*/ 529 h 4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2032000" h="43602">
                <a:moveTo>
                  <a:pt x="103232" y="0"/>
                </a:moveTo>
                <a:lnTo>
                  <a:pt x="114609" y="529"/>
                </a:lnTo>
                <a:lnTo>
                  <a:pt x="124663" y="1588"/>
                </a:lnTo>
                <a:lnTo>
                  <a:pt x="133394" y="3440"/>
                </a:lnTo>
                <a:lnTo>
                  <a:pt x="141067" y="6085"/>
                </a:lnTo>
                <a:lnTo>
                  <a:pt x="147946" y="8731"/>
                </a:lnTo>
                <a:lnTo>
                  <a:pt x="154032" y="11377"/>
                </a:lnTo>
                <a:lnTo>
                  <a:pt x="160382" y="14552"/>
                </a:lnTo>
                <a:lnTo>
                  <a:pt x="166732" y="17727"/>
                </a:lnTo>
                <a:lnTo>
                  <a:pt x="172817" y="20902"/>
                </a:lnTo>
                <a:lnTo>
                  <a:pt x="179696" y="23548"/>
                </a:lnTo>
                <a:lnTo>
                  <a:pt x="187369" y="25929"/>
                </a:lnTo>
                <a:lnTo>
                  <a:pt x="196100" y="27781"/>
                </a:lnTo>
                <a:lnTo>
                  <a:pt x="206155" y="29104"/>
                </a:lnTo>
                <a:lnTo>
                  <a:pt x="217532" y="29369"/>
                </a:lnTo>
                <a:lnTo>
                  <a:pt x="228909" y="29104"/>
                </a:lnTo>
                <a:lnTo>
                  <a:pt x="238963" y="27781"/>
                </a:lnTo>
                <a:lnTo>
                  <a:pt x="247694" y="25929"/>
                </a:lnTo>
                <a:lnTo>
                  <a:pt x="255367" y="23548"/>
                </a:lnTo>
                <a:lnTo>
                  <a:pt x="262246" y="20902"/>
                </a:lnTo>
                <a:lnTo>
                  <a:pt x="268332" y="17727"/>
                </a:lnTo>
                <a:lnTo>
                  <a:pt x="274682" y="14552"/>
                </a:lnTo>
                <a:lnTo>
                  <a:pt x="281032" y="11377"/>
                </a:lnTo>
                <a:lnTo>
                  <a:pt x="287117" y="8731"/>
                </a:lnTo>
                <a:lnTo>
                  <a:pt x="293996" y="6085"/>
                </a:lnTo>
                <a:lnTo>
                  <a:pt x="301669" y="3440"/>
                </a:lnTo>
                <a:lnTo>
                  <a:pt x="310400" y="1588"/>
                </a:lnTo>
                <a:lnTo>
                  <a:pt x="320455" y="529"/>
                </a:lnTo>
                <a:lnTo>
                  <a:pt x="331832" y="0"/>
                </a:lnTo>
                <a:lnTo>
                  <a:pt x="343209" y="529"/>
                </a:lnTo>
                <a:lnTo>
                  <a:pt x="353263" y="1588"/>
                </a:lnTo>
                <a:lnTo>
                  <a:pt x="361994" y="3440"/>
                </a:lnTo>
                <a:lnTo>
                  <a:pt x="369667" y="6085"/>
                </a:lnTo>
                <a:lnTo>
                  <a:pt x="376546" y="8731"/>
                </a:lnTo>
                <a:lnTo>
                  <a:pt x="382632" y="11377"/>
                </a:lnTo>
                <a:lnTo>
                  <a:pt x="388982" y="14552"/>
                </a:lnTo>
                <a:lnTo>
                  <a:pt x="395332" y="17727"/>
                </a:lnTo>
                <a:lnTo>
                  <a:pt x="401417" y="20902"/>
                </a:lnTo>
                <a:lnTo>
                  <a:pt x="408296" y="23548"/>
                </a:lnTo>
                <a:lnTo>
                  <a:pt x="415969" y="25929"/>
                </a:lnTo>
                <a:lnTo>
                  <a:pt x="424700" y="27781"/>
                </a:lnTo>
                <a:lnTo>
                  <a:pt x="434755" y="29104"/>
                </a:lnTo>
                <a:lnTo>
                  <a:pt x="446132" y="29369"/>
                </a:lnTo>
                <a:lnTo>
                  <a:pt x="457509" y="29104"/>
                </a:lnTo>
                <a:lnTo>
                  <a:pt x="467563" y="27781"/>
                </a:lnTo>
                <a:lnTo>
                  <a:pt x="476294" y="25929"/>
                </a:lnTo>
                <a:lnTo>
                  <a:pt x="483967" y="23548"/>
                </a:lnTo>
                <a:lnTo>
                  <a:pt x="490846" y="20902"/>
                </a:lnTo>
                <a:lnTo>
                  <a:pt x="496932" y="17727"/>
                </a:lnTo>
                <a:lnTo>
                  <a:pt x="503282" y="14552"/>
                </a:lnTo>
                <a:lnTo>
                  <a:pt x="509632" y="11377"/>
                </a:lnTo>
                <a:lnTo>
                  <a:pt x="515717" y="8731"/>
                </a:lnTo>
                <a:lnTo>
                  <a:pt x="522596" y="6085"/>
                </a:lnTo>
                <a:lnTo>
                  <a:pt x="530269" y="3440"/>
                </a:lnTo>
                <a:lnTo>
                  <a:pt x="539000" y="1588"/>
                </a:lnTo>
                <a:lnTo>
                  <a:pt x="549055" y="529"/>
                </a:lnTo>
                <a:lnTo>
                  <a:pt x="560167" y="0"/>
                </a:lnTo>
                <a:lnTo>
                  <a:pt x="571809" y="529"/>
                </a:lnTo>
                <a:lnTo>
                  <a:pt x="581863" y="1588"/>
                </a:lnTo>
                <a:lnTo>
                  <a:pt x="590594" y="3440"/>
                </a:lnTo>
                <a:lnTo>
                  <a:pt x="598267" y="6085"/>
                </a:lnTo>
                <a:lnTo>
                  <a:pt x="605146" y="8731"/>
                </a:lnTo>
                <a:lnTo>
                  <a:pt x="611232" y="11377"/>
                </a:lnTo>
                <a:lnTo>
                  <a:pt x="617582" y="14552"/>
                </a:lnTo>
                <a:lnTo>
                  <a:pt x="623932" y="17727"/>
                </a:lnTo>
                <a:lnTo>
                  <a:pt x="630017" y="20902"/>
                </a:lnTo>
                <a:lnTo>
                  <a:pt x="636896" y="23548"/>
                </a:lnTo>
                <a:lnTo>
                  <a:pt x="644569" y="25929"/>
                </a:lnTo>
                <a:lnTo>
                  <a:pt x="653300" y="27781"/>
                </a:lnTo>
                <a:lnTo>
                  <a:pt x="663355" y="29104"/>
                </a:lnTo>
                <a:lnTo>
                  <a:pt x="674732" y="29369"/>
                </a:lnTo>
                <a:lnTo>
                  <a:pt x="686109" y="29104"/>
                </a:lnTo>
                <a:lnTo>
                  <a:pt x="696163" y="27781"/>
                </a:lnTo>
                <a:lnTo>
                  <a:pt x="704894" y="25929"/>
                </a:lnTo>
                <a:lnTo>
                  <a:pt x="712567" y="23548"/>
                </a:lnTo>
                <a:lnTo>
                  <a:pt x="719446" y="20902"/>
                </a:lnTo>
                <a:lnTo>
                  <a:pt x="725532" y="17727"/>
                </a:lnTo>
                <a:lnTo>
                  <a:pt x="738232" y="11377"/>
                </a:lnTo>
                <a:lnTo>
                  <a:pt x="744317" y="8731"/>
                </a:lnTo>
                <a:lnTo>
                  <a:pt x="751196" y="6085"/>
                </a:lnTo>
                <a:lnTo>
                  <a:pt x="758869" y="3440"/>
                </a:lnTo>
                <a:lnTo>
                  <a:pt x="767600" y="1588"/>
                </a:lnTo>
                <a:lnTo>
                  <a:pt x="777655" y="529"/>
                </a:lnTo>
                <a:lnTo>
                  <a:pt x="789032" y="0"/>
                </a:lnTo>
                <a:lnTo>
                  <a:pt x="800409" y="529"/>
                </a:lnTo>
                <a:lnTo>
                  <a:pt x="810463" y="1588"/>
                </a:lnTo>
                <a:lnTo>
                  <a:pt x="819194" y="3440"/>
                </a:lnTo>
                <a:lnTo>
                  <a:pt x="826867" y="6085"/>
                </a:lnTo>
                <a:lnTo>
                  <a:pt x="833746" y="8731"/>
                </a:lnTo>
                <a:lnTo>
                  <a:pt x="839832" y="11377"/>
                </a:lnTo>
                <a:lnTo>
                  <a:pt x="846182" y="14552"/>
                </a:lnTo>
                <a:lnTo>
                  <a:pt x="852532" y="17727"/>
                </a:lnTo>
                <a:lnTo>
                  <a:pt x="858617" y="20902"/>
                </a:lnTo>
                <a:lnTo>
                  <a:pt x="865496" y="23548"/>
                </a:lnTo>
                <a:lnTo>
                  <a:pt x="873169" y="25929"/>
                </a:lnTo>
                <a:lnTo>
                  <a:pt x="881900" y="27781"/>
                </a:lnTo>
                <a:lnTo>
                  <a:pt x="891955" y="29104"/>
                </a:lnTo>
                <a:lnTo>
                  <a:pt x="901700" y="29331"/>
                </a:lnTo>
                <a:lnTo>
                  <a:pt x="911445" y="29104"/>
                </a:lnTo>
                <a:lnTo>
                  <a:pt x="921499" y="27781"/>
                </a:lnTo>
                <a:lnTo>
                  <a:pt x="930231" y="25929"/>
                </a:lnTo>
                <a:lnTo>
                  <a:pt x="937904" y="23548"/>
                </a:lnTo>
                <a:lnTo>
                  <a:pt x="944783" y="20902"/>
                </a:lnTo>
                <a:lnTo>
                  <a:pt x="950868" y="17727"/>
                </a:lnTo>
                <a:lnTo>
                  <a:pt x="957218" y="14552"/>
                </a:lnTo>
                <a:lnTo>
                  <a:pt x="963568" y="11377"/>
                </a:lnTo>
                <a:lnTo>
                  <a:pt x="969654" y="8731"/>
                </a:lnTo>
                <a:lnTo>
                  <a:pt x="976533" y="6085"/>
                </a:lnTo>
                <a:lnTo>
                  <a:pt x="984206" y="3440"/>
                </a:lnTo>
                <a:lnTo>
                  <a:pt x="992937" y="1588"/>
                </a:lnTo>
                <a:lnTo>
                  <a:pt x="1002991" y="529"/>
                </a:lnTo>
                <a:lnTo>
                  <a:pt x="1014368" y="0"/>
                </a:lnTo>
                <a:lnTo>
                  <a:pt x="1016000" y="76"/>
                </a:lnTo>
                <a:lnTo>
                  <a:pt x="1017632" y="0"/>
                </a:lnTo>
                <a:lnTo>
                  <a:pt x="1029009" y="529"/>
                </a:lnTo>
                <a:lnTo>
                  <a:pt x="1039063" y="1588"/>
                </a:lnTo>
                <a:lnTo>
                  <a:pt x="1047794" y="3440"/>
                </a:lnTo>
                <a:lnTo>
                  <a:pt x="1055467" y="6085"/>
                </a:lnTo>
                <a:lnTo>
                  <a:pt x="1062346" y="8731"/>
                </a:lnTo>
                <a:lnTo>
                  <a:pt x="1068432" y="11377"/>
                </a:lnTo>
                <a:lnTo>
                  <a:pt x="1074782" y="14552"/>
                </a:lnTo>
                <a:lnTo>
                  <a:pt x="1081132" y="17727"/>
                </a:lnTo>
                <a:lnTo>
                  <a:pt x="1087217" y="20902"/>
                </a:lnTo>
                <a:lnTo>
                  <a:pt x="1094096" y="23548"/>
                </a:lnTo>
                <a:lnTo>
                  <a:pt x="1101769" y="25929"/>
                </a:lnTo>
                <a:lnTo>
                  <a:pt x="1110501" y="27781"/>
                </a:lnTo>
                <a:lnTo>
                  <a:pt x="1120555" y="29104"/>
                </a:lnTo>
                <a:lnTo>
                  <a:pt x="1130300" y="29331"/>
                </a:lnTo>
                <a:lnTo>
                  <a:pt x="1140045" y="29104"/>
                </a:lnTo>
                <a:lnTo>
                  <a:pt x="1150100" y="27781"/>
                </a:lnTo>
                <a:lnTo>
                  <a:pt x="1158831" y="25929"/>
                </a:lnTo>
                <a:lnTo>
                  <a:pt x="1166504" y="23548"/>
                </a:lnTo>
                <a:lnTo>
                  <a:pt x="1173383" y="20902"/>
                </a:lnTo>
                <a:lnTo>
                  <a:pt x="1179468" y="17727"/>
                </a:lnTo>
                <a:lnTo>
                  <a:pt x="1185818" y="14552"/>
                </a:lnTo>
                <a:lnTo>
                  <a:pt x="1192168" y="11377"/>
                </a:lnTo>
                <a:lnTo>
                  <a:pt x="1198254" y="8731"/>
                </a:lnTo>
                <a:lnTo>
                  <a:pt x="1205133" y="6085"/>
                </a:lnTo>
                <a:lnTo>
                  <a:pt x="1212806" y="3440"/>
                </a:lnTo>
                <a:lnTo>
                  <a:pt x="1221537" y="1588"/>
                </a:lnTo>
                <a:lnTo>
                  <a:pt x="1231591" y="529"/>
                </a:lnTo>
                <a:lnTo>
                  <a:pt x="1242968" y="0"/>
                </a:lnTo>
                <a:lnTo>
                  <a:pt x="1254345" y="529"/>
                </a:lnTo>
                <a:lnTo>
                  <a:pt x="1264400" y="1588"/>
                </a:lnTo>
                <a:lnTo>
                  <a:pt x="1273131" y="3440"/>
                </a:lnTo>
                <a:lnTo>
                  <a:pt x="1280804" y="6085"/>
                </a:lnTo>
                <a:lnTo>
                  <a:pt x="1287683" y="8731"/>
                </a:lnTo>
                <a:lnTo>
                  <a:pt x="1293768" y="11377"/>
                </a:lnTo>
                <a:lnTo>
                  <a:pt x="1300118" y="14552"/>
                </a:lnTo>
                <a:lnTo>
                  <a:pt x="1306468" y="17727"/>
                </a:lnTo>
                <a:lnTo>
                  <a:pt x="1312554" y="20902"/>
                </a:lnTo>
                <a:lnTo>
                  <a:pt x="1319433" y="23548"/>
                </a:lnTo>
                <a:lnTo>
                  <a:pt x="1327106" y="25929"/>
                </a:lnTo>
                <a:lnTo>
                  <a:pt x="1335837" y="27781"/>
                </a:lnTo>
                <a:lnTo>
                  <a:pt x="1345891" y="29104"/>
                </a:lnTo>
                <a:lnTo>
                  <a:pt x="1357268" y="29369"/>
                </a:lnTo>
                <a:lnTo>
                  <a:pt x="1368645" y="29104"/>
                </a:lnTo>
                <a:lnTo>
                  <a:pt x="1378700" y="27781"/>
                </a:lnTo>
                <a:lnTo>
                  <a:pt x="1387431" y="25929"/>
                </a:lnTo>
                <a:lnTo>
                  <a:pt x="1395104" y="23548"/>
                </a:lnTo>
                <a:lnTo>
                  <a:pt x="1401983" y="20902"/>
                </a:lnTo>
                <a:lnTo>
                  <a:pt x="1408068" y="17727"/>
                </a:lnTo>
                <a:lnTo>
                  <a:pt x="1414418" y="14552"/>
                </a:lnTo>
                <a:lnTo>
                  <a:pt x="1420768" y="11377"/>
                </a:lnTo>
                <a:lnTo>
                  <a:pt x="1426854" y="8731"/>
                </a:lnTo>
                <a:lnTo>
                  <a:pt x="1433733" y="6085"/>
                </a:lnTo>
                <a:lnTo>
                  <a:pt x="1441406" y="3440"/>
                </a:lnTo>
                <a:lnTo>
                  <a:pt x="1450137" y="1588"/>
                </a:lnTo>
                <a:lnTo>
                  <a:pt x="1460191" y="529"/>
                </a:lnTo>
                <a:lnTo>
                  <a:pt x="1471304" y="0"/>
                </a:lnTo>
                <a:lnTo>
                  <a:pt x="1482945" y="529"/>
                </a:lnTo>
                <a:lnTo>
                  <a:pt x="1493000" y="1588"/>
                </a:lnTo>
                <a:lnTo>
                  <a:pt x="1501731" y="3440"/>
                </a:lnTo>
                <a:lnTo>
                  <a:pt x="1509404" y="6085"/>
                </a:lnTo>
                <a:lnTo>
                  <a:pt x="1516283" y="8731"/>
                </a:lnTo>
                <a:lnTo>
                  <a:pt x="1522368" y="11377"/>
                </a:lnTo>
                <a:lnTo>
                  <a:pt x="1528718" y="14552"/>
                </a:lnTo>
                <a:lnTo>
                  <a:pt x="1535068" y="17727"/>
                </a:lnTo>
                <a:lnTo>
                  <a:pt x="1541154" y="20902"/>
                </a:lnTo>
                <a:lnTo>
                  <a:pt x="1548033" y="23548"/>
                </a:lnTo>
                <a:lnTo>
                  <a:pt x="1555706" y="25929"/>
                </a:lnTo>
                <a:lnTo>
                  <a:pt x="1564437" y="27781"/>
                </a:lnTo>
                <a:lnTo>
                  <a:pt x="1574491" y="29104"/>
                </a:lnTo>
                <a:lnTo>
                  <a:pt x="1585868" y="29369"/>
                </a:lnTo>
                <a:lnTo>
                  <a:pt x="1597245" y="29104"/>
                </a:lnTo>
                <a:lnTo>
                  <a:pt x="1607300" y="27781"/>
                </a:lnTo>
                <a:lnTo>
                  <a:pt x="1616031" y="25929"/>
                </a:lnTo>
                <a:lnTo>
                  <a:pt x="1623704" y="23548"/>
                </a:lnTo>
                <a:lnTo>
                  <a:pt x="1630583" y="20902"/>
                </a:lnTo>
                <a:lnTo>
                  <a:pt x="1636668" y="17727"/>
                </a:lnTo>
                <a:lnTo>
                  <a:pt x="1649368" y="11377"/>
                </a:lnTo>
                <a:lnTo>
                  <a:pt x="1655454" y="8731"/>
                </a:lnTo>
                <a:lnTo>
                  <a:pt x="1662333" y="6085"/>
                </a:lnTo>
                <a:lnTo>
                  <a:pt x="1670006" y="3440"/>
                </a:lnTo>
                <a:lnTo>
                  <a:pt x="1678737" y="1588"/>
                </a:lnTo>
                <a:lnTo>
                  <a:pt x="1688791" y="529"/>
                </a:lnTo>
                <a:lnTo>
                  <a:pt x="1700168" y="0"/>
                </a:lnTo>
                <a:lnTo>
                  <a:pt x="1711545" y="529"/>
                </a:lnTo>
                <a:lnTo>
                  <a:pt x="1721600" y="1588"/>
                </a:lnTo>
                <a:lnTo>
                  <a:pt x="1730331" y="3440"/>
                </a:lnTo>
                <a:lnTo>
                  <a:pt x="1738004" y="6085"/>
                </a:lnTo>
                <a:lnTo>
                  <a:pt x="1744883" y="8731"/>
                </a:lnTo>
                <a:lnTo>
                  <a:pt x="1750968" y="11377"/>
                </a:lnTo>
                <a:lnTo>
                  <a:pt x="1757318" y="14552"/>
                </a:lnTo>
                <a:lnTo>
                  <a:pt x="1763668" y="17727"/>
                </a:lnTo>
                <a:lnTo>
                  <a:pt x="1769754" y="20902"/>
                </a:lnTo>
                <a:lnTo>
                  <a:pt x="1776633" y="23548"/>
                </a:lnTo>
                <a:lnTo>
                  <a:pt x="1784306" y="25929"/>
                </a:lnTo>
                <a:lnTo>
                  <a:pt x="1793037" y="27781"/>
                </a:lnTo>
                <a:lnTo>
                  <a:pt x="1803091" y="29104"/>
                </a:lnTo>
                <a:lnTo>
                  <a:pt x="1814468" y="29369"/>
                </a:lnTo>
                <a:lnTo>
                  <a:pt x="1825845" y="29104"/>
                </a:lnTo>
                <a:lnTo>
                  <a:pt x="1835900" y="27781"/>
                </a:lnTo>
                <a:lnTo>
                  <a:pt x="1844631" y="25929"/>
                </a:lnTo>
                <a:lnTo>
                  <a:pt x="1852304" y="23548"/>
                </a:lnTo>
                <a:lnTo>
                  <a:pt x="1859183" y="20902"/>
                </a:lnTo>
                <a:lnTo>
                  <a:pt x="1865268" y="17727"/>
                </a:lnTo>
                <a:lnTo>
                  <a:pt x="1871618" y="14552"/>
                </a:lnTo>
                <a:lnTo>
                  <a:pt x="1877968" y="11377"/>
                </a:lnTo>
                <a:lnTo>
                  <a:pt x="1884054" y="8731"/>
                </a:lnTo>
                <a:lnTo>
                  <a:pt x="1890933" y="6085"/>
                </a:lnTo>
                <a:lnTo>
                  <a:pt x="1898606" y="3440"/>
                </a:lnTo>
                <a:lnTo>
                  <a:pt x="1907337" y="1588"/>
                </a:lnTo>
                <a:lnTo>
                  <a:pt x="1917391" y="529"/>
                </a:lnTo>
                <a:lnTo>
                  <a:pt x="1928768" y="0"/>
                </a:lnTo>
                <a:lnTo>
                  <a:pt x="1940145" y="529"/>
                </a:lnTo>
                <a:lnTo>
                  <a:pt x="1950200" y="1588"/>
                </a:lnTo>
                <a:lnTo>
                  <a:pt x="1958931" y="3440"/>
                </a:lnTo>
                <a:lnTo>
                  <a:pt x="1966604" y="6085"/>
                </a:lnTo>
                <a:lnTo>
                  <a:pt x="1973483" y="8731"/>
                </a:lnTo>
                <a:lnTo>
                  <a:pt x="1979568" y="11377"/>
                </a:lnTo>
                <a:lnTo>
                  <a:pt x="1985918" y="14552"/>
                </a:lnTo>
                <a:lnTo>
                  <a:pt x="1992268" y="17727"/>
                </a:lnTo>
                <a:lnTo>
                  <a:pt x="1998354" y="20902"/>
                </a:lnTo>
                <a:lnTo>
                  <a:pt x="2005233" y="23548"/>
                </a:lnTo>
                <a:lnTo>
                  <a:pt x="2012906" y="25929"/>
                </a:lnTo>
                <a:lnTo>
                  <a:pt x="2021637" y="27781"/>
                </a:lnTo>
                <a:lnTo>
                  <a:pt x="2031691" y="29104"/>
                </a:lnTo>
                <a:lnTo>
                  <a:pt x="2032000" y="29111"/>
                </a:lnTo>
                <a:lnTo>
                  <a:pt x="2032000" y="43344"/>
                </a:lnTo>
                <a:lnTo>
                  <a:pt x="2031691" y="43337"/>
                </a:lnTo>
                <a:lnTo>
                  <a:pt x="2021637" y="42014"/>
                </a:lnTo>
                <a:lnTo>
                  <a:pt x="2012906" y="40162"/>
                </a:lnTo>
                <a:lnTo>
                  <a:pt x="2005233" y="37781"/>
                </a:lnTo>
                <a:lnTo>
                  <a:pt x="1998354" y="35135"/>
                </a:lnTo>
                <a:lnTo>
                  <a:pt x="1992268" y="31960"/>
                </a:lnTo>
                <a:lnTo>
                  <a:pt x="1985918" y="28785"/>
                </a:lnTo>
                <a:lnTo>
                  <a:pt x="1979568" y="25610"/>
                </a:lnTo>
                <a:lnTo>
                  <a:pt x="1973483" y="22964"/>
                </a:lnTo>
                <a:lnTo>
                  <a:pt x="1966604" y="20318"/>
                </a:lnTo>
                <a:lnTo>
                  <a:pt x="1958931" y="17673"/>
                </a:lnTo>
                <a:lnTo>
                  <a:pt x="1950200" y="15821"/>
                </a:lnTo>
                <a:lnTo>
                  <a:pt x="1940145" y="14762"/>
                </a:lnTo>
                <a:lnTo>
                  <a:pt x="1928768" y="14233"/>
                </a:lnTo>
                <a:lnTo>
                  <a:pt x="1917391" y="14762"/>
                </a:lnTo>
                <a:lnTo>
                  <a:pt x="1907337" y="15821"/>
                </a:lnTo>
                <a:lnTo>
                  <a:pt x="1898606" y="17673"/>
                </a:lnTo>
                <a:lnTo>
                  <a:pt x="1890933" y="20318"/>
                </a:lnTo>
                <a:lnTo>
                  <a:pt x="1884054" y="22964"/>
                </a:lnTo>
                <a:lnTo>
                  <a:pt x="1877968" y="25610"/>
                </a:lnTo>
                <a:lnTo>
                  <a:pt x="1871618" y="28785"/>
                </a:lnTo>
                <a:lnTo>
                  <a:pt x="1865268" y="31960"/>
                </a:lnTo>
                <a:lnTo>
                  <a:pt x="1859183" y="35135"/>
                </a:lnTo>
                <a:lnTo>
                  <a:pt x="1852304" y="37781"/>
                </a:lnTo>
                <a:lnTo>
                  <a:pt x="1844631" y="40162"/>
                </a:lnTo>
                <a:lnTo>
                  <a:pt x="1835900" y="42014"/>
                </a:lnTo>
                <a:lnTo>
                  <a:pt x="1825845" y="43337"/>
                </a:lnTo>
                <a:lnTo>
                  <a:pt x="1814468" y="43602"/>
                </a:lnTo>
                <a:lnTo>
                  <a:pt x="1803091" y="43337"/>
                </a:lnTo>
                <a:lnTo>
                  <a:pt x="1793037" y="42014"/>
                </a:lnTo>
                <a:lnTo>
                  <a:pt x="1784306" y="40162"/>
                </a:lnTo>
                <a:lnTo>
                  <a:pt x="1776633" y="37781"/>
                </a:lnTo>
                <a:lnTo>
                  <a:pt x="1769754" y="35135"/>
                </a:lnTo>
                <a:lnTo>
                  <a:pt x="1763668" y="31960"/>
                </a:lnTo>
                <a:lnTo>
                  <a:pt x="1757318" y="28785"/>
                </a:lnTo>
                <a:lnTo>
                  <a:pt x="1750968" y="25610"/>
                </a:lnTo>
                <a:lnTo>
                  <a:pt x="1744883" y="22964"/>
                </a:lnTo>
                <a:lnTo>
                  <a:pt x="1738004" y="20318"/>
                </a:lnTo>
                <a:lnTo>
                  <a:pt x="1730331" y="17673"/>
                </a:lnTo>
                <a:lnTo>
                  <a:pt x="1721600" y="15821"/>
                </a:lnTo>
                <a:lnTo>
                  <a:pt x="1711545" y="14762"/>
                </a:lnTo>
                <a:lnTo>
                  <a:pt x="1700168" y="14233"/>
                </a:lnTo>
                <a:lnTo>
                  <a:pt x="1688791" y="14762"/>
                </a:lnTo>
                <a:lnTo>
                  <a:pt x="1678737" y="15821"/>
                </a:lnTo>
                <a:lnTo>
                  <a:pt x="1670006" y="17673"/>
                </a:lnTo>
                <a:lnTo>
                  <a:pt x="1662333" y="20318"/>
                </a:lnTo>
                <a:lnTo>
                  <a:pt x="1655454" y="22964"/>
                </a:lnTo>
                <a:lnTo>
                  <a:pt x="1649368" y="25610"/>
                </a:lnTo>
                <a:lnTo>
                  <a:pt x="1636668" y="31960"/>
                </a:lnTo>
                <a:lnTo>
                  <a:pt x="1630583" y="35135"/>
                </a:lnTo>
                <a:lnTo>
                  <a:pt x="1623704" y="37781"/>
                </a:lnTo>
                <a:lnTo>
                  <a:pt x="1616031" y="40162"/>
                </a:lnTo>
                <a:lnTo>
                  <a:pt x="1607300" y="42014"/>
                </a:lnTo>
                <a:lnTo>
                  <a:pt x="1597245" y="43337"/>
                </a:lnTo>
                <a:lnTo>
                  <a:pt x="1585868" y="43602"/>
                </a:lnTo>
                <a:lnTo>
                  <a:pt x="1574491" y="43337"/>
                </a:lnTo>
                <a:lnTo>
                  <a:pt x="1564437" y="42014"/>
                </a:lnTo>
                <a:lnTo>
                  <a:pt x="1555706" y="40162"/>
                </a:lnTo>
                <a:lnTo>
                  <a:pt x="1548033" y="37781"/>
                </a:lnTo>
                <a:lnTo>
                  <a:pt x="1541154" y="35135"/>
                </a:lnTo>
                <a:lnTo>
                  <a:pt x="1535068" y="31960"/>
                </a:lnTo>
                <a:lnTo>
                  <a:pt x="1528718" y="28785"/>
                </a:lnTo>
                <a:lnTo>
                  <a:pt x="1522368" y="25610"/>
                </a:lnTo>
                <a:lnTo>
                  <a:pt x="1516283" y="22964"/>
                </a:lnTo>
                <a:lnTo>
                  <a:pt x="1509404" y="20318"/>
                </a:lnTo>
                <a:lnTo>
                  <a:pt x="1501731" y="17673"/>
                </a:lnTo>
                <a:lnTo>
                  <a:pt x="1493000" y="15821"/>
                </a:lnTo>
                <a:lnTo>
                  <a:pt x="1482945" y="14762"/>
                </a:lnTo>
                <a:lnTo>
                  <a:pt x="1471304" y="14233"/>
                </a:lnTo>
                <a:lnTo>
                  <a:pt x="1460191" y="14762"/>
                </a:lnTo>
                <a:lnTo>
                  <a:pt x="1450137" y="15821"/>
                </a:lnTo>
                <a:lnTo>
                  <a:pt x="1441406" y="17673"/>
                </a:lnTo>
                <a:lnTo>
                  <a:pt x="1433733" y="20318"/>
                </a:lnTo>
                <a:lnTo>
                  <a:pt x="1426854" y="22964"/>
                </a:lnTo>
                <a:lnTo>
                  <a:pt x="1420768" y="25610"/>
                </a:lnTo>
                <a:lnTo>
                  <a:pt x="1414418" y="28785"/>
                </a:lnTo>
                <a:lnTo>
                  <a:pt x="1408068" y="31960"/>
                </a:lnTo>
                <a:lnTo>
                  <a:pt x="1401983" y="35135"/>
                </a:lnTo>
                <a:lnTo>
                  <a:pt x="1395104" y="37781"/>
                </a:lnTo>
                <a:lnTo>
                  <a:pt x="1387431" y="40162"/>
                </a:lnTo>
                <a:lnTo>
                  <a:pt x="1378700" y="42014"/>
                </a:lnTo>
                <a:lnTo>
                  <a:pt x="1368645" y="43337"/>
                </a:lnTo>
                <a:lnTo>
                  <a:pt x="1357268" y="43602"/>
                </a:lnTo>
                <a:lnTo>
                  <a:pt x="1345891" y="43337"/>
                </a:lnTo>
                <a:lnTo>
                  <a:pt x="1335837" y="42014"/>
                </a:lnTo>
                <a:lnTo>
                  <a:pt x="1327106" y="40162"/>
                </a:lnTo>
                <a:lnTo>
                  <a:pt x="1319433" y="37781"/>
                </a:lnTo>
                <a:lnTo>
                  <a:pt x="1312554" y="35135"/>
                </a:lnTo>
                <a:lnTo>
                  <a:pt x="1306468" y="31960"/>
                </a:lnTo>
                <a:lnTo>
                  <a:pt x="1300118" y="28785"/>
                </a:lnTo>
                <a:lnTo>
                  <a:pt x="1293768" y="25610"/>
                </a:lnTo>
                <a:lnTo>
                  <a:pt x="1287683" y="22964"/>
                </a:lnTo>
                <a:lnTo>
                  <a:pt x="1280804" y="20318"/>
                </a:lnTo>
                <a:lnTo>
                  <a:pt x="1273131" y="17673"/>
                </a:lnTo>
                <a:lnTo>
                  <a:pt x="1264400" y="15821"/>
                </a:lnTo>
                <a:lnTo>
                  <a:pt x="1254345" y="14762"/>
                </a:lnTo>
                <a:lnTo>
                  <a:pt x="1242968" y="14233"/>
                </a:lnTo>
                <a:lnTo>
                  <a:pt x="1231591" y="14762"/>
                </a:lnTo>
                <a:lnTo>
                  <a:pt x="1221537" y="15821"/>
                </a:lnTo>
                <a:lnTo>
                  <a:pt x="1212806" y="17673"/>
                </a:lnTo>
                <a:lnTo>
                  <a:pt x="1205133" y="20318"/>
                </a:lnTo>
                <a:lnTo>
                  <a:pt x="1198254" y="22964"/>
                </a:lnTo>
                <a:lnTo>
                  <a:pt x="1192168" y="25610"/>
                </a:lnTo>
                <a:lnTo>
                  <a:pt x="1185818" y="28785"/>
                </a:lnTo>
                <a:lnTo>
                  <a:pt x="1179468" y="31960"/>
                </a:lnTo>
                <a:lnTo>
                  <a:pt x="1173383" y="35135"/>
                </a:lnTo>
                <a:lnTo>
                  <a:pt x="1166504" y="37781"/>
                </a:lnTo>
                <a:lnTo>
                  <a:pt x="1158831" y="40162"/>
                </a:lnTo>
                <a:lnTo>
                  <a:pt x="1150100" y="42014"/>
                </a:lnTo>
                <a:lnTo>
                  <a:pt x="1140045" y="43337"/>
                </a:lnTo>
                <a:lnTo>
                  <a:pt x="1130300" y="43564"/>
                </a:lnTo>
                <a:lnTo>
                  <a:pt x="1120555" y="43337"/>
                </a:lnTo>
                <a:lnTo>
                  <a:pt x="1110501" y="42014"/>
                </a:lnTo>
                <a:lnTo>
                  <a:pt x="1101769" y="40162"/>
                </a:lnTo>
                <a:lnTo>
                  <a:pt x="1094096" y="37781"/>
                </a:lnTo>
                <a:lnTo>
                  <a:pt x="1087217" y="35135"/>
                </a:lnTo>
                <a:lnTo>
                  <a:pt x="1081132" y="31960"/>
                </a:lnTo>
                <a:lnTo>
                  <a:pt x="1074782" y="28785"/>
                </a:lnTo>
                <a:lnTo>
                  <a:pt x="1068432" y="25610"/>
                </a:lnTo>
                <a:lnTo>
                  <a:pt x="1062346" y="22964"/>
                </a:lnTo>
                <a:lnTo>
                  <a:pt x="1055467" y="20318"/>
                </a:lnTo>
                <a:lnTo>
                  <a:pt x="1047794" y="17673"/>
                </a:lnTo>
                <a:lnTo>
                  <a:pt x="1039063" y="15821"/>
                </a:lnTo>
                <a:lnTo>
                  <a:pt x="1029009" y="14762"/>
                </a:lnTo>
                <a:lnTo>
                  <a:pt x="1017632" y="14233"/>
                </a:lnTo>
                <a:lnTo>
                  <a:pt x="1016000" y="14309"/>
                </a:lnTo>
                <a:lnTo>
                  <a:pt x="1014368" y="14233"/>
                </a:lnTo>
                <a:lnTo>
                  <a:pt x="1002991" y="14762"/>
                </a:lnTo>
                <a:lnTo>
                  <a:pt x="992937" y="15821"/>
                </a:lnTo>
                <a:lnTo>
                  <a:pt x="984206" y="17673"/>
                </a:lnTo>
                <a:lnTo>
                  <a:pt x="976533" y="20318"/>
                </a:lnTo>
                <a:lnTo>
                  <a:pt x="969654" y="22964"/>
                </a:lnTo>
                <a:lnTo>
                  <a:pt x="963568" y="25610"/>
                </a:lnTo>
                <a:lnTo>
                  <a:pt x="957218" y="28785"/>
                </a:lnTo>
                <a:lnTo>
                  <a:pt x="950868" y="31960"/>
                </a:lnTo>
                <a:lnTo>
                  <a:pt x="944783" y="35135"/>
                </a:lnTo>
                <a:lnTo>
                  <a:pt x="937904" y="37781"/>
                </a:lnTo>
                <a:lnTo>
                  <a:pt x="930231" y="40162"/>
                </a:lnTo>
                <a:lnTo>
                  <a:pt x="921499" y="42014"/>
                </a:lnTo>
                <a:lnTo>
                  <a:pt x="911445" y="43337"/>
                </a:lnTo>
                <a:lnTo>
                  <a:pt x="901700" y="43564"/>
                </a:lnTo>
                <a:lnTo>
                  <a:pt x="891955" y="43337"/>
                </a:lnTo>
                <a:lnTo>
                  <a:pt x="881900" y="42014"/>
                </a:lnTo>
                <a:lnTo>
                  <a:pt x="873169" y="40162"/>
                </a:lnTo>
                <a:lnTo>
                  <a:pt x="865496" y="37781"/>
                </a:lnTo>
                <a:lnTo>
                  <a:pt x="858617" y="35135"/>
                </a:lnTo>
                <a:lnTo>
                  <a:pt x="852532" y="31960"/>
                </a:lnTo>
                <a:lnTo>
                  <a:pt x="846182" y="28785"/>
                </a:lnTo>
                <a:lnTo>
                  <a:pt x="839832" y="25610"/>
                </a:lnTo>
                <a:lnTo>
                  <a:pt x="833746" y="22964"/>
                </a:lnTo>
                <a:lnTo>
                  <a:pt x="826867" y="20318"/>
                </a:lnTo>
                <a:lnTo>
                  <a:pt x="819194" y="17673"/>
                </a:lnTo>
                <a:lnTo>
                  <a:pt x="810463" y="15821"/>
                </a:lnTo>
                <a:lnTo>
                  <a:pt x="800409" y="14762"/>
                </a:lnTo>
                <a:lnTo>
                  <a:pt x="789032" y="14233"/>
                </a:lnTo>
                <a:lnTo>
                  <a:pt x="777655" y="14762"/>
                </a:lnTo>
                <a:lnTo>
                  <a:pt x="767600" y="15821"/>
                </a:lnTo>
                <a:lnTo>
                  <a:pt x="758869" y="17673"/>
                </a:lnTo>
                <a:lnTo>
                  <a:pt x="751196" y="20318"/>
                </a:lnTo>
                <a:lnTo>
                  <a:pt x="744317" y="22964"/>
                </a:lnTo>
                <a:lnTo>
                  <a:pt x="738232" y="25610"/>
                </a:lnTo>
                <a:lnTo>
                  <a:pt x="725532" y="31960"/>
                </a:lnTo>
                <a:lnTo>
                  <a:pt x="719446" y="35135"/>
                </a:lnTo>
                <a:lnTo>
                  <a:pt x="712567" y="37781"/>
                </a:lnTo>
                <a:lnTo>
                  <a:pt x="704894" y="40162"/>
                </a:lnTo>
                <a:lnTo>
                  <a:pt x="696163" y="42014"/>
                </a:lnTo>
                <a:lnTo>
                  <a:pt x="686109" y="43337"/>
                </a:lnTo>
                <a:lnTo>
                  <a:pt x="674732" y="43602"/>
                </a:lnTo>
                <a:lnTo>
                  <a:pt x="663355" y="43337"/>
                </a:lnTo>
                <a:lnTo>
                  <a:pt x="653300" y="42014"/>
                </a:lnTo>
                <a:lnTo>
                  <a:pt x="644569" y="40162"/>
                </a:lnTo>
                <a:lnTo>
                  <a:pt x="636896" y="37781"/>
                </a:lnTo>
                <a:lnTo>
                  <a:pt x="630017" y="35135"/>
                </a:lnTo>
                <a:lnTo>
                  <a:pt x="623932" y="31960"/>
                </a:lnTo>
                <a:lnTo>
                  <a:pt x="617582" y="28785"/>
                </a:lnTo>
                <a:lnTo>
                  <a:pt x="611232" y="25610"/>
                </a:lnTo>
                <a:lnTo>
                  <a:pt x="605146" y="22964"/>
                </a:lnTo>
                <a:lnTo>
                  <a:pt x="598267" y="20318"/>
                </a:lnTo>
                <a:lnTo>
                  <a:pt x="590594" y="17673"/>
                </a:lnTo>
                <a:lnTo>
                  <a:pt x="581863" y="15821"/>
                </a:lnTo>
                <a:lnTo>
                  <a:pt x="571809" y="14762"/>
                </a:lnTo>
                <a:lnTo>
                  <a:pt x="560167" y="14233"/>
                </a:lnTo>
                <a:lnTo>
                  <a:pt x="549055" y="14762"/>
                </a:lnTo>
                <a:lnTo>
                  <a:pt x="539000" y="15821"/>
                </a:lnTo>
                <a:lnTo>
                  <a:pt x="530269" y="17673"/>
                </a:lnTo>
                <a:lnTo>
                  <a:pt x="522596" y="20318"/>
                </a:lnTo>
                <a:lnTo>
                  <a:pt x="515717" y="22964"/>
                </a:lnTo>
                <a:lnTo>
                  <a:pt x="509632" y="25610"/>
                </a:lnTo>
                <a:lnTo>
                  <a:pt x="503282" y="28785"/>
                </a:lnTo>
                <a:lnTo>
                  <a:pt x="496932" y="31960"/>
                </a:lnTo>
                <a:lnTo>
                  <a:pt x="490846" y="35135"/>
                </a:lnTo>
                <a:lnTo>
                  <a:pt x="483967" y="37781"/>
                </a:lnTo>
                <a:lnTo>
                  <a:pt x="476294" y="40162"/>
                </a:lnTo>
                <a:lnTo>
                  <a:pt x="467563" y="42014"/>
                </a:lnTo>
                <a:lnTo>
                  <a:pt x="457509" y="43337"/>
                </a:lnTo>
                <a:lnTo>
                  <a:pt x="446132" y="43602"/>
                </a:lnTo>
                <a:lnTo>
                  <a:pt x="434755" y="43337"/>
                </a:lnTo>
                <a:lnTo>
                  <a:pt x="424700" y="42014"/>
                </a:lnTo>
                <a:lnTo>
                  <a:pt x="415969" y="40162"/>
                </a:lnTo>
                <a:lnTo>
                  <a:pt x="408296" y="37781"/>
                </a:lnTo>
                <a:lnTo>
                  <a:pt x="401417" y="35135"/>
                </a:lnTo>
                <a:lnTo>
                  <a:pt x="395332" y="31960"/>
                </a:lnTo>
                <a:lnTo>
                  <a:pt x="388982" y="28785"/>
                </a:lnTo>
                <a:lnTo>
                  <a:pt x="382632" y="25610"/>
                </a:lnTo>
                <a:lnTo>
                  <a:pt x="376546" y="22964"/>
                </a:lnTo>
                <a:lnTo>
                  <a:pt x="369667" y="20318"/>
                </a:lnTo>
                <a:lnTo>
                  <a:pt x="361994" y="17673"/>
                </a:lnTo>
                <a:lnTo>
                  <a:pt x="353263" y="15821"/>
                </a:lnTo>
                <a:lnTo>
                  <a:pt x="343209" y="14762"/>
                </a:lnTo>
                <a:lnTo>
                  <a:pt x="331832" y="14233"/>
                </a:lnTo>
                <a:lnTo>
                  <a:pt x="320455" y="14762"/>
                </a:lnTo>
                <a:lnTo>
                  <a:pt x="310400" y="15821"/>
                </a:lnTo>
                <a:lnTo>
                  <a:pt x="301669" y="17673"/>
                </a:lnTo>
                <a:lnTo>
                  <a:pt x="293996" y="20318"/>
                </a:lnTo>
                <a:lnTo>
                  <a:pt x="287117" y="22964"/>
                </a:lnTo>
                <a:lnTo>
                  <a:pt x="281032" y="25610"/>
                </a:lnTo>
                <a:lnTo>
                  <a:pt x="274682" y="28785"/>
                </a:lnTo>
                <a:lnTo>
                  <a:pt x="268332" y="31960"/>
                </a:lnTo>
                <a:lnTo>
                  <a:pt x="262246" y="35135"/>
                </a:lnTo>
                <a:lnTo>
                  <a:pt x="255367" y="37781"/>
                </a:lnTo>
                <a:lnTo>
                  <a:pt x="247694" y="40162"/>
                </a:lnTo>
                <a:lnTo>
                  <a:pt x="238963" y="42014"/>
                </a:lnTo>
                <a:lnTo>
                  <a:pt x="228909" y="43337"/>
                </a:lnTo>
                <a:lnTo>
                  <a:pt x="217532" y="43602"/>
                </a:lnTo>
                <a:lnTo>
                  <a:pt x="206155" y="43337"/>
                </a:lnTo>
                <a:lnTo>
                  <a:pt x="196100" y="42014"/>
                </a:lnTo>
                <a:lnTo>
                  <a:pt x="187369" y="40162"/>
                </a:lnTo>
                <a:lnTo>
                  <a:pt x="179696" y="37781"/>
                </a:lnTo>
                <a:lnTo>
                  <a:pt x="172817" y="35135"/>
                </a:lnTo>
                <a:lnTo>
                  <a:pt x="166732" y="31960"/>
                </a:lnTo>
                <a:lnTo>
                  <a:pt x="160382" y="28785"/>
                </a:lnTo>
                <a:lnTo>
                  <a:pt x="154032" y="25610"/>
                </a:lnTo>
                <a:lnTo>
                  <a:pt x="147946" y="22964"/>
                </a:lnTo>
                <a:lnTo>
                  <a:pt x="141067" y="20318"/>
                </a:lnTo>
                <a:lnTo>
                  <a:pt x="133394" y="17673"/>
                </a:lnTo>
                <a:lnTo>
                  <a:pt x="124663" y="15821"/>
                </a:lnTo>
                <a:lnTo>
                  <a:pt x="114609" y="14762"/>
                </a:lnTo>
                <a:lnTo>
                  <a:pt x="103232" y="14233"/>
                </a:lnTo>
                <a:lnTo>
                  <a:pt x="91855" y="14762"/>
                </a:lnTo>
                <a:lnTo>
                  <a:pt x="81800" y="15821"/>
                </a:lnTo>
                <a:lnTo>
                  <a:pt x="73069" y="17673"/>
                </a:lnTo>
                <a:lnTo>
                  <a:pt x="65396" y="20318"/>
                </a:lnTo>
                <a:lnTo>
                  <a:pt x="58517" y="22964"/>
                </a:lnTo>
                <a:lnTo>
                  <a:pt x="52432" y="25610"/>
                </a:lnTo>
                <a:lnTo>
                  <a:pt x="46082" y="28785"/>
                </a:lnTo>
                <a:lnTo>
                  <a:pt x="39732" y="31960"/>
                </a:lnTo>
                <a:lnTo>
                  <a:pt x="33646" y="35135"/>
                </a:lnTo>
                <a:lnTo>
                  <a:pt x="26767" y="37781"/>
                </a:lnTo>
                <a:lnTo>
                  <a:pt x="19094" y="40162"/>
                </a:lnTo>
                <a:lnTo>
                  <a:pt x="10363" y="42014"/>
                </a:lnTo>
                <a:lnTo>
                  <a:pt x="309" y="43337"/>
                </a:lnTo>
                <a:lnTo>
                  <a:pt x="0" y="43344"/>
                </a:lnTo>
                <a:lnTo>
                  <a:pt x="0" y="29111"/>
                </a:lnTo>
                <a:lnTo>
                  <a:pt x="309" y="29104"/>
                </a:lnTo>
                <a:lnTo>
                  <a:pt x="10363" y="27781"/>
                </a:lnTo>
                <a:lnTo>
                  <a:pt x="19094" y="25929"/>
                </a:lnTo>
                <a:lnTo>
                  <a:pt x="26767" y="23548"/>
                </a:lnTo>
                <a:lnTo>
                  <a:pt x="33646" y="20902"/>
                </a:lnTo>
                <a:lnTo>
                  <a:pt x="39732" y="17727"/>
                </a:lnTo>
                <a:lnTo>
                  <a:pt x="46082" y="14552"/>
                </a:lnTo>
                <a:lnTo>
                  <a:pt x="52432" y="11377"/>
                </a:lnTo>
                <a:lnTo>
                  <a:pt x="58517" y="8731"/>
                </a:lnTo>
                <a:lnTo>
                  <a:pt x="65396" y="6085"/>
                </a:lnTo>
                <a:lnTo>
                  <a:pt x="73069" y="3440"/>
                </a:lnTo>
                <a:lnTo>
                  <a:pt x="81800" y="1588"/>
                </a:lnTo>
                <a:lnTo>
                  <a:pt x="91855" y="5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6" y="1231506"/>
            <a:ext cx="6461812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spc="80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7275" y="1231506"/>
            <a:ext cx="3207933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b="1" cap="all" spc="400" dirty="0">
                <a:solidFill>
                  <a:schemeClr val="tx2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25452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143234"/>
            <a:ext cx="10178322" cy="897775"/>
          </a:xfrm>
        </p:spPr>
        <p:txBody>
          <a:bodyPr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026940"/>
            <a:ext cx="10178322" cy="5502448"/>
          </a:xfrm>
        </p:spPr>
        <p:txBody>
          <a:bodyPr>
            <a:no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Introduction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Objective</a:t>
            </a:r>
          </a:p>
          <a:p>
            <a:r>
              <a:rPr lang="en-US" sz="2400" dirty="0">
                <a:solidFill>
                  <a:schemeClr val="tx1"/>
                </a:solidFill>
              </a:rPr>
              <a:t>Dataset Information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Hardware Specifications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Machine Learning Model in Azure studio </a:t>
            </a:r>
          </a:p>
          <a:p>
            <a:pPr lvl="1">
              <a:buFont typeface="Wingdings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Data Transformation </a:t>
            </a:r>
            <a:r>
              <a:rPr lang="mr-IN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chemeClr val="tx1"/>
                </a:solidFill>
              </a:rPr>
              <a:t> Manipulation</a:t>
            </a:r>
          </a:p>
          <a:p>
            <a:pPr lvl="1">
              <a:buFont typeface="Wingdings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Feature Selection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Machine Learning Model in DataBricks</a:t>
            </a:r>
          </a:p>
          <a:p>
            <a:r>
              <a:rPr lang="en-US" sz="2400" dirty="0">
                <a:solidFill>
                  <a:schemeClr val="tx1"/>
                </a:solidFill>
              </a:rPr>
              <a:t>Summary Table</a:t>
            </a:r>
          </a:p>
          <a:p>
            <a:r>
              <a:rPr lang="en-US" sz="2400" dirty="0">
                <a:solidFill>
                  <a:schemeClr val="tx1"/>
                </a:solidFill>
              </a:rPr>
              <a:t>References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12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852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Introduction</a:t>
            </a:r>
            <a:br>
              <a:rPr lang="en-US" sz="5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67618"/>
            <a:ext cx="10178322" cy="54863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What is HMDA data?</a:t>
            </a:r>
          </a:p>
          <a:p>
            <a:r>
              <a:rPr lang="en-US" sz="2600" dirty="0">
                <a:solidFill>
                  <a:schemeClr val="tx1"/>
                </a:solidFill>
              </a:rPr>
              <a:t>Each year thousands of banks and other financial institutions report data about mortgages to the public, thanks to the Home Mortgage Disclosure Act, or “HMDA” for short.</a:t>
            </a: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What you can find in HMDA data?</a:t>
            </a:r>
          </a:p>
          <a:p>
            <a:r>
              <a:rPr lang="en-US" sz="2600" dirty="0">
                <a:solidFill>
                  <a:schemeClr val="tx1"/>
                </a:solidFill>
              </a:rPr>
              <a:t>Dataset includes information about the loan - the loan amount,  the type of loan, loan purpose name (buying a home, refinancing an existing mortgage, or for home improvements).</a:t>
            </a:r>
          </a:p>
          <a:p>
            <a:r>
              <a:rPr lang="en-US" sz="2600" dirty="0">
                <a:solidFill>
                  <a:schemeClr val="tx1"/>
                </a:solidFill>
              </a:rPr>
              <a:t>Secondly, dataset also includes demographic information on applicants’ race, ethnicity, and sex.</a:t>
            </a:r>
          </a:p>
          <a:p>
            <a:r>
              <a:rPr lang="en-US" sz="2600" dirty="0">
                <a:solidFill>
                  <a:schemeClr val="tx1"/>
                </a:solidFill>
              </a:rPr>
              <a:t>Thirdly, dataset also has information about the property, the location of property and data about the lender.</a:t>
            </a:r>
          </a:p>
          <a:p>
            <a:r>
              <a:rPr lang="en-US" sz="2600" dirty="0">
                <a:solidFill>
                  <a:schemeClr val="tx1"/>
                </a:solidFill>
              </a:rPr>
              <a:t>Finally, dataset has information about action taken on the application </a:t>
            </a:r>
            <a:r>
              <a:rPr lang="mr-IN" sz="2600" dirty="0">
                <a:solidFill>
                  <a:schemeClr val="tx1"/>
                </a:solidFill>
              </a:rPr>
              <a:t>–</a:t>
            </a:r>
            <a:r>
              <a:rPr lang="en-US" sz="2600" dirty="0">
                <a:solidFill>
                  <a:schemeClr val="tx1"/>
                </a:solidFill>
              </a:rPr>
              <a:t> Approved or denied.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443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38452"/>
          </a:xfrm>
        </p:spPr>
        <p:txBody>
          <a:bodyPr/>
          <a:lstStyle/>
          <a:p>
            <a:pPr algn="ctr"/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05243"/>
            <a:ext cx="10178322" cy="437434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Our goal is to build a machine learning predictive model to predict if the home mortgage application will be approved or denied.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This model will help to show if an applicant is fit to apply for home mortgage.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Also, it shows whether lenders are serving the housing needs of their communities.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Shed light on lending patterns that could be discriminatory.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650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2743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Dataset Information</a:t>
            </a:r>
            <a:br>
              <a:rPr lang="en-US" sz="5400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406769"/>
            <a:ext cx="10178322" cy="447282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Name -  Home Mortgage Disclosure Act (HMDA)</a:t>
            </a:r>
          </a:p>
          <a:p>
            <a:r>
              <a:rPr lang="en-US" sz="2400" dirty="0">
                <a:solidFill>
                  <a:schemeClr val="tx1"/>
                </a:solidFill>
              </a:rPr>
              <a:t>Dataset Source - </a:t>
            </a:r>
            <a:r>
              <a:rPr lang="en-US" sz="2400" dirty="0">
                <a:solidFill>
                  <a:schemeClr val="tx1"/>
                </a:solidFill>
                <a:hlinkClick r:id="rId2"/>
              </a:rPr>
              <a:t>https://www.consumerfinance.gov/data-research/hmda/explore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Size </a:t>
            </a:r>
            <a:r>
              <a:rPr lang="mr-IN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chemeClr val="tx1"/>
                </a:solidFill>
              </a:rPr>
              <a:t> 2.21 GB</a:t>
            </a:r>
          </a:p>
          <a:p>
            <a:r>
              <a:rPr lang="en-US" sz="2400" dirty="0">
                <a:solidFill>
                  <a:schemeClr val="tx1"/>
                </a:solidFill>
              </a:rPr>
              <a:t>Years </a:t>
            </a:r>
            <a:r>
              <a:rPr lang="mr-IN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chemeClr val="tx1"/>
                </a:solidFill>
              </a:rPr>
              <a:t> 2017 and 2016</a:t>
            </a:r>
          </a:p>
          <a:p>
            <a:r>
              <a:rPr lang="en-US" sz="2400" dirty="0">
                <a:solidFill>
                  <a:schemeClr val="tx1"/>
                </a:solidFill>
              </a:rPr>
              <a:t>States </a:t>
            </a:r>
            <a:r>
              <a:rPr lang="mr-IN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chemeClr val="tx1"/>
                </a:solidFill>
              </a:rPr>
              <a:t> California and Washington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Dataset Format - CSV</a:t>
            </a:r>
          </a:p>
        </p:txBody>
      </p:sp>
    </p:spTree>
    <p:extLst>
      <p:ext uri="{BB962C8B-B14F-4D97-AF65-F5344CB8AC3E}">
        <p14:creationId xmlns:p14="http://schemas.microsoft.com/office/powerpoint/2010/main" val="1899591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821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Hardware Specifications</a:t>
            </a:r>
            <a:br>
              <a:rPr lang="en-US" sz="5400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463040"/>
            <a:ext cx="10178322" cy="471267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Azure ML Studio Hardware Specifications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Max number of modules per experiment </a:t>
            </a:r>
            <a:r>
              <a:rPr lang="mr-IN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is-IS" sz="2400" dirty="0">
                <a:solidFill>
                  <a:schemeClr val="tx1"/>
                </a:solidFill>
              </a:rPr>
              <a:t>100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Max storage space </a:t>
            </a:r>
            <a:r>
              <a:rPr lang="mr-IN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chemeClr val="tx1"/>
                </a:solidFill>
              </a:rPr>
              <a:t> 10 GB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Execution/performance </a:t>
            </a:r>
            <a:r>
              <a:rPr lang="mr-IN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chemeClr val="tx1"/>
                </a:solidFill>
              </a:rPr>
              <a:t> Single Nod</a:t>
            </a:r>
            <a:r>
              <a:rPr lang="en-US" sz="2400" dirty="0"/>
              <a:t>e</a:t>
            </a:r>
          </a:p>
          <a:p>
            <a:r>
              <a:rPr lang="en-US" sz="2800" b="1" dirty="0">
                <a:solidFill>
                  <a:schemeClr val="accent1"/>
                </a:solidFill>
              </a:rPr>
              <a:t>DataBricks Cluster Hardware Specifications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Memory – 6GB Memory , 0.88 Cores, 1 DBU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DataBricks Runtime Version </a:t>
            </a:r>
            <a:r>
              <a:rPr lang="mr-IN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chemeClr val="tx1"/>
                </a:solidFill>
              </a:rPr>
              <a:t> 4.0 (includes Apache Spark 2.3.0, Scala 2.11)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Python Version - 2</a:t>
            </a:r>
          </a:p>
          <a:p>
            <a:pPr lvl="1"/>
            <a:endParaRPr lang="en-US" sz="2200" b="1" dirty="0">
              <a:solidFill>
                <a:schemeClr val="accent1"/>
              </a:solidFill>
            </a:endParaRPr>
          </a:p>
          <a:p>
            <a:pPr lvl="1"/>
            <a:endParaRPr lang="en-US" sz="2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553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4"/>
            <a:ext cx="10178322" cy="1277603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Machine Learning Model in Azure ML studio </a:t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16259"/>
            <a:ext cx="10178322" cy="4543864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Size of Dataset </a:t>
            </a:r>
            <a:r>
              <a:rPr lang="mr-IN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chemeClr val="tx1"/>
                </a:solidFill>
              </a:rPr>
              <a:t> 46.1 MB</a:t>
            </a:r>
          </a:p>
          <a:p>
            <a:r>
              <a:rPr lang="en-US" sz="2400" dirty="0">
                <a:solidFill>
                  <a:schemeClr val="tx1"/>
                </a:solidFill>
              </a:rPr>
              <a:t>Algorithms used </a:t>
            </a:r>
            <a:r>
              <a:rPr lang="mr-IN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chemeClr val="tx1"/>
                </a:solidFill>
              </a:rPr>
              <a:t> Two-Class Logistic Regression and Two-Class Decision Forest</a:t>
            </a:r>
          </a:p>
          <a:p>
            <a:r>
              <a:rPr lang="en-US" sz="2400" dirty="0">
                <a:solidFill>
                  <a:schemeClr val="tx1"/>
                </a:solidFill>
              </a:rPr>
              <a:t>Label Column </a:t>
            </a:r>
            <a:r>
              <a:rPr lang="mr-IN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chemeClr val="tx1"/>
                </a:solidFill>
              </a:rPr>
              <a:t> Action Taken Name (contains decision like approved or denied)</a:t>
            </a:r>
          </a:p>
          <a:p>
            <a:r>
              <a:rPr lang="en-US" sz="2400" dirty="0">
                <a:solidFill>
                  <a:schemeClr val="tx1"/>
                </a:solidFill>
              </a:rPr>
              <a:t>Split </a:t>
            </a:r>
            <a:r>
              <a:rPr lang="mr-IN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chemeClr val="tx1"/>
                </a:solidFill>
              </a:rPr>
              <a:t> 70% train and 30% test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</a:rPr>
              <a:t>Data manipulation tasks Performed</a:t>
            </a:r>
          </a:p>
          <a:p>
            <a:r>
              <a:rPr lang="en-US" sz="2400" dirty="0">
                <a:solidFill>
                  <a:schemeClr val="tx1"/>
                </a:solidFill>
              </a:rPr>
              <a:t>Clean Missing Data Module - Specifies how to handle values that are missing from a dataset. </a:t>
            </a:r>
          </a:p>
          <a:p>
            <a:r>
              <a:rPr lang="en-US" sz="2400" dirty="0">
                <a:solidFill>
                  <a:schemeClr val="tx1"/>
                </a:solidFill>
              </a:rPr>
              <a:t>Select Columns in Dataset Module - Selects columns to include in a dataset or exclude from a dataset in an operation.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05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562708"/>
            <a:ext cx="10178322" cy="5316884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</a:rPr>
              <a:t>Feature Selection tasks Performed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The permutation feature importance - Computes the permutation feature importance scores of feature variables given a trained model and a test dataset.</a:t>
            </a:r>
          </a:p>
          <a:p>
            <a:endParaRPr lang="en-US" sz="2400" i="1" dirty="0"/>
          </a:p>
          <a:p>
            <a:endParaRPr lang="en-US" sz="2400" b="1" dirty="0">
              <a:solidFill>
                <a:schemeClr val="accent1"/>
              </a:solidFill>
            </a:endParaRPr>
          </a:p>
          <a:p>
            <a:endParaRPr lang="en-US" sz="28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989" y="2456374"/>
            <a:ext cx="7877906" cy="383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97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3378" y="171450"/>
            <a:ext cx="93128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Two-Class Logistic Regression Model</a:t>
            </a:r>
            <a:br>
              <a:rPr lang="en-US" sz="3200" b="1" dirty="0"/>
            </a:br>
            <a:endParaRPr lang="en-US" sz="3200" b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88" y="957263"/>
            <a:ext cx="9801225" cy="5686425"/>
          </a:xfrm>
        </p:spPr>
      </p:pic>
    </p:spTree>
    <p:extLst>
      <p:ext uri="{BB962C8B-B14F-4D97-AF65-F5344CB8AC3E}">
        <p14:creationId xmlns:p14="http://schemas.microsoft.com/office/powerpoint/2010/main" val="32612638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529</TotalTime>
  <Words>667</Words>
  <Application>Microsoft Macintosh PowerPoint</Application>
  <PresentationFormat>Widescreen</PresentationFormat>
  <Paragraphs>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Gill Sans MT</vt:lpstr>
      <vt:lpstr>Impact</vt:lpstr>
      <vt:lpstr>Mangal</vt:lpstr>
      <vt:lpstr>Wingdings</vt:lpstr>
      <vt:lpstr>Badge</vt:lpstr>
      <vt:lpstr>Home Mortgage PREDICTION MODEL</vt:lpstr>
      <vt:lpstr>CONTENT</vt:lpstr>
      <vt:lpstr>Introduction </vt:lpstr>
      <vt:lpstr>OBJECTIVE</vt:lpstr>
      <vt:lpstr>Dataset Information </vt:lpstr>
      <vt:lpstr>Hardware Specifications </vt:lpstr>
      <vt:lpstr>Machine Learning Model in Azure ML studio  </vt:lpstr>
      <vt:lpstr>PowerPoint Presentation</vt:lpstr>
      <vt:lpstr>PowerPoint Presentation</vt:lpstr>
      <vt:lpstr>Model performance</vt:lpstr>
      <vt:lpstr>Two-Class Decision Forest Model</vt:lpstr>
      <vt:lpstr>Model performance</vt:lpstr>
      <vt:lpstr>Machine Learning Model in DataBricks </vt:lpstr>
      <vt:lpstr>Evaluation</vt:lpstr>
      <vt:lpstr>Model performance</vt:lpstr>
      <vt:lpstr>Summary TABLE</vt:lpstr>
      <vt:lpstr>References </vt:lpstr>
      <vt:lpstr>GITHUB LINK</vt:lpstr>
      <vt:lpstr>THANK YOU!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Mortgage PREDICTION MODEL</dc:title>
  <dc:creator>nmarathe1994@gmail.com</dc:creator>
  <cp:lastModifiedBy>ZEESHAN Khan</cp:lastModifiedBy>
  <cp:revision>154</cp:revision>
  <dcterms:created xsi:type="dcterms:W3CDTF">2018-05-09T18:42:38Z</dcterms:created>
  <dcterms:modified xsi:type="dcterms:W3CDTF">2018-05-10T20:01:02Z</dcterms:modified>
</cp:coreProperties>
</file>