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F09B-CC79-7E49-8299-4D5028ADF5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8BDB-3AA5-954B-A89C-BC4BCDAA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hyperlink" Target="https://www.consumerfinance.gov/data-research/hmda/expl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cloud.databricks.com/login.html" TargetMode="External"/><Relationship Id="rId4" Type="http://schemas.openxmlformats.org/officeDocument/2006/relationships/hyperlink" Target="https://docs.microsoft.com/en-us/azure/machine-learning/studio-module-reference/machine-learning-studio-algorithm-and-module-hel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merfinance.gov/data-research/hmda/expl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471" y="129118"/>
            <a:ext cx="8395938" cy="3771370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Home Mortgage</a:t>
            </a:r>
            <a:br>
              <a:rPr lang="en-US" sz="8100" dirty="0"/>
            </a:br>
            <a:r>
              <a:rPr lang="en-US" sz="8100" dirty="0"/>
              <a:t>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045" y="4283173"/>
            <a:ext cx="7558609" cy="2017615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BY Group G:-</a:t>
            </a:r>
          </a:p>
          <a:p>
            <a:pPr algn="l"/>
            <a:r>
              <a:rPr lang="en-US" sz="1800" cap="none" dirty="0"/>
              <a:t>Nikeeta Akbari</a:t>
            </a:r>
          </a:p>
          <a:p>
            <a:pPr algn="l"/>
            <a:r>
              <a:rPr lang="en-US" sz="1800" cap="none" dirty="0"/>
              <a:t>Nikita Marathe</a:t>
            </a:r>
          </a:p>
          <a:p>
            <a:pPr algn="l"/>
            <a:r>
              <a:rPr lang="en-US" sz="1800" cap="none" dirty="0"/>
              <a:t>Rohit Tiwari</a:t>
            </a:r>
          </a:p>
          <a:p>
            <a:pPr algn="l"/>
            <a:r>
              <a:rPr lang="en-US" sz="1800" cap="none" dirty="0"/>
              <a:t>Zeeshan Khan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87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8922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7338" y="1328738"/>
            <a:ext cx="9558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To assess the performance of the models we measured the area under a ROC curve which is 0.878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286000"/>
            <a:ext cx="8915400" cy="4014788"/>
          </a:xfrm>
        </p:spPr>
      </p:pic>
    </p:spTree>
    <p:extLst>
      <p:ext uri="{BB962C8B-B14F-4D97-AF65-F5344CB8AC3E}">
        <p14:creationId xmlns:p14="http://schemas.microsoft.com/office/powerpoint/2010/main" val="96662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45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Two-Class Decision Forest Model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028700"/>
            <a:ext cx="9719211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4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636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85863"/>
            <a:ext cx="10178322" cy="4693729"/>
          </a:xfrm>
        </p:spPr>
        <p:txBody>
          <a:bodyPr/>
          <a:lstStyle/>
          <a:p>
            <a:r>
              <a:rPr lang="en-US" dirty="0"/>
              <a:t>To assess the performance of the models we measured the area under a ROC curve which is 0.922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2171700"/>
            <a:ext cx="8388350" cy="43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7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9167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 Model in </a:t>
            </a:r>
            <a:r>
              <a:rPr lang="en-US" dirty="0" err="1">
                <a:solidFill>
                  <a:schemeClr val="tx1"/>
                </a:solidFill>
              </a:rPr>
              <a:t>DataBricks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43138"/>
            <a:ext cx="10178322" cy="40433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Algorithms used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Logistic Regression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Label Column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Action Taken Name (contains decision like approved or denied).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Split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70% train and 30% test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9" y="4378325"/>
            <a:ext cx="6678613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8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7803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65" y="1434900"/>
            <a:ext cx="10178322" cy="457942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Tune Parameters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used TrainValidationSplit with Threshold parameters and elastic-net parameters to evaluate each combination of parameters defined in a ParameterGrid against a subset of the training data in order to find the best performing parameters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87" y="3857624"/>
            <a:ext cx="4418013" cy="19716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884612"/>
            <a:ext cx="4403725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03515"/>
          </a:xfrm>
        </p:spPr>
        <p:txBody>
          <a:bodyPr/>
          <a:lstStyle/>
          <a:p>
            <a:pPr algn="ctr"/>
            <a:r>
              <a:rPr lang="en-US"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14463"/>
            <a:ext cx="10178322" cy="44651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 assess the performance of the models with threshold parameters TrainValidationSplit and elastic-net parameters TrainValidationSplit, we measured the area under a ROC curve for both these models.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3028950"/>
            <a:ext cx="9701212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0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7803"/>
          </a:xfrm>
        </p:spPr>
        <p:txBody>
          <a:bodyPr/>
          <a:lstStyle/>
          <a:p>
            <a:pPr algn="ctr"/>
            <a:r>
              <a:rPr lang="en-US" dirty="0"/>
              <a:t>Summary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598678"/>
              </p:ext>
            </p:extLst>
          </p:nvPr>
        </p:nvGraphicFramePr>
        <p:xfrm>
          <a:off x="1208087" y="2057398"/>
          <a:ext cx="10179050" cy="117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801"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  <a:r>
                        <a:rPr lang="en-US" baseline="0" dirty="0"/>
                        <a:t> ML Studio : Two-Class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 : Two-Class 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r>
                        <a:rPr lang="en-US" dirty="0"/>
                        <a:t>AUC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889744"/>
              </p:ext>
            </p:extLst>
          </p:nvPr>
        </p:nvGraphicFramePr>
        <p:xfrm>
          <a:off x="1274763" y="4620697"/>
          <a:ext cx="10179050" cy="106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  <a:r>
                        <a:rPr lang="en-US" baseline="0" dirty="0"/>
                        <a:t> ML Studio : Two-Class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  <a:r>
                        <a:rPr lang="en-US" baseline="0" dirty="0"/>
                        <a:t> ML Studio : Two-Class Decision 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r>
                        <a:rPr lang="en-US" dirty="0"/>
                        <a:t>AUC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8726" y="1385887"/>
            <a:ext cx="100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Azure ML Studio VS Spark in Databricks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8239" y="3438525"/>
            <a:ext cx="10072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Azure ML Studio Two-Class Logistic Regression VS Azure ML Studio Two-Class Decision Forest</a:t>
            </a:r>
          </a:p>
        </p:txBody>
      </p:sp>
    </p:spTree>
    <p:extLst>
      <p:ext uri="{BB962C8B-B14F-4D97-AF65-F5344CB8AC3E}">
        <p14:creationId xmlns:p14="http://schemas.microsoft.com/office/powerpoint/2010/main" val="138824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References</a:t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14525"/>
            <a:ext cx="10178322" cy="39650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Dataset Source -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https://www.consumerfinance.gov/data-research/hmda/explore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Azure ML Studio </a:t>
            </a:r>
            <a:r>
              <a:rPr lang="en-US" sz="2400" dirty="0"/>
              <a:t>- </a:t>
            </a:r>
            <a:r>
              <a:rPr lang="en-US" sz="2400" dirty="0">
                <a:hlinkClick r:id="rId3"/>
              </a:rPr>
              <a:t>https://studio.azureml.net/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Azure Microsoft Docs </a:t>
            </a:r>
            <a:r>
              <a:rPr lang="en-US" sz="2400" dirty="0"/>
              <a:t>- </a:t>
            </a:r>
            <a:r>
              <a:rPr lang="en-US" sz="2400" dirty="0">
                <a:hlinkClick r:id="rId4"/>
              </a:rPr>
              <a:t>https://docs.microsoft.com/en-us/azure/machine-learning/studio-module-reference/machine-learning-studio-algorithm-and-module-help</a:t>
            </a:r>
            <a:endParaRPr lang="en-US" sz="2400" dirty="0"/>
          </a:p>
          <a:p>
            <a:r>
              <a:rPr lang="en-US" sz="2400" dirty="0" err="1">
                <a:solidFill>
                  <a:schemeClr val="tx1"/>
                </a:solidFill>
              </a:rPr>
              <a:t>DataBricks</a:t>
            </a:r>
            <a:r>
              <a:rPr lang="en-US" sz="2400" dirty="0"/>
              <a:t> - </a:t>
            </a:r>
            <a:r>
              <a:rPr lang="en-US" sz="2400" dirty="0">
                <a:hlinkClick r:id="rId5"/>
              </a:rPr>
              <a:t>https://community.cloud.databricks.com/login.html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97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45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43234"/>
            <a:ext cx="10178322" cy="897775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26940"/>
            <a:ext cx="10178322" cy="55024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Objective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Dataset Information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Hardware Specifications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Machine Learning Model in Azure studio </a:t>
            </a:r>
          </a:p>
          <a:p>
            <a:pPr lvl="1"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Data Transformation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Manipulation</a:t>
            </a:r>
          </a:p>
          <a:p>
            <a:pPr lvl="1"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Machine Learning Model in </a:t>
            </a:r>
            <a:r>
              <a:rPr lang="en-US" sz="2400" dirty="0" err="1">
                <a:solidFill>
                  <a:schemeClr val="tx1"/>
                </a:solidFill>
              </a:rPr>
              <a:t>DataBricks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Summary Table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2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52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Introduction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7618"/>
            <a:ext cx="10178322" cy="5486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HMDA data?</a:t>
            </a:r>
          </a:p>
          <a:p>
            <a:r>
              <a:rPr lang="en-US" sz="2600" dirty="0">
                <a:solidFill>
                  <a:schemeClr val="tx1"/>
                </a:solidFill>
              </a:rPr>
              <a:t>Each year thousands of banks and other financial institutions report data about mortgages to the public, thanks to the Home Mortgage Disclosure Act, or “HMDA” for short.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you can find in HMDA data?</a:t>
            </a:r>
          </a:p>
          <a:p>
            <a:r>
              <a:rPr lang="en-US" sz="2600" dirty="0">
                <a:solidFill>
                  <a:schemeClr val="tx1"/>
                </a:solidFill>
              </a:rPr>
              <a:t>Dataset includes information about the loan - the loan amount,  the type of loan, loan purpose name (buying a home, refinancing an existing mortgage, or for home improvements).</a:t>
            </a:r>
          </a:p>
          <a:p>
            <a:r>
              <a:rPr lang="en-US" sz="2600" dirty="0">
                <a:solidFill>
                  <a:schemeClr val="tx1"/>
                </a:solidFill>
              </a:rPr>
              <a:t>Secondly, dataset also includes demographic information on applicants’ race, ethnicity, and sex.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Thirdly, dataset also has information about the property, the location of property and data about the lender.</a:t>
            </a:r>
          </a:p>
          <a:p>
            <a:r>
              <a:rPr lang="en-US" sz="2600" dirty="0">
                <a:solidFill>
                  <a:schemeClr val="tx1"/>
                </a:solidFill>
              </a:rPr>
              <a:t>Finally, dataset has information about action taken on the application </a:t>
            </a:r>
            <a:r>
              <a:rPr lang="mr-IN" sz="2600" dirty="0">
                <a:solidFill>
                  <a:schemeClr val="tx1"/>
                </a:solidFill>
              </a:rPr>
              <a:t>–</a:t>
            </a:r>
            <a:r>
              <a:rPr lang="en-US" sz="2600" dirty="0">
                <a:solidFill>
                  <a:schemeClr val="tx1"/>
                </a:solidFill>
              </a:rPr>
              <a:t> Approved or denied.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4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8452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05243"/>
            <a:ext cx="10178322" cy="43743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Our goal is to build a machine learning predictive model to predict if the home mortgage application will be approved or denied.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model will help to show if an applicant is fit to apply for home mortgage.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Also, it shows whether lenders are serving the housing needs of their communities.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Shed light on lending patterns that could be discriminatory.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5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74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Dataset Information</a:t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06769"/>
            <a:ext cx="10178322" cy="44728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Name -  Home Mortgage Disclosure Act (HMDA)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Dataset Source -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https://www.consumerfinance.gov/data-research/hmda/explore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Size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2.21 GB</a:t>
            </a:r>
          </a:p>
          <a:p>
            <a:r>
              <a:rPr lang="en-US" sz="2400" dirty="0">
                <a:solidFill>
                  <a:schemeClr val="tx1"/>
                </a:solidFill>
              </a:rPr>
              <a:t>Years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2017 and 2016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States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California and Washington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Dataset Format - CSV</a:t>
            </a:r>
          </a:p>
        </p:txBody>
      </p:sp>
    </p:spTree>
    <p:extLst>
      <p:ext uri="{BB962C8B-B14F-4D97-AF65-F5344CB8AC3E}">
        <p14:creationId xmlns:p14="http://schemas.microsoft.com/office/powerpoint/2010/main" val="189959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1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Hardware Specifications</a:t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3040"/>
            <a:ext cx="10178322" cy="47126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Azure ML Studio Hardware Specifications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Max number of modules per experiment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is-IS" sz="2400" dirty="0">
                <a:solidFill>
                  <a:schemeClr val="tx1"/>
                </a:solidFill>
              </a:rPr>
              <a:t>100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Max storage space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10 GB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Execution/performance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Single Nod</a:t>
            </a:r>
            <a:r>
              <a:rPr lang="en-US" sz="2400" dirty="0"/>
              <a:t>e</a:t>
            </a:r>
          </a:p>
          <a:p>
            <a:r>
              <a:rPr lang="en-US" sz="2800" b="1" dirty="0" err="1">
                <a:solidFill>
                  <a:schemeClr val="accent1"/>
                </a:solidFill>
              </a:rPr>
              <a:t>DataBricks</a:t>
            </a:r>
            <a:r>
              <a:rPr lang="en-US" sz="2800" b="1" dirty="0">
                <a:solidFill>
                  <a:schemeClr val="accent1"/>
                </a:solidFill>
              </a:rPr>
              <a:t> Cluster Hardware Specifications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Memory – 6GB Memory , 0.88 Cores, 1 DBU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DataBricks</a:t>
            </a:r>
            <a:r>
              <a:rPr lang="en-US" sz="2400" dirty="0">
                <a:solidFill>
                  <a:schemeClr val="tx1"/>
                </a:solidFill>
              </a:rPr>
              <a:t> Runtime Version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4.0 (includes Apache Spark 2.3.0, Scala 2.11)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Python Version - 2</a:t>
            </a:r>
          </a:p>
          <a:p>
            <a:pPr lvl="1"/>
            <a:endParaRPr lang="en-US" sz="2200" b="1" dirty="0">
              <a:solidFill>
                <a:schemeClr val="accent1"/>
              </a:solidFill>
            </a:endParaRPr>
          </a:p>
          <a:p>
            <a:pPr lvl="1"/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5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27760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Machine Learning Model in Azure ML studio 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6259"/>
            <a:ext cx="10178322" cy="4543864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Size of Dataset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46.1 MB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Algorithms used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Two-Class Logistic Regression and Two-Class Decision Forest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Label Column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Action Taken Name (contains decision like approved or denied)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Split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70% train and 30% test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Data manipulation tasks Performed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Clean Missing Data Module - Specifies how to handle values that are missing from a dataset.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Select Columns in Dataset Module - Selects columns to include in a dataset or exclude from a dataset in an operation.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562708"/>
            <a:ext cx="10178322" cy="531688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Feature Selection tasks Performed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permutation feature importance - Computes the permutation feature importance scores of feature variables given a trained model and a test dataset.</a:t>
            </a:r>
          </a:p>
          <a:p>
            <a:endParaRPr lang="en-US" sz="2400" i="1" dirty="0"/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9" y="2456374"/>
            <a:ext cx="7877906" cy="38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3378" y="171450"/>
            <a:ext cx="931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Two-Class Logistic Regression Model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957263"/>
            <a:ext cx="9801225" cy="5686425"/>
          </a:xfrm>
        </p:spPr>
      </p:pic>
    </p:spTree>
    <p:extLst>
      <p:ext uri="{BB962C8B-B14F-4D97-AF65-F5344CB8AC3E}">
        <p14:creationId xmlns:p14="http://schemas.microsoft.com/office/powerpoint/2010/main" val="3261263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643</TotalTime>
  <Words>652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Mangal</vt:lpstr>
      <vt:lpstr>Wingdings</vt:lpstr>
      <vt:lpstr>Badge</vt:lpstr>
      <vt:lpstr>Home Mortgage PREDICTION MODEL</vt:lpstr>
      <vt:lpstr>CONTENT</vt:lpstr>
      <vt:lpstr>Introduction </vt:lpstr>
      <vt:lpstr>OBJECTIVE</vt:lpstr>
      <vt:lpstr>Dataset Information </vt:lpstr>
      <vt:lpstr>Hardware Specifications </vt:lpstr>
      <vt:lpstr>Machine Learning Model in Azure ML studio  </vt:lpstr>
      <vt:lpstr>PowerPoint Presentation</vt:lpstr>
      <vt:lpstr>PowerPoint Presentation</vt:lpstr>
      <vt:lpstr>Model performance</vt:lpstr>
      <vt:lpstr>Two-Class Decision Forest Model</vt:lpstr>
      <vt:lpstr>Model performance</vt:lpstr>
      <vt:lpstr>Machine Learning Model in DataBricks </vt:lpstr>
      <vt:lpstr>Evaluation</vt:lpstr>
      <vt:lpstr>Model performance</vt:lpstr>
      <vt:lpstr>Summary TABLE</vt:lpstr>
      <vt:lpstr>References 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Mortgage PREDICTION MODEL</dc:title>
  <dc:creator>nmarathe1994@gmail.com</dc:creator>
  <cp:lastModifiedBy>ZEESHAN Khan</cp:lastModifiedBy>
  <cp:revision>149</cp:revision>
  <dcterms:created xsi:type="dcterms:W3CDTF">2018-05-09T18:42:38Z</dcterms:created>
  <dcterms:modified xsi:type="dcterms:W3CDTF">2018-05-10T20:03:01Z</dcterms:modified>
</cp:coreProperties>
</file>