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68" r:id="rId6"/>
    <p:sldId id="285" r:id="rId7"/>
    <p:sldId id="270" r:id="rId8"/>
    <p:sldId id="283" r:id="rId9"/>
    <p:sldId id="284" r:id="rId10"/>
    <p:sldId id="271" r:id="rId11"/>
    <p:sldId id="286" r:id="rId12"/>
    <p:sldId id="275" r:id="rId13"/>
    <p:sldId id="289" r:id="rId14"/>
    <p:sldId id="278" r:id="rId15"/>
    <p:sldId id="290" r:id="rId16"/>
    <p:sldId id="279" r:id="rId17"/>
    <p:sldId id="282" r:id="rId18"/>
    <p:sldId id="276" r:id="rId19"/>
    <p:sldId id="281" r:id="rId20"/>
    <p:sldId id="288" r:id="rId21"/>
    <p:sldId id="280" r:id="rId22"/>
    <p:sldId id="266" r:id="rId2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2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hidden="1"/>
          <p:cNvSpPr/>
          <p:nvPr/>
        </p:nvSpPr>
        <p:spPr>
          <a:xfrm>
            <a:off x="500040" y="5945040"/>
            <a:ext cx="4935240" cy="915840"/>
          </a:xfrm>
          <a:custGeom>
            <a:avLst/>
            <a:gdLst/>
            <a:ahLst/>
            <a:cxnLst/>
            <a:rect l="l" t="t" r="r" b="b"/>
            <a:pathLst>
              <a:path w="7485" h="337">
                <a:moveTo>
                  <a:pt x="0" y="2"/>
                </a:moveTo>
                <a:lnTo>
                  <a:pt x="7485" y="337"/>
                </a:lnTo>
                <a:lnTo>
                  <a:pt x="5558" y="337"/>
                </a:lnTo>
                <a:lnTo>
                  <a:pt x="1" y="0"/>
                </a:lnTo>
              </a:path>
            </a:pathLst>
          </a:custGeom>
          <a:solidFill>
            <a:srgbClr val="9FCBDC">
              <a:alpha val="40000"/>
            </a:srgbClr>
          </a:solidFill>
          <a:ln w="9360">
            <a:noFill/>
          </a:ln>
        </p:spPr>
        <p:style>
          <a:lnRef idx="0">
            <a:scrgbClr r="0" g="0" b="0"/>
          </a:lnRef>
          <a:fillRef idx="0">
            <a:scrgbClr r="0" g="0" b="0"/>
          </a:fillRef>
          <a:effectRef idx="0">
            <a:scrgbClr r="0" g="0" b="0"/>
          </a:effectRef>
          <a:fontRef idx="minor"/>
        </p:style>
      </p:sp>
      <p:sp>
        <p:nvSpPr>
          <p:cNvPr id="39" name="CustomShape 2" hidden="1"/>
          <p:cNvSpPr/>
          <p:nvPr/>
        </p:nvSpPr>
        <p:spPr>
          <a:xfrm>
            <a:off x="485640" y="5938920"/>
            <a:ext cx="3686040" cy="928440"/>
          </a:xfrm>
          <a:custGeom>
            <a:avLst/>
            <a:gdLst/>
            <a:ahLst/>
            <a:cxnLst/>
            <a:rect l="l" t="t" r="r" b="b"/>
            <a:pathLst>
              <a:path w="5591" h="588">
                <a:moveTo>
                  <a:pt x="0" y="0"/>
                </a:moveTo>
                <a:lnTo>
                  <a:pt x="5591" y="585"/>
                </a:lnTo>
                <a:lnTo>
                  <a:pt x="4415" y="588"/>
                </a:lnTo>
                <a:lnTo>
                  <a:pt x="12" y="4"/>
                </a:lnTo>
              </a:path>
            </a:pathLst>
          </a:custGeom>
          <a:solidFill>
            <a:srgbClr val="000000"/>
          </a:solidFill>
          <a:ln>
            <a:noFill/>
          </a:ln>
        </p:spPr>
        <p:style>
          <a:lnRef idx="0">
            <a:scrgbClr r="0" g="0" b="0"/>
          </a:lnRef>
          <a:fillRef idx="0">
            <a:scrgbClr r="0" g="0" b="0"/>
          </a:fillRef>
          <a:effectRef idx="0">
            <a:scrgbClr r="0" g="0" b="0"/>
          </a:effectRef>
          <a:fontRef idx="minor"/>
        </p:style>
      </p:sp>
      <p:sp>
        <p:nvSpPr>
          <p:cNvPr id="40" name="CustomShape 3" hidden="1"/>
          <p:cNvSpPr/>
          <p:nvPr/>
        </p:nvSpPr>
        <p:spPr>
          <a:xfrm>
            <a:off x="-6120" y="5791320"/>
            <a:ext cx="3397320" cy="1075680"/>
          </a:xfrm>
          <a:prstGeom prst="rtTriangle">
            <a:avLst/>
          </a:prstGeom>
          <a:blipFill rotWithShape="0">
            <a:blip r:embed="rId14">
              <a:alphaModFix amt="50000"/>
            </a:blip>
            <a:tile/>
          </a:blipFill>
          <a:ln w="12600">
            <a:noFill/>
          </a:ln>
          <a:effectLst>
            <a:outerShdw dist="38160" dir="5400000">
              <a:srgbClr val="000000">
                <a:alpha val="35000"/>
              </a:srgbClr>
            </a:outerShdw>
          </a:effectLst>
        </p:spPr>
        <p:style>
          <a:lnRef idx="0">
            <a:scrgbClr r="0" g="0" b="0"/>
          </a:lnRef>
          <a:fillRef idx="0">
            <a:scrgbClr r="0" g="0" b="0"/>
          </a:fillRef>
          <a:effectRef idx="0">
            <a:scrgbClr r="0" g="0" b="0"/>
          </a:effectRef>
          <a:fontRef idx="minor"/>
        </p:style>
      </p:sp>
      <p:sp>
        <p:nvSpPr>
          <p:cNvPr id="41" name="Line 4"/>
          <p:cNvSpPr/>
          <p:nvPr/>
        </p:nvSpPr>
        <p:spPr>
          <a:xfrm>
            <a:off x="-9000" y="5787720"/>
            <a:ext cx="3405240" cy="1084320"/>
          </a:xfrm>
          <a:prstGeom prst="line">
            <a:avLst/>
          </a:prstGeom>
          <a:ln w="12240">
            <a:solidFill>
              <a:srgbClr val="196F85"/>
            </a:solidFill>
            <a:miter/>
          </a:ln>
        </p:spPr>
        <p:style>
          <a:lnRef idx="0">
            <a:scrgbClr r="0" g="0" b="0"/>
          </a:lnRef>
          <a:fillRef idx="0">
            <a:scrgbClr r="0" g="0" b="0"/>
          </a:fillRef>
          <a:effectRef idx="0">
            <a:scrgbClr r="0" g="0" b="0"/>
          </a:effectRef>
          <a:fontRef idx="minor"/>
        </p:style>
      </p:sp>
      <p:sp>
        <p:nvSpPr>
          <p:cNvPr id="42" name="CustomShape 5"/>
          <p:cNvSpPr/>
          <p:nvPr/>
        </p:nvSpPr>
        <p:spPr>
          <a:xfrm>
            <a:off x="0" y="4664160"/>
            <a:ext cx="9145440" cy="360"/>
          </a:xfrm>
          <a:prstGeom prst="rtTriangle">
            <a:avLst/>
          </a:prstGeom>
          <a:gradFill rotWithShape="0">
            <a:gsLst>
              <a:gs pos="0">
                <a:srgbClr val="007795"/>
              </a:gs>
              <a:gs pos="100000">
                <a:srgbClr val="4BBADE"/>
              </a:gs>
            </a:gsLst>
            <a:lin ang="3000000"/>
          </a:gradFill>
          <a:ln w="12600">
            <a:noFill/>
          </a:ln>
          <a:effectLst>
            <a:outerShdw dist="38160" dir="5400000">
              <a:srgbClr val="000000">
                <a:alpha val="35000"/>
              </a:srgbClr>
            </a:outerShdw>
          </a:effectLst>
        </p:spPr>
        <p:style>
          <a:lnRef idx="0">
            <a:scrgbClr r="0" g="0" b="0"/>
          </a:lnRef>
          <a:fillRef idx="0">
            <a:scrgbClr r="0" g="0" b="0"/>
          </a:fillRef>
          <a:effectRef idx="0">
            <a:scrgbClr r="0" g="0" b="0"/>
          </a:effectRef>
          <a:fontRef idx="minor"/>
        </p:style>
      </p:sp>
      <p:grpSp>
        <p:nvGrpSpPr>
          <p:cNvPr id="43" name="Group 6"/>
          <p:cNvGrpSpPr/>
          <p:nvPr/>
        </p:nvGrpSpPr>
        <p:grpSpPr>
          <a:xfrm>
            <a:off x="-2880" y="4952880"/>
            <a:ext cx="9146880" cy="1906560"/>
            <a:chOff x="-2880" y="4952880"/>
            <a:chExt cx="9146880" cy="1906560"/>
          </a:xfrm>
        </p:grpSpPr>
        <p:sp>
          <p:nvSpPr>
            <p:cNvPr id="44" name="CustomShape 7"/>
            <p:cNvSpPr/>
            <p:nvPr/>
          </p:nvSpPr>
          <p:spPr>
            <a:xfrm>
              <a:off x="1687680" y="4952880"/>
              <a:ext cx="7451280" cy="482400"/>
            </a:xfrm>
            <a:custGeom>
              <a:avLst/>
              <a:gdLst/>
              <a:ahLst/>
              <a:cxnLst/>
              <a:rect l="l" t="t" r="r" b="b"/>
              <a:pathLst>
                <a:path w="4697" h="367">
                  <a:moveTo>
                    <a:pt x="4697" y="0"/>
                  </a:moveTo>
                  <a:lnTo>
                    <a:pt x="4697" y="367"/>
                  </a:lnTo>
                  <a:lnTo>
                    <a:pt x="0" y="218"/>
                  </a:lnTo>
                  <a:lnTo>
                    <a:pt x="4697" y="0"/>
                  </a:lnTo>
                  <a:close/>
                </a:path>
              </a:pathLst>
            </a:custGeom>
            <a:solidFill>
              <a:srgbClr val="9FCBDC">
                <a:alpha val="40000"/>
              </a:srgbClr>
            </a:solidFill>
            <a:ln w="9360">
              <a:noFill/>
            </a:ln>
          </p:spPr>
          <p:style>
            <a:lnRef idx="0">
              <a:scrgbClr r="0" g="0" b="0"/>
            </a:lnRef>
            <a:fillRef idx="0">
              <a:scrgbClr r="0" g="0" b="0"/>
            </a:fillRef>
            <a:effectRef idx="0">
              <a:scrgbClr r="0" g="0" b="0"/>
            </a:effectRef>
            <a:fontRef idx="minor"/>
          </p:style>
        </p:sp>
        <p:sp>
          <p:nvSpPr>
            <p:cNvPr id="45" name="CustomShape 8"/>
            <p:cNvSpPr/>
            <p:nvPr/>
          </p:nvSpPr>
          <p:spPr>
            <a:xfrm>
              <a:off x="36360" y="5237280"/>
              <a:ext cx="9102600" cy="784080"/>
            </a:xfrm>
            <a:custGeom>
              <a:avLst/>
              <a:gdLst/>
              <a:ahLst/>
              <a:cxnLst/>
              <a:rect l="l" t="t" r="r" b="b"/>
              <a:pathLst>
                <a:path w="5760" h="528">
                  <a:moveTo>
                    <a:pt x="0" y="0"/>
                  </a:moveTo>
                  <a:lnTo>
                    <a:pt x="5760" y="0"/>
                  </a:lnTo>
                  <a:lnTo>
                    <a:pt x="5760" y="528"/>
                  </a:lnTo>
                  <a:lnTo>
                    <a:pt x="48" y="0"/>
                  </a:lnTo>
                </a:path>
              </a:pathLst>
            </a:custGeom>
            <a:solidFill>
              <a:srgbClr val="000000"/>
            </a:solidFill>
            <a:ln>
              <a:noFill/>
            </a:ln>
          </p:spPr>
          <p:style>
            <a:lnRef idx="0">
              <a:scrgbClr r="0" g="0" b="0"/>
            </a:lnRef>
            <a:fillRef idx="0">
              <a:scrgbClr r="0" g="0" b="0"/>
            </a:fillRef>
            <a:effectRef idx="0">
              <a:scrgbClr r="0" g="0" b="0"/>
            </a:effectRef>
            <a:fontRef idx="minor"/>
          </p:style>
        </p:sp>
        <p:sp>
          <p:nvSpPr>
            <p:cNvPr id="46" name="CustomShape 9"/>
            <p:cNvSpPr/>
            <p:nvPr/>
          </p:nvSpPr>
          <p:spPr>
            <a:xfrm>
              <a:off x="720" y="5001120"/>
              <a:ext cx="9138240" cy="1858320"/>
            </a:xfrm>
            <a:custGeom>
              <a:avLst/>
              <a:gdLst/>
              <a:ahLst/>
              <a:cxnLst/>
              <a:rect l="l" t="t" r="r" b="b"/>
              <a:pathLst>
                <a:path w="5760" h="1248">
                  <a:moveTo>
                    <a:pt x="0" y="0"/>
                  </a:moveTo>
                  <a:lnTo>
                    <a:pt x="0" y="1248"/>
                  </a:lnTo>
                  <a:lnTo>
                    <a:pt x="5760" y="1248"/>
                  </a:lnTo>
                  <a:lnTo>
                    <a:pt x="5760" y="528"/>
                  </a:lnTo>
                  <a:lnTo>
                    <a:pt x="0" y="0"/>
                  </a:lnTo>
                  <a:close/>
                </a:path>
              </a:pathLst>
            </a:custGeom>
            <a:blipFill rotWithShape="0">
              <a:blip r:embed="rId14">
                <a:alphaModFix amt="50000"/>
              </a:blip>
              <a:tile/>
            </a:blipFill>
            <a:ln w="12600">
              <a:noFill/>
            </a:ln>
            <a:effectLst>
              <a:outerShdw dist="38160" dir="5400000">
                <a:srgbClr val="000000">
                  <a:alpha val="35000"/>
                </a:srgbClr>
              </a:outerShdw>
            </a:effectLst>
          </p:spPr>
          <p:style>
            <a:lnRef idx="0">
              <a:scrgbClr r="0" g="0" b="0"/>
            </a:lnRef>
            <a:fillRef idx="0">
              <a:scrgbClr r="0" g="0" b="0"/>
            </a:fillRef>
            <a:effectRef idx="0">
              <a:scrgbClr r="0" g="0" b="0"/>
            </a:effectRef>
            <a:fontRef idx="minor"/>
          </p:style>
        </p:sp>
        <p:sp>
          <p:nvSpPr>
            <p:cNvPr id="47" name="Line 10"/>
            <p:cNvSpPr/>
            <p:nvPr/>
          </p:nvSpPr>
          <p:spPr>
            <a:xfrm>
              <a:off x="-2880" y="4997160"/>
              <a:ext cx="9146880" cy="789840"/>
            </a:xfrm>
            <a:prstGeom prst="line">
              <a:avLst/>
            </a:prstGeom>
            <a:ln w="12240">
              <a:solidFill>
                <a:srgbClr val="196F85"/>
              </a:solidFill>
              <a:miter/>
            </a:ln>
          </p:spPr>
          <p:style>
            <a:lnRef idx="0">
              <a:scrgbClr r="0" g="0" b="0"/>
            </a:lnRef>
            <a:fillRef idx="0">
              <a:scrgbClr r="0" g="0" b="0"/>
            </a:fillRef>
            <a:effectRef idx="0">
              <a:scrgbClr r="0" g="0" b="0"/>
            </a:effectRef>
            <a:fontRef idx="minor"/>
          </p:style>
        </p:sp>
      </p:grpSp>
      <p:sp>
        <p:nvSpPr>
          <p:cNvPr id="48" name="PlaceHolder 1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9" name="PlaceHolder 1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pasted-image.pdf"/>
          <p:cNvPicPr/>
          <p:nvPr/>
        </p:nvPicPr>
        <p:blipFill>
          <a:blip r:embed="rId14"/>
          <a:srcRect t="4429" b="6089"/>
          <a:stretch/>
        </p:blipFill>
        <p:spPr>
          <a:xfrm>
            <a:off x="8088480" y="-9360"/>
            <a:ext cx="698400" cy="6870600"/>
          </a:xfrm>
          <a:prstGeom prst="rect">
            <a:avLst/>
          </a:prstGeom>
          <a:ln>
            <a:noFill/>
          </a:ln>
        </p:spPr>
      </p:pic>
      <p:sp>
        <p:nvSpPr>
          <p:cNvPr id="87" name="CustomShape 1"/>
          <p:cNvSpPr/>
          <p:nvPr/>
        </p:nvSpPr>
        <p:spPr>
          <a:xfrm>
            <a:off x="179280" y="6039000"/>
            <a:ext cx="8607240" cy="630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8" name="CustomShape 2"/>
          <p:cNvSpPr/>
          <p:nvPr/>
        </p:nvSpPr>
        <p:spPr>
          <a:xfrm>
            <a:off x="343080" y="355680"/>
            <a:ext cx="8796240" cy="63000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89" name="pasted-image.pdf"/>
          <p:cNvPicPr/>
          <p:nvPr/>
        </p:nvPicPr>
        <p:blipFill>
          <a:blip r:embed="rId15"/>
          <a:stretch/>
        </p:blipFill>
        <p:spPr>
          <a:xfrm>
            <a:off x="7983360" y="520560"/>
            <a:ext cx="907920" cy="299880"/>
          </a:xfrm>
          <a:prstGeom prst="rect">
            <a:avLst/>
          </a:prstGeom>
          <a:ln>
            <a:noFill/>
          </a:ln>
        </p:spPr>
      </p:pic>
      <p:pic>
        <p:nvPicPr>
          <p:cNvPr id="90" name="Picture 8"/>
          <p:cNvPicPr/>
          <p:nvPr/>
        </p:nvPicPr>
        <p:blipFill>
          <a:blip r:embed="rId16"/>
          <a:stretch/>
        </p:blipFill>
        <p:spPr>
          <a:xfrm>
            <a:off x="179280" y="5997600"/>
            <a:ext cx="785520" cy="717120"/>
          </a:xfrm>
          <a:prstGeom prst="rect">
            <a:avLst/>
          </a:prstGeom>
          <a:ln>
            <a:noFill/>
          </a:ln>
        </p:spPr>
      </p:pic>
      <p:sp>
        <p:nvSpPr>
          <p:cNvPr id="91"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2"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2C"/>
        </a:solidFill>
        <a:effectLst/>
      </p:bgPr>
    </p:bg>
    <p:spTree>
      <p:nvGrpSpPr>
        <p:cNvPr id="1" name=""/>
        <p:cNvGrpSpPr/>
        <p:nvPr/>
      </p:nvGrpSpPr>
      <p:grpSpPr>
        <a:xfrm>
          <a:off x="0" y="0"/>
          <a:ext cx="0" cy="0"/>
          <a:chOff x="0" y="0"/>
          <a:chExt cx="0" cy="0"/>
        </a:xfrm>
      </p:grpSpPr>
      <p:pic>
        <p:nvPicPr>
          <p:cNvPr id="173" name="pasted-image.pdf"/>
          <p:cNvPicPr/>
          <p:nvPr/>
        </p:nvPicPr>
        <p:blipFill>
          <a:blip r:embed="rId2"/>
          <a:stretch/>
        </p:blipFill>
        <p:spPr>
          <a:xfrm>
            <a:off x="7064640" y="1222920"/>
            <a:ext cx="1659600" cy="413640"/>
          </a:xfrm>
          <a:prstGeom prst="rect">
            <a:avLst/>
          </a:prstGeom>
          <a:ln>
            <a:noFill/>
          </a:ln>
        </p:spPr>
      </p:pic>
      <p:sp>
        <p:nvSpPr>
          <p:cNvPr id="174" name="CustomShape 2"/>
          <p:cNvSpPr/>
          <p:nvPr/>
        </p:nvSpPr>
        <p:spPr>
          <a:xfrm>
            <a:off x="800640" y="4192920"/>
            <a:ext cx="6996600" cy="585360"/>
          </a:xfrm>
          <a:prstGeom prst="rect">
            <a:avLst/>
          </a:prstGeom>
          <a:noFill/>
          <a:ln>
            <a:noFill/>
          </a:ln>
        </p:spPr>
        <p:style>
          <a:lnRef idx="0">
            <a:scrgbClr r="0" g="0" b="0"/>
          </a:lnRef>
          <a:fillRef idx="0">
            <a:scrgbClr r="0" g="0" b="0"/>
          </a:fillRef>
          <a:effectRef idx="0">
            <a:scrgbClr r="0" g="0" b="0"/>
          </a:effectRef>
          <a:fontRef idx="minor"/>
        </p:style>
        <p:txBody>
          <a:bodyPr lIns="19080" tIns="19080" rIns="19080" bIns="19080" anchor="ctr"/>
          <a:lstStyle/>
          <a:p>
            <a:pPr>
              <a:lnSpc>
                <a:spcPct val="100000"/>
              </a:lnSpc>
            </a:pPr>
            <a:r>
              <a:rPr lang="en-US" sz="3600" b="0" strike="noStrike" spc="-1">
                <a:solidFill>
                  <a:srgbClr val="FFFFFF"/>
                </a:solidFill>
                <a:latin typeface="Proxima Nova Light"/>
                <a:ea typeface="Proxima Nova Light"/>
              </a:rPr>
              <a:t> </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7147" y="457634"/>
            <a:ext cx="6815640" cy="6247864"/>
          </a:xfrm>
          <a:prstGeom prst="rect">
            <a:avLst/>
          </a:prstGeom>
          <a:noFill/>
        </p:spPr>
        <p:txBody>
          <a:bodyPr wrap="square" rtlCol="0">
            <a:spAutoFit/>
          </a:bodyPr>
          <a:lstStyle/>
          <a:p>
            <a:r>
              <a:rPr lang="en-US" sz="4000" u="sng" dirty="0" smtClean="0"/>
              <a:t>OTP via Text:</a:t>
            </a:r>
          </a:p>
          <a:p>
            <a:pPr marL="571500" indent="-571500">
              <a:buFont typeface="Wingdings" panose="05000000000000000000" pitchFamily="2" charset="2"/>
              <a:buChar char="Ø"/>
            </a:pPr>
            <a:endParaRPr lang="en-US" sz="4000" u="sng" dirty="0"/>
          </a:p>
          <a:p>
            <a:pPr marL="571500" indent="-571500">
              <a:buFont typeface="Wingdings" panose="05000000000000000000" pitchFamily="2" charset="2"/>
              <a:buChar char="Ø"/>
            </a:pPr>
            <a:r>
              <a:rPr lang="en-GB" sz="4000" dirty="0"/>
              <a:t>Occasional SMS delivery </a:t>
            </a:r>
            <a:r>
              <a:rPr lang="en-GB" sz="4000" dirty="0" smtClean="0"/>
              <a:t>failures may occur</a:t>
            </a:r>
          </a:p>
          <a:p>
            <a:endParaRPr lang="en-GB" sz="4000" dirty="0"/>
          </a:p>
          <a:p>
            <a:pPr marL="571500" indent="-571500">
              <a:buFont typeface="Wingdings" panose="05000000000000000000" pitchFamily="2" charset="2"/>
              <a:buChar char="Ø"/>
            </a:pPr>
            <a:r>
              <a:rPr lang="en-US" sz="4000" dirty="0" smtClean="0"/>
              <a:t>If </a:t>
            </a:r>
            <a:r>
              <a:rPr lang="en-US" sz="4000" dirty="0"/>
              <a:t>Do-Not-Disturb is</a:t>
            </a:r>
            <a:r>
              <a:rPr lang="en-US" sz="4000" u="sng" dirty="0"/>
              <a:t> </a:t>
            </a:r>
            <a:r>
              <a:rPr lang="en-US" sz="4000" dirty="0"/>
              <a:t>activated, charges are placed on the text if the receiver receives it or not.</a:t>
            </a:r>
          </a:p>
          <a:p>
            <a:pPr marL="571500" indent="-571500">
              <a:buFont typeface="Wingdings" panose="05000000000000000000" pitchFamily="2" charset="2"/>
              <a:buChar char="Ø"/>
            </a:pPr>
            <a:endParaRPr lang="en-GB" sz="4000" dirty="0" smtClean="0"/>
          </a:p>
        </p:txBody>
      </p:sp>
    </p:spTree>
    <p:extLst>
      <p:ext uri="{BB962C8B-B14F-4D97-AF65-F5344CB8AC3E}">
        <p14:creationId xmlns:p14="http://schemas.microsoft.com/office/powerpoint/2010/main" val="279027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310" y="879784"/>
            <a:ext cx="3416562" cy="24622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42" y="2667640"/>
            <a:ext cx="3384858" cy="2926237"/>
          </a:xfrm>
          <a:prstGeom prst="rect">
            <a:avLst/>
          </a:prstGeom>
        </p:spPr>
      </p:pic>
    </p:spTree>
    <p:extLst>
      <p:ext uri="{BB962C8B-B14F-4D97-AF65-F5344CB8AC3E}">
        <p14:creationId xmlns:p14="http://schemas.microsoft.com/office/powerpoint/2010/main" val="171211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2861" y="509392"/>
            <a:ext cx="7264214" cy="5632311"/>
          </a:xfrm>
          <a:prstGeom prst="rect">
            <a:avLst/>
          </a:prstGeom>
          <a:noFill/>
        </p:spPr>
        <p:txBody>
          <a:bodyPr wrap="square" rtlCol="0">
            <a:spAutoFit/>
          </a:bodyPr>
          <a:lstStyle/>
          <a:p>
            <a:r>
              <a:rPr lang="en-US" sz="4000" u="sng" dirty="0" smtClean="0"/>
              <a:t>OTP via Email:</a:t>
            </a:r>
          </a:p>
          <a:p>
            <a:endParaRPr lang="en-US" sz="4000" u="sng" dirty="0" smtClean="0"/>
          </a:p>
          <a:p>
            <a:pPr marL="571500" indent="-571500">
              <a:buFont typeface="Wingdings" panose="05000000000000000000" pitchFamily="2" charset="2"/>
              <a:buChar char="Ø"/>
            </a:pPr>
            <a:r>
              <a:rPr lang="en-GB" sz="4000" dirty="0" smtClean="0"/>
              <a:t>The </a:t>
            </a:r>
            <a:r>
              <a:rPr lang="en-GB" sz="4000" dirty="0"/>
              <a:t>main problem that people complain about the </a:t>
            </a:r>
            <a:r>
              <a:rPr lang="en-GB" sz="4000" dirty="0" smtClean="0"/>
              <a:t>OTP via mail is </a:t>
            </a:r>
          </a:p>
          <a:p>
            <a:pPr marL="1200150" lvl="1" indent="-742950">
              <a:buFont typeface="+mj-lt"/>
              <a:buAutoNum type="arabicPeriod"/>
            </a:pPr>
            <a:r>
              <a:rPr lang="en-GB" sz="4000" dirty="0" smtClean="0"/>
              <a:t>Security and </a:t>
            </a:r>
          </a:p>
          <a:p>
            <a:pPr marL="1200150" lvl="1" indent="-742950">
              <a:buFont typeface="+mj-lt"/>
              <a:buAutoNum type="arabicPeriod"/>
            </a:pPr>
            <a:r>
              <a:rPr lang="en-GB" sz="4000" dirty="0" smtClean="0"/>
              <a:t>internet connectivity/ quality</a:t>
            </a:r>
            <a:r>
              <a:rPr lang="en-GB" sz="4000" dirty="0"/>
              <a:t>. </a:t>
            </a:r>
            <a:endParaRPr lang="en-GB" sz="4000" dirty="0" smtClean="0"/>
          </a:p>
          <a:p>
            <a:pPr marL="571500" indent="-571500">
              <a:buFont typeface="Wingdings" panose="05000000000000000000" pitchFamily="2" charset="2"/>
              <a:buChar char="Ø"/>
            </a:pPr>
            <a:endParaRPr lang="en-GB" sz="4000" dirty="0"/>
          </a:p>
        </p:txBody>
      </p:sp>
    </p:spTree>
    <p:extLst>
      <p:ext uri="{BB962C8B-B14F-4D97-AF65-F5344CB8AC3E}">
        <p14:creationId xmlns:p14="http://schemas.microsoft.com/office/powerpoint/2010/main" val="118026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52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1101" y="388621"/>
            <a:ext cx="7471248" cy="5016758"/>
          </a:xfrm>
          <a:prstGeom prst="rect">
            <a:avLst/>
          </a:prstGeom>
          <a:noFill/>
        </p:spPr>
        <p:txBody>
          <a:bodyPr wrap="square" rtlCol="0">
            <a:spAutoFit/>
          </a:bodyPr>
          <a:lstStyle/>
          <a:p>
            <a:r>
              <a:rPr lang="en-US" sz="4000" u="sng" dirty="0"/>
              <a:t>OTP via </a:t>
            </a:r>
            <a:r>
              <a:rPr lang="en-US" sz="4000" u="sng" dirty="0" smtClean="0"/>
              <a:t>Call:</a:t>
            </a:r>
          </a:p>
          <a:p>
            <a:endParaRPr lang="en-US" sz="4000" u="sng" dirty="0" smtClean="0"/>
          </a:p>
          <a:p>
            <a:r>
              <a:rPr lang="en-GB" sz="4000" dirty="0" smtClean="0"/>
              <a:t>Here,</a:t>
            </a:r>
            <a:r>
              <a:rPr lang="en-GB" sz="4000" dirty="0"/>
              <a:t> the spoken </a:t>
            </a:r>
            <a:r>
              <a:rPr lang="en-GB" sz="4000" dirty="0" smtClean="0"/>
              <a:t>pin </a:t>
            </a:r>
            <a:r>
              <a:rPr lang="en-GB" sz="4000" dirty="0"/>
              <a:t>is received as a phone call</a:t>
            </a:r>
            <a:r>
              <a:rPr lang="en-GB" sz="4000" b="1" dirty="0"/>
              <a:t> </a:t>
            </a:r>
            <a:r>
              <a:rPr lang="en-GB" sz="4000" dirty="0"/>
              <a:t>on the user's mobile. The </a:t>
            </a:r>
            <a:r>
              <a:rPr lang="en-GB" sz="4000" dirty="0" smtClean="0"/>
              <a:t>pin </a:t>
            </a:r>
            <a:r>
              <a:rPr lang="en-GB" sz="4000" dirty="0"/>
              <a:t>will not be stored on the user's phone and </a:t>
            </a:r>
            <a:r>
              <a:rPr lang="en-GB" sz="4000" dirty="0" smtClean="0"/>
              <a:t>Call </a:t>
            </a:r>
            <a:r>
              <a:rPr lang="en-GB" sz="4000" dirty="0"/>
              <a:t>allows you to reach users with limited </a:t>
            </a:r>
            <a:r>
              <a:rPr lang="en-GB" sz="4000" dirty="0" smtClean="0"/>
              <a:t>sight.</a:t>
            </a:r>
            <a:endParaRPr lang="en-GB" sz="4000" dirty="0"/>
          </a:p>
        </p:txBody>
      </p:sp>
    </p:spTree>
    <p:extLst>
      <p:ext uri="{BB962C8B-B14F-4D97-AF65-F5344CB8AC3E}">
        <p14:creationId xmlns:p14="http://schemas.microsoft.com/office/powerpoint/2010/main" val="74465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1101" y="388621"/>
            <a:ext cx="7471248" cy="5632311"/>
          </a:xfrm>
          <a:prstGeom prst="rect">
            <a:avLst/>
          </a:prstGeom>
          <a:noFill/>
        </p:spPr>
        <p:txBody>
          <a:bodyPr wrap="square" rtlCol="0">
            <a:spAutoFit/>
          </a:bodyPr>
          <a:lstStyle/>
          <a:p>
            <a:r>
              <a:rPr lang="en-US" sz="4000" u="sng" dirty="0"/>
              <a:t>OTP via </a:t>
            </a:r>
            <a:r>
              <a:rPr lang="en-US" sz="4000" u="sng" dirty="0" smtClean="0"/>
              <a:t>Call:</a:t>
            </a:r>
          </a:p>
          <a:p>
            <a:endParaRPr lang="en-US" sz="4000" u="sng" dirty="0"/>
          </a:p>
          <a:p>
            <a:pPr marL="571500" indent="-571500">
              <a:buFont typeface="Wingdings" panose="05000000000000000000" pitchFamily="2" charset="2"/>
              <a:buChar char="Ø"/>
            </a:pPr>
            <a:r>
              <a:rPr lang="en-US" sz="4000" dirty="0" smtClean="0"/>
              <a:t>Due </a:t>
            </a:r>
            <a:r>
              <a:rPr lang="en-US" sz="4000" dirty="0"/>
              <a:t>to the good quality and cost efficiency of our very own WifiCall</a:t>
            </a:r>
            <a:r>
              <a:rPr lang="en-GB" sz="4000" dirty="0"/>
              <a:t>, the internet </a:t>
            </a:r>
            <a:r>
              <a:rPr lang="en-GB" sz="4000" dirty="0" smtClean="0"/>
              <a:t>connection, stability and speed are excellent </a:t>
            </a:r>
            <a:r>
              <a:rPr lang="en-GB" sz="4000" dirty="0"/>
              <a:t>hence, </a:t>
            </a:r>
            <a:r>
              <a:rPr lang="en-GB" sz="4000" dirty="0" smtClean="0"/>
              <a:t>the OTP is received without </a:t>
            </a:r>
            <a:r>
              <a:rPr lang="en-GB" sz="4000" dirty="0"/>
              <a:t>any </a:t>
            </a:r>
            <a:r>
              <a:rPr lang="en-GB" sz="4000" dirty="0" smtClean="0"/>
              <a:t>interference.</a:t>
            </a:r>
            <a:endParaRPr lang="en-GB" sz="4000" dirty="0"/>
          </a:p>
        </p:txBody>
      </p:sp>
    </p:spTree>
    <p:extLst>
      <p:ext uri="{BB962C8B-B14F-4D97-AF65-F5344CB8AC3E}">
        <p14:creationId xmlns:p14="http://schemas.microsoft.com/office/powerpoint/2010/main" val="333223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0883" y="776635"/>
            <a:ext cx="6815640" cy="4401205"/>
          </a:xfrm>
          <a:prstGeom prst="rect">
            <a:avLst/>
          </a:prstGeom>
          <a:noFill/>
        </p:spPr>
        <p:txBody>
          <a:bodyPr wrap="square" rtlCol="0">
            <a:spAutoFit/>
          </a:bodyPr>
          <a:lstStyle/>
          <a:p>
            <a:r>
              <a:rPr lang="en-US" sz="4000" u="sng" dirty="0" smtClean="0"/>
              <a:t>OTP via Call:</a:t>
            </a:r>
          </a:p>
          <a:p>
            <a:endParaRPr lang="en-US" sz="4000" u="sng" dirty="0" smtClean="0"/>
          </a:p>
          <a:p>
            <a:pPr marL="571500" indent="-571500">
              <a:buFont typeface="Wingdings" panose="05000000000000000000" pitchFamily="2" charset="2"/>
              <a:buChar char="Ø"/>
            </a:pPr>
            <a:r>
              <a:rPr lang="en-GB" sz="4000" dirty="0"/>
              <a:t>Avoids security issues inherent in </a:t>
            </a:r>
            <a:r>
              <a:rPr lang="en-GB" sz="4000" dirty="0" smtClean="0"/>
              <a:t>texting or emailing sensitive </a:t>
            </a:r>
            <a:r>
              <a:rPr lang="en-GB" sz="4000" dirty="0"/>
              <a:t>data; </a:t>
            </a:r>
            <a:r>
              <a:rPr lang="en-GB" sz="4000" dirty="0" smtClean="0"/>
              <a:t>the pin stays </a:t>
            </a:r>
            <a:r>
              <a:rPr lang="en-GB" sz="4000" dirty="0"/>
              <a:t>between the end-user and the server</a:t>
            </a:r>
            <a:r>
              <a:rPr lang="en-GB" sz="4000" dirty="0" smtClean="0"/>
              <a:t>.</a:t>
            </a:r>
            <a:endParaRPr lang="en-GB" sz="4000" dirty="0"/>
          </a:p>
        </p:txBody>
      </p:sp>
    </p:spTree>
    <p:extLst>
      <p:ext uri="{BB962C8B-B14F-4D97-AF65-F5344CB8AC3E}">
        <p14:creationId xmlns:p14="http://schemas.microsoft.com/office/powerpoint/2010/main" val="381680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7917" y="1535760"/>
            <a:ext cx="6815640" cy="4708981"/>
          </a:xfrm>
          <a:prstGeom prst="rect">
            <a:avLst/>
          </a:prstGeom>
          <a:noFill/>
        </p:spPr>
        <p:txBody>
          <a:bodyPr wrap="square" rtlCol="0">
            <a:spAutoFit/>
          </a:bodyPr>
          <a:lstStyle/>
          <a:p>
            <a:r>
              <a:rPr lang="en-US" sz="4000" u="sng" dirty="0" smtClean="0"/>
              <a:t>OTP via Call:</a:t>
            </a:r>
          </a:p>
          <a:p>
            <a:endParaRPr lang="en-US" sz="4000" u="sng" dirty="0" smtClean="0"/>
          </a:p>
          <a:p>
            <a:pPr algn="ctr">
              <a:lnSpc>
                <a:spcPct val="150000"/>
              </a:lnSpc>
            </a:pPr>
            <a:r>
              <a:rPr lang="en-GB" sz="4000" dirty="0" smtClean="0"/>
              <a:t>WifiCall offers </a:t>
            </a:r>
            <a:r>
              <a:rPr lang="en-GB" sz="4000" dirty="0"/>
              <a:t>low call cost for all domestic and international calls as well.</a:t>
            </a:r>
          </a:p>
          <a:p>
            <a:endParaRPr lang="en-GB" sz="4000" dirty="0"/>
          </a:p>
        </p:txBody>
      </p:sp>
    </p:spTree>
    <p:extLst>
      <p:ext uri="{BB962C8B-B14F-4D97-AF65-F5344CB8AC3E}">
        <p14:creationId xmlns:p14="http://schemas.microsoft.com/office/powerpoint/2010/main" val="841912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322" y="3302759"/>
            <a:ext cx="4598889" cy="287967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23" y="0"/>
            <a:ext cx="4640143" cy="3302759"/>
          </a:xfrm>
          <a:prstGeom prst="rect">
            <a:avLst/>
          </a:prstGeom>
        </p:spPr>
      </p:pic>
    </p:spTree>
    <p:extLst>
      <p:ext uri="{BB962C8B-B14F-4D97-AF65-F5344CB8AC3E}">
        <p14:creationId xmlns:p14="http://schemas.microsoft.com/office/powerpoint/2010/main" val="299257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366" y="0"/>
            <a:ext cx="7556740" cy="6186309"/>
          </a:xfrm>
          <a:prstGeom prst="rect">
            <a:avLst/>
          </a:prstGeom>
          <a:noFill/>
        </p:spPr>
        <p:txBody>
          <a:bodyPr wrap="square" rtlCol="0">
            <a:spAutoFit/>
          </a:bodyPr>
          <a:lstStyle/>
          <a:p>
            <a:endParaRPr lang="en-US" sz="4000" u="sng" dirty="0" smtClean="0"/>
          </a:p>
          <a:p>
            <a:pPr algn="ctr"/>
            <a:r>
              <a:rPr lang="en-US" sz="4000" u="sng" dirty="0" smtClean="0"/>
              <a:t>BENEFITS</a:t>
            </a:r>
          </a:p>
          <a:p>
            <a:endParaRPr lang="en-US" sz="3600" u="sng" dirty="0" smtClean="0"/>
          </a:p>
          <a:p>
            <a:pPr marL="571500" indent="-571500">
              <a:buFont typeface="Wingdings" panose="05000000000000000000" pitchFamily="2" charset="2"/>
              <a:buChar char="ü"/>
            </a:pPr>
            <a:r>
              <a:rPr lang="en-GB" sz="4000" dirty="0" smtClean="0"/>
              <a:t>Cheaper</a:t>
            </a:r>
          </a:p>
          <a:p>
            <a:pPr marL="571500" indent="-571500">
              <a:buFont typeface="Wingdings" panose="05000000000000000000" pitchFamily="2" charset="2"/>
              <a:buChar char="ü"/>
            </a:pPr>
            <a:r>
              <a:rPr lang="en-US" sz="4000" dirty="0" smtClean="0"/>
              <a:t>Secure</a:t>
            </a:r>
          </a:p>
          <a:p>
            <a:pPr marL="571500" indent="-571500">
              <a:buFont typeface="Wingdings" panose="05000000000000000000" pitchFamily="2" charset="2"/>
              <a:buChar char="ü"/>
            </a:pPr>
            <a:r>
              <a:rPr lang="en-US" sz="4000" dirty="0" smtClean="0"/>
              <a:t>Independent of Internet</a:t>
            </a:r>
          </a:p>
          <a:p>
            <a:pPr marL="571500" indent="-571500">
              <a:buFont typeface="Wingdings" panose="05000000000000000000" pitchFamily="2" charset="2"/>
              <a:buChar char="ü"/>
            </a:pPr>
            <a:r>
              <a:rPr lang="en-US" sz="4000" dirty="0" smtClean="0"/>
              <a:t>Frees the inbox</a:t>
            </a:r>
          </a:p>
          <a:p>
            <a:pPr marL="571500" indent="-571500">
              <a:buFont typeface="Wingdings" panose="05000000000000000000" pitchFamily="2" charset="2"/>
              <a:buChar char="ü"/>
            </a:pPr>
            <a:r>
              <a:rPr lang="en-US" sz="4000" dirty="0" smtClean="0"/>
              <a:t>Fast and reliable delivery</a:t>
            </a:r>
          </a:p>
          <a:p>
            <a:pPr marL="571500" indent="-571500">
              <a:buFont typeface="Wingdings" panose="05000000000000000000" pitchFamily="2" charset="2"/>
              <a:buChar char="ü"/>
            </a:pPr>
            <a:r>
              <a:rPr lang="en-GB" sz="4000" dirty="0"/>
              <a:t>Worldwide delivery under 10 </a:t>
            </a:r>
            <a:r>
              <a:rPr lang="en-GB" sz="4000" dirty="0" smtClean="0"/>
              <a:t>seconds</a:t>
            </a:r>
            <a:endParaRPr lang="en-GB" sz="4000" dirty="0"/>
          </a:p>
        </p:txBody>
      </p:sp>
    </p:spTree>
    <p:extLst>
      <p:ext uri="{BB962C8B-B14F-4D97-AF65-F5344CB8AC3E}">
        <p14:creationId xmlns:p14="http://schemas.microsoft.com/office/powerpoint/2010/main" val="392891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753134" y="2784143"/>
            <a:ext cx="2224584" cy="13537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spcBef>
                <a:spcPts val="400"/>
              </a:spcBef>
            </a:pPr>
            <a:r>
              <a:rPr lang="en-US" sz="7200" spc="-1" dirty="0">
                <a:solidFill>
                  <a:srgbClr val="464646"/>
                </a:solidFill>
                <a:latin typeface="Cooper Black" panose="0208090404030B020404" pitchFamily="18" charset="0"/>
              </a:rPr>
              <a:t>OTP</a:t>
            </a:r>
            <a:endParaRPr lang="en-US" sz="2000" spc="-1" dirty="0">
              <a:latin typeface="Cooper Black" panose="0208090404030B020404" pitchFamily="18" charset="0"/>
            </a:endParaRPr>
          </a:p>
        </p:txBody>
      </p:sp>
      <p:sp>
        <p:nvSpPr>
          <p:cNvPr id="176" name="CustomShape 2"/>
          <p:cNvSpPr/>
          <p:nvPr/>
        </p:nvSpPr>
        <p:spPr>
          <a:xfrm>
            <a:off x="-335665" y="4137905"/>
            <a:ext cx="7734869" cy="769411"/>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r">
              <a:lnSpc>
                <a:spcPct val="100000"/>
              </a:lnSpc>
              <a:spcBef>
                <a:spcPts val="400"/>
              </a:spcBef>
            </a:pPr>
            <a:r>
              <a:rPr lang="en-US" sz="3200" b="0" strike="noStrike" spc="-1" dirty="0" smtClean="0">
                <a:solidFill>
                  <a:srgbClr val="464646"/>
                </a:solidFill>
                <a:latin typeface="Lucida Sans Unicode"/>
                <a:ea typeface="DejaVu Sans"/>
              </a:rPr>
              <a:t>One-Time Password/Pin</a:t>
            </a:r>
            <a:endParaRPr lang="en-US" sz="900" b="0" strike="noStrike" spc="-1" dirty="0">
              <a:latin typeface="Arial"/>
            </a:endParaRPr>
          </a:p>
        </p:txBody>
      </p:sp>
      <p:pic>
        <p:nvPicPr>
          <p:cNvPr id="177" name="Picture 3"/>
          <p:cNvPicPr/>
          <p:nvPr/>
        </p:nvPicPr>
        <p:blipFill>
          <a:blip r:embed="rId2"/>
          <a:stretch/>
        </p:blipFill>
        <p:spPr>
          <a:xfrm>
            <a:off x="6934320" y="228600"/>
            <a:ext cx="1595160" cy="1595160"/>
          </a:xfrm>
          <a:prstGeom prst="rect">
            <a:avLst/>
          </a:prstGeom>
          <a:ln>
            <a:noFill/>
          </a:ln>
        </p:spPr>
      </p:pic>
      <p:pic>
        <p:nvPicPr>
          <p:cNvPr id="178" name="Picture 4"/>
          <p:cNvPicPr/>
          <p:nvPr/>
        </p:nvPicPr>
        <p:blipFill>
          <a:blip r:embed="rId3"/>
          <a:stretch/>
        </p:blipFill>
        <p:spPr>
          <a:xfrm>
            <a:off x="457200" y="431640"/>
            <a:ext cx="1034640" cy="1036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337481" y="1364774"/>
            <a:ext cx="6089706" cy="3022915"/>
          </a:xfrm>
          <a:prstGeom prst="rect">
            <a:avLst/>
          </a:prstGeom>
          <a:noFill/>
          <a:ln>
            <a:noFill/>
          </a:ln>
        </p:spPr>
        <p:style>
          <a:lnRef idx="0">
            <a:scrgbClr r="0" g="0" b="0"/>
          </a:lnRef>
          <a:fillRef idx="0">
            <a:scrgbClr r="0" g="0" b="0"/>
          </a:fillRef>
          <a:effectRef idx="0">
            <a:scrgbClr r="0" g="0" b="0"/>
          </a:effectRef>
          <a:fontRef idx="minor"/>
        </p:style>
        <p:txBody>
          <a:bodyPr lIns="21240" tIns="21240" rIns="21240" bIns="21240" anchor="ctr"/>
          <a:lstStyle/>
          <a:p>
            <a:pPr marL="130320" indent="-125280" algn="ctr">
              <a:lnSpc>
                <a:spcPct val="120000"/>
              </a:lnSpc>
              <a:spcBef>
                <a:spcPts val="2188"/>
              </a:spcBef>
            </a:pPr>
            <a:r>
              <a:rPr lang="en-US" sz="4800" b="1" strike="noStrike" spc="-1" dirty="0">
                <a:latin typeface="Arial"/>
                <a:ea typeface="Roboto Regular"/>
              </a:rPr>
              <a:t>Thanks</a:t>
            </a:r>
            <a:r>
              <a:rPr lang="en-US" sz="4800" b="1" strike="noStrike" spc="-1" dirty="0" smtClean="0">
                <a:latin typeface="Arial"/>
                <a:ea typeface="Roboto Regular"/>
              </a:rPr>
              <a:t>.</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559" y="791571"/>
            <a:ext cx="7137779" cy="4455835"/>
          </a:xfrm>
          <a:prstGeom prst="rect">
            <a:avLst/>
          </a:prstGeom>
          <a:noFill/>
        </p:spPr>
        <p:txBody>
          <a:bodyPr wrap="square" rtlCol="0">
            <a:spAutoFit/>
          </a:bodyPr>
          <a:lstStyle/>
          <a:p>
            <a:pPr algn="ctr">
              <a:lnSpc>
                <a:spcPct val="150000"/>
              </a:lnSpc>
            </a:pPr>
            <a:r>
              <a:rPr lang="en-GB" sz="2400" dirty="0"/>
              <a:t>VoIP or Voice over Internet Protocol </a:t>
            </a:r>
            <a:endParaRPr lang="en-GB" sz="2400" dirty="0" smtClean="0"/>
          </a:p>
          <a:p>
            <a:pPr algn="ctr">
              <a:lnSpc>
                <a:spcPct val="150000"/>
              </a:lnSpc>
            </a:pPr>
            <a:r>
              <a:rPr lang="en-GB" sz="2400" dirty="0" smtClean="0"/>
              <a:t>offers </a:t>
            </a:r>
            <a:r>
              <a:rPr lang="en-GB" sz="2400" dirty="0"/>
              <a:t>one of the most cost effective modes of telecommunication. VoIP technology combines the technologies of internet and traditional telephony and brings out such a mode of telecommunication which uses the internet for making calls. And as already </a:t>
            </a:r>
            <a:r>
              <a:rPr lang="en-GB" sz="2400" dirty="0" smtClean="0"/>
              <a:t>mentioned, VoIP is </a:t>
            </a:r>
            <a:r>
              <a:rPr lang="en-GB" sz="2400" dirty="0"/>
              <a:t>one of the cheapest means of communication available.</a:t>
            </a:r>
          </a:p>
        </p:txBody>
      </p:sp>
    </p:spTree>
    <p:extLst>
      <p:ext uri="{BB962C8B-B14F-4D97-AF65-F5344CB8AC3E}">
        <p14:creationId xmlns:p14="http://schemas.microsoft.com/office/powerpoint/2010/main" val="217920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595" y="1091821"/>
            <a:ext cx="5977718" cy="4118425"/>
          </a:xfrm>
          <a:prstGeom prst="rect">
            <a:avLst/>
          </a:prstGeom>
        </p:spPr>
      </p:pic>
    </p:spTree>
    <p:extLst>
      <p:ext uri="{BB962C8B-B14F-4D97-AF65-F5344CB8AC3E}">
        <p14:creationId xmlns:p14="http://schemas.microsoft.com/office/powerpoint/2010/main" val="211543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826" y="873715"/>
            <a:ext cx="7470476" cy="5262979"/>
          </a:xfrm>
          <a:prstGeom prst="rect">
            <a:avLst/>
          </a:prstGeom>
          <a:noFill/>
        </p:spPr>
        <p:txBody>
          <a:bodyPr wrap="square" rtlCol="0">
            <a:spAutoFit/>
          </a:bodyPr>
          <a:lstStyle/>
          <a:p>
            <a:pPr algn="ctr">
              <a:lnSpc>
                <a:spcPct val="150000"/>
              </a:lnSpc>
            </a:pPr>
            <a:r>
              <a:rPr lang="en-GB" sz="2800" dirty="0"/>
              <a:t>Authentication is very important in modern </a:t>
            </a:r>
            <a:r>
              <a:rPr lang="en-GB" sz="2800" dirty="0" smtClean="0"/>
              <a:t>applications </a:t>
            </a:r>
            <a:r>
              <a:rPr lang="en-GB" sz="2800" dirty="0"/>
              <a:t>as it identifies users and allows them access to resources and content.</a:t>
            </a:r>
          </a:p>
          <a:p>
            <a:pPr algn="ctr">
              <a:lnSpc>
                <a:spcPct val="150000"/>
              </a:lnSpc>
            </a:pPr>
            <a:r>
              <a:rPr lang="en-GB" sz="2800" dirty="0"/>
              <a:t>OTP or </a:t>
            </a:r>
            <a:r>
              <a:rPr lang="en-GB" sz="2800" dirty="0"/>
              <a:t>O</a:t>
            </a:r>
            <a:r>
              <a:rPr lang="en-GB" sz="2800" dirty="0" smtClean="0"/>
              <a:t>ne-Time </a:t>
            </a:r>
            <a:r>
              <a:rPr lang="en-GB" sz="2800" dirty="0"/>
              <a:t>P</a:t>
            </a:r>
            <a:r>
              <a:rPr lang="en-GB" sz="2800" dirty="0" smtClean="0"/>
              <a:t>assword or One-Time Pin is </a:t>
            </a:r>
            <a:r>
              <a:rPr lang="en-GB" sz="2800" dirty="0"/>
              <a:t>a fast and effective way to verify the mobile/phone number of a user</a:t>
            </a:r>
            <a:r>
              <a:rPr lang="en-GB" sz="2800" dirty="0" smtClean="0"/>
              <a:t>.</a:t>
            </a:r>
          </a:p>
          <a:p>
            <a:pPr algn="ctr">
              <a:lnSpc>
                <a:spcPct val="150000"/>
              </a:lnSpc>
            </a:pPr>
            <a:r>
              <a:rPr lang="en-GB" sz="2800" dirty="0"/>
              <a:t>Usually, OTP is sent to the user’s mobile number via SMS/call.</a:t>
            </a:r>
          </a:p>
        </p:txBody>
      </p:sp>
    </p:spTree>
    <p:extLst>
      <p:ext uri="{BB962C8B-B14F-4D97-AF65-F5344CB8AC3E}">
        <p14:creationId xmlns:p14="http://schemas.microsoft.com/office/powerpoint/2010/main" val="276915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865" y="1173708"/>
            <a:ext cx="7014951" cy="3970318"/>
          </a:xfrm>
          <a:prstGeom prst="rect">
            <a:avLst/>
          </a:prstGeom>
          <a:noFill/>
        </p:spPr>
        <p:txBody>
          <a:bodyPr wrap="square" rtlCol="0">
            <a:spAutoFit/>
          </a:bodyPr>
          <a:lstStyle/>
          <a:p>
            <a:pPr algn="ctr">
              <a:lnSpc>
                <a:spcPct val="150000"/>
              </a:lnSpc>
            </a:pPr>
            <a:r>
              <a:rPr lang="en-GB" sz="2400" dirty="0"/>
              <a:t>OTPs overcome many shortcomings of traditional passwords because they are not reusable and, therefore, are not vulnerable to replay attacks, in which valid usernames and passwords are captured in network traffic and used to fool a system into granting access by replaying the request. </a:t>
            </a:r>
            <a:endParaRPr lang="en-GB" sz="2400" dirty="0"/>
          </a:p>
        </p:txBody>
      </p:sp>
    </p:spTree>
    <p:extLst>
      <p:ext uri="{BB962C8B-B14F-4D97-AF65-F5344CB8AC3E}">
        <p14:creationId xmlns:p14="http://schemas.microsoft.com/office/powerpoint/2010/main" val="143340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0555" y="235617"/>
            <a:ext cx="4107977" cy="5909310"/>
          </a:xfrm>
          <a:prstGeom prst="rect">
            <a:avLst/>
          </a:prstGeom>
          <a:noFill/>
        </p:spPr>
        <p:txBody>
          <a:bodyPr wrap="square" rtlCol="0">
            <a:spAutoFit/>
          </a:bodyPr>
          <a:lstStyle/>
          <a:p>
            <a:pPr algn="ctr">
              <a:lnSpc>
                <a:spcPct val="150000"/>
              </a:lnSpc>
            </a:pPr>
            <a:r>
              <a:rPr lang="en-GB" sz="2800" dirty="0"/>
              <a:t>Additionally, because OTP delivery is in real time, unexpected OTP messages can alert users of hacking attempts, allowing them to investigate and take necessary action before it’s too late.</a:t>
            </a:r>
            <a:endParaRPr lang="en-GB"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37" y="1056207"/>
            <a:ext cx="3548418" cy="3433906"/>
          </a:xfrm>
          <a:prstGeom prst="rect">
            <a:avLst/>
          </a:prstGeom>
        </p:spPr>
      </p:pic>
    </p:spTree>
    <p:extLst>
      <p:ext uri="{BB962C8B-B14F-4D97-AF65-F5344CB8AC3E}">
        <p14:creationId xmlns:p14="http://schemas.microsoft.com/office/powerpoint/2010/main" val="376933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4951" y="845647"/>
            <a:ext cx="6815640" cy="4401205"/>
          </a:xfrm>
          <a:prstGeom prst="rect">
            <a:avLst/>
          </a:prstGeom>
          <a:noFill/>
        </p:spPr>
        <p:txBody>
          <a:bodyPr wrap="square" rtlCol="0">
            <a:spAutoFit/>
          </a:bodyPr>
          <a:lstStyle/>
          <a:p>
            <a:r>
              <a:rPr lang="en-US" sz="4000" dirty="0" smtClean="0"/>
              <a:t>Means of receiving OTP:</a:t>
            </a:r>
          </a:p>
          <a:p>
            <a:endParaRPr lang="en-US" sz="4000" dirty="0" smtClean="0"/>
          </a:p>
          <a:p>
            <a:pPr marL="285750" indent="-285750">
              <a:buFont typeface="Arial" panose="020B0604020202020204" pitchFamily="34" charset="0"/>
              <a:buChar char="•"/>
            </a:pPr>
            <a:r>
              <a:rPr lang="en-US" sz="4000" dirty="0" smtClean="0"/>
              <a:t>Text</a:t>
            </a:r>
          </a:p>
          <a:p>
            <a:pPr marL="285750" indent="-285750">
              <a:buFont typeface="Arial" panose="020B0604020202020204" pitchFamily="34" charset="0"/>
              <a:buChar char="•"/>
            </a:pPr>
            <a:endParaRPr lang="en-US" sz="4000" dirty="0" smtClean="0"/>
          </a:p>
          <a:p>
            <a:pPr marL="285750" indent="-285750">
              <a:buFont typeface="Arial" panose="020B0604020202020204" pitchFamily="34" charset="0"/>
              <a:buChar char="•"/>
            </a:pPr>
            <a:r>
              <a:rPr lang="en-US" sz="4000" dirty="0" smtClean="0"/>
              <a:t>Email</a:t>
            </a:r>
          </a:p>
          <a:p>
            <a:pPr marL="285750" indent="-285750">
              <a:buFont typeface="Arial" panose="020B0604020202020204" pitchFamily="34" charset="0"/>
              <a:buChar char="•"/>
            </a:pPr>
            <a:endParaRPr lang="en-US" sz="4000" dirty="0" smtClean="0"/>
          </a:p>
          <a:p>
            <a:pPr marL="285750" indent="-285750">
              <a:buFont typeface="Arial" panose="020B0604020202020204" pitchFamily="34" charset="0"/>
              <a:buChar char="•"/>
            </a:pPr>
            <a:r>
              <a:rPr lang="en-US" sz="4000" dirty="0" smtClean="0"/>
              <a:t>Call</a:t>
            </a:r>
            <a:endParaRPr lang="en-GB" sz="4000" dirty="0"/>
          </a:p>
        </p:txBody>
      </p:sp>
    </p:spTree>
    <p:extLst>
      <p:ext uri="{BB962C8B-B14F-4D97-AF65-F5344CB8AC3E}">
        <p14:creationId xmlns:p14="http://schemas.microsoft.com/office/powerpoint/2010/main" val="10316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0" y="593962"/>
            <a:ext cx="3431062" cy="49388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046" y="593962"/>
            <a:ext cx="3571591" cy="4667250"/>
          </a:xfrm>
          <a:prstGeom prst="rect">
            <a:avLst/>
          </a:prstGeom>
        </p:spPr>
      </p:pic>
    </p:spTree>
    <p:extLst>
      <p:ext uri="{BB962C8B-B14F-4D97-AF65-F5344CB8AC3E}">
        <p14:creationId xmlns:p14="http://schemas.microsoft.com/office/powerpoint/2010/main" val="3765932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8829</TotalTime>
  <Words>365</Words>
  <Application>Microsoft Office PowerPoint</Application>
  <PresentationFormat>On-screen Show (4:3)</PresentationFormat>
  <Paragraphs>49</Paragraphs>
  <Slides>20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vt:lpstr>
      <vt:lpstr>Cooper Black</vt:lpstr>
      <vt:lpstr>DejaVu Sans</vt:lpstr>
      <vt:lpstr>Lucida Sans Unicode</vt:lpstr>
      <vt:lpstr>Proxima Nova Light</vt:lpstr>
      <vt:lpstr>Roboto Regular</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Suki</dc:creator>
  <dc:description/>
  <cp:lastModifiedBy>Idris Ogunsola</cp:lastModifiedBy>
  <cp:revision>160</cp:revision>
  <dcterms:created xsi:type="dcterms:W3CDTF">2018-05-31T17:11:50Z</dcterms:created>
  <dcterms:modified xsi:type="dcterms:W3CDTF">2019-11-08T14:55:42Z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