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sldIdLst>
    <p:sldId id="272" r:id="rId5"/>
    <p:sldId id="268" r:id="rId6"/>
    <p:sldId id="262" r:id="rId7"/>
    <p:sldId id="277" r:id="rId8"/>
    <p:sldId id="278" r:id="rId9"/>
    <p:sldId id="275" r:id="rId10"/>
    <p:sldId id="274" r:id="rId11"/>
    <p:sldId id="276" r:id="rId12"/>
    <p:sldId id="279" r:id="rId13"/>
    <p:sldId id="280"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A69D"/>
    <a:srgbClr val="4F5753"/>
    <a:srgbClr val="081B1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varScale="1">
        <p:scale>
          <a:sx n="80" d="100"/>
          <a:sy n="80" d="100"/>
        </p:scale>
        <p:origin x="293" y="67"/>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a:solidFill>
          <a:srgbClr val="081B19"/>
        </a:solidFill>
      </dgm:spPr>
      <dgm:t>
        <a:bodyPr/>
        <a:lstStyle/>
        <a:p>
          <a:pPr algn="ctr">
            <a:defRPr b="1"/>
          </a:pPr>
          <a:endParaRPr lang="en-US" sz="1800" dirty="0">
            <a:solidFill>
              <a:schemeClr val="tx1"/>
            </a:solidFill>
            <a:latin typeface="+mn-lt"/>
          </a:endParaRPr>
        </a:p>
      </dgm:t>
    </dgm:pt>
    <dgm:pt modelId="{4E972F7F-4B1B-47AA-A25B-1FFC561F1C76}" type="parTrans" cxnId="{D3D81948-D963-4D1E-AE16-9705EAF510FC}">
      <dgm:prSet/>
      <dgm:spPr/>
      <dgm:t>
        <a:bodyPr/>
        <a:lstStyle/>
        <a:p>
          <a:pPr algn="ctr"/>
          <a:endParaRPr lang="en-US" sz="1800">
            <a:solidFill>
              <a:schemeClr val="bg1"/>
            </a:solidFill>
            <a:latin typeface="+mn-lt"/>
          </a:endParaRPr>
        </a:p>
      </dgm:t>
    </dgm:pt>
    <dgm:pt modelId="{67361508-930A-4A23-8CFC-BB56DA645C3C}" type="sibTrans" cxnId="{D3D81948-D963-4D1E-AE16-9705EAF510FC}">
      <dgm:prSet/>
      <dgm:spPr/>
      <dgm:t>
        <a:bodyPr/>
        <a:lstStyle/>
        <a:p>
          <a:pPr algn="ctr"/>
          <a:endParaRPr lang="en-US" sz="1800">
            <a:solidFill>
              <a:schemeClr val="bg1"/>
            </a:solidFill>
            <a:latin typeface="+mn-lt"/>
          </a:endParaRPr>
        </a:p>
      </dgm:t>
    </dgm:pt>
    <dgm:pt modelId="{5E71F362-34DF-4EEC-92A3-0EFE450E05E4}">
      <dgm:prSet phldrT="[Text]" phldr="0" custT="1"/>
      <dgm:spPr>
        <a:solidFill>
          <a:srgbClr val="081B19"/>
        </a:solidFill>
      </dgm:spPr>
      <dgm:t>
        <a:bodyPr/>
        <a:lstStyle/>
        <a:p>
          <a:pPr algn="ctr"/>
          <a:r>
            <a:rPr lang="en-US" sz="1800" dirty="0">
              <a:solidFill>
                <a:schemeClr val="tx1"/>
              </a:solidFill>
              <a:latin typeface="+mn-lt"/>
            </a:rPr>
            <a:t>Data Exploration &amp; Analysis</a:t>
          </a:r>
        </a:p>
      </dgm:t>
    </dgm:pt>
    <dgm:pt modelId="{8E5EE4D1-908E-455C-B8B3-281AD42DEC9A}" type="parTrans" cxnId="{B99CA6C9-28D1-4DDB-B8EC-AED73AD115CA}">
      <dgm:prSet/>
      <dgm:spPr/>
      <dgm:t>
        <a:bodyPr/>
        <a:lstStyle/>
        <a:p>
          <a:pPr algn="ctr"/>
          <a:endParaRPr lang="en-US" sz="1800">
            <a:solidFill>
              <a:schemeClr val="bg1"/>
            </a:solidFill>
            <a:latin typeface="+mn-lt"/>
          </a:endParaRPr>
        </a:p>
      </dgm:t>
    </dgm:pt>
    <dgm:pt modelId="{B208B24A-E9FD-40A9-B764-FB7C2B7ED8B9}" type="sibTrans" cxnId="{B99CA6C9-28D1-4DDB-B8EC-AED73AD115CA}">
      <dgm:prSet/>
      <dgm:spPr/>
      <dgm:t>
        <a:bodyPr/>
        <a:lstStyle/>
        <a:p>
          <a:pPr algn="ctr"/>
          <a:endParaRPr lang="en-US" sz="1800">
            <a:solidFill>
              <a:schemeClr val="bg1"/>
            </a:solidFill>
            <a:latin typeface="+mn-lt"/>
          </a:endParaRPr>
        </a:p>
      </dgm:t>
    </dgm:pt>
    <dgm:pt modelId="{3CC73758-10C1-47F8-AFA7-1A986D4DDD60}">
      <dgm:prSet phldrT="[Text]" phldr="0" custT="1"/>
      <dgm:spPr>
        <a:solidFill>
          <a:srgbClr val="081B19"/>
        </a:solidFill>
      </dgm:spPr>
      <dgm:t>
        <a:bodyPr/>
        <a:lstStyle/>
        <a:p>
          <a:pPr algn="ctr">
            <a:defRPr b="1"/>
          </a:pPr>
          <a:endParaRPr lang="en-US" sz="1800" dirty="0">
            <a:solidFill>
              <a:schemeClr val="tx1"/>
            </a:solidFill>
            <a:latin typeface="+mn-lt"/>
          </a:endParaRPr>
        </a:p>
      </dgm:t>
    </dgm:pt>
    <dgm:pt modelId="{FF6AE4B6-4A2F-49EE-9316-9AF55E77838B}" type="parTrans" cxnId="{4A69F85D-5C15-48FD-893A-B3050E1BADEB}">
      <dgm:prSet/>
      <dgm:spPr/>
      <dgm:t>
        <a:bodyPr/>
        <a:lstStyle/>
        <a:p>
          <a:pPr algn="ctr"/>
          <a:endParaRPr lang="en-US" sz="1800">
            <a:solidFill>
              <a:schemeClr val="bg1"/>
            </a:solidFill>
            <a:latin typeface="+mn-lt"/>
          </a:endParaRPr>
        </a:p>
      </dgm:t>
    </dgm:pt>
    <dgm:pt modelId="{D8170BBA-6035-4773-8431-FEDD687647FF}" type="sibTrans" cxnId="{4A69F85D-5C15-48FD-893A-B3050E1BADEB}">
      <dgm:prSet/>
      <dgm:spPr/>
      <dgm:t>
        <a:bodyPr/>
        <a:lstStyle/>
        <a:p>
          <a:pPr algn="ctr"/>
          <a:endParaRPr lang="en-US" sz="1800">
            <a:solidFill>
              <a:schemeClr val="bg1"/>
            </a:solidFill>
            <a:latin typeface="+mn-lt"/>
          </a:endParaRPr>
        </a:p>
      </dgm:t>
    </dgm:pt>
    <dgm:pt modelId="{FD9CA14A-483C-4869-B0C1-7C5FB7EEDBCC}">
      <dgm:prSet phldrT="[Text]" phldr="0" custT="1"/>
      <dgm:spPr>
        <a:solidFill>
          <a:srgbClr val="081B19"/>
        </a:solidFill>
      </dgm:spPr>
      <dgm:t>
        <a:bodyPr/>
        <a:lstStyle/>
        <a:p>
          <a:pPr algn="ctr"/>
          <a:r>
            <a:rPr lang="en-US" sz="1800" dirty="0">
              <a:solidFill>
                <a:schemeClr val="tx1"/>
              </a:solidFill>
              <a:latin typeface="+mn-lt"/>
            </a:rPr>
            <a:t> Analyzing the data visuals on Power Bi</a:t>
          </a:r>
        </a:p>
      </dgm:t>
    </dgm:pt>
    <dgm:pt modelId="{8182A92F-45BA-4CD1-8E43-0B0810A50FEB}" type="parTrans" cxnId="{5EDA943F-300F-408A-A52E-3D5140FD5C22}">
      <dgm:prSet/>
      <dgm:spPr/>
      <dgm:t>
        <a:bodyPr/>
        <a:lstStyle/>
        <a:p>
          <a:pPr algn="ctr"/>
          <a:endParaRPr lang="en-US" sz="1800">
            <a:solidFill>
              <a:schemeClr val="bg1"/>
            </a:solidFill>
            <a:latin typeface="+mn-lt"/>
          </a:endParaRPr>
        </a:p>
      </dgm:t>
    </dgm:pt>
    <dgm:pt modelId="{914BB93C-EA8A-4B5B-8F06-30DA7C7F4B7B}" type="sibTrans" cxnId="{5EDA943F-300F-408A-A52E-3D5140FD5C22}">
      <dgm:prSet/>
      <dgm:spPr/>
      <dgm:t>
        <a:bodyPr/>
        <a:lstStyle/>
        <a:p>
          <a:pPr algn="ctr"/>
          <a:endParaRPr lang="en-US" sz="1800">
            <a:solidFill>
              <a:schemeClr val="bg1"/>
            </a:solidFill>
            <a:latin typeface="+mn-lt"/>
          </a:endParaRPr>
        </a:p>
      </dgm:t>
    </dgm:pt>
    <dgm:pt modelId="{91969DED-4CB8-4A14-A50B-3F7B848E46B5}">
      <dgm:prSet phldrT="[Text]" phldr="0" custT="1"/>
      <dgm:spPr>
        <a:solidFill>
          <a:srgbClr val="081B19"/>
        </a:solidFill>
      </dgm:spPr>
      <dgm:t>
        <a:bodyPr/>
        <a:lstStyle/>
        <a:p>
          <a:pPr algn="ctr">
            <a:defRPr b="1"/>
          </a:pPr>
          <a:endParaRPr lang="en-US" sz="1800" dirty="0">
            <a:solidFill>
              <a:schemeClr val="tx1"/>
            </a:solidFill>
            <a:latin typeface="+mn-lt"/>
          </a:endParaRPr>
        </a:p>
      </dgm:t>
    </dgm:pt>
    <dgm:pt modelId="{81CA8AA2-C0C3-4381-BA8B-413EDD578B83}" type="sibTrans" cxnId="{537F2ED0-8BD0-4AD5-B60D-89B660EDA1AC}">
      <dgm:prSet/>
      <dgm:spPr/>
      <dgm:t>
        <a:bodyPr/>
        <a:lstStyle/>
        <a:p>
          <a:pPr algn="ctr"/>
          <a:endParaRPr lang="en-US" sz="1800">
            <a:solidFill>
              <a:schemeClr val="bg1"/>
            </a:solidFill>
            <a:latin typeface="+mn-lt"/>
          </a:endParaRPr>
        </a:p>
      </dgm:t>
    </dgm:pt>
    <dgm:pt modelId="{441CD73D-85E1-42A6-BCF8-362A3247E2F3}" type="parTrans" cxnId="{537F2ED0-8BD0-4AD5-B60D-89B660EDA1AC}">
      <dgm:prSet/>
      <dgm:spPr/>
      <dgm:t>
        <a:bodyPr/>
        <a:lstStyle/>
        <a:p>
          <a:pPr algn="ctr"/>
          <a:endParaRPr lang="en-US" sz="1800">
            <a:solidFill>
              <a:schemeClr val="bg1"/>
            </a:solidFill>
            <a:latin typeface="+mn-lt"/>
          </a:endParaRPr>
        </a:p>
      </dgm:t>
    </dgm:pt>
    <dgm:pt modelId="{8A04F340-E8E1-4146-9905-E7ADCAEAABD7}">
      <dgm:prSet phldrT="[Text]" phldr="0" custT="1"/>
      <dgm:spPr>
        <a:solidFill>
          <a:srgbClr val="081B19"/>
        </a:solidFill>
      </dgm:spPr>
      <dgm:t>
        <a:bodyPr/>
        <a:lstStyle/>
        <a:p>
          <a:pPr algn="ctr"/>
          <a:r>
            <a:rPr lang="en-US" sz="1800" dirty="0">
              <a:solidFill>
                <a:schemeClr val="tx1"/>
              </a:solidFill>
              <a:latin typeface="+mn-lt"/>
            </a:rPr>
            <a:t>Design Visualizations</a:t>
          </a:r>
        </a:p>
      </dgm:t>
    </dgm:pt>
    <dgm:pt modelId="{F9CD2A04-6A34-4104-A971-391788B88F55}" type="sibTrans" cxnId="{E636BFFB-0404-4D4B-B3F0-C64FDFD9DDEF}">
      <dgm:prSet/>
      <dgm:spPr/>
      <dgm:t>
        <a:bodyPr/>
        <a:lstStyle/>
        <a:p>
          <a:pPr algn="ctr"/>
          <a:endParaRPr lang="en-US" sz="1800">
            <a:solidFill>
              <a:schemeClr val="bg1"/>
            </a:solidFill>
            <a:latin typeface="+mn-lt"/>
          </a:endParaRPr>
        </a:p>
      </dgm:t>
    </dgm:pt>
    <dgm:pt modelId="{4EBD5EC2-45ED-4ED6-8376-97D155A911AE}" type="parTrans" cxnId="{E636BFFB-0404-4D4B-B3F0-C64FDFD9DDEF}">
      <dgm:prSet/>
      <dgm:spPr/>
      <dgm:t>
        <a:bodyPr/>
        <a:lstStyle/>
        <a:p>
          <a:pPr algn="ctr"/>
          <a:endParaRPr lang="en-US" sz="1800">
            <a:solidFill>
              <a:schemeClr val="bg1"/>
            </a:solidFill>
            <a:latin typeface="+mn-lt"/>
          </a:endParaRPr>
        </a:p>
      </dgm:t>
    </dgm:pt>
    <dgm:pt modelId="{D2FE027B-4161-41E1-B4D4-02AECB2E3FA0}">
      <dgm:prSet phldrT="[Text]" phldr="0" custT="1"/>
      <dgm:spPr>
        <a:solidFill>
          <a:srgbClr val="081B19"/>
        </a:solidFill>
      </dgm:spPr>
      <dgm:t>
        <a:bodyPr/>
        <a:lstStyle/>
        <a:p>
          <a:pPr algn="ctr"/>
          <a:r>
            <a:rPr lang="en-US" sz="1800" dirty="0">
              <a:solidFill>
                <a:schemeClr val="tx1"/>
              </a:solidFill>
              <a:latin typeface="+mn-lt"/>
            </a:rPr>
            <a:t>Presenting the final conclusions</a:t>
          </a:r>
        </a:p>
      </dgm:t>
    </dgm:pt>
    <dgm:pt modelId="{4D59E06B-629C-40B5-96D3-423B7A56C945}" type="sibTrans" cxnId="{4F4F82A2-02F1-492B-96C1-46C070BEFCE3}">
      <dgm:prSet/>
      <dgm:spPr/>
      <dgm:t>
        <a:bodyPr/>
        <a:lstStyle/>
        <a:p>
          <a:pPr algn="ctr"/>
          <a:endParaRPr lang="en-US" sz="1800">
            <a:solidFill>
              <a:schemeClr val="bg1"/>
            </a:solidFill>
            <a:latin typeface="+mn-lt"/>
          </a:endParaRPr>
        </a:p>
      </dgm:t>
    </dgm:pt>
    <dgm:pt modelId="{88680CFE-3CE0-4842-B3D3-716D3B671238}" type="parTrans" cxnId="{4F4F82A2-02F1-492B-96C1-46C070BEFCE3}">
      <dgm:prSet/>
      <dgm:spPr/>
      <dgm:t>
        <a:bodyPr/>
        <a:lstStyle/>
        <a:p>
          <a:pPr algn="ctr"/>
          <a:endParaRPr lang="en-US" sz="1800">
            <a:solidFill>
              <a:schemeClr val="bg1"/>
            </a:solidFill>
            <a:latin typeface="+mn-lt"/>
          </a:endParaRPr>
        </a:p>
      </dgm:t>
    </dgm:pt>
    <dgm:pt modelId="{F65CBD75-B107-4FC9-91C6-FCAE7941E283}">
      <dgm:prSet phldrT="[Text]" phldr="0" custT="1"/>
      <dgm:spPr>
        <a:solidFill>
          <a:srgbClr val="081B19"/>
        </a:solidFill>
      </dgm:spPr>
      <dgm:t>
        <a:bodyPr/>
        <a:lstStyle/>
        <a:p>
          <a:pPr algn="ctr">
            <a:defRPr b="1"/>
          </a:pPr>
          <a:endParaRPr lang="en-US" sz="1800" dirty="0">
            <a:solidFill>
              <a:schemeClr val="tx1"/>
            </a:solidFill>
            <a:latin typeface="+mn-lt"/>
          </a:endParaRPr>
        </a:p>
      </dgm:t>
    </dgm:pt>
    <dgm:pt modelId="{B668F7C8-2AA7-43E7-BC09-99B78341120D}" type="parTrans" cxnId="{73E58FAC-F268-4CAF-9C80-7D2501962B13}">
      <dgm:prSet/>
      <dgm:spPr/>
      <dgm:t>
        <a:bodyPr/>
        <a:lstStyle/>
        <a:p>
          <a:pPr algn="ctr"/>
          <a:endParaRPr lang="en-IN"/>
        </a:p>
      </dgm:t>
    </dgm:pt>
    <dgm:pt modelId="{B604F89D-0588-435B-A821-BDE24F0D84A8}" type="sibTrans" cxnId="{73E58FAC-F268-4CAF-9C80-7D2501962B13}">
      <dgm:prSet/>
      <dgm:spPr/>
      <dgm:t>
        <a:bodyPr/>
        <a:lstStyle/>
        <a:p>
          <a:pPr algn="ctr"/>
          <a:endParaRPr lang="en-IN"/>
        </a:p>
      </dgm:t>
    </dgm:pt>
    <dgm:pt modelId="{22C52E63-C742-456B-B81E-2B3C754A4629}">
      <dgm:prSet phldrT="[Text]" phldr="0" custT="1"/>
      <dgm:spPr>
        <a:solidFill>
          <a:srgbClr val="081B19"/>
        </a:solidFill>
      </dgm:spPr>
      <dgm:t>
        <a:bodyPr/>
        <a:lstStyle/>
        <a:p>
          <a:pPr algn="ctr">
            <a:defRPr b="1"/>
          </a:pPr>
          <a:endParaRPr lang="en-US" sz="1800" dirty="0">
            <a:solidFill>
              <a:schemeClr val="tx1"/>
            </a:solidFill>
            <a:latin typeface="+mn-lt"/>
          </a:endParaRPr>
        </a:p>
      </dgm:t>
    </dgm:pt>
    <dgm:pt modelId="{56B75517-405A-4C63-883C-90AFAE2C188D}" type="parTrans" cxnId="{470E21A6-F87A-4718-B47A-0B273AE69FC3}">
      <dgm:prSet/>
      <dgm:spPr/>
      <dgm:t>
        <a:bodyPr/>
        <a:lstStyle/>
        <a:p>
          <a:pPr algn="ctr"/>
          <a:endParaRPr lang="en-IN"/>
        </a:p>
      </dgm:t>
    </dgm:pt>
    <dgm:pt modelId="{301EC348-8FE5-46CD-8F97-E528C6A08689}" type="sibTrans" cxnId="{470E21A6-F87A-4718-B47A-0B273AE69FC3}">
      <dgm:prSet/>
      <dgm:spPr/>
      <dgm:t>
        <a:bodyPr/>
        <a:lstStyle/>
        <a:p>
          <a:pPr algn="ctr"/>
          <a:endParaRPr lang="en-IN"/>
        </a:p>
      </dgm:t>
    </dgm:pt>
    <dgm:pt modelId="{840F48BB-F16F-477A-8E8A-8687D47C19A0}">
      <dgm:prSet custT="1"/>
      <dgm:spPr>
        <a:solidFill>
          <a:srgbClr val="081B19"/>
        </a:solidFill>
      </dgm:spPr>
      <dgm:t>
        <a:bodyPr/>
        <a:lstStyle/>
        <a:p>
          <a:pPr algn="ctr"/>
          <a:r>
            <a:rPr lang="en-IN" sz="1800" dirty="0">
              <a:solidFill>
                <a:schemeClr val="tx1"/>
              </a:solidFill>
              <a:latin typeface="+mn-lt"/>
            </a:rPr>
            <a:t>Data Collection</a:t>
          </a:r>
        </a:p>
      </dgm:t>
    </dgm:pt>
    <dgm:pt modelId="{BC0DE63D-97F8-40E4-B967-BE1F5B1C792A}" type="parTrans" cxnId="{3B9A8539-65EB-4594-B821-30C27714B1FA}">
      <dgm:prSet/>
      <dgm:spPr/>
      <dgm:t>
        <a:bodyPr/>
        <a:lstStyle/>
        <a:p>
          <a:pPr algn="ctr"/>
          <a:endParaRPr lang="en-IN"/>
        </a:p>
      </dgm:t>
    </dgm:pt>
    <dgm:pt modelId="{47A77355-3ADB-4135-88BC-2C0463196FF4}" type="sibTrans" cxnId="{3B9A8539-65EB-4594-B821-30C27714B1FA}">
      <dgm:prSet/>
      <dgm:spPr/>
      <dgm:t>
        <a:bodyPr/>
        <a:lstStyle/>
        <a:p>
          <a:pPr algn="ctr"/>
          <a:endParaRPr lang="en-IN"/>
        </a:p>
      </dgm:t>
    </dgm:pt>
    <dgm:pt modelId="{A99427F3-629B-42B0-AB2E-89B28BA2DC5B}">
      <dgm:prSet custT="1"/>
      <dgm:spPr>
        <a:solidFill>
          <a:srgbClr val="081B19"/>
        </a:solidFill>
      </dgm:spPr>
      <dgm:t>
        <a:bodyPr/>
        <a:lstStyle/>
        <a:p>
          <a:pPr algn="ctr"/>
          <a:r>
            <a:rPr lang="en-IN" sz="1800" dirty="0">
              <a:solidFill>
                <a:schemeClr val="tx1"/>
              </a:solidFill>
              <a:latin typeface="+mn-lt"/>
            </a:rPr>
            <a:t>Data Cleaning &amp; Preparation</a:t>
          </a:r>
        </a:p>
      </dgm:t>
    </dgm:pt>
    <dgm:pt modelId="{6B7FFDAB-C114-4F33-87F9-5D9C6CDD67F1}" type="parTrans" cxnId="{92F6DCC2-142C-479A-AC9D-B037AF8FB0D7}">
      <dgm:prSet/>
      <dgm:spPr/>
      <dgm:t>
        <a:bodyPr/>
        <a:lstStyle/>
        <a:p>
          <a:pPr algn="ctr"/>
          <a:endParaRPr lang="en-IN"/>
        </a:p>
      </dgm:t>
    </dgm:pt>
    <dgm:pt modelId="{652AA144-530B-4373-A23A-4F934C8B5679}" type="sibTrans" cxnId="{92F6DCC2-142C-479A-AC9D-B037AF8FB0D7}">
      <dgm:prSet/>
      <dgm:spPr/>
      <dgm:t>
        <a:bodyPr/>
        <a:lstStyle/>
        <a:p>
          <a:pPr algn="ctr"/>
          <a:endParaRPr lang="en-IN"/>
        </a:p>
      </dgm:t>
    </dgm:pt>
    <dgm:pt modelId="{436EBEED-2A40-4D39-A8C5-362615933BF2}">
      <dgm:prSet/>
      <dgm:spPr>
        <a:solidFill>
          <a:srgbClr val="081B19"/>
        </a:solidFill>
      </dgm:spPr>
      <dgm:t>
        <a:bodyPr/>
        <a:lstStyle/>
        <a:p>
          <a:pPr algn="ctr">
            <a:defRPr b="1"/>
          </a:pPr>
          <a:endParaRPr lang="en-IN" dirty="0">
            <a:solidFill>
              <a:schemeClr val="tx1"/>
            </a:solidFill>
            <a:latin typeface="+mn-lt"/>
          </a:endParaRPr>
        </a:p>
      </dgm:t>
    </dgm:pt>
    <dgm:pt modelId="{2168C29A-68F6-49E6-907A-9BC340E7200A}" type="parTrans" cxnId="{9E38B9EE-C46A-44BA-A0C4-968BD92C1223}">
      <dgm:prSet/>
      <dgm:spPr/>
      <dgm:t>
        <a:bodyPr/>
        <a:lstStyle/>
        <a:p>
          <a:pPr algn="ctr"/>
          <a:endParaRPr lang="en-IN"/>
        </a:p>
      </dgm:t>
    </dgm:pt>
    <dgm:pt modelId="{3AC34C63-23E6-4F6C-9CEC-23F34B13E601}" type="sibTrans" cxnId="{9E38B9EE-C46A-44BA-A0C4-968BD92C1223}">
      <dgm:prSet/>
      <dgm:spPr/>
      <dgm:t>
        <a:bodyPr/>
        <a:lstStyle/>
        <a:p>
          <a:pPr algn="ctr"/>
          <a:endParaRPr lang="en-IN"/>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rgbClr val="081B19"/>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F5049BC7-E3F8-44D7-9A88-7847F10F50BD}" type="pres">
      <dgm:prSet presAssocID="{22C52E63-C742-456B-B81E-2B3C754A4629}" presName="composite" presStyleCnt="0"/>
      <dgm:spPr/>
    </dgm:pt>
    <dgm:pt modelId="{E9499AE4-DB52-4D21-A089-3CE7E3AD0FD5}" type="pres">
      <dgm:prSet presAssocID="{22C52E63-C742-456B-B81E-2B3C754A4629}" presName="L1TextContainer" presStyleLbl="revTx" presStyleIdx="0" presStyleCnt="6">
        <dgm:presLayoutVars>
          <dgm:chMax val="1"/>
          <dgm:chPref val="1"/>
          <dgm:bulletEnabled val="1"/>
        </dgm:presLayoutVars>
      </dgm:prSet>
      <dgm:spPr/>
    </dgm:pt>
    <dgm:pt modelId="{2B0E6C05-0D40-4BB0-A005-7C47C92B2A98}" type="pres">
      <dgm:prSet presAssocID="{22C52E63-C742-456B-B81E-2B3C754A4629}" presName="L2TextContainerWrapper" presStyleCnt="0">
        <dgm:presLayoutVars>
          <dgm:chMax val="0"/>
          <dgm:chPref val="0"/>
          <dgm:bulletEnabled val="1"/>
        </dgm:presLayoutVars>
      </dgm:prSet>
      <dgm:spPr/>
    </dgm:pt>
    <dgm:pt modelId="{9C8E336B-8FB1-4CF8-A581-573B289FF06D}" type="pres">
      <dgm:prSet presAssocID="{22C52E63-C742-456B-B81E-2B3C754A4629}" presName="L2TextContainer" presStyleLbl="bgAcc1" presStyleIdx="0" presStyleCnt="6" custScaleX="120459"/>
      <dgm:spPr/>
    </dgm:pt>
    <dgm:pt modelId="{80CF5D43-984C-402E-918A-C8DB54ED3F08}" type="pres">
      <dgm:prSet presAssocID="{22C52E63-C742-456B-B81E-2B3C754A4629}" presName="FlexibleEmptyPlaceHolder" presStyleCnt="0"/>
      <dgm:spPr/>
    </dgm:pt>
    <dgm:pt modelId="{65F4752C-C316-4C91-8FBA-C028BE862CF9}" type="pres">
      <dgm:prSet presAssocID="{22C52E63-C742-456B-B81E-2B3C754A4629}" presName="ConnectLine" presStyleLbl="sibTrans1D1" presStyleIdx="0" presStyleCnt="6"/>
      <dgm:spPr>
        <a:solidFill>
          <a:srgbClr val="081B19"/>
        </a:solidFill>
        <a:ln w="9525" cap="flat" cmpd="sng" algn="ctr">
          <a:solidFill>
            <a:schemeClr val="accent5">
              <a:hueOff val="0"/>
              <a:satOff val="0"/>
              <a:lumOff val="0"/>
              <a:alphaOff val="0"/>
            </a:schemeClr>
          </a:solidFill>
          <a:prstDash val="dash"/>
        </a:ln>
        <a:effectLst/>
      </dgm:spPr>
    </dgm:pt>
    <dgm:pt modelId="{A01E8D40-A837-4676-A244-0A930E23FA2F}" type="pres">
      <dgm:prSet presAssocID="{22C52E63-C742-456B-B81E-2B3C754A4629}" presName="ConnectorPoint" presStyleLbl="alignNode1" presStyleIdx="0" presStyleCnt="6"/>
      <dgm:spPr>
        <a:solidFill>
          <a:srgbClr val="081B19"/>
        </a:solidFill>
      </dgm:spPr>
    </dgm:pt>
    <dgm:pt modelId="{B536FEE6-535A-401C-97FD-08AC44C9A228}" type="pres">
      <dgm:prSet presAssocID="{22C52E63-C742-456B-B81E-2B3C754A4629}" presName="EmptyPlaceHolder" presStyleCnt="0"/>
      <dgm:spPr/>
    </dgm:pt>
    <dgm:pt modelId="{66C8244C-FA9A-4775-B174-2FF1D983E9AA}" type="pres">
      <dgm:prSet presAssocID="{301EC348-8FE5-46CD-8F97-E528C6A08689}" presName="spaceBetweenRectangles" presStyleCnt="0"/>
      <dgm:spPr/>
    </dgm:pt>
    <dgm:pt modelId="{A5C5FA4E-8D83-495C-AB36-AAD9AE3E6175}" type="pres">
      <dgm:prSet presAssocID="{436EBEED-2A40-4D39-A8C5-362615933BF2}" presName="composite" presStyleCnt="0"/>
      <dgm:spPr/>
    </dgm:pt>
    <dgm:pt modelId="{4133ECE2-42B5-476E-9676-DCB5362102FC}" type="pres">
      <dgm:prSet presAssocID="{436EBEED-2A40-4D39-A8C5-362615933BF2}" presName="L1TextContainer" presStyleLbl="revTx" presStyleIdx="1" presStyleCnt="6">
        <dgm:presLayoutVars>
          <dgm:chMax val="1"/>
          <dgm:chPref val="1"/>
          <dgm:bulletEnabled val="1"/>
        </dgm:presLayoutVars>
      </dgm:prSet>
      <dgm:spPr/>
    </dgm:pt>
    <dgm:pt modelId="{C064D806-0D1D-49FF-8793-57C78BE00F68}" type="pres">
      <dgm:prSet presAssocID="{436EBEED-2A40-4D39-A8C5-362615933BF2}" presName="L2TextContainerWrapper" presStyleCnt="0">
        <dgm:presLayoutVars>
          <dgm:chMax val="0"/>
          <dgm:chPref val="0"/>
          <dgm:bulletEnabled val="1"/>
        </dgm:presLayoutVars>
      </dgm:prSet>
      <dgm:spPr/>
    </dgm:pt>
    <dgm:pt modelId="{C47E5915-FE79-4717-9D36-7DBE18D62C7C}" type="pres">
      <dgm:prSet presAssocID="{436EBEED-2A40-4D39-A8C5-362615933BF2}" presName="L2TextContainer" presStyleLbl="bgAcc1" presStyleIdx="1" presStyleCnt="6"/>
      <dgm:spPr/>
    </dgm:pt>
    <dgm:pt modelId="{7EAE09C5-A536-4B1C-AB2C-337A38D8DEF0}" type="pres">
      <dgm:prSet presAssocID="{436EBEED-2A40-4D39-A8C5-362615933BF2}" presName="FlexibleEmptyPlaceHolder" presStyleCnt="0"/>
      <dgm:spPr/>
    </dgm:pt>
    <dgm:pt modelId="{C2C28F29-0D6A-4E72-A611-AEF4DA95226E}" type="pres">
      <dgm:prSet presAssocID="{436EBEED-2A40-4D39-A8C5-362615933BF2}" presName="ConnectLine" presStyleLbl="sibTrans1D1" presStyleIdx="1" presStyleCnt="6"/>
      <dgm:spPr>
        <a:solidFill>
          <a:srgbClr val="081B19"/>
        </a:solidFill>
        <a:ln w="9525" cap="flat" cmpd="sng" algn="ctr">
          <a:solidFill>
            <a:schemeClr val="accent5">
              <a:hueOff val="0"/>
              <a:satOff val="0"/>
              <a:lumOff val="0"/>
              <a:alphaOff val="0"/>
            </a:schemeClr>
          </a:solidFill>
          <a:prstDash val="dash"/>
        </a:ln>
        <a:effectLst/>
      </dgm:spPr>
    </dgm:pt>
    <dgm:pt modelId="{4FFD7E2C-C10A-440D-BBFC-4B7ADF677B0E}" type="pres">
      <dgm:prSet presAssocID="{436EBEED-2A40-4D39-A8C5-362615933BF2}" presName="ConnectorPoint" presStyleLbl="alignNode1" presStyleIdx="1" presStyleCnt="6"/>
      <dgm:spPr>
        <a:solidFill>
          <a:srgbClr val="081B19"/>
        </a:solidFill>
      </dgm:spPr>
    </dgm:pt>
    <dgm:pt modelId="{9AF88BAB-05A3-4EA5-A4E5-830941EFA702}" type="pres">
      <dgm:prSet presAssocID="{436EBEED-2A40-4D39-A8C5-362615933BF2}" presName="EmptyPlaceHolder" presStyleCnt="0"/>
      <dgm:spPr/>
    </dgm:pt>
    <dgm:pt modelId="{0BFCDC1F-BC7C-4CB3-861F-CEA99D09E11B}" type="pres">
      <dgm:prSet presAssocID="{3AC34C63-23E6-4F6C-9CEC-23F34B13E601}" presName="spaceBetweenRectangles" presStyleCnt="0"/>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2" presStyleCnt="6">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2" presStyleCnt="6"/>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2" presStyleCnt="6"/>
      <dgm:spPr>
        <a:solidFill>
          <a:srgbClr val="081B19"/>
        </a:solid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2" presStyleCnt="6"/>
      <dgm:spPr>
        <a:solidFill>
          <a:srgbClr val="081B19"/>
        </a:solidFill>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3" presStyleCnt="6">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3" presStyleCnt="6"/>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3" presStyleCnt="6"/>
      <dgm:spPr>
        <a:solidFill>
          <a:srgbClr val="081B19"/>
        </a:solid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3" presStyleCnt="6"/>
      <dgm:spPr>
        <a:solidFill>
          <a:srgbClr val="081B19"/>
        </a:solidFill>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4" presStyleCnt="6">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4" presStyleCnt="6"/>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4" presStyleCnt="6"/>
      <dgm:spPr>
        <a:solidFill>
          <a:srgbClr val="081B19"/>
        </a:solid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4" presStyleCnt="6"/>
      <dgm:spPr>
        <a:solidFill>
          <a:srgbClr val="081B19"/>
        </a:solidFill>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82ECB9C7-A93F-4F53-85EF-7EC1A968AFB1}" type="pres">
      <dgm:prSet presAssocID="{F65CBD75-B107-4FC9-91C6-FCAE7941E283}" presName="composite" presStyleCnt="0"/>
      <dgm:spPr/>
    </dgm:pt>
    <dgm:pt modelId="{C6D65F68-BF2F-4EFE-86D2-E870DBE2BA1B}" type="pres">
      <dgm:prSet presAssocID="{F65CBD75-B107-4FC9-91C6-FCAE7941E283}" presName="L1TextContainer" presStyleLbl="revTx" presStyleIdx="5" presStyleCnt="6">
        <dgm:presLayoutVars>
          <dgm:chMax val="1"/>
          <dgm:chPref val="1"/>
          <dgm:bulletEnabled val="1"/>
        </dgm:presLayoutVars>
      </dgm:prSet>
      <dgm:spPr/>
    </dgm:pt>
    <dgm:pt modelId="{F6EB4D2E-9384-4620-834E-A79C0F9A92FA}" type="pres">
      <dgm:prSet presAssocID="{F65CBD75-B107-4FC9-91C6-FCAE7941E283}" presName="L2TextContainerWrapper" presStyleCnt="0">
        <dgm:presLayoutVars>
          <dgm:chMax val="0"/>
          <dgm:chPref val="0"/>
          <dgm:bulletEnabled val="1"/>
        </dgm:presLayoutVars>
      </dgm:prSet>
      <dgm:spPr/>
    </dgm:pt>
    <dgm:pt modelId="{4A9C0735-17AB-4753-B6FA-FB0132BFEADE}" type="pres">
      <dgm:prSet presAssocID="{F65CBD75-B107-4FC9-91C6-FCAE7941E283}" presName="L2TextContainer" presStyleLbl="bgAcc1" presStyleIdx="5" presStyleCnt="6"/>
      <dgm:spPr/>
    </dgm:pt>
    <dgm:pt modelId="{1EADD9CA-6BEA-442A-9A1A-C21987700A94}" type="pres">
      <dgm:prSet presAssocID="{F65CBD75-B107-4FC9-91C6-FCAE7941E283}" presName="FlexibleEmptyPlaceHolder" presStyleCnt="0"/>
      <dgm:spPr/>
    </dgm:pt>
    <dgm:pt modelId="{651ECB5A-CC08-48C3-A8F8-7BF65A376F27}" type="pres">
      <dgm:prSet presAssocID="{F65CBD75-B107-4FC9-91C6-FCAE7941E283}" presName="ConnectLine" presStyleLbl="sibTrans1D1" presStyleIdx="5" presStyleCnt="6"/>
      <dgm:spPr>
        <a:solidFill>
          <a:srgbClr val="081B19"/>
        </a:solidFill>
        <a:ln w="9525" cap="flat" cmpd="sng" algn="ctr">
          <a:solidFill>
            <a:schemeClr val="accent5">
              <a:hueOff val="0"/>
              <a:satOff val="0"/>
              <a:lumOff val="0"/>
              <a:alphaOff val="0"/>
            </a:schemeClr>
          </a:solidFill>
          <a:prstDash val="dash"/>
        </a:ln>
        <a:effectLst/>
      </dgm:spPr>
    </dgm:pt>
    <dgm:pt modelId="{B171C128-749D-4DF9-99D9-B323B5D0CCA1}" type="pres">
      <dgm:prSet presAssocID="{F65CBD75-B107-4FC9-91C6-FCAE7941E283}" presName="ConnectorPoint" presStyleLbl="alignNode1" presStyleIdx="5" presStyleCnt="6"/>
      <dgm:spPr>
        <a:solidFill>
          <a:srgbClr val="081B19"/>
        </a:solidFill>
      </dgm:spPr>
    </dgm:pt>
    <dgm:pt modelId="{5A881290-A80D-43FC-8F95-CE439D115E68}" type="pres">
      <dgm:prSet presAssocID="{F65CBD75-B107-4FC9-91C6-FCAE7941E283}"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1052BC22-88DC-4B9E-B762-D4DCE7F50451}" type="presOf" srcId="{D2FE027B-4161-41E1-B4D4-02AECB2E3FA0}" destId="{4A9C0735-17AB-4753-B6FA-FB0132BFEADE}" srcOrd="0" destOrd="0" presId="urn:microsoft.com/office/officeart/2016/7/layout/BasicTimeline"/>
    <dgm:cxn modelId="{3B9A8539-65EB-4594-B821-30C27714B1FA}" srcId="{22C52E63-C742-456B-B81E-2B3C754A4629}" destId="{840F48BB-F16F-477A-8E8A-8687D47C19A0}" srcOrd="0" destOrd="0" parTransId="{BC0DE63D-97F8-40E4-B967-BE1F5B1C792A}" sibTransId="{47A77355-3ADB-4135-88BC-2C0463196FF4}"/>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4" destOrd="0" parTransId="{FF6AE4B6-4A2F-49EE-9316-9AF55E77838B}" sibTransId="{D8170BBA-6035-4773-8431-FEDD687647FF}"/>
    <dgm:cxn modelId="{D3D81948-D963-4D1E-AE16-9705EAF510FC}" srcId="{A66480AC-C0DE-4E5E-9ECD-9AE37E3FCB79}" destId="{A8C03FBB-4A75-4460-AEA6-DEAEB9C61496}" srcOrd="2"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C07D5E7A-317D-496D-928F-B48D86F1E978}" type="presOf" srcId="{840F48BB-F16F-477A-8E8A-8687D47C19A0}" destId="{9C8E336B-8FB1-4CF8-A581-573B289FF06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F65CBD75-B107-4FC9-91C6-FCAE7941E283}" destId="{D2FE027B-4161-41E1-B4D4-02AECB2E3FA0}" srcOrd="0" destOrd="0" parTransId="{88680CFE-3CE0-4842-B3D3-716D3B671238}" sibTransId="{4D59E06B-629C-40B5-96D3-423B7A56C945}"/>
    <dgm:cxn modelId="{C27728A5-B4FD-430A-A078-B85F85B6B468}" type="presOf" srcId="{436EBEED-2A40-4D39-A8C5-362615933BF2}" destId="{4133ECE2-42B5-476E-9676-DCB5362102FC}" srcOrd="0" destOrd="0" presId="urn:microsoft.com/office/officeart/2016/7/layout/BasicTimeline"/>
    <dgm:cxn modelId="{470E21A6-F87A-4718-B47A-0B273AE69FC3}" srcId="{A66480AC-C0DE-4E5E-9ECD-9AE37E3FCB79}" destId="{22C52E63-C742-456B-B81E-2B3C754A4629}" srcOrd="0" destOrd="0" parTransId="{56B75517-405A-4C63-883C-90AFAE2C188D}" sibTransId="{301EC348-8FE5-46CD-8F97-E528C6A08689}"/>
    <dgm:cxn modelId="{4CE397A6-DB48-4AAE-BCFB-3D992789379D}" type="presOf" srcId="{5E71F362-34DF-4EEC-92A3-0EFE450E05E4}" destId="{BA29120C-7C6B-4F62-9079-4AD528BC0744}" srcOrd="0" destOrd="0" presId="urn:microsoft.com/office/officeart/2016/7/layout/BasicTimeline"/>
    <dgm:cxn modelId="{7DBF20A9-306F-4E48-83EC-E99FA8D5A2BF}" type="presOf" srcId="{22C52E63-C742-456B-B81E-2B3C754A4629}" destId="{E9499AE4-DB52-4D21-A089-3CE7E3AD0FD5}" srcOrd="0" destOrd="0" presId="urn:microsoft.com/office/officeart/2016/7/layout/BasicTimeline"/>
    <dgm:cxn modelId="{73E58FAC-F268-4CAF-9C80-7D2501962B13}" srcId="{A66480AC-C0DE-4E5E-9ECD-9AE37E3FCB79}" destId="{F65CBD75-B107-4FC9-91C6-FCAE7941E283}" srcOrd="5" destOrd="0" parTransId="{B668F7C8-2AA7-43E7-BC09-99B78341120D}" sibTransId="{B604F89D-0588-435B-A821-BDE24F0D84A8}"/>
    <dgm:cxn modelId="{92F6DCC2-142C-479A-AC9D-B037AF8FB0D7}" srcId="{436EBEED-2A40-4D39-A8C5-362615933BF2}" destId="{A99427F3-629B-42B0-AB2E-89B28BA2DC5B}" srcOrd="0" destOrd="0" parTransId="{6B7FFDAB-C114-4F33-87F9-5D9C6CDD67F1}" sibTransId="{652AA144-530B-4373-A23A-4F934C8B5679}"/>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3" destOrd="0" parTransId="{441CD73D-85E1-42A6-BCF8-362A3247E2F3}" sibTransId="{81CA8AA2-C0C3-4381-BA8B-413EDD578B83}"/>
    <dgm:cxn modelId="{B91755E4-76E8-46A0-8320-136A466A8D1C}" type="presOf" srcId="{F65CBD75-B107-4FC9-91C6-FCAE7941E283}" destId="{C6D65F68-BF2F-4EFE-86D2-E870DBE2BA1B}" srcOrd="0" destOrd="0" presId="urn:microsoft.com/office/officeart/2016/7/layout/BasicTimeline"/>
    <dgm:cxn modelId="{70C2E7E4-6718-4186-A3A3-8B8960036DCA}" type="presOf" srcId="{A99427F3-629B-42B0-AB2E-89B28BA2DC5B}" destId="{C47E5915-FE79-4717-9D36-7DBE18D62C7C}"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9E38B9EE-C46A-44BA-A0C4-968BD92C1223}" srcId="{A66480AC-C0DE-4E5E-9ECD-9AE37E3FCB79}" destId="{436EBEED-2A40-4D39-A8C5-362615933BF2}" srcOrd="1" destOrd="0" parTransId="{2168C29A-68F6-49E6-907A-9BC340E7200A}" sibTransId="{3AC34C63-23E6-4F6C-9CEC-23F34B13E601}"/>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815A85F6-57EF-40E6-88A3-E08F0091FFFE}" type="presParOf" srcId="{BDA8F949-88B8-486D-9E41-ABA1463A8926}" destId="{F5049BC7-E3F8-44D7-9A88-7847F10F50BD}" srcOrd="0" destOrd="0" presId="urn:microsoft.com/office/officeart/2016/7/layout/BasicTimeline"/>
    <dgm:cxn modelId="{2BB861D8-A231-43E7-9BDA-EBC04E131A9D}" type="presParOf" srcId="{F5049BC7-E3F8-44D7-9A88-7847F10F50BD}" destId="{E9499AE4-DB52-4D21-A089-3CE7E3AD0FD5}" srcOrd="0" destOrd="0" presId="urn:microsoft.com/office/officeart/2016/7/layout/BasicTimeline"/>
    <dgm:cxn modelId="{DE06F3E1-B21C-494C-A0FC-C3F0A9E22352}" type="presParOf" srcId="{F5049BC7-E3F8-44D7-9A88-7847F10F50BD}" destId="{2B0E6C05-0D40-4BB0-A005-7C47C92B2A98}" srcOrd="1" destOrd="0" presId="urn:microsoft.com/office/officeart/2016/7/layout/BasicTimeline"/>
    <dgm:cxn modelId="{6EA4EDD9-25E7-4677-8CCE-56AE018730C2}" type="presParOf" srcId="{2B0E6C05-0D40-4BB0-A005-7C47C92B2A98}" destId="{9C8E336B-8FB1-4CF8-A581-573B289FF06D}" srcOrd="0" destOrd="0" presId="urn:microsoft.com/office/officeart/2016/7/layout/BasicTimeline"/>
    <dgm:cxn modelId="{2872C847-02F9-46C0-A09D-33A50A8E583B}" type="presParOf" srcId="{2B0E6C05-0D40-4BB0-A005-7C47C92B2A98}" destId="{80CF5D43-984C-402E-918A-C8DB54ED3F08}" srcOrd="1" destOrd="0" presId="urn:microsoft.com/office/officeart/2016/7/layout/BasicTimeline"/>
    <dgm:cxn modelId="{1C81D8F6-D0A7-4C9D-8E90-3800A9D87A5F}" type="presParOf" srcId="{F5049BC7-E3F8-44D7-9A88-7847F10F50BD}" destId="{65F4752C-C316-4C91-8FBA-C028BE862CF9}" srcOrd="2" destOrd="0" presId="urn:microsoft.com/office/officeart/2016/7/layout/BasicTimeline"/>
    <dgm:cxn modelId="{BF35F6CE-89C6-4AAE-A9A8-DE0C39A0E2C9}" type="presParOf" srcId="{F5049BC7-E3F8-44D7-9A88-7847F10F50BD}" destId="{A01E8D40-A837-4676-A244-0A930E23FA2F}" srcOrd="3" destOrd="0" presId="urn:microsoft.com/office/officeart/2016/7/layout/BasicTimeline"/>
    <dgm:cxn modelId="{70261830-8AA7-43D2-8CA1-D3BB73096D70}" type="presParOf" srcId="{F5049BC7-E3F8-44D7-9A88-7847F10F50BD}" destId="{B536FEE6-535A-401C-97FD-08AC44C9A228}" srcOrd="4" destOrd="0" presId="urn:microsoft.com/office/officeart/2016/7/layout/BasicTimeline"/>
    <dgm:cxn modelId="{0CABED23-7F6B-497B-A321-A01E9B8EA8DD}" type="presParOf" srcId="{BDA8F949-88B8-486D-9E41-ABA1463A8926}" destId="{66C8244C-FA9A-4775-B174-2FF1D983E9AA}" srcOrd="1" destOrd="0" presId="urn:microsoft.com/office/officeart/2016/7/layout/BasicTimeline"/>
    <dgm:cxn modelId="{F9A1EDD2-D4B7-4E41-84F3-60D9DDEC59B4}" type="presParOf" srcId="{BDA8F949-88B8-486D-9E41-ABA1463A8926}" destId="{A5C5FA4E-8D83-495C-AB36-AAD9AE3E6175}" srcOrd="2" destOrd="0" presId="urn:microsoft.com/office/officeart/2016/7/layout/BasicTimeline"/>
    <dgm:cxn modelId="{CAE51943-E2C4-49C1-886F-8F1B94F618AC}" type="presParOf" srcId="{A5C5FA4E-8D83-495C-AB36-AAD9AE3E6175}" destId="{4133ECE2-42B5-476E-9676-DCB5362102FC}" srcOrd="0" destOrd="0" presId="urn:microsoft.com/office/officeart/2016/7/layout/BasicTimeline"/>
    <dgm:cxn modelId="{994AB982-1106-4C12-A394-EB8D76752900}" type="presParOf" srcId="{A5C5FA4E-8D83-495C-AB36-AAD9AE3E6175}" destId="{C064D806-0D1D-49FF-8793-57C78BE00F68}" srcOrd="1" destOrd="0" presId="urn:microsoft.com/office/officeart/2016/7/layout/BasicTimeline"/>
    <dgm:cxn modelId="{F4F0B4DA-CE91-4297-A2B9-7225EE717146}" type="presParOf" srcId="{C064D806-0D1D-49FF-8793-57C78BE00F68}" destId="{C47E5915-FE79-4717-9D36-7DBE18D62C7C}" srcOrd="0" destOrd="0" presId="urn:microsoft.com/office/officeart/2016/7/layout/BasicTimeline"/>
    <dgm:cxn modelId="{506DEE2D-CED1-4784-91A9-52416A01781C}" type="presParOf" srcId="{C064D806-0D1D-49FF-8793-57C78BE00F68}" destId="{7EAE09C5-A536-4B1C-AB2C-337A38D8DEF0}" srcOrd="1" destOrd="0" presId="urn:microsoft.com/office/officeart/2016/7/layout/BasicTimeline"/>
    <dgm:cxn modelId="{DECFD612-CB5F-4892-A1E6-B348CCA4CC64}" type="presParOf" srcId="{A5C5FA4E-8D83-495C-AB36-AAD9AE3E6175}" destId="{C2C28F29-0D6A-4E72-A611-AEF4DA95226E}" srcOrd="2" destOrd="0" presId="urn:microsoft.com/office/officeart/2016/7/layout/BasicTimeline"/>
    <dgm:cxn modelId="{9A55B989-D3FB-483F-8C67-3D25056BFD85}" type="presParOf" srcId="{A5C5FA4E-8D83-495C-AB36-AAD9AE3E6175}" destId="{4FFD7E2C-C10A-440D-BBFC-4B7ADF677B0E}" srcOrd="3" destOrd="0" presId="urn:microsoft.com/office/officeart/2016/7/layout/BasicTimeline"/>
    <dgm:cxn modelId="{883C10B6-B581-4B14-A0B9-A5F51AF8F3E6}" type="presParOf" srcId="{A5C5FA4E-8D83-495C-AB36-AAD9AE3E6175}" destId="{9AF88BAB-05A3-4EA5-A4E5-830941EFA702}" srcOrd="4" destOrd="0" presId="urn:microsoft.com/office/officeart/2016/7/layout/BasicTimeline"/>
    <dgm:cxn modelId="{A11A2B78-1A6F-431C-AC73-71E354D84E96}" type="presParOf" srcId="{BDA8F949-88B8-486D-9E41-ABA1463A8926}" destId="{0BFCDC1F-BC7C-4CB3-861F-CEA99D09E11B}" srcOrd="3" destOrd="0" presId="urn:microsoft.com/office/officeart/2016/7/layout/BasicTimeline"/>
    <dgm:cxn modelId="{14D4DBE1-C56F-48BE-A66B-2B0E85E7B755}" type="presParOf" srcId="{BDA8F949-88B8-486D-9E41-ABA1463A8926}" destId="{A41AEE8D-8763-4311-BB07-B499A93D76EA}" srcOrd="4"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5" destOrd="0" presId="urn:microsoft.com/office/officeart/2016/7/layout/BasicTimeline"/>
    <dgm:cxn modelId="{7935889E-4736-4C7F-8622-A330C126F16B}" type="presParOf" srcId="{BDA8F949-88B8-486D-9E41-ABA1463A8926}" destId="{7D29DFA7-018B-45C9-AC1C-5CFC82FEE150}" srcOrd="6"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7" destOrd="0" presId="urn:microsoft.com/office/officeart/2016/7/layout/BasicTimeline"/>
    <dgm:cxn modelId="{3411521A-E802-4A42-B7EC-D46E6B3B7C96}" type="presParOf" srcId="{BDA8F949-88B8-486D-9E41-ABA1463A8926}" destId="{76CB18D4-86E2-467C-A2CF-3ED9EFE66BEA}" srcOrd="8"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9" destOrd="0" presId="urn:microsoft.com/office/officeart/2016/7/layout/BasicTimeline"/>
    <dgm:cxn modelId="{475D185D-3AE1-482B-A72E-FD51320EA51E}" type="presParOf" srcId="{BDA8F949-88B8-486D-9E41-ABA1463A8926}" destId="{82ECB9C7-A93F-4F53-85EF-7EC1A968AFB1}" srcOrd="10" destOrd="0" presId="urn:microsoft.com/office/officeart/2016/7/layout/BasicTimeline"/>
    <dgm:cxn modelId="{90986A3C-BFCD-4482-80FE-EE0D8A4FA601}" type="presParOf" srcId="{82ECB9C7-A93F-4F53-85EF-7EC1A968AFB1}" destId="{C6D65F68-BF2F-4EFE-86D2-E870DBE2BA1B}" srcOrd="0" destOrd="0" presId="urn:microsoft.com/office/officeart/2016/7/layout/BasicTimeline"/>
    <dgm:cxn modelId="{117D6092-2CC4-42DB-9D1E-FFA882C19E3B}" type="presParOf" srcId="{82ECB9C7-A93F-4F53-85EF-7EC1A968AFB1}" destId="{F6EB4D2E-9384-4620-834E-A79C0F9A92FA}" srcOrd="1" destOrd="0" presId="urn:microsoft.com/office/officeart/2016/7/layout/BasicTimeline"/>
    <dgm:cxn modelId="{1913909A-BF2D-4A07-BB6A-F53DD1E1914C}" type="presParOf" srcId="{F6EB4D2E-9384-4620-834E-A79C0F9A92FA}" destId="{4A9C0735-17AB-4753-B6FA-FB0132BFEADE}" srcOrd="0" destOrd="0" presId="urn:microsoft.com/office/officeart/2016/7/layout/BasicTimeline"/>
    <dgm:cxn modelId="{20DB6803-43E7-43FB-ADF6-2BDAA66A347C}" type="presParOf" srcId="{F6EB4D2E-9384-4620-834E-A79C0F9A92FA}" destId="{1EADD9CA-6BEA-442A-9A1A-C21987700A94}" srcOrd="1" destOrd="0" presId="urn:microsoft.com/office/officeart/2016/7/layout/BasicTimeline"/>
    <dgm:cxn modelId="{65E6C5E2-6973-4520-9829-84DA37222F55}" type="presParOf" srcId="{82ECB9C7-A93F-4F53-85EF-7EC1A968AFB1}" destId="{651ECB5A-CC08-48C3-A8F8-7BF65A376F27}" srcOrd="2" destOrd="0" presId="urn:microsoft.com/office/officeart/2016/7/layout/BasicTimeline"/>
    <dgm:cxn modelId="{8124BD33-44C6-484D-8039-7892ABA59CBC}" type="presParOf" srcId="{82ECB9C7-A93F-4F53-85EF-7EC1A968AFB1}" destId="{B171C128-749D-4DF9-99D9-B323B5D0CCA1}" srcOrd="3" destOrd="0" presId="urn:microsoft.com/office/officeart/2016/7/layout/BasicTimeline"/>
    <dgm:cxn modelId="{784F894A-FF14-4B70-B77C-0493ECCABAD7}" type="presParOf" srcId="{82ECB9C7-A93F-4F53-85EF-7EC1A968AFB1}" destId="{5A881290-A80D-43FC-8F95-CE439D115E6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596266"/>
          <a:ext cx="7715901" cy="0"/>
        </a:xfrm>
        <a:prstGeom prst="line">
          <a:avLst/>
        </a:prstGeom>
        <a:solidFill>
          <a:srgbClr val="081B19"/>
        </a:solidFill>
        <a:ln w="12700" cap="flat" cmpd="sng" algn="ctr">
          <a:solidFill>
            <a:schemeClr val="accent5">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9499AE4-DB52-4D21-A089-3CE7E3AD0FD5}">
      <dsp:nvSpPr>
        <dsp:cNvPr id="0" name=""/>
        <dsp:cNvSpPr/>
      </dsp:nvSpPr>
      <dsp:spPr>
        <a:xfrm>
          <a:off x="308315" y="1714390"/>
          <a:ext cx="1652739" cy="360756"/>
        </a:xfrm>
        <a:prstGeom prst="rect">
          <a:avLst/>
        </a:prstGeom>
        <a:solidFill>
          <a:srgbClr val="081B19"/>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mn-lt"/>
          </a:endParaRPr>
        </a:p>
      </dsp:txBody>
      <dsp:txXfrm>
        <a:off x="308315" y="1714390"/>
        <a:ext cx="1652739" cy="360756"/>
      </dsp:txXfrm>
    </dsp:sp>
    <dsp:sp modelId="{9C8E336B-8FB1-4CF8-A581-573B289FF06D}">
      <dsp:nvSpPr>
        <dsp:cNvPr id="0" name=""/>
        <dsp:cNvSpPr/>
      </dsp:nvSpPr>
      <dsp:spPr>
        <a:xfrm>
          <a:off x="3507" y="343297"/>
          <a:ext cx="2262356" cy="646388"/>
        </a:xfrm>
        <a:prstGeom prst="roundRect">
          <a:avLst/>
        </a:prstGeom>
        <a:solidFill>
          <a:srgbClr val="081B19"/>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mn-lt"/>
            </a:rPr>
            <a:t>Data Collection</a:t>
          </a:r>
        </a:p>
      </dsp:txBody>
      <dsp:txXfrm>
        <a:off x="35061" y="374851"/>
        <a:ext cx="2199248" cy="583280"/>
      </dsp:txXfrm>
    </dsp:sp>
    <dsp:sp modelId="{65F4752C-C316-4C91-8FBA-C028BE862CF9}">
      <dsp:nvSpPr>
        <dsp:cNvPr id="0" name=""/>
        <dsp:cNvSpPr/>
      </dsp:nvSpPr>
      <dsp:spPr>
        <a:xfrm>
          <a:off x="1134685" y="989685"/>
          <a:ext cx="0" cy="606581"/>
        </a:xfrm>
        <a:prstGeom prst="line">
          <a:avLst/>
        </a:prstGeom>
        <a:solidFill>
          <a:srgbClr val="081B19"/>
        </a:solid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133ECE2-42B5-476E-9676-DCB5362102FC}">
      <dsp:nvSpPr>
        <dsp:cNvPr id="0" name=""/>
        <dsp:cNvSpPr/>
      </dsp:nvSpPr>
      <dsp:spPr>
        <a:xfrm>
          <a:off x="1589743" y="1117386"/>
          <a:ext cx="1652739" cy="360756"/>
        </a:xfrm>
        <a:prstGeom prst="rect">
          <a:avLst/>
        </a:prstGeom>
        <a:solidFill>
          <a:srgbClr val="081B19"/>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IN" sz="2000" kern="1200" dirty="0">
            <a:solidFill>
              <a:schemeClr val="tx1"/>
            </a:solidFill>
            <a:latin typeface="+mn-lt"/>
          </a:endParaRPr>
        </a:p>
      </dsp:txBody>
      <dsp:txXfrm>
        <a:off x="1589743" y="1117386"/>
        <a:ext cx="1652739" cy="360756"/>
      </dsp:txXfrm>
    </dsp:sp>
    <dsp:sp modelId="{A01E8D40-A837-4676-A244-0A930E23FA2F}">
      <dsp:nvSpPr>
        <dsp:cNvPr id="0" name=""/>
        <dsp:cNvSpPr/>
      </dsp:nvSpPr>
      <dsp:spPr>
        <a:xfrm>
          <a:off x="1110741" y="1572322"/>
          <a:ext cx="47887" cy="47887"/>
        </a:xfrm>
        <a:prstGeom prst="ellipse">
          <a:avLst/>
        </a:prstGeom>
        <a:solidFill>
          <a:srgbClr val="081B19"/>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E5915-FE79-4717-9D36-7DBE18D62C7C}">
      <dsp:nvSpPr>
        <dsp:cNvPr id="0" name=""/>
        <dsp:cNvSpPr/>
      </dsp:nvSpPr>
      <dsp:spPr>
        <a:xfrm>
          <a:off x="1477056" y="2202847"/>
          <a:ext cx="1878113" cy="918551"/>
        </a:xfrm>
        <a:prstGeom prst="roundRect">
          <a:avLst/>
        </a:prstGeom>
        <a:solidFill>
          <a:srgbClr val="081B19"/>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mn-lt"/>
            </a:rPr>
            <a:t>Data Cleaning &amp; Preparation</a:t>
          </a:r>
        </a:p>
      </dsp:txBody>
      <dsp:txXfrm>
        <a:off x="1521896" y="2247687"/>
        <a:ext cx="1788433" cy="828871"/>
      </dsp:txXfrm>
    </dsp:sp>
    <dsp:sp modelId="{C2C28F29-0D6A-4E72-A611-AEF4DA95226E}">
      <dsp:nvSpPr>
        <dsp:cNvPr id="0" name=""/>
        <dsp:cNvSpPr/>
      </dsp:nvSpPr>
      <dsp:spPr>
        <a:xfrm>
          <a:off x="2416113" y="1596266"/>
          <a:ext cx="0" cy="606581"/>
        </a:xfrm>
        <a:prstGeom prst="line">
          <a:avLst/>
        </a:prstGeom>
        <a:solidFill>
          <a:srgbClr val="081B19"/>
        </a:solid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5C7F33-9326-49FB-89A3-8A20163AD994}">
      <dsp:nvSpPr>
        <dsp:cNvPr id="0" name=""/>
        <dsp:cNvSpPr/>
      </dsp:nvSpPr>
      <dsp:spPr>
        <a:xfrm>
          <a:off x="2679049" y="1714390"/>
          <a:ext cx="1652739" cy="360756"/>
        </a:xfrm>
        <a:prstGeom prst="rect">
          <a:avLst/>
        </a:prstGeom>
        <a:solidFill>
          <a:srgbClr val="081B19"/>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mn-lt"/>
          </a:endParaRPr>
        </a:p>
      </dsp:txBody>
      <dsp:txXfrm>
        <a:off x="2679049" y="1714390"/>
        <a:ext cx="1652739" cy="360756"/>
      </dsp:txXfrm>
    </dsp:sp>
    <dsp:sp modelId="{4FFD7E2C-C10A-440D-BBFC-4B7ADF677B0E}">
      <dsp:nvSpPr>
        <dsp:cNvPr id="0" name=""/>
        <dsp:cNvSpPr/>
      </dsp:nvSpPr>
      <dsp:spPr>
        <a:xfrm>
          <a:off x="2392169" y="1572322"/>
          <a:ext cx="47887" cy="47887"/>
        </a:xfrm>
        <a:prstGeom prst="ellipse">
          <a:avLst/>
        </a:prstGeom>
        <a:solidFill>
          <a:srgbClr val="081B19"/>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9120C-7C6B-4F62-9079-4AD528BC0744}">
      <dsp:nvSpPr>
        <dsp:cNvPr id="0" name=""/>
        <dsp:cNvSpPr/>
      </dsp:nvSpPr>
      <dsp:spPr>
        <a:xfrm>
          <a:off x="2566362" y="0"/>
          <a:ext cx="1878113" cy="989685"/>
        </a:xfrm>
        <a:prstGeom prst="roundRect">
          <a:avLst/>
        </a:prstGeom>
        <a:solidFill>
          <a:srgbClr val="081B19"/>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mn-lt"/>
            </a:rPr>
            <a:t>Data Exploration &amp; Analysis</a:t>
          </a:r>
        </a:p>
      </dsp:txBody>
      <dsp:txXfrm>
        <a:off x="2614674" y="48312"/>
        <a:ext cx="1781489" cy="893061"/>
      </dsp:txXfrm>
    </dsp:sp>
    <dsp:sp modelId="{A95DB80B-444A-4D69-B205-3A801BB8524A}">
      <dsp:nvSpPr>
        <dsp:cNvPr id="0" name=""/>
        <dsp:cNvSpPr/>
      </dsp:nvSpPr>
      <dsp:spPr>
        <a:xfrm>
          <a:off x="3505419" y="989685"/>
          <a:ext cx="0" cy="606581"/>
        </a:xfrm>
        <a:prstGeom prst="line">
          <a:avLst/>
        </a:prstGeom>
        <a:solidFill>
          <a:srgbClr val="081B19"/>
        </a:solid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3768355" y="1117386"/>
          <a:ext cx="1652739" cy="360756"/>
        </a:xfrm>
        <a:prstGeom prst="rect">
          <a:avLst/>
        </a:prstGeom>
        <a:solidFill>
          <a:srgbClr val="081B19"/>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mn-lt"/>
          </a:endParaRPr>
        </a:p>
      </dsp:txBody>
      <dsp:txXfrm>
        <a:off x="3768355" y="1117386"/>
        <a:ext cx="1652739" cy="360756"/>
      </dsp:txXfrm>
    </dsp:sp>
    <dsp:sp modelId="{FA19A0AA-8B0B-4AA8-A80D-08CFFDD3F112}">
      <dsp:nvSpPr>
        <dsp:cNvPr id="0" name=""/>
        <dsp:cNvSpPr/>
      </dsp:nvSpPr>
      <dsp:spPr>
        <a:xfrm>
          <a:off x="3481475" y="1572322"/>
          <a:ext cx="47887" cy="47887"/>
        </a:xfrm>
        <a:prstGeom prst="ellipse">
          <a:avLst/>
        </a:prstGeom>
        <a:solidFill>
          <a:srgbClr val="081B19"/>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3655668" y="2202847"/>
          <a:ext cx="1878113" cy="918551"/>
        </a:xfrm>
        <a:prstGeom prst="roundRect">
          <a:avLst/>
        </a:prstGeom>
        <a:solidFill>
          <a:srgbClr val="081B19"/>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mn-lt"/>
            </a:rPr>
            <a:t>Design Visualizations</a:t>
          </a:r>
        </a:p>
      </dsp:txBody>
      <dsp:txXfrm>
        <a:off x="3700508" y="2247687"/>
        <a:ext cx="1788433" cy="828871"/>
      </dsp:txXfrm>
    </dsp:sp>
    <dsp:sp modelId="{DBD74D6B-057A-432C-9067-BF618C19EB2A}">
      <dsp:nvSpPr>
        <dsp:cNvPr id="0" name=""/>
        <dsp:cNvSpPr/>
      </dsp:nvSpPr>
      <dsp:spPr>
        <a:xfrm>
          <a:off x="4594725" y="1596266"/>
          <a:ext cx="0" cy="606581"/>
        </a:xfrm>
        <a:prstGeom prst="line">
          <a:avLst/>
        </a:prstGeom>
        <a:solidFill>
          <a:srgbClr val="081B19"/>
        </a:solid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4857660" y="1714390"/>
          <a:ext cx="1652739" cy="360756"/>
        </a:xfrm>
        <a:prstGeom prst="rect">
          <a:avLst/>
        </a:prstGeom>
        <a:solidFill>
          <a:srgbClr val="081B19"/>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mn-lt"/>
          </a:endParaRPr>
        </a:p>
      </dsp:txBody>
      <dsp:txXfrm>
        <a:off x="4857660" y="1714390"/>
        <a:ext cx="1652739" cy="360756"/>
      </dsp:txXfrm>
    </dsp:sp>
    <dsp:sp modelId="{0F979253-FD39-4920-BFCA-78C564B167EA}">
      <dsp:nvSpPr>
        <dsp:cNvPr id="0" name=""/>
        <dsp:cNvSpPr/>
      </dsp:nvSpPr>
      <dsp:spPr>
        <a:xfrm>
          <a:off x="4570781" y="1572322"/>
          <a:ext cx="47887" cy="47887"/>
        </a:xfrm>
        <a:prstGeom prst="ellipse">
          <a:avLst/>
        </a:prstGeom>
        <a:solidFill>
          <a:srgbClr val="081B19"/>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4744974" y="0"/>
          <a:ext cx="1878113" cy="989685"/>
        </a:xfrm>
        <a:prstGeom prst="roundRect">
          <a:avLst/>
        </a:prstGeom>
        <a:solidFill>
          <a:srgbClr val="081B19"/>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mn-lt"/>
            </a:rPr>
            <a:t> Analyzing the data visuals on Power Bi</a:t>
          </a:r>
        </a:p>
      </dsp:txBody>
      <dsp:txXfrm>
        <a:off x="4793286" y="48312"/>
        <a:ext cx="1781489" cy="893061"/>
      </dsp:txXfrm>
    </dsp:sp>
    <dsp:sp modelId="{DCAE8A46-752C-4E82-84CE-E790E1F2918E}">
      <dsp:nvSpPr>
        <dsp:cNvPr id="0" name=""/>
        <dsp:cNvSpPr/>
      </dsp:nvSpPr>
      <dsp:spPr>
        <a:xfrm>
          <a:off x="5684030" y="989685"/>
          <a:ext cx="0" cy="606581"/>
        </a:xfrm>
        <a:prstGeom prst="line">
          <a:avLst/>
        </a:prstGeom>
        <a:solidFill>
          <a:srgbClr val="081B19"/>
        </a:solid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6D65F68-BF2F-4EFE-86D2-E870DBE2BA1B}">
      <dsp:nvSpPr>
        <dsp:cNvPr id="0" name=""/>
        <dsp:cNvSpPr/>
      </dsp:nvSpPr>
      <dsp:spPr>
        <a:xfrm>
          <a:off x="5946966" y="1117386"/>
          <a:ext cx="1652739" cy="360756"/>
        </a:xfrm>
        <a:prstGeom prst="rect">
          <a:avLst/>
        </a:prstGeom>
        <a:solidFill>
          <a:srgbClr val="081B19"/>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mn-lt"/>
          </a:endParaRPr>
        </a:p>
      </dsp:txBody>
      <dsp:txXfrm>
        <a:off x="5946966" y="1117386"/>
        <a:ext cx="1652739" cy="360756"/>
      </dsp:txXfrm>
    </dsp:sp>
    <dsp:sp modelId="{B6459BF8-D2C3-4018-9C28-98667DC203F4}">
      <dsp:nvSpPr>
        <dsp:cNvPr id="0" name=""/>
        <dsp:cNvSpPr/>
      </dsp:nvSpPr>
      <dsp:spPr>
        <a:xfrm>
          <a:off x="5660086" y="1572322"/>
          <a:ext cx="47887" cy="47887"/>
        </a:xfrm>
        <a:prstGeom prst="ellipse">
          <a:avLst/>
        </a:prstGeom>
        <a:solidFill>
          <a:srgbClr val="081B19"/>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C0735-17AB-4753-B6FA-FB0132BFEADE}">
      <dsp:nvSpPr>
        <dsp:cNvPr id="0" name=""/>
        <dsp:cNvSpPr/>
      </dsp:nvSpPr>
      <dsp:spPr>
        <a:xfrm>
          <a:off x="5834280" y="2202847"/>
          <a:ext cx="1878113" cy="989685"/>
        </a:xfrm>
        <a:prstGeom prst="roundRect">
          <a:avLst/>
        </a:prstGeom>
        <a:solidFill>
          <a:srgbClr val="081B19"/>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mn-lt"/>
            </a:rPr>
            <a:t>Presenting the final conclusions</a:t>
          </a:r>
        </a:p>
      </dsp:txBody>
      <dsp:txXfrm>
        <a:off x="5882592" y="2251159"/>
        <a:ext cx="1781489" cy="893061"/>
      </dsp:txXfrm>
    </dsp:sp>
    <dsp:sp modelId="{651ECB5A-CC08-48C3-A8F8-7BF65A376F27}">
      <dsp:nvSpPr>
        <dsp:cNvPr id="0" name=""/>
        <dsp:cNvSpPr/>
      </dsp:nvSpPr>
      <dsp:spPr>
        <a:xfrm>
          <a:off x="6773336" y="1596266"/>
          <a:ext cx="0" cy="606581"/>
        </a:xfrm>
        <a:prstGeom prst="line">
          <a:avLst/>
        </a:prstGeom>
        <a:solidFill>
          <a:srgbClr val="081B19"/>
        </a:solid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171C128-749D-4DF9-99D9-B323B5D0CCA1}">
      <dsp:nvSpPr>
        <dsp:cNvPr id="0" name=""/>
        <dsp:cNvSpPr/>
      </dsp:nvSpPr>
      <dsp:spPr>
        <a:xfrm>
          <a:off x="6749392" y="1572322"/>
          <a:ext cx="47887" cy="47887"/>
        </a:xfrm>
        <a:prstGeom prst="ellipse">
          <a:avLst/>
        </a:prstGeom>
        <a:solidFill>
          <a:srgbClr val="081B19"/>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zeeshan-khan-72110/" TargetMode="External"/><Relationship Id="rId2" Type="http://schemas.openxmlformats.org/officeDocument/2006/relationships/hyperlink" Target="mailto:zk2938560@gmail.com"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2181225"/>
            <a:ext cx="3071005" cy="1299069"/>
          </a:xfrm>
        </p:spPr>
        <p:txBody>
          <a:bodyPr vert="horz" lIns="91440" tIns="45720" rIns="91440" bIns="45720" rtlCol="0" anchor="b" anchorCtr="0">
            <a:normAutofit/>
          </a:bodyPr>
          <a:lstStyle/>
          <a:p>
            <a:r>
              <a:rPr lang="en-IN" dirty="0"/>
              <a:t>Budget Sales Analytics </a:t>
            </a:r>
            <a:endParaRPr lang="en-US" dirty="0"/>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a:t>Zeeshan Khan</a:t>
            </a:r>
          </a:p>
        </p:txBody>
      </p:sp>
      <p:pic>
        <p:nvPicPr>
          <p:cNvPr id="7" name="Picture Placeholder 6">
            <a:extLst>
              <a:ext uri="{FF2B5EF4-FFF2-40B4-BE49-F238E27FC236}">
                <a16:creationId xmlns:a16="http://schemas.microsoft.com/office/drawing/2014/main" id="{3167A29B-1857-9F2D-27EF-D11939EA31CD}"/>
              </a:ext>
            </a:extLst>
          </p:cNvPr>
          <p:cNvPicPr>
            <a:picLocks noGrp="1" noChangeAspect="1"/>
          </p:cNvPicPr>
          <p:nvPr>
            <p:ph type="pic" sz="quarter" idx="13"/>
          </p:nvPr>
        </p:nvPicPr>
        <p:blipFill>
          <a:blip r:embed="rId2"/>
          <a:srcRect t="6089" b="6089"/>
          <a:stretch>
            <a:fillRect/>
          </a:stretch>
        </p:blipFill>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CAAEB0-0AA3-D5FF-48BB-D34BAF1DE768}"/>
              </a:ext>
            </a:extLst>
          </p:cNvPr>
          <p:cNvPicPr>
            <a:picLocks noChangeAspect="1"/>
          </p:cNvPicPr>
          <p:nvPr/>
        </p:nvPicPr>
        <p:blipFill>
          <a:blip r:embed="rId2"/>
          <a:stretch>
            <a:fillRect/>
          </a:stretch>
        </p:blipFill>
        <p:spPr>
          <a:xfrm>
            <a:off x="2929565" y="1933575"/>
            <a:ext cx="6332870" cy="4562475"/>
          </a:xfrm>
          <a:prstGeom prst="rect">
            <a:avLst/>
          </a:prstGeom>
        </p:spPr>
      </p:pic>
      <p:sp>
        <p:nvSpPr>
          <p:cNvPr id="6" name="Title 4">
            <a:extLst>
              <a:ext uri="{FF2B5EF4-FFF2-40B4-BE49-F238E27FC236}">
                <a16:creationId xmlns:a16="http://schemas.microsoft.com/office/drawing/2014/main" id="{F9BA982D-1248-EDCF-C1E3-E63550010B36}"/>
              </a:ext>
            </a:extLst>
          </p:cNvPr>
          <p:cNvSpPr txBox="1">
            <a:spLocks/>
          </p:cNvSpPr>
          <p:nvPr/>
        </p:nvSpPr>
        <p:spPr>
          <a:xfrm>
            <a:off x="762001" y="971841"/>
            <a:ext cx="3562349" cy="58996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Designed Visuals</a:t>
            </a:r>
          </a:p>
        </p:txBody>
      </p:sp>
    </p:spTree>
    <p:extLst>
      <p:ext uri="{BB962C8B-B14F-4D97-AF65-F5344CB8AC3E}">
        <p14:creationId xmlns:p14="http://schemas.microsoft.com/office/powerpoint/2010/main" val="93028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2076451" y="338328"/>
            <a:ext cx="5448300" cy="1240966"/>
          </a:xfrm>
        </p:spPr>
        <p:txBody>
          <a:bodyPr/>
          <a:lstStyle/>
          <a:p>
            <a:r>
              <a:rPr lang="en-US" dirty="0"/>
              <a:t>Conclusion</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3984" y="1579293"/>
            <a:ext cx="11164726" cy="5142181"/>
          </a:xfrm>
        </p:spPr>
        <p:txBody>
          <a:bodyPr>
            <a:noAutofit/>
          </a:bodyPr>
          <a:lstStyle/>
          <a:p>
            <a:pPr>
              <a:lnSpc>
                <a:spcPct val="100000"/>
              </a:lnSpc>
            </a:pPr>
            <a:r>
              <a:rPr lang="en-US" sz="1800" dirty="0"/>
              <a:t>Australia boasts the highest and consistently rising profit contribution percentage across the analyzed period. </a:t>
            </a:r>
          </a:p>
          <a:p>
            <a:pPr>
              <a:lnSpc>
                <a:spcPct val="100000"/>
              </a:lnSpc>
            </a:pPr>
            <a:r>
              <a:rPr lang="en-US" sz="1800" dirty="0"/>
              <a:t>Profit margins remain steady around 40%, indicating efficient operations across regions. </a:t>
            </a:r>
          </a:p>
          <a:p>
            <a:pPr>
              <a:lnSpc>
                <a:spcPct val="100000"/>
              </a:lnSpc>
            </a:pPr>
            <a:r>
              <a:rPr lang="en-US" sz="1800" dirty="0"/>
              <a:t>Based on 2014 data, total sales show a promising year-over-year increase.</a:t>
            </a:r>
          </a:p>
          <a:p>
            <a:pPr>
              <a:lnSpc>
                <a:spcPct val="100000"/>
              </a:lnSpc>
            </a:pPr>
            <a:r>
              <a:rPr lang="en-US" sz="1800" dirty="0"/>
              <a:t>Academy Bikes lead product sales in 2014, followed by Mountain Bikes.</a:t>
            </a:r>
            <a:r>
              <a:rPr kumimoji="0" lang="en-US" altLang="en-US" sz="1800" i="0" u="none" strike="noStrike" cap="none" normalizeH="0" baseline="0" dirty="0">
                <a:ln>
                  <a:noFill/>
                </a:ln>
                <a:solidFill>
                  <a:srgbClr val="ABA69D"/>
                </a:solidFill>
                <a:effectLst/>
              </a:rPr>
              <a:t>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rgbClr val="ABA69D"/>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rgbClr val="ABA69D"/>
                </a:solidFill>
                <a:effectLst/>
              </a:rPr>
              <a:t>Consistently high profit contribution across all three years analyzed.</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rgbClr val="ABA69D"/>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rgbClr val="ABA69D"/>
                </a:solidFill>
                <a:effectLst/>
              </a:rPr>
              <a:t>Profit margins are stable: Hover around 40% year-over-year.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rgbClr val="ABA69D"/>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rgbClr val="ABA69D"/>
                </a:solidFill>
                <a:effectLst/>
              </a:rPr>
              <a:t>Total sales appear to be increasing year-over-year based on 2014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rgbClr val="ABA69D"/>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rgbClr val="ABA69D"/>
                </a:solidFill>
                <a:effectLst/>
              </a:rPr>
              <a:t>Academy Bikes lead in sales: Followed by Mountain Bikes in 2014.</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rgbClr val="ABA69D"/>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rgbClr val="ABA69D"/>
                </a:solidFill>
                <a:effectLst/>
              </a:rPr>
              <a:t>Incomplete profitability picture: Lack of data on unit cost and average price hinders assessing profitability by product line. </a:t>
            </a:r>
          </a:p>
          <a:p>
            <a:pPr>
              <a:lnSpc>
                <a:spcPct val="100000"/>
              </a:lnSpc>
            </a:pPr>
            <a:endParaRPr lang="en-US" sz="1800" dirty="0"/>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normAutofit fontScale="70000" lnSpcReduction="20000"/>
          </a:bodyPr>
          <a:lstStyle/>
          <a:p>
            <a:pPr marL="0" indent="0" algn="ctr">
              <a:buNone/>
            </a:pPr>
            <a:r>
              <a:rPr lang="en-US" dirty="0">
                <a:latin typeface="Century Gothic (Body) "/>
              </a:rPr>
              <a:t>Zeeshan Khan</a:t>
            </a:r>
          </a:p>
          <a:p>
            <a:pPr marL="0" indent="0" algn="ctr">
              <a:buNone/>
            </a:pPr>
            <a:r>
              <a:rPr lang="en-US" dirty="0">
                <a:latin typeface="Century Gothic (Body) "/>
                <a:hlinkClick r:id="rId2">
                  <a:extLst>
                    <a:ext uri="{A12FA001-AC4F-418D-AE19-62706E023703}">
                      <ahyp:hlinkClr xmlns:ahyp="http://schemas.microsoft.com/office/drawing/2018/hyperlinkcolor" val="tx"/>
                    </a:ext>
                  </a:extLst>
                </a:hlinkClick>
              </a:rPr>
              <a:t>zk2938560@gmail.com</a:t>
            </a:r>
            <a:endParaRPr lang="en-US" dirty="0">
              <a:latin typeface="Century Gothic (Body) "/>
            </a:endParaRPr>
          </a:p>
          <a:p>
            <a:pPr marL="0" indent="0" algn="ctr">
              <a:buNone/>
            </a:pPr>
            <a:r>
              <a:rPr lang="en-US" dirty="0">
                <a:latin typeface="Century Gothic (Body) "/>
              </a:rPr>
              <a:t> </a:t>
            </a:r>
            <a:r>
              <a:rPr lang="en-US" dirty="0">
                <a:latin typeface="Century Gothic (Body) "/>
                <a:hlinkClick r:id="rId3">
                  <a:extLst>
                    <a:ext uri="{A12FA001-AC4F-418D-AE19-62706E023703}">
                      <ahyp:hlinkClr xmlns:ahyp="http://schemas.microsoft.com/office/drawing/2018/hyperlinkcolor" val="tx"/>
                    </a:ext>
                  </a:extLst>
                </a:hlinkClick>
              </a:rPr>
              <a:t>https://www.linkedin.com/in/zeeshan-khan-72110/</a:t>
            </a:r>
            <a:endParaRPr lang="en-US" dirty="0">
              <a:latin typeface="Century Gothic (Body) "/>
            </a:endParaRPr>
          </a:p>
          <a:p>
            <a:pPr marL="0" indent="0" algn="ctr">
              <a:buNone/>
            </a:pPr>
            <a:endParaRPr lang="en-US" dirty="0">
              <a:latin typeface="Century Gothic (Body) "/>
            </a:endParaRPr>
          </a:p>
          <a:p>
            <a:pPr marL="0" indent="0" algn="ctr">
              <a:buNone/>
            </a:pPr>
            <a:endParaRPr lang="en-US" dirty="0">
              <a:latin typeface="Century Gothic (Body) "/>
            </a:endParaRPr>
          </a:p>
          <a:p>
            <a:pPr marL="0" indent="0" algn="ctr">
              <a:buNone/>
            </a:pPr>
            <a:endParaRPr lang="en-US" dirty="0">
              <a:latin typeface="Century Gothic (Body) "/>
            </a:endParaRPr>
          </a:p>
          <a:p>
            <a:pPr algn="ctr"/>
            <a:r>
              <a:rPr lang="en-US" sz="1200" dirty="0">
                <a:latin typeface="Century Gothic (Body) "/>
              </a:rPr>
              <a:t>© All images in this presentation have been generated or imagined with the help of AI</a:t>
            </a:r>
            <a:endParaRPr lang="en-US" dirty="0">
              <a:latin typeface="Century Gothic (Body) "/>
            </a:endParaRPr>
          </a:p>
          <a:p>
            <a:pPr algn="ctr"/>
            <a:endParaRPr lang="en-US" dirty="0">
              <a:latin typeface="Century Gothic (Body) "/>
            </a:endParaRPr>
          </a:p>
          <a:p>
            <a:pPr algn="ctr"/>
            <a:endParaRPr lang="en-US" dirty="0">
              <a:latin typeface="Century Gothic (Body) "/>
            </a:endParaRP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val="0"/>
              </a:ext>
            </a:extLst>
          </a:blip>
          <a:srcRect/>
          <a:stretch/>
        </p:blipFill>
        <p:spPr>
          <a:xfrm>
            <a:off x="4575175" y="0"/>
            <a:ext cx="7616825" cy="6858000"/>
          </a:xfrm>
        </p:spPr>
      </p:pic>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t>Agenda</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43070" y="57150"/>
            <a:ext cx="6401231" cy="5572125"/>
          </a:xfrm>
        </p:spPr>
        <p:txBody>
          <a:bodyPr>
            <a:normAutofit/>
          </a:bodyPr>
          <a:lstStyle/>
          <a:p>
            <a:r>
              <a:rPr lang="en-US" dirty="0"/>
              <a:t>Project Details </a:t>
            </a:r>
          </a:p>
          <a:p>
            <a:r>
              <a:rPr lang="en-US" dirty="0"/>
              <a:t>Objectives</a:t>
            </a:r>
          </a:p>
          <a:p>
            <a:r>
              <a:rPr lang="en-US" dirty="0"/>
              <a:t>Problem Statement</a:t>
            </a:r>
          </a:p>
          <a:p>
            <a:r>
              <a:rPr lang="en-US" dirty="0"/>
              <a:t>Process Flow</a:t>
            </a:r>
          </a:p>
          <a:p>
            <a:r>
              <a:rPr lang="en-US" dirty="0"/>
              <a:t>Insights</a:t>
            </a:r>
          </a:p>
          <a:p>
            <a:r>
              <a:rPr lang="en-US" dirty="0"/>
              <a:t>Designed Visuals </a:t>
            </a:r>
          </a:p>
          <a:p>
            <a:r>
              <a:rPr lang="en-US" dirty="0"/>
              <a:t>Conclusion</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45164" y="1034470"/>
            <a:ext cx="10515600" cy="899783"/>
          </a:xfrm>
        </p:spPr>
        <p:txBody>
          <a:bodyPr/>
          <a:lstStyle/>
          <a:p>
            <a:r>
              <a:rPr lang="en-US" dirty="0"/>
              <a:t>Project Details</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graphicFrame>
        <p:nvGraphicFramePr>
          <p:cNvPr id="9" name="Content Placeholder 3">
            <a:extLst>
              <a:ext uri="{FF2B5EF4-FFF2-40B4-BE49-F238E27FC236}">
                <a16:creationId xmlns:a16="http://schemas.microsoft.com/office/drawing/2014/main" id="{A5BC53D0-2034-7D9B-B4C3-8FBE7158FA39}"/>
              </a:ext>
            </a:extLst>
          </p:cNvPr>
          <p:cNvGraphicFramePr>
            <a:graphicFrameLocks/>
          </p:cNvGraphicFramePr>
          <p:nvPr>
            <p:extLst>
              <p:ext uri="{D42A27DB-BD31-4B8C-83A1-F6EECF244321}">
                <p14:modId xmlns:p14="http://schemas.microsoft.com/office/powerpoint/2010/main" val="1996850810"/>
              </p:ext>
            </p:extLst>
          </p:nvPr>
        </p:nvGraphicFramePr>
        <p:xfrm>
          <a:off x="1899081" y="2058670"/>
          <a:ext cx="8407766" cy="4297680"/>
        </p:xfrm>
        <a:graphic>
          <a:graphicData uri="http://schemas.openxmlformats.org/drawingml/2006/table">
            <a:tbl>
              <a:tblPr firstRow="1" bandRow="1">
                <a:tableStyleId>{74C1A8A3-306A-4EB7-A6B1-4F7E0EB9C5D6}</a:tableStyleId>
              </a:tblPr>
              <a:tblGrid>
                <a:gridCol w="4203883">
                  <a:extLst>
                    <a:ext uri="{9D8B030D-6E8A-4147-A177-3AD203B41FA5}">
                      <a16:colId xmlns:a16="http://schemas.microsoft.com/office/drawing/2014/main" val="4093971680"/>
                    </a:ext>
                  </a:extLst>
                </a:gridCol>
                <a:gridCol w="4203883">
                  <a:extLst>
                    <a:ext uri="{9D8B030D-6E8A-4147-A177-3AD203B41FA5}">
                      <a16:colId xmlns:a16="http://schemas.microsoft.com/office/drawing/2014/main" val="1573246721"/>
                    </a:ext>
                  </a:extLst>
                </a:gridCol>
              </a:tblGrid>
              <a:tr h="214045">
                <a:tc>
                  <a:txBody>
                    <a:bodyPr/>
                    <a:lstStyle/>
                    <a:p>
                      <a:pPr algn="ctr"/>
                      <a:r>
                        <a:rPr lang="en-US" sz="2800" b="0" dirty="0">
                          <a:solidFill>
                            <a:srgbClr val="ABA69D"/>
                          </a:solidFill>
                          <a:latin typeface="Century Gothic (Body) "/>
                        </a:rPr>
                        <a:t>Technology</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1B19"/>
                    </a:solidFill>
                  </a:tcPr>
                </a:tc>
                <a:tc>
                  <a:txBody>
                    <a:bodyPr/>
                    <a:lstStyle/>
                    <a:p>
                      <a:pPr algn="ctr"/>
                      <a:r>
                        <a:rPr lang="en-US" sz="2800" b="0" dirty="0">
                          <a:solidFill>
                            <a:srgbClr val="ABA69D"/>
                          </a:solidFill>
                          <a:latin typeface="Century Gothic (Body) "/>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1B19"/>
                    </a:solidFill>
                  </a:tcPr>
                </a:tc>
                <a:extLst>
                  <a:ext uri="{0D108BD9-81ED-4DB2-BD59-A6C34878D82A}">
                    <a16:rowId xmlns:a16="http://schemas.microsoft.com/office/drawing/2014/main" val="1891290249"/>
                  </a:ext>
                </a:extLst>
              </a:tr>
              <a:tr h="370840">
                <a:tc>
                  <a:txBody>
                    <a:bodyPr/>
                    <a:lstStyle/>
                    <a:p>
                      <a:pPr algn="ctr"/>
                      <a:r>
                        <a:rPr lang="en-US" sz="2800" b="0" dirty="0">
                          <a:solidFill>
                            <a:srgbClr val="ABA69D"/>
                          </a:solidFill>
                          <a:latin typeface="Century Gothic (Body) "/>
                        </a:rPr>
                        <a:t>Domain</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800" b="0" dirty="0">
                          <a:solidFill>
                            <a:srgbClr val="ABA69D"/>
                          </a:solidFill>
                          <a:latin typeface="Century Gothic (Body) "/>
                        </a:rPr>
                        <a:t>Retail &amp; Sales</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56013815"/>
                  </a:ext>
                </a:extLst>
              </a:tr>
              <a:tr h="370840">
                <a:tc>
                  <a:txBody>
                    <a:bodyPr/>
                    <a:lstStyle/>
                    <a:p>
                      <a:pPr algn="ctr"/>
                      <a:r>
                        <a:rPr lang="en-US" sz="2800" b="0" dirty="0">
                          <a:solidFill>
                            <a:srgbClr val="ABA69D"/>
                          </a:solidFill>
                          <a:latin typeface="Century Gothic (Body) "/>
                        </a:rPr>
                        <a:t>Project Level</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800" b="0" dirty="0">
                          <a:solidFill>
                            <a:srgbClr val="ABA69D"/>
                          </a:solidFill>
                          <a:latin typeface="Century Gothic (Body) "/>
                        </a:rPr>
                        <a:t>Advanced</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09641956"/>
                  </a:ext>
                </a:extLst>
              </a:tr>
              <a:tr h="370840">
                <a:tc>
                  <a:txBody>
                    <a:bodyPr/>
                    <a:lstStyle/>
                    <a:p>
                      <a:pPr algn="ctr"/>
                      <a:r>
                        <a:rPr lang="en-US" sz="2800" b="0" dirty="0">
                          <a:solidFill>
                            <a:srgbClr val="ABA69D"/>
                          </a:solidFill>
                          <a:latin typeface="Century Gothic (Body) "/>
                        </a:rPr>
                        <a:t>Programming Language Used</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800" b="0" dirty="0">
                          <a:solidFill>
                            <a:srgbClr val="ABA69D"/>
                          </a:solidFill>
                          <a:latin typeface="Century Gothic (Body) "/>
                        </a:rPr>
                        <a:t>Python, R Scripting</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9493715"/>
                  </a:ext>
                </a:extLst>
              </a:tr>
              <a:tr h="370840">
                <a:tc>
                  <a:txBody>
                    <a:bodyPr/>
                    <a:lstStyle/>
                    <a:p>
                      <a:pPr algn="ctr"/>
                      <a:r>
                        <a:rPr lang="en-US" sz="2800" b="0" dirty="0">
                          <a:solidFill>
                            <a:srgbClr val="ABA69D"/>
                          </a:solidFill>
                          <a:latin typeface="Century Gothic (Body) "/>
                        </a:rPr>
                        <a:t>Tools/ Libraries used</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800" b="0" dirty="0">
                          <a:solidFill>
                            <a:srgbClr val="ABA69D"/>
                          </a:solidFill>
                          <a:latin typeface="Century Gothic (Body) "/>
                        </a:rPr>
                        <a:t>Kaggle, MS-Excel, PowerBI, NumPy, Pandas, Matplotlib, Seaborn.</a:t>
                      </a:r>
                      <a:endParaRPr lang="en-IN" sz="2800" b="0" dirty="0">
                        <a:solidFill>
                          <a:srgbClr val="ABA69D"/>
                        </a:solidFill>
                        <a:latin typeface="Century Gothic (Body) "/>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2322926"/>
                  </a:ext>
                </a:extLst>
              </a:tr>
            </a:tbl>
          </a:graphicData>
        </a:graphic>
      </p:graphicFrame>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45164" y="1034470"/>
            <a:ext cx="10515600" cy="899783"/>
          </a:xfrm>
        </p:spPr>
        <p:txBody>
          <a:bodyPr/>
          <a:lstStyle/>
          <a:p>
            <a:r>
              <a:rPr lang="en-US" dirty="0"/>
              <a:t>Objectives</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4</a:t>
            </a:fld>
            <a:endParaRPr lang="en-US" dirty="0"/>
          </a:p>
        </p:txBody>
      </p:sp>
      <p:sp>
        <p:nvSpPr>
          <p:cNvPr id="2" name="Subtitle 2">
            <a:extLst>
              <a:ext uri="{FF2B5EF4-FFF2-40B4-BE49-F238E27FC236}">
                <a16:creationId xmlns:a16="http://schemas.microsoft.com/office/drawing/2014/main" id="{996BBFF9-9BA5-A245-716A-10268E36FA71}"/>
              </a:ext>
            </a:extLst>
          </p:cNvPr>
          <p:cNvSpPr txBox="1">
            <a:spLocks/>
          </p:cNvSpPr>
          <p:nvPr/>
        </p:nvSpPr>
        <p:spPr>
          <a:xfrm>
            <a:off x="760719" y="2121239"/>
            <a:ext cx="10670561" cy="4048124"/>
          </a:xfrm>
          <a:prstGeom prst="rect">
            <a:avLst/>
          </a:prstGeom>
        </p:spPr>
        <p:txBody>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dirty="0"/>
              <a:t>Analyze Sales Trends: Evaluate sales performance, revenue, and transaction values over time. </a:t>
            </a:r>
          </a:p>
          <a:p>
            <a:pPr algn="just">
              <a:lnSpc>
                <a:spcPct val="150000"/>
              </a:lnSpc>
            </a:pPr>
            <a:r>
              <a:rPr lang="en-US" dirty="0"/>
              <a:t>Customer Segmentation: Identify and segment customers by demographics, behavior, and location. </a:t>
            </a:r>
          </a:p>
          <a:p>
            <a:pPr algn="just">
              <a:lnSpc>
                <a:spcPct val="150000"/>
              </a:lnSpc>
            </a:pPr>
            <a:r>
              <a:rPr lang="en-US" dirty="0"/>
              <a:t>Product Analysis: Assess domain popularity and pricing to optimize sales.</a:t>
            </a:r>
          </a:p>
          <a:p>
            <a:pPr algn="just">
              <a:lnSpc>
                <a:spcPct val="150000"/>
              </a:lnSpc>
            </a:pPr>
            <a:r>
              <a:rPr lang="en-US" dirty="0"/>
              <a:t> Budget Comparison: Compare budgeted goals with actual sales to identify and address variances.. </a:t>
            </a:r>
          </a:p>
        </p:txBody>
      </p:sp>
    </p:spTree>
    <p:extLst>
      <p:ext uri="{BB962C8B-B14F-4D97-AF65-F5344CB8AC3E}">
        <p14:creationId xmlns:p14="http://schemas.microsoft.com/office/powerpoint/2010/main" val="318180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45164" y="1034470"/>
            <a:ext cx="10515600" cy="899783"/>
          </a:xfrm>
        </p:spPr>
        <p:txBody>
          <a:bodyPr/>
          <a:lstStyle/>
          <a:p>
            <a:r>
              <a:rPr lang="en-US" sz="3200" dirty="0"/>
              <a:t>Problem Statement</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5</a:t>
            </a:fld>
            <a:endParaRPr lang="en-US" dirty="0"/>
          </a:p>
        </p:txBody>
      </p:sp>
      <p:sp>
        <p:nvSpPr>
          <p:cNvPr id="2" name="Subtitle 2">
            <a:extLst>
              <a:ext uri="{FF2B5EF4-FFF2-40B4-BE49-F238E27FC236}">
                <a16:creationId xmlns:a16="http://schemas.microsoft.com/office/drawing/2014/main" id="{996BBFF9-9BA5-A245-716A-10268E36FA71}"/>
              </a:ext>
            </a:extLst>
          </p:cNvPr>
          <p:cNvSpPr txBox="1">
            <a:spLocks/>
          </p:cNvSpPr>
          <p:nvPr/>
        </p:nvSpPr>
        <p:spPr>
          <a:xfrm>
            <a:off x="760719" y="2121239"/>
            <a:ext cx="10670561" cy="4048124"/>
          </a:xfrm>
          <a:prstGeom prst="rect">
            <a:avLst/>
          </a:prstGeom>
        </p:spPr>
        <p:txBody>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dirty="0"/>
              <a:t>Our domain sale process enables immediate purchasing without direct seller contact. Sellers list domains with specified prices in our Marketplace. Interested buyers can view and purchase listed domains. Extract sales, budget, and variance data, comparing them across various attributes. </a:t>
            </a:r>
          </a:p>
          <a:p>
            <a:pPr algn="just">
              <a:lnSpc>
                <a:spcPct val="150000"/>
              </a:lnSpc>
            </a:pPr>
            <a:r>
              <a:rPr lang="en-US" dirty="0"/>
              <a:t>Analyze product details and customer demographics. Create a comprehensive dashboard with visualizations to highlight key metrics and relationships between sales, customer behavior, and product performance.</a:t>
            </a:r>
          </a:p>
        </p:txBody>
      </p:sp>
    </p:spTree>
    <p:extLst>
      <p:ext uri="{BB962C8B-B14F-4D97-AF65-F5344CB8AC3E}">
        <p14:creationId xmlns:p14="http://schemas.microsoft.com/office/powerpoint/2010/main" val="342238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0755-9A81-4C2A-9F48-7B0CF685B25F}"/>
              </a:ext>
            </a:extLst>
          </p:cNvPr>
          <p:cNvSpPr>
            <a:spLocks noGrp="1"/>
          </p:cNvSpPr>
          <p:nvPr>
            <p:ph type="title"/>
          </p:nvPr>
        </p:nvSpPr>
        <p:spPr>
          <a:xfrm>
            <a:off x="838200" y="662427"/>
            <a:ext cx="10515600" cy="819738"/>
          </a:xfrm>
        </p:spPr>
        <p:txBody>
          <a:bodyPr/>
          <a:lstStyle/>
          <a:p>
            <a:r>
              <a:rPr lang="en-US" dirty="0"/>
              <a:t>Process Flow</a:t>
            </a:r>
          </a:p>
        </p:txBody>
      </p:sp>
      <p:sp>
        <p:nvSpPr>
          <p:cNvPr id="66" name="Slide Number Placeholder 65">
            <a:extLst>
              <a:ext uri="{FF2B5EF4-FFF2-40B4-BE49-F238E27FC236}">
                <a16:creationId xmlns:a16="http://schemas.microsoft.com/office/drawing/2014/main" id="{66335940-4EDC-4550-8115-003BDF496E63}"/>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6</a:t>
            </a:fld>
            <a:endParaRPr lang="en-US" dirty="0"/>
          </a:p>
        </p:txBody>
      </p:sp>
      <p:graphicFrame>
        <p:nvGraphicFramePr>
          <p:cNvPr id="5" name="Content Placeholder 17" descr="A timeline of the product launch">
            <a:extLst>
              <a:ext uri="{FF2B5EF4-FFF2-40B4-BE49-F238E27FC236}">
                <a16:creationId xmlns:a16="http://schemas.microsoft.com/office/drawing/2014/main" id="{903880A8-F2C7-010C-7D56-D631BA12BD9B}"/>
              </a:ext>
            </a:extLst>
          </p:cNvPr>
          <p:cNvGraphicFramePr>
            <a:graphicFrameLocks/>
          </p:cNvGraphicFramePr>
          <p:nvPr>
            <p:extLst>
              <p:ext uri="{D42A27DB-BD31-4B8C-83A1-F6EECF244321}">
                <p14:modId xmlns:p14="http://schemas.microsoft.com/office/powerpoint/2010/main" val="3260283675"/>
              </p:ext>
            </p:extLst>
          </p:nvPr>
        </p:nvGraphicFramePr>
        <p:xfrm>
          <a:off x="4056999" y="2519913"/>
          <a:ext cx="7715901" cy="3192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98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81330-A59C-4CCA-93EA-79083C5686A1}"/>
              </a:ext>
            </a:extLst>
          </p:cNvPr>
          <p:cNvSpPr>
            <a:spLocks noGrp="1"/>
          </p:cNvSpPr>
          <p:nvPr>
            <p:ph type="ctrTitle"/>
          </p:nvPr>
        </p:nvSpPr>
        <p:spPr>
          <a:xfrm>
            <a:off x="786353" y="305675"/>
            <a:ext cx="2041842" cy="589966"/>
          </a:xfrm>
        </p:spPr>
        <p:txBody>
          <a:bodyPr/>
          <a:lstStyle/>
          <a:p>
            <a:pPr algn="l"/>
            <a:r>
              <a:rPr lang="en-US" dirty="0"/>
              <a:t>Insights</a:t>
            </a:r>
          </a:p>
        </p:txBody>
      </p:sp>
      <p:sp>
        <p:nvSpPr>
          <p:cNvPr id="22" name="Slide Number Placeholder 21">
            <a:extLst>
              <a:ext uri="{FF2B5EF4-FFF2-40B4-BE49-F238E27FC236}">
                <a16:creationId xmlns:a16="http://schemas.microsoft.com/office/drawing/2014/main" id="{6BB31DF5-C74E-43EC-894C-2E5DC0D59A04}"/>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7</a:t>
            </a:fld>
            <a:endParaRPr lang="en-US" dirty="0"/>
          </a:p>
        </p:txBody>
      </p:sp>
      <p:pic>
        <p:nvPicPr>
          <p:cNvPr id="15" name="Picture 14">
            <a:extLst>
              <a:ext uri="{FF2B5EF4-FFF2-40B4-BE49-F238E27FC236}">
                <a16:creationId xmlns:a16="http://schemas.microsoft.com/office/drawing/2014/main" id="{DC247208-AD85-59BF-0CAE-D8B8963691B4}"/>
              </a:ext>
            </a:extLst>
          </p:cNvPr>
          <p:cNvPicPr>
            <a:picLocks noChangeAspect="1"/>
          </p:cNvPicPr>
          <p:nvPr/>
        </p:nvPicPr>
        <p:blipFill>
          <a:blip r:embed="rId2"/>
          <a:stretch>
            <a:fillRect/>
          </a:stretch>
        </p:blipFill>
        <p:spPr>
          <a:xfrm>
            <a:off x="786353" y="1086537"/>
            <a:ext cx="5590092" cy="3218815"/>
          </a:xfrm>
          <a:prstGeom prst="rect">
            <a:avLst/>
          </a:prstGeom>
        </p:spPr>
      </p:pic>
      <p:pic>
        <p:nvPicPr>
          <p:cNvPr id="17" name="Picture 16">
            <a:extLst>
              <a:ext uri="{FF2B5EF4-FFF2-40B4-BE49-F238E27FC236}">
                <a16:creationId xmlns:a16="http://schemas.microsoft.com/office/drawing/2014/main" id="{FE8EF765-CA76-1424-4A05-34527F0404E5}"/>
              </a:ext>
            </a:extLst>
          </p:cNvPr>
          <p:cNvPicPr>
            <a:picLocks noChangeAspect="1"/>
          </p:cNvPicPr>
          <p:nvPr/>
        </p:nvPicPr>
        <p:blipFill>
          <a:blip r:embed="rId3"/>
          <a:stretch>
            <a:fillRect/>
          </a:stretch>
        </p:blipFill>
        <p:spPr>
          <a:xfrm>
            <a:off x="786353" y="3915119"/>
            <a:ext cx="5590092" cy="2720631"/>
          </a:xfrm>
          <a:prstGeom prst="rect">
            <a:avLst/>
          </a:prstGeom>
        </p:spPr>
      </p:pic>
      <p:sp>
        <p:nvSpPr>
          <p:cNvPr id="19" name="TextBox 18">
            <a:extLst>
              <a:ext uri="{FF2B5EF4-FFF2-40B4-BE49-F238E27FC236}">
                <a16:creationId xmlns:a16="http://schemas.microsoft.com/office/drawing/2014/main" id="{8D95177D-3E49-7238-8352-2A9F2A978752}"/>
              </a:ext>
            </a:extLst>
          </p:cNvPr>
          <p:cNvSpPr txBox="1"/>
          <p:nvPr/>
        </p:nvSpPr>
        <p:spPr>
          <a:xfrm>
            <a:off x="6484907" y="1086537"/>
            <a:ext cx="5448300" cy="5078313"/>
          </a:xfrm>
          <a:prstGeom prst="rect">
            <a:avLst/>
          </a:prstGeom>
          <a:noFill/>
        </p:spPr>
        <p:txBody>
          <a:bodyPr wrap="square">
            <a:spAutoFit/>
          </a:bodyPr>
          <a:lstStyle/>
          <a:p>
            <a:pPr algn="just"/>
            <a:r>
              <a:rPr lang="en-IN" dirty="0"/>
              <a:t>Total Sales appear to be increasing year-over-year. In 2014, total sales were $51.5 million. There is no data beyond 2014 for total sales, so it is impossible to say for sure if this trend continued.</a:t>
            </a:r>
          </a:p>
          <a:p>
            <a:pPr algn="just"/>
            <a:endParaRPr lang="en-IN" dirty="0"/>
          </a:p>
          <a:p>
            <a:pPr algn="just"/>
            <a:r>
              <a:rPr lang="en-IN" dirty="0"/>
              <a:t>Sales by Product Line show that Academy Bikes is the top seller, followed by Mountain Bikes. In 2014, Academy Bikes sold $5.7 million and Mountain Bikes sold $1.3 million. </a:t>
            </a:r>
          </a:p>
          <a:p>
            <a:pPr algn="just"/>
            <a:endParaRPr lang="en-IN" dirty="0"/>
          </a:p>
          <a:p>
            <a:pPr algn="just"/>
            <a:r>
              <a:rPr lang="en-US" dirty="0"/>
              <a:t>Australia appears to be the most profitable region. In all three years (2014, 2015 and 2016), Australia has the highest profit contribution percentage. Their profit contribution went from 36.60% in 2014 to 40.55% in 2016. </a:t>
            </a:r>
          </a:p>
          <a:p>
            <a:pPr algn="just"/>
            <a:endParaRPr lang="en-US" dirty="0"/>
          </a:p>
          <a:p>
            <a:pPr algn="just"/>
            <a:r>
              <a:rPr lang="en-US" dirty="0"/>
              <a:t>Profit margins seem to be consistent across all regions. There is slight variation year over year, but overall profit margins hover around 40%.</a:t>
            </a:r>
            <a:endParaRPr lang="en-IN" dirty="0"/>
          </a:p>
        </p:txBody>
      </p:sp>
    </p:spTree>
    <p:extLst>
      <p:ext uri="{BB962C8B-B14F-4D97-AF65-F5344CB8AC3E}">
        <p14:creationId xmlns:p14="http://schemas.microsoft.com/office/powerpoint/2010/main" val="86743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6447A22F-FB9C-91A2-8C01-7D0A1C5EE6DD}"/>
              </a:ext>
            </a:extLst>
          </p:cNvPr>
          <p:cNvPicPr>
            <a:picLocks noChangeAspect="1"/>
          </p:cNvPicPr>
          <p:nvPr/>
        </p:nvPicPr>
        <p:blipFill>
          <a:blip r:embed="rId2"/>
          <a:stretch>
            <a:fillRect/>
          </a:stretch>
        </p:blipFill>
        <p:spPr>
          <a:xfrm>
            <a:off x="241730" y="218929"/>
            <a:ext cx="5263720" cy="3741579"/>
          </a:xfrm>
          <a:prstGeom prst="rect">
            <a:avLst/>
          </a:prstGeom>
        </p:spPr>
      </p:pic>
      <p:pic>
        <p:nvPicPr>
          <p:cNvPr id="46" name="Picture 45">
            <a:extLst>
              <a:ext uri="{FF2B5EF4-FFF2-40B4-BE49-F238E27FC236}">
                <a16:creationId xmlns:a16="http://schemas.microsoft.com/office/drawing/2014/main" id="{AE506116-D760-2FAC-366B-7B62A49F7C20}"/>
              </a:ext>
            </a:extLst>
          </p:cNvPr>
          <p:cNvPicPr>
            <a:picLocks noChangeAspect="1"/>
          </p:cNvPicPr>
          <p:nvPr/>
        </p:nvPicPr>
        <p:blipFill>
          <a:blip r:embed="rId3"/>
          <a:stretch>
            <a:fillRect/>
          </a:stretch>
        </p:blipFill>
        <p:spPr>
          <a:xfrm>
            <a:off x="5616145" y="2350625"/>
            <a:ext cx="6334125" cy="4261669"/>
          </a:xfrm>
          <a:prstGeom prst="rect">
            <a:avLst/>
          </a:prstGeom>
        </p:spPr>
      </p:pic>
      <p:sp>
        <p:nvSpPr>
          <p:cNvPr id="47" name="Title 4">
            <a:extLst>
              <a:ext uri="{FF2B5EF4-FFF2-40B4-BE49-F238E27FC236}">
                <a16:creationId xmlns:a16="http://schemas.microsoft.com/office/drawing/2014/main" id="{BDC37056-C1D3-30F9-A3FD-7B0E025035B8}"/>
              </a:ext>
            </a:extLst>
          </p:cNvPr>
          <p:cNvSpPr txBox="1">
            <a:spLocks/>
          </p:cNvSpPr>
          <p:nvPr/>
        </p:nvSpPr>
        <p:spPr>
          <a:xfrm>
            <a:off x="7896226" y="879341"/>
            <a:ext cx="3562349" cy="58996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Designed Visuals</a:t>
            </a:r>
          </a:p>
        </p:txBody>
      </p:sp>
    </p:spTree>
    <p:extLst>
      <p:ext uri="{BB962C8B-B14F-4D97-AF65-F5344CB8AC3E}">
        <p14:creationId xmlns:p14="http://schemas.microsoft.com/office/powerpoint/2010/main" val="376944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6FA4C-D7D5-8461-9902-3097CDA2F7F1}"/>
              </a:ext>
            </a:extLst>
          </p:cNvPr>
          <p:cNvPicPr>
            <a:picLocks noChangeAspect="1"/>
          </p:cNvPicPr>
          <p:nvPr/>
        </p:nvPicPr>
        <p:blipFill>
          <a:blip r:embed="rId2"/>
          <a:stretch>
            <a:fillRect/>
          </a:stretch>
        </p:blipFill>
        <p:spPr>
          <a:xfrm>
            <a:off x="294269" y="2935071"/>
            <a:ext cx="5730431" cy="3649551"/>
          </a:xfrm>
          <a:prstGeom prst="rect">
            <a:avLst/>
          </a:prstGeom>
        </p:spPr>
      </p:pic>
      <p:pic>
        <p:nvPicPr>
          <p:cNvPr id="5" name="Picture 4">
            <a:extLst>
              <a:ext uri="{FF2B5EF4-FFF2-40B4-BE49-F238E27FC236}">
                <a16:creationId xmlns:a16="http://schemas.microsoft.com/office/drawing/2014/main" id="{7AD8FF01-756F-87BF-B165-B5E2C7B1777B}"/>
              </a:ext>
            </a:extLst>
          </p:cNvPr>
          <p:cNvPicPr>
            <a:picLocks noChangeAspect="1"/>
          </p:cNvPicPr>
          <p:nvPr/>
        </p:nvPicPr>
        <p:blipFill>
          <a:blip r:embed="rId3"/>
          <a:stretch>
            <a:fillRect/>
          </a:stretch>
        </p:blipFill>
        <p:spPr>
          <a:xfrm>
            <a:off x="6486525" y="272302"/>
            <a:ext cx="5411206" cy="4798114"/>
          </a:xfrm>
          <a:prstGeom prst="rect">
            <a:avLst/>
          </a:prstGeom>
        </p:spPr>
      </p:pic>
      <p:sp>
        <p:nvSpPr>
          <p:cNvPr id="6" name="Title 4">
            <a:extLst>
              <a:ext uri="{FF2B5EF4-FFF2-40B4-BE49-F238E27FC236}">
                <a16:creationId xmlns:a16="http://schemas.microsoft.com/office/drawing/2014/main" id="{6466DAF9-81B6-2344-0153-2617D4B59F67}"/>
              </a:ext>
            </a:extLst>
          </p:cNvPr>
          <p:cNvSpPr txBox="1">
            <a:spLocks/>
          </p:cNvSpPr>
          <p:nvPr/>
        </p:nvSpPr>
        <p:spPr>
          <a:xfrm>
            <a:off x="762001" y="869816"/>
            <a:ext cx="3562349" cy="58996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Designed Visuals</a:t>
            </a:r>
          </a:p>
        </p:txBody>
      </p:sp>
    </p:spTree>
    <p:extLst>
      <p:ext uri="{BB962C8B-B14F-4D97-AF65-F5344CB8AC3E}">
        <p14:creationId xmlns:p14="http://schemas.microsoft.com/office/powerpoint/2010/main" val="307423336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FF5174-EF46-4DB3-9E31-B6FFE71C18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577EAC-B6FB-4CBD-9524-1AB1B096FD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AEE90C5-1E1C-444C-A570-923DC6A5471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_PineVTI</Template>
  <TotalTime>0</TotalTime>
  <Words>536</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 (Body) </vt:lpstr>
      <vt:lpstr>Dante</vt:lpstr>
      <vt:lpstr>PineVTI</vt:lpstr>
      <vt:lpstr>Budget Sales Analytics </vt:lpstr>
      <vt:lpstr>Agenda</vt:lpstr>
      <vt:lpstr>Project Details</vt:lpstr>
      <vt:lpstr>Objectives</vt:lpstr>
      <vt:lpstr>Problem Statement</vt:lpstr>
      <vt:lpstr>Process Flow</vt:lpstr>
      <vt:lpstr>Insights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2021-04-23T07:38:37Z</dcterms:created>
  <dcterms:modified xsi:type="dcterms:W3CDTF">2024-07-06T07:20:56Z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