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2"/>
  </p:notesMasterIdLst>
  <p:handoutMasterIdLst>
    <p:handoutMasterId r:id="rId23"/>
  </p:handoutMasterIdLst>
  <p:sldIdLst>
    <p:sldId id="400" r:id="rId5"/>
    <p:sldId id="401" r:id="rId6"/>
    <p:sldId id="402" r:id="rId7"/>
    <p:sldId id="403" r:id="rId8"/>
    <p:sldId id="404" r:id="rId9"/>
    <p:sldId id="405" r:id="rId10"/>
    <p:sldId id="406" r:id="rId11"/>
    <p:sldId id="413" r:id="rId12"/>
    <p:sldId id="407" r:id="rId13"/>
    <p:sldId id="408" r:id="rId14"/>
    <p:sldId id="410" r:id="rId15"/>
    <p:sldId id="411" r:id="rId16"/>
    <p:sldId id="416" r:id="rId17"/>
    <p:sldId id="417" r:id="rId18"/>
    <p:sldId id="409" r:id="rId19"/>
    <p:sldId id="415" r:id="rId20"/>
    <p:sldId id="41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928" autoAdjust="0"/>
  </p:normalViewPr>
  <p:slideViewPr>
    <p:cSldViewPr snapToGrid="0">
      <p:cViewPr varScale="1">
        <p:scale>
          <a:sx n="81" d="100"/>
          <a:sy n="81" d="100"/>
        </p:scale>
        <p:origin x="557" y="62"/>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lgn="ctr">
            <a:defRPr b="1"/>
          </a:pPr>
          <a:endParaRPr lang="en-US" sz="1800" dirty="0">
            <a:solidFill>
              <a:schemeClr val="bg1"/>
            </a:solidFill>
            <a:latin typeface="+mn-lt"/>
          </a:endParaRPr>
        </a:p>
      </dgm:t>
    </dgm:pt>
    <dgm:pt modelId="{4E972F7F-4B1B-47AA-A25B-1FFC561F1C76}" type="parTrans" cxnId="{D3D81948-D963-4D1E-AE16-9705EAF510FC}">
      <dgm:prSet/>
      <dgm:spPr/>
      <dgm:t>
        <a:bodyPr/>
        <a:lstStyle/>
        <a:p>
          <a:pPr algn="ctr"/>
          <a:endParaRPr lang="en-US" sz="1800">
            <a:solidFill>
              <a:schemeClr val="bg1"/>
            </a:solidFill>
            <a:latin typeface="+mn-lt"/>
          </a:endParaRPr>
        </a:p>
      </dgm:t>
    </dgm:pt>
    <dgm:pt modelId="{67361508-930A-4A23-8CFC-BB56DA645C3C}" type="sibTrans" cxnId="{D3D81948-D963-4D1E-AE16-9705EAF510FC}">
      <dgm:prSet/>
      <dgm:spPr/>
      <dgm:t>
        <a:bodyPr/>
        <a:lstStyle/>
        <a:p>
          <a:pPr algn="ctr"/>
          <a:endParaRPr lang="en-US" sz="1800">
            <a:solidFill>
              <a:schemeClr val="bg1"/>
            </a:solidFill>
            <a:latin typeface="+mn-lt"/>
          </a:endParaRPr>
        </a:p>
      </dgm:t>
    </dgm:pt>
    <dgm:pt modelId="{5E71F362-34DF-4EEC-92A3-0EFE450E05E4}">
      <dgm:prSet phldrT="[Text]" phldr="0" custT="1"/>
      <dgm:spPr/>
      <dgm:t>
        <a:bodyPr/>
        <a:lstStyle/>
        <a:p>
          <a:pPr algn="ctr"/>
          <a:r>
            <a:rPr lang="en-US" sz="1800" dirty="0">
              <a:solidFill>
                <a:schemeClr val="bg1"/>
              </a:solidFill>
              <a:latin typeface="+mn-lt"/>
            </a:rPr>
            <a:t>Data Exploration &amp; Analysis</a:t>
          </a:r>
        </a:p>
      </dgm:t>
    </dgm:pt>
    <dgm:pt modelId="{8E5EE4D1-908E-455C-B8B3-281AD42DEC9A}" type="parTrans" cxnId="{B99CA6C9-28D1-4DDB-B8EC-AED73AD115CA}">
      <dgm:prSet/>
      <dgm:spPr/>
      <dgm:t>
        <a:bodyPr/>
        <a:lstStyle/>
        <a:p>
          <a:pPr algn="ctr"/>
          <a:endParaRPr lang="en-US" sz="1800">
            <a:solidFill>
              <a:schemeClr val="bg1"/>
            </a:solidFill>
            <a:latin typeface="+mn-lt"/>
          </a:endParaRPr>
        </a:p>
      </dgm:t>
    </dgm:pt>
    <dgm:pt modelId="{B208B24A-E9FD-40A9-B764-FB7C2B7ED8B9}" type="sibTrans" cxnId="{B99CA6C9-28D1-4DDB-B8EC-AED73AD115CA}">
      <dgm:prSet/>
      <dgm:spPr/>
      <dgm:t>
        <a:bodyPr/>
        <a:lstStyle/>
        <a:p>
          <a:pPr algn="ctr"/>
          <a:endParaRPr lang="en-US" sz="1800">
            <a:solidFill>
              <a:schemeClr val="bg1"/>
            </a:solidFill>
            <a:latin typeface="+mn-lt"/>
          </a:endParaRPr>
        </a:p>
      </dgm:t>
    </dgm:pt>
    <dgm:pt modelId="{3CC73758-10C1-47F8-AFA7-1A986D4DDD60}">
      <dgm:prSet phldrT="[Text]" phldr="0" custT="1"/>
      <dgm:spPr/>
      <dgm:t>
        <a:bodyPr/>
        <a:lstStyle/>
        <a:p>
          <a:pPr algn="ctr">
            <a:defRPr b="1"/>
          </a:pPr>
          <a:endParaRPr lang="en-US" sz="1800" dirty="0">
            <a:solidFill>
              <a:schemeClr val="bg1"/>
            </a:solidFill>
            <a:latin typeface="+mn-lt"/>
          </a:endParaRPr>
        </a:p>
      </dgm:t>
    </dgm:pt>
    <dgm:pt modelId="{FF6AE4B6-4A2F-49EE-9316-9AF55E77838B}" type="parTrans" cxnId="{4A69F85D-5C15-48FD-893A-B3050E1BADEB}">
      <dgm:prSet/>
      <dgm:spPr/>
      <dgm:t>
        <a:bodyPr/>
        <a:lstStyle/>
        <a:p>
          <a:pPr algn="ctr"/>
          <a:endParaRPr lang="en-US" sz="1800">
            <a:solidFill>
              <a:schemeClr val="bg1"/>
            </a:solidFill>
            <a:latin typeface="+mn-lt"/>
          </a:endParaRPr>
        </a:p>
      </dgm:t>
    </dgm:pt>
    <dgm:pt modelId="{D8170BBA-6035-4773-8431-FEDD687647FF}" type="sibTrans" cxnId="{4A69F85D-5C15-48FD-893A-B3050E1BADEB}">
      <dgm:prSet/>
      <dgm:spPr/>
      <dgm:t>
        <a:bodyPr/>
        <a:lstStyle/>
        <a:p>
          <a:pPr algn="ctr"/>
          <a:endParaRPr lang="en-US" sz="1800">
            <a:solidFill>
              <a:schemeClr val="bg1"/>
            </a:solidFill>
            <a:latin typeface="+mn-lt"/>
          </a:endParaRPr>
        </a:p>
      </dgm:t>
    </dgm:pt>
    <dgm:pt modelId="{FD9CA14A-483C-4869-B0C1-7C5FB7EEDBCC}">
      <dgm:prSet phldrT="[Text]" phldr="0" custT="1"/>
      <dgm:spPr/>
      <dgm:t>
        <a:bodyPr/>
        <a:lstStyle/>
        <a:p>
          <a:pPr algn="ctr"/>
          <a:r>
            <a:rPr lang="en-US" sz="1800" dirty="0">
              <a:solidFill>
                <a:schemeClr val="bg1"/>
              </a:solidFill>
              <a:latin typeface="+mn-lt"/>
            </a:rPr>
            <a:t> Analyzing the data visuals on Power Bi</a:t>
          </a:r>
        </a:p>
      </dgm:t>
    </dgm:pt>
    <dgm:pt modelId="{8182A92F-45BA-4CD1-8E43-0B0810A50FEB}" type="parTrans" cxnId="{5EDA943F-300F-408A-A52E-3D5140FD5C22}">
      <dgm:prSet/>
      <dgm:spPr/>
      <dgm:t>
        <a:bodyPr/>
        <a:lstStyle/>
        <a:p>
          <a:pPr algn="ctr"/>
          <a:endParaRPr lang="en-US" sz="1800">
            <a:solidFill>
              <a:schemeClr val="bg1"/>
            </a:solidFill>
            <a:latin typeface="+mn-lt"/>
          </a:endParaRPr>
        </a:p>
      </dgm:t>
    </dgm:pt>
    <dgm:pt modelId="{914BB93C-EA8A-4B5B-8F06-30DA7C7F4B7B}" type="sibTrans" cxnId="{5EDA943F-300F-408A-A52E-3D5140FD5C22}">
      <dgm:prSet/>
      <dgm:spPr/>
      <dgm:t>
        <a:bodyPr/>
        <a:lstStyle/>
        <a:p>
          <a:pPr algn="ctr"/>
          <a:endParaRPr lang="en-US" sz="1800">
            <a:solidFill>
              <a:schemeClr val="bg1"/>
            </a:solidFill>
            <a:latin typeface="+mn-lt"/>
          </a:endParaRPr>
        </a:p>
      </dgm:t>
    </dgm:pt>
    <dgm:pt modelId="{91969DED-4CB8-4A14-A50B-3F7B848E46B5}">
      <dgm:prSet phldrT="[Text]" phldr="0" custT="1"/>
      <dgm:spPr/>
      <dgm:t>
        <a:bodyPr/>
        <a:lstStyle/>
        <a:p>
          <a:pPr algn="ctr">
            <a:defRPr b="1"/>
          </a:pPr>
          <a:endParaRPr lang="en-US" sz="1800" dirty="0">
            <a:solidFill>
              <a:schemeClr val="bg1"/>
            </a:solidFill>
            <a:latin typeface="+mn-lt"/>
          </a:endParaRPr>
        </a:p>
      </dgm:t>
    </dgm:pt>
    <dgm:pt modelId="{81CA8AA2-C0C3-4381-BA8B-413EDD578B83}" type="sibTrans" cxnId="{537F2ED0-8BD0-4AD5-B60D-89B660EDA1AC}">
      <dgm:prSet/>
      <dgm:spPr/>
      <dgm:t>
        <a:bodyPr/>
        <a:lstStyle/>
        <a:p>
          <a:pPr algn="ctr"/>
          <a:endParaRPr lang="en-US" sz="1800">
            <a:solidFill>
              <a:schemeClr val="bg1"/>
            </a:solidFill>
            <a:latin typeface="+mn-lt"/>
          </a:endParaRPr>
        </a:p>
      </dgm:t>
    </dgm:pt>
    <dgm:pt modelId="{441CD73D-85E1-42A6-BCF8-362A3247E2F3}" type="parTrans" cxnId="{537F2ED0-8BD0-4AD5-B60D-89B660EDA1AC}">
      <dgm:prSet/>
      <dgm:spPr/>
      <dgm:t>
        <a:bodyPr/>
        <a:lstStyle/>
        <a:p>
          <a:pPr algn="ctr"/>
          <a:endParaRPr lang="en-US" sz="1800">
            <a:solidFill>
              <a:schemeClr val="bg1"/>
            </a:solidFill>
            <a:latin typeface="+mn-lt"/>
          </a:endParaRPr>
        </a:p>
      </dgm:t>
    </dgm:pt>
    <dgm:pt modelId="{8A04F340-E8E1-4146-9905-E7ADCAEAABD7}">
      <dgm:prSet phldrT="[Text]" phldr="0" custT="1"/>
      <dgm:spPr/>
      <dgm:t>
        <a:bodyPr/>
        <a:lstStyle/>
        <a:p>
          <a:pPr algn="ctr"/>
          <a:r>
            <a:rPr lang="en-US" sz="1800" dirty="0">
              <a:solidFill>
                <a:schemeClr val="bg1"/>
              </a:solidFill>
              <a:latin typeface="+mn-lt"/>
            </a:rPr>
            <a:t>Design Visualizations</a:t>
          </a:r>
        </a:p>
      </dgm:t>
    </dgm:pt>
    <dgm:pt modelId="{F9CD2A04-6A34-4104-A971-391788B88F55}" type="sibTrans" cxnId="{E636BFFB-0404-4D4B-B3F0-C64FDFD9DDEF}">
      <dgm:prSet/>
      <dgm:spPr/>
      <dgm:t>
        <a:bodyPr/>
        <a:lstStyle/>
        <a:p>
          <a:pPr algn="ctr"/>
          <a:endParaRPr lang="en-US" sz="1800">
            <a:solidFill>
              <a:schemeClr val="bg1"/>
            </a:solidFill>
            <a:latin typeface="+mn-lt"/>
          </a:endParaRPr>
        </a:p>
      </dgm:t>
    </dgm:pt>
    <dgm:pt modelId="{4EBD5EC2-45ED-4ED6-8376-97D155A911AE}" type="parTrans" cxnId="{E636BFFB-0404-4D4B-B3F0-C64FDFD9DDEF}">
      <dgm:prSet/>
      <dgm:spPr/>
      <dgm:t>
        <a:bodyPr/>
        <a:lstStyle/>
        <a:p>
          <a:pPr algn="ctr"/>
          <a:endParaRPr lang="en-US" sz="1800">
            <a:solidFill>
              <a:schemeClr val="bg1"/>
            </a:solidFill>
            <a:latin typeface="+mn-lt"/>
          </a:endParaRPr>
        </a:p>
      </dgm:t>
    </dgm:pt>
    <dgm:pt modelId="{D2FE027B-4161-41E1-B4D4-02AECB2E3FA0}">
      <dgm:prSet phldrT="[Text]" phldr="0" custT="1"/>
      <dgm:spPr/>
      <dgm:t>
        <a:bodyPr/>
        <a:lstStyle/>
        <a:p>
          <a:pPr algn="ctr"/>
          <a:r>
            <a:rPr lang="en-US" sz="1800" dirty="0">
              <a:solidFill>
                <a:schemeClr val="bg1"/>
              </a:solidFill>
              <a:latin typeface="+mn-lt"/>
            </a:rPr>
            <a:t>Presenting the final conclusions</a:t>
          </a:r>
        </a:p>
      </dgm:t>
    </dgm:pt>
    <dgm:pt modelId="{4D59E06B-629C-40B5-96D3-423B7A56C945}" type="sibTrans" cxnId="{4F4F82A2-02F1-492B-96C1-46C070BEFCE3}">
      <dgm:prSet/>
      <dgm:spPr/>
      <dgm:t>
        <a:bodyPr/>
        <a:lstStyle/>
        <a:p>
          <a:pPr algn="ctr"/>
          <a:endParaRPr lang="en-US" sz="1800">
            <a:solidFill>
              <a:schemeClr val="bg1"/>
            </a:solidFill>
            <a:latin typeface="+mn-lt"/>
          </a:endParaRPr>
        </a:p>
      </dgm:t>
    </dgm:pt>
    <dgm:pt modelId="{88680CFE-3CE0-4842-B3D3-716D3B671238}" type="parTrans" cxnId="{4F4F82A2-02F1-492B-96C1-46C070BEFCE3}">
      <dgm:prSet/>
      <dgm:spPr/>
      <dgm:t>
        <a:bodyPr/>
        <a:lstStyle/>
        <a:p>
          <a:pPr algn="ctr"/>
          <a:endParaRPr lang="en-US" sz="1800">
            <a:solidFill>
              <a:schemeClr val="bg1"/>
            </a:solidFill>
            <a:latin typeface="+mn-lt"/>
          </a:endParaRPr>
        </a:p>
      </dgm:t>
    </dgm:pt>
    <dgm:pt modelId="{F65CBD75-B107-4FC9-91C6-FCAE7941E283}">
      <dgm:prSet phldrT="[Text]" phldr="0" custT="1"/>
      <dgm:spPr/>
      <dgm:t>
        <a:bodyPr/>
        <a:lstStyle/>
        <a:p>
          <a:pPr algn="ctr">
            <a:defRPr b="1"/>
          </a:pPr>
          <a:endParaRPr lang="en-US" sz="1800" dirty="0">
            <a:solidFill>
              <a:schemeClr val="bg1"/>
            </a:solidFill>
            <a:latin typeface="+mn-lt"/>
          </a:endParaRPr>
        </a:p>
      </dgm:t>
    </dgm:pt>
    <dgm:pt modelId="{B668F7C8-2AA7-43E7-BC09-99B78341120D}" type="parTrans" cxnId="{73E58FAC-F268-4CAF-9C80-7D2501962B13}">
      <dgm:prSet/>
      <dgm:spPr/>
      <dgm:t>
        <a:bodyPr/>
        <a:lstStyle/>
        <a:p>
          <a:pPr algn="ctr"/>
          <a:endParaRPr lang="en-IN"/>
        </a:p>
      </dgm:t>
    </dgm:pt>
    <dgm:pt modelId="{B604F89D-0588-435B-A821-BDE24F0D84A8}" type="sibTrans" cxnId="{73E58FAC-F268-4CAF-9C80-7D2501962B13}">
      <dgm:prSet/>
      <dgm:spPr/>
      <dgm:t>
        <a:bodyPr/>
        <a:lstStyle/>
        <a:p>
          <a:pPr algn="ctr"/>
          <a:endParaRPr lang="en-IN"/>
        </a:p>
      </dgm:t>
    </dgm:pt>
    <dgm:pt modelId="{22C52E63-C742-456B-B81E-2B3C754A4629}">
      <dgm:prSet phldrT="[Text]" phldr="0" custT="1"/>
      <dgm:spPr/>
      <dgm:t>
        <a:bodyPr/>
        <a:lstStyle/>
        <a:p>
          <a:pPr algn="ctr">
            <a:defRPr b="1"/>
          </a:pPr>
          <a:endParaRPr lang="en-US" sz="1800" dirty="0">
            <a:solidFill>
              <a:schemeClr val="bg1"/>
            </a:solidFill>
            <a:latin typeface="+mn-lt"/>
          </a:endParaRPr>
        </a:p>
      </dgm:t>
    </dgm:pt>
    <dgm:pt modelId="{56B75517-405A-4C63-883C-90AFAE2C188D}" type="parTrans" cxnId="{470E21A6-F87A-4718-B47A-0B273AE69FC3}">
      <dgm:prSet/>
      <dgm:spPr/>
      <dgm:t>
        <a:bodyPr/>
        <a:lstStyle/>
        <a:p>
          <a:pPr algn="ctr"/>
          <a:endParaRPr lang="en-IN"/>
        </a:p>
      </dgm:t>
    </dgm:pt>
    <dgm:pt modelId="{301EC348-8FE5-46CD-8F97-E528C6A08689}" type="sibTrans" cxnId="{470E21A6-F87A-4718-B47A-0B273AE69FC3}">
      <dgm:prSet/>
      <dgm:spPr/>
      <dgm:t>
        <a:bodyPr/>
        <a:lstStyle/>
        <a:p>
          <a:pPr algn="ctr"/>
          <a:endParaRPr lang="en-IN"/>
        </a:p>
      </dgm:t>
    </dgm:pt>
    <dgm:pt modelId="{840F48BB-F16F-477A-8E8A-8687D47C19A0}">
      <dgm:prSet custT="1"/>
      <dgm:spPr/>
      <dgm:t>
        <a:bodyPr/>
        <a:lstStyle/>
        <a:p>
          <a:pPr algn="ctr"/>
          <a:r>
            <a:rPr lang="en-IN" sz="1800" dirty="0"/>
            <a:t>Data Collection</a:t>
          </a:r>
        </a:p>
      </dgm:t>
    </dgm:pt>
    <dgm:pt modelId="{BC0DE63D-97F8-40E4-B967-BE1F5B1C792A}" type="parTrans" cxnId="{3B9A8539-65EB-4594-B821-30C27714B1FA}">
      <dgm:prSet/>
      <dgm:spPr/>
      <dgm:t>
        <a:bodyPr/>
        <a:lstStyle/>
        <a:p>
          <a:pPr algn="ctr"/>
          <a:endParaRPr lang="en-IN"/>
        </a:p>
      </dgm:t>
    </dgm:pt>
    <dgm:pt modelId="{47A77355-3ADB-4135-88BC-2C0463196FF4}" type="sibTrans" cxnId="{3B9A8539-65EB-4594-B821-30C27714B1FA}">
      <dgm:prSet/>
      <dgm:spPr/>
      <dgm:t>
        <a:bodyPr/>
        <a:lstStyle/>
        <a:p>
          <a:pPr algn="ctr"/>
          <a:endParaRPr lang="en-IN"/>
        </a:p>
      </dgm:t>
    </dgm:pt>
    <dgm:pt modelId="{A99427F3-629B-42B0-AB2E-89B28BA2DC5B}">
      <dgm:prSet custT="1"/>
      <dgm:spPr/>
      <dgm:t>
        <a:bodyPr/>
        <a:lstStyle/>
        <a:p>
          <a:pPr algn="ctr"/>
          <a:r>
            <a:rPr lang="en-IN" sz="1800" dirty="0"/>
            <a:t>Data Cleaning &amp; Preparation</a:t>
          </a:r>
        </a:p>
      </dgm:t>
    </dgm:pt>
    <dgm:pt modelId="{6B7FFDAB-C114-4F33-87F9-5D9C6CDD67F1}" type="parTrans" cxnId="{92F6DCC2-142C-479A-AC9D-B037AF8FB0D7}">
      <dgm:prSet/>
      <dgm:spPr/>
      <dgm:t>
        <a:bodyPr/>
        <a:lstStyle/>
        <a:p>
          <a:pPr algn="ctr"/>
          <a:endParaRPr lang="en-IN"/>
        </a:p>
      </dgm:t>
    </dgm:pt>
    <dgm:pt modelId="{652AA144-530B-4373-A23A-4F934C8B5679}" type="sibTrans" cxnId="{92F6DCC2-142C-479A-AC9D-B037AF8FB0D7}">
      <dgm:prSet/>
      <dgm:spPr/>
      <dgm:t>
        <a:bodyPr/>
        <a:lstStyle/>
        <a:p>
          <a:pPr algn="ctr"/>
          <a:endParaRPr lang="en-IN"/>
        </a:p>
      </dgm:t>
    </dgm:pt>
    <dgm:pt modelId="{436EBEED-2A40-4D39-A8C5-362615933BF2}">
      <dgm:prSet/>
      <dgm:spPr/>
      <dgm:t>
        <a:bodyPr/>
        <a:lstStyle/>
        <a:p>
          <a:pPr algn="ctr">
            <a:defRPr b="1"/>
          </a:pPr>
          <a:endParaRPr lang="en-IN" dirty="0"/>
        </a:p>
      </dgm:t>
    </dgm:pt>
    <dgm:pt modelId="{2168C29A-68F6-49E6-907A-9BC340E7200A}" type="parTrans" cxnId="{9E38B9EE-C46A-44BA-A0C4-968BD92C1223}">
      <dgm:prSet/>
      <dgm:spPr/>
      <dgm:t>
        <a:bodyPr/>
        <a:lstStyle/>
        <a:p>
          <a:pPr algn="ctr"/>
          <a:endParaRPr lang="en-IN"/>
        </a:p>
      </dgm:t>
    </dgm:pt>
    <dgm:pt modelId="{3AC34C63-23E6-4F6C-9CEC-23F34B13E601}" type="sibTrans" cxnId="{9E38B9EE-C46A-44BA-A0C4-968BD92C1223}">
      <dgm:prSet/>
      <dgm:spPr/>
      <dgm:t>
        <a:bodyPr/>
        <a:lstStyle/>
        <a:p>
          <a:pPr algn="ctr"/>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F5049BC7-E3F8-44D7-9A88-7847F10F50BD}" type="pres">
      <dgm:prSet presAssocID="{22C52E63-C742-456B-B81E-2B3C754A4629}" presName="composite" presStyleCnt="0"/>
      <dgm:spPr/>
    </dgm:pt>
    <dgm:pt modelId="{E9499AE4-DB52-4D21-A089-3CE7E3AD0FD5}" type="pres">
      <dgm:prSet presAssocID="{22C52E63-C742-456B-B81E-2B3C754A4629}" presName="L1TextContainer" presStyleLbl="revTx" presStyleIdx="0" presStyleCnt="6">
        <dgm:presLayoutVars>
          <dgm:chMax val="1"/>
          <dgm:chPref val="1"/>
          <dgm:bulletEnabled val="1"/>
        </dgm:presLayoutVars>
      </dgm:prSet>
      <dgm:spPr/>
    </dgm:pt>
    <dgm:pt modelId="{2B0E6C05-0D40-4BB0-A005-7C47C92B2A98}" type="pres">
      <dgm:prSet presAssocID="{22C52E63-C742-456B-B81E-2B3C754A4629}" presName="L2TextContainerWrapper" presStyleCnt="0">
        <dgm:presLayoutVars>
          <dgm:chMax val="0"/>
          <dgm:chPref val="0"/>
          <dgm:bulletEnabled val="1"/>
        </dgm:presLayoutVars>
      </dgm:prSet>
      <dgm:spPr/>
    </dgm:pt>
    <dgm:pt modelId="{9C8E336B-8FB1-4CF8-A581-573B289FF06D}" type="pres">
      <dgm:prSet presAssocID="{22C52E63-C742-456B-B81E-2B3C754A4629}" presName="L2TextContainer" presStyleLbl="bgAcc1" presStyleIdx="0" presStyleCnt="6" custScaleX="120459"/>
      <dgm:spPr/>
    </dgm:pt>
    <dgm:pt modelId="{80CF5D43-984C-402E-918A-C8DB54ED3F08}" type="pres">
      <dgm:prSet presAssocID="{22C52E63-C742-456B-B81E-2B3C754A4629}" presName="FlexibleEmptyPlaceHolder" presStyleCnt="0"/>
      <dgm:spPr/>
    </dgm:pt>
    <dgm:pt modelId="{65F4752C-C316-4C91-8FBA-C028BE862CF9}" type="pres">
      <dgm:prSet presAssocID="{22C52E63-C742-456B-B81E-2B3C754A4629}" presName="ConnectLine" presStyleLbl="sibTrans1D1" presStyleIdx="0" presStyleCnt="6"/>
      <dgm:spPr>
        <a:noFill/>
        <a:ln w="9525" cap="flat" cmpd="sng" algn="ctr">
          <a:solidFill>
            <a:schemeClr val="accent5">
              <a:hueOff val="0"/>
              <a:satOff val="0"/>
              <a:lumOff val="0"/>
              <a:alphaOff val="0"/>
            </a:schemeClr>
          </a:solidFill>
          <a:prstDash val="dash"/>
        </a:ln>
        <a:effectLst/>
      </dgm:spPr>
    </dgm:pt>
    <dgm:pt modelId="{A01E8D40-A837-4676-A244-0A930E23FA2F}" type="pres">
      <dgm:prSet presAssocID="{22C52E63-C742-456B-B81E-2B3C754A4629}" presName="ConnectorPoint" presStyleLbl="alignNode1" presStyleIdx="0" presStyleCnt="6"/>
      <dgm:spPr/>
    </dgm:pt>
    <dgm:pt modelId="{B536FEE6-535A-401C-97FD-08AC44C9A228}" type="pres">
      <dgm:prSet presAssocID="{22C52E63-C742-456B-B81E-2B3C754A4629}" presName="EmptyPlaceHolder" presStyleCnt="0"/>
      <dgm:spPr/>
    </dgm:pt>
    <dgm:pt modelId="{66C8244C-FA9A-4775-B174-2FF1D983E9AA}" type="pres">
      <dgm:prSet presAssocID="{301EC348-8FE5-46CD-8F97-E528C6A08689}" presName="spaceBetweenRectangles" presStyleCnt="0"/>
      <dgm:spPr/>
    </dgm:pt>
    <dgm:pt modelId="{A5C5FA4E-8D83-495C-AB36-AAD9AE3E6175}" type="pres">
      <dgm:prSet presAssocID="{436EBEED-2A40-4D39-A8C5-362615933BF2}" presName="composite" presStyleCnt="0"/>
      <dgm:spPr/>
    </dgm:pt>
    <dgm:pt modelId="{4133ECE2-42B5-476E-9676-DCB5362102FC}" type="pres">
      <dgm:prSet presAssocID="{436EBEED-2A40-4D39-A8C5-362615933BF2}" presName="L1TextContainer" presStyleLbl="revTx" presStyleIdx="1" presStyleCnt="6">
        <dgm:presLayoutVars>
          <dgm:chMax val="1"/>
          <dgm:chPref val="1"/>
          <dgm:bulletEnabled val="1"/>
        </dgm:presLayoutVars>
      </dgm:prSet>
      <dgm:spPr/>
    </dgm:pt>
    <dgm:pt modelId="{C064D806-0D1D-49FF-8793-57C78BE00F68}" type="pres">
      <dgm:prSet presAssocID="{436EBEED-2A40-4D39-A8C5-362615933BF2}" presName="L2TextContainerWrapper" presStyleCnt="0">
        <dgm:presLayoutVars>
          <dgm:chMax val="0"/>
          <dgm:chPref val="0"/>
          <dgm:bulletEnabled val="1"/>
        </dgm:presLayoutVars>
      </dgm:prSet>
      <dgm:spPr/>
    </dgm:pt>
    <dgm:pt modelId="{C47E5915-FE79-4717-9D36-7DBE18D62C7C}" type="pres">
      <dgm:prSet presAssocID="{436EBEED-2A40-4D39-A8C5-362615933BF2}" presName="L2TextContainer" presStyleLbl="bgAcc1" presStyleIdx="1" presStyleCnt="6"/>
      <dgm:spPr/>
    </dgm:pt>
    <dgm:pt modelId="{7EAE09C5-A536-4B1C-AB2C-337A38D8DEF0}" type="pres">
      <dgm:prSet presAssocID="{436EBEED-2A40-4D39-A8C5-362615933BF2}" presName="FlexibleEmptyPlaceHolder" presStyleCnt="0"/>
      <dgm:spPr/>
    </dgm:pt>
    <dgm:pt modelId="{C2C28F29-0D6A-4E72-A611-AEF4DA95226E}" type="pres">
      <dgm:prSet presAssocID="{436EBEED-2A40-4D39-A8C5-362615933BF2}" presName="ConnectLine" presStyleLbl="sibTrans1D1" presStyleIdx="1" presStyleCnt="6"/>
      <dgm:spPr>
        <a:noFill/>
        <a:ln w="9525" cap="flat" cmpd="sng" algn="ctr">
          <a:solidFill>
            <a:schemeClr val="accent5">
              <a:hueOff val="0"/>
              <a:satOff val="0"/>
              <a:lumOff val="0"/>
              <a:alphaOff val="0"/>
            </a:schemeClr>
          </a:solidFill>
          <a:prstDash val="dash"/>
        </a:ln>
        <a:effectLst/>
      </dgm:spPr>
    </dgm:pt>
    <dgm:pt modelId="{4FFD7E2C-C10A-440D-BBFC-4B7ADF677B0E}" type="pres">
      <dgm:prSet presAssocID="{436EBEED-2A40-4D39-A8C5-362615933BF2}" presName="ConnectorPoint" presStyleLbl="alignNode1" presStyleIdx="1" presStyleCnt="6"/>
      <dgm:spPr/>
    </dgm:pt>
    <dgm:pt modelId="{9AF88BAB-05A3-4EA5-A4E5-830941EFA702}" type="pres">
      <dgm:prSet presAssocID="{436EBEED-2A40-4D39-A8C5-362615933BF2}" presName="EmptyPlaceHolder" presStyleCnt="0"/>
      <dgm:spPr/>
    </dgm:pt>
    <dgm:pt modelId="{0BFCDC1F-BC7C-4CB3-861F-CEA99D09E11B}" type="pres">
      <dgm:prSet presAssocID="{3AC34C63-23E6-4F6C-9CEC-23F34B13E601}" presName="spaceBetweenRectangles" presStyleCnt="0"/>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2" presStyleCnt="6">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2" presStyleCnt="6"/>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2" presStyleCnt="6"/>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2" presStyleCnt="6"/>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3" presStyleCnt="6">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3" presStyleCnt="6"/>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3" presStyleCnt="6"/>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3" presStyleCnt="6"/>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4" presStyleCnt="6">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4" presStyleCnt="6"/>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4" presStyleCnt="6"/>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4" presStyleCnt="6"/>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82ECB9C7-A93F-4F53-85EF-7EC1A968AFB1}" type="pres">
      <dgm:prSet presAssocID="{F65CBD75-B107-4FC9-91C6-FCAE7941E283}" presName="composite" presStyleCnt="0"/>
      <dgm:spPr/>
    </dgm:pt>
    <dgm:pt modelId="{C6D65F68-BF2F-4EFE-86D2-E870DBE2BA1B}" type="pres">
      <dgm:prSet presAssocID="{F65CBD75-B107-4FC9-91C6-FCAE7941E283}" presName="L1TextContainer" presStyleLbl="revTx" presStyleIdx="5" presStyleCnt="6">
        <dgm:presLayoutVars>
          <dgm:chMax val="1"/>
          <dgm:chPref val="1"/>
          <dgm:bulletEnabled val="1"/>
        </dgm:presLayoutVars>
      </dgm:prSet>
      <dgm:spPr/>
    </dgm:pt>
    <dgm:pt modelId="{F6EB4D2E-9384-4620-834E-A79C0F9A92FA}" type="pres">
      <dgm:prSet presAssocID="{F65CBD75-B107-4FC9-91C6-FCAE7941E283}" presName="L2TextContainerWrapper" presStyleCnt="0">
        <dgm:presLayoutVars>
          <dgm:chMax val="0"/>
          <dgm:chPref val="0"/>
          <dgm:bulletEnabled val="1"/>
        </dgm:presLayoutVars>
      </dgm:prSet>
      <dgm:spPr/>
    </dgm:pt>
    <dgm:pt modelId="{4A9C0735-17AB-4753-B6FA-FB0132BFEADE}" type="pres">
      <dgm:prSet presAssocID="{F65CBD75-B107-4FC9-91C6-FCAE7941E283}" presName="L2TextContainer" presStyleLbl="bgAcc1" presStyleIdx="5" presStyleCnt="6"/>
      <dgm:spPr/>
    </dgm:pt>
    <dgm:pt modelId="{1EADD9CA-6BEA-442A-9A1A-C21987700A94}" type="pres">
      <dgm:prSet presAssocID="{F65CBD75-B107-4FC9-91C6-FCAE7941E283}" presName="FlexibleEmptyPlaceHolder" presStyleCnt="0"/>
      <dgm:spPr/>
    </dgm:pt>
    <dgm:pt modelId="{651ECB5A-CC08-48C3-A8F8-7BF65A376F27}" type="pres">
      <dgm:prSet presAssocID="{F65CBD75-B107-4FC9-91C6-FCAE7941E283}" presName="ConnectLine" presStyleLbl="sibTrans1D1" presStyleIdx="5" presStyleCnt="6"/>
      <dgm:spPr>
        <a:noFill/>
        <a:ln w="9525" cap="flat" cmpd="sng" algn="ctr">
          <a:solidFill>
            <a:schemeClr val="accent5">
              <a:hueOff val="0"/>
              <a:satOff val="0"/>
              <a:lumOff val="0"/>
              <a:alphaOff val="0"/>
            </a:schemeClr>
          </a:solidFill>
          <a:prstDash val="dash"/>
        </a:ln>
        <a:effectLst/>
      </dgm:spPr>
    </dgm:pt>
    <dgm:pt modelId="{B171C128-749D-4DF9-99D9-B323B5D0CCA1}" type="pres">
      <dgm:prSet presAssocID="{F65CBD75-B107-4FC9-91C6-FCAE7941E283}" presName="ConnectorPoint" presStyleLbl="alignNode1" presStyleIdx="5" presStyleCnt="6"/>
      <dgm:spPr/>
    </dgm:pt>
    <dgm:pt modelId="{5A881290-A80D-43FC-8F95-CE439D115E68}" type="pres">
      <dgm:prSet presAssocID="{F65CBD75-B107-4FC9-91C6-FCAE7941E283}"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1052BC22-88DC-4B9E-B762-D4DCE7F50451}" type="presOf" srcId="{D2FE027B-4161-41E1-B4D4-02AECB2E3FA0}" destId="{4A9C0735-17AB-4753-B6FA-FB0132BFEADE}" srcOrd="0" destOrd="0" presId="urn:microsoft.com/office/officeart/2016/7/layout/BasicTimeline"/>
    <dgm:cxn modelId="{3B9A8539-65EB-4594-B821-30C27714B1FA}" srcId="{22C52E63-C742-456B-B81E-2B3C754A4629}" destId="{840F48BB-F16F-477A-8E8A-8687D47C19A0}" srcOrd="0" destOrd="0" parTransId="{BC0DE63D-97F8-40E4-B967-BE1F5B1C792A}" sibTransId="{47A77355-3ADB-4135-88BC-2C0463196FF4}"/>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4" destOrd="0" parTransId="{FF6AE4B6-4A2F-49EE-9316-9AF55E77838B}" sibTransId="{D8170BBA-6035-4773-8431-FEDD687647FF}"/>
    <dgm:cxn modelId="{D3D81948-D963-4D1E-AE16-9705EAF510FC}" srcId="{A66480AC-C0DE-4E5E-9ECD-9AE37E3FCB79}" destId="{A8C03FBB-4A75-4460-AEA6-DEAEB9C61496}" srcOrd="2"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C07D5E7A-317D-496D-928F-B48D86F1E978}" type="presOf" srcId="{840F48BB-F16F-477A-8E8A-8687D47C19A0}" destId="{9C8E336B-8FB1-4CF8-A581-573B289FF06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F65CBD75-B107-4FC9-91C6-FCAE7941E283}" destId="{D2FE027B-4161-41E1-B4D4-02AECB2E3FA0}" srcOrd="0" destOrd="0" parTransId="{88680CFE-3CE0-4842-B3D3-716D3B671238}" sibTransId="{4D59E06B-629C-40B5-96D3-423B7A56C945}"/>
    <dgm:cxn modelId="{C27728A5-B4FD-430A-A078-B85F85B6B468}" type="presOf" srcId="{436EBEED-2A40-4D39-A8C5-362615933BF2}" destId="{4133ECE2-42B5-476E-9676-DCB5362102FC}" srcOrd="0" destOrd="0" presId="urn:microsoft.com/office/officeart/2016/7/layout/BasicTimeline"/>
    <dgm:cxn modelId="{470E21A6-F87A-4718-B47A-0B273AE69FC3}" srcId="{A66480AC-C0DE-4E5E-9ECD-9AE37E3FCB79}" destId="{22C52E63-C742-456B-B81E-2B3C754A4629}" srcOrd="0" destOrd="0" parTransId="{56B75517-405A-4C63-883C-90AFAE2C188D}" sibTransId="{301EC348-8FE5-46CD-8F97-E528C6A08689}"/>
    <dgm:cxn modelId="{4CE397A6-DB48-4AAE-BCFB-3D992789379D}" type="presOf" srcId="{5E71F362-34DF-4EEC-92A3-0EFE450E05E4}" destId="{BA29120C-7C6B-4F62-9079-4AD528BC0744}" srcOrd="0" destOrd="0" presId="urn:microsoft.com/office/officeart/2016/7/layout/BasicTimeline"/>
    <dgm:cxn modelId="{7DBF20A9-306F-4E48-83EC-E99FA8D5A2BF}" type="presOf" srcId="{22C52E63-C742-456B-B81E-2B3C754A4629}" destId="{E9499AE4-DB52-4D21-A089-3CE7E3AD0FD5}" srcOrd="0" destOrd="0" presId="urn:microsoft.com/office/officeart/2016/7/layout/BasicTimeline"/>
    <dgm:cxn modelId="{73E58FAC-F268-4CAF-9C80-7D2501962B13}" srcId="{A66480AC-C0DE-4E5E-9ECD-9AE37E3FCB79}" destId="{F65CBD75-B107-4FC9-91C6-FCAE7941E283}" srcOrd="5" destOrd="0" parTransId="{B668F7C8-2AA7-43E7-BC09-99B78341120D}" sibTransId="{B604F89D-0588-435B-A821-BDE24F0D84A8}"/>
    <dgm:cxn modelId="{92F6DCC2-142C-479A-AC9D-B037AF8FB0D7}" srcId="{436EBEED-2A40-4D39-A8C5-362615933BF2}" destId="{A99427F3-629B-42B0-AB2E-89B28BA2DC5B}" srcOrd="0" destOrd="0" parTransId="{6B7FFDAB-C114-4F33-87F9-5D9C6CDD67F1}" sibTransId="{652AA144-530B-4373-A23A-4F934C8B5679}"/>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3" destOrd="0" parTransId="{441CD73D-85E1-42A6-BCF8-362A3247E2F3}" sibTransId="{81CA8AA2-C0C3-4381-BA8B-413EDD578B83}"/>
    <dgm:cxn modelId="{B91755E4-76E8-46A0-8320-136A466A8D1C}" type="presOf" srcId="{F65CBD75-B107-4FC9-91C6-FCAE7941E283}" destId="{C6D65F68-BF2F-4EFE-86D2-E870DBE2BA1B}" srcOrd="0" destOrd="0" presId="urn:microsoft.com/office/officeart/2016/7/layout/BasicTimeline"/>
    <dgm:cxn modelId="{70C2E7E4-6718-4186-A3A3-8B8960036DCA}" type="presOf" srcId="{A99427F3-629B-42B0-AB2E-89B28BA2DC5B}" destId="{C47E5915-FE79-4717-9D36-7DBE18D62C7C}"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9E38B9EE-C46A-44BA-A0C4-968BD92C1223}" srcId="{A66480AC-C0DE-4E5E-9ECD-9AE37E3FCB79}" destId="{436EBEED-2A40-4D39-A8C5-362615933BF2}" srcOrd="1" destOrd="0" parTransId="{2168C29A-68F6-49E6-907A-9BC340E7200A}" sibTransId="{3AC34C63-23E6-4F6C-9CEC-23F34B13E601}"/>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815A85F6-57EF-40E6-88A3-E08F0091FFFE}" type="presParOf" srcId="{BDA8F949-88B8-486D-9E41-ABA1463A8926}" destId="{F5049BC7-E3F8-44D7-9A88-7847F10F50BD}" srcOrd="0" destOrd="0" presId="urn:microsoft.com/office/officeart/2016/7/layout/BasicTimeline"/>
    <dgm:cxn modelId="{2BB861D8-A231-43E7-9BDA-EBC04E131A9D}" type="presParOf" srcId="{F5049BC7-E3F8-44D7-9A88-7847F10F50BD}" destId="{E9499AE4-DB52-4D21-A089-3CE7E3AD0FD5}" srcOrd="0" destOrd="0" presId="urn:microsoft.com/office/officeart/2016/7/layout/BasicTimeline"/>
    <dgm:cxn modelId="{DE06F3E1-B21C-494C-A0FC-C3F0A9E22352}" type="presParOf" srcId="{F5049BC7-E3F8-44D7-9A88-7847F10F50BD}" destId="{2B0E6C05-0D40-4BB0-A005-7C47C92B2A98}" srcOrd="1" destOrd="0" presId="urn:microsoft.com/office/officeart/2016/7/layout/BasicTimeline"/>
    <dgm:cxn modelId="{6EA4EDD9-25E7-4677-8CCE-56AE018730C2}" type="presParOf" srcId="{2B0E6C05-0D40-4BB0-A005-7C47C92B2A98}" destId="{9C8E336B-8FB1-4CF8-A581-573B289FF06D}" srcOrd="0" destOrd="0" presId="urn:microsoft.com/office/officeart/2016/7/layout/BasicTimeline"/>
    <dgm:cxn modelId="{2872C847-02F9-46C0-A09D-33A50A8E583B}" type="presParOf" srcId="{2B0E6C05-0D40-4BB0-A005-7C47C92B2A98}" destId="{80CF5D43-984C-402E-918A-C8DB54ED3F08}" srcOrd="1" destOrd="0" presId="urn:microsoft.com/office/officeart/2016/7/layout/BasicTimeline"/>
    <dgm:cxn modelId="{1C81D8F6-D0A7-4C9D-8E90-3800A9D87A5F}" type="presParOf" srcId="{F5049BC7-E3F8-44D7-9A88-7847F10F50BD}" destId="{65F4752C-C316-4C91-8FBA-C028BE862CF9}" srcOrd="2" destOrd="0" presId="urn:microsoft.com/office/officeart/2016/7/layout/BasicTimeline"/>
    <dgm:cxn modelId="{BF35F6CE-89C6-4AAE-A9A8-DE0C39A0E2C9}" type="presParOf" srcId="{F5049BC7-E3F8-44D7-9A88-7847F10F50BD}" destId="{A01E8D40-A837-4676-A244-0A930E23FA2F}" srcOrd="3" destOrd="0" presId="urn:microsoft.com/office/officeart/2016/7/layout/BasicTimeline"/>
    <dgm:cxn modelId="{70261830-8AA7-43D2-8CA1-D3BB73096D70}" type="presParOf" srcId="{F5049BC7-E3F8-44D7-9A88-7847F10F50BD}" destId="{B536FEE6-535A-401C-97FD-08AC44C9A228}" srcOrd="4" destOrd="0" presId="urn:microsoft.com/office/officeart/2016/7/layout/BasicTimeline"/>
    <dgm:cxn modelId="{0CABED23-7F6B-497B-A321-A01E9B8EA8DD}" type="presParOf" srcId="{BDA8F949-88B8-486D-9E41-ABA1463A8926}" destId="{66C8244C-FA9A-4775-B174-2FF1D983E9AA}" srcOrd="1" destOrd="0" presId="urn:microsoft.com/office/officeart/2016/7/layout/BasicTimeline"/>
    <dgm:cxn modelId="{F9A1EDD2-D4B7-4E41-84F3-60D9DDEC59B4}" type="presParOf" srcId="{BDA8F949-88B8-486D-9E41-ABA1463A8926}" destId="{A5C5FA4E-8D83-495C-AB36-AAD9AE3E6175}" srcOrd="2" destOrd="0" presId="urn:microsoft.com/office/officeart/2016/7/layout/BasicTimeline"/>
    <dgm:cxn modelId="{CAE51943-E2C4-49C1-886F-8F1B94F618AC}" type="presParOf" srcId="{A5C5FA4E-8D83-495C-AB36-AAD9AE3E6175}" destId="{4133ECE2-42B5-476E-9676-DCB5362102FC}" srcOrd="0" destOrd="0" presId="urn:microsoft.com/office/officeart/2016/7/layout/BasicTimeline"/>
    <dgm:cxn modelId="{994AB982-1106-4C12-A394-EB8D76752900}" type="presParOf" srcId="{A5C5FA4E-8D83-495C-AB36-AAD9AE3E6175}" destId="{C064D806-0D1D-49FF-8793-57C78BE00F68}" srcOrd="1" destOrd="0" presId="urn:microsoft.com/office/officeart/2016/7/layout/BasicTimeline"/>
    <dgm:cxn modelId="{F4F0B4DA-CE91-4297-A2B9-7225EE717146}" type="presParOf" srcId="{C064D806-0D1D-49FF-8793-57C78BE00F68}" destId="{C47E5915-FE79-4717-9D36-7DBE18D62C7C}" srcOrd="0" destOrd="0" presId="urn:microsoft.com/office/officeart/2016/7/layout/BasicTimeline"/>
    <dgm:cxn modelId="{506DEE2D-CED1-4784-91A9-52416A01781C}" type="presParOf" srcId="{C064D806-0D1D-49FF-8793-57C78BE00F68}" destId="{7EAE09C5-A536-4B1C-AB2C-337A38D8DEF0}" srcOrd="1" destOrd="0" presId="urn:microsoft.com/office/officeart/2016/7/layout/BasicTimeline"/>
    <dgm:cxn modelId="{DECFD612-CB5F-4892-A1E6-B348CCA4CC64}" type="presParOf" srcId="{A5C5FA4E-8D83-495C-AB36-AAD9AE3E6175}" destId="{C2C28F29-0D6A-4E72-A611-AEF4DA95226E}" srcOrd="2" destOrd="0" presId="urn:microsoft.com/office/officeart/2016/7/layout/BasicTimeline"/>
    <dgm:cxn modelId="{9A55B989-D3FB-483F-8C67-3D25056BFD85}" type="presParOf" srcId="{A5C5FA4E-8D83-495C-AB36-AAD9AE3E6175}" destId="{4FFD7E2C-C10A-440D-BBFC-4B7ADF677B0E}" srcOrd="3" destOrd="0" presId="urn:microsoft.com/office/officeart/2016/7/layout/BasicTimeline"/>
    <dgm:cxn modelId="{883C10B6-B581-4B14-A0B9-A5F51AF8F3E6}" type="presParOf" srcId="{A5C5FA4E-8D83-495C-AB36-AAD9AE3E6175}" destId="{9AF88BAB-05A3-4EA5-A4E5-830941EFA702}" srcOrd="4" destOrd="0" presId="urn:microsoft.com/office/officeart/2016/7/layout/BasicTimeline"/>
    <dgm:cxn modelId="{A11A2B78-1A6F-431C-AC73-71E354D84E96}" type="presParOf" srcId="{BDA8F949-88B8-486D-9E41-ABA1463A8926}" destId="{0BFCDC1F-BC7C-4CB3-861F-CEA99D09E11B}" srcOrd="3" destOrd="0" presId="urn:microsoft.com/office/officeart/2016/7/layout/BasicTimeline"/>
    <dgm:cxn modelId="{14D4DBE1-C56F-48BE-A66B-2B0E85E7B755}" type="presParOf" srcId="{BDA8F949-88B8-486D-9E41-ABA1463A8926}" destId="{A41AEE8D-8763-4311-BB07-B499A93D76EA}" srcOrd="4"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5" destOrd="0" presId="urn:microsoft.com/office/officeart/2016/7/layout/BasicTimeline"/>
    <dgm:cxn modelId="{7935889E-4736-4C7F-8622-A330C126F16B}" type="presParOf" srcId="{BDA8F949-88B8-486D-9E41-ABA1463A8926}" destId="{7D29DFA7-018B-45C9-AC1C-5CFC82FEE150}" srcOrd="6"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7" destOrd="0" presId="urn:microsoft.com/office/officeart/2016/7/layout/BasicTimeline"/>
    <dgm:cxn modelId="{3411521A-E802-4A42-B7EC-D46E6B3B7C96}" type="presParOf" srcId="{BDA8F949-88B8-486D-9E41-ABA1463A8926}" destId="{76CB18D4-86E2-467C-A2CF-3ED9EFE66BEA}" srcOrd="8"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9" destOrd="0" presId="urn:microsoft.com/office/officeart/2016/7/layout/BasicTimeline"/>
    <dgm:cxn modelId="{475D185D-3AE1-482B-A72E-FD51320EA51E}" type="presParOf" srcId="{BDA8F949-88B8-486D-9E41-ABA1463A8926}" destId="{82ECB9C7-A93F-4F53-85EF-7EC1A968AFB1}" srcOrd="10" destOrd="0" presId="urn:microsoft.com/office/officeart/2016/7/layout/BasicTimeline"/>
    <dgm:cxn modelId="{90986A3C-BFCD-4482-80FE-EE0D8A4FA601}" type="presParOf" srcId="{82ECB9C7-A93F-4F53-85EF-7EC1A968AFB1}" destId="{C6D65F68-BF2F-4EFE-86D2-E870DBE2BA1B}" srcOrd="0" destOrd="0" presId="urn:microsoft.com/office/officeart/2016/7/layout/BasicTimeline"/>
    <dgm:cxn modelId="{117D6092-2CC4-42DB-9D1E-FFA882C19E3B}" type="presParOf" srcId="{82ECB9C7-A93F-4F53-85EF-7EC1A968AFB1}" destId="{F6EB4D2E-9384-4620-834E-A79C0F9A92FA}" srcOrd="1" destOrd="0" presId="urn:microsoft.com/office/officeart/2016/7/layout/BasicTimeline"/>
    <dgm:cxn modelId="{1913909A-BF2D-4A07-BB6A-F53DD1E1914C}" type="presParOf" srcId="{F6EB4D2E-9384-4620-834E-A79C0F9A92FA}" destId="{4A9C0735-17AB-4753-B6FA-FB0132BFEADE}" srcOrd="0" destOrd="0" presId="urn:microsoft.com/office/officeart/2016/7/layout/BasicTimeline"/>
    <dgm:cxn modelId="{20DB6803-43E7-43FB-ADF6-2BDAA66A347C}" type="presParOf" srcId="{F6EB4D2E-9384-4620-834E-A79C0F9A92FA}" destId="{1EADD9CA-6BEA-442A-9A1A-C21987700A94}" srcOrd="1" destOrd="0" presId="urn:microsoft.com/office/officeart/2016/7/layout/BasicTimeline"/>
    <dgm:cxn modelId="{65E6C5E2-6973-4520-9829-84DA37222F55}" type="presParOf" srcId="{82ECB9C7-A93F-4F53-85EF-7EC1A968AFB1}" destId="{651ECB5A-CC08-48C3-A8F8-7BF65A376F27}" srcOrd="2" destOrd="0" presId="urn:microsoft.com/office/officeart/2016/7/layout/BasicTimeline"/>
    <dgm:cxn modelId="{8124BD33-44C6-484D-8039-7892ABA59CBC}" type="presParOf" srcId="{82ECB9C7-A93F-4F53-85EF-7EC1A968AFB1}" destId="{B171C128-749D-4DF9-99D9-B323B5D0CCA1}" srcOrd="3" destOrd="0" presId="urn:microsoft.com/office/officeart/2016/7/layout/BasicTimeline"/>
    <dgm:cxn modelId="{784F894A-FF14-4B70-B77C-0493ECCABAD7}" type="presParOf" srcId="{82ECB9C7-A93F-4F53-85EF-7EC1A968AFB1}" destId="{5A881290-A80D-43FC-8F95-CE439D115E6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596266"/>
          <a:ext cx="7715901"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E9499AE4-DB52-4D21-A089-3CE7E3AD0FD5}">
      <dsp:nvSpPr>
        <dsp:cNvPr id="0" name=""/>
        <dsp:cNvSpPr/>
      </dsp:nvSpPr>
      <dsp:spPr>
        <a:xfrm>
          <a:off x="308315"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308315" y="1714390"/>
        <a:ext cx="1652739" cy="360756"/>
      </dsp:txXfrm>
    </dsp:sp>
    <dsp:sp modelId="{9C8E336B-8FB1-4CF8-A581-573B289FF06D}">
      <dsp:nvSpPr>
        <dsp:cNvPr id="0" name=""/>
        <dsp:cNvSpPr/>
      </dsp:nvSpPr>
      <dsp:spPr>
        <a:xfrm>
          <a:off x="3507" y="343297"/>
          <a:ext cx="2262356" cy="646388"/>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35061" y="374851"/>
        <a:ext cx="2199248" cy="583280"/>
      </dsp:txXfrm>
    </dsp:sp>
    <dsp:sp modelId="{65F4752C-C316-4C91-8FBA-C028BE862CF9}">
      <dsp:nvSpPr>
        <dsp:cNvPr id="0" name=""/>
        <dsp:cNvSpPr/>
      </dsp:nvSpPr>
      <dsp:spPr>
        <a:xfrm>
          <a:off x="1134685" y="989685"/>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133ECE2-42B5-476E-9676-DCB5362102FC}">
      <dsp:nvSpPr>
        <dsp:cNvPr id="0" name=""/>
        <dsp:cNvSpPr/>
      </dsp:nvSpPr>
      <dsp:spPr>
        <a:xfrm>
          <a:off x="1589743"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IN" sz="2000" kern="1200" dirty="0"/>
        </a:p>
      </dsp:txBody>
      <dsp:txXfrm>
        <a:off x="1589743" y="1117386"/>
        <a:ext cx="1652739" cy="360756"/>
      </dsp:txXfrm>
    </dsp:sp>
    <dsp:sp modelId="{A01E8D40-A837-4676-A244-0A930E23FA2F}">
      <dsp:nvSpPr>
        <dsp:cNvPr id="0" name=""/>
        <dsp:cNvSpPr/>
      </dsp:nvSpPr>
      <dsp:spPr>
        <a:xfrm>
          <a:off x="1110741"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7E5915-FE79-4717-9D36-7DBE18D62C7C}">
      <dsp:nvSpPr>
        <dsp:cNvPr id="0" name=""/>
        <dsp:cNvSpPr/>
      </dsp:nvSpPr>
      <dsp:spPr>
        <a:xfrm>
          <a:off x="1477056" y="2202847"/>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t>Data Cleaning &amp; Preparation</a:t>
          </a:r>
        </a:p>
      </dsp:txBody>
      <dsp:txXfrm>
        <a:off x="1525368" y="2251159"/>
        <a:ext cx="1781489" cy="893061"/>
      </dsp:txXfrm>
    </dsp:sp>
    <dsp:sp modelId="{C2C28F29-0D6A-4E72-A611-AEF4DA95226E}">
      <dsp:nvSpPr>
        <dsp:cNvPr id="0" name=""/>
        <dsp:cNvSpPr/>
      </dsp:nvSpPr>
      <dsp:spPr>
        <a:xfrm>
          <a:off x="2416113" y="1596266"/>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E5C7F33-9326-49FB-89A3-8A20163AD994}">
      <dsp:nvSpPr>
        <dsp:cNvPr id="0" name=""/>
        <dsp:cNvSpPr/>
      </dsp:nvSpPr>
      <dsp:spPr>
        <a:xfrm>
          <a:off x="2679049"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2679049" y="1714390"/>
        <a:ext cx="1652739" cy="360756"/>
      </dsp:txXfrm>
    </dsp:sp>
    <dsp:sp modelId="{4FFD7E2C-C10A-440D-BBFC-4B7ADF677B0E}">
      <dsp:nvSpPr>
        <dsp:cNvPr id="0" name=""/>
        <dsp:cNvSpPr/>
      </dsp:nvSpPr>
      <dsp:spPr>
        <a:xfrm>
          <a:off x="2392169"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29120C-7C6B-4F62-9079-4AD528BC0744}">
      <dsp:nvSpPr>
        <dsp:cNvPr id="0" name=""/>
        <dsp:cNvSpPr/>
      </dsp:nvSpPr>
      <dsp:spPr>
        <a:xfrm>
          <a:off x="2566362" y="0"/>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mn-lt"/>
            </a:rPr>
            <a:t>Data Exploration &amp; Analysis</a:t>
          </a:r>
        </a:p>
      </dsp:txBody>
      <dsp:txXfrm>
        <a:off x="2614674" y="48312"/>
        <a:ext cx="1781489" cy="893061"/>
      </dsp:txXfrm>
    </dsp:sp>
    <dsp:sp modelId="{A95DB80B-444A-4D69-B205-3A801BB8524A}">
      <dsp:nvSpPr>
        <dsp:cNvPr id="0" name=""/>
        <dsp:cNvSpPr/>
      </dsp:nvSpPr>
      <dsp:spPr>
        <a:xfrm>
          <a:off x="3505419" y="989685"/>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3768355"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3768355" y="1117386"/>
        <a:ext cx="1652739" cy="360756"/>
      </dsp:txXfrm>
    </dsp:sp>
    <dsp:sp modelId="{FA19A0AA-8B0B-4AA8-A80D-08CFFDD3F112}">
      <dsp:nvSpPr>
        <dsp:cNvPr id="0" name=""/>
        <dsp:cNvSpPr/>
      </dsp:nvSpPr>
      <dsp:spPr>
        <a:xfrm>
          <a:off x="3481475"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3655668" y="2202847"/>
          <a:ext cx="1878113" cy="918551"/>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mn-lt"/>
            </a:rPr>
            <a:t>Design Visualizations</a:t>
          </a:r>
        </a:p>
      </dsp:txBody>
      <dsp:txXfrm>
        <a:off x="3700508" y="2247687"/>
        <a:ext cx="1788433" cy="828871"/>
      </dsp:txXfrm>
    </dsp:sp>
    <dsp:sp modelId="{DBD74D6B-057A-432C-9067-BF618C19EB2A}">
      <dsp:nvSpPr>
        <dsp:cNvPr id="0" name=""/>
        <dsp:cNvSpPr/>
      </dsp:nvSpPr>
      <dsp:spPr>
        <a:xfrm>
          <a:off x="4594725" y="1596266"/>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4857660"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4857660" y="1714390"/>
        <a:ext cx="1652739" cy="360756"/>
      </dsp:txXfrm>
    </dsp:sp>
    <dsp:sp modelId="{0F979253-FD39-4920-BFCA-78C564B167EA}">
      <dsp:nvSpPr>
        <dsp:cNvPr id="0" name=""/>
        <dsp:cNvSpPr/>
      </dsp:nvSpPr>
      <dsp:spPr>
        <a:xfrm>
          <a:off x="4570781"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744974" y="0"/>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mn-lt"/>
            </a:rPr>
            <a:t> Analyzing the data visuals on Power Bi</a:t>
          </a:r>
        </a:p>
      </dsp:txBody>
      <dsp:txXfrm>
        <a:off x="4793286" y="48312"/>
        <a:ext cx="1781489" cy="893061"/>
      </dsp:txXfrm>
    </dsp:sp>
    <dsp:sp modelId="{DCAE8A46-752C-4E82-84CE-E790E1F2918E}">
      <dsp:nvSpPr>
        <dsp:cNvPr id="0" name=""/>
        <dsp:cNvSpPr/>
      </dsp:nvSpPr>
      <dsp:spPr>
        <a:xfrm>
          <a:off x="5684030" y="989685"/>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D65F68-BF2F-4EFE-86D2-E870DBE2BA1B}">
      <dsp:nvSpPr>
        <dsp:cNvPr id="0" name=""/>
        <dsp:cNvSpPr/>
      </dsp:nvSpPr>
      <dsp:spPr>
        <a:xfrm>
          <a:off x="5946966"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bg1"/>
            </a:solidFill>
            <a:latin typeface="+mn-lt"/>
          </a:endParaRPr>
        </a:p>
      </dsp:txBody>
      <dsp:txXfrm>
        <a:off x="5946966" y="1117386"/>
        <a:ext cx="1652739" cy="360756"/>
      </dsp:txXfrm>
    </dsp:sp>
    <dsp:sp modelId="{B6459BF8-D2C3-4018-9C28-98667DC203F4}">
      <dsp:nvSpPr>
        <dsp:cNvPr id="0" name=""/>
        <dsp:cNvSpPr/>
      </dsp:nvSpPr>
      <dsp:spPr>
        <a:xfrm>
          <a:off x="5660086"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9C0735-17AB-4753-B6FA-FB0132BFEADE}">
      <dsp:nvSpPr>
        <dsp:cNvPr id="0" name=""/>
        <dsp:cNvSpPr/>
      </dsp:nvSpPr>
      <dsp:spPr>
        <a:xfrm>
          <a:off x="5834280" y="2202847"/>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mn-lt"/>
            </a:rPr>
            <a:t>Presenting the final conclusions</a:t>
          </a:r>
        </a:p>
      </dsp:txBody>
      <dsp:txXfrm>
        <a:off x="5882592" y="2251159"/>
        <a:ext cx="1781489" cy="893061"/>
      </dsp:txXfrm>
    </dsp:sp>
    <dsp:sp modelId="{651ECB5A-CC08-48C3-A8F8-7BF65A376F27}">
      <dsp:nvSpPr>
        <dsp:cNvPr id="0" name=""/>
        <dsp:cNvSpPr/>
      </dsp:nvSpPr>
      <dsp:spPr>
        <a:xfrm>
          <a:off x="6773336" y="1596266"/>
          <a:ext cx="0" cy="606581"/>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171C128-749D-4DF9-99D9-B323B5D0CCA1}">
      <dsp:nvSpPr>
        <dsp:cNvPr id="0" name=""/>
        <dsp:cNvSpPr/>
      </dsp:nvSpPr>
      <dsp:spPr>
        <a:xfrm>
          <a:off x="6749392"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7/4/2024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7/4/2024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dirty="0"/>
          </a:p>
        </p:txBody>
      </p:sp>
    </p:spTree>
    <p:extLst>
      <p:ext uri="{BB962C8B-B14F-4D97-AF65-F5344CB8AC3E}">
        <p14:creationId xmlns:p14="http://schemas.microsoft.com/office/powerpoint/2010/main" val="282707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11</a:t>
            </a:fld>
            <a:endParaRPr lang="en-US" dirty="0"/>
          </a:p>
        </p:txBody>
      </p:sp>
    </p:spTree>
    <p:extLst>
      <p:ext uri="{BB962C8B-B14F-4D97-AF65-F5344CB8AC3E}">
        <p14:creationId xmlns:p14="http://schemas.microsoft.com/office/powerpoint/2010/main" val="202323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12</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13</a:t>
            </a:fld>
            <a:endParaRPr lang="en-US" dirty="0"/>
          </a:p>
        </p:txBody>
      </p:sp>
    </p:spTree>
    <p:extLst>
      <p:ext uri="{BB962C8B-B14F-4D97-AF65-F5344CB8AC3E}">
        <p14:creationId xmlns:p14="http://schemas.microsoft.com/office/powerpoint/2010/main" val="3560459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14</a:t>
            </a:fld>
            <a:endParaRPr lang="en-US" dirty="0"/>
          </a:p>
        </p:txBody>
      </p:sp>
    </p:spTree>
    <p:extLst>
      <p:ext uri="{BB962C8B-B14F-4D97-AF65-F5344CB8AC3E}">
        <p14:creationId xmlns:p14="http://schemas.microsoft.com/office/powerpoint/2010/main" val="136393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15</a:t>
            </a:fld>
            <a:endParaRPr lang="en-US" dirty="0"/>
          </a:p>
        </p:txBody>
      </p:sp>
    </p:spTree>
    <p:extLst>
      <p:ext uri="{BB962C8B-B14F-4D97-AF65-F5344CB8AC3E}">
        <p14:creationId xmlns:p14="http://schemas.microsoft.com/office/powerpoint/2010/main" val="381784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16</a:t>
            </a:fld>
            <a:endParaRPr lang="en-US" dirty="0"/>
          </a:p>
        </p:txBody>
      </p:sp>
    </p:spTree>
    <p:extLst>
      <p:ext uri="{BB962C8B-B14F-4D97-AF65-F5344CB8AC3E}">
        <p14:creationId xmlns:p14="http://schemas.microsoft.com/office/powerpoint/2010/main" val="3975488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17</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186647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303043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294539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962624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38791520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zeeshan-khan-72110/"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463040"/>
            <a:ext cx="10360152" cy="4471416"/>
          </a:xfrm>
        </p:spPr>
        <p:txBody>
          <a:bodyPr/>
          <a:lstStyle/>
          <a:p>
            <a:r>
              <a:rPr lang="en-US" dirty="0"/>
              <a:t>Data Visualization of Bird Strikes between 2000 – 2011</a:t>
            </a:r>
          </a:p>
        </p:txBody>
      </p:sp>
    </p:spTree>
    <p:extLst>
      <p:ext uri="{BB962C8B-B14F-4D97-AF65-F5344CB8AC3E}">
        <p14:creationId xmlns:p14="http://schemas.microsoft.com/office/powerpoint/2010/main" val="31103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61428-BB88-7565-F114-D0D346249552}"/>
              </a:ext>
            </a:extLst>
          </p:cNvPr>
          <p:cNvSpPr>
            <a:spLocks noGrp="1"/>
          </p:cNvSpPr>
          <p:nvPr>
            <p:ph type="title"/>
          </p:nvPr>
        </p:nvSpPr>
        <p:spPr>
          <a:xfrm>
            <a:off x="699372" y="536983"/>
            <a:ext cx="4987598" cy="1806163"/>
          </a:xfrm>
        </p:spPr>
        <p:txBody>
          <a:bodyPr/>
          <a:lstStyle/>
          <a:p>
            <a:r>
              <a:rPr lang="en-US" dirty="0"/>
              <a:t>Designed visuals</a:t>
            </a:r>
          </a:p>
        </p:txBody>
      </p:sp>
      <p:sp>
        <p:nvSpPr>
          <p:cNvPr id="3" name="Slide Number Placeholder 2">
            <a:extLst>
              <a:ext uri="{FF2B5EF4-FFF2-40B4-BE49-F238E27FC236}">
                <a16:creationId xmlns:a16="http://schemas.microsoft.com/office/drawing/2014/main" id="{B2A7DA9D-F9A0-352D-02B1-FA47D3FAB198}"/>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10</a:t>
            </a:fld>
            <a:endParaRPr lang="en-US" dirty="0"/>
          </a:p>
        </p:txBody>
      </p:sp>
      <p:pic>
        <p:nvPicPr>
          <p:cNvPr id="11" name="Picture 10">
            <a:extLst>
              <a:ext uri="{FF2B5EF4-FFF2-40B4-BE49-F238E27FC236}">
                <a16:creationId xmlns:a16="http://schemas.microsoft.com/office/drawing/2014/main" id="{88444FD0-B35D-3A6E-ADDD-2EF29FC53E15}"/>
              </a:ext>
            </a:extLst>
          </p:cNvPr>
          <p:cNvPicPr>
            <a:picLocks noChangeAspect="1"/>
          </p:cNvPicPr>
          <p:nvPr/>
        </p:nvPicPr>
        <p:blipFill>
          <a:blip r:embed="rId3"/>
          <a:stretch>
            <a:fillRect/>
          </a:stretch>
        </p:blipFill>
        <p:spPr>
          <a:xfrm>
            <a:off x="1085194" y="1274032"/>
            <a:ext cx="9701101" cy="5441152"/>
          </a:xfrm>
          <a:prstGeom prst="rect">
            <a:avLst/>
          </a:prstGeom>
        </p:spPr>
      </p:pic>
    </p:spTree>
    <p:extLst>
      <p:ext uri="{BB962C8B-B14F-4D97-AF65-F5344CB8AC3E}">
        <p14:creationId xmlns:p14="http://schemas.microsoft.com/office/powerpoint/2010/main" val="249603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5408762" y="914400"/>
            <a:ext cx="5870448" cy="5029200"/>
          </a:xfrm>
        </p:spPr>
        <p:txBody>
          <a:bodyPr/>
          <a:lstStyle/>
          <a:p>
            <a:r>
              <a:rPr lang="en-US" dirty="0"/>
              <a:t>INNOVATIVE SOLUTIONS</a:t>
            </a:r>
          </a:p>
        </p:txBody>
      </p:sp>
      <p:pic>
        <p:nvPicPr>
          <p:cNvPr id="13" name="Picture Placeholder 12" descr="Isometric Person on a ladder and person carrying something">
            <a:extLst>
              <a:ext uri="{FF2B5EF4-FFF2-40B4-BE49-F238E27FC236}">
                <a16:creationId xmlns:a16="http://schemas.microsoft.com/office/drawing/2014/main" id="{3C8DCAD3-808F-8E47-FE3C-9ADDD954BA4F}"/>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4" r="4"/>
          <a:stretch/>
        </p:blipFill>
        <p:spPr>
          <a:xfrm>
            <a:off x="0" y="0"/>
            <a:ext cx="4943475" cy="6858000"/>
          </a:xfrm>
        </p:spPr>
      </p:pic>
    </p:spTree>
    <p:extLst>
      <p:ext uri="{BB962C8B-B14F-4D97-AF65-F5344CB8AC3E}">
        <p14:creationId xmlns:p14="http://schemas.microsoft.com/office/powerpoint/2010/main" val="101911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FUTURE INITIATIVES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12</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6329513" y="2274009"/>
            <a:ext cx="4813408" cy="4359402"/>
          </a:xfrm>
        </p:spPr>
        <p:txBody>
          <a:bodyPr>
            <a:normAutofit/>
          </a:bodyPr>
          <a:lstStyle/>
          <a:p>
            <a:r>
              <a:rPr lang="en-US" dirty="0"/>
              <a:t>Advanced Bird Detection Systems: </a:t>
            </a:r>
          </a:p>
          <a:p>
            <a:pPr marL="745236" lvl="2" indent="0">
              <a:buNone/>
            </a:pPr>
            <a:r>
              <a:rPr lang="en-US" dirty="0"/>
              <a:t>Radar and Lidar Technologies: Implement radar and lidar systems to detect birds in the vicinity of airports, providing real-time tracking and early warnings. </a:t>
            </a:r>
          </a:p>
          <a:p>
            <a:pPr marL="745236" lvl="2" indent="0">
              <a:buNone/>
            </a:pPr>
            <a:r>
              <a:rPr lang="en-US" dirty="0"/>
              <a:t>AI and Machine Learning: Use AI and machine learning to analyze radar data and predict bird movement patterns for proactive measures. </a:t>
            </a:r>
          </a:p>
        </p:txBody>
      </p:sp>
      <p:pic>
        <p:nvPicPr>
          <p:cNvPr id="7" name="Picture 6">
            <a:extLst>
              <a:ext uri="{FF2B5EF4-FFF2-40B4-BE49-F238E27FC236}">
                <a16:creationId xmlns:a16="http://schemas.microsoft.com/office/drawing/2014/main" id="{4AA7EBF0-9BAA-51E3-7123-BB2F6D9721C7}"/>
              </a:ext>
            </a:extLst>
          </p:cNvPr>
          <p:cNvPicPr>
            <a:picLocks noChangeAspect="1"/>
          </p:cNvPicPr>
          <p:nvPr/>
        </p:nvPicPr>
        <p:blipFill>
          <a:blip r:embed="rId3"/>
          <a:stretch>
            <a:fillRect/>
          </a:stretch>
        </p:blipFill>
        <p:spPr>
          <a:xfrm>
            <a:off x="747762" y="1726131"/>
            <a:ext cx="4890817" cy="4197149"/>
          </a:xfrm>
          <a:prstGeom prst="rect">
            <a:avLst/>
          </a:prstGeom>
          <a:ln>
            <a:solidFill>
              <a:schemeClr val="bg1"/>
            </a:solidFill>
          </a:ln>
        </p:spPr>
      </p:pic>
    </p:spTree>
    <p:extLst>
      <p:ext uri="{BB962C8B-B14F-4D97-AF65-F5344CB8AC3E}">
        <p14:creationId xmlns:p14="http://schemas.microsoft.com/office/powerpoint/2010/main" val="324590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FUTURE INITIATIVES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13</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6329513" y="2274009"/>
            <a:ext cx="4813408" cy="4359402"/>
          </a:xfrm>
        </p:spPr>
        <p:txBody>
          <a:bodyPr>
            <a:normAutofit/>
          </a:bodyPr>
          <a:lstStyle/>
          <a:p>
            <a:pPr>
              <a:buAutoNum type="arabicPeriod" startAt="2"/>
            </a:pPr>
            <a:r>
              <a:rPr lang="en-US" dirty="0"/>
              <a:t>Drone Patrols: </a:t>
            </a:r>
          </a:p>
          <a:p>
            <a:pPr marL="745236" lvl="2" indent="0">
              <a:buNone/>
            </a:pPr>
            <a:r>
              <a:rPr lang="en-US" dirty="0"/>
              <a:t>Autonomous  Drones: Use drones to patrol airport grounds and surrounding areas to monitor and disperse bird flocks, equipped with visual and auditory deterrents.</a:t>
            </a:r>
          </a:p>
        </p:txBody>
      </p:sp>
      <p:pic>
        <p:nvPicPr>
          <p:cNvPr id="6" name="Picture 5">
            <a:extLst>
              <a:ext uri="{FF2B5EF4-FFF2-40B4-BE49-F238E27FC236}">
                <a16:creationId xmlns:a16="http://schemas.microsoft.com/office/drawing/2014/main" id="{FFD7413F-B207-A1E2-E360-C1C00D5FC515}"/>
              </a:ext>
            </a:extLst>
          </p:cNvPr>
          <p:cNvPicPr>
            <a:picLocks noChangeAspect="1"/>
          </p:cNvPicPr>
          <p:nvPr/>
        </p:nvPicPr>
        <p:blipFill>
          <a:blip r:embed="rId3"/>
          <a:stretch>
            <a:fillRect/>
          </a:stretch>
        </p:blipFill>
        <p:spPr>
          <a:xfrm>
            <a:off x="1049079" y="1706880"/>
            <a:ext cx="4725851" cy="4135120"/>
          </a:xfrm>
          <a:prstGeom prst="rect">
            <a:avLst/>
          </a:prstGeom>
          <a:ln>
            <a:solidFill>
              <a:schemeClr val="bg1"/>
            </a:solidFill>
          </a:ln>
        </p:spPr>
      </p:pic>
    </p:spTree>
    <p:extLst>
      <p:ext uri="{BB962C8B-B14F-4D97-AF65-F5344CB8AC3E}">
        <p14:creationId xmlns:p14="http://schemas.microsoft.com/office/powerpoint/2010/main" val="113264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FUTURE INITIATIVES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14</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699372" y="1755849"/>
            <a:ext cx="11319908" cy="4359402"/>
          </a:xfrm>
        </p:spPr>
        <p:txBody>
          <a:bodyPr>
            <a:normAutofit/>
          </a:bodyPr>
          <a:lstStyle/>
          <a:p>
            <a:pPr marL="0" indent="0">
              <a:buNone/>
            </a:pPr>
            <a:r>
              <a:rPr lang="en-US" dirty="0"/>
              <a:t>3.    Others</a:t>
            </a:r>
          </a:p>
          <a:p>
            <a:pPr marL="745236" lvl="2" indent="0">
              <a:buNone/>
            </a:pPr>
            <a:r>
              <a:rPr lang="en-US" dirty="0"/>
              <a:t>a) Real-time Data Sharing Platforms: </a:t>
            </a:r>
            <a:r>
              <a:rPr lang="en-US" dirty="0" err="1"/>
              <a:t>i</a:t>
            </a:r>
            <a:r>
              <a:rPr lang="en-US" dirty="0"/>
              <a:t>)Centralized Bird Strike Data: Create a real-time data sharing platform for airports and airlines to report bird strike incidents and share effective mitigation strategies. ii) Predictive Analytics: Use data analytics to predict high-risk periods and locations for bird strikes, allowing for timely interventions. </a:t>
            </a:r>
          </a:p>
          <a:p>
            <a:pPr marL="745236" lvl="2" indent="0">
              <a:buNone/>
            </a:pPr>
            <a:r>
              <a:rPr lang="en-US" dirty="0"/>
              <a:t>b) Automated Bird Dispersal Systems: Laser Deterrents: </a:t>
            </a:r>
            <a:r>
              <a:rPr lang="en-US" dirty="0" err="1"/>
              <a:t>i</a:t>
            </a:r>
            <a:r>
              <a:rPr lang="en-US" dirty="0"/>
              <a:t>)Use automated laser systems to create an environment that birds find uncomfortable, encouraging them to avoid the area. ii)Sonic Deterrents: Deploy sound systems that emit distress calls or predator sounds to scare birds away from the airport. </a:t>
            </a:r>
          </a:p>
          <a:p>
            <a:pPr marL="745236" lvl="2" indent="0">
              <a:buNone/>
            </a:pPr>
            <a:r>
              <a:rPr lang="en-US" dirty="0"/>
              <a:t>c) Habitat Management: Landscaping Adjustments: </a:t>
            </a:r>
            <a:r>
              <a:rPr lang="en-US" dirty="0" err="1"/>
              <a:t>i</a:t>
            </a:r>
            <a:r>
              <a:rPr lang="en-US" dirty="0"/>
              <a:t>)Modify the landscaping around airports to make it less attractive to birds, such as eliminating standing water and planting vegetation that birds do not favor. ii)Exclusion Techniques: Install netting or other physical barriers to prevent birds from accessing certain areas.</a:t>
            </a:r>
          </a:p>
        </p:txBody>
      </p:sp>
    </p:spTree>
    <p:extLst>
      <p:ext uri="{BB962C8B-B14F-4D97-AF65-F5344CB8AC3E}">
        <p14:creationId xmlns:p14="http://schemas.microsoft.com/office/powerpoint/2010/main" val="186584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696E0-336E-D986-FE89-0E20663A1CFA}"/>
              </a:ext>
            </a:extLst>
          </p:cNvPr>
          <p:cNvSpPr>
            <a:spLocks noGrp="1"/>
          </p:cNvSpPr>
          <p:nvPr>
            <p:ph type="title"/>
          </p:nvPr>
        </p:nvSpPr>
        <p:spPr>
          <a:xfrm>
            <a:off x="699372" y="536983"/>
            <a:ext cx="3495556" cy="679075"/>
          </a:xfrm>
        </p:spPr>
        <p:txBody>
          <a:bodyPr/>
          <a:lstStyle/>
          <a:p>
            <a:r>
              <a:rPr lang="en-US" dirty="0"/>
              <a:t>Conclusion</a:t>
            </a:r>
          </a:p>
        </p:txBody>
      </p:sp>
      <p:sp>
        <p:nvSpPr>
          <p:cNvPr id="4" name="Slide Number Placeholder 3">
            <a:extLst>
              <a:ext uri="{FF2B5EF4-FFF2-40B4-BE49-F238E27FC236}">
                <a16:creationId xmlns:a16="http://schemas.microsoft.com/office/drawing/2014/main" id="{7279E234-6BBC-3E47-94AE-0DF6309051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15</a:t>
            </a:fld>
            <a:endParaRPr lang="en-US" dirty="0"/>
          </a:p>
        </p:txBody>
      </p:sp>
      <p:sp>
        <p:nvSpPr>
          <p:cNvPr id="7" name="Content Placeholder 5">
            <a:extLst>
              <a:ext uri="{FF2B5EF4-FFF2-40B4-BE49-F238E27FC236}">
                <a16:creationId xmlns:a16="http://schemas.microsoft.com/office/drawing/2014/main" id="{71F35E34-64DC-F829-EF78-A6ACE2FAD324}"/>
              </a:ext>
            </a:extLst>
          </p:cNvPr>
          <p:cNvSpPr txBox="1">
            <a:spLocks/>
          </p:cNvSpPr>
          <p:nvPr/>
        </p:nvSpPr>
        <p:spPr>
          <a:xfrm>
            <a:off x="614531" y="1216058"/>
            <a:ext cx="11201619" cy="54864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lnSpc>
                <a:spcPct val="150000"/>
              </a:lnSpc>
            </a:pPr>
            <a:r>
              <a:rPr lang="en-US" sz="1500" dirty="0"/>
              <a:t>High Incidence of Bird Strikes: Over an 11-year period, there were approximately 25,000 bird strikes, resulting in a repair cost of $136 million. </a:t>
            </a:r>
          </a:p>
          <a:p>
            <a:pPr algn="just">
              <a:lnSpc>
                <a:spcPct val="150000"/>
              </a:lnSpc>
            </a:pPr>
            <a:r>
              <a:rPr lang="en-US" sz="1500" dirty="0"/>
              <a:t>Minor Damage Predominates: Of the 24,747 flights involved in bird strikes, 22,363 received no damage, while 2,384 experienced varying degrees of damage. </a:t>
            </a:r>
          </a:p>
          <a:p>
            <a:pPr algn="just">
              <a:lnSpc>
                <a:spcPct val="150000"/>
              </a:lnSpc>
            </a:pPr>
            <a:r>
              <a:rPr lang="en-US" sz="1500" dirty="0"/>
              <a:t>Increasing Trend: The number of bird strikes increased annually from 2000 to 2011. </a:t>
            </a:r>
          </a:p>
          <a:p>
            <a:pPr algn="just">
              <a:lnSpc>
                <a:spcPct val="150000"/>
              </a:lnSpc>
            </a:pPr>
            <a:r>
              <a:rPr lang="en-US" sz="1500" dirty="0"/>
              <a:t>Affected Airlines: Airlines such as Business, Southwest Airlines, American Airlines, Delta Airlines, and US Airlines are more frequently involved in bird strikes. </a:t>
            </a:r>
          </a:p>
          <a:p>
            <a:pPr algn="just">
              <a:lnSpc>
                <a:spcPct val="150000"/>
              </a:lnSpc>
            </a:pPr>
            <a:r>
              <a:rPr lang="en-US" sz="1500" dirty="0"/>
              <a:t>Altitude Factor: 81% of bird strikes occurred at altitudes below 1,000 feet, while 19% occurred above 1,000 feet. </a:t>
            </a:r>
          </a:p>
          <a:p>
            <a:pPr algn="just">
              <a:lnSpc>
                <a:spcPct val="150000"/>
              </a:lnSpc>
            </a:pPr>
            <a:r>
              <a:rPr lang="en-US" sz="1500" dirty="0"/>
              <a:t>Top Airports: DALLAS/FORT WORTH INTL AIRPORT reported the highest number of bird strikes (802), followed by SACRAMENTO INTL (676). Other high-incident airports include SALT LAKE CITY (479), DENVER INTL (476), KANSAS CITY INTL (452), and PHILADELPHIA INTL (442). </a:t>
            </a:r>
          </a:p>
          <a:p>
            <a:pPr algn="just">
              <a:lnSpc>
                <a:spcPct val="150000"/>
              </a:lnSpc>
            </a:pPr>
            <a:r>
              <a:rPr lang="en-US" sz="1500" dirty="0"/>
              <a:t>Weather Conditions: Weather such as rain, fog, or snow had little to no impact on bird strikes, with most occurring during fine weather.</a:t>
            </a:r>
          </a:p>
        </p:txBody>
      </p:sp>
    </p:spTree>
    <p:extLst>
      <p:ext uri="{BB962C8B-B14F-4D97-AF65-F5344CB8AC3E}">
        <p14:creationId xmlns:p14="http://schemas.microsoft.com/office/powerpoint/2010/main" val="264369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696E0-336E-D986-FE89-0E20663A1CFA}"/>
              </a:ext>
            </a:extLst>
          </p:cNvPr>
          <p:cNvSpPr>
            <a:spLocks noGrp="1"/>
          </p:cNvSpPr>
          <p:nvPr>
            <p:ph type="title"/>
          </p:nvPr>
        </p:nvSpPr>
        <p:spPr>
          <a:xfrm>
            <a:off x="699372" y="536983"/>
            <a:ext cx="3495556" cy="679075"/>
          </a:xfrm>
        </p:spPr>
        <p:txBody>
          <a:bodyPr/>
          <a:lstStyle/>
          <a:p>
            <a:r>
              <a:rPr lang="en-US" dirty="0"/>
              <a:t>Conclusion</a:t>
            </a:r>
          </a:p>
        </p:txBody>
      </p:sp>
      <p:sp>
        <p:nvSpPr>
          <p:cNvPr id="4" name="Slide Number Placeholder 3">
            <a:extLst>
              <a:ext uri="{FF2B5EF4-FFF2-40B4-BE49-F238E27FC236}">
                <a16:creationId xmlns:a16="http://schemas.microsoft.com/office/drawing/2014/main" id="{7279E234-6BBC-3E47-94AE-0DF6309051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16</a:t>
            </a:fld>
            <a:endParaRPr lang="en-US" dirty="0"/>
          </a:p>
        </p:txBody>
      </p:sp>
      <p:sp>
        <p:nvSpPr>
          <p:cNvPr id="7" name="Content Placeholder 5">
            <a:extLst>
              <a:ext uri="{FF2B5EF4-FFF2-40B4-BE49-F238E27FC236}">
                <a16:creationId xmlns:a16="http://schemas.microsoft.com/office/drawing/2014/main" id="{71F35E34-64DC-F829-EF78-A6ACE2FAD324}"/>
              </a:ext>
            </a:extLst>
          </p:cNvPr>
          <p:cNvSpPr txBox="1">
            <a:spLocks/>
          </p:cNvSpPr>
          <p:nvPr/>
        </p:nvSpPr>
        <p:spPr>
          <a:xfrm>
            <a:off x="614531" y="1216058"/>
            <a:ext cx="11201619" cy="5486494"/>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lnSpc>
                <a:spcPct val="170000"/>
              </a:lnSpc>
            </a:pPr>
            <a:r>
              <a:rPr lang="en-US" dirty="0"/>
              <a:t>Critical Phases of Flight: Bird strikes were most common when planes were approaching the runway, with additional incidents occurring during takeoff, landing, climbing, and descent. Strikes were rare during parking or taxiing. </a:t>
            </a:r>
          </a:p>
          <a:p>
            <a:pPr algn="just">
              <a:lnSpc>
                <a:spcPct val="170000"/>
              </a:lnSpc>
            </a:pPr>
            <a:r>
              <a:rPr lang="en-US" dirty="0"/>
              <a:t>Pilot Awareness: In 52% of cases, pilots were unaware of potential bird strikes, whereas in 47% of cases, they had been informed beforehand. </a:t>
            </a:r>
          </a:p>
          <a:p>
            <a:pPr algn="just">
              <a:lnSpc>
                <a:spcPct val="170000"/>
              </a:lnSpc>
            </a:pPr>
            <a:r>
              <a:rPr lang="en-US" dirty="0"/>
              <a:t>Impact on Flights: 81% of bird strikes resulted in no damage to the aircraft or disruption to the flight schedule. However, 9.59% led to precautionary landings, 3.21% caused aborted takeoffs, and 2.21% resulted in engine shutdowns. </a:t>
            </a:r>
          </a:p>
          <a:p>
            <a:pPr algn="just">
              <a:lnSpc>
                <a:spcPct val="170000"/>
              </a:lnSpc>
            </a:pPr>
            <a:r>
              <a:rPr lang="en-US" dirty="0"/>
              <a:t>Altitude of Strikes: The average altitude at which most bird strikes occurred was 800 feet above the ground. </a:t>
            </a:r>
          </a:p>
          <a:p>
            <a:pPr algn="just">
              <a:lnSpc>
                <a:spcPct val="170000"/>
              </a:lnSpc>
            </a:pPr>
            <a:r>
              <a:rPr lang="en-US" dirty="0"/>
              <a:t>State Statistics: California reported the highest number of bird strikes (6,998), followed by Texas (5,983), while states like Montana had relatively few strikes. </a:t>
            </a:r>
          </a:p>
          <a:p>
            <a:pPr algn="just">
              <a:lnSpc>
                <a:spcPct val="170000"/>
              </a:lnSpc>
            </a:pPr>
            <a:r>
              <a:rPr lang="en-US" dirty="0"/>
              <a:t>Aircraft and Bird Size: Most bird strikes involved smaller aircraft, and the majority of the birds involved were small, followed by medium and large-sized birds.</a:t>
            </a:r>
          </a:p>
        </p:txBody>
      </p:sp>
    </p:spTree>
    <p:extLst>
      <p:ext uri="{BB962C8B-B14F-4D97-AF65-F5344CB8AC3E}">
        <p14:creationId xmlns:p14="http://schemas.microsoft.com/office/powerpoint/2010/main" val="380367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833120" y="2626360"/>
            <a:ext cx="10360152" cy="1605280"/>
          </a:xfrm>
        </p:spPr>
        <p:txBody>
          <a:bodyPr/>
          <a:lstStyle/>
          <a:p>
            <a:r>
              <a:rPr lang="en-US" dirty="0"/>
              <a:t>Thank </a:t>
            </a:r>
            <a:br>
              <a:rPr lang="en-US" dirty="0"/>
            </a:br>
            <a:r>
              <a:rPr lang="en-US" dirty="0"/>
              <a:t>you</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2" y="4335552"/>
            <a:ext cx="8931275" cy="2329407"/>
          </a:xfrm>
        </p:spPr>
        <p:txBody>
          <a:bodyPr>
            <a:normAutofit/>
          </a:bodyPr>
          <a:lstStyle/>
          <a:p>
            <a:r>
              <a:rPr lang="en-US" dirty="0"/>
              <a:t>Zeeshan Khan</a:t>
            </a:r>
          </a:p>
          <a:p>
            <a:r>
              <a:rPr lang="en-US" dirty="0"/>
              <a:t>zk2938560@gmail.com </a:t>
            </a:r>
            <a:r>
              <a:rPr lang="en-US" dirty="0">
                <a:hlinkClick r:id="rId3"/>
              </a:rPr>
              <a:t>https://www.linkedin.com/in/zeeshan-khan-72110/</a:t>
            </a:r>
            <a:endParaRPr lang="en-US" dirty="0"/>
          </a:p>
          <a:p>
            <a:endParaRPr lang="en-US" dirty="0"/>
          </a:p>
          <a:p>
            <a:endParaRPr lang="en-US" dirty="0"/>
          </a:p>
          <a:p>
            <a:endParaRPr lang="en-US" dirty="0"/>
          </a:p>
          <a:p>
            <a:r>
              <a:rPr lang="en-US" sz="1050" dirty="0"/>
              <a:t>© All images in this presentation have been generated or imagined with the help of AI</a:t>
            </a:r>
            <a:endParaRPr lang="en-US" dirty="0"/>
          </a:p>
          <a:p>
            <a:endParaRPr lang="en-US" dirty="0"/>
          </a:p>
          <a:p>
            <a:endParaRPr lang="en-US" dirty="0"/>
          </a:p>
        </p:txBody>
      </p:sp>
    </p:spTree>
    <p:extLst>
      <p:ext uri="{BB962C8B-B14F-4D97-AF65-F5344CB8AC3E}">
        <p14:creationId xmlns:p14="http://schemas.microsoft.com/office/powerpoint/2010/main" val="308547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3"/>
            <a:ext cx="2336059" cy="660221"/>
          </a:xfrm>
        </p:spPr>
        <p:txBody>
          <a:bodyPr/>
          <a:lstStyle/>
          <a:p>
            <a:r>
              <a:rPr lang="en-US" dirty="0"/>
              <a:t>AGENDA</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5911850" y="1849120"/>
            <a:ext cx="5568950" cy="4858068"/>
          </a:xfrm>
        </p:spPr>
        <p:txBody>
          <a:bodyPr>
            <a:normAutofit/>
          </a:bodyPr>
          <a:lstStyle/>
          <a:p>
            <a:r>
              <a:rPr lang="en-US" dirty="0"/>
              <a:t>Project Details </a:t>
            </a:r>
          </a:p>
          <a:p>
            <a:r>
              <a:rPr lang="en-US" dirty="0"/>
              <a:t>Objectives</a:t>
            </a:r>
          </a:p>
          <a:p>
            <a:r>
              <a:rPr lang="en-US" dirty="0"/>
              <a:t>Problem Statement</a:t>
            </a:r>
          </a:p>
          <a:p>
            <a:r>
              <a:rPr lang="en-US" dirty="0"/>
              <a:t>Process Flow</a:t>
            </a:r>
          </a:p>
          <a:p>
            <a:r>
              <a:rPr lang="en-US" dirty="0"/>
              <a:t>Insights</a:t>
            </a:r>
          </a:p>
          <a:p>
            <a:r>
              <a:rPr lang="en-US" dirty="0"/>
              <a:t>Collision Overview on State Map</a:t>
            </a:r>
          </a:p>
          <a:p>
            <a:r>
              <a:rPr lang="en-US" dirty="0"/>
              <a:t>Designed Visuals </a:t>
            </a:r>
          </a:p>
          <a:p>
            <a:r>
              <a:rPr lang="en-US" dirty="0"/>
              <a:t>Innovative Solutions</a:t>
            </a:r>
          </a:p>
          <a:p>
            <a:r>
              <a:rPr lang="en-US" dirty="0"/>
              <a:t>Conclusion</a:t>
            </a:r>
          </a:p>
          <a:p>
            <a:endParaRPr lang="en-US" dirty="0"/>
          </a:p>
        </p:txBody>
      </p:sp>
    </p:spTree>
    <p:extLst>
      <p:ext uri="{BB962C8B-B14F-4D97-AF65-F5344CB8AC3E}">
        <p14:creationId xmlns:p14="http://schemas.microsoft.com/office/powerpoint/2010/main" val="232768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796085"/>
            <a:ext cx="10360152" cy="1055802"/>
          </a:xfrm>
        </p:spPr>
        <p:txBody>
          <a:bodyPr/>
          <a:lstStyle/>
          <a:p>
            <a:r>
              <a:rPr lang="en-US" dirty="0"/>
              <a:t>Project Details</a:t>
            </a:r>
          </a:p>
        </p:txBody>
      </p:sp>
      <p:graphicFrame>
        <p:nvGraphicFramePr>
          <p:cNvPr id="4" name="Content Placeholder 3">
            <a:extLst>
              <a:ext uri="{FF2B5EF4-FFF2-40B4-BE49-F238E27FC236}">
                <a16:creationId xmlns:a16="http://schemas.microsoft.com/office/drawing/2014/main" id="{8F72FC38-434D-E556-6CDA-9A55BEE3474C}"/>
              </a:ext>
            </a:extLst>
          </p:cNvPr>
          <p:cNvGraphicFramePr>
            <a:graphicFrameLocks noGrp="1"/>
          </p:cNvGraphicFramePr>
          <p:nvPr>
            <p:ph sz="quarter" idx="10"/>
            <p:extLst>
              <p:ext uri="{D42A27DB-BD31-4B8C-83A1-F6EECF244321}">
                <p14:modId xmlns:p14="http://schemas.microsoft.com/office/powerpoint/2010/main" val="1082567674"/>
              </p:ext>
            </p:extLst>
          </p:nvPr>
        </p:nvGraphicFramePr>
        <p:xfrm>
          <a:off x="1328261" y="1851887"/>
          <a:ext cx="9535478" cy="3870960"/>
        </p:xfrm>
        <a:graphic>
          <a:graphicData uri="http://schemas.openxmlformats.org/drawingml/2006/table">
            <a:tbl>
              <a:tblPr firstRow="1" bandRow="1">
                <a:tableStyleId>{2A488322-F2BA-4B5B-9748-0D474271808F}</a:tableStyleId>
              </a:tblPr>
              <a:tblGrid>
                <a:gridCol w="4767739">
                  <a:extLst>
                    <a:ext uri="{9D8B030D-6E8A-4147-A177-3AD203B41FA5}">
                      <a16:colId xmlns:a16="http://schemas.microsoft.com/office/drawing/2014/main" val="4093971680"/>
                    </a:ext>
                  </a:extLst>
                </a:gridCol>
                <a:gridCol w="4767739">
                  <a:extLst>
                    <a:ext uri="{9D8B030D-6E8A-4147-A177-3AD203B41FA5}">
                      <a16:colId xmlns:a16="http://schemas.microsoft.com/office/drawing/2014/main" val="1573246721"/>
                    </a:ext>
                  </a:extLst>
                </a:gridCol>
              </a:tblGrid>
              <a:tr h="370840">
                <a:tc>
                  <a:txBody>
                    <a:bodyPr/>
                    <a:lstStyle/>
                    <a:p>
                      <a:pPr algn="ctr"/>
                      <a:r>
                        <a:rPr lang="en-US" sz="2800" b="0" dirty="0">
                          <a:solidFill>
                            <a:schemeClr val="bg1"/>
                          </a:solidFill>
                        </a:rPr>
                        <a:t>Technology</a:t>
                      </a:r>
                      <a:endParaRPr lang="en-IN" sz="2800" b="0" dirty="0">
                        <a:solidFill>
                          <a:schemeClr val="bg1"/>
                        </a:solidFill>
                        <a:latin typeface="+mn-lt"/>
                        <a:cs typeface="Times New Roman" panose="02020603050405020304" pitchFamily="18" charset="0"/>
                      </a:endParaRPr>
                    </a:p>
                  </a:txBody>
                  <a:tcPr/>
                </a:tc>
                <a:tc>
                  <a:txBody>
                    <a:bodyPr/>
                    <a:lstStyle/>
                    <a:p>
                      <a:pPr algn="ctr"/>
                      <a:r>
                        <a:rPr lang="en-US" sz="2800" b="0" dirty="0">
                          <a:solidFill>
                            <a:schemeClr val="bg1"/>
                          </a:solidFill>
                        </a:rPr>
                        <a:t>Business Intelligence</a:t>
                      </a:r>
                      <a:endParaRPr lang="en-IN" sz="2800" b="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1891290249"/>
                  </a:ext>
                </a:extLst>
              </a:tr>
              <a:tr h="370840">
                <a:tc>
                  <a:txBody>
                    <a:bodyPr/>
                    <a:lstStyle/>
                    <a:p>
                      <a:pPr algn="ctr"/>
                      <a:r>
                        <a:rPr lang="en-US" sz="2800" b="0" dirty="0">
                          <a:solidFill>
                            <a:schemeClr val="bg1"/>
                          </a:solidFill>
                        </a:rPr>
                        <a:t>Domain</a:t>
                      </a:r>
                      <a:endParaRPr lang="en-IN" sz="2800" b="0" dirty="0">
                        <a:solidFill>
                          <a:schemeClr val="bg1"/>
                        </a:solidFill>
                        <a:latin typeface="+mn-lt"/>
                        <a:cs typeface="Times New Roman" panose="02020603050405020304" pitchFamily="18" charset="0"/>
                      </a:endParaRPr>
                    </a:p>
                  </a:txBody>
                  <a:tcPr/>
                </a:tc>
                <a:tc>
                  <a:txBody>
                    <a:bodyPr/>
                    <a:lstStyle/>
                    <a:p>
                      <a:pPr algn="ctr"/>
                      <a:r>
                        <a:rPr lang="en-IN" sz="2800" dirty="0"/>
                        <a:t>E-commerce</a:t>
                      </a:r>
                      <a:endParaRPr lang="en-IN" sz="2800" b="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1256013815"/>
                  </a:ext>
                </a:extLst>
              </a:tr>
              <a:tr h="370840">
                <a:tc>
                  <a:txBody>
                    <a:bodyPr/>
                    <a:lstStyle/>
                    <a:p>
                      <a:pPr algn="ctr"/>
                      <a:r>
                        <a:rPr lang="en-US" sz="2800" b="0" dirty="0">
                          <a:solidFill>
                            <a:schemeClr val="bg1"/>
                          </a:solidFill>
                        </a:rPr>
                        <a:t>Project Level</a:t>
                      </a:r>
                      <a:endParaRPr lang="en-IN" sz="2800" b="0" dirty="0">
                        <a:solidFill>
                          <a:schemeClr val="bg1"/>
                        </a:solidFill>
                        <a:latin typeface="+mn-lt"/>
                        <a:cs typeface="Times New Roman" panose="02020603050405020304" pitchFamily="18" charset="0"/>
                      </a:endParaRPr>
                    </a:p>
                  </a:txBody>
                  <a:tcPr/>
                </a:tc>
                <a:tc>
                  <a:txBody>
                    <a:bodyPr/>
                    <a:lstStyle/>
                    <a:p>
                      <a:pPr algn="ctr"/>
                      <a:r>
                        <a:rPr lang="en-US" sz="2800" b="0" dirty="0">
                          <a:solidFill>
                            <a:schemeClr val="bg1"/>
                          </a:solidFill>
                        </a:rPr>
                        <a:t>Advanced</a:t>
                      </a:r>
                      <a:endParaRPr lang="en-IN" sz="2800" b="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209641956"/>
                  </a:ext>
                </a:extLst>
              </a:tr>
              <a:tr h="370840">
                <a:tc>
                  <a:txBody>
                    <a:bodyPr/>
                    <a:lstStyle/>
                    <a:p>
                      <a:pPr algn="ctr"/>
                      <a:r>
                        <a:rPr lang="en-US" sz="2800" b="0" dirty="0">
                          <a:solidFill>
                            <a:schemeClr val="bg1"/>
                          </a:solidFill>
                        </a:rPr>
                        <a:t>Programming Language Used</a:t>
                      </a:r>
                      <a:endParaRPr lang="en-IN" sz="2800" b="0" dirty="0">
                        <a:solidFill>
                          <a:schemeClr val="bg1"/>
                        </a:solidFill>
                        <a:latin typeface="+mn-lt"/>
                        <a:cs typeface="Times New Roman" panose="02020603050405020304" pitchFamily="18" charset="0"/>
                      </a:endParaRPr>
                    </a:p>
                  </a:txBody>
                  <a:tcPr/>
                </a:tc>
                <a:tc>
                  <a:txBody>
                    <a:bodyPr/>
                    <a:lstStyle/>
                    <a:p>
                      <a:pPr algn="ctr"/>
                      <a:r>
                        <a:rPr lang="en-US" sz="2800" b="0" dirty="0">
                          <a:solidFill>
                            <a:schemeClr val="bg1"/>
                          </a:solidFill>
                        </a:rPr>
                        <a:t>Python, R Scripting</a:t>
                      </a:r>
                      <a:endParaRPr lang="en-IN" sz="2800" b="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1839493715"/>
                  </a:ext>
                </a:extLst>
              </a:tr>
              <a:tr h="370840">
                <a:tc>
                  <a:txBody>
                    <a:bodyPr/>
                    <a:lstStyle/>
                    <a:p>
                      <a:pPr algn="ctr"/>
                      <a:r>
                        <a:rPr lang="en-US" sz="2800" b="0" dirty="0">
                          <a:solidFill>
                            <a:schemeClr val="bg1"/>
                          </a:solidFill>
                        </a:rPr>
                        <a:t>Tools/ Libraries used</a:t>
                      </a:r>
                      <a:endParaRPr lang="en-IN" sz="2800" b="0" dirty="0">
                        <a:solidFill>
                          <a:schemeClr val="bg1"/>
                        </a:solidFill>
                        <a:latin typeface="+mn-lt"/>
                        <a:cs typeface="Times New Roman" panose="02020603050405020304" pitchFamily="18" charset="0"/>
                      </a:endParaRPr>
                    </a:p>
                  </a:txBody>
                  <a:tcPr/>
                </a:tc>
                <a:tc>
                  <a:txBody>
                    <a:bodyPr/>
                    <a:lstStyle/>
                    <a:p>
                      <a:pPr algn="ctr"/>
                      <a:r>
                        <a:rPr lang="en-US" sz="2800" b="0" dirty="0">
                          <a:solidFill>
                            <a:schemeClr val="bg1"/>
                          </a:solidFill>
                        </a:rPr>
                        <a:t>Kaggle, MS-Excel, PowerBI, NumPy, Pandas, Matplotlib, Seaborn.</a:t>
                      </a:r>
                      <a:endParaRPr lang="en-IN" sz="2800" b="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822322926"/>
                  </a:ext>
                </a:extLst>
              </a:tr>
            </a:tbl>
          </a:graphicData>
        </a:graphic>
      </p:graphicFrame>
    </p:spTree>
    <p:extLst>
      <p:ext uri="{BB962C8B-B14F-4D97-AF65-F5344CB8AC3E}">
        <p14:creationId xmlns:p14="http://schemas.microsoft.com/office/powerpoint/2010/main" val="11415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4"/>
            <a:ext cx="3146764" cy="763916"/>
          </a:xfrm>
        </p:spPr>
        <p:txBody>
          <a:bodyPr/>
          <a:lstStyle/>
          <a:p>
            <a:r>
              <a:rPr lang="en-US" dirty="0"/>
              <a:t>objectives</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567766" y="1300899"/>
            <a:ext cx="8828193" cy="5250729"/>
          </a:xfrm>
        </p:spPr>
        <p:txBody>
          <a:bodyPr>
            <a:normAutofit fontScale="85000" lnSpcReduction="10000"/>
          </a:bodyPr>
          <a:lstStyle/>
          <a:p>
            <a:r>
              <a:rPr lang="en-US" dirty="0">
                <a:highlight>
                  <a:srgbClr val="FFFF00"/>
                </a:highlight>
              </a:rPr>
              <a:t>Emphasizing the Effects of Bird Strikes: </a:t>
            </a:r>
            <a:r>
              <a:rPr lang="en-US" dirty="0"/>
              <a:t>Draw attention to the serious risk that bird strikes represent to aircraft safety by highlighting the potential for damage and previous incidents. </a:t>
            </a:r>
          </a:p>
          <a:p>
            <a:r>
              <a:rPr lang="en-US" dirty="0"/>
              <a:t>Examining Strike Patterns of Birds: Analyze data trends and patterns from FAA records from 2000 to 2011 to determine the most probable times and locations for bird strikes. </a:t>
            </a:r>
          </a:p>
          <a:p>
            <a:r>
              <a:rPr lang="en-US" dirty="0">
                <a:highlight>
                  <a:srgbClr val="FFFF00"/>
                </a:highlight>
              </a:rPr>
              <a:t>Safety and Environmental Issues: </a:t>
            </a:r>
            <a:r>
              <a:rPr lang="en-US" dirty="0"/>
              <a:t>Talk about the safety and environmental issues that are raised by bird strikes in urban and transportation settings. </a:t>
            </a:r>
          </a:p>
          <a:p>
            <a:r>
              <a:rPr lang="en-US" dirty="0"/>
              <a:t>A Look at Technological Solutions Examine the creative ways that cutting-edge technologies, such as AI and MAS (Multi-Agent Systems), can reduce the likelihood of bird strikes. </a:t>
            </a:r>
          </a:p>
          <a:p>
            <a:r>
              <a:rPr lang="en-US" dirty="0">
                <a:highlight>
                  <a:srgbClr val="FFFF00"/>
                </a:highlight>
              </a:rPr>
              <a:t>Suggestions for Alleviation: </a:t>
            </a:r>
            <a:r>
              <a:rPr lang="en-US" dirty="0"/>
              <a:t>Give stakeholders in aviation and urban development practical tactics and suggestions to successfully lower the number of bird strike events. </a:t>
            </a:r>
          </a:p>
          <a:p>
            <a:r>
              <a:rPr lang="en-US" dirty="0"/>
              <a:t>Prospective Courses: Provide suggestion for future lines of inquiry and technology developments that are required to enhance bird strike prevention and management.</a:t>
            </a:r>
          </a:p>
        </p:txBody>
      </p:sp>
    </p:spTree>
    <p:extLst>
      <p:ext uri="{BB962C8B-B14F-4D97-AF65-F5344CB8AC3E}">
        <p14:creationId xmlns:p14="http://schemas.microsoft.com/office/powerpoint/2010/main" val="24182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5435600" y="735290"/>
            <a:ext cx="5843016" cy="1437211"/>
          </a:xfrm>
        </p:spPr>
        <p:txBody>
          <a:bodyPr/>
          <a:lstStyle/>
          <a:p>
            <a:r>
              <a:rPr lang="en-US" dirty="0"/>
              <a:t>Problem statement</a:t>
            </a:r>
          </a:p>
        </p:txBody>
      </p:sp>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5435600" y="2172502"/>
            <a:ext cx="5718896" cy="4530050"/>
          </a:xfrm>
        </p:spPr>
        <p:txBody>
          <a:bodyPr>
            <a:normAutofit fontScale="70000" lnSpcReduction="20000"/>
          </a:bodyPr>
          <a:lstStyle/>
          <a:p>
            <a:r>
              <a:rPr lang="en-US" dirty="0"/>
              <a:t>Significant Threat to Aircraft Safety: Bird strikes, which are defined as collisions between birds and aircraft, represent a serious threat to aircraft safety. These incidents can occur during crucial flight stages like takeoff, initial climb, approach, and landing, and they can result in serious injuries or even fatalities. </a:t>
            </a:r>
          </a:p>
          <a:p>
            <a:r>
              <a:rPr lang="en-US" dirty="0"/>
              <a:t>Increased Risk in Urban Areas: As urban areas expand, so does human and vehicle activity, which increases the frequency and severity of bird strikes. This calls for more thorough and efficient mitigation techniques. </a:t>
            </a:r>
          </a:p>
          <a:p>
            <a:r>
              <a:rPr lang="en-US" dirty="0"/>
              <a:t>Data Analysis for Insight and Action: It is essential to analyze FAA bird strike data from 2000 to 2011 in order to identify patterns and trends that will guide the creation of creative solutions that will improve aviation safety and reduce negative environmental effects.</a:t>
            </a:r>
          </a:p>
        </p:txBody>
      </p:sp>
      <p:pic>
        <p:nvPicPr>
          <p:cNvPr id="5" name="Picture Placeholder 4">
            <a:extLst>
              <a:ext uri="{FF2B5EF4-FFF2-40B4-BE49-F238E27FC236}">
                <a16:creationId xmlns:a16="http://schemas.microsoft.com/office/drawing/2014/main" id="{9A986385-80AF-5302-C18E-D0AAF7D7D073}"/>
              </a:ext>
            </a:extLst>
          </p:cNvPr>
          <p:cNvPicPr>
            <a:picLocks noGrp="1" noChangeAspect="1"/>
          </p:cNvPicPr>
          <p:nvPr>
            <p:ph type="pic" sz="quarter" idx="11"/>
          </p:nvPr>
        </p:nvPicPr>
        <p:blipFill>
          <a:blip r:embed="rId3"/>
          <a:srcRect l="9045" r="9045"/>
          <a:stretch>
            <a:fillRect/>
          </a:stretch>
        </p:blipFill>
        <p:spPr/>
      </p:pic>
    </p:spTree>
    <p:extLst>
      <p:ext uri="{BB962C8B-B14F-4D97-AF65-F5344CB8AC3E}">
        <p14:creationId xmlns:p14="http://schemas.microsoft.com/office/powerpoint/2010/main" val="155466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Process flow</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graphicFrame>
        <p:nvGraphicFramePr>
          <p:cNvPr id="18" name="Content Placeholder 17" descr="A timeline of the product launch">
            <a:extLst>
              <a:ext uri="{FF2B5EF4-FFF2-40B4-BE49-F238E27FC236}">
                <a16:creationId xmlns:a16="http://schemas.microsoft.com/office/drawing/2014/main" id="{1A839F18-0E22-803B-1A65-0D154FE83007}"/>
              </a:ext>
            </a:extLst>
          </p:cNvPr>
          <p:cNvGraphicFramePr>
            <a:graphicFrameLocks noGrp="1"/>
          </p:cNvGraphicFramePr>
          <p:nvPr>
            <p:ph sz="quarter" idx="12"/>
            <p:extLst>
              <p:ext uri="{D42A27DB-BD31-4B8C-83A1-F6EECF244321}">
                <p14:modId xmlns:p14="http://schemas.microsoft.com/office/powerpoint/2010/main" val="1627064878"/>
              </p:ext>
            </p:extLst>
          </p:nvPr>
        </p:nvGraphicFramePr>
        <p:xfrm>
          <a:off x="3601039" y="2538963"/>
          <a:ext cx="7715901" cy="319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0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2430327" cy="603659"/>
          </a:xfrm>
        </p:spPr>
        <p:txBody>
          <a:bodyPr/>
          <a:lstStyle/>
          <a:p>
            <a:r>
              <a:rPr lang="en-US" dirty="0"/>
              <a:t>Insights</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7</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580094" y="2020299"/>
            <a:ext cx="4627866" cy="4300717"/>
          </a:xfrm>
        </p:spPr>
        <p:txBody>
          <a:bodyPr>
            <a:normAutofit lnSpcReduction="10000"/>
          </a:bodyPr>
          <a:lstStyle/>
          <a:p>
            <a:pPr algn="just"/>
            <a:r>
              <a:rPr lang="en-US" dirty="0"/>
              <a:t>The illustrations show bird strikes that the FAA recorded between 2000 and 2011. The number of bird strikes annually is displayed in the chart. Beginning in 2000 at just over 1,000 instances, the figure varies somewhat until 2003, when it rises steadily. The number of events peaks in 2009 at just over 3,000, then declines somewhat in 2010 and 2011. This increasing trend over the past ten years indicates a rising concern for airplane safety.</a:t>
            </a:r>
          </a:p>
        </p:txBody>
      </p:sp>
      <p:pic>
        <p:nvPicPr>
          <p:cNvPr id="14" name="Picture 13">
            <a:extLst>
              <a:ext uri="{FF2B5EF4-FFF2-40B4-BE49-F238E27FC236}">
                <a16:creationId xmlns:a16="http://schemas.microsoft.com/office/drawing/2014/main" id="{73299B38-0593-0FE5-BAFD-AAF2FA0F67EE}"/>
              </a:ext>
            </a:extLst>
          </p:cNvPr>
          <p:cNvPicPr>
            <a:picLocks noChangeAspect="1"/>
          </p:cNvPicPr>
          <p:nvPr/>
        </p:nvPicPr>
        <p:blipFill>
          <a:blip r:embed="rId3"/>
          <a:stretch>
            <a:fillRect/>
          </a:stretch>
        </p:blipFill>
        <p:spPr>
          <a:xfrm>
            <a:off x="5700513" y="1876810"/>
            <a:ext cx="5616427" cy="3368332"/>
          </a:xfrm>
          <a:prstGeom prst="rect">
            <a:avLst/>
          </a:prstGeom>
          <a:ln>
            <a:solidFill>
              <a:schemeClr val="bg1"/>
            </a:solidFill>
          </a:ln>
        </p:spPr>
      </p:pic>
    </p:spTree>
    <p:extLst>
      <p:ext uri="{BB962C8B-B14F-4D97-AF65-F5344CB8AC3E}">
        <p14:creationId xmlns:p14="http://schemas.microsoft.com/office/powerpoint/2010/main" val="217953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2430327" cy="603659"/>
          </a:xfrm>
        </p:spPr>
        <p:txBody>
          <a:bodyPr/>
          <a:lstStyle/>
          <a:p>
            <a:r>
              <a:rPr lang="en-US" dirty="0"/>
              <a:t>Insights</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580094" y="2020299"/>
            <a:ext cx="4627866" cy="4300717"/>
          </a:xfrm>
        </p:spPr>
        <p:txBody>
          <a:bodyPr>
            <a:normAutofit lnSpcReduction="10000"/>
          </a:bodyPr>
          <a:lstStyle/>
          <a:p>
            <a:pPr algn="just"/>
            <a:r>
              <a:rPr lang="en-US" dirty="0"/>
              <a:t>Bird strikes are categorized by altitude bins in the bar chart. With over 20,000 instances, the great majority of hits take place at elevations below 1,000 feet. Less than 5,000 occurrences of strikes have occurred over 1,000 feet, and the number of strikes above this height is insignificant. This distribution highlights the increased danger that occurs while aircraft are at lower altitudes, such as during takeoff, early ascent, approach, and landing.</a:t>
            </a:r>
          </a:p>
        </p:txBody>
      </p:sp>
      <p:pic>
        <p:nvPicPr>
          <p:cNvPr id="4" name="Picture 3">
            <a:extLst>
              <a:ext uri="{FF2B5EF4-FFF2-40B4-BE49-F238E27FC236}">
                <a16:creationId xmlns:a16="http://schemas.microsoft.com/office/drawing/2014/main" id="{512E659F-C9A8-6F30-9170-42E7898DDCB0}"/>
              </a:ext>
            </a:extLst>
          </p:cNvPr>
          <p:cNvPicPr>
            <a:picLocks noChangeAspect="1"/>
          </p:cNvPicPr>
          <p:nvPr/>
        </p:nvPicPr>
        <p:blipFill>
          <a:blip r:embed="rId3"/>
          <a:stretch>
            <a:fillRect/>
          </a:stretch>
        </p:blipFill>
        <p:spPr>
          <a:xfrm>
            <a:off x="6096000" y="1733403"/>
            <a:ext cx="4900085" cy="3391194"/>
          </a:xfrm>
          <a:prstGeom prst="rect">
            <a:avLst/>
          </a:prstGeom>
          <a:ln>
            <a:solidFill>
              <a:schemeClr val="bg1"/>
            </a:solidFill>
          </a:ln>
        </p:spPr>
      </p:pic>
    </p:spTree>
    <p:extLst>
      <p:ext uri="{BB962C8B-B14F-4D97-AF65-F5344CB8AC3E}">
        <p14:creationId xmlns:p14="http://schemas.microsoft.com/office/powerpoint/2010/main" val="34069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4EBC7A4-98A6-F408-9817-EFBC64278BA4}"/>
              </a:ext>
            </a:extLst>
          </p:cNvPr>
          <p:cNvPicPr>
            <a:picLocks noChangeAspect="1"/>
          </p:cNvPicPr>
          <p:nvPr/>
        </p:nvPicPr>
        <p:blipFill>
          <a:blip r:embed="rId3"/>
          <a:stretch>
            <a:fillRect/>
          </a:stretch>
        </p:blipFill>
        <p:spPr>
          <a:xfrm>
            <a:off x="1929489" y="1614292"/>
            <a:ext cx="5052498" cy="3817951"/>
          </a:xfrm>
          <a:prstGeom prst="rect">
            <a:avLst/>
          </a:prstGeom>
        </p:spPr>
      </p:pic>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5626014" cy="1806163"/>
          </a:xfrm>
        </p:spPr>
        <p:txBody>
          <a:bodyPr/>
          <a:lstStyle/>
          <a:p>
            <a:r>
              <a:rPr lang="en-US" dirty="0"/>
              <a:t>Collision overview on state map</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9</a:t>
            </a:fld>
            <a:endParaRPr lang="en-US" dirty="0"/>
          </a:p>
        </p:txBody>
      </p:sp>
      <p:sp>
        <p:nvSpPr>
          <p:cNvPr id="12" name="Content Placeholder 5">
            <a:extLst>
              <a:ext uri="{FF2B5EF4-FFF2-40B4-BE49-F238E27FC236}">
                <a16:creationId xmlns:a16="http://schemas.microsoft.com/office/drawing/2014/main" id="{B750FA13-8AC9-88D3-6A71-788EB234CA11}"/>
              </a:ext>
            </a:extLst>
          </p:cNvPr>
          <p:cNvSpPr>
            <a:spLocks noGrp="1"/>
          </p:cNvSpPr>
          <p:nvPr>
            <p:ph sz="quarter" idx="10"/>
          </p:nvPr>
        </p:nvSpPr>
        <p:spPr>
          <a:xfrm>
            <a:off x="7273125" y="2231915"/>
            <a:ext cx="4627866" cy="4300717"/>
          </a:xfrm>
        </p:spPr>
        <p:txBody>
          <a:bodyPr>
            <a:normAutofit lnSpcReduction="10000"/>
          </a:bodyPr>
          <a:lstStyle/>
          <a:p>
            <a:pPr algn="just"/>
            <a:r>
              <a:rPr lang="en-US" dirty="0"/>
              <a:t>The state of California is involved with most number of bird strikes in all of the USA at </a:t>
            </a:r>
            <a:r>
              <a:rPr lang="en-US" b="1" dirty="0"/>
              <a:t>6998</a:t>
            </a:r>
            <a:r>
              <a:rPr lang="en-US" dirty="0"/>
              <a:t> strikes , followed by Texas with </a:t>
            </a:r>
            <a:r>
              <a:rPr lang="en-US" b="1" dirty="0"/>
              <a:t>5983</a:t>
            </a:r>
            <a:r>
              <a:rPr lang="en-US" dirty="0"/>
              <a:t>. </a:t>
            </a:r>
          </a:p>
          <a:p>
            <a:pPr algn="just"/>
            <a:r>
              <a:rPr lang="en-US" dirty="0"/>
              <a:t>States like Montana received a comparatively low number of strikes.</a:t>
            </a:r>
          </a:p>
          <a:p>
            <a:pPr algn="just"/>
            <a:r>
              <a:rPr lang="en-US" dirty="0"/>
              <a:t>In most of the cases aircraft involved was not a large aircraft </a:t>
            </a:r>
          </a:p>
          <a:p>
            <a:pPr algn="just"/>
            <a:r>
              <a:rPr lang="en-US" dirty="0"/>
              <a:t>Size of birds was small in most of the cases of bird strikes followed by medium and then large.</a:t>
            </a:r>
          </a:p>
        </p:txBody>
      </p:sp>
    </p:spTree>
    <p:extLst>
      <p:ext uri="{BB962C8B-B14F-4D97-AF65-F5344CB8AC3E}">
        <p14:creationId xmlns:p14="http://schemas.microsoft.com/office/powerpoint/2010/main" val="2548653286"/>
      </p:ext>
    </p:extLst>
  </p:cSld>
  <p:clrMapOvr>
    <a:masterClrMapping/>
  </p:clrMapOvr>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0F9548-B8AC-4D42-9765-A5CD9A25F531}">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TM04033925[[fn=Droplet]]</Template>
  <TotalTime>152</TotalTime>
  <Words>1365</Words>
  <Application>Microsoft Office PowerPoint</Application>
  <PresentationFormat>Widescreen</PresentationFormat>
  <Paragraphs>114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Berlin</vt:lpstr>
      <vt:lpstr>Data Visualization of Bird Strikes between 2000 – 2011</vt:lpstr>
      <vt:lpstr>AGENDA</vt:lpstr>
      <vt:lpstr>Project Details</vt:lpstr>
      <vt:lpstr>objectives</vt:lpstr>
      <vt:lpstr>Problem statement</vt:lpstr>
      <vt:lpstr>Process flow</vt:lpstr>
      <vt:lpstr>Insights</vt:lpstr>
      <vt:lpstr>Insights</vt:lpstr>
      <vt:lpstr>Collision overview on state map</vt:lpstr>
      <vt:lpstr>Designed visuals</vt:lpstr>
      <vt:lpstr>INNOVATIVE SOLUTIONS</vt:lpstr>
      <vt:lpstr>FUTURE INITIATIVES</vt:lpstr>
      <vt:lpstr>FUTURE INITIATIVES</vt:lpstr>
      <vt:lpstr>FUTURE INITIATIVES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MARKETING  MEETING</dc:title>
  <cp:lastModifiedBy>Zeeshan Khan</cp:lastModifiedBy>
  <cp:revision>16</cp:revision>
  <dcterms:created xsi:type="dcterms:W3CDTF">2024-01-29T10:10:21Z</dcterms:created>
  <dcterms:modified xsi:type="dcterms:W3CDTF">2024-07-04T09:42:15Z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