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34_BDF82308.xml" ContentType="application/vnd.ms-powerpoint.comments+xml"/>
  <Override PartName="/ppt/notesSlides/notesSlide9.xml" ContentType="application/vnd.openxmlformats-officedocument.presentationml.notesSlide+xml"/>
  <Override PartName="/ppt/comments/modernComment_13E_3E7EB0F7.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8"/>
  </p:notesMasterIdLst>
  <p:sldIdLst>
    <p:sldId id="273" r:id="rId2"/>
    <p:sldId id="261" r:id="rId3"/>
    <p:sldId id="295" r:id="rId4"/>
    <p:sldId id="931" r:id="rId5"/>
    <p:sldId id="301" r:id="rId6"/>
    <p:sldId id="322" r:id="rId7"/>
    <p:sldId id="306" r:id="rId8"/>
    <p:sldId id="319" r:id="rId9"/>
    <p:sldId id="308" r:id="rId10"/>
    <p:sldId id="314" r:id="rId11"/>
    <p:sldId id="318" r:id="rId12"/>
    <p:sldId id="321" r:id="rId13"/>
    <p:sldId id="327" r:id="rId14"/>
    <p:sldId id="328" r:id="rId15"/>
    <p:sldId id="297"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3A9C21-9933-8A4E-DEE0-14C6BDBE41A6}" name="Steuernagle, Hannah" initials="SH" userId="S::hsteuernagle@deloitte.com::600c4070-3018-409c-9c0a-31edcdb459fe" providerId="AD"/>
  <p188:author id="{483D1A47-7456-0022-423D-2B8271BD76FF}" name="Palme, Rome" initials="PR" userId="S::rompalme@deloitte.com::e16ba138-c1ff-461a-b686-ee84b3fbb47a" providerId="AD"/>
  <p188:author id="{D4ACE29E-750B-B964-C09B-160571476F75}" name="Newswanger, Reagan" initials="NR" userId="S::rnewswanger@deloitte.com::6fbb71ec-b2de-4bc3-9863-30038c19fa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80"/>
    <a:srgbClr val="8EBE6E"/>
    <a:srgbClr val="5BA3D4"/>
    <a:srgbClr val="004F59"/>
    <a:srgbClr val="E6E6E6"/>
    <a:srgbClr val="C4D600"/>
    <a:srgbClr val="0097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6923B-DAF5-4C57-980E-17976E4881AB}" v="77" dt="2024-01-18T14:48:30.578"/>
    <p1510:client id="{6E63AC1C-5DEE-453E-A624-519307AA7B6F}" v="76" dt="2024-01-18T14:54:05.871"/>
    <p1510:client id="{E1EA9AD5-95B8-4F37-9743-56232E3F2005}" v="697" dt="2024-01-18T18:11:40.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34_BDF82308.xml><?xml version="1.0" encoding="utf-8"?>
<p188:cmLst xmlns:a="http://schemas.openxmlformats.org/drawingml/2006/main" xmlns:r="http://schemas.openxmlformats.org/officeDocument/2006/relationships" xmlns:p188="http://schemas.microsoft.com/office/powerpoint/2018/8/main">
  <p188:cm id="{B074E04D-1603-4AFC-8FE2-1D44BC3E84CC}" authorId="{313A9C21-9933-8A4E-DEE0-14C6BDBE41A6}" created="2024-01-12T21:57:31.009">
    <ac:txMkLst xmlns:ac="http://schemas.microsoft.com/office/drawing/2013/main/command">
      <pc:docMk xmlns:pc="http://schemas.microsoft.com/office/powerpoint/2013/main/command"/>
      <pc:sldMk xmlns:pc="http://schemas.microsoft.com/office/powerpoint/2013/main/command" cId="3187155720" sldId="308"/>
      <ac:spMk id="2" creationId="{ADA94CA8-E7B8-8516-BF65-7B8FD4E10FDE}"/>
      <ac:txMk cp="0" len="4">
        <ac:context len="50" hash="2870897654"/>
      </ac:txMk>
    </ac:txMkLst>
    <p188:pos x="1775192" y="-541062"/>
    <p188:txBody>
      <a:bodyPr/>
      <a:lstStyle/>
      <a:p>
        <a:r>
          <a:rPr lang="en-US"/>
          <a:t>New word</a:t>
        </a:r>
      </a:p>
    </p188:txBody>
  </p188:cm>
</p188:cmLst>
</file>

<file path=ppt/comments/modernComment_13E_3E7EB0F7.xml><?xml version="1.0" encoding="utf-8"?>
<p188:cmLst xmlns:a="http://schemas.openxmlformats.org/drawingml/2006/main" xmlns:r="http://schemas.openxmlformats.org/officeDocument/2006/relationships" xmlns:p188="http://schemas.microsoft.com/office/powerpoint/2018/8/main">
  <p188:cm id="{9A23C1E3-06F1-488D-A536-60DD1D4755AA}" authorId="{313A9C21-9933-8A4E-DEE0-14C6BDBE41A6}" created="2024-01-12T22:08:06.168">
    <pc:sldMkLst xmlns:pc="http://schemas.microsoft.com/office/powerpoint/2013/main/command">
      <pc:docMk/>
      <pc:sldMk cId="1048490231" sldId="318"/>
    </pc:sldMkLst>
    <p188:replyLst>
      <p188:reply id="{F0BA7FA6-CE3B-49B8-898F-0FA00E370955}" authorId="{313A9C21-9933-8A4E-DEE0-14C6BDBE41A6}" created="2024-01-12T22:08:14.367">
        <p188:txBody>
          <a:bodyPr/>
          <a:lstStyle/>
          <a:p>
            <a:r>
              <a:rPr lang="en-US"/>
              <a:t>[@Palme, Rome]</a:t>
            </a:r>
          </a:p>
        </p188:txBody>
      </p188:reply>
    </p188:replyLst>
    <p188:txBody>
      <a:bodyPr/>
      <a:lstStyle/>
      <a:p>
        <a:r>
          <a:rPr lang="en-US"/>
          <a:t>Flip in notebook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441EF-8D76-4D0A-A68E-3123469993D1}"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D120A-0DBE-441B-A728-07EEFFD2141F}" type="slidenum">
              <a:rPr lang="en-US" smtClean="0"/>
              <a:t>‹#›</a:t>
            </a:fld>
            <a:endParaRPr lang="en-US"/>
          </a:p>
        </p:txBody>
      </p:sp>
    </p:spTree>
    <p:extLst>
      <p:ext uri="{BB962C8B-B14F-4D97-AF65-F5344CB8AC3E}">
        <p14:creationId xmlns:p14="http://schemas.microsoft.com/office/powerpoint/2010/main" val="2251958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a:p>
        </p:txBody>
      </p:sp>
    </p:spTree>
    <p:extLst>
      <p:ext uri="{BB962C8B-B14F-4D97-AF65-F5344CB8AC3E}">
        <p14:creationId xmlns:p14="http://schemas.microsoft.com/office/powerpoint/2010/main" val="1725923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Credit History Impact:</a:t>
            </a:r>
          </a:p>
          <a:p>
            <a:r>
              <a:rPr lang="en-US"/>
              <a:t>Our analysis indicates a significant correlation between credit history and loan approval. Customers with a good credit history are more likely to receive approval, whereas those with a bad credit history face higher rejection rates. To quantify this, we can present the same information as a percentage, offering a clearer understanding of the impact of credit history on loan approval rates.</a:t>
            </a:r>
          </a:p>
          <a:p>
            <a:endParaRPr lang="en-US"/>
          </a:p>
          <a:p>
            <a:r>
              <a:rPr lang="en-US" b="1"/>
              <a:t>Property Area Influence </a:t>
            </a:r>
          </a:p>
          <a:p>
            <a:r>
              <a:rPr lang="en-US"/>
              <a:t>Geographic location plays a role in loan approval, with semi-urban areas showing a higher likelihood of success. On the other hand, customers in rural areas are more likely to face rejection. This insight can guide the company's marketing and targeting strategies, ensuring a more precise approach to potential clients based on their property area.</a:t>
            </a:r>
          </a:p>
          <a:p>
            <a:endParaRPr lang="en-US"/>
          </a:p>
          <a:p>
            <a:r>
              <a:rPr lang="en-US" b="1"/>
              <a:t>Loan Amount Term Analysis:</a:t>
            </a:r>
          </a:p>
          <a:p>
            <a:r>
              <a:rPr lang="en-US"/>
              <a:t>Loan amount terms, specifically the standard term of 360 months, exhibit the highest likelihood of approval. Understanding the preferred loan terms of approved applicants allows the company to align its offerings with customer preferences, potentially increasing approval rates.</a:t>
            </a:r>
          </a:p>
          <a:p>
            <a:endParaRPr lang="en-US"/>
          </a:p>
        </p:txBody>
      </p:sp>
      <p:sp>
        <p:nvSpPr>
          <p:cNvPr id="4" name="Slide Number Placeholder 3"/>
          <p:cNvSpPr>
            <a:spLocks noGrp="1"/>
          </p:cNvSpPr>
          <p:nvPr>
            <p:ph type="sldNum" sz="quarter" idx="5"/>
          </p:nvPr>
        </p:nvSpPr>
        <p:spPr/>
        <p:txBody>
          <a:bodyPr/>
          <a:lstStyle/>
          <a:p>
            <a:fld id="{370D120A-0DBE-441B-A728-07EEFFD2141F}" type="slidenum">
              <a:rPr lang="en-US" smtClean="0"/>
              <a:t>12</a:t>
            </a:fld>
            <a:endParaRPr lang="en-US"/>
          </a:p>
        </p:txBody>
      </p:sp>
    </p:spTree>
    <p:extLst>
      <p:ext uri="{BB962C8B-B14F-4D97-AF65-F5344CB8AC3E}">
        <p14:creationId xmlns:p14="http://schemas.microsoft.com/office/powerpoint/2010/main" val="2038003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Credit History Impact:</a:t>
            </a:r>
          </a:p>
          <a:p>
            <a:r>
              <a:rPr lang="en-US"/>
              <a:t>Our analysis indicates a significant correlation between credit history and loan approval. Customers with a good credit history are more likely to receive approval, whereas those with a bad credit history face higher rejection rates. To quantify this, we can present the same information as a percentage, offering a clearer understanding of the impact of credit history on loan approval rates.</a:t>
            </a:r>
          </a:p>
          <a:p>
            <a:endParaRPr lang="en-US"/>
          </a:p>
          <a:p>
            <a:r>
              <a:rPr lang="en-US" b="1"/>
              <a:t>Property Area Influence </a:t>
            </a:r>
          </a:p>
          <a:p>
            <a:r>
              <a:rPr lang="en-US"/>
              <a:t>Geographic location plays a role in loan approval, with semi-urban areas showing a higher likelihood of success. On the other hand, customers in rural areas are more likely to face rejection. This insight can guide the company's marketing and targeting strategies, ensuring a more precise approach to potential clients based on their property area.</a:t>
            </a:r>
          </a:p>
          <a:p>
            <a:endParaRPr lang="en-US"/>
          </a:p>
          <a:p>
            <a:r>
              <a:rPr lang="en-US" b="1"/>
              <a:t>Loan Amount Term Analysis:</a:t>
            </a:r>
          </a:p>
          <a:p>
            <a:r>
              <a:rPr lang="en-US"/>
              <a:t>Loan amount terms, specifically the standard term of 360 months, exhibit the highest likelihood of approval. Understanding the preferred loan terms of approved applicants allows the company to align its offerings with customer preferences, potentially increasing approval rates.</a:t>
            </a:r>
          </a:p>
          <a:p>
            <a:endParaRPr lang="en-US"/>
          </a:p>
        </p:txBody>
      </p:sp>
      <p:sp>
        <p:nvSpPr>
          <p:cNvPr id="4" name="Slide Number Placeholder 3"/>
          <p:cNvSpPr>
            <a:spLocks noGrp="1"/>
          </p:cNvSpPr>
          <p:nvPr>
            <p:ph type="sldNum" sz="quarter" idx="5"/>
          </p:nvPr>
        </p:nvSpPr>
        <p:spPr/>
        <p:txBody>
          <a:bodyPr/>
          <a:lstStyle/>
          <a:p>
            <a:fld id="{370D120A-0DBE-441B-A728-07EEFFD2141F}" type="slidenum">
              <a:rPr lang="en-US" smtClean="0"/>
              <a:t>13</a:t>
            </a:fld>
            <a:endParaRPr lang="en-US"/>
          </a:p>
        </p:txBody>
      </p:sp>
    </p:spTree>
    <p:extLst>
      <p:ext uri="{BB962C8B-B14F-4D97-AF65-F5344CB8AC3E}">
        <p14:creationId xmlns:p14="http://schemas.microsoft.com/office/powerpoint/2010/main" val="1503572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Credit History Impact:</a:t>
            </a:r>
          </a:p>
          <a:p>
            <a:r>
              <a:rPr lang="en-US"/>
              <a:t>Our analysis indicates a significant correlation between credit history and loan approval. Customers with a good credit history are more likely to receive approval, whereas those with a bad credit history face higher rejection rates. To quantify this, we can present the same information as a percentage, offering a clearer understanding of the impact of credit history on loan approval rates.</a:t>
            </a:r>
          </a:p>
          <a:p>
            <a:endParaRPr lang="en-US"/>
          </a:p>
          <a:p>
            <a:r>
              <a:rPr lang="en-US" b="1"/>
              <a:t>Property Area Influence </a:t>
            </a:r>
          </a:p>
          <a:p>
            <a:r>
              <a:rPr lang="en-US"/>
              <a:t>Geographic location plays a role in loan approval, with semi-urban areas showing a higher likelihood of success. On the other hand, customers in rural areas are more likely to face rejection. This insight can guide the company's marketing and targeting strategies, ensuring a more precise approach to potential clients based on their property area.</a:t>
            </a:r>
          </a:p>
          <a:p>
            <a:endParaRPr lang="en-US"/>
          </a:p>
          <a:p>
            <a:r>
              <a:rPr lang="en-US" b="1"/>
              <a:t>Loan Amount Term Analysis:</a:t>
            </a:r>
          </a:p>
          <a:p>
            <a:r>
              <a:rPr lang="en-US"/>
              <a:t>Loan amount terms, specifically the standard term of 360 months, exhibit the highest likelihood of approval. Understanding the preferred loan terms of approved applicants allows the company to align its offerings with customer preferences, potentially increasing approval rates.</a:t>
            </a:r>
          </a:p>
          <a:p>
            <a:endParaRPr lang="en-US"/>
          </a:p>
        </p:txBody>
      </p:sp>
      <p:sp>
        <p:nvSpPr>
          <p:cNvPr id="4" name="Slide Number Placeholder 3"/>
          <p:cNvSpPr>
            <a:spLocks noGrp="1"/>
          </p:cNvSpPr>
          <p:nvPr>
            <p:ph type="sldNum" sz="quarter" idx="5"/>
          </p:nvPr>
        </p:nvSpPr>
        <p:spPr/>
        <p:txBody>
          <a:bodyPr/>
          <a:lstStyle/>
          <a:p>
            <a:fld id="{370D120A-0DBE-441B-A728-07EEFFD2141F}" type="slidenum">
              <a:rPr lang="en-US" smtClean="0"/>
              <a:t>14</a:t>
            </a:fld>
            <a:endParaRPr lang="en-US"/>
          </a:p>
        </p:txBody>
      </p:sp>
    </p:spTree>
    <p:extLst>
      <p:ext uri="{BB962C8B-B14F-4D97-AF65-F5344CB8AC3E}">
        <p14:creationId xmlns:p14="http://schemas.microsoft.com/office/powerpoint/2010/main" val="4214244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our analysis not only streamlines the loan approval process but also provides actionable recommendations to enhance Dream Housing Finance Company's operations. By leveraging these insights, the company can significantly improve its precision in identifying eligible customers, reduce processing times, and strategically position itself in the competitive loan market.</a:t>
            </a:r>
          </a:p>
          <a:p>
            <a:endParaRPr lang="en-US"/>
          </a:p>
        </p:txBody>
      </p:sp>
      <p:sp>
        <p:nvSpPr>
          <p:cNvPr id="4" name="Slide Number Placeholder 3"/>
          <p:cNvSpPr>
            <a:spLocks noGrp="1"/>
          </p:cNvSpPr>
          <p:nvPr>
            <p:ph type="sldNum" sz="quarter" idx="5"/>
          </p:nvPr>
        </p:nvSpPr>
        <p:spPr/>
        <p:txBody>
          <a:bodyPr/>
          <a:lstStyle/>
          <a:p>
            <a:fld id="{370D120A-0DBE-441B-A728-07EEFFD2141F}" type="slidenum">
              <a:rPr lang="en-US" smtClean="0"/>
              <a:t>15</a:t>
            </a:fld>
            <a:endParaRPr lang="en-US"/>
          </a:p>
        </p:txBody>
      </p:sp>
    </p:spTree>
    <p:extLst>
      <p:ext uri="{BB962C8B-B14F-4D97-AF65-F5344CB8AC3E}">
        <p14:creationId xmlns:p14="http://schemas.microsoft.com/office/powerpoint/2010/main" val="2482514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5A3057-B380-47D6-996D-223CF9A90B5B}" type="slidenum">
              <a:rPr lang="en-US"/>
              <a:t>16</a:t>
            </a:fld>
            <a:endParaRPr lang="en-US"/>
          </a:p>
        </p:txBody>
      </p:sp>
    </p:spTree>
    <p:extLst>
      <p:ext uri="{BB962C8B-B14F-4D97-AF65-F5344CB8AC3E}">
        <p14:creationId xmlns:p14="http://schemas.microsoft.com/office/powerpoint/2010/main" val="83581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Business Problem:</a:t>
            </a:r>
          </a:p>
          <a:p>
            <a:pPr marL="171450" indent="-171450">
              <a:buFont typeface="Arial" panose="020B0604020202020204" pitchFamily="34" charset="0"/>
              <a:buChar char="•"/>
            </a:pPr>
            <a:r>
              <a:rPr lang="en-US"/>
              <a:t>Dream Housing Finance Company deals in all kinds of home loans across many different areas such as urban, semi urban, and rural</a:t>
            </a:r>
          </a:p>
          <a:p>
            <a:pPr marL="171450" indent="-171450">
              <a:buFont typeface="Arial" panose="020B0604020202020204" pitchFamily="34" charset="0"/>
              <a:buChar char="•"/>
            </a:pPr>
            <a:r>
              <a:rPr lang="en-US"/>
              <a:t>Currently they are not able to automatically review loans in order to conclude eligibility based on customer online inputs </a:t>
            </a:r>
          </a:p>
          <a:p>
            <a:pPr marL="0" indent="0">
              <a:buFont typeface="Arial" panose="020B0604020202020204" pitchFamily="34" charset="0"/>
              <a:buNone/>
            </a:pPr>
            <a:r>
              <a:rPr lang="en-US"/>
              <a:t>Business Solution: </a:t>
            </a:r>
          </a:p>
          <a:p>
            <a:pPr marL="171450" indent="-171450">
              <a:buFont typeface="Arial" panose="020B0604020202020204" pitchFamily="34" charset="0"/>
              <a:buChar char="•"/>
            </a:pPr>
            <a:r>
              <a:rPr lang="en-US"/>
              <a:t>After our solution is implemented Dream Housing will be able to automate their loan eligibility process to identify eligible customers for specified loan amounts.</a:t>
            </a:r>
          </a:p>
          <a:p>
            <a:pPr marL="171450" indent="-171450">
              <a:buFont typeface="Arial" panose="020B0604020202020204" pitchFamily="34" charset="0"/>
              <a:buChar char="•"/>
            </a:pPr>
            <a:r>
              <a:rPr lang="en-US"/>
              <a:t>This new solution will also allow the company to immediately deny loan applications or submit them for further review if necessary, reducing hours spent by underwriters in the current state and allowing for precise loan eligibility identification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Pass to Reagan to explain the overall data features </a:t>
            </a:r>
          </a:p>
        </p:txBody>
      </p:sp>
      <p:sp>
        <p:nvSpPr>
          <p:cNvPr id="4" name="Slide Number Placeholder 3"/>
          <p:cNvSpPr>
            <a:spLocks noGrp="1"/>
          </p:cNvSpPr>
          <p:nvPr>
            <p:ph type="sldNum" sz="quarter" idx="5"/>
          </p:nvPr>
        </p:nvSpPr>
        <p:spPr/>
        <p:txBody>
          <a:bodyPr/>
          <a:lstStyle/>
          <a:p>
            <a:fld id="{370D120A-0DBE-441B-A728-07EEFFD2141F}" type="slidenum">
              <a:rPr lang="en-US" smtClean="0"/>
              <a:t>3</a:t>
            </a:fld>
            <a:endParaRPr lang="en-US"/>
          </a:p>
        </p:txBody>
      </p:sp>
    </p:spTree>
    <p:extLst>
      <p:ext uri="{BB962C8B-B14F-4D97-AF65-F5344CB8AC3E}">
        <p14:creationId xmlns:p14="http://schemas.microsoft.com/office/powerpoint/2010/main" val="349084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Target variable loan status</a:t>
            </a:r>
          </a:p>
        </p:txBody>
      </p:sp>
      <p:sp>
        <p:nvSpPr>
          <p:cNvPr id="4" name="Slide Number Placeholder 3"/>
          <p:cNvSpPr>
            <a:spLocks noGrp="1"/>
          </p:cNvSpPr>
          <p:nvPr>
            <p:ph type="sldNum" sz="quarter" idx="5"/>
          </p:nvPr>
        </p:nvSpPr>
        <p:spPr/>
        <p:txBody>
          <a:bodyPr/>
          <a:lstStyle/>
          <a:p>
            <a:fld id="{370D120A-0DBE-441B-A728-07EEFFD2141F}" type="slidenum">
              <a:rPr lang="en-US" smtClean="0"/>
              <a:t>4</a:t>
            </a:fld>
            <a:endParaRPr lang="en-US"/>
          </a:p>
        </p:txBody>
      </p:sp>
    </p:spTree>
    <p:extLst>
      <p:ext uri="{BB962C8B-B14F-4D97-AF65-F5344CB8AC3E}">
        <p14:creationId xmlns:p14="http://schemas.microsoft.com/office/powerpoint/2010/main" val="23459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5A3057-B380-47D6-996D-223CF9A90B5B}" type="slidenum">
              <a:rPr lang="en-US"/>
              <a:t>5</a:t>
            </a:fld>
            <a:endParaRPr lang="en-US"/>
          </a:p>
        </p:txBody>
      </p:sp>
    </p:spTree>
    <p:extLst>
      <p:ext uri="{BB962C8B-B14F-4D97-AF65-F5344CB8AC3E}">
        <p14:creationId xmlns:p14="http://schemas.microsoft.com/office/powerpoint/2010/main" val="500814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Transition on data cleaning topic</a:t>
            </a:r>
          </a:p>
        </p:txBody>
      </p:sp>
      <p:sp>
        <p:nvSpPr>
          <p:cNvPr id="4" name="Slide Number Placeholder 3"/>
          <p:cNvSpPr>
            <a:spLocks noGrp="1"/>
          </p:cNvSpPr>
          <p:nvPr>
            <p:ph type="sldNum" sz="quarter" idx="5"/>
          </p:nvPr>
        </p:nvSpPr>
        <p:spPr/>
        <p:txBody>
          <a:bodyPr/>
          <a:lstStyle/>
          <a:p>
            <a:fld id="{370D120A-0DBE-441B-A728-07EEFFD2141F}" type="slidenum">
              <a:rPr lang="en-US" smtClean="0"/>
              <a:t>6</a:t>
            </a:fld>
            <a:endParaRPr lang="en-US"/>
          </a:p>
        </p:txBody>
      </p:sp>
    </p:spTree>
    <p:extLst>
      <p:ext uri="{BB962C8B-B14F-4D97-AF65-F5344CB8AC3E}">
        <p14:creationId xmlns:p14="http://schemas.microsoft.com/office/powerpoint/2010/main" val="2217564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5A3057-B380-47D6-996D-223CF9A90B5B}" type="slidenum">
              <a:rPr lang="en-US"/>
              <a:t>7</a:t>
            </a:fld>
            <a:endParaRPr lang="en-US"/>
          </a:p>
        </p:txBody>
      </p:sp>
    </p:spTree>
    <p:extLst>
      <p:ext uri="{BB962C8B-B14F-4D97-AF65-F5344CB8AC3E}">
        <p14:creationId xmlns:p14="http://schemas.microsoft.com/office/powerpoint/2010/main" val="221964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0D120A-0DBE-441B-A728-07EEFFD2141F}" type="slidenum">
              <a:rPr lang="en-US" smtClean="0"/>
              <a:t>8</a:t>
            </a:fld>
            <a:endParaRPr lang="en-US"/>
          </a:p>
        </p:txBody>
      </p:sp>
    </p:spTree>
    <p:extLst>
      <p:ext uri="{BB962C8B-B14F-4D97-AF65-F5344CB8AC3E}">
        <p14:creationId xmlns:p14="http://schemas.microsoft.com/office/powerpoint/2010/main" val="79510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5A3057-B380-47D6-996D-223CF9A90B5B}" type="slidenum">
              <a:rPr lang="en-US"/>
              <a:t>9</a:t>
            </a:fld>
            <a:endParaRPr lang="en-US"/>
          </a:p>
        </p:txBody>
      </p:sp>
    </p:spTree>
    <p:extLst>
      <p:ext uri="{BB962C8B-B14F-4D97-AF65-F5344CB8AC3E}">
        <p14:creationId xmlns:p14="http://schemas.microsoft.com/office/powerpoint/2010/main" val="183117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analysis identified the following top five features that heavily impact loan eligibility:</a:t>
            </a:r>
          </a:p>
          <a:p>
            <a:r>
              <a:rPr lang="en-US"/>
              <a:t>These features, once visualized, provide a clear understanding of the factors that drive loan approval decisions. Understanding these key elements enables the company to focus its attention on the most impactful aspects of a customer's profile.</a:t>
            </a:r>
          </a:p>
          <a:p>
            <a:endParaRPr lang="en-US"/>
          </a:p>
        </p:txBody>
      </p:sp>
      <p:sp>
        <p:nvSpPr>
          <p:cNvPr id="4" name="Slide Number Placeholder 3"/>
          <p:cNvSpPr>
            <a:spLocks noGrp="1"/>
          </p:cNvSpPr>
          <p:nvPr>
            <p:ph type="sldNum" sz="quarter" idx="5"/>
          </p:nvPr>
        </p:nvSpPr>
        <p:spPr/>
        <p:txBody>
          <a:bodyPr/>
          <a:lstStyle/>
          <a:p>
            <a:fld id="{370D120A-0DBE-441B-A728-07EEFFD2141F}" type="slidenum">
              <a:rPr lang="en-US" smtClean="0"/>
              <a:t>11</a:t>
            </a:fld>
            <a:endParaRPr lang="en-US"/>
          </a:p>
        </p:txBody>
      </p:sp>
    </p:spTree>
    <p:extLst>
      <p:ext uri="{BB962C8B-B14F-4D97-AF65-F5344CB8AC3E}">
        <p14:creationId xmlns:p14="http://schemas.microsoft.com/office/powerpoint/2010/main" val="298873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F003-15CB-AADC-93F7-974185F28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C60794-6AF7-46B3-F6C7-7D3BBA7A5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B8BEEE-70A3-BC78-E787-B44D2CCA8871}"/>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5" name="Footer Placeholder 4">
            <a:extLst>
              <a:ext uri="{FF2B5EF4-FFF2-40B4-BE49-F238E27FC236}">
                <a16:creationId xmlns:a16="http://schemas.microsoft.com/office/drawing/2014/main" id="{2723654F-F553-7C18-F16C-06DDFA936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DFCC8-90B4-F932-304E-66587FDA75AF}"/>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165815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2D70-5BD9-2A11-74C2-15A51A90B4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2A1654-4B3C-32DE-A638-A3BFFB6B61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6F764-8435-D1E2-B755-17FB54E08347}"/>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5" name="Footer Placeholder 4">
            <a:extLst>
              <a:ext uri="{FF2B5EF4-FFF2-40B4-BE49-F238E27FC236}">
                <a16:creationId xmlns:a16="http://schemas.microsoft.com/office/drawing/2014/main" id="{FD2F1C19-2CB5-2427-E9E6-A491E80DF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43BDB-0C7F-92D7-66E2-8C4E5BEC71D9}"/>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424228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8FBCC5-C11B-7D74-C412-296F14124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DC2F13-E9ED-64AF-3EBA-C376FB4395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07925-F985-78B0-23E2-6B4D9BE6EE59}"/>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5" name="Footer Placeholder 4">
            <a:extLst>
              <a:ext uri="{FF2B5EF4-FFF2-40B4-BE49-F238E27FC236}">
                <a16:creationId xmlns:a16="http://schemas.microsoft.com/office/drawing/2014/main" id="{143F1D56-7879-300B-99EA-BD0046C81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7709E-0664-B58A-FB3A-4A888B55C607}"/>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427556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consulting marketin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64817" y="5845180"/>
            <a:ext cx="5594348" cy="505645"/>
          </a:xfrm>
          <a:prstGeom prst="rect">
            <a:avLst/>
          </a:prstGeom>
        </p:spPr>
        <p:txBody>
          <a:bodyPr lIns="0" tIns="0" rIns="0" bIns="0" anchor="b" anchorCtr="0">
            <a:noAutofit/>
          </a:bodyPr>
          <a:lstStyle>
            <a:lvl1pPr marL="0" indent="0" algn="l">
              <a:lnSpc>
                <a:spcPct val="100000"/>
              </a:lnSpc>
              <a:spcAft>
                <a:spcPts val="0"/>
              </a:spcAft>
              <a:buNone/>
              <a:defRPr sz="24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18" name="Picture 17" descr="Logo&#10;&#10;Description automatically generated">
            <a:extLst>
              <a:ext uri="{FF2B5EF4-FFF2-40B4-BE49-F238E27FC236}">
                <a16:creationId xmlns:a16="http://schemas.microsoft.com/office/drawing/2014/main" id="{D9DED990-BD8A-0241-8009-44EC94BBE18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714923" y="13855"/>
            <a:ext cx="6844723" cy="6490168"/>
          </a:xfrm>
          <a:prstGeom prst="rect">
            <a:avLst/>
          </a:prstGeom>
        </p:spPr>
      </p:pic>
    </p:spTree>
    <p:extLst>
      <p:ext uri="{BB962C8B-B14F-4D97-AF65-F5344CB8AC3E}">
        <p14:creationId xmlns:p14="http://schemas.microsoft.com/office/powerpoint/2010/main" val="3441031672"/>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F4271B22-8D3F-A24F-728E-F4CB81D6A95E}"/>
              </a:ext>
            </a:extLst>
          </p:cNvPr>
          <p:cNvSpPr>
            <a:spLocks noGrp="1"/>
          </p:cNvSpPr>
          <p:nvPr>
            <p:ph type="pic" sz="quarter" idx="11"/>
          </p:nvPr>
        </p:nvSpPr>
        <p:spPr>
          <a:xfrm>
            <a:off x="2387600" y="700180"/>
            <a:ext cx="7416800" cy="5556504"/>
          </a:xfrm>
          <a:prstGeom prst="rect">
            <a:avLst/>
          </a:prstGeom>
        </p:spPr>
        <p:txBody>
          <a:bodyPr/>
          <a:lstStyle/>
          <a:p>
            <a:r>
              <a:rPr lang="en-US" noProof="0"/>
              <a:t>Click icon to add picture</a:t>
            </a:r>
          </a:p>
        </p:txBody>
      </p:sp>
      <p:grpSp>
        <p:nvGrpSpPr>
          <p:cNvPr id="3" name="Group 2">
            <a:extLst>
              <a:ext uri="{FF2B5EF4-FFF2-40B4-BE49-F238E27FC236}">
                <a16:creationId xmlns:a16="http://schemas.microsoft.com/office/drawing/2014/main" id="{85BA3500-642A-11FE-5266-37F432A62731}"/>
              </a:ext>
            </a:extLst>
          </p:cNvPr>
          <p:cNvGrpSpPr>
            <a:grpSpLocks noChangeAspect="1"/>
          </p:cNvGrpSpPr>
          <p:nvPr userDrawn="1"/>
        </p:nvGrpSpPr>
        <p:grpSpPr>
          <a:xfrm>
            <a:off x="480333" y="323816"/>
            <a:ext cx="2149543" cy="332026"/>
            <a:chOff x="398463" y="404813"/>
            <a:chExt cx="1627187" cy="307976"/>
          </a:xfrm>
          <a:solidFill>
            <a:schemeClr val="tx1"/>
          </a:solidFill>
        </p:grpSpPr>
        <p:sp>
          <p:nvSpPr>
            <p:cNvPr id="4" name="Oval 5">
              <a:extLst>
                <a:ext uri="{FF2B5EF4-FFF2-40B4-BE49-F238E27FC236}">
                  <a16:creationId xmlns:a16="http://schemas.microsoft.com/office/drawing/2014/main" id="{05FF5CF5-342C-1CBA-127C-897C7EE8B08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 name="Freeform 6">
              <a:extLst>
                <a:ext uri="{FF2B5EF4-FFF2-40B4-BE49-F238E27FC236}">
                  <a16:creationId xmlns:a16="http://schemas.microsoft.com/office/drawing/2014/main" id="{267F4E0A-AD7B-BD8A-6ACF-FAE3B689076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6" name="Rectangle 7">
              <a:extLst>
                <a:ext uri="{FF2B5EF4-FFF2-40B4-BE49-F238E27FC236}">
                  <a16:creationId xmlns:a16="http://schemas.microsoft.com/office/drawing/2014/main" id="{F0D88640-6DF7-5F6B-3338-FDE92E0BEE41}"/>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7" name="Freeform 8">
              <a:extLst>
                <a:ext uri="{FF2B5EF4-FFF2-40B4-BE49-F238E27FC236}">
                  <a16:creationId xmlns:a16="http://schemas.microsoft.com/office/drawing/2014/main" id="{955AF346-DF9B-3CAB-AA7D-0A98D18A322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8" name="Rectangle 9">
              <a:extLst>
                <a:ext uri="{FF2B5EF4-FFF2-40B4-BE49-F238E27FC236}">
                  <a16:creationId xmlns:a16="http://schemas.microsoft.com/office/drawing/2014/main" id="{1E32B226-18B8-21CF-2FF7-F6C66C92B46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9" name="Rectangle 10">
              <a:extLst>
                <a:ext uri="{FF2B5EF4-FFF2-40B4-BE49-F238E27FC236}">
                  <a16:creationId xmlns:a16="http://schemas.microsoft.com/office/drawing/2014/main" id="{5D1F447D-248E-D821-8AA9-83B5CE22EF5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0" name="Freeform 11">
              <a:extLst>
                <a:ext uri="{FF2B5EF4-FFF2-40B4-BE49-F238E27FC236}">
                  <a16:creationId xmlns:a16="http://schemas.microsoft.com/office/drawing/2014/main" id="{AF51A77E-EA79-48A4-64FD-3A19B74A2A1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1" name="Freeform 12">
              <a:extLst>
                <a:ext uri="{FF2B5EF4-FFF2-40B4-BE49-F238E27FC236}">
                  <a16:creationId xmlns:a16="http://schemas.microsoft.com/office/drawing/2014/main" id="{F3676AAF-E343-EF51-9D7D-E4882D1F95E7}"/>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2" name="Freeform 13">
              <a:extLst>
                <a:ext uri="{FF2B5EF4-FFF2-40B4-BE49-F238E27FC236}">
                  <a16:creationId xmlns:a16="http://schemas.microsoft.com/office/drawing/2014/main" id="{DF15090E-FA97-8811-BB2C-B410114A987D}"/>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3" name="Freeform 14">
              <a:extLst>
                <a:ext uri="{FF2B5EF4-FFF2-40B4-BE49-F238E27FC236}">
                  <a16:creationId xmlns:a16="http://schemas.microsoft.com/office/drawing/2014/main" id="{AFFB8C26-92A3-D683-4003-7E30034AEE5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14" name="Title 1">
            <a:extLst>
              <a:ext uri="{FF2B5EF4-FFF2-40B4-BE49-F238E27FC236}">
                <a16:creationId xmlns:a16="http://schemas.microsoft.com/office/drawing/2014/main" id="{135929A5-7549-3A55-E386-874ED355051C}"/>
              </a:ext>
            </a:extLst>
          </p:cNvPr>
          <p:cNvSpPr>
            <a:spLocks noGrp="1"/>
          </p:cNvSpPr>
          <p:nvPr>
            <p:ph type="ctrTitle"/>
          </p:nvPr>
        </p:nvSpPr>
        <p:spPr bwMode="gray">
          <a:xfrm>
            <a:off x="457202" y="5186210"/>
            <a:ext cx="4490721" cy="895983"/>
          </a:xfrm>
          <a:prstGeom prst="rect">
            <a:avLst/>
          </a:prstGeom>
        </p:spPr>
        <p:txBody>
          <a:bodyPr anchor="b" anchorCtr="0">
            <a:noAutofit/>
          </a:bodyPr>
          <a:lstStyle>
            <a:lvl1pPr algn="l">
              <a:lnSpc>
                <a:spcPts val="3200"/>
              </a:lnSpc>
              <a:defRPr sz="3200" b="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5" name="Text Placeholder 4">
            <a:extLst>
              <a:ext uri="{FF2B5EF4-FFF2-40B4-BE49-F238E27FC236}">
                <a16:creationId xmlns:a16="http://schemas.microsoft.com/office/drawing/2014/main" id="{63E55A5E-814D-ECAB-9F62-3CCBFC1ABFBB}"/>
              </a:ext>
            </a:extLst>
          </p:cNvPr>
          <p:cNvSpPr>
            <a:spLocks noGrp="1"/>
          </p:cNvSpPr>
          <p:nvPr>
            <p:ph type="body" sz="quarter" idx="10"/>
          </p:nvPr>
        </p:nvSpPr>
        <p:spPr>
          <a:xfrm>
            <a:off x="457202"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9489700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81335" y="4211955"/>
            <a:ext cx="8528937" cy="2169796"/>
          </a:xfrm>
        </p:spPr>
        <p:txBody>
          <a:bodyPr anchor="b" anchorCtr="0">
            <a:normAutofit/>
          </a:bodyPr>
          <a:lstStyle>
            <a:lvl1pPr>
              <a:lnSpc>
                <a:spcPct val="100000"/>
              </a:lnSpc>
              <a:spcAft>
                <a:spcPts val="488"/>
              </a:spcAft>
              <a:defRPr sz="800"/>
            </a:lvl1pPr>
          </a:lstStyle>
          <a:p>
            <a:pPr lvl="0"/>
            <a:r>
              <a:rPr lang="en-US"/>
              <a:t>Click to edit Master text styles</a:t>
            </a:r>
          </a:p>
        </p:txBody>
      </p:sp>
      <p:sp>
        <p:nvSpPr>
          <p:cNvPr id="3" name="Picture Placeholder 2"/>
          <p:cNvSpPr>
            <a:spLocks noGrp="1"/>
          </p:cNvSpPr>
          <p:nvPr>
            <p:ph type="pic" sz="quarter" idx="14" hasCustomPrompt="1"/>
          </p:nvPr>
        </p:nvSpPr>
        <p:spPr>
          <a:xfrm>
            <a:off x="9401329" y="4211955"/>
            <a:ext cx="2319503" cy="1725448"/>
          </a:xfrm>
        </p:spPr>
        <p:txBody>
          <a:bodyPr anchor="ctr" anchorCtr="0">
            <a:normAutofit/>
          </a:bodyPr>
          <a:lstStyle>
            <a:lvl1pPr algn="ctr">
              <a:defRPr sz="650"/>
            </a:lvl1pPr>
          </a:lstStyle>
          <a:p>
            <a:r>
              <a:rPr lang="en-GB" sz="731"/>
              <a:t>Insert sponsorship mark here</a:t>
            </a:r>
            <a:endParaRPr lang="en-GB"/>
          </a:p>
        </p:txBody>
      </p:sp>
      <p:sp>
        <p:nvSpPr>
          <p:cNvPr id="8" name="Text Placeholder 7"/>
          <p:cNvSpPr>
            <a:spLocks noGrp="1"/>
          </p:cNvSpPr>
          <p:nvPr>
            <p:ph type="body" sz="quarter" idx="15"/>
          </p:nvPr>
        </p:nvSpPr>
        <p:spPr>
          <a:xfrm>
            <a:off x="9401332" y="6018028"/>
            <a:ext cx="2319502" cy="363722"/>
          </a:xfrm>
        </p:spPr>
        <p:txBody>
          <a:bodyPr anchor="b" anchorCtr="0">
            <a:normAutofit/>
          </a:bodyPr>
          <a:lstStyle>
            <a:lvl1pPr>
              <a:lnSpc>
                <a:spcPct val="100000"/>
              </a:lnSpc>
              <a:defRPr sz="800"/>
            </a:lvl1pPr>
          </a:lstStyle>
          <a:p>
            <a:pPr lvl="0"/>
            <a:r>
              <a:rPr lang="en-US"/>
              <a:t>Click to edit Master text styles</a:t>
            </a:r>
          </a:p>
        </p:txBody>
      </p:sp>
      <p:grpSp>
        <p:nvGrpSpPr>
          <p:cNvPr id="2" name="Group 1">
            <a:extLst>
              <a:ext uri="{FF2B5EF4-FFF2-40B4-BE49-F238E27FC236}">
                <a16:creationId xmlns:a16="http://schemas.microsoft.com/office/drawing/2014/main" id="{0A20E72E-2E1D-423F-66C4-C057CA35C822}"/>
              </a:ext>
            </a:extLst>
          </p:cNvPr>
          <p:cNvGrpSpPr>
            <a:grpSpLocks noChangeAspect="1"/>
          </p:cNvGrpSpPr>
          <p:nvPr userDrawn="1"/>
        </p:nvGrpSpPr>
        <p:grpSpPr>
          <a:xfrm>
            <a:off x="480333" y="323816"/>
            <a:ext cx="2149543" cy="332026"/>
            <a:chOff x="398463" y="404813"/>
            <a:chExt cx="1627187" cy="307976"/>
          </a:xfrm>
          <a:solidFill>
            <a:schemeClr val="tx1"/>
          </a:solidFill>
        </p:grpSpPr>
        <p:sp>
          <p:nvSpPr>
            <p:cNvPr id="4" name="Oval 5">
              <a:extLst>
                <a:ext uri="{FF2B5EF4-FFF2-40B4-BE49-F238E27FC236}">
                  <a16:creationId xmlns:a16="http://schemas.microsoft.com/office/drawing/2014/main" id="{5B5C9C9B-403A-7DD3-E4D1-189B13ADC4D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 name="Freeform 6">
              <a:extLst>
                <a:ext uri="{FF2B5EF4-FFF2-40B4-BE49-F238E27FC236}">
                  <a16:creationId xmlns:a16="http://schemas.microsoft.com/office/drawing/2014/main" id="{7A6AB66F-FC99-6F89-CAA0-F9E0AF0FCCAF}"/>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7" name="Rectangle 7">
              <a:extLst>
                <a:ext uri="{FF2B5EF4-FFF2-40B4-BE49-F238E27FC236}">
                  <a16:creationId xmlns:a16="http://schemas.microsoft.com/office/drawing/2014/main" id="{4DDE3E4E-1414-2738-2CD1-2DD1A16C91CF}"/>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9" name="Freeform 8">
              <a:extLst>
                <a:ext uri="{FF2B5EF4-FFF2-40B4-BE49-F238E27FC236}">
                  <a16:creationId xmlns:a16="http://schemas.microsoft.com/office/drawing/2014/main" id="{9DD44839-74A3-651C-513C-CD8107ABB345}"/>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0" name="Rectangle 9">
              <a:extLst>
                <a:ext uri="{FF2B5EF4-FFF2-40B4-BE49-F238E27FC236}">
                  <a16:creationId xmlns:a16="http://schemas.microsoft.com/office/drawing/2014/main" id="{7EA1F930-52DB-73BE-72BB-4AEF8C73858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1" name="Rectangle 10">
              <a:extLst>
                <a:ext uri="{FF2B5EF4-FFF2-40B4-BE49-F238E27FC236}">
                  <a16:creationId xmlns:a16="http://schemas.microsoft.com/office/drawing/2014/main" id="{180A2756-B22B-197E-8EB1-69D1F868A25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2" name="Freeform 11">
              <a:extLst>
                <a:ext uri="{FF2B5EF4-FFF2-40B4-BE49-F238E27FC236}">
                  <a16:creationId xmlns:a16="http://schemas.microsoft.com/office/drawing/2014/main" id="{08AF596F-260E-2476-E41B-712DFA915B9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3" name="Freeform 12">
              <a:extLst>
                <a:ext uri="{FF2B5EF4-FFF2-40B4-BE49-F238E27FC236}">
                  <a16:creationId xmlns:a16="http://schemas.microsoft.com/office/drawing/2014/main" id="{2656F531-9FB8-708C-4AA0-5A184343B8A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4" name="Freeform 13">
              <a:extLst>
                <a:ext uri="{FF2B5EF4-FFF2-40B4-BE49-F238E27FC236}">
                  <a16:creationId xmlns:a16="http://schemas.microsoft.com/office/drawing/2014/main" id="{37E031F9-BBDD-A3F1-AF51-6C7FB518CF7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5" name="Freeform 14">
              <a:extLst>
                <a:ext uri="{FF2B5EF4-FFF2-40B4-BE49-F238E27FC236}">
                  <a16:creationId xmlns:a16="http://schemas.microsoft.com/office/drawing/2014/main" id="{3AD0BEFB-ABA1-52EA-9E62-C71E54C5162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36942145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A96709-DC00-4570-B140-895E15716A4C}"/>
              </a:ext>
            </a:extLst>
          </p:cNvPr>
          <p:cNvGraphicFramePr>
            <a:graphicFrameLocks noChangeAspect="1"/>
          </p:cNvGraphicFramePr>
          <p:nvPr userDrawn="1">
            <p:custDataLst>
              <p:tags r:id="rId1"/>
            </p:custDataLst>
            <p:extLst>
              <p:ext uri="{D42A27DB-BD31-4B8C-83A1-F6EECF244321}">
                <p14:modId xmlns:p14="http://schemas.microsoft.com/office/powerpoint/2010/main" val="2815583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A96709-DC00-4570-B140-895E15716A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468060" y="651600"/>
            <a:ext cx="11201401"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8F5CB4A9-3C7F-4829-BD7E-C42F05177654}"/>
              </a:ext>
            </a:extLst>
          </p:cNvPr>
          <p:cNvSpPr>
            <a:spLocks noGrp="1"/>
          </p:cNvSpPr>
          <p:nvPr>
            <p:ph type="title" hasCustomPrompt="1"/>
          </p:nvPr>
        </p:nvSpPr>
        <p:spPr bwMode="gray">
          <a:xfrm>
            <a:off x="467201" y="304800"/>
            <a:ext cx="11201401" cy="342900"/>
          </a:xfrm>
          <a:prstGeom prst="rect">
            <a:avLst/>
          </a:prstGeom>
        </p:spPr>
        <p:txBody>
          <a:bodyPr vert="horz" lIns="0" tIns="0" rIns="0" bIns="0" rtlCol="0" anchor="t" anchorCtr="0">
            <a:noAutofit/>
          </a:bodyPr>
          <a:lstStyle>
            <a:lvl1pPr>
              <a:defRPr/>
            </a:lvl1pPr>
          </a:lstStyle>
          <a:p>
            <a:r>
              <a:rPr lang="en-US" noProof="0"/>
              <a:t>Click to add title</a:t>
            </a:r>
          </a:p>
        </p:txBody>
      </p:sp>
    </p:spTree>
    <p:extLst>
      <p:ext uri="{BB962C8B-B14F-4D97-AF65-F5344CB8AC3E}">
        <p14:creationId xmlns:p14="http://schemas.microsoft.com/office/powerpoint/2010/main" val="3033691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B86B-6EF0-3D39-12D7-E74BC7487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EC925-9899-7278-A618-9D732C1C4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07C3D-07E4-3719-0CE1-19000BC769E8}"/>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5" name="Footer Placeholder 4">
            <a:extLst>
              <a:ext uri="{FF2B5EF4-FFF2-40B4-BE49-F238E27FC236}">
                <a16:creationId xmlns:a16="http://schemas.microsoft.com/office/drawing/2014/main" id="{653FAF2C-7CD2-CE5B-46F2-F181A5274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33727-3352-1A7B-E4AC-34956B92AE57}"/>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127947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CB69-0C10-0038-C0DA-BA860C40BC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391C9-9770-FAA3-9E2F-642CEA312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D87ACE-FE1C-81C4-F08C-4478C351B484}"/>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5" name="Footer Placeholder 4">
            <a:extLst>
              <a:ext uri="{FF2B5EF4-FFF2-40B4-BE49-F238E27FC236}">
                <a16:creationId xmlns:a16="http://schemas.microsoft.com/office/drawing/2014/main" id="{372DA9A1-DDDA-E516-EA55-F0656AC55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CF3BB-DF85-E87B-919B-C0756EED0D48}"/>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295640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F681-4E02-8883-F4EB-BE7A554F8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F3674-EFBF-C018-CAFD-9369D2490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AC5EED-9097-98E2-C504-57389A82C3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E129FB-B148-D341-935D-6C23A6297E63}"/>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6" name="Footer Placeholder 5">
            <a:extLst>
              <a:ext uri="{FF2B5EF4-FFF2-40B4-BE49-F238E27FC236}">
                <a16:creationId xmlns:a16="http://schemas.microsoft.com/office/drawing/2014/main" id="{6383ECE0-8140-5D5D-0C5F-3EB0B2B30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023E6-06C0-E812-4DD7-E1DFC5F632A1}"/>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3301618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5E14-BB42-052C-52C9-8D90A63FF3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E380C4-B5DC-BF30-8F65-F2B6CF6B05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FF784-2371-606E-524B-AD6C066DF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7F4BF3-C801-67DA-8414-A5D1BD49F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6BB06-C8A5-E71F-0D95-B6827E5871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7E8453-87A7-FBE9-2707-91CC3D73A43E}"/>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8" name="Footer Placeholder 7">
            <a:extLst>
              <a:ext uri="{FF2B5EF4-FFF2-40B4-BE49-F238E27FC236}">
                <a16:creationId xmlns:a16="http://schemas.microsoft.com/office/drawing/2014/main" id="{7F209EED-7052-D566-8F1A-0AED93A912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475763-32CF-D4B2-7CD2-C93E4AA45DCF}"/>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384160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EE0A-8CD1-C7F6-9711-72E1594A78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CAEBEB-262C-A6D3-3119-F042E5294064}"/>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4" name="Footer Placeholder 3">
            <a:extLst>
              <a:ext uri="{FF2B5EF4-FFF2-40B4-BE49-F238E27FC236}">
                <a16:creationId xmlns:a16="http://schemas.microsoft.com/office/drawing/2014/main" id="{A3F002D8-30FE-3D23-E6E9-E064C441F9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1D0720-2D55-9E1E-0BC0-9317E0FD2A7C}"/>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13680888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00A9F-3F19-1006-FC12-93EC08D8B832}"/>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3" name="Footer Placeholder 2">
            <a:extLst>
              <a:ext uri="{FF2B5EF4-FFF2-40B4-BE49-F238E27FC236}">
                <a16:creationId xmlns:a16="http://schemas.microsoft.com/office/drawing/2014/main" id="{A14990A7-308C-08BA-684D-9FEAEAB75A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658869-F966-C963-C200-4C7EA970AA06}"/>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34673769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573A-E1C0-961C-0FB4-41538137E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AF7679-9BEA-A339-9C07-316D7EB3D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B34866-63B8-E9D6-EFF2-A06815524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E9857-2F27-1690-77A1-5A4FA33334AD}"/>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6" name="Footer Placeholder 5">
            <a:extLst>
              <a:ext uri="{FF2B5EF4-FFF2-40B4-BE49-F238E27FC236}">
                <a16:creationId xmlns:a16="http://schemas.microsoft.com/office/drawing/2014/main" id="{20C07E6B-CAB8-2F6E-5E80-D82B4893C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DEB2A-81C9-142F-E0A2-1C9763866C6D}"/>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244287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498B-4DF1-B564-9A08-41FE594E8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416F17-B7EE-BB47-BCE1-AF742EA86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82505-C1AD-AAC7-84CB-20BFF6201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1BB77-10D1-4842-A7DC-2C4661D6DD04}"/>
              </a:ext>
            </a:extLst>
          </p:cNvPr>
          <p:cNvSpPr>
            <a:spLocks noGrp="1"/>
          </p:cNvSpPr>
          <p:nvPr>
            <p:ph type="dt" sz="half" idx="10"/>
          </p:nvPr>
        </p:nvSpPr>
        <p:spPr/>
        <p:txBody>
          <a:bodyPr/>
          <a:lstStyle/>
          <a:p>
            <a:fld id="{DBFBFE17-AE7D-4509-AAB5-AD24174424AE}" type="datetimeFigureOut">
              <a:rPr lang="en-US" smtClean="0"/>
              <a:t>1/18/2024</a:t>
            </a:fld>
            <a:endParaRPr lang="en-US"/>
          </a:p>
        </p:txBody>
      </p:sp>
      <p:sp>
        <p:nvSpPr>
          <p:cNvPr id="6" name="Footer Placeholder 5">
            <a:extLst>
              <a:ext uri="{FF2B5EF4-FFF2-40B4-BE49-F238E27FC236}">
                <a16:creationId xmlns:a16="http://schemas.microsoft.com/office/drawing/2014/main" id="{13A7F90B-2A6C-0102-4A3E-659F8A464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64D1A-D2B1-6301-0DB8-30ECAB6B26CD}"/>
              </a:ext>
            </a:extLst>
          </p:cNvPr>
          <p:cNvSpPr>
            <a:spLocks noGrp="1"/>
          </p:cNvSpPr>
          <p:nvPr>
            <p:ph type="sldNum" sz="quarter" idx="12"/>
          </p:nvPr>
        </p:nvSpPr>
        <p:spPr/>
        <p:txBody>
          <a:bodyPr/>
          <a:lstStyle/>
          <a:p>
            <a:fld id="{AB73C14E-E567-4AB4-893A-580DFCD05FF6}" type="slidenum">
              <a:rPr lang="en-US" smtClean="0"/>
              <a:t>‹#›</a:t>
            </a:fld>
            <a:endParaRPr lang="en-US"/>
          </a:p>
        </p:txBody>
      </p:sp>
    </p:spTree>
    <p:extLst>
      <p:ext uri="{BB962C8B-B14F-4D97-AF65-F5344CB8AC3E}">
        <p14:creationId xmlns:p14="http://schemas.microsoft.com/office/powerpoint/2010/main" val="3224597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E9D6C-F5B3-334D-DBF4-E4BB11F53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B9618B-3246-2411-09FA-5D16213CD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3F53F-ABA5-F939-3172-BF31E9303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BFE17-AE7D-4509-AAB5-AD24174424AE}" type="datetimeFigureOut">
              <a:rPr lang="en-US" smtClean="0"/>
              <a:t>1/18/2024</a:t>
            </a:fld>
            <a:endParaRPr lang="en-US"/>
          </a:p>
        </p:txBody>
      </p:sp>
      <p:sp>
        <p:nvSpPr>
          <p:cNvPr id="5" name="Footer Placeholder 4">
            <a:extLst>
              <a:ext uri="{FF2B5EF4-FFF2-40B4-BE49-F238E27FC236}">
                <a16:creationId xmlns:a16="http://schemas.microsoft.com/office/drawing/2014/main" id="{DAEE9885-51DF-42E0-2D83-857972A94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BD54E8-2E12-5992-4F37-41F0DCA20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3C14E-E567-4AB4-893A-580DFCD05FF6}" type="slidenum">
              <a:rPr lang="en-US" smtClean="0"/>
              <a:t>‹#›</a:t>
            </a:fld>
            <a:endParaRPr lang="en-US"/>
          </a:p>
        </p:txBody>
      </p:sp>
    </p:spTree>
    <p:extLst>
      <p:ext uri="{BB962C8B-B14F-4D97-AF65-F5344CB8AC3E}">
        <p14:creationId xmlns:p14="http://schemas.microsoft.com/office/powerpoint/2010/main" val="2740166340"/>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3E_3E7EB0F7.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34_BDF82308.xm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BAA2CE-089C-4996-B981-F2E4A4C894CD}"/>
              </a:ext>
            </a:extLst>
          </p:cNvPr>
          <p:cNvSpPr>
            <a:spLocks noGrp="1"/>
          </p:cNvSpPr>
          <p:nvPr>
            <p:ph type="subTitle" idx="1"/>
          </p:nvPr>
        </p:nvSpPr>
        <p:spPr>
          <a:xfrm>
            <a:off x="400050" y="5041557"/>
            <a:ext cx="8043734" cy="1245894"/>
          </a:xfrm>
        </p:spPr>
        <p:txBody>
          <a:bodyPr/>
          <a:lstStyle/>
          <a:p>
            <a:endParaRPr lang="en-US" sz="3200"/>
          </a:p>
          <a:p>
            <a:endParaRPr lang="en-US" sz="3200"/>
          </a:p>
          <a:p>
            <a:r>
              <a:rPr lang="en-US" sz="2800"/>
              <a:t>Bank Loan Classification Analysis</a:t>
            </a:r>
          </a:p>
          <a:p>
            <a:r>
              <a:rPr lang="en-US" b="0">
                <a:latin typeface="+mn-lt"/>
              </a:rPr>
              <a:t>Dream Housing Finance Company</a:t>
            </a:r>
            <a:endParaRPr lang="en-US" b="0"/>
          </a:p>
        </p:txBody>
      </p:sp>
      <p:sp>
        <p:nvSpPr>
          <p:cNvPr id="3" name="Text Placeholder 2">
            <a:extLst>
              <a:ext uri="{FF2B5EF4-FFF2-40B4-BE49-F238E27FC236}">
                <a16:creationId xmlns:a16="http://schemas.microsoft.com/office/drawing/2014/main" id="{C0E00515-6C2A-46A7-B7E2-49CA9CCC0E53}"/>
              </a:ext>
            </a:extLst>
          </p:cNvPr>
          <p:cNvSpPr>
            <a:spLocks noGrp="1"/>
          </p:cNvSpPr>
          <p:nvPr>
            <p:ph type="body" sz="quarter" idx="10"/>
          </p:nvPr>
        </p:nvSpPr>
        <p:spPr>
          <a:xfrm>
            <a:off x="400050" y="6474941"/>
            <a:ext cx="7359993" cy="309579"/>
          </a:xfrm>
        </p:spPr>
        <p:txBody>
          <a:bodyPr/>
          <a:lstStyle/>
          <a:p>
            <a:pPr marL="0" indent="0">
              <a:buNone/>
            </a:pPr>
            <a:r>
              <a:rPr lang="en-US" sz="1200">
                <a:latin typeface="Open Sans Light" panose="020B0306030504020204" pitchFamily="34" charset="0"/>
                <a:ea typeface="Open Sans Light" panose="020B0306030504020204" pitchFamily="34" charset="0"/>
                <a:cs typeface="Open Sans Light" panose="020B0306030504020204" pitchFamily="34" charset="0"/>
              </a:rPr>
              <a:t>Laila </a:t>
            </a:r>
            <a:r>
              <a:rPr lang="en-US" sz="1200" err="1">
                <a:latin typeface="Open Sans Light" panose="020B0306030504020204" pitchFamily="34" charset="0"/>
                <a:ea typeface="Open Sans Light" panose="020B0306030504020204" pitchFamily="34" charset="0"/>
                <a:cs typeface="Open Sans Light" panose="020B0306030504020204" pitchFamily="34" charset="0"/>
              </a:rPr>
              <a:t>Alshafie</a:t>
            </a:r>
            <a:r>
              <a:rPr lang="en-US" sz="1200">
                <a:latin typeface="Open Sans Light" panose="020B0306030504020204" pitchFamily="34" charset="0"/>
                <a:ea typeface="Open Sans Light" panose="020B0306030504020204" pitchFamily="34" charset="0"/>
                <a:cs typeface="Open Sans Light" panose="020B0306030504020204" pitchFamily="34" charset="0"/>
              </a:rPr>
              <a:t>, Justin Keith, Rome Palme, Reagan Newswanger, Hannah Steuernagle, </a:t>
            </a:r>
            <a:r>
              <a:rPr lang="en-US" sz="1200" err="1">
                <a:latin typeface="Open Sans Light" panose="020B0306030504020204" pitchFamily="34" charset="0"/>
                <a:ea typeface="Open Sans Light" panose="020B0306030504020204" pitchFamily="34" charset="0"/>
                <a:cs typeface="Open Sans Light" panose="020B0306030504020204" pitchFamily="34" charset="0"/>
              </a:rPr>
              <a:t>Zeejah</a:t>
            </a:r>
            <a:r>
              <a:rPr lang="en-US" sz="1200">
                <a:latin typeface="Open Sans Light" panose="020B0306030504020204" pitchFamily="34" charset="0"/>
                <a:ea typeface="Open Sans Light" panose="020B0306030504020204" pitchFamily="34" charset="0"/>
                <a:cs typeface="Open Sans Light" panose="020B0306030504020204" pitchFamily="34" charset="0"/>
              </a:rPr>
              <a:t> Waseem</a:t>
            </a:r>
          </a:p>
        </p:txBody>
      </p:sp>
    </p:spTree>
    <p:extLst>
      <p:ext uri="{BB962C8B-B14F-4D97-AF65-F5344CB8AC3E}">
        <p14:creationId xmlns:p14="http://schemas.microsoft.com/office/powerpoint/2010/main" val="35194336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D396909-7A37-F61C-A5D3-38797CF9F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060" y="1130550"/>
            <a:ext cx="7143880" cy="5199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3285DB6-D70F-CE38-05E0-E8799EB11613}"/>
              </a:ext>
            </a:extLst>
          </p:cNvPr>
          <p:cNvSpPr txBox="1"/>
          <p:nvPr/>
        </p:nvSpPr>
        <p:spPr>
          <a:xfrm>
            <a:off x="3978392" y="1771833"/>
            <a:ext cx="1767840" cy="369332"/>
          </a:xfrm>
          <a:prstGeom prst="rect">
            <a:avLst/>
          </a:prstGeom>
          <a:noFill/>
        </p:spPr>
        <p:txBody>
          <a:bodyPr wrap="square" rtlCol="0">
            <a:spAutoFit/>
          </a:bodyPr>
          <a:lstStyle/>
          <a:p>
            <a:r>
              <a:rPr lang="en-US" b="1"/>
              <a:t>True Negative </a:t>
            </a:r>
          </a:p>
        </p:txBody>
      </p:sp>
      <p:sp>
        <p:nvSpPr>
          <p:cNvPr id="3" name="TextBox 2">
            <a:extLst>
              <a:ext uri="{FF2B5EF4-FFF2-40B4-BE49-F238E27FC236}">
                <a16:creationId xmlns:a16="http://schemas.microsoft.com/office/drawing/2014/main" id="{DDDC8BAE-1CE8-6901-9813-4EA753B7B046}"/>
              </a:ext>
            </a:extLst>
          </p:cNvPr>
          <p:cNvSpPr txBox="1"/>
          <p:nvPr/>
        </p:nvSpPr>
        <p:spPr>
          <a:xfrm>
            <a:off x="6467541" y="1771833"/>
            <a:ext cx="1924594" cy="369332"/>
          </a:xfrm>
          <a:prstGeom prst="rect">
            <a:avLst/>
          </a:prstGeom>
          <a:noFill/>
        </p:spPr>
        <p:txBody>
          <a:bodyPr wrap="square" rtlCol="0">
            <a:spAutoFit/>
          </a:bodyPr>
          <a:lstStyle/>
          <a:p>
            <a:r>
              <a:rPr lang="en-US" b="1"/>
              <a:t>False Negative </a:t>
            </a:r>
          </a:p>
        </p:txBody>
      </p:sp>
      <p:sp>
        <p:nvSpPr>
          <p:cNvPr id="4" name="TextBox 3">
            <a:extLst>
              <a:ext uri="{FF2B5EF4-FFF2-40B4-BE49-F238E27FC236}">
                <a16:creationId xmlns:a16="http://schemas.microsoft.com/office/drawing/2014/main" id="{9A49B063-F79F-B32F-8A7A-F15CA028C712}"/>
              </a:ext>
            </a:extLst>
          </p:cNvPr>
          <p:cNvSpPr txBox="1"/>
          <p:nvPr/>
        </p:nvSpPr>
        <p:spPr>
          <a:xfrm>
            <a:off x="3978392" y="3866104"/>
            <a:ext cx="1767840" cy="369332"/>
          </a:xfrm>
          <a:prstGeom prst="rect">
            <a:avLst/>
          </a:prstGeom>
          <a:noFill/>
        </p:spPr>
        <p:txBody>
          <a:bodyPr wrap="square" rtlCol="0">
            <a:spAutoFit/>
          </a:bodyPr>
          <a:lstStyle/>
          <a:p>
            <a:r>
              <a:rPr lang="en-US" b="1">
                <a:solidFill>
                  <a:schemeClr val="bg1"/>
                </a:solidFill>
              </a:rPr>
              <a:t>False Positive </a:t>
            </a:r>
          </a:p>
        </p:txBody>
      </p:sp>
      <p:sp>
        <p:nvSpPr>
          <p:cNvPr id="5" name="TextBox 4">
            <a:extLst>
              <a:ext uri="{FF2B5EF4-FFF2-40B4-BE49-F238E27FC236}">
                <a16:creationId xmlns:a16="http://schemas.microsoft.com/office/drawing/2014/main" id="{B2273388-A36E-951D-C41A-653D75A4E109}"/>
              </a:ext>
            </a:extLst>
          </p:cNvPr>
          <p:cNvSpPr txBox="1"/>
          <p:nvPr/>
        </p:nvSpPr>
        <p:spPr>
          <a:xfrm>
            <a:off x="6588034" y="3866104"/>
            <a:ext cx="1550126" cy="369332"/>
          </a:xfrm>
          <a:prstGeom prst="rect">
            <a:avLst/>
          </a:prstGeom>
          <a:noFill/>
        </p:spPr>
        <p:txBody>
          <a:bodyPr wrap="square" rtlCol="0">
            <a:spAutoFit/>
          </a:bodyPr>
          <a:lstStyle/>
          <a:p>
            <a:r>
              <a:rPr lang="en-US" b="1"/>
              <a:t>True Positive</a:t>
            </a:r>
          </a:p>
        </p:txBody>
      </p:sp>
      <p:sp>
        <p:nvSpPr>
          <p:cNvPr id="8" name="TextBox 7">
            <a:extLst>
              <a:ext uri="{FF2B5EF4-FFF2-40B4-BE49-F238E27FC236}">
                <a16:creationId xmlns:a16="http://schemas.microsoft.com/office/drawing/2014/main" id="{5C9785F7-510C-D946-2F3A-5070F5FB4249}"/>
              </a:ext>
            </a:extLst>
          </p:cNvPr>
          <p:cNvSpPr txBox="1"/>
          <p:nvPr/>
        </p:nvSpPr>
        <p:spPr>
          <a:xfrm>
            <a:off x="219219" y="1033169"/>
            <a:ext cx="2387574" cy="1477328"/>
          </a:xfrm>
          <a:prstGeom prst="rect">
            <a:avLst/>
          </a:prstGeom>
          <a:noFill/>
        </p:spPr>
        <p:txBody>
          <a:bodyPr wrap="square" rtlCol="0">
            <a:spAutoFit/>
          </a:bodyPr>
          <a:lstStyle/>
          <a:p>
            <a:r>
              <a:rPr lang="en-US"/>
              <a:t>Our model minimizes the number of cases where loans have been approved that should have been rejected</a:t>
            </a:r>
          </a:p>
        </p:txBody>
      </p:sp>
      <p:sp>
        <p:nvSpPr>
          <p:cNvPr id="9" name="Rectangle 8">
            <a:extLst>
              <a:ext uri="{FF2B5EF4-FFF2-40B4-BE49-F238E27FC236}">
                <a16:creationId xmlns:a16="http://schemas.microsoft.com/office/drawing/2014/main" id="{2A336210-E708-5F6D-D519-F1713A280E08}"/>
              </a:ext>
            </a:extLst>
          </p:cNvPr>
          <p:cNvSpPr/>
          <p:nvPr/>
        </p:nvSpPr>
        <p:spPr>
          <a:xfrm>
            <a:off x="3169920" y="3309256"/>
            <a:ext cx="2926080" cy="2418194"/>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Bent-Up 9">
            <a:extLst>
              <a:ext uri="{FF2B5EF4-FFF2-40B4-BE49-F238E27FC236}">
                <a16:creationId xmlns:a16="http://schemas.microsoft.com/office/drawing/2014/main" id="{83770EDB-C3DB-A712-EF02-0EE81513A4A7}"/>
              </a:ext>
            </a:extLst>
          </p:cNvPr>
          <p:cNvSpPr/>
          <p:nvPr/>
        </p:nvSpPr>
        <p:spPr>
          <a:xfrm rot="5400000">
            <a:off x="470321" y="2826584"/>
            <a:ext cx="2149493" cy="1807088"/>
          </a:xfrm>
          <a:prstGeom prst="ben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0307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F4E3-74D7-EE10-41A9-A1324B8A5DBD}"/>
              </a:ext>
            </a:extLst>
          </p:cNvPr>
          <p:cNvSpPr>
            <a:spLocks noGrp="1"/>
          </p:cNvSpPr>
          <p:nvPr>
            <p:ph type="title"/>
          </p:nvPr>
        </p:nvSpPr>
        <p:spPr>
          <a:xfrm>
            <a:off x="380246" y="176965"/>
            <a:ext cx="10072980" cy="830998"/>
          </a:xfrm>
        </p:spPr>
        <p:txBody>
          <a:bodyPr/>
          <a:lstStyle/>
          <a:p>
            <a:r>
              <a:rPr lang="en-US">
                <a:latin typeface="+mn-lt"/>
              </a:rPr>
              <a:t>Results – Heavily Impacted Loan Features</a:t>
            </a:r>
          </a:p>
        </p:txBody>
      </p:sp>
      <p:cxnSp>
        <p:nvCxnSpPr>
          <p:cNvPr id="25" name="Straight Connector 24">
            <a:extLst>
              <a:ext uri="{FF2B5EF4-FFF2-40B4-BE49-F238E27FC236}">
                <a16:creationId xmlns:a16="http://schemas.microsoft.com/office/drawing/2014/main" id="{21FCBED2-0D3B-67D0-D686-54273B558F92}"/>
              </a:ext>
            </a:extLst>
          </p:cNvPr>
          <p:cNvCxnSpPr>
            <a:cxnSpLocks/>
          </p:cNvCxnSpPr>
          <p:nvPr/>
        </p:nvCxnSpPr>
        <p:spPr>
          <a:xfrm>
            <a:off x="380246" y="995881"/>
            <a:ext cx="11425473" cy="27563"/>
          </a:xfrm>
          <a:prstGeom prst="line">
            <a:avLst/>
          </a:prstGeom>
          <a:ln w="28575"/>
        </p:spPr>
        <p:style>
          <a:lnRef idx="1">
            <a:schemeClr val="accent6"/>
          </a:lnRef>
          <a:fillRef idx="0">
            <a:schemeClr val="accent6"/>
          </a:fillRef>
          <a:effectRef idx="0">
            <a:schemeClr val="accent6"/>
          </a:effectRef>
          <a:fontRef idx="minor">
            <a:schemeClr val="tx1"/>
          </a:fontRef>
        </p:style>
      </p:cxnSp>
      <p:pic>
        <p:nvPicPr>
          <p:cNvPr id="3" name="Picture 2" descr="A blue and white rectangle with a black border&#10;&#10;Description automatically generated">
            <a:extLst>
              <a:ext uri="{FF2B5EF4-FFF2-40B4-BE49-F238E27FC236}">
                <a16:creationId xmlns:a16="http://schemas.microsoft.com/office/drawing/2014/main" id="{835B0780-6D38-E980-29F0-02FC6F9C3DB9}"/>
              </a:ext>
            </a:extLst>
          </p:cNvPr>
          <p:cNvPicPr>
            <a:picLocks noChangeAspect="1"/>
          </p:cNvPicPr>
          <p:nvPr/>
        </p:nvPicPr>
        <p:blipFill>
          <a:blip r:embed="rId4"/>
          <a:stretch>
            <a:fillRect/>
          </a:stretch>
        </p:blipFill>
        <p:spPr>
          <a:xfrm>
            <a:off x="1720092" y="1437330"/>
            <a:ext cx="8751816" cy="4973593"/>
          </a:xfrm>
          <a:prstGeom prst="rect">
            <a:avLst/>
          </a:prstGeom>
        </p:spPr>
      </p:pic>
    </p:spTree>
    <p:extLst>
      <p:ext uri="{BB962C8B-B14F-4D97-AF65-F5344CB8AC3E}">
        <p14:creationId xmlns:p14="http://schemas.microsoft.com/office/powerpoint/2010/main" val="1048490231"/>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F4E3-74D7-EE10-41A9-A1324B8A5DBD}"/>
              </a:ext>
            </a:extLst>
          </p:cNvPr>
          <p:cNvSpPr>
            <a:spLocks noGrp="1"/>
          </p:cNvSpPr>
          <p:nvPr>
            <p:ph type="title"/>
          </p:nvPr>
        </p:nvSpPr>
        <p:spPr>
          <a:xfrm>
            <a:off x="380246" y="176965"/>
            <a:ext cx="10072980" cy="830998"/>
          </a:xfrm>
        </p:spPr>
        <p:txBody>
          <a:bodyPr/>
          <a:lstStyle/>
          <a:p>
            <a:r>
              <a:rPr lang="en-US">
                <a:latin typeface="+mn-lt"/>
              </a:rPr>
              <a:t>Deeper Dive Into Results</a:t>
            </a:r>
          </a:p>
        </p:txBody>
      </p:sp>
      <p:cxnSp>
        <p:nvCxnSpPr>
          <p:cNvPr id="25" name="Straight Connector 24">
            <a:extLst>
              <a:ext uri="{FF2B5EF4-FFF2-40B4-BE49-F238E27FC236}">
                <a16:creationId xmlns:a16="http://schemas.microsoft.com/office/drawing/2014/main" id="{21FCBED2-0D3B-67D0-D686-54273B558F92}"/>
              </a:ext>
            </a:extLst>
          </p:cNvPr>
          <p:cNvCxnSpPr>
            <a:cxnSpLocks/>
          </p:cNvCxnSpPr>
          <p:nvPr/>
        </p:nvCxnSpPr>
        <p:spPr>
          <a:xfrm>
            <a:off x="380246" y="995881"/>
            <a:ext cx="11425473" cy="27563"/>
          </a:xfrm>
          <a:prstGeom prst="line">
            <a:avLst/>
          </a:prstGeom>
          <a:ln w="28575"/>
        </p:spPr>
        <p:style>
          <a:lnRef idx="1">
            <a:schemeClr val="accent6"/>
          </a:lnRef>
          <a:fillRef idx="0">
            <a:schemeClr val="accent6"/>
          </a:fillRef>
          <a:effectRef idx="0">
            <a:schemeClr val="accent6"/>
          </a:effectRef>
          <a:fontRef idx="minor">
            <a:schemeClr val="tx1"/>
          </a:fontRef>
        </p:style>
      </p:cxnSp>
      <p:pic>
        <p:nvPicPr>
          <p:cNvPr id="3" name="Picture 2">
            <a:extLst>
              <a:ext uri="{FF2B5EF4-FFF2-40B4-BE49-F238E27FC236}">
                <a16:creationId xmlns:a16="http://schemas.microsoft.com/office/drawing/2014/main" id="{CAC8CD69-CFD8-A2CF-FA87-32413442447D}"/>
              </a:ext>
            </a:extLst>
          </p:cNvPr>
          <p:cNvPicPr>
            <a:picLocks noChangeAspect="1"/>
          </p:cNvPicPr>
          <p:nvPr/>
        </p:nvPicPr>
        <p:blipFill>
          <a:blip r:embed="rId3"/>
          <a:stretch>
            <a:fillRect/>
          </a:stretch>
        </p:blipFill>
        <p:spPr>
          <a:xfrm>
            <a:off x="2722802" y="1494498"/>
            <a:ext cx="6746397" cy="4838675"/>
          </a:xfrm>
          <a:prstGeom prst="rect">
            <a:avLst/>
          </a:prstGeom>
        </p:spPr>
      </p:pic>
    </p:spTree>
    <p:extLst>
      <p:ext uri="{BB962C8B-B14F-4D97-AF65-F5344CB8AC3E}">
        <p14:creationId xmlns:p14="http://schemas.microsoft.com/office/powerpoint/2010/main" val="83188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F4E3-74D7-EE10-41A9-A1324B8A5DBD}"/>
              </a:ext>
            </a:extLst>
          </p:cNvPr>
          <p:cNvSpPr>
            <a:spLocks noGrp="1"/>
          </p:cNvSpPr>
          <p:nvPr>
            <p:ph type="title"/>
          </p:nvPr>
        </p:nvSpPr>
        <p:spPr>
          <a:xfrm>
            <a:off x="380246" y="176965"/>
            <a:ext cx="10072980" cy="830998"/>
          </a:xfrm>
        </p:spPr>
        <p:txBody>
          <a:bodyPr/>
          <a:lstStyle/>
          <a:p>
            <a:r>
              <a:rPr lang="en-US">
                <a:latin typeface="+mn-lt"/>
              </a:rPr>
              <a:t>Deeper Dive Into Results</a:t>
            </a:r>
          </a:p>
        </p:txBody>
      </p:sp>
      <p:cxnSp>
        <p:nvCxnSpPr>
          <p:cNvPr id="25" name="Straight Connector 24">
            <a:extLst>
              <a:ext uri="{FF2B5EF4-FFF2-40B4-BE49-F238E27FC236}">
                <a16:creationId xmlns:a16="http://schemas.microsoft.com/office/drawing/2014/main" id="{21FCBED2-0D3B-67D0-D686-54273B558F92}"/>
              </a:ext>
            </a:extLst>
          </p:cNvPr>
          <p:cNvCxnSpPr>
            <a:cxnSpLocks/>
          </p:cNvCxnSpPr>
          <p:nvPr/>
        </p:nvCxnSpPr>
        <p:spPr>
          <a:xfrm>
            <a:off x="380246" y="995881"/>
            <a:ext cx="11425473" cy="27563"/>
          </a:xfrm>
          <a:prstGeom prst="line">
            <a:avLst/>
          </a:prstGeom>
          <a:ln w="28575"/>
        </p:spPr>
        <p:style>
          <a:lnRef idx="1">
            <a:schemeClr val="accent6"/>
          </a:lnRef>
          <a:fillRef idx="0">
            <a:schemeClr val="accent6"/>
          </a:fillRef>
          <a:effectRef idx="0">
            <a:schemeClr val="accent6"/>
          </a:effectRef>
          <a:fontRef idx="minor">
            <a:schemeClr val="tx1"/>
          </a:fontRef>
        </p:style>
      </p:cxnSp>
      <p:grpSp>
        <p:nvGrpSpPr>
          <p:cNvPr id="4" name="Group 3">
            <a:extLst>
              <a:ext uri="{FF2B5EF4-FFF2-40B4-BE49-F238E27FC236}">
                <a16:creationId xmlns:a16="http://schemas.microsoft.com/office/drawing/2014/main" id="{411D48E5-3B30-B9BA-BD44-DD331291E05E}"/>
              </a:ext>
            </a:extLst>
          </p:cNvPr>
          <p:cNvGrpSpPr/>
          <p:nvPr/>
        </p:nvGrpSpPr>
        <p:grpSpPr>
          <a:xfrm>
            <a:off x="2790809" y="1382943"/>
            <a:ext cx="6610382" cy="4854448"/>
            <a:chOff x="4243387" y="2105012"/>
            <a:chExt cx="3705225" cy="2711685"/>
          </a:xfrm>
        </p:grpSpPr>
        <p:pic>
          <p:nvPicPr>
            <p:cNvPr id="5" name="Picture 4">
              <a:extLst>
                <a:ext uri="{FF2B5EF4-FFF2-40B4-BE49-F238E27FC236}">
                  <a16:creationId xmlns:a16="http://schemas.microsoft.com/office/drawing/2014/main" id="{0F151573-1195-4E54-2818-ABEE5C805A06}"/>
                </a:ext>
              </a:extLst>
            </p:cNvPr>
            <p:cNvPicPr>
              <a:picLocks noChangeAspect="1"/>
            </p:cNvPicPr>
            <p:nvPr/>
          </p:nvPicPr>
          <p:blipFill>
            <a:blip r:embed="rId3"/>
            <a:stretch>
              <a:fillRect/>
            </a:stretch>
          </p:blipFill>
          <p:spPr>
            <a:xfrm>
              <a:off x="4243387" y="2311622"/>
              <a:ext cx="3705225" cy="2505075"/>
            </a:xfrm>
            <a:prstGeom prst="rect">
              <a:avLst/>
            </a:prstGeom>
          </p:spPr>
        </p:pic>
        <p:sp>
          <p:nvSpPr>
            <p:cNvPr id="7" name="TextBox 6">
              <a:extLst>
                <a:ext uri="{FF2B5EF4-FFF2-40B4-BE49-F238E27FC236}">
                  <a16:creationId xmlns:a16="http://schemas.microsoft.com/office/drawing/2014/main" id="{108188AA-0F63-4152-CB7E-BE69F1B286FC}"/>
                </a:ext>
              </a:extLst>
            </p:cNvPr>
            <p:cNvSpPr txBox="1"/>
            <p:nvPr/>
          </p:nvSpPr>
          <p:spPr>
            <a:xfrm>
              <a:off x="4795063" y="2105012"/>
              <a:ext cx="3007605" cy="211026"/>
            </a:xfrm>
            <a:prstGeom prst="rect">
              <a:avLst/>
            </a:prstGeom>
            <a:noFill/>
          </p:spPr>
          <p:txBody>
            <a:bodyPr wrap="square" rtlCol="0">
              <a:spAutoFit/>
            </a:bodyPr>
            <a:lstStyle/>
            <a:p>
              <a:pPr algn="ctr"/>
              <a:r>
                <a:rPr lang="en-US" sz="1600" b="1"/>
                <a:t>Approval Status based on Property Area </a:t>
              </a:r>
            </a:p>
          </p:txBody>
        </p:sp>
      </p:grpSp>
    </p:spTree>
    <p:extLst>
      <p:ext uri="{BB962C8B-B14F-4D97-AF65-F5344CB8AC3E}">
        <p14:creationId xmlns:p14="http://schemas.microsoft.com/office/powerpoint/2010/main" val="350786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F4E3-74D7-EE10-41A9-A1324B8A5DBD}"/>
              </a:ext>
            </a:extLst>
          </p:cNvPr>
          <p:cNvSpPr>
            <a:spLocks noGrp="1"/>
          </p:cNvSpPr>
          <p:nvPr>
            <p:ph type="title"/>
          </p:nvPr>
        </p:nvSpPr>
        <p:spPr>
          <a:xfrm>
            <a:off x="380246" y="176965"/>
            <a:ext cx="10072980" cy="830998"/>
          </a:xfrm>
        </p:spPr>
        <p:txBody>
          <a:bodyPr/>
          <a:lstStyle/>
          <a:p>
            <a:r>
              <a:rPr lang="en-US">
                <a:latin typeface="+mn-lt"/>
              </a:rPr>
              <a:t>Deeper Dive Into Results</a:t>
            </a:r>
          </a:p>
        </p:txBody>
      </p:sp>
      <p:cxnSp>
        <p:nvCxnSpPr>
          <p:cNvPr id="25" name="Straight Connector 24">
            <a:extLst>
              <a:ext uri="{FF2B5EF4-FFF2-40B4-BE49-F238E27FC236}">
                <a16:creationId xmlns:a16="http://schemas.microsoft.com/office/drawing/2014/main" id="{21FCBED2-0D3B-67D0-D686-54273B558F92}"/>
              </a:ext>
            </a:extLst>
          </p:cNvPr>
          <p:cNvCxnSpPr>
            <a:cxnSpLocks/>
          </p:cNvCxnSpPr>
          <p:nvPr/>
        </p:nvCxnSpPr>
        <p:spPr>
          <a:xfrm>
            <a:off x="380246" y="995881"/>
            <a:ext cx="11425473" cy="27563"/>
          </a:xfrm>
          <a:prstGeom prst="line">
            <a:avLst/>
          </a:prstGeom>
          <a:ln w="28575"/>
        </p:spPr>
        <p:style>
          <a:lnRef idx="1">
            <a:schemeClr val="accent6"/>
          </a:lnRef>
          <a:fillRef idx="0">
            <a:schemeClr val="accent6"/>
          </a:fillRef>
          <a:effectRef idx="0">
            <a:schemeClr val="accent6"/>
          </a:effectRef>
          <a:fontRef idx="minor">
            <a:schemeClr val="tx1"/>
          </a:fontRef>
        </p:style>
      </p:cxnSp>
      <p:grpSp>
        <p:nvGrpSpPr>
          <p:cNvPr id="4" name="Group 3">
            <a:extLst>
              <a:ext uri="{FF2B5EF4-FFF2-40B4-BE49-F238E27FC236}">
                <a16:creationId xmlns:a16="http://schemas.microsoft.com/office/drawing/2014/main" id="{36648BA9-4AB6-CEED-A9EB-AD3D6E0C572E}"/>
              </a:ext>
            </a:extLst>
          </p:cNvPr>
          <p:cNvGrpSpPr/>
          <p:nvPr/>
        </p:nvGrpSpPr>
        <p:grpSpPr>
          <a:xfrm>
            <a:off x="2860969" y="1350336"/>
            <a:ext cx="6470062" cy="5032995"/>
            <a:chOff x="8217695" y="2105012"/>
            <a:chExt cx="3705225" cy="2711685"/>
          </a:xfrm>
        </p:grpSpPr>
        <p:pic>
          <p:nvPicPr>
            <p:cNvPr id="6" name="Picture 5">
              <a:extLst>
                <a:ext uri="{FF2B5EF4-FFF2-40B4-BE49-F238E27FC236}">
                  <a16:creationId xmlns:a16="http://schemas.microsoft.com/office/drawing/2014/main" id="{E4D5D11A-AA8E-7842-66C3-FEF187E1BD5A}"/>
                </a:ext>
              </a:extLst>
            </p:cNvPr>
            <p:cNvPicPr>
              <a:picLocks noChangeAspect="1"/>
            </p:cNvPicPr>
            <p:nvPr/>
          </p:nvPicPr>
          <p:blipFill>
            <a:blip r:embed="rId3"/>
            <a:stretch>
              <a:fillRect/>
            </a:stretch>
          </p:blipFill>
          <p:spPr>
            <a:xfrm>
              <a:off x="8217695" y="2311622"/>
              <a:ext cx="3705225" cy="2505075"/>
            </a:xfrm>
            <a:prstGeom prst="rect">
              <a:avLst/>
            </a:prstGeom>
          </p:spPr>
        </p:pic>
        <p:sp>
          <p:nvSpPr>
            <p:cNvPr id="8" name="TextBox 7">
              <a:extLst>
                <a:ext uri="{FF2B5EF4-FFF2-40B4-BE49-F238E27FC236}">
                  <a16:creationId xmlns:a16="http://schemas.microsoft.com/office/drawing/2014/main" id="{7A394DE8-8207-5847-0FB7-1AD2CDEBE641}"/>
                </a:ext>
              </a:extLst>
            </p:cNvPr>
            <p:cNvSpPr txBox="1"/>
            <p:nvPr/>
          </p:nvSpPr>
          <p:spPr>
            <a:xfrm>
              <a:off x="8769370" y="2105012"/>
              <a:ext cx="3007605" cy="225606"/>
            </a:xfrm>
            <a:prstGeom prst="rect">
              <a:avLst/>
            </a:prstGeom>
            <a:noFill/>
          </p:spPr>
          <p:txBody>
            <a:bodyPr wrap="square" rtlCol="0">
              <a:spAutoFit/>
            </a:bodyPr>
            <a:lstStyle/>
            <a:p>
              <a:pPr algn="ctr"/>
              <a:r>
                <a:rPr lang="en-US" sz="1600" b="1"/>
                <a:t>Approval Status based on Loan Amount Term</a:t>
              </a:r>
            </a:p>
          </p:txBody>
        </p:sp>
      </p:grpSp>
    </p:spTree>
    <p:extLst>
      <p:ext uri="{BB962C8B-B14F-4D97-AF65-F5344CB8AC3E}">
        <p14:creationId xmlns:p14="http://schemas.microsoft.com/office/powerpoint/2010/main" val="274547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peech Bubble: Rectangle 7">
            <a:extLst>
              <a:ext uri="{FF2B5EF4-FFF2-40B4-BE49-F238E27FC236}">
                <a16:creationId xmlns:a16="http://schemas.microsoft.com/office/drawing/2014/main" id="{CF0DC2B2-5EF3-68F0-352C-11AD919ED993}"/>
              </a:ext>
            </a:extLst>
          </p:cNvPr>
          <p:cNvSpPr/>
          <p:nvPr/>
        </p:nvSpPr>
        <p:spPr bwMode="gray">
          <a:xfrm>
            <a:off x="784364" y="2041427"/>
            <a:ext cx="3082815" cy="3432943"/>
          </a:xfrm>
          <a:prstGeom prst="wedgeRectCallout">
            <a:avLst>
              <a:gd name="adj1" fmla="val 32353"/>
              <a:gd name="adj2" fmla="val 60714"/>
            </a:avLst>
          </a:prstGeom>
          <a:solidFill>
            <a:srgbClr val="5BA3D4"/>
          </a:solidFill>
          <a:ln w="19050" algn="ctr">
            <a:noFill/>
            <a:miter lim="800000"/>
            <a:headEnd/>
            <a:tailEnd/>
          </a:ln>
        </p:spPr>
        <p:txBody>
          <a:bodyPr wrap="square" lIns="72231" tIns="72231" rIns="72231" bIns="72231" rtlCol="0" anchor="ctr"/>
          <a:lstStyle/>
          <a:p>
            <a:pPr algn="ctr">
              <a:lnSpc>
                <a:spcPct val="106000"/>
              </a:lnSpc>
              <a:buFont typeface="Wingdings 2" pitchFamily="18" charset="2"/>
              <a:buNone/>
            </a:pPr>
            <a:endParaRPr lang="en-US" sz="1300" b="1">
              <a:solidFill>
                <a:schemeClr val="bg1"/>
              </a:solidFill>
            </a:endParaRPr>
          </a:p>
        </p:txBody>
      </p:sp>
      <p:sp>
        <p:nvSpPr>
          <p:cNvPr id="10" name="Speech Bubble: Rectangle 9">
            <a:extLst>
              <a:ext uri="{FF2B5EF4-FFF2-40B4-BE49-F238E27FC236}">
                <a16:creationId xmlns:a16="http://schemas.microsoft.com/office/drawing/2014/main" id="{9E23B701-A4C4-C015-7B9D-6558B5226191}"/>
              </a:ext>
            </a:extLst>
          </p:cNvPr>
          <p:cNvSpPr/>
          <p:nvPr/>
        </p:nvSpPr>
        <p:spPr bwMode="gray">
          <a:xfrm>
            <a:off x="8274267" y="2032134"/>
            <a:ext cx="3082815" cy="3432943"/>
          </a:xfrm>
          <a:prstGeom prst="wedgeRectCallout">
            <a:avLst>
              <a:gd name="adj1" fmla="val 32353"/>
              <a:gd name="adj2" fmla="val 60714"/>
            </a:avLst>
          </a:prstGeom>
          <a:solidFill>
            <a:srgbClr val="007680"/>
          </a:solidFill>
          <a:ln w="19050" algn="ctr">
            <a:noFill/>
            <a:miter lim="800000"/>
            <a:headEnd/>
            <a:tailEnd/>
          </a:ln>
        </p:spPr>
        <p:txBody>
          <a:bodyPr wrap="square" lIns="72231" tIns="72231" rIns="72231" bIns="72231" rtlCol="0" anchor="ctr"/>
          <a:lstStyle/>
          <a:p>
            <a:pPr algn="ctr">
              <a:lnSpc>
                <a:spcPct val="106000"/>
              </a:lnSpc>
              <a:buFont typeface="Wingdings 2" pitchFamily="18" charset="2"/>
              <a:buNone/>
            </a:pPr>
            <a:endParaRPr lang="en-US" sz="1300" b="1">
              <a:solidFill>
                <a:schemeClr val="bg1"/>
              </a:solidFill>
            </a:endParaRPr>
          </a:p>
        </p:txBody>
      </p:sp>
      <p:sp>
        <p:nvSpPr>
          <p:cNvPr id="14" name="Speech Bubble: Rectangle 13">
            <a:extLst>
              <a:ext uri="{FF2B5EF4-FFF2-40B4-BE49-F238E27FC236}">
                <a16:creationId xmlns:a16="http://schemas.microsoft.com/office/drawing/2014/main" id="{DE6C4283-CE20-FE99-8D1C-4CC0416A4F2E}"/>
              </a:ext>
            </a:extLst>
          </p:cNvPr>
          <p:cNvSpPr/>
          <p:nvPr/>
        </p:nvSpPr>
        <p:spPr bwMode="gray">
          <a:xfrm>
            <a:off x="4529315" y="2041427"/>
            <a:ext cx="3082815" cy="3432943"/>
          </a:xfrm>
          <a:prstGeom prst="wedgeRectCallout">
            <a:avLst>
              <a:gd name="adj1" fmla="val 32353"/>
              <a:gd name="adj2" fmla="val 60714"/>
            </a:avLst>
          </a:prstGeom>
          <a:solidFill>
            <a:srgbClr val="8EBE6E"/>
          </a:solidFill>
          <a:ln w="19050" algn="ctr">
            <a:noFill/>
            <a:miter lim="800000"/>
            <a:headEnd/>
            <a:tailEnd/>
          </a:ln>
        </p:spPr>
        <p:txBody>
          <a:bodyPr wrap="square" lIns="72231" tIns="72231" rIns="72231" bIns="72231" rtlCol="0" anchor="ctr"/>
          <a:lstStyle/>
          <a:p>
            <a:pPr algn="ctr">
              <a:lnSpc>
                <a:spcPct val="106000"/>
              </a:lnSpc>
            </a:pPr>
            <a:endParaRPr lang="en-US">
              <a:solidFill>
                <a:srgbClr val="FFFFFF"/>
              </a:solidFill>
              <a:cs typeface="Calibri"/>
            </a:endParaRPr>
          </a:p>
        </p:txBody>
      </p:sp>
      <p:sp>
        <p:nvSpPr>
          <p:cNvPr id="16" name="TextBox 15">
            <a:extLst>
              <a:ext uri="{FF2B5EF4-FFF2-40B4-BE49-F238E27FC236}">
                <a16:creationId xmlns:a16="http://schemas.microsoft.com/office/drawing/2014/main" id="{A19B34AF-B5CA-A1DB-35CB-5B225531ECC0}"/>
              </a:ext>
            </a:extLst>
          </p:cNvPr>
          <p:cNvSpPr txBox="1"/>
          <p:nvPr/>
        </p:nvSpPr>
        <p:spPr>
          <a:xfrm>
            <a:off x="8442037" y="2671387"/>
            <a:ext cx="2724727" cy="215443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spcBef>
                <a:spcPts val="600"/>
              </a:spcBef>
              <a:buSzPct val="100000"/>
            </a:pPr>
            <a:r>
              <a:rPr lang="en-US" sz="2800" b="1">
                <a:solidFill>
                  <a:schemeClr val="bg1"/>
                </a:solidFill>
              </a:rPr>
              <a:t>Reduces Hours Spent by Underwriters Reviewing Loan Applications</a:t>
            </a:r>
            <a:endParaRPr lang="en-US" sz="2800" b="1">
              <a:solidFill>
                <a:srgbClr val="FFFFFF"/>
              </a:solidFill>
              <a:cs typeface="Calibri"/>
            </a:endParaRPr>
          </a:p>
        </p:txBody>
      </p:sp>
      <p:sp>
        <p:nvSpPr>
          <p:cNvPr id="18" name="TextBox 17">
            <a:extLst>
              <a:ext uri="{FF2B5EF4-FFF2-40B4-BE49-F238E27FC236}">
                <a16:creationId xmlns:a16="http://schemas.microsoft.com/office/drawing/2014/main" id="{11E61932-BFF2-79D4-5154-4CDF26596532}"/>
              </a:ext>
            </a:extLst>
          </p:cNvPr>
          <p:cNvSpPr txBox="1"/>
          <p:nvPr/>
        </p:nvSpPr>
        <p:spPr>
          <a:xfrm>
            <a:off x="923637" y="2896124"/>
            <a:ext cx="2844799" cy="172354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2800" b="1">
                <a:solidFill>
                  <a:srgbClr val="FFFFFF"/>
                </a:solidFill>
                <a:cs typeface="Calibri"/>
              </a:rPr>
              <a:t>Automatically  Identify Customers Eligible for Loans with Precision </a:t>
            </a:r>
          </a:p>
        </p:txBody>
      </p:sp>
      <p:sp>
        <p:nvSpPr>
          <p:cNvPr id="20" name="TextBox 19">
            <a:extLst>
              <a:ext uri="{FF2B5EF4-FFF2-40B4-BE49-F238E27FC236}">
                <a16:creationId xmlns:a16="http://schemas.microsoft.com/office/drawing/2014/main" id="{0B09B089-4B75-9344-06D0-2D3719EBBE91}"/>
              </a:ext>
            </a:extLst>
          </p:cNvPr>
          <p:cNvSpPr txBox="1"/>
          <p:nvPr/>
        </p:nvSpPr>
        <p:spPr>
          <a:xfrm>
            <a:off x="4705927" y="2896124"/>
            <a:ext cx="2780146" cy="172354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pPr>
            <a:r>
              <a:rPr lang="en-US" sz="2800" b="1">
                <a:solidFill>
                  <a:schemeClr val="bg1"/>
                </a:solidFill>
              </a:rPr>
              <a:t>Instantly Deny Loan Applications or Submit for Further Review</a:t>
            </a:r>
            <a:endParaRPr lang="en-US" sz="2800" b="1"/>
          </a:p>
        </p:txBody>
      </p:sp>
      <p:sp>
        <p:nvSpPr>
          <p:cNvPr id="23" name="TextBox 22">
            <a:extLst>
              <a:ext uri="{FF2B5EF4-FFF2-40B4-BE49-F238E27FC236}">
                <a16:creationId xmlns:a16="http://schemas.microsoft.com/office/drawing/2014/main" id="{54E3B55A-1731-C913-CF06-8BA7566096E7}"/>
              </a:ext>
            </a:extLst>
          </p:cNvPr>
          <p:cNvSpPr txBox="1"/>
          <p:nvPr/>
        </p:nvSpPr>
        <p:spPr>
          <a:xfrm>
            <a:off x="1161586" y="913780"/>
            <a:ext cx="9432072"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600"/>
              </a:spcBef>
              <a:buSzPct val="100000"/>
            </a:pPr>
            <a:r>
              <a:rPr lang="en-US" sz="4400">
                <a:solidFill>
                  <a:srgbClr val="313131"/>
                </a:solidFill>
                <a:cs typeface="Calibri"/>
              </a:rPr>
              <a:t>Final Solution Advantages  </a:t>
            </a:r>
            <a:endParaRPr lang="en-US" sz="4400"/>
          </a:p>
        </p:txBody>
      </p:sp>
    </p:spTree>
    <p:extLst>
      <p:ext uri="{BB962C8B-B14F-4D97-AF65-F5344CB8AC3E}">
        <p14:creationId xmlns:p14="http://schemas.microsoft.com/office/powerpoint/2010/main" val="23054786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adge Question Mark with solid fill">
            <a:extLst>
              <a:ext uri="{FF2B5EF4-FFF2-40B4-BE49-F238E27FC236}">
                <a16:creationId xmlns:a16="http://schemas.microsoft.com/office/drawing/2014/main" id="{896D52E0-4290-1768-7BA0-9E792FB34E9D}"/>
              </a:ext>
            </a:extLst>
          </p:cNvPr>
          <p:cNvPicPr>
            <a:picLocks noChangeAspect="1"/>
          </p:cNvPicPr>
          <p:nvPr/>
        </p:nvPicPr>
        <p:blipFill>
          <a:blip r:embed="rId3">
            <a:alphaModFix amt="59000"/>
            <a:extLst>
              <a:ext uri="{96DAC541-7B7A-43D3-8B79-37D633B846F1}">
                <asvg:svgBlip xmlns:asvg="http://schemas.microsoft.com/office/drawing/2016/SVG/main" r:embed="rId4"/>
              </a:ext>
            </a:extLst>
          </a:blip>
          <a:stretch>
            <a:fillRect/>
          </a:stretch>
        </p:blipFill>
        <p:spPr>
          <a:xfrm>
            <a:off x="7079166" y="1345581"/>
            <a:ext cx="5588618" cy="5588618"/>
          </a:xfrm>
          <a:prstGeom prst="rect">
            <a:avLst/>
          </a:prstGeom>
        </p:spPr>
      </p:pic>
      <p:sp>
        <p:nvSpPr>
          <p:cNvPr id="3" name="TextBox 2">
            <a:extLst>
              <a:ext uri="{FF2B5EF4-FFF2-40B4-BE49-F238E27FC236}">
                <a16:creationId xmlns:a16="http://schemas.microsoft.com/office/drawing/2014/main" id="{5FD9F3B9-799E-8396-4814-E9372786506C}"/>
              </a:ext>
            </a:extLst>
          </p:cNvPr>
          <p:cNvSpPr txBox="1"/>
          <p:nvPr/>
        </p:nvSpPr>
        <p:spPr>
          <a:xfrm>
            <a:off x="2103864" y="1871547"/>
            <a:ext cx="7501053" cy="278537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ctr">
              <a:spcBef>
                <a:spcPts val="600"/>
              </a:spcBef>
              <a:buSzPct val="100000"/>
              <a:buFont typeface="Arial"/>
            </a:pPr>
            <a:r>
              <a:rPr lang="en-US" sz="8800"/>
              <a:t>Thank You! </a:t>
            </a:r>
            <a:endParaRPr lang="en-US">
              <a:cs typeface="Calibri"/>
            </a:endParaRPr>
          </a:p>
          <a:p>
            <a:pPr marL="203200" indent="-203200" algn="ctr">
              <a:spcBef>
                <a:spcPts val="600"/>
              </a:spcBef>
              <a:buFont typeface="Arial"/>
            </a:pPr>
            <a:r>
              <a:rPr lang="en-US" sz="8800"/>
              <a:t>Any Questions? </a:t>
            </a:r>
            <a:endParaRPr lang="en-US">
              <a:cs typeface="Calibri"/>
            </a:endParaRPr>
          </a:p>
        </p:txBody>
      </p:sp>
    </p:spTree>
    <p:extLst>
      <p:ext uri="{BB962C8B-B14F-4D97-AF65-F5344CB8AC3E}">
        <p14:creationId xmlns:p14="http://schemas.microsoft.com/office/powerpoint/2010/main" val="31335287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7201" y="489527"/>
            <a:ext cx="11201401" cy="342900"/>
          </a:xfrm>
        </p:spPr>
        <p:txBody>
          <a:bodyPr/>
          <a:lstStyle/>
          <a:p>
            <a:r>
              <a:rPr lang="en-US">
                <a:latin typeface="+mn-lt"/>
              </a:rPr>
              <a:t>Agenda</a:t>
            </a:r>
          </a:p>
        </p:txBody>
      </p:sp>
      <p:sp>
        <p:nvSpPr>
          <p:cNvPr id="2" name="Rectangle 1">
            <a:hlinkClick r:id="" action="ppaction://noaction"/>
            <a:extLst>
              <a:ext uri="{FF2B5EF4-FFF2-40B4-BE49-F238E27FC236}">
                <a16:creationId xmlns:a16="http://schemas.microsoft.com/office/drawing/2014/main" id="{29AAFBA2-FC8F-4650-86AD-46C95B937B46}"/>
              </a:ext>
            </a:extLst>
          </p:cNvPr>
          <p:cNvSpPr/>
          <p:nvPr/>
        </p:nvSpPr>
        <p:spPr bwMode="gray">
          <a:xfrm>
            <a:off x="243149" y="2699548"/>
            <a:ext cx="1523302" cy="1770637"/>
          </a:xfrm>
          <a:prstGeom prst="rect">
            <a:avLst/>
          </a:prstGeom>
          <a:solidFill>
            <a:srgbClr val="8EBE6E"/>
          </a:solidFill>
          <a:ln w="19050" algn="ctr">
            <a:noFill/>
            <a:miter lim="800000"/>
            <a:headEnd/>
            <a:tailEnd/>
          </a:ln>
        </p:spPr>
        <p:txBody>
          <a:bodyPr wrap="square" lIns="72231" tIns="72231" rIns="72231" bIns="72231" rtlCol="0" anchor="ctr"/>
          <a:lstStyle/>
          <a:p>
            <a:pPr algn="ctr">
              <a:lnSpc>
                <a:spcPct val="106000"/>
              </a:lnSpc>
              <a:buFont typeface="Wingdings 2" pitchFamily="18" charset="2"/>
            </a:pPr>
            <a:r>
              <a:rPr lang="en-US" sz="1450" b="1"/>
              <a:t>Overview</a:t>
            </a:r>
            <a:endParaRPr lang="en-US" sz="1450" b="1">
              <a:cs typeface="Calibri"/>
            </a:endParaRPr>
          </a:p>
        </p:txBody>
      </p:sp>
      <p:sp>
        <p:nvSpPr>
          <p:cNvPr id="5" name="Rectangle 4">
            <a:hlinkClick r:id="" action="ppaction://noaction"/>
            <a:extLst>
              <a:ext uri="{FF2B5EF4-FFF2-40B4-BE49-F238E27FC236}">
                <a16:creationId xmlns:a16="http://schemas.microsoft.com/office/drawing/2014/main" id="{A8955FF1-0CD5-4A56-BCD3-08FD69929E07}"/>
              </a:ext>
            </a:extLst>
          </p:cNvPr>
          <p:cNvSpPr/>
          <p:nvPr/>
        </p:nvSpPr>
        <p:spPr bwMode="gray">
          <a:xfrm>
            <a:off x="1946411" y="2699548"/>
            <a:ext cx="1523302" cy="1770637"/>
          </a:xfrm>
          <a:prstGeom prst="rect">
            <a:avLst/>
          </a:prstGeom>
          <a:solidFill>
            <a:srgbClr val="007680"/>
          </a:solidFill>
          <a:ln w="19050" algn="ctr">
            <a:noFill/>
            <a:miter lim="800000"/>
            <a:headEnd/>
            <a:tailEnd/>
          </a:ln>
        </p:spPr>
        <p:txBody>
          <a:bodyPr wrap="square" lIns="72231" tIns="72231" rIns="72231" bIns="72231" rtlCol="0" anchor="ctr"/>
          <a:lstStyle/>
          <a:p>
            <a:pPr algn="ctr">
              <a:lnSpc>
                <a:spcPct val="106000"/>
              </a:lnSpc>
            </a:pPr>
            <a:endParaRPr lang="en-US" sz="1450">
              <a:cs typeface="Calibri"/>
            </a:endParaRPr>
          </a:p>
          <a:p>
            <a:pPr algn="ctr">
              <a:lnSpc>
                <a:spcPct val="106000"/>
              </a:lnSpc>
            </a:pPr>
            <a:r>
              <a:rPr lang="en-US" sz="1450" b="1">
                <a:cs typeface="Calibri"/>
              </a:rPr>
              <a:t>Modeling Techniques Utilized</a:t>
            </a:r>
            <a:endParaRPr lang="en-US" sz="3250" b="1">
              <a:cs typeface="Calibri"/>
            </a:endParaRPr>
          </a:p>
          <a:p>
            <a:pPr algn="ctr">
              <a:lnSpc>
                <a:spcPct val="106000"/>
              </a:lnSpc>
            </a:pPr>
            <a:endParaRPr lang="en-US" sz="1463"/>
          </a:p>
        </p:txBody>
      </p:sp>
      <p:sp>
        <p:nvSpPr>
          <p:cNvPr id="6" name="Rectangle 5">
            <a:hlinkClick r:id="" action="ppaction://noaction"/>
            <a:extLst>
              <a:ext uri="{FF2B5EF4-FFF2-40B4-BE49-F238E27FC236}">
                <a16:creationId xmlns:a16="http://schemas.microsoft.com/office/drawing/2014/main" id="{C41F7D27-8EDD-4566-9BA4-EB0FE55BC221}"/>
              </a:ext>
            </a:extLst>
          </p:cNvPr>
          <p:cNvSpPr/>
          <p:nvPr/>
        </p:nvSpPr>
        <p:spPr bwMode="gray">
          <a:xfrm>
            <a:off x="3621795" y="2699548"/>
            <a:ext cx="1523302" cy="1770637"/>
          </a:xfrm>
          <a:prstGeom prst="rect">
            <a:avLst/>
          </a:prstGeom>
          <a:solidFill>
            <a:schemeClr val="accent3"/>
          </a:solidFill>
          <a:ln w="19050" algn="ctr">
            <a:noFill/>
            <a:miter lim="800000"/>
            <a:headEnd/>
            <a:tailEnd/>
          </a:ln>
        </p:spPr>
        <p:txBody>
          <a:bodyPr wrap="square" lIns="72231" tIns="72231" rIns="72231" bIns="72231" rtlCol="0" anchor="ctr"/>
          <a:lstStyle/>
          <a:p>
            <a:pPr algn="ctr">
              <a:lnSpc>
                <a:spcPct val="106000"/>
              </a:lnSpc>
            </a:pPr>
            <a:endParaRPr lang="en-US" sz="3250">
              <a:cs typeface="Calibri"/>
            </a:endParaRPr>
          </a:p>
          <a:p>
            <a:pPr algn="ctr">
              <a:lnSpc>
                <a:spcPct val="106000"/>
              </a:lnSpc>
            </a:pPr>
            <a:r>
              <a:rPr lang="en-US" sz="1450" b="1">
                <a:cs typeface="Calibri"/>
              </a:rPr>
              <a:t>Data Features</a:t>
            </a:r>
          </a:p>
          <a:p>
            <a:pPr algn="ctr">
              <a:lnSpc>
                <a:spcPct val="106000"/>
              </a:lnSpc>
              <a:buFont typeface="Wingdings 2" pitchFamily="18" charset="2"/>
              <a:buNone/>
            </a:pPr>
            <a:endParaRPr lang="en-US" sz="1463"/>
          </a:p>
          <a:p>
            <a:pPr algn="ctr">
              <a:lnSpc>
                <a:spcPct val="106000"/>
              </a:lnSpc>
              <a:buFont typeface="Wingdings 2" pitchFamily="18" charset="2"/>
              <a:buNone/>
            </a:pPr>
            <a:endParaRPr lang="en-US" sz="1463"/>
          </a:p>
        </p:txBody>
      </p:sp>
      <p:sp>
        <p:nvSpPr>
          <p:cNvPr id="7" name="Rectangle 6">
            <a:hlinkClick r:id="" action="ppaction://noaction"/>
            <a:extLst>
              <a:ext uri="{FF2B5EF4-FFF2-40B4-BE49-F238E27FC236}">
                <a16:creationId xmlns:a16="http://schemas.microsoft.com/office/drawing/2014/main" id="{B35E0EB8-22CF-4E45-AEA0-02D21C8467F4}"/>
              </a:ext>
            </a:extLst>
          </p:cNvPr>
          <p:cNvSpPr/>
          <p:nvPr/>
        </p:nvSpPr>
        <p:spPr bwMode="gray">
          <a:xfrm>
            <a:off x="5306473" y="2699548"/>
            <a:ext cx="1523301" cy="1770637"/>
          </a:xfrm>
          <a:prstGeom prst="rect">
            <a:avLst/>
          </a:prstGeom>
          <a:solidFill>
            <a:srgbClr val="5BA3D4"/>
          </a:solidFill>
          <a:ln w="19050" algn="ctr">
            <a:noFill/>
            <a:miter lim="800000"/>
            <a:headEnd/>
            <a:tailEnd/>
          </a:ln>
        </p:spPr>
        <p:txBody>
          <a:bodyPr wrap="square" lIns="72231" tIns="72231" rIns="72231" bIns="72231" rtlCol="0" anchor="ctr"/>
          <a:lstStyle/>
          <a:p>
            <a:pPr algn="ctr">
              <a:lnSpc>
                <a:spcPct val="106000"/>
              </a:lnSpc>
            </a:pPr>
            <a:r>
              <a:rPr lang="en-US" sz="1500" b="1"/>
              <a:t>Exploratory Data Analysis &amp; Data Cleaning</a:t>
            </a:r>
            <a:endParaRPr lang="en-US" sz="1500" b="1">
              <a:cs typeface="Calibri"/>
            </a:endParaRPr>
          </a:p>
        </p:txBody>
      </p:sp>
      <p:sp>
        <p:nvSpPr>
          <p:cNvPr id="9" name="Rectangle 8">
            <a:hlinkClick r:id="" action="ppaction://noaction"/>
            <a:extLst>
              <a:ext uri="{FF2B5EF4-FFF2-40B4-BE49-F238E27FC236}">
                <a16:creationId xmlns:a16="http://schemas.microsoft.com/office/drawing/2014/main" id="{2C6BE2B8-370E-4B27-8AD2-EB5751308E8B}"/>
              </a:ext>
            </a:extLst>
          </p:cNvPr>
          <p:cNvSpPr/>
          <p:nvPr/>
        </p:nvSpPr>
        <p:spPr bwMode="gray">
          <a:xfrm>
            <a:off x="6981858" y="2699548"/>
            <a:ext cx="1523301" cy="1770637"/>
          </a:xfrm>
          <a:prstGeom prst="rect">
            <a:avLst/>
          </a:prstGeom>
          <a:solidFill>
            <a:srgbClr val="C4D600"/>
          </a:solidFill>
          <a:ln w="19050" algn="ctr">
            <a:noFill/>
            <a:miter lim="800000"/>
            <a:headEnd/>
            <a:tailEnd/>
          </a:ln>
        </p:spPr>
        <p:txBody>
          <a:bodyPr wrap="square" lIns="72231" tIns="72231" rIns="72231" bIns="72231" rtlCol="0" anchor="ctr"/>
          <a:lstStyle/>
          <a:p>
            <a:pPr algn="ctr">
              <a:lnSpc>
                <a:spcPct val="106000"/>
              </a:lnSpc>
            </a:pPr>
            <a:endParaRPr lang="en-US" sz="1500">
              <a:cs typeface="Calibri"/>
            </a:endParaRPr>
          </a:p>
          <a:p>
            <a:pPr algn="ctr">
              <a:lnSpc>
                <a:spcPct val="106000"/>
              </a:lnSpc>
            </a:pPr>
            <a:endParaRPr lang="en-US" sz="1500">
              <a:cs typeface="Calibri"/>
            </a:endParaRPr>
          </a:p>
          <a:p>
            <a:pPr algn="ctr">
              <a:lnSpc>
                <a:spcPct val="106000"/>
              </a:lnSpc>
            </a:pPr>
            <a:endParaRPr lang="en-US" sz="1500">
              <a:cs typeface="Calibri"/>
            </a:endParaRPr>
          </a:p>
          <a:p>
            <a:pPr algn="ctr">
              <a:lnSpc>
                <a:spcPct val="106000"/>
              </a:lnSpc>
            </a:pPr>
            <a:r>
              <a:rPr lang="en-US" sz="1500" b="1">
                <a:cs typeface="Calibri"/>
              </a:rPr>
              <a:t>Machine Learning Models </a:t>
            </a:r>
            <a:endParaRPr lang="en-US" b="1"/>
          </a:p>
          <a:p>
            <a:pPr algn="ctr">
              <a:lnSpc>
                <a:spcPct val="106000"/>
              </a:lnSpc>
              <a:buFont typeface="Wingdings 2" pitchFamily="18" charset="2"/>
              <a:buNone/>
            </a:pPr>
            <a:endParaRPr lang="en-US" sz="1450">
              <a:cs typeface="Calibri"/>
            </a:endParaRPr>
          </a:p>
          <a:p>
            <a:pPr algn="ctr">
              <a:lnSpc>
                <a:spcPct val="106000"/>
              </a:lnSpc>
              <a:buFont typeface="Wingdings 2" pitchFamily="18" charset="2"/>
              <a:buNone/>
            </a:pPr>
            <a:endParaRPr lang="en-US" sz="1463"/>
          </a:p>
          <a:p>
            <a:pPr algn="ctr">
              <a:lnSpc>
                <a:spcPct val="106000"/>
              </a:lnSpc>
              <a:buFont typeface="Wingdings 2" pitchFamily="18" charset="2"/>
              <a:buNone/>
            </a:pPr>
            <a:endParaRPr lang="en-US" sz="1463"/>
          </a:p>
        </p:txBody>
      </p:sp>
      <p:sp>
        <p:nvSpPr>
          <p:cNvPr id="11" name="Rectangle 10">
            <a:hlinkClick r:id="" action="ppaction://noaction"/>
            <a:extLst>
              <a:ext uri="{FF2B5EF4-FFF2-40B4-BE49-F238E27FC236}">
                <a16:creationId xmlns:a16="http://schemas.microsoft.com/office/drawing/2014/main" id="{B6878C4C-3FAB-4BB8-A1F3-3C7F004303F2}"/>
              </a:ext>
            </a:extLst>
          </p:cNvPr>
          <p:cNvSpPr/>
          <p:nvPr/>
        </p:nvSpPr>
        <p:spPr bwMode="gray">
          <a:xfrm>
            <a:off x="10369797" y="2699548"/>
            <a:ext cx="1523302" cy="1770637"/>
          </a:xfrm>
          <a:prstGeom prst="rect">
            <a:avLst/>
          </a:prstGeom>
          <a:solidFill>
            <a:schemeClr val="bg2">
              <a:lumMod val="75000"/>
            </a:schemeClr>
          </a:solidFill>
          <a:ln w="19050" algn="ctr">
            <a:noFill/>
            <a:miter lim="800000"/>
            <a:headEnd/>
            <a:tailEnd/>
          </a:ln>
        </p:spPr>
        <p:txBody>
          <a:bodyPr wrap="square" lIns="72231" tIns="72231" rIns="72231" bIns="72231" rtlCol="0" anchor="ctr"/>
          <a:lstStyle/>
          <a:p>
            <a:pPr algn="ctr">
              <a:lnSpc>
                <a:spcPct val="106000"/>
              </a:lnSpc>
            </a:pPr>
            <a:endParaRPr lang="en-US" sz="3250">
              <a:cs typeface="Calibri"/>
            </a:endParaRPr>
          </a:p>
          <a:p>
            <a:pPr algn="ctr">
              <a:lnSpc>
                <a:spcPct val="106000"/>
              </a:lnSpc>
              <a:buFont typeface="Wingdings 2" pitchFamily="18" charset="2"/>
              <a:buNone/>
            </a:pPr>
            <a:r>
              <a:rPr lang="en-US" sz="1400" b="1">
                <a:cs typeface="Calibri"/>
              </a:rPr>
              <a:t>Questions</a:t>
            </a:r>
          </a:p>
          <a:p>
            <a:pPr algn="ctr">
              <a:lnSpc>
                <a:spcPct val="106000"/>
              </a:lnSpc>
              <a:buFont typeface="Wingdings 2" pitchFamily="18" charset="2"/>
              <a:buNone/>
            </a:pPr>
            <a:endParaRPr lang="en-US" sz="1463"/>
          </a:p>
          <a:p>
            <a:pPr algn="ctr">
              <a:lnSpc>
                <a:spcPct val="106000"/>
              </a:lnSpc>
              <a:buFont typeface="Wingdings 2" pitchFamily="18" charset="2"/>
              <a:buNone/>
            </a:pPr>
            <a:endParaRPr lang="en-US" sz="1463"/>
          </a:p>
        </p:txBody>
      </p:sp>
      <p:sp>
        <p:nvSpPr>
          <p:cNvPr id="13" name="Rectangle 12">
            <a:hlinkClick r:id="" action="ppaction://noaction"/>
            <a:extLst>
              <a:ext uri="{FF2B5EF4-FFF2-40B4-BE49-F238E27FC236}">
                <a16:creationId xmlns:a16="http://schemas.microsoft.com/office/drawing/2014/main" id="{9EF20069-F198-4B18-8AED-BF724343DC8E}"/>
              </a:ext>
            </a:extLst>
          </p:cNvPr>
          <p:cNvSpPr/>
          <p:nvPr/>
        </p:nvSpPr>
        <p:spPr bwMode="gray">
          <a:xfrm>
            <a:off x="8666533" y="2699548"/>
            <a:ext cx="1523301" cy="1770637"/>
          </a:xfrm>
          <a:prstGeom prst="rect">
            <a:avLst/>
          </a:prstGeom>
          <a:solidFill>
            <a:srgbClr val="6FC2B4"/>
          </a:solidFill>
          <a:ln w="19050" algn="ctr">
            <a:noFill/>
            <a:miter lim="800000"/>
            <a:headEnd/>
            <a:tailEnd/>
          </a:ln>
        </p:spPr>
        <p:txBody>
          <a:bodyPr wrap="square" lIns="72231" tIns="72231" rIns="72231" bIns="72231" rtlCol="0" anchor="ctr"/>
          <a:lstStyle/>
          <a:p>
            <a:pPr algn="ctr">
              <a:lnSpc>
                <a:spcPct val="106000"/>
              </a:lnSpc>
              <a:buFont typeface="Wingdings 2" pitchFamily="18" charset="2"/>
              <a:buNone/>
            </a:pPr>
            <a:endParaRPr lang="en-US" sz="3250">
              <a:cs typeface="Calibri"/>
            </a:endParaRPr>
          </a:p>
          <a:p>
            <a:pPr algn="ctr">
              <a:lnSpc>
                <a:spcPct val="106000"/>
              </a:lnSpc>
            </a:pPr>
            <a:r>
              <a:rPr lang="en-US" sz="1400" b="1">
                <a:cs typeface="Calibri"/>
              </a:rPr>
              <a:t>Results &amp; Final Solution Advantages</a:t>
            </a:r>
          </a:p>
          <a:p>
            <a:pPr algn="ctr">
              <a:lnSpc>
                <a:spcPct val="106000"/>
              </a:lnSpc>
              <a:buFont typeface="Wingdings 2" pitchFamily="18" charset="2"/>
            </a:pPr>
            <a:endParaRPr lang="en-US" sz="1463"/>
          </a:p>
          <a:p>
            <a:pPr algn="ctr">
              <a:lnSpc>
                <a:spcPct val="106000"/>
              </a:lnSpc>
              <a:buFont typeface="Wingdings 2" pitchFamily="18" charset="2"/>
              <a:buNone/>
            </a:pPr>
            <a:endParaRPr lang="en-US" sz="1463"/>
          </a:p>
        </p:txBody>
      </p:sp>
      <p:cxnSp>
        <p:nvCxnSpPr>
          <p:cNvPr id="4" name="Straight Connector 3">
            <a:extLst>
              <a:ext uri="{FF2B5EF4-FFF2-40B4-BE49-F238E27FC236}">
                <a16:creationId xmlns:a16="http://schemas.microsoft.com/office/drawing/2014/main" id="{B9892519-8509-408D-B9D7-A32506B847E9}"/>
              </a:ext>
            </a:extLst>
          </p:cNvPr>
          <p:cNvCxnSpPr/>
          <p:nvPr/>
        </p:nvCxnSpPr>
        <p:spPr>
          <a:xfrm>
            <a:off x="467201" y="1234927"/>
            <a:ext cx="10997514" cy="0"/>
          </a:xfrm>
          <a:prstGeom prst="line">
            <a:avLst/>
          </a:prstGeom>
          <a:ln w="4445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183084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F4E3-74D7-EE10-41A9-A1324B8A5DBD}"/>
              </a:ext>
            </a:extLst>
          </p:cNvPr>
          <p:cNvSpPr>
            <a:spLocks noGrp="1"/>
          </p:cNvSpPr>
          <p:nvPr>
            <p:ph type="title"/>
          </p:nvPr>
        </p:nvSpPr>
        <p:spPr>
          <a:xfrm>
            <a:off x="380245" y="176965"/>
            <a:ext cx="10555609" cy="830998"/>
          </a:xfrm>
        </p:spPr>
        <p:txBody>
          <a:bodyPr>
            <a:noAutofit/>
          </a:bodyPr>
          <a:lstStyle/>
          <a:p>
            <a:r>
              <a:rPr lang="en-US">
                <a:latin typeface="+mn-lt"/>
              </a:rPr>
              <a:t>Dream Housing Finance Company Overview</a:t>
            </a:r>
          </a:p>
        </p:txBody>
      </p:sp>
      <p:cxnSp>
        <p:nvCxnSpPr>
          <p:cNvPr id="25" name="Straight Connector 24">
            <a:extLst>
              <a:ext uri="{FF2B5EF4-FFF2-40B4-BE49-F238E27FC236}">
                <a16:creationId xmlns:a16="http://schemas.microsoft.com/office/drawing/2014/main" id="{21FCBED2-0D3B-67D0-D686-54273B558F92}"/>
              </a:ext>
            </a:extLst>
          </p:cNvPr>
          <p:cNvCxnSpPr>
            <a:cxnSpLocks/>
          </p:cNvCxnSpPr>
          <p:nvPr/>
        </p:nvCxnSpPr>
        <p:spPr>
          <a:xfrm>
            <a:off x="380246" y="995881"/>
            <a:ext cx="11425473" cy="27563"/>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 name="Right Arrow 48">
            <a:extLst>
              <a:ext uri="{FF2B5EF4-FFF2-40B4-BE49-F238E27FC236}">
                <a16:creationId xmlns:a16="http://schemas.microsoft.com/office/drawing/2014/main" id="{C25DF364-BC23-BA19-B841-28E71D73CA04}"/>
              </a:ext>
            </a:extLst>
          </p:cNvPr>
          <p:cNvSpPr/>
          <p:nvPr/>
        </p:nvSpPr>
        <p:spPr>
          <a:xfrm>
            <a:off x="0" y="2039243"/>
            <a:ext cx="9999133" cy="1784875"/>
          </a:xfrm>
          <a:prstGeom prst="rightArrow">
            <a:avLst>
              <a:gd name="adj1" fmla="val 66450"/>
              <a:gd name="adj2" fmla="val 50000"/>
            </a:avLst>
          </a:prstGeom>
          <a:solidFill>
            <a:srgbClr val="5BA3D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4295" tIns="74295" rIns="74295" bIns="74295" rtlCol="0" anchor="ctr">
            <a:noAutofit/>
          </a:bodyPr>
          <a:lstStyle/>
          <a:p>
            <a:pPr algn="ctr"/>
            <a:endParaRPr lang="en-US" sz="1138">
              <a:solidFill>
                <a:schemeClr val="tx2"/>
              </a:solidFill>
            </a:endParaRPr>
          </a:p>
        </p:txBody>
      </p:sp>
      <p:sp>
        <p:nvSpPr>
          <p:cNvPr id="24" name="Right Arrow 49">
            <a:extLst>
              <a:ext uri="{FF2B5EF4-FFF2-40B4-BE49-F238E27FC236}">
                <a16:creationId xmlns:a16="http://schemas.microsoft.com/office/drawing/2014/main" id="{F33B3DAA-0162-3E21-78AD-566C21C5D4DB}"/>
              </a:ext>
            </a:extLst>
          </p:cNvPr>
          <p:cNvSpPr/>
          <p:nvPr/>
        </p:nvSpPr>
        <p:spPr>
          <a:xfrm>
            <a:off x="0" y="4104018"/>
            <a:ext cx="11425473" cy="1784875"/>
          </a:xfrm>
          <a:prstGeom prst="rightArrow">
            <a:avLst>
              <a:gd name="adj1" fmla="val 66450"/>
              <a:gd name="adj2" fmla="val 50000"/>
            </a:avLst>
          </a:prstGeom>
          <a:solidFill>
            <a:srgbClr val="8EBE6E"/>
          </a:solidFill>
          <a:ln w="12700">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lIns="74295" tIns="74295" rIns="74295" bIns="74295" rtlCol="0" anchor="ctr">
            <a:noAutofit/>
          </a:bodyPr>
          <a:lstStyle/>
          <a:p>
            <a:pPr algn="ctr"/>
            <a:endParaRPr lang="en-US" sz="1138" err="1">
              <a:solidFill>
                <a:schemeClr val="tx2"/>
              </a:solidFill>
            </a:endParaRPr>
          </a:p>
        </p:txBody>
      </p:sp>
      <p:sp>
        <p:nvSpPr>
          <p:cNvPr id="32" name="Flowchart: Data 9">
            <a:extLst>
              <a:ext uri="{FF2B5EF4-FFF2-40B4-BE49-F238E27FC236}">
                <a16:creationId xmlns:a16="http://schemas.microsoft.com/office/drawing/2014/main" id="{B779768A-4285-AF35-DF87-30217F93ED1B}"/>
              </a:ext>
            </a:extLst>
          </p:cNvPr>
          <p:cNvSpPr/>
          <p:nvPr/>
        </p:nvSpPr>
        <p:spPr>
          <a:xfrm rot="20746817">
            <a:off x="6399" y="1909215"/>
            <a:ext cx="2394322" cy="382980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3050"/>
              <a:gd name="connsiteY0" fmla="*/ 10000 h 10000"/>
              <a:gd name="connsiteX1" fmla="*/ 2000 w 13050"/>
              <a:gd name="connsiteY1" fmla="*/ 0 h 10000"/>
              <a:gd name="connsiteX2" fmla="*/ 13050 w 13050"/>
              <a:gd name="connsiteY2" fmla="*/ 0 h 10000"/>
              <a:gd name="connsiteX3" fmla="*/ 8000 w 13050"/>
              <a:gd name="connsiteY3" fmla="*/ 10000 h 10000"/>
              <a:gd name="connsiteX4" fmla="*/ 0 w 13050"/>
              <a:gd name="connsiteY4" fmla="*/ 10000 h 10000"/>
              <a:gd name="connsiteX0" fmla="*/ 0 w 13050"/>
              <a:gd name="connsiteY0" fmla="*/ 10000 h 10000"/>
              <a:gd name="connsiteX1" fmla="*/ 5300 w 13050"/>
              <a:gd name="connsiteY1" fmla="*/ 0 h 10000"/>
              <a:gd name="connsiteX2" fmla="*/ 13050 w 13050"/>
              <a:gd name="connsiteY2" fmla="*/ 0 h 10000"/>
              <a:gd name="connsiteX3" fmla="*/ 8000 w 13050"/>
              <a:gd name="connsiteY3" fmla="*/ 10000 h 10000"/>
              <a:gd name="connsiteX4" fmla="*/ 0 w 1305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0" h="10000">
                <a:moveTo>
                  <a:pt x="0" y="10000"/>
                </a:moveTo>
                <a:lnTo>
                  <a:pt x="5300" y="0"/>
                </a:lnTo>
                <a:lnTo>
                  <a:pt x="13050" y="0"/>
                </a:lnTo>
                <a:lnTo>
                  <a:pt x="8000" y="10000"/>
                </a:lnTo>
                <a:lnTo>
                  <a:pt x="0" y="10000"/>
                </a:lnTo>
                <a:close/>
              </a:path>
            </a:pathLst>
          </a:custGeom>
          <a:solidFill>
            <a:schemeClr val="bg1">
              <a:alpha val="74902"/>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4295" tIns="74295" rIns="74295" bIns="74295" rtlCol="0" anchor="ctr">
            <a:noAutofit/>
          </a:bodyPr>
          <a:lstStyle/>
          <a:p>
            <a:pPr algn="ctr"/>
            <a:endParaRPr lang="en-US" sz="1138" err="1">
              <a:solidFill>
                <a:schemeClr val="tx2"/>
              </a:solidFill>
            </a:endParaRPr>
          </a:p>
        </p:txBody>
      </p:sp>
      <p:sp>
        <p:nvSpPr>
          <p:cNvPr id="33" name="TextBox 32">
            <a:extLst>
              <a:ext uri="{FF2B5EF4-FFF2-40B4-BE49-F238E27FC236}">
                <a16:creationId xmlns:a16="http://schemas.microsoft.com/office/drawing/2014/main" id="{2EA6D733-2204-F422-FEA2-674256876E6B}"/>
              </a:ext>
            </a:extLst>
          </p:cNvPr>
          <p:cNvSpPr txBox="1"/>
          <p:nvPr/>
        </p:nvSpPr>
        <p:spPr>
          <a:xfrm>
            <a:off x="517934" y="2516181"/>
            <a:ext cx="1371254" cy="830997"/>
          </a:xfrm>
          <a:prstGeom prst="rect">
            <a:avLst/>
          </a:prstGeom>
          <a:noFill/>
        </p:spPr>
        <p:txBody>
          <a:bodyPr wrap="square" rtlCol="0">
            <a:spAutoFit/>
          </a:bodyPr>
          <a:lstStyle/>
          <a:p>
            <a:pPr algn="ctr"/>
            <a:r>
              <a:rPr lang="en-US" sz="2400" b="1"/>
              <a:t>Business Problem </a:t>
            </a:r>
          </a:p>
        </p:txBody>
      </p:sp>
      <p:sp>
        <p:nvSpPr>
          <p:cNvPr id="34" name="TextBox 33">
            <a:extLst>
              <a:ext uri="{FF2B5EF4-FFF2-40B4-BE49-F238E27FC236}">
                <a16:creationId xmlns:a16="http://schemas.microsoft.com/office/drawing/2014/main" id="{404302D7-A406-06E3-8B77-69C4A28316FD}"/>
              </a:ext>
            </a:extLst>
          </p:cNvPr>
          <p:cNvSpPr txBox="1"/>
          <p:nvPr/>
        </p:nvSpPr>
        <p:spPr>
          <a:xfrm>
            <a:off x="561389" y="4580955"/>
            <a:ext cx="1371254" cy="830997"/>
          </a:xfrm>
          <a:prstGeom prst="rect">
            <a:avLst/>
          </a:prstGeom>
          <a:noFill/>
        </p:spPr>
        <p:txBody>
          <a:bodyPr wrap="square" rtlCol="0">
            <a:spAutoFit/>
          </a:bodyPr>
          <a:lstStyle/>
          <a:p>
            <a:pPr algn="ctr"/>
            <a:r>
              <a:rPr lang="en-US" sz="2400" b="1"/>
              <a:t>Business Solution</a:t>
            </a:r>
          </a:p>
        </p:txBody>
      </p:sp>
      <p:sp>
        <p:nvSpPr>
          <p:cNvPr id="4" name="TextBox 3">
            <a:extLst>
              <a:ext uri="{FF2B5EF4-FFF2-40B4-BE49-F238E27FC236}">
                <a16:creationId xmlns:a16="http://schemas.microsoft.com/office/drawing/2014/main" id="{C8AABEF2-490D-68C6-09C5-8FF2E4369E4A}"/>
              </a:ext>
            </a:extLst>
          </p:cNvPr>
          <p:cNvSpPr txBox="1"/>
          <p:nvPr/>
        </p:nvSpPr>
        <p:spPr>
          <a:xfrm>
            <a:off x="2217532" y="4489969"/>
            <a:ext cx="8108694" cy="1077218"/>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bg1"/>
                </a:solidFill>
              </a:rPr>
              <a:t>Automatically identify customers that are eligible for specified loan amounts</a:t>
            </a:r>
          </a:p>
          <a:p>
            <a:pPr marL="285750" indent="-285750">
              <a:buFont typeface="Arial" panose="020B0604020202020204" pitchFamily="34" charset="0"/>
              <a:buChar char="•"/>
            </a:pPr>
            <a:r>
              <a:rPr lang="en-US" sz="1600">
                <a:solidFill>
                  <a:schemeClr val="bg1"/>
                </a:solidFill>
              </a:rPr>
              <a:t>Deny loan applications quickly</a:t>
            </a:r>
          </a:p>
          <a:p>
            <a:pPr marL="285750" indent="-285750">
              <a:buFont typeface="Arial" panose="020B0604020202020204" pitchFamily="34" charset="0"/>
              <a:buChar char="•"/>
            </a:pPr>
            <a:r>
              <a:rPr lang="en-US" sz="1600">
                <a:solidFill>
                  <a:schemeClr val="bg1"/>
                </a:solidFill>
              </a:rPr>
              <a:t>Reduce hours spent by underwriters reviewing loan applications</a:t>
            </a:r>
          </a:p>
          <a:p>
            <a:pPr marL="285750" indent="-285750">
              <a:buFont typeface="Arial" panose="020B0604020202020204" pitchFamily="34" charset="0"/>
              <a:buChar char="•"/>
            </a:pPr>
            <a:r>
              <a:rPr lang="en-US" sz="1600">
                <a:solidFill>
                  <a:schemeClr val="bg1"/>
                </a:solidFill>
              </a:rPr>
              <a:t> Increase precision of loan eligibility identification</a:t>
            </a:r>
          </a:p>
        </p:txBody>
      </p:sp>
      <p:sp>
        <p:nvSpPr>
          <p:cNvPr id="5" name="TextBox 4">
            <a:extLst>
              <a:ext uri="{FF2B5EF4-FFF2-40B4-BE49-F238E27FC236}">
                <a16:creationId xmlns:a16="http://schemas.microsoft.com/office/drawing/2014/main" id="{88F1FEC7-1AAC-D1E0-4B89-9AE201719FCB}"/>
              </a:ext>
            </a:extLst>
          </p:cNvPr>
          <p:cNvSpPr txBox="1"/>
          <p:nvPr/>
        </p:nvSpPr>
        <p:spPr>
          <a:xfrm>
            <a:off x="2100130" y="2453032"/>
            <a:ext cx="7123611" cy="800219"/>
          </a:xfrm>
          <a:prstGeom prst="rect">
            <a:avLst/>
          </a:prstGeom>
          <a:noFill/>
        </p:spPr>
        <p:txBody>
          <a:bodyPr wrap="square" rtlCol="0">
            <a:spAutoFit/>
          </a:bodyPr>
          <a:lstStyle/>
          <a:p>
            <a:endParaRPr lang="en-US" sz="1400">
              <a:solidFill>
                <a:schemeClr val="bg1"/>
              </a:solidFill>
            </a:endParaRPr>
          </a:p>
          <a:p>
            <a:r>
              <a:rPr lang="en-US" sz="1600">
                <a:solidFill>
                  <a:schemeClr val="bg1"/>
                </a:solidFill>
              </a:rPr>
              <a:t>Dream Housing Finance Company currently manually processes customer eligibility for varying loan amounts. </a:t>
            </a:r>
          </a:p>
        </p:txBody>
      </p:sp>
    </p:spTree>
    <p:extLst>
      <p:ext uri="{BB962C8B-B14F-4D97-AF65-F5344CB8AC3E}">
        <p14:creationId xmlns:p14="http://schemas.microsoft.com/office/powerpoint/2010/main" val="363982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B14670-D1F3-C453-DE06-D6251E0D93FA}"/>
              </a:ext>
            </a:extLst>
          </p:cNvPr>
          <p:cNvGrpSpPr/>
          <p:nvPr/>
        </p:nvGrpSpPr>
        <p:grpSpPr>
          <a:xfrm>
            <a:off x="5959950" y="117794"/>
            <a:ext cx="5038247" cy="6309360"/>
            <a:chOff x="376238" y="39754"/>
            <a:chExt cx="4802909" cy="6309360"/>
          </a:xfrm>
        </p:grpSpPr>
        <p:cxnSp>
          <p:nvCxnSpPr>
            <p:cNvPr id="6" name="Straight Arrow Connector 5">
              <a:extLst>
                <a:ext uri="{FF2B5EF4-FFF2-40B4-BE49-F238E27FC236}">
                  <a16:creationId xmlns:a16="http://schemas.microsoft.com/office/drawing/2014/main" id="{8B29C8E9-1CFC-DE29-0161-D4FC56B98296}"/>
                </a:ext>
              </a:extLst>
            </p:cNvPr>
            <p:cNvCxnSpPr>
              <a:cxnSpLocks/>
              <a:endCxn id="31" idx="2"/>
            </p:cNvCxnSpPr>
            <p:nvPr/>
          </p:nvCxnSpPr>
          <p:spPr>
            <a:xfrm>
              <a:off x="1093904" y="2874607"/>
              <a:ext cx="717503" cy="0"/>
            </a:xfrm>
            <a:prstGeom prst="straightConnector1">
              <a:avLst/>
            </a:prstGeom>
            <a:noFill/>
            <a:ln w="6350" cap="flat" cmpd="sng" algn="ctr">
              <a:solidFill>
                <a:srgbClr val="75787B"/>
              </a:solidFill>
              <a:prstDash val="solid"/>
              <a:headEnd type="none" w="med" len="med"/>
              <a:tailEnd type="triangle" w="med" len="med"/>
            </a:ln>
            <a:effectLst/>
          </p:spPr>
        </p:cxnSp>
        <p:cxnSp>
          <p:nvCxnSpPr>
            <p:cNvPr id="7" name="Straight Arrow Connector 6">
              <a:extLst>
                <a:ext uri="{FF2B5EF4-FFF2-40B4-BE49-F238E27FC236}">
                  <a16:creationId xmlns:a16="http://schemas.microsoft.com/office/drawing/2014/main" id="{8A415CF5-1C8E-9C30-5103-38503B60396E}"/>
                </a:ext>
              </a:extLst>
            </p:cNvPr>
            <p:cNvCxnSpPr>
              <a:cxnSpLocks/>
              <a:endCxn id="30" idx="2"/>
            </p:cNvCxnSpPr>
            <p:nvPr/>
          </p:nvCxnSpPr>
          <p:spPr>
            <a:xfrm>
              <a:off x="1093904" y="3514264"/>
              <a:ext cx="717503" cy="0"/>
            </a:xfrm>
            <a:prstGeom prst="straightConnector1">
              <a:avLst/>
            </a:prstGeom>
            <a:noFill/>
            <a:ln w="6350" cap="flat" cmpd="sng" algn="ctr">
              <a:solidFill>
                <a:srgbClr val="75787B"/>
              </a:solidFill>
              <a:prstDash val="solid"/>
              <a:headEnd type="none" w="med" len="med"/>
              <a:tailEnd type="triangle" w="med" len="med"/>
            </a:ln>
            <a:effectLst/>
          </p:spPr>
        </p:cxnSp>
        <p:sp>
          <p:nvSpPr>
            <p:cNvPr id="8" name="Rounded Rectangle 16">
              <a:extLst>
                <a:ext uri="{FF2B5EF4-FFF2-40B4-BE49-F238E27FC236}">
                  <a16:creationId xmlns:a16="http://schemas.microsoft.com/office/drawing/2014/main" id="{012F2977-308D-B442-DA58-21E1F0F91CC6}"/>
                </a:ext>
              </a:extLst>
            </p:cNvPr>
            <p:cNvSpPr/>
            <p:nvPr/>
          </p:nvSpPr>
          <p:spPr bwMode="gray">
            <a:xfrm>
              <a:off x="1288472" y="2890802"/>
              <a:ext cx="228299" cy="228299"/>
            </a:xfrm>
            <a:prstGeom prst="roundRect">
              <a:avLst/>
            </a:prstGeom>
            <a:no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9" name="Rounded Rectangle 17">
              <a:extLst>
                <a:ext uri="{FF2B5EF4-FFF2-40B4-BE49-F238E27FC236}">
                  <a16:creationId xmlns:a16="http://schemas.microsoft.com/office/drawing/2014/main" id="{D6E1D9AA-5EBE-BC28-A510-86AE96711574}"/>
                </a:ext>
              </a:extLst>
            </p:cNvPr>
            <p:cNvSpPr/>
            <p:nvPr/>
          </p:nvSpPr>
          <p:spPr bwMode="gray">
            <a:xfrm>
              <a:off x="1059451" y="2890802"/>
              <a:ext cx="228299" cy="228299"/>
            </a:xfrm>
            <a:prstGeom prst="roundRect">
              <a:avLst/>
            </a:prstGeom>
            <a:no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10" name="Rounded Rectangle 18">
              <a:extLst>
                <a:ext uri="{FF2B5EF4-FFF2-40B4-BE49-F238E27FC236}">
                  <a16:creationId xmlns:a16="http://schemas.microsoft.com/office/drawing/2014/main" id="{F099868F-42C4-A2CF-7B50-A30D22840DA9}"/>
                </a:ext>
              </a:extLst>
            </p:cNvPr>
            <p:cNvSpPr/>
            <p:nvPr/>
          </p:nvSpPr>
          <p:spPr bwMode="gray">
            <a:xfrm>
              <a:off x="830429" y="2890802"/>
              <a:ext cx="228299" cy="228299"/>
            </a:xfrm>
            <a:prstGeom prst="roundRect">
              <a:avLst/>
            </a:prstGeom>
            <a:no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11" name="Rounded Rectangle 19">
              <a:extLst>
                <a:ext uri="{FF2B5EF4-FFF2-40B4-BE49-F238E27FC236}">
                  <a16:creationId xmlns:a16="http://schemas.microsoft.com/office/drawing/2014/main" id="{971DE199-56FF-0C43-2334-6CB418E9DC46}"/>
                </a:ext>
              </a:extLst>
            </p:cNvPr>
            <p:cNvSpPr/>
            <p:nvPr/>
          </p:nvSpPr>
          <p:spPr bwMode="gray">
            <a:xfrm>
              <a:off x="601407" y="2890802"/>
              <a:ext cx="228299" cy="228299"/>
            </a:xfrm>
            <a:prstGeom prst="roundRect">
              <a:avLst/>
            </a:prstGeom>
            <a:no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12" name="Rounded Rectangle 20">
              <a:extLst>
                <a:ext uri="{FF2B5EF4-FFF2-40B4-BE49-F238E27FC236}">
                  <a16:creationId xmlns:a16="http://schemas.microsoft.com/office/drawing/2014/main" id="{2A614F60-0ACF-F419-061B-CCBFC3269087}"/>
                </a:ext>
              </a:extLst>
            </p:cNvPr>
            <p:cNvSpPr/>
            <p:nvPr/>
          </p:nvSpPr>
          <p:spPr bwMode="gray">
            <a:xfrm flipV="1">
              <a:off x="1288472" y="3269767"/>
              <a:ext cx="228299" cy="228299"/>
            </a:xfrm>
            <a:prstGeom prst="roundRect">
              <a:avLst/>
            </a:prstGeom>
            <a:no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13" name="Rounded Rectangle 21">
              <a:extLst>
                <a:ext uri="{FF2B5EF4-FFF2-40B4-BE49-F238E27FC236}">
                  <a16:creationId xmlns:a16="http://schemas.microsoft.com/office/drawing/2014/main" id="{F0AB3AC2-AE25-3CCF-2D04-42E872FA7BB2}"/>
                </a:ext>
              </a:extLst>
            </p:cNvPr>
            <p:cNvSpPr/>
            <p:nvPr/>
          </p:nvSpPr>
          <p:spPr bwMode="gray">
            <a:xfrm flipV="1">
              <a:off x="1059451" y="3269767"/>
              <a:ext cx="228299" cy="228299"/>
            </a:xfrm>
            <a:prstGeom prst="roundRect">
              <a:avLst/>
            </a:prstGeom>
            <a:no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14" name="Rounded Rectangle 22">
              <a:extLst>
                <a:ext uri="{FF2B5EF4-FFF2-40B4-BE49-F238E27FC236}">
                  <a16:creationId xmlns:a16="http://schemas.microsoft.com/office/drawing/2014/main" id="{A398786E-CFDB-69A4-DAF0-25EA2A325135}"/>
                </a:ext>
              </a:extLst>
            </p:cNvPr>
            <p:cNvSpPr/>
            <p:nvPr/>
          </p:nvSpPr>
          <p:spPr bwMode="gray">
            <a:xfrm flipV="1">
              <a:off x="830429" y="3269767"/>
              <a:ext cx="228299" cy="228299"/>
            </a:xfrm>
            <a:prstGeom prst="roundRect">
              <a:avLst/>
            </a:prstGeom>
            <a:no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15" name="Rounded Rectangle 23">
              <a:extLst>
                <a:ext uri="{FF2B5EF4-FFF2-40B4-BE49-F238E27FC236}">
                  <a16:creationId xmlns:a16="http://schemas.microsoft.com/office/drawing/2014/main" id="{B3798F82-1C22-0D00-69C5-5056B71F9107}"/>
                </a:ext>
              </a:extLst>
            </p:cNvPr>
            <p:cNvSpPr/>
            <p:nvPr/>
          </p:nvSpPr>
          <p:spPr bwMode="gray">
            <a:xfrm flipV="1">
              <a:off x="601407" y="3269767"/>
              <a:ext cx="228299" cy="228299"/>
            </a:xfrm>
            <a:prstGeom prst="roundRect">
              <a:avLst/>
            </a:prstGeom>
            <a:no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16" name="Rectangle 15">
              <a:extLst>
                <a:ext uri="{FF2B5EF4-FFF2-40B4-BE49-F238E27FC236}">
                  <a16:creationId xmlns:a16="http://schemas.microsoft.com/office/drawing/2014/main" id="{6D1516C6-7688-3157-FF0F-C6288C6B7E85}"/>
                </a:ext>
              </a:extLst>
            </p:cNvPr>
            <p:cNvSpPr/>
            <p:nvPr/>
          </p:nvSpPr>
          <p:spPr bwMode="gray">
            <a:xfrm>
              <a:off x="2154577" y="64519"/>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en-GB">
                  <a:solidFill>
                    <a:sysClr val="windowText" lastClr="000000"/>
                  </a:solidFill>
                </a:rPr>
                <a:t>Gender</a:t>
              </a:r>
            </a:p>
          </p:txBody>
        </p:sp>
        <p:sp>
          <p:nvSpPr>
            <p:cNvPr id="17" name="Rectangle 16">
              <a:extLst>
                <a:ext uri="{FF2B5EF4-FFF2-40B4-BE49-F238E27FC236}">
                  <a16:creationId xmlns:a16="http://schemas.microsoft.com/office/drawing/2014/main" id="{14AE34A2-4F19-95EE-216B-753621F0AACE}"/>
                </a:ext>
              </a:extLst>
            </p:cNvPr>
            <p:cNvSpPr/>
            <p:nvPr/>
          </p:nvSpPr>
          <p:spPr bwMode="gray">
            <a:xfrm>
              <a:off x="2154577" y="704176"/>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fr-FR">
                  <a:solidFill>
                    <a:sysClr val="windowText" lastClr="000000"/>
                  </a:solidFill>
                </a:rPr>
                <a:t>Education</a:t>
              </a:r>
            </a:p>
          </p:txBody>
        </p:sp>
        <p:sp>
          <p:nvSpPr>
            <p:cNvPr id="18" name="Rectangle 17">
              <a:extLst>
                <a:ext uri="{FF2B5EF4-FFF2-40B4-BE49-F238E27FC236}">
                  <a16:creationId xmlns:a16="http://schemas.microsoft.com/office/drawing/2014/main" id="{24948F12-0567-6C87-D24F-6AA1D8B334B0}"/>
                </a:ext>
              </a:extLst>
            </p:cNvPr>
            <p:cNvSpPr/>
            <p:nvPr/>
          </p:nvSpPr>
          <p:spPr bwMode="gray">
            <a:xfrm>
              <a:off x="2154577" y="1983490"/>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en-US">
                  <a:solidFill>
                    <a:sysClr val="windowText" lastClr="000000"/>
                  </a:solidFill>
                </a:rPr>
                <a:t>Marital Status</a:t>
              </a:r>
            </a:p>
          </p:txBody>
        </p:sp>
        <p:sp>
          <p:nvSpPr>
            <p:cNvPr id="19" name="Rectangle 18">
              <a:extLst>
                <a:ext uri="{FF2B5EF4-FFF2-40B4-BE49-F238E27FC236}">
                  <a16:creationId xmlns:a16="http://schemas.microsoft.com/office/drawing/2014/main" id="{CA35F1B7-383F-87A5-CBDD-89C3620DE60D}"/>
                </a:ext>
              </a:extLst>
            </p:cNvPr>
            <p:cNvSpPr/>
            <p:nvPr/>
          </p:nvSpPr>
          <p:spPr bwMode="gray">
            <a:xfrm>
              <a:off x="2154577" y="1343833"/>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en-GB">
                  <a:solidFill>
                    <a:sysClr val="windowText" lastClr="000000"/>
                  </a:solidFill>
                </a:rPr>
                <a:t>Dependent</a:t>
              </a:r>
            </a:p>
          </p:txBody>
        </p:sp>
        <p:sp>
          <p:nvSpPr>
            <p:cNvPr id="20" name="Rectangle 19">
              <a:extLst>
                <a:ext uri="{FF2B5EF4-FFF2-40B4-BE49-F238E27FC236}">
                  <a16:creationId xmlns:a16="http://schemas.microsoft.com/office/drawing/2014/main" id="{1CE127FA-9AA8-A5A2-2AFB-9DC696FC13D8}"/>
                </a:ext>
              </a:extLst>
            </p:cNvPr>
            <p:cNvSpPr/>
            <p:nvPr/>
          </p:nvSpPr>
          <p:spPr bwMode="gray">
            <a:xfrm>
              <a:off x="2154577" y="2623147"/>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en-US">
                  <a:solidFill>
                    <a:sysClr val="windowText" lastClr="000000"/>
                  </a:solidFill>
                </a:rPr>
                <a:t>Loan Amount Term</a:t>
              </a:r>
            </a:p>
          </p:txBody>
        </p:sp>
        <p:sp>
          <p:nvSpPr>
            <p:cNvPr id="21" name="Rectangle 20">
              <a:extLst>
                <a:ext uri="{FF2B5EF4-FFF2-40B4-BE49-F238E27FC236}">
                  <a16:creationId xmlns:a16="http://schemas.microsoft.com/office/drawing/2014/main" id="{E632F036-75DA-8322-A618-AC2BA8766208}"/>
                </a:ext>
              </a:extLst>
            </p:cNvPr>
            <p:cNvSpPr/>
            <p:nvPr/>
          </p:nvSpPr>
          <p:spPr bwMode="gray">
            <a:xfrm>
              <a:off x="2154577" y="4542118"/>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en-GB">
                  <a:solidFill>
                    <a:sysClr val="windowText" lastClr="000000"/>
                  </a:solidFill>
                </a:rPr>
                <a:t>Credit History </a:t>
              </a:r>
            </a:p>
          </p:txBody>
        </p:sp>
        <p:sp>
          <p:nvSpPr>
            <p:cNvPr id="22" name="Rectangle 21">
              <a:extLst>
                <a:ext uri="{FF2B5EF4-FFF2-40B4-BE49-F238E27FC236}">
                  <a16:creationId xmlns:a16="http://schemas.microsoft.com/office/drawing/2014/main" id="{1E9DD3DE-7664-3A87-6112-4488BEF85C19}"/>
                </a:ext>
              </a:extLst>
            </p:cNvPr>
            <p:cNvSpPr/>
            <p:nvPr/>
          </p:nvSpPr>
          <p:spPr bwMode="gray">
            <a:xfrm>
              <a:off x="2154577" y="3262804"/>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en-GB">
                  <a:solidFill>
                    <a:sysClr val="windowText" lastClr="000000"/>
                  </a:solidFill>
                </a:rPr>
                <a:t>Self-employed</a:t>
              </a:r>
            </a:p>
          </p:txBody>
        </p:sp>
        <p:sp>
          <p:nvSpPr>
            <p:cNvPr id="23" name="Rectangle 22">
              <a:extLst>
                <a:ext uri="{FF2B5EF4-FFF2-40B4-BE49-F238E27FC236}">
                  <a16:creationId xmlns:a16="http://schemas.microsoft.com/office/drawing/2014/main" id="{8E8D21BE-D44E-FDDB-0C7C-E3D48BD2AEBB}"/>
                </a:ext>
              </a:extLst>
            </p:cNvPr>
            <p:cNvSpPr/>
            <p:nvPr/>
          </p:nvSpPr>
          <p:spPr bwMode="gray">
            <a:xfrm>
              <a:off x="2154577" y="3902461"/>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en-US" sz="1700">
                  <a:solidFill>
                    <a:sysClr val="windowText" lastClr="000000"/>
                  </a:solidFill>
                </a:rPr>
                <a:t>Applicant / Co-Applicant Income</a:t>
              </a:r>
            </a:p>
          </p:txBody>
        </p:sp>
        <p:sp>
          <p:nvSpPr>
            <p:cNvPr id="24" name="Rectangle 23">
              <a:extLst>
                <a:ext uri="{FF2B5EF4-FFF2-40B4-BE49-F238E27FC236}">
                  <a16:creationId xmlns:a16="http://schemas.microsoft.com/office/drawing/2014/main" id="{230F5698-64A0-EC97-33BD-DDE86D657E95}"/>
                </a:ext>
              </a:extLst>
            </p:cNvPr>
            <p:cNvSpPr/>
            <p:nvPr/>
          </p:nvSpPr>
          <p:spPr bwMode="gray">
            <a:xfrm>
              <a:off x="2154577" y="5181775"/>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en-US">
                  <a:solidFill>
                    <a:sysClr val="windowText" lastClr="000000"/>
                  </a:solidFill>
                </a:rPr>
                <a:t>Property Area </a:t>
              </a:r>
            </a:p>
          </p:txBody>
        </p:sp>
        <p:sp>
          <p:nvSpPr>
            <p:cNvPr id="25" name="Rectangle 24">
              <a:extLst>
                <a:ext uri="{FF2B5EF4-FFF2-40B4-BE49-F238E27FC236}">
                  <a16:creationId xmlns:a16="http://schemas.microsoft.com/office/drawing/2014/main" id="{CC666414-DD8A-7B00-21C9-F0F6CD915533}"/>
                </a:ext>
              </a:extLst>
            </p:cNvPr>
            <p:cNvSpPr/>
            <p:nvPr/>
          </p:nvSpPr>
          <p:spPr bwMode="gray">
            <a:xfrm>
              <a:off x="2154577" y="5821429"/>
              <a:ext cx="3024570" cy="502920"/>
            </a:xfrm>
            <a:prstGeom prst="rect">
              <a:avLst/>
            </a:prstGeom>
            <a:solidFill>
              <a:schemeClr val="bg1"/>
            </a:solidFill>
            <a:ln w="19050" algn="ctr">
              <a:solidFill>
                <a:schemeClr val="tx1"/>
              </a:solidFill>
              <a:miter lim="800000"/>
              <a:headEnd/>
              <a:tailEnd/>
            </a:ln>
          </p:spPr>
          <p:txBody>
            <a:bodyPr rot="0" spcFirstLastPara="0" vert="horz" wrap="square" lIns="274320" tIns="45720" rIns="4572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2" pitchFamily="18" charset="2"/>
                <a:buNone/>
                <a:defRPr/>
              </a:pPr>
              <a:r>
                <a:rPr lang="en-US">
                  <a:solidFill>
                    <a:sysClr val="windowText" lastClr="000000"/>
                  </a:solidFill>
                </a:rPr>
                <a:t>Loan Status </a:t>
              </a:r>
            </a:p>
          </p:txBody>
        </p:sp>
        <p:cxnSp>
          <p:nvCxnSpPr>
            <p:cNvPr id="26" name="Elbow Connector 34">
              <a:extLst>
                <a:ext uri="{FF2B5EF4-FFF2-40B4-BE49-F238E27FC236}">
                  <a16:creationId xmlns:a16="http://schemas.microsoft.com/office/drawing/2014/main" id="{C031BE98-37F2-D2CF-7DCB-C9D881449FAD}"/>
                </a:ext>
              </a:extLst>
            </p:cNvPr>
            <p:cNvCxnSpPr>
              <a:cxnSpLocks/>
              <a:stCxn id="11" idx="2"/>
              <a:endCxn id="32" idx="2"/>
            </p:cNvCxnSpPr>
            <p:nvPr/>
          </p:nvCxnSpPr>
          <p:spPr>
            <a:xfrm rot="16200000" flipH="1">
              <a:off x="-213412" y="4048070"/>
              <a:ext cx="2953788" cy="1095850"/>
            </a:xfrm>
            <a:prstGeom prst="bentConnector2">
              <a:avLst/>
            </a:prstGeom>
            <a:noFill/>
            <a:ln w="6350" cap="flat" cmpd="sng" algn="ctr">
              <a:solidFill>
                <a:srgbClr val="75787B"/>
              </a:solidFill>
              <a:prstDash val="solid"/>
              <a:headEnd type="none" w="med" len="med"/>
              <a:tailEnd type="triangle" w="med" len="med"/>
            </a:ln>
            <a:effectLst/>
          </p:spPr>
        </p:cxnSp>
        <p:cxnSp>
          <p:nvCxnSpPr>
            <p:cNvPr id="27" name="Elbow Connector 35">
              <a:extLst>
                <a:ext uri="{FF2B5EF4-FFF2-40B4-BE49-F238E27FC236}">
                  <a16:creationId xmlns:a16="http://schemas.microsoft.com/office/drawing/2014/main" id="{F3F31147-E174-2C09-E120-9DDA56164CB7}"/>
                </a:ext>
              </a:extLst>
            </p:cNvPr>
            <p:cNvCxnSpPr>
              <a:cxnSpLocks/>
              <a:stCxn id="10" idx="2"/>
              <a:endCxn id="33" idx="2"/>
            </p:cNvCxnSpPr>
            <p:nvPr/>
          </p:nvCxnSpPr>
          <p:spPr>
            <a:xfrm rot="16200000" flipH="1">
              <a:off x="220926" y="3842754"/>
              <a:ext cx="2314134" cy="866828"/>
            </a:xfrm>
            <a:prstGeom prst="bentConnector2">
              <a:avLst/>
            </a:prstGeom>
            <a:noFill/>
            <a:ln w="6350" cap="flat" cmpd="sng" algn="ctr">
              <a:solidFill>
                <a:srgbClr val="75787B"/>
              </a:solidFill>
              <a:prstDash val="solid"/>
              <a:headEnd type="none" w="med" len="med"/>
              <a:tailEnd type="triangle" w="med" len="med"/>
            </a:ln>
            <a:effectLst/>
          </p:spPr>
        </p:cxnSp>
        <p:cxnSp>
          <p:nvCxnSpPr>
            <p:cNvPr id="28" name="Elbow Connector 36">
              <a:extLst>
                <a:ext uri="{FF2B5EF4-FFF2-40B4-BE49-F238E27FC236}">
                  <a16:creationId xmlns:a16="http://schemas.microsoft.com/office/drawing/2014/main" id="{F61BAA9F-E218-558B-000A-2C51CD4FE922}"/>
                </a:ext>
              </a:extLst>
            </p:cNvPr>
            <p:cNvCxnSpPr>
              <a:cxnSpLocks/>
              <a:stCxn id="9" idx="2"/>
              <a:endCxn id="34" idx="2"/>
            </p:cNvCxnSpPr>
            <p:nvPr/>
          </p:nvCxnSpPr>
          <p:spPr>
            <a:xfrm rot="16200000" flipH="1">
              <a:off x="655266" y="3637436"/>
              <a:ext cx="1674477" cy="637806"/>
            </a:xfrm>
            <a:prstGeom prst="bentConnector2">
              <a:avLst/>
            </a:prstGeom>
            <a:noFill/>
            <a:ln w="6350" cap="flat" cmpd="sng" algn="ctr">
              <a:solidFill>
                <a:srgbClr val="75787B"/>
              </a:solidFill>
              <a:prstDash val="solid"/>
              <a:headEnd type="none" w="med" len="med"/>
              <a:tailEnd type="triangle" w="med" len="med"/>
            </a:ln>
            <a:effectLst/>
          </p:spPr>
        </p:cxnSp>
        <p:cxnSp>
          <p:nvCxnSpPr>
            <p:cNvPr id="29" name="Elbow Connector 37">
              <a:extLst>
                <a:ext uri="{FF2B5EF4-FFF2-40B4-BE49-F238E27FC236}">
                  <a16:creationId xmlns:a16="http://schemas.microsoft.com/office/drawing/2014/main" id="{386D917E-A809-B22D-BE2E-BF745C207DF1}"/>
                </a:ext>
              </a:extLst>
            </p:cNvPr>
            <p:cNvCxnSpPr>
              <a:cxnSpLocks/>
              <a:stCxn id="8" idx="2"/>
              <a:endCxn id="35" idx="2"/>
            </p:cNvCxnSpPr>
            <p:nvPr/>
          </p:nvCxnSpPr>
          <p:spPr>
            <a:xfrm rot="16200000" flipH="1">
              <a:off x="1089604" y="3432118"/>
              <a:ext cx="1034820" cy="408785"/>
            </a:xfrm>
            <a:prstGeom prst="bentConnector2">
              <a:avLst/>
            </a:prstGeom>
            <a:noFill/>
            <a:ln w="6350" cap="flat" cmpd="sng" algn="ctr">
              <a:solidFill>
                <a:srgbClr val="75787B"/>
              </a:solidFill>
              <a:prstDash val="solid"/>
              <a:headEnd type="none" w="med" len="med"/>
              <a:tailEnd type="triangle" w="med" len="med"/>
            </a:ln>
            <a:effectLst/>
          </p:spPr>
        </p:cxnSp>
        <p:sp>
          <p:nvSpPr>
            <p:cNvPr id="30" name="Oval 29">
              <a:extLst>
                <a:ext uri="{FF2B5EF4-FFF2-40B4-BE49-F238E27FC236}">
                  <a16:creationId xmlns:a16="http://schemas.microsoft.com/office/drawing/2014/main" id="{C52F8DC8-9BFA-7BA5-6F54-EB5BAA5B0D1B}"/>
                </a:ext>
              </a:extLst>
            </p:cNvPr>
            <p:cNvSpPr/>
            <p:nvPr/>
          </p:nvSpPr>
          <p:spPr bwMode="gray">
            <a:xfrm>
              <a:off x="1811407" y="3238039"/>
              <a:ext cx="552450" cy="552450"/>
            </a:xfrm>
            <a:prstGeom prst="ellipse">
              <a:avLst/>
            </a:prstGeom>
            <a:solidFill>
              <a:srgbClr val="046A38"/>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31" name="Oval 30">
              <a:extLst>
                <a:ext uri="{FF2B5EF4-FFF2-40B4-BE49-F238E27FC236}">
                  <a16:creationId xmlns:a16="http://schemas.microsoft.com/office/drawing/2014/main" id="{20A28028-E179-2460-ACA2-37CA829C5445}"/>
                </a:ext>
              </a:extLst>
            </p:cNvPr>
            <p:cNvSpPr/>
            <p:nvPr/>
          </p:nvSpPr>
          <p:spPr bwMode="gray">
            <a:xfrm>
              <a:off x="1811407" y="2598382"/>
              <a:ext cx="552450" cy="552450"/>
            </a:xfrm>
            <a:prstGeom prst="ellipse">
              <a:avLst/>
            </a:prstGeom>
            <a:solidFill>
              <a:srgbClr val="0076A8"/>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32" name="Oval 31">
              <a:extLst>
                <a:ext uri="{FF2B5EF4-FFF2-40B4-BE49-F238E27FC236}">
                  <a16:creationId xmlns:a16="http://schemas.microsoft.com/office/drawing/2014/main" id="{1BC1036F-84A3-7DB0-3113-D10C7AC9BED6}"/>
                </a:ext>
              </a:extLst>
            </p:cNvPr>
            <p:cNvSpPr/>
            <p:nvPr/>
          </p:nvSpPr>
          <p:spPr bwMode="gray">
            <a:xfrm>
              <a:off x="1811407" y="5796664"/>
              <a:ext cx="552450" cy="552450"/>
            </a:xfrm>
            <a:prstGeom prst="ellipse">
              <a:avLst/>
            </a:prstGeom>
            <a:solidFill>
              <a:srgbClr val="86BC25"/>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33" name="Oval 32">
              <a:extLst>
                <a:ext uri="{FF2B5EF4-FFF2-40B4-BE49-F238E27FC236}">
                  <a16:creationId xmlns:a16="http://schemas.microsoft.com/office/drawing/2014/main" id="{0E8FAE41-0887-13C2-D564-AE7519CADA21}"/>
                </a:ext>
              </a:extLst>
            </p:cNvPr>
            <p:cNvSpPr/>
            <p:nvPr/>
          </p:nvSpPr>
          <p:spPr bwMode="gray">
            <a:xfrm>
              <a:off x="1811407" y="5157010"/>
              <a:ext cx="552450" cy="552450"/>
            </a:xfrm>
            <a:prstGeom prst="ellipse">
              <a:avLst/>
            </a:prstGeom>
            <a:solidFill>
              <a:srgbClr val="86BC25"/>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34" name="Oval 33">
              <a:extLst>
                <a:ext uri="{FF2B5EF4-FFF2-40B4-BE49-F238E27FC236}">
                  <a16:creationId xmlns:a16="http://schemas.microsoft.com/office/drawing/2014/main" id="{AC1C0499-D48F-6D4F-DD27-0B3606F32344}"/>
                </a:ext>
              </a:extLst>
            </p:cNvPr>
            <p:cNvSpPr/>
            <p:nvPr/>
          </p:nvSpPr>
          <p:spPr bwMode="gray">
            <a:xfrm>
              <a:off x="1811407" y="4517353"/>
              <a:ext cx="552450" cy="552450"/>
            </a:xfrm>
            <a:prstGeom prst="ellipse">
              <a:avLst/>
            </a:prstGeom>
            <a:solidFill>
              <a:srgbClr val="0076A8"/>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35" name="Oval 34">
              <a:extLst>
                <a:ext uri="{FF2B5EF4-FFF2-40B4-BE49-F238E27FC236}">
                  <a16:creationId xmlns:a16="http://schemas.microsoft.com/office/drawing/2014/main" id="{EF09D403-436A-3559-84B4-7CCFF916C2E1}"/>
                </a:ext>
              </a:extLst>
            </p:cNvPr>
            <p:cNvSpPr/>
            <p:nvPr/>
          </p:nvSpPr>
          <p:spPr bwMode="gray">
            <a:xfrm>
              <a:off x="1811407" y="3877696"/>
              <a:ext cx="552450" cy="552450"/>
            </a:xfrm>
            <a:prstGeom prst="ellipse">
              <a:avLst/>
            </a:prstGeom>
            <a:solidFill>
              <a:srgbClr val="0076A8"/>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36" name="Oval 35">
              <a:extLst>
                <a:ext uri="{FF2B5EF4-FFF2-40B4-BE49-F238E27FC236}">
                  <a16:creationId xmlns:a16="http://schemas.microsoft.com/office/drawing/2014/main" id="{F37104E9-C1DB-69C5-907F-6D24E4CCFAF6}"/>
                </a:ext>
              </a:extLst>
            </p:cNvPr>
            <p:cNvSpPr/>
            <p:nvPr/>
          </p:nvSpPr>
          <p:spPr bwMode="gray">
            <a:xfrm flipV="1">
              <a:off x="1811407" y="39754"/>
              <a:ext cx="552450" cy="552450"/>
            </a:xfrm>
            <a:prstGeom prst="ellipse">
              <a:avLst/>
            </a:prstGeom>
            <a:solidFill>
              <a:srgbClr val="86BC25"/>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37" name="Oval 36">
              <a:extLst>
                <a:ext uri="{FF2B5EF4-FFF2-40B4-BE49-F238E27FC236}">
                  <a16:creationId xmlns:a16="http://schemas.microsoft.com/office/drawing/2014/main" id="{11BC8EC1-9A17-B7FF-DAF9-6ACAABB2F27D}"/>
                </a:ext>
              </a:extLst>
            </p:cNvPr>
            <p:cNvSpPr/>
            <p:nvPr/>
          </p:nvSpPr>
          <p:spPr bwMode="gray">
            <a:xfrm flipV="1">
              <a:off x="1811407" y="679408"/>
              <a:ext cx="552450" cy="552450"/>
            </a:xfrm>
            <a:prstGeom prst="ellipse">
              <a:avLst/>
            </a:prstGeom>
            <a:solidFill>
              <a:srgbClr val="046A38"/>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38" name="Oval 37">
              <a:extLst>
                <a:ext uri="{FF2B5EF4-FFF2-40B4-BE49-F238E27FC236}">
                  <a16:creationId xmlns:a16="http://schemas.microsoft.com/office/drawing/2014/main" id="{9FA1BE9C-66C5-8205-913A-1DFA5435E3EC}"/>
                </a:ext>
              </a:extLst>
            </p:cNvPr>
            <p:cNvSpPr/>
            <p:nvPr/>
          </p:nvSpPr>
          <p:spPr bwMode="gray">
            <a:xfrm flipV="1">
              <a:off x="1811407" y="1319065"/>
              <a:ext cx="552450" cy="552450"/>
            </a:xfrm>
            <a:prstGeom prst="ellipse">
              <a:avLst/>
            </a:prstGeom>
            <a:solidFill>
              <a:srgbClr val="046A38"/>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sp>
          <p:nvSpPr>
            <p:cNvPr id="39" name="Oval 38">
              <a:extLst>
                <a:ext uri="{FF2B5EF4-FFF2-40B4-BE49-F238E27FC236}">
                  <a16:creationId xmlns:a16="http://schemas.microsoft.com/office/drawing/2014/main" id="{F63BC787-02E5-89A0-7BB4-34504060CFEE}"/>
                </a:ext>
              </a:extLst>
            </p:cNvPr>
            <p:cNvSpPr/>
            <p:nvPr/>
          </p:nvSpPr>
          <p:spPr bwMode="gray">
            <a:xfrm flipV="1">
              <a:off x="1811407" y="1958722"/>
              <a:ext cx="552450" cy="552450"/>
            </a:xfrm>
            <a:prstGeom prst="ellipse">
              <a:avLst/>
            </a:prstGeom>
            <a:solidFill>
              <a:srgbClr val="046A38"/>
            </a:solidFill>
            <a:ln w="19050" algn="ctr">
              <a:noFill/>
              <a:miter lim="800000"/>
              <a:headEnd/>
              <a:tailEnd/>
            </a:ln>
          </p:spPr>
          <p:txBody>
            <a:bodyPr rot="0" spcFirstLastPara="0" vert="horz" wrap="squar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600" b="1">
                <a:solidFill>
                  <a:sysClr val="window" lastClr="FFFFFF"/>
                </a:solidFill>
              </a:endParaRPr>
            </a:p>
          </p:txBody>
        </p:sp>
        <p:cxnSp>
          <p:nvCxnSpPr>
            <p:cNvPr id="40" name="Elbow Connector 48">
              <a:extLst>
                <a:ext uri="{FF2B5EF4-FFF2-40B4-BE49-F238E27FC236}">
                  <a16:creationId xmlns:a16="http://schemas.microsoft.com/office/drawing/2014/main" id="{A22666C8-2A58-E59E-187A-ADD4436CD6BE}"/>
                </a:ext>
              </a:extLst>
            </p:cNvPr>
            <p:cNvCxnSpPr>
              <a:cxnSpLocks/>
              <a:stCxn id="15" idx="2"/>
              <a:endCxn id="36" idx="2"/>
            </p:cNvCxnSpPr>
            <p:nvPr/>
          </p:nvCxnSpPr>
          <p:spPr>
            <a:xfrm rot="5400000" flipH="1" flipV="1">
              <a:off x="-213412" y="1244948"/>
              <a:ext cx="2953788" cy="1095850"/>
            </a:xfrm>
            <a:prstGeom prst="bentConnector2">
              <a:avLst/>
            </a:prstGeom>
            <a:noFill/>
            <a:ln w="6350" cap="flat" cmpd="sng" algn="ctr">
              <a:solidFill>
                <a:srgbClr val="75787B"/>
              </a:solidFill>
              <a:prstDash val="solid"/>
              <a:headEnd type="none" w="med" len="med"/>
              <a:tailEnd type="triangle" w="med" len="med"/>
            </a:ln>
            <a:effectLst/>
          </p:spPr>
        </p:cxnSp>
        <p:cxnSp>
          <p:nvCxnSpPr>
            <p:cNvPr id="41" name="Elbow Connector 49">
              <a:extLst>
                <a:ext uri="{FF2B5EF4-FFF2-40B4-BE49-F238E27FC236}">
                  <a16:creationId xmlns:a16="http://schemas.microsoft.com/office/drawing/2014/main" id="{E69DAB4B-B059-9D97-24FB-6161A21D2BD7}"/>
                </a:ext>
              </a:extLst>
            </p:cNvPr>
            <p:cNvCxnSpPr>
              <a:cxnSpLocks/>
              <a:stCxn id="14" idx="2"/>
              <a:endCxn id="37" idx="2"/>
            </p:cNvCxnSpPr>
            <p:nvPr/>
          </p:nvCxnSpPr>
          <p:spPr>
            <a:xfrm rot="5400000" flipH="1" flipV="1">
              <a:off x="220926" y="1679286"/>
              <a:ext cx="2314134" cy="866828"/>
            </a:xfrm>
            <a:prstGeom prst="bentConnector2">
              <a:avLst/>
            </a:prstGeom>
            <a:noFill/>
            <a:ln w="6350" cap="flat" cmpd="sng" algn="ctr">
              <a:solidFill>
                <a:srgbClr val="75787B"/>
              </a:solidFill>
              <a:prstDash val="solid"/>
              <a:headEnd type="none" w="med" len="med"/>
              <a:tailEnd type="triangle" w="med" len="med"/>
            </a:ln>
            <a:effectLst/>
          </p:spPr>
        </p:cxnSp>
        <p:cxnSp>
          <p:nvCxnSpPr>
            <p:cNvPr id="42" name="Elbow Connector 50">
              <a:extLst>
                <a:ext uri="{FF2B5EF4-FFF2-40B4-BE49-F238E27FC236}">
                  <a16:creationId xmlns:a16="http://schemas.microsoft.com/office/drawing/2014/main" id="{EA46BB92-CD4F-DAF3-505C-F2BDB870EB82}"/>
                </a:ext>
              </a:extLst>
            </p:cNvPr>
            <p:cNvCxnSpPr>
              <a:cxnSpLocks/>
              <a:stCxn id="13" idx="2"/>
              <a:endCxn id="38" idx="2"/>
            </p:cNvCxnSpPr>
            <p:nvPr/>
          </p:nvCxnSpPr>
          <p:spPr>
            <a:xfrm rot="5400000" flipH="1" flipV="1">
              <a:off x="655266" y="2113626"/>
              <a:ext cx="1674477" cy="637806"/>
            </a:xfrm>
            <a:prstGeom prst="bentConnector2">
              <a:avLst/>
            </a:prstGeom>
            <a:noFill/>
            <a:ln w="6350" cap="flat" cmpd="sng" algn="ctr">
              <a:solidFill>
                <a:srgbClr val="75787B"/>
              </a:solidFill>
              <a:prstDash val="solid"/>
              <a:headEnd type="none" w="med" len="med"/>
              <a:tailEnd type="triangle" w="med" len="med"/>
            </a:ln>
            <a:effectLst/>
          </p:spPr>
        </p:cxnSp>
        <p:cxnSp>
          <p:nvCxnSpPr>
            <p:cNvPr id="43" name="Elbow Connector 63">
              <a:extLst>
                <a:ext uri="{FF2B5EF4-FFF2-40B4-BE49-F238E27FC236}">
                  <a16:creationId xmlns:a16="http://schemas.microsoft.com/office/drawing/2014/main" id="{50EE0AC3-F997-8137-55B3-23A02D2482FD}"/>
                </a:ext>
              </a:extLst>
            </p:cNvPr>
            <p:cNvCxnSpPr>
              <a:cxnSpLocks/>
              <a:stCxn id="12" idx="2"/>
              <a:endCxn id="39" idx="2"/>
            </p:cNvCxnSpPr>
            <p:nvPr/>
          </p:nvCxnSpPr>
          <p:spPr>
            <a:xfrm rot="5400000" flipH="1" flipV="1">
              <a:off x="1089604" y="2547965"/>
              <a:ext cx="1034820" cy="408785"/>
            </a:xfrm>
            <a:prstGeom prst="bentConnector2">
              <a:avLst/>
            </a:prstGeom>
            <a:noFill/>
            <a:ln w="6350" cap="flat" cmpd="sng" algn="ctr">
              <a:solidFill>
                <a:srgbClr val="75787B"/>
              </a:solidFill>
              <a:prstDash val="solid"/>
              <a:headEnd type="none" w="med" len="med"/>
              <a:tailEnd type="triangle" w="med" len="med"/>
            </a:ln>
            <a:effectLst/>
          </p:spPr>
        </p:cxnSp>
        <p:grpSp>
          <p:nvGrpSpPr>
            <p:cNvPr id="44" name="Group 43">
              <a:extLst>
                <a:ext uri="{FF2B5EF4-FFF2-40B4-BE49-F238E27FC236}">
                  <a16:creationId xmlns:a16="http://schemas.microsoft.com/office/drawing/2014/main" id="{950802EE-B2A6-9A5A-B652-48BCFC73F6FC}"/>
                </a:ext>
              </a:extLst>
            </p:cNvPr>
            <p:cNvGrpSpPr/>
            <p:nvPr/>
          </p:nvGrpSpPr>
          <p:grpSpPr>
            <a:xfrm>
              <a:off x="376238" y="2589862"/>
              <a:ext cx="1209144" cy="1209144"/>
              <a:chOff x="746442" y="2197259"/>
              <a:chExt cx="1568134" cy="1568134"/>
            </a:xfrm>
          </p:grpSpPr>
          <p:sp>
            <p:nvSpPr>
              <p:cNvPr id="155" name="Oval 154">
                <a:extLst>
                  <a:ext uri="{FF2B5EF4-FFF2-40B4-BE49-F238E27FC236}">
                    <a16:creationId xmlns:a16="http://schemas.microsoft.com/office/drawing/2014/main" id="{092AE17A-4989-82F1-1E26-1F519E87276F}"/>
                  </a:ext>
                </a:extLst>
              </p:cNvPr>
              <p:cNvSpPr/>
              <p:nvPr/>
            </p:nvSpPr>
            <p:spPr bwMode="gray">
              <a:xfrm>
                <a:off x="746442" y="2197259"/>
                <a:ext cx="1568134" cy="1568134"/>
              </a:xfrm>
              <a:prstGeom prst="ellipse">
                <a:avLst/>
              </a:prstGeom>
              <a:solidFill>
                <a:srgbClr val="0097A9"/>
              </a:solidFill>
              <a:ln w="19050" algn="ctr">
                <a:noFill/>
                <a:miter lim="800000"/>
                <a:headEnd/>
                <a:tailEnd/>
              </a:ln>
            </p:spPr>
            <p:txBody>
              <a:bodyPr rot="0" spcFirstLastPara="0" vert="horz" wrap="non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defRPr/>
                </a:pPr>
                <a:endParaRPr lang="en-GB" sz="1000" b="1">
                  <a:solidFill>
                    <a:sysClr val="window" lastClr="FFFFFF"/>
                  </a:solidFill>
                </a:endParaRPr>
              </a:p>
            </p:txBody>
          </p:sp>
          <p:sp>
            <p:nvSpPr>
              <p:cNvPr id="156" name="Oval 155">
                <a:extLst>
                  <a:ext uri="{FF2B5EF4-FFF2-40B4-BE49-F238E27FC236}">
                    <a16:creationId xmlns:a16="http://schemas.microsoft.com/office/drawing/2014/main" id="{54AF6258-A9BF-1768-7BF4-BC7898079439}"/>
                  </a:ext>
                </a:extLst>
              </p:cNvPr>
              <p:cNvSpPr/>
              <p:nvPr/>
            </p:nvSpPr>
            <p:spPr bwMode="gray">
              <a:xfrm>
                <a:off x="844712" y="2295528"/>
                <a:ext cx="1371598" cy="1371598"/>
              </a:xfrm>
              <a:prstGeom prst="ellipse">
                <a:avLst/>
              </a:prstGeom>
              <a:solidFill>
                <a:sysClr val="window" lastClr="FFFFFF"/>
              </a:solidFill>
              <a:ln w="19050" algn="ctr">
                <a:noFill/>
                <a:miter lim="800000"/>
                <a:headEnd/>
                <a:tailEnd/>
              </a:ln>
            </p:spPr>
            <p:txBody>
              <a:bodyPr rot="0" spcFirstLastPara="0" vert="horz" wrap="none" lIns="88900" tIns="88900" rIns="88900" bIns="889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2950">
                  <a:defRPr/>
                </a:pPr>
                <a:endParaRPr lang="en-US" sz="800" b="1">
                  <a:solidFill>
                    <a:prstClr val="black"/>
                  </a:solidFill>
                </a:endParaRPr>
              </a:p>
            </p:txBody>
          </p:sp>
        </p:grpSp>
        <p:grpSp>
          <p:nvGrpSpPr>
            <p:cNvPr id="55" name="Group 54">
              <a:extLst>
                <a:ext uri="{FF2B5EF4-FFF2-40B4-BE49-F238E27FC236}">
                  <a16:creationId xmlns:a16="http://schemas.microsoft.com/office/drawing/2014/main" id="{FD24C7BD-B86C-CF72-8AA8-0942AFA68004}"/>
                </a:ext>
              </a:extLst>
            </p:cNvPr>
            <p:cNvGrpSpPr>
              <a:grpSpLocks noChangeAspect="1"/>
            </p:cNvGrpSpPr>
            <p:nvPr/>
          </p:nvGrpSpPr>
          <p:grpSpPr bwMode="auto">
            <a:xfrm>
              <a:off x="1904134" y="132386"/>
              <a:ext cx="367043" cy="367031"/>
              <a:chOff x="3780" y="2658"/>
              <a:chExt cx="340" cy="340"/>
            </a:xfrm>
            <a:solidFill>
              <a:sysClr val="window" lastClr="FFFFFF"/>
            </a:solidFill>
          </p:grpSpPr>
          <p:sp>
            <p:nvSpPr>
              <p:cNvPr id="146" name="Freeform 167">
                <a:extLst>
                  <a:ext uri="{FF2B5EF4-FFF2-40B4-BE49-F238E27FC236}">
                    <a16:creationId xmlns:a16="http://schemas.microsoft.com/office/drawing/2014/main" id="{C8F45B22-A0AB-89E0-DD20-AA654B7A4DCA}"/>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47" name="Freeform 168">
                <a:extLst>
                  <a:ext uri="{FF2B5EF4-FFF2-40B4-BE49-F238E27FC236}">
                    <a16:creationId xmlns:a16="http://schemas.microsoft.com/office/drawing/2014/main" id="{8D0C9C7C-C98E-4A37-AA96-85A437FC86D5}"/>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48" name="Freeform 169">
                <a:extLst>
                  <a:ext uri="{FF2B5EF4-FFF2-40B4-BE49-F238E27FC236}">
                    <a16:creationId xmlns:a16="http://schemas.microsoft.com/office/drawing/2014/main" id="{69787BA0-BFBB-B3FC-BA78-C1B2F23ECD52}"/>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49" name="Freeform 170">
                <a:extLst>
                  <a:ext uri="{FF2B5EF4-FFF2-40B4-BE49-F238E27FC236}">
                    <a16:creationId xmlns:a16="http://schemas.microsoft.com/office/drawing/2014/main" id="{4912E228-95CB-F3BD-0190-A27A68D423FB}"/>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50" name="Freeform 171">
                <a:extLst>
                  <a:ext uri="{FF2B5EF4-FFF2-40B4-BE49-F238E27FC236}">
                    <a16:creationId xmlns:a16="http://schemas.microsoft.com/office/drawing/2014/main" id="{FB75D630-7556-F804-2C79-9CF0E9BDA44F}"/>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51" name="Freeform 172">
                <a:extLst>
                  <a:ext uri="{FF2B5EF4-FFF2-40B4-BE49-F238E27FC236}">
                    <a16:creationId xmlns:a16="http://schemas.microsoft.com/office/drawing/2014/main" id="{FA7E2B74-A2D6-3701-3096-0DFD55FF87A4}"/>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52" name="Freeform 173">
                <a:extLst>
                  <a:ext uri="{FF2B5EF4-FFF2-40B4-BE49-F238E27FC236}">
                    <a16:creationId xmlns:a16="http://schemas.microsoft.com/office/drawing/2014/main" id="{B8DD829E-D430-2C7E-C770-8693849F321B}"/>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53" name="Freeform 174">
                <a:extLst>
                  <a:ext uri="{FF2B5EF4-FFF2-40B4-BE49-F238E27FC236}">
                    <a16:creationId xmlns:a16="http://schemas.microsoft.com/office/drawing/2014/main" id="{E4837AEF-9B21-32BD-EED6-875CF187310B}"/>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54" name="Freeform 175">
                <a:extLst>
                  <a:ext uri="{FF2B5EF4-FFF2-40B4-BE49-F238E27FC236}">
                    <a16:creationId xmlns:a16="http://schemas.microsoft.com/office/drawing/2014/main" id="{33DEA03A-B0CB-1636-9169-2856BBB44252}"/>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nvGrpSpPr>
            <p:cNvPr id="56" name="Group 55">
              <a:extLst>
                <a:ext uri="{FF2B5EF4-FFF2-40B4-BE49-F238E27FC236}">
                  <a16:creationId xmlns:a16="http://schemas.microsoft.com/office/drawing/2014/main" id="{963EA6E3-D9D3-A9F1-8485-F20B7EE8E56E}"/>
                </a:ext>
              </a:extLst>
            </p:cNvPr>
            <p:cNvGrpSpPr>
              <a:grpSpLocks noChangeAspect="1"/>
            </p:cNvGrpSpPr>
            <p:nvPr/>
          </p:nvGrpSpPr>
          <p:grpSpPr bwMode="auto">
            <a:xfrm>
              <a:off x="1904134" y="772040"/>
              <a:ext cx="367043" cy="367031"/>
              <a:chOff x="3780" y="2658"/>
              <a:chExt cx="340" cy="340"/>
            </a:xfrm>
            <a:solidFill>
              <a:sysClr val="window" lastClr="FFFFFF"/>
            </a:solidFill>
          </p:grpSpPr>
          <p:sp>
            <p:nvSpPr>
              <p:cNvPr id="137" name="Freeform 158">
                <a:extLst>
                  <a:ext uri="{FF2B5EF4-FFF2-40B4-BE49-F238E27FC236}">
                    <a16:creationId xmlns:a16="http://schemas.microsoft.com/office/drawing/2014/main" id="{C6C377A5-51E0-4403-A701-21A1EFEB4BAD}"/>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38" name="Freeform 159">
                <a:extLst>
                  <a:ext uri="{FF2B5EF4-FFF2-40B4-BE49-F238E27FC236}">
                    <a16:creationId xmlns:a16="http://schemas.microsoft.com/office/drawing/2014/main" id="{15C8FCA4-A3EF-CADA-5FA7-0B80DBD2461F}"/>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39" name="Freeform 160">
                <a:extLst>
                  <a:ext uri="{FF2B5EF4-FFF2-40B4-BE49-F238E27FC236}">
                    <a16:creationId xmlns:a16="http://schemas.microsoft.com/office/drawing/2014/main" id="{2D326D21-D9D1-6393-13E4-31FBEAD2EB53}"/>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40" name="Freeform 161">
                <a:extLst>
                  <a:ext uri="{FF2B5EF4-FFF2-40B4-BE49-F238E27FC236}">
                    <a16:creationId xmlns:a16="http://schemas.microsoft.com/office/drawing/2014/main" id="{9639DFCE-1A3E-E4B1-1FFB-7913DD0DDD87}"/>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41" name="Freeform 162">
                <a:extLst>
                  <a:ext uri="{FF2B5EF4-FFF2-40B4-BE49-F238E27FC236}">
                    <a16:creationId xmlns:a16="http://schemas.microsoft.com/office/drawing/2014/main" id="{2AB37547-4C4C-C41C-B0DC-BFA04A358198}"/>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42" name="Freeform 163">
                <a:extLst>
                  <a:ext uri="{FF2B5EF4-FFF2-40B4-BE49-F238E27FC236}">
                    <a16:creationId xmlns:a16="http://schemas.microsoft.com/office/drawing/2014/main" id="{4D2A0578-2B40-68A9-32AD-0DBAA25BE01F}"/>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43" name="Freeform 164">
                <a:extLst>
                  <a:ext uri="{FF2B5EF4-FFF2-40B4-BE49-F238E27FC236}">
                    <a16:creationId xmlns:a16="http://schemas.microsoft.com/office/drawing/2014/main" id="{777014E5-0FD0-2DD4-A9E2-F1AF09C8A4F3}"/>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44" name="Freeform 165">
                <a:extLst>
                  <a:ext uri="{FF2B5EF4-FFF2-40B4-BE49-F238E27FC236}">
                    <a16:creationId xmlns:a16="http://schemas.microsoft.com/office/drawing/2014/main" id="{9C65754D-43E6-4A8E-ED0F-7FD97410B6CF}"/>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45" name="Freeform 166">
                <a:extLst>
                  <a:ext uri="{FF2B5EF4-FFF2-40B4-BE49-F238E27FC236}">
                    <a16:creationId xmlns:a16="http://schemas.microsoft.com/office/drawing/2014/main" id="{5A68172D-A4CC-6DC2-AD72-4C15AC90739A}"/>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nvGrpSpPr>
            <p:cNvPr id="57" name="Group 56">
              <a:extLst>
                <a:ext uri="{FF2B5EF4-FFF2-40B4-BE49-F238E27FC236}">
                  <a16:creationId xmlns:a16="http://schemas.microsoft.com/office/drawing/2014/main" id="{82078035-9698-4EA9-1C29-8C4670A7CB9F}"/>
                </a:ext>
              </a:extLst>
            </p:cNvPr>
            <p:cNvGrpSpPr>
              <a:grpSpLocks noChangeAspect="1"/>
            </p:cNvGrpSpPr>
            <p:nvPr/>
          </p:nvGrpSpPr>
          <p:grpSpPr bwMode="auto">
            <a:xfrm>
              <a:off x="1904134" y="1411697"/>
              <a:ext cx="367043" cy="367031"/>
              <a:chOff x="3780" y="2658"/>
              <a:chExt cx="340" cy="340"/>
            </a:xfrm>
            <a:solidFill>
              <a:sysClr val="window" lastClr="FFFFFF"/>
            </a:solidFill>
          </p:grpSpPr>
          <p:sp>
            <p:nvSpPr>
              <p:cNvPr id="128" name="Freeform 149">
                <a:extLst>
                  <a:ext uri="{FF2B5EF4-FFF2-40B4-BE49-F238E27FC236}">
                    <a16:creationId xmlns:a16="http://schemas.microsoft.com/office/drawing/2014/main" id="{E27AC8B0-F84B-4F41-AC7F-EFCADF8423E3}"/>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29" name="Freeform 150">
                <a:extLst>
                  <a:ext uri="{FF2B5EF4-FFF2-40B4-BE49-F238E27FC236}">
                    <a16:creationId xmlns:a16="http://schemas.microsoft.com/office/drawing/2014/main" id="{7853B30E-5D37-1A43-0224-A97E3EED58AD}"/>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30" name="Freeform 151">
                <a:extLst>
                  <a:ext uri="{FF2B5EF4-FFF2-40B4-BE49-F238E27FC236}">
                    <a16:creationId xmlns:a16="http://schemas.microsoft.com/office/drawing/2014/main" id="{3E2D2112-A9F2-684B-A429-5B7A596EEE1F}"/>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31" name="Freeform 152">
                <a:extLst>
                  <a:ext uri="{FF2B5EF4-FFF2-40B4-BE49-F238E27FC236}">
                    <a16:creationId xmlns:a16="http://schemas.microsoft.com/office/drawing/2014/main" id="{3C38FE91-517C-A20E-9665-809326BE170D}"/>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32" name="Freeform 153">
                <a:extLst>
                  <a:ext uri="{FF2B5EF4-FFF2-40B4-BE49-F238E27FC236}">
                    <a16:creationId xmlns:a16="http://schemas.microsoft.com/office/drawing/2014/main" id="{4D5709A8-0895-E616-E9BD-186240BEA741}"/>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33" name="Freeform 154">
                <a:extLst>
                  <a:ext uri="{FF2B5EF4-FFF2-40B4-BE49-F238E27FC236}">
                    <a16:creationId xmlns:a16="http://schemas.microsoft.com/office/drawing/2014/main" id="{DA16B0CE-C2C3-2FBE-541B-E26230FD1B5F}"/>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34" name="Freeform 155">
                <a:extLst>
                  <a:ext uri="{FF2B5EF4-FFF2-40B4-BE49-F238E27FC236}">
                    <a16:creationId xmlns:a16="http://schemas.microsoft.com/office/drawing/2014/main" id="{662557C6-CF50-BD3E-B836-2CA83BB41839}"/>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35" name="Freeform 156">
                <a:extLst>
                  <a:ext uri="{FF2B5EF4-FFF2-40B4-BE49-F238E27FC236}">
                    <a16:creationId xmlns:a16="http://schemas.microsoft.com/office/drawing/2014/main" id="{24825C7B-25C0-3136-DFAC-66826A376E0D}"/>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36" name="Freeform 157">
                <a:extLst>
                  <a:ext uri="{FF2B5EF4-FFF2-40B4-BE49-F238E27FC236}">
                    <a16:creationId xmlns:a16="http://schemas.microsoft.com/office/drawing/2014/main" id="{C61CCD96-B639-D6DC-D3D7-93DD2E35DC51}"/>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nvGrpSpPr>
            <p:cNvPr id="58" name="Group 57">
              <a:extLst>
                <a:ext uri="{FF2B5EF4-FFF2-40B4-BE49-F238E27FC236}">
                  <a16:creationId xmlns:a16="http://schemas.microsoft.com/office/drawing/2014/main" id="{5235CE5F-F16F-4411-90B8-8530F91ABF88}"/>
                </a:ext>
              </a:extLst>
            </p:cNvPr>
            <p:cNvGrpSpPr>
              <a:grpSpLocks noChangeAspect="1"/>
            </p:cNvGrpSpPr>
            <p:nvPr/>
          </p:nvGrpSpPr>
          <p:grpSpPr bwMode="auto">
            <a:xfrm>
              <a:off x="1904134" y="2051354"/>
              <a:ext cx="367043" cy="367031"/>
              <a:chOff x="3780" y="2658"/>
              <a:chExt cx="340" cy="340"/>
            </a:xfrm>
            <a:solidFill>
              <a:sysClr val="window" lastClr="FFFFFF"/>
            </a:solidFill>
          </p:grpSpPr>
          <p:sp>
            <p:nvSpPr>
              <p:cNvPr id="119" name="Freeform 140">
                <a:extLst>
                  <a:ext uri="{FF2B5EF4-FFF2-40B4-BE49-F238E27FC236}">
                    <a16:creationId xmlns:a16="http://schemas.microsoft.com/office/drawing/2014/main" id="{9C34154A-1E00-D77C-7CCA-0718CB584144}"/>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20" name="Freeform 141">
                <a:extLst>
                  <a:ext uri="{FF2B5EF4-FFF2-40B4-BE49-F238E27FC236}">
                    <a16:creationId xmlns:a16="http://schemas.microsoft.com/office/drawing/2014/main" id="{11482CE6-EF9C-4D2A-11C7-89FB655067C7}"/>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21" name="Freeform 142">
                <a:extLst>
                  <a:ext uri="{FF2B5EF4-FFF2-40B4-BE49-F238E27FC236}">
                    <a16:creationId xmlns:a16="http://schemas.microsoft.com/office/drawing/2014/main" id="{6ECF61F6-3AF7-C800-452C-45DDC2A75EC2}"/>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22" name="Freeform 143">
                <a:extLst>
                  <a:ext uri="{FF2B5EF4-FFF2-40B4-BE49-F238E27FC236}">
                    <a16:creationId xmlns:a16="http://schemas.microsoft.com/office/drawing/2014/main" id="{FDF1E0AC-F3C6-4D6C-8E35-7FA58A309405}"/>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23" name="Freeform 144">
                <a:extLst>
                  <a:ext uri="{FF2B5EF4-FFF2-40B4-BE49-F238E27FC236}">
                    <a16:creationId xmlns:a16="http://schemas.microsoft.com/office/drawing/2014/main" id="{40CB2122-911A-B815-77F9-B6BFE4D85A92}"/>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24" name="Freeform 145">
                <a:extLst>
                  <a:ext uri="{FF2B5EF4-FFF2-40B4-BE49-F238E27FC236}">
                    <a16:creationId xmlns:a16="http://schemas.microsoft.com/office/drawing/2014/main" id="{02077F7B-2425-7F44-52EF-23DB54C9524D}"/>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25" name="Freeform 146">
                <a:extLst>
                  <a:ext uri="{FF2B5EF4-FFF2-40B4-BE49-F238E27FC236}">
                    <a16:creationId xmlns:a16="http://schemas.microsoft.com/office/drawing/2014/main" id="{C612BC77-5A09-0D9D-7BCD-C336CB585AE9}"/>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26" name="Freeform 147">
                <a:extLst>
                  <a:ext uri="{FF2B5EF4-FFF2-40B4-BE49-F238E27FC236}">
                    <a16:creationId xmlns:a16="http://schemas.microsoft.com/office/drawing/2014/main" id="{4350BD1E-F99A-7EFE-FF37-26FC3BA2F638}"/>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27" name="Freeform 148">
                <a:extLst>
                  <a:ext uri="{FF2B5EF4-FFF2-40B4-BE49-F238E27FC236}">
                    <a16:creationId xmlns:a16="http://schemas.microsoft.com/office/drawing/2014/main" id="{78D3B388-7222-12AF-5E84-FDC0140CF749}"/>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nvGrpSpPr>
            <p:cNvPr id="59" name="Group 58">
              <a:extLst>
                <a:ext uri="{FF2B5EF4-FFF2-40B4-BE49-F238E27FC236}">
                  <a16:creationId xmlns:a16="http://schemas.microsoft.com/office/drawing/2014/main" id="{1121D363-7372-143C-1C94-36E0346B8E28}"/>
                </a:ext>
              </a:extLst>
            </p:cNvPr>
            <p:cNvGrpSpPr>
              <a:grpSpLocks noChangeAspect="1"/>
            </p:cNvGrpSpPr>
            <p:nvPr/>
          </p:nvGrpSpPr>
          <p:grpSpPr bwMode="auto">
            <a:xfrm>
              <a:off x="1904134" y="2691014"/>
              <a:ext cx="367043" cy="367031"/>
              <a:chOff x="3780" y="2658"/>
              <a:chExt cx="340" cy="340"/>
            </a:xfrm>
            <a:solidFill>
              <a:sysClr val="window" lastClr="FFFFFF"/>
            </a:solidFill>
          </p:grpSpPr>
          <p:sp>
            <p:nvSpPr>
              <p:cNvPr id="110" name="Freeform 131">
                <a:extLst>
                  <a:ext uri="{FF2B5EF4-FFF2-40B4-BE49-F238E27FC236}">
                    <a16:creationId xmlns:a16="http://schemas.microsoft.com/office/drawing/2014/main" id="{4615F814-892B-1659-9061-DD1D71ADA4F2}"/>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11" name="Freeform 132">
                <a:extLst>
                  <a:ext uri="{FF2B5EF4-FFF2-40B4-BE49-F238E27FC236}">
                    <a16:creationId xmlns:a16="http://schemas.microsoft.com/office/drawing/2014/main" id="{7F1E44FF-B7D3-78C8-91F9-5A1FAC0D5327}"/>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12" name="Freeform 133">
                <a:extLst>
                  <a:ext uri="{FF2B5EF4-FFF2-40B4-BE49-F238E27FC236}">
                    <a16:creationId xmlns:a16="http://schemas.microsoft.com/office/drawing/2014/main" id="{28BFEB75-D6A4-E35B-61E1-2EEDC7CCB3DD}"/>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13" name="Freeform 134">
                <a:extLst>
                  <a:ext uri="{FF2B5EF4-FFF2-40B4-BE49-F238E27FC236}">
                    <a16:creationId xmlns:a16="http://schemas.microsoft.com/office/drawing/2014/main" id="{1440FFDD-C6C4-8400-8895-93CD1DDC4539}"/>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14" name="Freeform 135">
                <a:extLst>
                  <a:ext uri="{FF2B5EF4-FFF2-40B4-BE49-F238E27FC236}">
                    <a16:creationId xmlns:a16="http://schemas.microsoft.com/office/drawing/2014/main" id="{2B4BD853-9174-B011-BAB4-852C5F994C20}"/>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15" name="Freeform 136">
                <a:extLst>
                  <a:ext uri="{FF2B5EF4-FFF2-40B4-BE49-F238E27FC236}">
                    <a16:creationId xmlns:a16="http://schemas.microsoft.com/office/drawing/2014/main" id="{D1B0CE8A-009F-CFEF-49BF-DE90675187FC}"/>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16" name="Freeform 137">
                <a:extLst>
                  <a:ext uri="{FF2B5EF4-FFF2-40B4-BE49-F238E27FC236}">
                    <a16:creationId xmlns:a16="http://schemas.microsoft.com/office/drawing/2014/main" id="{22455FDB-8615-1132-49D4-A69725C39FE6}"/>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17" name="Freeform 138">
                <a:extLst>
                  <a:ext uri="{FF2B5EF4-FFF2-40B4-BE49-F238E27FC236}">
                    <a16:creationId xmlns:a16="http://schemas.microsoft.com/office/drawing/2014/main" id="{F29A6194-6D88-80B8-6A6E-5DF4A2E08DAB}"/>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18" name="Freeform 139">
                <a:extLst>
                  <a:ext uri="{FF2B5EF4-FFF2-40B4-BE49-F238E27FC236}">
                    <a16:creationId xmlns:a16="http://schemas.microsoft.com/office/drawing/2014/main" id="{C8E05A54-59A3-F467-E463-490918C26CBD}"/>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nvGrpSpPr>
            <p:cNvPr id="60" name="Group 59">
              <a:extLst>
                <a:ext uri="{FF2B5EF4-FFF2-40B4-BE49-F238E27FC236}">
                  <a16:creationId xmlns:a16="http://schemas.microsoft.com/office/drawing/2014/main" id="{9A7A8C14-7A7C-222B-0A6C-40E3225EB074}"/>
                </a:ext>
              </a:extLst>
            </p:cNvPr>
            <p:cNvGrpSpPr>
              <a:grpSpLocks noChangeAspect="1"/>
            </p:cNvGrpSpPr>
            <p:nvPr/>
          </p:nvGrpSpPr>
          <p:grpSpPr bwMode="auto">
            <a:xfrm>
              <a:off x="1904134" y="3330671"/>
              <a:ext cx="367043" cy="367031"/>
              <a:chOff x="3780" y="2658"/>
              <a:chExt cx="340" cy="340"/>
            </a:xfrm>
            <a:solidFill>
              <a:sysClr val="window" lastClr="FFFFFF"/>
            </a:solidFill>
          </p:grpSpPr>
          <p:sp>
            <p:nvSpPr>
              <p:cNvPr id="101" name="Freeform 122">
                <a:extLst>
                  <a:ext uri="{FF2B5EF4-FFF2-40B4-BE49-F238E27FC236}">
                    <a16:creationId xmlns:a16="http://schemas.microsoft.com/office/drawing/2014/main" id="{F969217F-E0AE-C270-4D75-6A968A09F812}"/>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02" name="Freeform 123">
                <a:extLst>
                  <a:ext uri="{FF2B5EF4-FFF2-40B4-BE49-F238E27FC236}">
                    <a16:creationId xmlns:a16="http://schemas.microsoft.com/office/drawing/2014/main" id="{C987DF16-9679-0E16-4A51-42D6F9EA7262}"/>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03" name="Freeform 124">
                <a:extLst>
                  <a:ext uri="{FF2B5EF4-FFF2-40B4-BE49-F238E27FC236}">
                    <a16:creationId xmlns:a16="http://schemas.microsoft.com/office/drawing/2014/main" id="{7014470D-CE2E-4449-642A-2081765E784C}"/>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04" name="Freeform 125">
                <a:extLst>
                  <a:ext uri="{FF2B5EF4-FFF2-40B4-BE49-F238E27FC236}">
                    <a16:creationId xmlns:a16="http://schemas.microsoft.com/office/drawing/2014/main" id="{B4143CCF-5298-FF6D-A6A3-39370C52A460}"/>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05" name="Freeform 126">
                <a:extLst>
                  <a:ext uri="{FF2B5EF4-FFF2-40B4-BE49-F238E27FC236}">
                    <a16:creationId xmlns:a16="http://schemas.microsoft.com/office/drawing/2014/main" id="{73279AED-A09D-AEA7-670A-80F421B2B972}"/>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06" name="Freeform 127">
                <a:extLst>
                  <a:ext uri="{FF2B5EF4-FFF2-40B4-BE49-F238E27FC236}">
                    <a16:creationId xmlns:a16="http://schemas.microsoft.com/office/drawing/2014/main" id="{AF17D77C-C879-1052-42F4-BCA63610ACA5}"/>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07" name="Freeform 128">
                <a:extLst>
                  <a:ext uri="{FF2B5EF4-FFF2-40B4-BE49-F238E27FC236}">
                    <a16:creationId xmlns:a16="http://schemas.microsoft.com/office/drawing/2014/main" id="{67470DAD-1DB4-0D50-05E0-B1327B90A988}"/>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08" name="Freeform 129">
                <a:extLst>
                  <a:ext uri="{FF2B5EF4-FFF2-40B4-BE49-F238E27FC236}">
                    <a16:creationId xmlns:a16="http://schemas.microsoft.com/office/drawing/2014/main" id="{99FC1F89-FE01-A64E-143B-537C3FE7AF36}"/>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09" name="Freeform 130">
                <a:extLst>
                  <a:ext uri="{FF2B5EF4-FFF2-40B4-BE49-F238E27FC236}">
                    <a16:creationId xmlns:a16="http://schemas.microsoft.com/office/drawing/2014/main" id="{D61C9557-395B-854A-0FAC-B9B5EA43C1C0}"/>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nvGrpSpPr>
            <p:cNvPr id="61" name="Group 60">
              <a:extLst>
                <a:ext uri="{FF2B5EF4-FFF2-40B4-BE49-F238E27FC236}">
                  <a16:creationId xmlns:a16="http://schemas.microsoft.com/office/drawing/2014/main" id="{C18D7388-D3A8-8251-79CF-7DDCDCD66A42}"/>
                </a:ext>
              </a:extLst>
            </p:cNvPr>
            <p:cNvGrpSpPr>
              <a:grpSpLocks noChangeAspect="1"/>
            </p:cNvGrpSpPr>
            <p:nvPr/>
          </p:nvGrpSpPr>
          <p:grpSpPr bwMode="auto">
            <a:xfrm>
              <a:off x="1904134" y="3970328"/>
              <a:ext cx="367043" cy="367031"/>
              <a:chOff x="3780" y="2658"/>
              <a:chExt cx="340" cy="340"/>
            </a:xfrm>
            <a:solidFill>
              <a:sysClr val="window" lastClr="FFFFFF"/>
            </a:solidFill>
          </p:grpSpPr>
          <p:sp>
            <p:nvSpPr>
              <p:cNvPr id="92" name="Freeform 113">
                <a:extLst>
                  <a:ext uri="{FF2B5EF4-FFF2-40B4-BE49-F238E27FC236}">
                    <a16:creationId xmlns:a16="http://schemas.microsoft.com/office/drawing/2014/main" id="{27F849B0-88EC-F369-AC34-A8914E417890}"/>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93" name="Freeform 114">
                <a:extLst>
                  <a:ext uri="{FF2B5EF4-FFF2-40B4-BE49-F238E27FC236}">
                    <a16:creationId xmlns:a16="http://schemas.microsoft.com/office/drawing/2014/main" id="{776E2682-9F0F-356A-D486-AFD92BD4B1D6}"/>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94" name="Freeform 115">
                <a:extLst>
                  <a:ext uri="{FF2B5EF4-FFF2-40B4-BE49-F238E27FC236}">
                    <a16:creationId xmlns:a16="http://schemas.microsoft.com/office/drawing/2014/main" id="{B4B88400-4B57-BDBA-1840-A9B1ED7A83BF}"/>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95" name="Freeform 116">
                <a:extLst>
                  <a:ext uri="{FF2B5EF4-FFF2-40B4-BE49-F238E27FC236}">
                    <a16:creationId xmlns:a16="http://schemas.microsoft.com/office/drawing/2014/main" id="{138CE9EE-183B-64EC-032C-BDBDD5D68FA4}"/>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96" name="Freeform 117">
                <a:extLst>
                  <a:ext uri="{FF2B5EF4-FFF2-40B4-BE49-F238E27FC236}">
                    <a16:creationId xmlns:a16="http://schemas.microsoft.com/office/drawing/2014/main" id="{74677EBE-1800-F362-76E4-CCA30B8EB2E6}"/>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97" name="Freeform 118">
                <a:extLst>
                  <a:ext uri="{FF2B5EF4-FFF2-40B4-BE49-F238E27FC236}">
                    <a16:creationId xmlns:a16="http://schemas.microsoft.com/office/drawing/2014/main" id="{3B6F7A3E-0B6D-4D10-E153-2AC41F398734}"/>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98" name="Freeform 119">
                <a:extLst>
                  <a:ext uri="{FF2B5EF4-FFF2-40B4-BE49-F238E27FC236}">
                    <a16:creationId xmlns:a16="http://schemas.microsoft.com/office/drawing/2014/main" id="{D8B0F752-EE61-10AF-61C5-65E56E49EA92}"/>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99" name="Freeform 120">
                <a:extLst>
                  <a:ext uri="{FF2B5EF4-FFF2-40B4-BE49-F238E27FC236}">
                    <a16:creationId xmlns:a16="http://schemas.microsoft.com/office/drawing/2014/main" id="{1C334CAA-416A-B93C-A2FA-6E80DDCF0CE4}"/>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100" name="Freeform 121">
                <a:extLst>
                  <a:ext uri="{FF2B5EF4-FFF2-40B4-BE49-F238E27FC236}">
                    <a16:creationId xmlns:a16="http://schemas.microsoft.com/office/drawing/2014/main" id="{A9F13120-3A43-9193-A841-F39CFC95BA18}"/>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nvGrpSpPr>
            <p:cNvPr id="62" name="Group 61">
              <a:extLst>
                <a:ext uri="{FF2B5EF4-FFF2-40B4-BE49-F238E27FC236}">
                  <a16:creationId xmlns:a16="http://schemas.microsoft.com/office/drawing/2014/main" id="{95DB85F5-638E-235D-A4AC-3EC2DDBCA443}"/>
                </a:ext>
              </a:extLst>
            </p:cNvPr>
            <p:cNvGrpSpPr>
              <a:grpSpLocks noChangeAspect="1"/>
            </p:cNvGrpSpPr>
            <p:nvPr/>
          </p:nvGrpSpPr>
          <p:grpSpPr bwMode="auto">
            <a:xfrm>
              <a:off x="1904134" y="4609985"/>
              <a:ext cx="367043" cy="367031"/>
              <a:chOff x="3780" y="2658"/>
              <a:chExt cx="340" cy="340"/>
            </a:xfrm>
            <a:solidFill>
              <a:sysClr val="window" lastClr="FFFFFF"/>
            </a:solidFill>
          </p:grpSpPr>
          <p:sp>
            <p:nvSpPr>
              <p:cNvPr id="83" name="Freeform 104">
                <a:extLst>
                  <a:ext uri="{FF2B5EF4-FFF2-40B4-BE49-F238E27FC236}">
                    <a16:creationId xmlns:a16="http://schemas.microsoft.com/office/drawing/2014/main" id="{058115C7-A2AE-5613-790D-F8A89DC757A2}"/>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84" name="Freeform 105">
                <a:extLst>
                  <a:ext uri="{FF2B5EF4-FFF2-40B4-BE49-F238E27FC236}">
                    <a16:creationId xmlns:a16="http://schemas.microsoft.com/office/drawing/2014/main" id="{512084F2-8DE4-2318-6744-17D281D1CE07}"/>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85" name="Freeform 106">
                <a:extLst>
                  <a:ext uri="{FF2B5EF4-FFF2-40B4-BE49-F238E27FC236}">
                    <a16:creationId xmlns:a16="http://schemas.microsoft.com/office/drawing/2014/main" id="{4D52123A-2599-A79C-91FA-CE0D4E8C94F8}"/>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86" name="Freeform 107">
                <a:extLst>
                  <a:ext uri="{FF2B5EF4-FFF2-40B4-BE49-F238E27FC236}">
                    <a16:creationId xmlns:a16="http://schemas.microsoft.com/office/drawing/2014/main" id="{0D3A0576-5FE4-E264-C1E4-86A3D88FDF79}"/>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87" name="Freeform 108">
                <a:extLst>
                  <a:ext uri="{FF2B5EF4-FFF2-40B4-BE49-F238E27FC236}">
                    <a16:creationId xmlns:a16="http://schemas.microsoft.com/office/drawing/2014/main" id="{55BD3F38-EF01-80C1-922C-AA0194AD49EC}"/>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88" name="Freeform 109">
                <a:extLst>
                  <a:ext uri="{FF2B5EF4-FFF2-40B4-BE49-F238E27FC236}">
                    <a16:creationId xmlns:a16="http://schemas.microsoft.com/office/drawing/2014/main" id="{78090E60-623E-C3FF-9E82-AE786A5DB8C4}"/>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89" name="Freeform 110">
                <a:extLst>
                  <a:ext uri="{FF2B5EF4-FFF2-40B4-BE49-F238E27FC236}">
                    <a16:creationId xmlns:a16="http://schemas.microsoft.com/office/drawing/2014/main" id="{DF96CBC9-D22A-4AD6-2AA8-292D2EE87FCB}"/>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90" name="Freeform 111">
                <a:extLst>
                  <a:ext uri="{FF2B5EF4-FFF2-40B4-BE49-F238E27FC236}">
                    <a16:creationId xmlns:a16="http://schemas.microsoft.com/office/drawing/2014/main" id="{7D95F6C5-083F-9D77-3A4C-2BE0EC4B6378}"/>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91" name="Freeform 112">
                <a:extLst>
                  <a:ext uri="{FF2B5EF4-FFF2-40B4-BE49-F238E27FC236}">
                    <a16:creationId xmlns:a16="http://schemas.microsoft.com/office/drawing/2014/main" id="{A5A706F4-A225-684A-7464-2FACB9D5523C}"/>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nvGrpSpPr>
            <p:cNvPr id="63" name="Group 62">
              <a:extLst>
                <a:ext uri="{FF2B5EF4-FFF2-40B4-BE49-F238E27FC236}">
                  <a16:creationId xmlns:a16="http://schemas.microsoft.com/office/drawing/2014/main" id="{1637C51A-42D3-80DC-4977-F63FC6DD8562}"/>
                </a:ext>
              </a:extLst>
            </p:cNvPr>
            <p:cNvGrpSpPr>
              <a:grpSpLocks noChangeAspect="1"/>
            </p:cNvGrpSpPr>
            <p:nvPr/>
          </p:nvGrpSpPr>
          <p:grpSpPr bwMode="auto">
            <a:xfrm>
              <a:off x="1904134" y="5249642"/>
              <a:ext cx="367043" cy="367031"/>
              <a:chOff x="3780" y="2658"/>
              <a:chExt cx="340" cy="340"/>
            </a:xfrm>
            <a:solidFill>
              <a:sysClr val="window" lastClr="FFFFFF"/>
            </a:solidFill>
          </p:grpSpPr>
          <p:sp>
            <p:nvSpPr>
              <p:cNvPr id="74" name="Freeform 95">
                <a:extLst>
                  <a:ext uri="{FF2B5EF4-FFF2-40B4-BE49-F238E27FC236}">
                    <a16:creationId xmlns:a16="http://schemas.microsoft.com/office/drawing/2014/main" id="{F8F12F7C-44C7-067F-0935-EE03EB82C2C1}"/>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75" name="Freeform 96">
                <a:extLst>
                  <a:ext uri="{FF2B5EF4-FFF2-40B4-BE49-F238E27FC236}">
                    <a16:creationId xmlns:a16="http://schemas.microsoft.com/office/drawing/2014/main" id="{A0866D57-1698-604D-1ADA-5B066BFCFDB0}"/>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76" name="Freeform 97">
                <a:extLst>
                  <a:ext uri="{FF2B5EF4-FFF2-40B4-BE49-F238E27FC236}">
                    <a16:creationId xmlns:a16="http://schemas.microsoft.com/office/drawing/2014/main" id="{AEC0CF13-8DFD-5C1B-2E79-1E084284386A}"/>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77" name="Freeform 98">
                <a:extLst>
                  <a:ext uri="{FF2B5EF4-FFF2-40B4-BE49-F238E27FC236}">
                    <a16:creationId xmlns:a16="http://schemas.microsoft.com/office/drawing/2014/main" id="{9904F348-2675-A901-DB38-B9BC8E91C608}"/>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78" name="Freeform 99">
                <a:extLst>
                  <a:ext uri="{FF2B5EF4-FFF2-40B4-BE49-F238E27FC236}">
                    <a16:creationId xmlns:a16="http://schemas.microsoft.com/office/drawing/2014/main" id="{7924B0B2-81D1-8827-0DBE-844D05CBB876}"/>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79" name="Freeform 100">
                <a:extLst>
                  <a:ext uri="{FF2B5EF4-FFF2-40B4-BE49-F238E27FC236}">
                    <a16:creationId xmlns:a16="http://schemas.microsoft.com/office/drawing/2014/main" id="{88BED305-2BD6-EFE7-4322-E232BAD02936}"/>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80" name="Freeform 101">
                <a:extLst>
                  <a:ext uri="{FF2B5EF4-FFF2-40B4-BE49-F238E27FC236}">
                    <a16:creationId xmlns:a16="http://schemas.microsoft.com/office/drawing/2014/main" id="{A5CF48D1-B8F1-574E-5B3F-144EA9E477FF}"/>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81" name="Freeform 102">
                <a:extLst>
                  <a:ext uri="{FF2B5EF4-FFF2-40B4-BE49-F238E27FC236}">
                    <a16:creationId xmlns:a16="http://schemas.microsoft.com/office/drawing/2014/main" id="{954E7584-609B-A1BC-2188-7576182CAF16}"/>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82" name="Freeform 103">
                <a:extLst>
                  <a:ext uri="{FF2B5EF4-FFF2-40B4-BE49-F238E27FC236}">
                    <a16:creationId xmlns:a16="http://schemas.microsoft.com/office/drawing/2014/main" id="{ACA2B6F3-A2CB-5D22-F402-00687ED146AF}"/>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nvGrpSpPr>
            <p:cNvPr id="64" name="Group 63">
              <a:extLst>
                <a:ext uri="{FF2B5EF4-FFF2-40B4-BE49-F238E27FC236}">
                  <a16:creationId xmlns:a16="http://schemas.microsoft.com/office/drawing/2014/main" id="{B47AFD3B-E069-1872-6629-06EA3A7C5525}"/>
                </a:ext>
              </a:extLst>
            </p:cNvPr>
            <p:cNvGrpSpPr>
              <a:grpSpLocks noChangeAspect="1"/>
            </p:cNvGrpSpPr>
            <p:nvPr/>
          </p:nvGrpSpPr>
          <p:grpSpPr bwMode="auto">
            <a:xfrm>
              <a:off x="1904134" y="5889296"/>
              <a:ext cx="367043" cy="367031"/>
              <a:chOff x="3780" y="2658"/>
              <a:chExt cx="340" cy="340"/>
            </a:xfrm>
            <a:solidFill>
              <a:sysClr val="window" lastClr="FFFFFF"/>
            </a:solidFill>
          </p:grpSpPr>
          <p:sp>
            <p:nvSpPr>
              <p:cNvPr id="65" name="Freeform 86">
                <a:extLst>
                  <a:ext uri="{FF2B5EF4-FFF2-40B4-BE49-F238E27FC236}">
                    <a16:creationId xmlns:a16="http://schemas.microsoft.com/office/drawing/2014/main" id="{133EDEE0-3345-09DF-3E2B-BFCE9ED07FBC}"/>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66" name="Freeform 87">
                <a:extLst>
                  <a:ext uri="{FF2B5EF4-FFF2-40B4-BE49-F238E27FC236}">
                    <a16:creationId xmlns:a16="http://schemas.microsoft.com/office/drawing/2014/main" id="{5ACDED1D-4A59-8480-0853-AF532B8846D2}"/>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67" name="Freeform 88">
                <a:extLst>
                  <a:ext uri="{FF2B5EF4-FFF2-40B4-BE49-F238E27FC236}">
                    <a16:creationId xmlns:a16="http://schemas.microsoft.com/office/drawing/2014/main" id="{E37C039A-2498-969D-EFC0-28101A27DAD3}"/>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68" name="Freeform 89">
                <a:extLst>
                  <a:ext uri="{FF2B5EF4-FFF2-40B4-BE49-F238E27FC236}">
                    <a16:creationId xmlns:a16="http://schemas.microsoft.com/office/drawing/2014/main" id="{2D7E04C8-A4F0-956C-BCE6-8DEB49C347E2}"/>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69" name="Freeform 90">
                <a:extLst>
                  <a:ext uri="{FF2B5EF4-FFF2-40B4-BE49-F238E27FC236}">
                    <a16:creationId xmlns:a16="http://schemas.microsoft.com/office/drawing/2014/main" id="{C1705BD0-B959-F836-BFF5-FC790F6CD4F7}"/>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70" name="Freeform 91">
                <a:extLst>
                  <a:ext uri="{FF2B5EF4-FFF2-40B4-BE49-F238E27FC236}">
                    <a16:creationId xmlns:a16="http://schemas.microsoft.com/office/drawing/2014/main" id="{FB360736-E7C0-C7C2-D4A5-DC3A8F8380CA}"/>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71" name="Freeform 92">
                <a:extLst>
                  <a:ext uri="{FF2B5EF4-FFF2-40B4-BE49-F238E27FC236}">
                    <a16:creationId xmlns:a16="http://schemas.microsoft.com/office/drawing/2014/main" id="{830321B6-402D-C2DF-18ED-50690461E0B4}"/>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72" name="Freeform 93">
                <a:extLst>
                  <a:ext uri="{FF2B5EF4-FFF2-40B4-BE49-F238E27FC236}">
                    <a16:creationId xmlns:a16="http://schemas.microsoft.com/office/drawing/2014/main" id="{529AE128-000A-C3B2-2BDE-80BF452FF622}"/>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sp>
            <p:nvSpPr>
              <p:cNvPr id="73" name="Freeform 94">
                <a:extLst>
                  <a:ext uri="{FF2B5EF4-FFF2-40B4-BE49-F238E27FC236}">
                    <a16:creationId xmlns:a16="http://schemas.microsoft.com/office/drawing/2014/main" id="{FB5E43CE-D015-2709-CE64-AC82054A3BB6}"/>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GB">
                  <a:solidFill>
                    <a:sysClr val="windowText" lastClr="000000"/>
                  </a:solidFill>
                </a:endParaRPr>
              </a:p>
            </p:txBody>
          </p:sp>
        </p:grpSp>
      </p:grpSp>
      <p:sp>
        <p:nvSpPr>
          <p:cNvPr id="157" name="TextBox 156">
            <a:extLst>
              <a:ext uri="{FF2B5EF4-FFF2-40B4-BE49-F238E27FC236}">
                <a16:creationId xmlns:a16="http://schemas.microsoft.com/office/drawing/2014/main" id="{AD408FB4-B96B-7D1D-62C2-8798BF3A7E2C}"/>
              </a:ext>
            </a:extLst>
          </p:cNvPr>
          <p:cNvSpPr txBox="1"/>
          <p:nvPr/>
        </p:nvSpPr>
        <p:spPr>
          <a:xfrm>
            <a:off x="570388" y="2940666"/>
            <a:ext cx="3540803" cy="101053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4400">
                <a:solidFill>
                  <a:srgbClr val="313131"/>
                </a:solidFill>
                <a:cs typeface="Calibri"/>
              </a:rPr>
              <a:t>Data Features</a:t>
            </a:r>
            <a:endParaRPr lang="en-US" sz="4400">
              <a:solidFill>
                <a:srgbClr val="313131"/>
              </a:solidFill>
              <a:ea typeface="Calibri"/>
              <a:cs typeface="Calibri"/>
            </a:endParaRPr>
          </a:p>
          <a:p>
            <a:pPr>
              <a:spcBef>
                <a:spcPts val="200"/>
              </a:spcBef>
              <a:buSzPct val="100000"/>
            </a:pPr>
            <a:r>
              <a:rPr lang="en-US" sz="2000">
                <a:solidFill>
                  <a:srgbClr val="313131"/>
                </a:solidFill>
                <a:ea typeface="Calibri"/>
                <a:cs typeface="Calibri"/>
              </a:rPr>
              <a:t>Source of Data: Kaggle </a:t>
            </a:r>
            <a:endParaRPr lang="en-US" sz="2000">
              <a:ea typeface="Calibri"/>
              <a:cs typeface="Calibri"/>
            </a:endParaRPr>
          </a:p>
        </p:txBody>
      </p:sp>
      <p:sp>
        <p:nvSpPr>
          <p:cNvPr id="158" name="TextBox 157">
            <a:extLst>
              <a:ext uri="{FF2B5EF4-FFF2-40B4-BE49-F238E27FC236}">
                <a16:creationId xmlns:a16="http://schemas.microsoft.com/office/drawing/2014/main" id="{7367F2B1-F7D6-75F2-4EF6-4819B7FA6FA1}"/>
              </a:ext>
            </a:extLst>
          </p:cNvPr>
          <p:cNvSpPr txBox="1"/>
          <p:nvPr/>
        </p:nvSpPr>
        <p:spPr>
          <a:xfrm>
            <a:off x="5973698" y="2975236"/>
            <a:ext cx="1237923" cy="892552"/>
          </a:xfrm>
          <a:prstGeom prst="rect">
            <a:avLst/>
          </a:prstGeom>
          <a:noFill/>
        </p:spPr>
        <p:txBody>
          <a:bodyPr wrap="square" rtlCol="0">
            <a:spAutoFit/>
          </a:bodyPr>
          <a:lstStyle/>
          <a:p>
            <a:pPr algn="ctr"/>
            <a:r>
              <a:rPr lang="en-US" sz="1700" b="1" err="1">
                <a:solidFill>
                  <a:prstClr val="black"/>
                </a:solidFill>
              </a:rPr>
              <a:t>Bank_loan</a:t>
            </a:r>
            <a:r>
              <a:rPr lang="en-US" sz="1700" b="1">
                <a:solidFill>
                  <a:prstClr val="black"/>
                </a:solidFill>
              </a:rPr>
              <a:t> Dataset</a:t>
            </a:r>
          </a:p>
          <a:p>
            <a:pPr algn="ctr"/>
            <a:endParaRPr lang="en-US"/>
          </a:p>
        </p:txBody>
      </p:sp>
    </p:spTree>
    <p:extLst>
      <p:ext uri="{BB962C8B-B14F-4D97-AF65-F5344CB8AC3E}">
        <p14:creationId xmlns:p14="http://schemas.microsoft.com/office/powerpoint/2010/main" val="19766549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B84392-2CA4-4592-A924-2C8F6C14FE96}"/>
              </a:ext>
            </a:extLst>
          </p:cNvPr>
          <p:cNvSpPr/>
          <p:nvPr/>
        </p:nvSpPr>
        <p:spPr>
          <a:xfrm>
            <a:off x="4831291" y="905352"/>
            <a:ext cx="4130254" cy="531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71112B-0BFA-79F6-3DE5-769DCEA1CBD4}"/>
              </a:ext>
            </a:extLst>
          </p:cNvPr>
          <p:cNvSpPr txBox="1"/>
          <p:nvPr/>
        </p:nvSpPr>
        <p:spPr>
          <a:xfrm>
            <a:off x="465140" y="2250910"/>
            <a:ext cx="4033023" cy="300595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4400">
                <a:solidFill>
                  <a:srgbClr val="313131"/>
                </a:solidFill>
                <a:cs typeface="Calibri"/>
              </a:rPr>
              <a:t>Modeling Techniques Utilized </a:t>
            </a:r>
          </a:p>
          <a:p>
            <a:pPr>
              <a:spcBef>
                <a:spcPts val="200"/>
              </a:spcBef>
              <a:buSzPct val="100000"/>
            </a:pPr>
            <a:endParaRPr lang="en-US" sz="4000" b="1">
              <a:solidFill>
                <a:srgbClr val="313131"/>
              </a:solidFill>
              <a:ea typeface="Calibri"/>
              <a:cs typeface="Calibri"/>
            </a:endParaRPr>
          </a:p>
          <a:p>
            <a:pPr>
              <a:spcBef>
                <a:spcPts val="200"/>
              </a:spcBef>
              <a:buSzPct val="100000"/>
            </a:pPr>
            <a:r>
              <a:rPr lang="en-US" sz="2000">
                <a:solidFill>
                  <a:srgbClr val="313131"/>
                </a:solidFill>
                <a:ea typeface="Calibri"/>
                <a:cs typeface="Calibri"/>
              </a:rPr>
              <a:t>Source of Data: Kaggle </a:t>
            </a:r>
            <a:endParaRPr lang="en-US" sz="2000">
              <a:ea typeface="Calibri"/>
              <a:cs typeface="Calibri"/>
            </a:endParaRPr>
          </a:p>
        </p:txBody>
      </p:sp>
      <p:grpSp>
        <p:nvGrpSpPr>
          <p:cNvPr id="43" name="Group 42">
            <a:extLst>
              <a:ext uri="{FF2B5EF4-FFF2-40B4-BE49-F238E27FC236}">
                <a16:creationId xmlns:a16="http://schemas.microsoft.com/office/drawing/2014/main" id="{D637FB8B-13B9-A65E-068D-BE5C3473A5EA}"/>
              </a:ext>
            </a:extLst>
          </p:cNvPr>
          <p:cNvGrpSpPr/>
          <p:nvPr/>
        </p:nvGrpSpPr>
        <p:grpSpPr>
          <a:xfrm>
            <a:off x="4625359" y="1113726"/>
            <a:ext cx="6376037" cy="4630548"/>
            <a:chOff x="958367" y="766692"/>
            <a:chExt cx="7847430" cy="5699135"/>
          </a:xfrm>
        </p:grpSpPr>
        <p:grpSp>
          <p:nvGrpSpPr>
            <p:cNvPr id="44" name="Group 43">
              <a:extLst>
                <a:ext uri="{FF2B5EF4-FFF2-40B4-BE49-F238E27FC236}">
                  <a16:creationId xmlns:a16="http://schemas.microsoft.com/office/drawing/2014/main" id="{35969223-F124-39E9-8DB2-A435C1C78904}"/>
                </a:ext>
              </a:extLst>
            </p:cNvPr>
            <p:cNvGrpSpPr/>
            <p:nvPr/>
          </p:nvGrpSpPr>
          <p:grpSpPr>
            <a:xfrm>
              <a:off x="958367" y="982449"/>
              <a:ext cx="7847430" cy="5435880"/>
              <a:chOff x="958367" y="982449"/>
              <a:chExt cx="7847430" cy="5435880"/>
            </a:xfrm>
          </p:grpSpPr>
          <p:sp>
            <p:nvSpPr>
              <p:cNvPr id="64" name="Oval 63">
                <a:extLst>
                  <a:ext uri="{FF2B5EF4-FFF2-40B4-BE49-F238E27FC236}">
                    <a16:creationId xmlns:a16="http://schemas.microsoft.com/office/drawing/2014/main" id="{893C15E3-E598-8B5D-42BD-EB27F4EFFE7F}"/>
                  </a:ext>
                </a:extLst>
              </p:cNvPr>
              <p:cNvSpPr/>
              <p:nvPr/>
            </p:nvSpPr>
            <p:spPr bwMode="gray">
              <a:xfrm>
                <a:off x="3601232" y="1032891"/>
                <a:ext cx="5204565" cy="5204565"/>
              </a:xfrm>
              <a:prstGeom prst="ellipse">
                <a:avLst/>
              </a:prstGeom>
              <a:noFill/>
              <a:ln w="31750" algn="ctr">
                <a:solidFill>
                  <a:schemeClr val="tx1"/>
                </a:solidFill>
                <a:miter lim="800000"/>
                <a:headEnd/>
                <a:tailEnd/>
              </a:ln>
            </p:spPr>
            <p:txBody>
              <a:bodyPr wrap="square" lIns="72231" tIns="72231" rIns="72231" bIns="72231" rtlCol="0" anchor="ctr"/>
              <a:lstStyle/>
              <a:p>
                <a:pPr algn="ctr" defTabSz="742950">
                  <a:lnSpc>
                    <a:spcPct val="106000"/>
                  </a:lnSpc>
                  <a:defRPr/>
                </a:pPr>
                <a:endParaRPr lang="en-US" sz="1300" b="1">
                  <a:solidFill>
                    <a:prstClr val="white"/>
                  </a:solidFill>
                  <a:latin typeface="Calibri Light"/>
                </a:endParaRPr>
              </a:p>
            </p:txBody>
          </p:sp>
          <p:sp>
            <p:nvSpPr>
              <p:cNvPr id="65" name="Rectangle 64">
                <a:extLst>
                  <a:ext uri="{FF2B5EF4-FFF2-40B4-BE49-F238E27FC236}">
                    <a16:creationId xmlns:a16="http://schemas.microsoft.com/office/drawing/2014/main" id="{24749A9E-17B1-DACD-7514-5421CCCC2281}"/>
                  </a:ext>
                </a:extLst>
              </p:cNvPr>
              <p:cNvSpPr/>
              <p:nvPr/>
            </p:nvSpPr>
            <p:spPr bwMode="gray">
              <a:xfrm>
                <a:off x="958367" y="982449"/>
                <a:ext cx="5060515" cy="5435880"/>
              </a:xfrm>
              <a:prstGeom prst="rect">
                <a:avLst/>
              </a:prstGeom>
              <a:solidFill>
                <a:schemeClr val="bg1"/>
              </a:solidFill>
              <a:ln w="19050" algn="ctr">
                <a:noFill/>
                <a:miter lim="800000"/>
                <a:headEnd/>
                <a:tailEnd/>
              </a:ln>
            </p:spPr>
            <p:txBody>
              <a:bodyPr wrap="square" lIns="72231" tIns="72231" rIns="72231" bIns="72231" rtlCol="0" anchor="ctr"/>
              <a:lstStyle/>
              <a:p>
                <a:pPr algn="ctr" defTabSz="742950">
                  <a:lnSpc>
                    <a:spcPct val="106000"/>
                  </a:lnSpc>
                  <a:defRPr/>
                </a:pPr>
                <a:endParaRPr lang="en-US" sz="1300" b="1">
                  <a:solidFill>
                    <a:prstClr val="white"/>
                  </a:solidFill>
                  <a:latin typeface="Calibri Light"/>
                </a:endParaRPr>
              </a:p>
            </p:txBody>
          </p:sp>
        </p:grpSp>
        <p:sp>
          <p:nvSpPr>
            <p:cNvPr id="45" name="Rectangle 44">
              <a:extLst>
                <a:ext uri="{FF2B5EF4-FFF2-40B4-BE49-F238E27FC236}">
                  <a16:creationId xmlns:a16="http://schemas.microsoft.com/office/drawing/2014/main" id="{BDDF471B-E367-AEC2-B123-B83852A44B40}"/>
                </a:ext>
              </a:extLst>
            </p:cNvPr>
            <p:cNvSpPr/>
            <p:nvPr/>
          </p:nvSpPr>
          <p:spPr>
            <a:xfrm>
              <a:off x="5464358" y="3031250"/>
              <a:ext cx="3061164" cy="1299844"/>
            </a:xfrm>
            <a:prstGeom prst="rect">
              <a:avLst/>
            </a:prstGeom>
          </p:spPr>
          <p:txBody>
            <a:bodyPr wrap="square">
              <a:spAutoFit/>
            </a:bodyPr>
            <a:lstStyle/>
            <a:p>
              <a:pPr defTabSz="742950">
                <a:defRPr/>
              </a:pPr>
              <a:r>
                <a:rPr lang="en-US" sz="2400" b="1">
                  <a:solidFill>
                    <a:prstClr val="black"/>
                  </a:solidFill>
                </a:rPr>
                <a:t>Modeling Techniques </a:t>
              </a:r>
              <a:endParaRPr lang="en-US" sz="1400" b="1">
                <a:solidFill>
                  <a:prstClr val="black"/>
                </a:solidFill>
              </a:endParaRPr>
            </a:p>
            <a:p>
              <a:pPr defTabSz="742950">
                <a:defRPr/>
              </a:pPr>
              <a:endParaRPr lang="en-US" sz="1463" b="1">
                <a:solidFill>
                  <a:prstClr val="black"/>
                </a:solidFill>
              </a:endParaRPr>
            </a:p>
          </p:txBody>
        </p:sp>
        <p:grpSp>
          <p:nvGrpSpPr>
            <p:cNvPr id="46" name="Group 45">
              <a:extLst>
                <a:ext uri="{FF2B5EF4-FFF2-40B4-BE49-F238E27FC236}">
                  <a16:creationId xmlns:a16="http://schemas.microsoft.com/office/drawing/2014/main" id="{AA4E54A1-1BF8-D81D-3C06-7ACD3C423C0A}"/>
                </a:ext>
              </a:extLst>
            </p:cNvPr>
            <p:cNvGrpSpPr/>
            <p:nvPr/>
          </p:nvGrpSpPr>
          <p:grpSpPr>
            <a:xfrm>
              <a:off x="3198310" y="766692"/>
              <a:ext cx="2908129" cy="568204"/>
              <a:chOff x="3198310" y="766692"/>
              <a:chExt cx="2908129" cy="568204"/>
            </a:xfrm>
          </p:grpSpPr>
          <p:sp>
            <p:nvSpPr>
              <p:cNvPr id="62" name="Rectangle 61">
                <a:extLst>
                  <a:ext uri="{FF2B5EF4-FFF2-40B4-BE49-F238E27FC236}">
                    <a16:creationId xmlns:a16="http://schemas.microsoft.com/office/drawing/2014/main" id="{22586D44-EFED-283F-2111-9F0B44B24792}"/>
                  </a:ext>
                </a:extLst>
              </p:cNvPr>
              <p:cNvSpPr/>
              <p:nvPr/>
            </p:nvSpPr>
            <p:spPr bwMode="gray">
              <a:xfrm>
                <a:off x="3942427" y="841716"/>
                <a:ext cx="2164012" cy="403951"/>
              </a:xfrm>
              <a:prstGeom prst="rect">
                <a:avLst/>
              </a:prstGeom>
              <a:solidFill>
                <a:srgbClr val="43B02A"/>
              </a:solidFill>
              <a:ln w="19050" algn="ctr">
                <a:noFill/>
                <a:miter lim="800000"/>
                <a:headEnd/>
                <a:tailEnd/>
              </a:ln>
            </p:spPr>
            <p:txBody>
              <a:bodyPr wrap="square" lIns="72231" tIns="72231" rIns="72231" bIns="72231" rtlCol="0" anchor="ctr"/>
              <a:lstStyle/>
              <a:p>
                <a:pPr algn="ctr" defTabSz="742950">
                  <a:defRPr/>
                </a:pPr>
                <a:r>
                  <a:rPr lang="en-US" sz="1400" b="1">
                    <a:solidFill>
                      <a:prstClr val="white"/>
                    </a:solidFill>
                  </a:rPr>
                  <a:t>Dummy Classifier</a:t>
                </a:r>
              </a:p>
            </p:txBody>
          </p:sp>
          <p:sp>
            <p:nvSpPr>
              <p:cNvPr id="63" name="TextBox 62">
                <a:extLst>
                  <a:ext uri="{FF2B5EF4-FFF2-40B4-BE49-F238E27FC236}">
                    <a16:creationId xmlns:a16="http://schemas.microsoft.com/office/drawing/2014/main" id="{9F5D00A7-10E3-8301-4D73-EF6D24FF4A39}"/>
                  </a:ext>
                </a:extLst>
              </p:cNvPr>
              <p:cNvSpPr txBox="1"/>
              <p:nvPr/>
            </p:nvSpPr>
            <p:spPr>
              <a:xfrm>
                <a:off x="3198310" y="766692"/>
                <a:ext cx="805844" cy="568204"/>
              </a:xfrm>
              <a:prstGeom prst="rect">
                <a:avLst/>
              </a:prstGeom>
              <a:noFill/>
            </p:spPr>
            <p:txBody>
              <a:bodyPr wrap="square" lIns="0" tIns="0" rIns="0" bIns="0" rtlCol="0">
                <a:spAutoFit/>
              </a:bodyPr>
              <a:lstStyle/>
              <a:p>
                <a:pPr defTabSz="742950">
                  <a:spcBef>
                    <a:spcPts val="488"/>
                  </a:spcBef>
                  <a:buSzPct val="100000"/>
                  <a:defRPr/>
                </a:pPr>
                <a:r>
                  <a:rPr lang="en-US" sz="3000">
                    <a:solidFill>
                      <a:srgbClr val="313131"/>
                    </a:solidFill>
                    <a:latin typeface="Calibri Light"/>
                  </a:rPr>
                  <a:t>01</a:t>
                </a:r>
              </a:p>
            </p:txBody>
          </p:sp>
        </p:grpSp>
        <p:grpSp>
          <p:nvGrpSpPr>
            <p:cNvPr id="47" name="Group 46">
              <a:extLst>
                <a:ext uri="{FF2B5EF4-FFF2-40B4-BE49-F238E27FC236}">
                  <a16:creationId xmlns:a16="http://schemas.microsoft.com/office/drawing/2014/main" id="{E0C4C8B2-E2BA-936B-C7FB-C38BDC1C8F0C}"/>
                </a:ext>
              </a:extLst>
            </p:cNvPr>
            <p:cNvGrpSpPr/>
            <p:nvPr/>
          </p:nvGrpSpPr>
          <p:grpSpPr>
            <a:xfrm>
              <a:off x="1132917" y="2194142"/>
              <a:ext cx="2820572" cy="568204"/>
              <a:chOff x="2995336" y="1158560"/>
              <a:chExt cx="2820572" cy="568204"/>
            </a:xfrm>
          </p:grpSpPr>
          <p:sp>
            <p:nvSpPr>
              <p:cNvPr id="60" name="Rectangle 59">
                <a:extLst>
                  <a:ext uri="{FF2B5EF4-FFF2-40B4-BE49-F238E27FC236}">
                    <a16:creationId xmlns:a16="http://schemas.microsoft.com/office/drawing/2014/main" id="{B204CE82-CD17-0C6F-383A-EDB799D24091}"/>
                  </a:ext>
                </a:extLst>
              </p:cNvPr>
              <p:cNvSpPr/>
              <p:nvPr/>
            </p:nvSpPr>
            <p:spPr bwMode="gray">
              <a:xfrm>
                <a:off x="3651897" y="1262850"/>
                <a:ext cx="2164011" cy="403949"/>
              </a:xfrm>
              <a:prstGeom prst="rect">
                <a:avLst/>
              </a:prstGeom>
              <a:solidFill>
                <a:srgbClr val="009A44"/>
              </a:solidFill>
              <a:ln w="19050" algn="ctr">
                <a:noFill/>
                <a:miter lim="800000"/>
                <a:headEnd/>
                <a:tailEnd/>
              </a:ln>
            </p:spPr>
            <p:txBody>
              <a:bodyPr wrap="square" lIns="72231" tIns="72231" rIns="72231" bIns="72231" rtlCol="0" anchor="ctr"/>
              <a:lstStyle/>
              <a:p>
                <a:pPr algn="ctr" defTabSz="742950">
                  <a:defRPr/>
                </a:pPr>
                <a:r>
                  <a:rPr lang="en-US" sz="1400" b="1">
                    <a:solidFill>
                      <a:prstClr val="white"/>
                    </a:solidFill>
                  </a:rPr>
                  <a:t>Decision Tree</a:t>
                </a:r>
              </a:p>
            </p:txBody>
          </p:sp>
          <p:sp>
            <p:nvSpPr>
              <p:cNvPr id="61" name="TextBox 60">
                <a:extLst>
                  <a:ext uri="{FF2B5EF4-FFF2-40B4-BE49-F238E27FC236}">
                    <a16:creationId xmlns:a16="http://schemas.microsoft.com/office/drawing/2014/main" id="{35FAB570-459E-7363-3961-D63C67E2B38D}"/>
                  </a:ext>
                </a:extLst>
              </p:cNvPr>
              <p:cNvSpPr txBox="1"/>
              <p:nvPr/>
            </p:nvSpPr>
            <p:spPr>
              <a:xfrm>
                <a:off x="2995336" y="1158560"/>
                <a:ext cx="805844" cy="568204"/>
              </a:xfrm>
              <a:prstGeom prst="rect">
                <a:avLst/>
              </a:prstGeom>
              <a:noFill/>
            </p:spPr>
            <p:txBody>
              <a:bodyPr wrap="square" lIns="0" tIns="0" rIns="0" bIns="0" rtlCol="0">
                <a:spAutoFit/>
              </a:bodyPr>
              <a:lstStyle/>
              <a:p>
                <a:pPr defTabSz="742950">
                  <a:spcBef>
                    <a:spcPts val="488"/>
                  </a:spcBef>
                  <a:buSzPct val="100000"/>
                  <a:defRPr/>
                </a:pPr>
                <a:r>
                  <a:rPr lang="en-US" sz="3000">
                    <a:solidFill>
                      <a:srgbClr val="313131"/>
                    </a:solidFill>
                    <a:latin typeface="Calibri Light"/>
                  </a:rPr>
                  <a:t>02</a:t>
                </a:r>
              </a:p>
            </p:txBody>
          </p:sp>
        </p:grpSp>
        <p:grpSp>
          <p:nvGrpSpPr>
            <p:cNvPr id="48" name="Group 47">
              <a:extLst>
                <a:ext uri="{FF2B5EF4-FFF2-40B4-BE49-F238E27FC236}">
                  <a16:creationId xmlns:a16="http://schemas.microsoft.com/office/drawing/2014/main" id="{AC8C220C-10B4-BDE9-11FA-8A414142649E}"/>
                </a:ext>
              </a:extLst>
            </p:cNvPr>
            <p:cNvGrpSpPr/>
            <p:nvPr/>
          </p:nvGrpSpPr>
          <p:grpSpPr>
            <a:xfrm>
              <a:off x="1106282" y="4113671"/>
              <a:ext cx="2847208" cy="568206"/>
              <a:chOff x="3509184" y="2042507"/>
              <a:chExt cx="2847208" cy="568206"/>
            </a:xfrm>
          </p:grpSpPr>
          <p:sp>
            <p:nvSpPr>
              <p:cNvPr id="58" name="Rectangle 57">
                <a:extLst>
                  <a:ext uri="{FF2B5EF4-FFF2-40B4-BE49-F238E27FC236}">
                    <a16:creationId xmlns:a16="http://schemas.microsoft.com/office/drawing/2014/main" id="{27420A38-4A39-DE05-6562-09B76F4590EC}"/>
                  </a:ext>
                </a:extLst>
              </p:cNvPr>
              <p:cNvSpPr/>
              <p:nvPr/>
            </p:nvSpPr>
            <p:spPr bwMode="gray">
              <a:xfrm>
                <a:off x="4192380" y="2164446"/>
                <a:ext cx="2164012" cy="403949"/>
              </a:xfrm>
              <a:prstGeom prst="rect">
                <a:avLst/>
              </a:prstGeom>
              <a:solidFill>
                <a:srgbClr val="0097A9"/>
              </a:solidFill>
              <a:ln w="19050" algn="ctr">
                <a:noFill/>
                <a:miter lim="800000"/>
                <a:headEnd/>
                <a:tailEnd/>
              </a:ln>
            </p:spPr>
            <p:txBody>
              <a:bodyPr wrap="square" lIns="72231" tIns="72231" rIns="72231" bIns="72231" rtlCol="0" anchor="ctr"/>
              <a:lstStyle/>
              <a:p>
                <a:pPr algn="ctr" defTabSz="742950">
                  <a:defRPr/>
                </a:pPr>
                <a:r>
                  <a:rPr lang="en-US" sz="1400" b="1">
                    <a:solidFill>
                      <a:prstClr val="white"/>
                    </a:solidFill>
                  </a:rPr>
                  <a:t>Random Forest</a:t>
                </a:r>
              </a:p>
            </p:txBody>
          </p:sp>
          <p:sp>
            <p:nvSpPr>
              <p:cNvPr id="59" name="TextBox 58">
                <a:extLst>
                  <a:ext uri="{FF2B5EF4-FFF2-40B4-BE49-F238E27FC236}">
                    <a16:creationId xmlns:a16="http://schemas.microsoft.com/office/drawing/2014/main" id="{E1057B3C-C009-A10D-F09A-24EAED9BF9D1}"/>
                  </a:ext>
                </a:extLst>
              </p:cNvPr>
              <p:cNvSpPr txBox="1"/>
              <p:nvPr/>
            </p:nvSpPr>
            <p:spPr>
              <a:xfrm>
                <a:off x="3509184" y="2042507"/>
                <a:ext cx="805844" cy="568206"/>
              </a:xfrm>
              <a:prstGeom prst="rect">
                <a:avLst/>
              </a:prstGeom>
              <a:noFill/>
            </p:spPr>
            <p:txBody>
              <a:bodyPr wrap="square" lIns="0" tIns="0" rIns="0" bIns="0" rtlCol="0">
                <a:spAutoFit/>
              </a:bodyPr>
              <a:lstStyle/>
              <a:p>
                <a:pPr defTabSz="742950">
                  <a:spcBef>
                    <a:spcPts val="488"/>
                  </a:spcBef>
                  <a:buSzPct val="100000"/>
                  <a:defRPr/>
                </a:pPr>
                <a:r>
                  <a:rPr lang="en-US" sz="3000">
                    <a:solidFill>
                      <a:srgbClr val="313131"/>
                    </a:solidFill>
                    <a:latin typeface="Calibri Light"/>
                  </a:rPr>
                  <a:t>03</a:t>
                </a:r>
              </a:p>
            </p:txBody>
          </p:sp>
        </p:grpSp>
        <p:sp>
          <p:nvSpPr>
            <p:cNvPr id="57" name="TextBox 56">
              <a:extLst>
                <a:ext uri="{FF2B5EF4-FFF2-40B4-BE49-F238E27FC236}">
                  <a16:creationId xmlns:a16="http://schemas.microsoft.com/office/drawing/2014/main" id="{823BE560-A7D0-C220-3BEF-98CC58D27132}"/>
                </a:ext>
              </a:extLst>
            </p:cNvPr>
            <p:cNvSpPr txBox="1"/>
            <p:nvPr/>
          </p:nvSpPr>
          <p:spPr>
            <a:xfrm>
              <a:off x="3145527" y="5894298"/>
              <a:ext cx="805844" cy="568204"/>
            </a:xfrm>
            <a:prstGeom prst="rect">
              <a:avLst/>
            </a:prstGeom>
            <a:noFill/>
          </p:spPr>
          <p:txBody>
            <a:bodyPr wrap="square" lIns="0" tIns="0" rIns="0" bIns="0" rtlCol="0">
              <a:spAutoFit/>
            </a:bodyPr>
            <a:lstStyle/>
            <a:p>
              <a:pPr defTabSz="742950">
                <a:spcBef>
                  <a:spcPts val="488"/>
                </a:spcBef>
                <a:buSzPct val="100000"/>
                <a:defRPr/>
              </a:pPr>
              <a:r>
                <a:rPr lang="en-US" sz="3000">
                  <a:solidFill>
                    <a:srgbClr val="313131"/>
                  </a:solidFill>
                  <a:latin typeface="Calibri Light"/>
                </a:rPr>
                <a:t>04</a:t>
              </a:r>
            </a:p>
          </p:txBody>
        </p:sp>
        <p:sp>
          <p:nvSpPr>
            <p:cNvPr id="54" name="Rectangle 53">
              <a:extLst>
                <a:ext uri="{FF2B5EF4-FFF2-40B4-BE49-F238E27FC236}">
                  <a16:creationId xmlns:a16="http://schemas.microsoft.com/office/drawing/2014/main" id="{B2F3DBE3-C927-1EA6-56F8-17C52D5A196C}"/>
                </a:ext>
              </a:extLst>
            </p:cNvPr>
            <p:cNvSpPr/>
            <p:nvPr/>
          </p:nvSpPr>
          <p:spPr bwMode="gray">
            <a:xfrm>
              <a:off x="4069918" y="5972647"/>
              <a:ext cx="2164012" cy="493180"/>
            </a:xfrm>
            <a:prstGeom prst="rect">
              <a:avLst/>
            </a:prstGeom>
            <a:solidFill>
              <a:srgbClr val="004F59"/>
            </a:solidFill>
            <a:ln w="19050" algn="ctr">
              <a:noFill/>
              <a:miter lim="800000"/>
              <a:headEnd/>
              <a:tailEnd/>
            </a:ln>
          </p:spPr>
          <p:txBody>
            <a:bodyPr wrap="square" lIns="72231" tIns="72231" rIns="72231" bIns="72231" rtlCol="0" anchor="ctr"/>
            <a:lstStyle/>
            <a:p>
              <a:pPr algn="ctr" defTabSz="742950">
                <a:defRPr/>
              </a:pPr>
              <a:r>
                <a:rPr lang="en-US" sz="1400" b="1">
                  <a:solidFill>
                    <a:prstClr val="white"/>
                  </a:solidFill>
                </a:rPr>
                <a:t>XG Boost Classifier</a:t>
              </a:r>
            </a:p>
          </p:txBody>
        </p:sp>
      </p:grpSp>
    </p:spTree>
    <p:extLst>
      <p:ext uri="{BB962C8B-B14F-4D97-AF65-F5344CB8AC3E}">
        <p14:creationId xmlns:p14="http://schemas.microsoft.com/office/powerpoint/2010/main" val="32946012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256AD62D-540C-F2F8-D9D2-15ED5609FABE}"/>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EDA and Data Cleaning</a:t>
            </a:r>
          </a:p>
        </p:txBody>
      </p:sp>
      <p:pic>
        <p:nvPicPr>
          <p:cNvPr id="8" name="Content Placeholder 7" descr="A screenshot of a computer screen&#10;&#10;Description automatically generated">
            <a:extLst>
              <a:ext uri="{FF2B5EF4-FFF2-40B4-BE49-F238E27FC236}">
                <a16:creationId xmlns:a16="http://schemas.microsoft.com/office/drawing/2014/main" id="{BAF366E6-E3F3-B22C-6DBF-A7FFD8B417F3}"/>
              </a:ext>
            </a:extLst>
          </p:cNvPr>
          <p:cNvPicPr>
            <a:picLocks noGrp="1" noChangeAspect="1"/>
          </p:cNvPicPr>
          <p:nvPr>
            <p:ph idx="1"/>
          </p:nvPr>
        </p:nvPicPr>
        <p:blipFill>
          <a:blip r:embed="rId3"/>
          <a:stretch>
            <a:fillRect/>
          </a:stretch>
        </p:blipFill>
        <p:spPr>
          <a:xfrm>
            <a:off x="672707" y="1872571"/>
            <a:ext cx="5114129" cy="4398410"/>
          </a:xfrm>
          <a:prstGeom prst="rect">
            <a:avLst/>
          </a:prstGeom>
        </p:spPr>
      </p:pic>
      <p:pic>
        <p:nvPicPr>
          <p:cNvPr id="3" name="Picture 2" descr="A blue and white rectangles&#10;&#10;Description automatically generated">
            <a:extLst>
              <a:ext uri="{FF2B5EF4-FFF2-40B4-BE49-F238E27FC236}">
                <a16:creationId xmlns:a16="http://schemas.microsoft.com/office/drawing/2014/main" id="{23F590AA-1BDB-DCEA-D431-432A739DD8F6}"/>
              </a:ext>
            </a:extLst>
          </p:cNvPr>
          <p:cNvPicPr>
            <a:picLocks noChangeAspect="1"/>
          </p:cNvPicPr>
          <p:nvPr/>
        </p:nvPicPr>
        <p:blipFill>
          <a:blip r:embed="rId4"/>
          <a:stretch>
            <a:fillRect/>
          </a:stretch>
        </p:blipFill>
        <p:spPr>
          <a:xfrm>
            <a:off x="6204156" y="2418038"/>
            <a:ext cx="4483510" cy="3204154"/>
          </a:xfrm>
          <a:prstGeom prst="rect">
            <a:avLst/>
          </a:prstGeom>
        </p:spPr>
      </p:pic>
      <p:sp>
        <p:nvSpPr>
          <p:cNvPr id="37" name="Freeform: Shape 36">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59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4CA8-E7B8-8516-BF65-7B8FD4E10FDE}"/>
              </a:ext>
            </a:extLst>
          </p:cNvPr>
          <p:cNvSpPr txBox="1">
            <a:spLocks/>
          </p:cNvSpPr>
          <p:nvPr/>
        </p:nvSpPr>
        <p:spPr bwMode="gray">
          <a:xfrm>
            <a:off x="2247459" y="1897696"/>
            <a:ext cx="7053831" cy="2314936"/>
          </a:xfrm>
          <a:prstGeom prst="rect">
            <a:avLst/>
          </a:prstGeom>
        </p:spPr>
        <p:txBody>
          <a:bodyPr vert="horz" lIns="91440" tIns="45720" rIns="91440" bIns="45720" rtlCol="0" anchor="b" anchorCtr="0">
            <a:noAutofit/>
          </a:bodyPr>
          <a:lstStyle>
            <a:lvl1pPr algn="l" defTabSz="914400" rtl="0" eaLnBrk="1" latinLnBrk="0" hangingPunct="1">
              <a:lnSpc>
                <a:spcPts val="3200"/>
              </a:lnSpc>
              <a:spcBef>
                <a:spcPct val="0"/>
              </a:spcBef>
              <a:buNone/>
              <a:defRPr sz="3200" b="0" kern="120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lnSpc>
                <a:spcPct val="100000"/>
              </a:lnSpc>
            </a:pPr>
            <a:r>
              <a:rPr lang="en-US" sz="6600">
                <a:solidFill>
                  <a:schemeClr val="tx1"/>
                </a:solidFill>
                <a:latin typeface="+mn-lt"/>
              </a:rPr>
              <a:t>Machine Learning Models Iterations</a:t>
            </a:r>
          </a:p>
        </p:txBody>
      </p:sp>
      <p:pic>
        <p:nvPicPr>
          <p:cNvPr id="5" name="Graphic 4" descr="Statistics outline">
            <a:extLst>
              <a:ext uri="{FF2B5EF4-FFF2-40B4-BE49-F238E27FC236}">
                <a16:creationId xmlns:a16="http://schemas.microsoft.com/office/drawing/2014/main" id="{D480190C-5F52-3BC9-2042-4BF2960DB1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7650" y="2687255"/>
            <a:ext cx="4562354" cy="4562354"/>
          </a:xfrm>
          <a:prstGeom prst="rect">
            <a:avLst/>
          </a:prstGeom>
        </p:spPr>
      </p:pic>
    </p:spTree>
    <p:extLst>
      <p:ext uri="{BB962C8B-B14F-4D97-AF65-F5344CB8AC3E}">
        <p14:creationId xmlns:p14="http://schemas.microsoft.com/office/powerpoint/2010/main" val="10280577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F4E3-74D7-EE10-41A9-A1324B8A5DBD}"/>
              </a:ext>
            </a:extLst>
          </p:cNvPr>
          <p:cNvSpPr>
            <a:spLocks noGrp="1"/>
          </p:cNvSpPr>
          <p:nvPr>
            <p:ph type="title"/>
          </p:nvPr>
        </p:nvSpPr>
        <p:spPr>
          <a:xfrm>
            <a:off x="380246" y="176965"/>
            <a:ext cx="10072980" cy="830998"/>
          </a:xfrm>
        </p:spPr>
        <p:txBody>
          <a:bodyPr>
            <a:normAutofit/>
          </a:bodyPr>
          <a:lstStyle/>
          <a:p>
            <a:r>
              <a:rPr lang="en-US">
                <a:latin typeface="+mn-lt"/>
              </a:rPr>
              <a:t>Initial Modeling Approaches</a:t>
            </a:r>
          </a:p>
        </p:txBody>
      </p:sp>
      <p:cxnSp>
        <p:nvCxnSpPr>
          <p:cNvPr id="25" name="Straight Connector 24">
            <a:extLst>
              <a:ext uri="{FF2B5EF4-FFF2-40B4-BE49-F238E27FC236}">
                <a16:creationId xmlns:a16="http://schemas.microsoft.com/office/drawing/2014/main" id="{21FCBED2-0D3B-67D0-D686-54273B558F92}"/>
              </a:ext>
            </a:extLst>
          </p:cNvPr>
          <p:cNvCxnSpPr>
            <a:cxnSpLocks/>
          </p:cNvCxnSpPr>
          <p:nvPr/>
        </p:nvCxnSpPr>
        <p:spPr>
          <a:xfrm>
            <a:off x="380246" y="995881"/>
            <a:ext cx="11425473" cy="27563"/>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5" name="object 5">
            <a:extLst>
              <a:ext uri="{FF2B5EF4-FFF2-40B4-BE49-F238E27FC236}">
                <a16:creationId xmlns:a16="http://schemas.microsoft.com/office/drawing/2014/main" id="{F63E6DBE-560C-DC3B-5FA0-5A45D4DFB21E}"/>
              </a:ext>
            </a:extLst>
          </p:cNvPr>
          <p:cNvSpPr txBox="1"/>
          <p:nvPr/>
        </p:nvSpPr>
        <p:spPr>
          <a:xfrm>
            <a:off x="2416810" y="4973573"/>
            <a:ext cx="2108200" cy="1320874"/>
          </a:xfrm>
          <a:prstGeom prst="rect">
            <a:avLst/>
          </a:prstGeom>
        </p:spPr>
        <p:txBody>
          <a:bodyPr vert="horz" wrap="square" lIns="0" tIns="12700" rIns="0" bIns="0" rtlCol="0">
            <a:spAutoFit/>
          </a:bodyPr>
          <a:lstStyle/>
          <a:p>
            <a:pPr marL="598805" marR="0" lvl="0" indent="0" algn="l" defTabSz="914400" rtl="0" eaLnBrk="1" fontAlgn="auto" latinLnBrk="0" hangingPunct="1">
              <a:lnSpc>
                <a:spcPct val="100000"/>
              </a:lnSpc>
              <a:spcBef>
                <a:spcPts val="100"/>
              </a:spcBef>
              <a:spcAft>
                <a:spcPts val="0"/>
              </a:spcAft>
              <a:buClrTx/>
              <a:buSzTx/>
              <a:buFontTx/>
              <a:buNone/>
              <a:tabLst/>
              <a:defRPr/>
            </a:pPr>
            <a:r>
              <a:rPr lang="en-US" sz="2000" b="1" spc="-5">
                <a:solidFill>
                  <a:prstClr val="black"/>
                </a:solidFill>
                <a:ea typeface="Open Sans" panose="020B0606030504020204" pitchFamily="34" charset="0"/>
                <a:cs typeface="Open Sans" panose="020B0606030504020204" pitchFamily="34" charset="0"/>
              </a:rPr>
              <a:t>Dummy Classifier </a:t>
            </a:r>
            <a:endParaRPr kumimoji="0" sz="2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a:p>
            <a:pPr marL="12700" marR="5080" lvl="0" indent="0" algn="ctr" defTabSz="914400" rtl="0" eaLnBrk="1" fontAlgn="auto" latinLnBrk="0" hangingPunct="1">
              <a:lnSpc>
                <a:spcPct val="100000"/>
              </a:lnSpc>
              <a:spcBef>
                <a:spcPts val="35"/>
              </a:spcBef>
              <a:spcAft>
                <a:spcPts val="0"/>
              </a:spcAft>
              <a:buClrTx/>
              <a:buSzTx/>
              <a:buFontTx/>
              <a:buNone/>
              <a:tabLst/>
              <a:defRPr/>
            </a:pPr>
            <a:r>
              <a:rPr lang="en-US" sz="1500" spc="-5">
                <a:solidFill>
                  <a:prstClr val="black"/>
                </a:solidFill>
                <a:ea typeface="Open Sans" panose="020B0606030504020204" pitchFamily="34" charset="0"/>
                <a:cs typeface="Open Sans" panose="020B0606030504020204" pitchFamily="34" charset="0"/>
              </a:rPr>
              <a:t>Initial examination of features regarding loan approval</a:t>
            </a:r>
            <a:endParaRPr kumimoji="0" sz="15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6" name="object 6">
            <a:extLst>
              <a:ext uri="{FF2B5EF4-FFF2-40B4-BE49-F238E27FC236}">
                <a16:creationId xmlns:a16="http://schemas.microsoft.com/office/drawing/2014/main" id="{F9240CE2-CE89-7B27-89F7-E1D4D4FD63C8}"/>
              </a:ext>
            </a:extLst>
          </p:cNvPr>
          <p:cNvSpPr txBox="1"/>
          <p:nvPr/>
        </p:nvSpPr>
        <p:spPr>
          <a:xfrm>
            <a:off x="4799838" y="4973573"/>
            <a:ext cx="2281555" cy="1320874"/>
          </a:xfrm>
          <a:prstGeom prst="rect">
            <a:avLst/>
          </a:prstGeom>
        </p:spPr>
        <p:txBody>
          <a:bodyPr vert="horz" wrap="square" lIns="0" tIns="12700" rIns="0" bIns="0" rtlCol="0">
            <a:spAutoFit/>
          </a:bodyPr>
          <a:lstStyle/>
          <a:p>
            <a:pPr marL="635" marR="0" lvl="0" indent="0" algn="ctr" defTabSz="914400" rtl="0" eaLnBrk="1" fontAlgn="auto" latinLnBrk="0" hangingPunct="1">
              <a:lnSpc>
                <a:spcPct val="100000"/>
              </a:lnSpc>
              <a:spcBef>
                <a:spcPts val="100"/>
              </a:spcBef>
              <a:spcAft>
                <a:spcPts val="0"/>
              </a:spcAft>
              <a:buClrTx/>
              <a:buSzTx/>
              <a:buFontTx/>
              <a:buNone/>
              <a:tabLst/>
              <a:defRPr/>
            </a:pPr>
            <a:r>
              <a:rPr lang="en-US" sz="2000" b="1" spc="-5">
                <a:solidFill>
                  <a:prstClr val="black"/>
                </a:solidFill>
                <a:ea typeface="Open Sans" panose="020B0606030504020204" pitchFamily="34" charset="0"/>
                <a:cs typeface="Open Sans" panose="020B0606030504020204" pitchFamily="34" charset="0"/>
              </a:rPr>
              <a:t>Decision Tree Classifier </a:t>
            </a:r>
            <a:r>
              <a:rPr kumimoji="0" lang="en-US" sz="2000" b="1" i="0" u="none" strike="noStrike" kern="1200" cap="none" spc="-5" normalizeH="0" baseline="0" noProof="0">
                <a:ln>
                  <a:noFill/>
                </a:ln>
                <a:solidFill>
                  <a:prstClr val="black"/>
                </a:solidFill>
                <a:effectLst/>
                <a:uLnTx/>
                <a:uFillTx/>
                <a:ea typeface="Open Sans" panose="020B0606030504020204" pitchFamily="34" charset="0"/>
                <a:cs typeface="Open Sans" panose="020B0606030504020204" pitchFamily="34" charset="0"/>
              </a:rPr>
              <a:t> </a:t>
            </a:r>
            <a:endParaRPr kumimoji="0" sz="2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35"/>
              </a:spcBef>
              <a:spcAft>
                <a:spcPts val="0"/>
              </a:spcAft>
              <a:buClrTx/>
              <a:buSzTx/>
              <a:buFontTx/>
              <a:buNone/>
              <a:tabLst/>
              <a:defRPr/>
            </a:pPr>
            <a:r>
              <a:rPr lang="en-US" sz="1500">
                <a:solidFill>
                  <a:prstClr val="black"/>
                </a:solidFill>
                <a:ea typeface="Open Sans" panose="020B0606030504020204" pitchFamily="34" charset="0"/>
                <a:cs typeface="Open Sans" panose="020B0606030504020204" pitchFamily="34" charset="0"/>
              </a:rPr>
              <a:t>P</a:t>
            </a:r>
            <a:r>
              <a:rPr kumimoji="0" lang="en-US" sz="1500" b="0" i="0" u="none" strike="noStrike" kern="1200" cap="none" spc="0" normalizeH="0" baseline="0" noProof="0" err="1">
                <a:ln>
                  <a:noFill/>
                </a:ln>
                <a:solidFill>
                  <a:prstClr val="black"/>
                </a:solidFill>
                <a:effectLst/>
                <a:uLnTx/>
                <a:uFillTx/>
                <a:ea typeface="Open Sans" panose="020B0606030504020204" pitchFamily="34" charset="0"/>
                <a:cs typeface="Open Sans" panose="020B0606030504020204" pitchFamily="34" charset="0"/>
              </a:rPr>
              <a:t>recision</a:t>
            </a:r>
            <a:r>
              <a:rPr kumimoji="0" lang="en-US" sz="15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 increases by 12% to display the best automated approval rate</a:t>
            </a:r>
            <a:endParaRPr kumimoji="0" sz="15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7" name="object 7">
            <a:extLst>
              <a:ext uri="{FF2B5EF4-FFF2-40B4-BE49-F238E27FC236}">
                <a16:creationId xmlns:a16="http://schemas.microsoft.com/office/drawing/2014/main" id="{C9262C6E-E383-D8BD-149A-B30D06430B8A}"/>
              </a:ext>
            </a:extLst>
          </p:cNvPr>
          <p:cNvSpPr txBox="1"/>
          <p:nvPr/>
        </p:nvSpPr>
        <p:spPr>
          <a:xfrm>
            <a:off x="7448168" y="4973573"/>
            <a:ext cx="2108200" cy="1256754"/>
          </a:xfrm>
          <a:prstGeom prst="rect">
            <a:avLst/>
          </a:prstGeom>
        </p:spPr>
        <p:txBody>
          <a:bodyPr vert="horz" wrap="square" lIns="0" tIns="12700" rIns="0" bIns="0" rtlCol="0">
            <a:spAutoFit/>
          </a:bodyPr>
          <a:lstStyle/>
          <a:p>
            <a:pPr marL="17145" marR="0" lvl="0" indent="0" algn="ctr" defTabSz="914400" rtl="0" eaLnBrk="1" fontAlgn="auto" latinLnBrk="0" hangingPunct="1">
              <a:lnSpc>
                <a:spcPct val="100000"/>
              </a:lnSpc>
              <a:spcBef>
                <a:spcPts val="100"/>
              </a:spcBef>
              <a:spcAft>
                <a:spcPts val="0"/>
              </a:spcAft>
              <a:buClrTx/>
              <a:buSzTx/>
              <a:buFontTx/>
              <a:buNone/>
              <a:tabLst/>
              <a:defRPr/>
            </a:pPr>
            <a:r>
              <a:rPr lang="en-US" sz="2000" b="1" spc="-10">
                <a:solidFill>
                  <a:prstClr val="black"/>
                </a:solidFill>
                <a:cs typeface="Open Sans"/>
              </a:rPr>
              <a:t>Random Classifier </a:t>
            </a:r>
          </a:p>
          <a:p>
            <a:pPr marL="17145" marR="0" lvl="0" indent="0" algn="ctr" defTabSz="914400" rtl="0" eaLnBrk="1" fontAlgn="auto" latinLnBrk="0" hangingPunct="1">
              <a:lnSpc>
                <a:spcPct val="100000"/>
              </a:lnSpc>
              <a:spcBef>
                <a:spcPts val="10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ea typeface="+mn-ea"/>
                <a:cs typeface="Open Sans"/>
              </a:rPr>
              <a:t>Precision increases by 0.8% to display and even better automated approval rate</a:t>
            </a:r>
            <a:endParaRPr kumimoji="0" sz="1500" b="0" i="0" u="none" strike="noStrike" kern="1200" cap="none" spc="0" normalizeH="0" baseline="0" noProof="0">
              <a:ln>
                <a:noFill/>
              </a:ln>
              <a:solidFill>
                <a:prstClr val="black"/>
              </a:solidFill>
              <a:effectLst/>
              <a:uLnTx/>
              <a:uFillTx/>
              <a:ea typeface="+mn-ea"/>
              <a:cs typeface="Open Sans"/>
            </a:endParaRPr>
          </a:p>
        </p:txBody>
      </p:sp>
      <p:sp>
        <p:nvSpPr>
          <p:cNvPr id="8" name="object 8">
            <a:extLst>
              <a:ext uri="{FF2B5EF4-FFF2-40B4-BE49-F238E27FC236}">
                <a16:creationId xmlns:a16="http://schemas.microsoft.com/office/drawing/2014/main" id="{E66F2DCF-1894-FC87-FF9A-29E21F5D61E4}"/>
              </a:ext>
            </a:extLst>
          </p:cNvPr>
          <p:cNvSpPr/>
          <p:nvPr/>
        </p:nvSpPr>
        <p:spPr>
          <a:xfrm>
            <a:off x="2398776" y="2072639"/>
            <a:ext cx="2146300" cy="2146300"/>
          </a:xfrm>
          <a:custGeom>
            <a:avLst/>
            <a:gdLst/>
            <a:ahLst/>
            <a:cxnLst/>
            <a:rect l="l" t="t" r="r" b="b"/>
            <a:pathLst>
              <a:path w="2146300" h="2146300">
                <a:moveTo>
                  <a:pt x="1072896" y="0"/>
                </a:moveTo>
                <a:lnTo>
                  <a:pt x="1025102" y="1045"/>
                </a:lnTo>
                <a:lnTo>
                  <a:pt x="977843" y="4152"/>
                </a:lnTo>
                <a:lnTo>
                  <a:pt x="931164" y="9276"/>
                </a:lnTo>
                <a:lnTo>
                  <a:pt x="885108" y="16375"/>
                </a:lnTo>
                <a:lnTo>
                  <a:pt x="839718" y="25405"/>
                </a:lnTo>
                <a:lnTo>
                  <a:pt x="795039" y="36322"/>
                </a:lnTo>
                <a:lnTo>
                  <a:pt x="751112" y="49082"/>
                </a:lnTo>
                <a:lnTo>
                  <a:pt x="707984" y="63643"/>
                </a:lnTo>
                <a:lnTo>
                  <a:pt x="665696" y="79959"/>
                </a:lnTo>
                <a:lnTo>
                  <a:pt x="624292" y="97989"/>
                </a:lnTo>
                <a:lnTo>
                  <a:pt x="583816" y="117687"/>
                </a:lnTo>
                <a:lnTo>
                  <a:pt x="544312" y="139011"/>
                </a:lnTo>
                <a:lnTo>
                  <a:pt x="505823" y="161917"/>
                </a:lnTo>
                <a:lnTo>
                  <a:pt x="468393" y="186361"/>
                </a:lnTo>
                <a:lnTo>
                  <a:pt x="432065" y="212301"/>
                </a:lnTo>
                <a:lnTo>
                  <a:pt x="396884" y="239691"/>
                </a:lnTo>
                <a:lnTo>
                  <a:pt x="362892" y="268489"/>
                </a:lnTo>
                <a:lnTo>
                  <a:pt x="330133" y="298650"/>
                </a:lnTo>
                <a:lnTo>
                  <a:pt x="298650" y="330133"/>
                </a:lnTo>
                <a:lnTo>
                  <a:pt x="268489" y="362892"/>
                </a:lnTo>
                <a:lnTo>
                  <a:pt x="239691" y="396884"/>
                </a:lnTo>
                <a:lnTo>
                  <a:pt x="212301" y="432065"/>
                </a:lnTo>
                <a:lnTo>
                  <a:pt x="186361" y="468393"/>
                </a:lnTo>
                <a:lnTo>
                  <a:pt x="161917" y="505823"/>
                </a:lnTo>
                <a:lnTo>
                  <a:pt x="139011" y="544312"/>
                </a:lnTo>
                <a:lnTo>
                  <a:pt x="117687" y="583816"/>
                </a:lnTo>
                <a:lnTo>
                  <a:pt x="97989" y="624292"/>
                </a:lnTo>
                <a:lnTo>
                  <a:pt x="79959" y="665696"/>
                </a:lnTo>
                <a:lnTo>
                  <a:pt x="63643" y="707984"/>
                </a:lnTo>
                <a:lnTo>
                  <a:pt x="49082" y="751112"/>
                </a:lnTo>
                <a:lnTo>
                  <a:pt x="36322" y="795039"/>
                </a:lnTo>
                <a:lnTo>
                  <a:pt x="25405" y="839718"/>
                </a:lnTo>
                <a:lnTo>
                  <a:pt x="16375" y="885108"/>
                </a:lnTo>
                <a:lnTo>
                  <a:pt x="9276" y="931164"/>
                </a:lnTo>
                <a:lnTo>
                  <a:pt x="4152" y="977843"/>
                </a:lnTo>
                <a:lnTo>
                  <a:pt x="1045" y="1025102"/>
                </a:lnTo>
                <a:lnTo>
                  <a:pt x="0" y="1072896"/>
                </a:lnTo>
                <a:lnTo>
                  <a:pt x="1045" y="1120689"/>
                </a:lnTo>
                <a:lnTo>
                  <a:pt x="4152" y="1167948"/>
                </a:lnTo>
                <a:lnTo>
                  <a:pt x="9276" y="1214627"/>
                </a:lnTo>
                <a:lnTo>
                  <a:pt x="16375" y="1260683"/>
                </a:lnTo>
                <a:lnTo>
                  <a:pt x="25405" y="1306073"/>
                </a:lnTo>
                <a:lnTo>
                  <a:pt x="36322" y="1350752"/>
                </a:lnTo>
                <a:lnTo>
                  <a:pt x="49082" y="1394679"/>
                </a:lnTo>
                <a:lnTo>
                  <a:pt x="63643" y="1437807"/>
                </a:lnTo>
                <a:lnTo>
                  <a:pt x="79959" y="1480095"/>
                </a:lnTo>
                <a:lnTo>
                  <a:pt x="97989" y="1521499"/>
                </a:lnTo>
                <a:lnTo>
                  <a:pt x="117687" y="1561975"/>
                </a:lnTo>
                <a:lnTo>
                  <a:pt x="139011" y="1601479"/>
                </a:lnTo>
                <a:lnTo>
                  <a:pt x="161917" y="1639968"/>
                </a:lnTo>
                <a:lnTo>
                  <a:pt x="186361" y="1677398"/>
                </a:lnTo>
                <a:lnTo>
                  <a:pt x="212301" y="1713726"/>
                </a:lnTo>
                <a:lnTo>
                  <a:pt x="239691" y="1748907"/>
                </a:lnTo>
                <a:lnTo>
                  <a:pt x="268489" y="1782899"/>
                </a:lnTo>
                <a:lnTo>
                  <a:pt x="298650" y="1815658"/>
                </a:lnTo>
                <a:lnTo>
                  <a:pt x="330133" y="1847141"/>
                </a:lnTo>
                <a:lnTo>
                  <a:pt x="362892" y="1877302"/>
                </a:lnTo>
                <a:lnTo>
                  <a:pt x="396884" y="1906100"/>
                </a:lnTo>
                <a:lnTo>
                  <a:pt x="432065" y="1933490"/>
                </a:lnTo>
                <a:lnTo>
                  <a:pt x="468393" y="1959430"/>
                </a:lnTo>
                <a:lnTo>
                  <a:pt x="505823" y="1983874"/>
                </a:lnTo>
                <a:lnTo>
                  <a:pt x="544312" y="2006780"/>
                </a:lnTo>
                <a:lnTo>
                  <a:pt x="583816" y="2028104"/>
                </a:lnTo>
                <a:lnTo>
                  <a:pt x="624292" y="2047802"/>
                </a:lnTo>
                <a:lnTo>
                  <a:pt x="665696" y="2065832"/>
                </a:lnTo>
                <a:lnTo>
                  <a:pt x="707984" y="2082148"/>
                </a:lnTo>
                <a:lnTo>
                  <a:pt x="751112" y="2096709"/>
                </a:lnTo>
                <a:lnTo>
                  <a:pt x="795039" y="2109469"/>
                </a:lnTo>
                <a:lnTo>
                  <a:pt x="839718" y="2120386"/>
                </a:lnTo>
                <a:lnTo>
                  <a:pt x="885108" y="2129416"/>
                </a:lnTo>
                <a:lnTo>
                  <a:pt x="931164" y="2136515"/>
                </a:lnTo>
                <a:lnTo>
                  <a:pt x="977843" y="2141639"/>
                </a:lnTo>
                <a:lnTo>
                  <a:pt x="1025102" y="2144746"/>
                </a:lnTo>
                <a:lnTo>
                  <a:pt x="1072896" y="2145792"/>
                </a:lnTo>
                <a:lnTo>
                  <a:pt x="1120689" y="2144746"/>
                </a:lnTo>
                <a:lnTo>
                  <a:pt x="1167948" y="2141639"/>
                </a:lnTo>
                <a:lnTo>
                  <a:pt x="1214627" y="2136515"/>
                </a:lnTo>
                <a:lnTo>
                  <a:pt x="1260683" y="2129416"/>
                </a:lnTo>
                <a:lnTo>
                  <a:pt x="1306073" y="2120386"/>
                </a:lnTo>
                <a:lnTo>
                  <a:pt x="1350752" y="2109469"/>
                </a:lnTo>
                <a:lnTo>
                  <a:pt x="1394679" y="2096709"/>
                </a:lnTo>
                <a:lnTo>
                  <a:pt x="1437807" y="2082148"/>
                </a:lnTo>
                <a:lnTo>
                  <a:pt x="1480095" y="2065832"/>
                </a:lnTo>
                <a:lnTo>
                  <a:pt x="1521499" y="2047802"/>
                </a:lnTo>
                <a:lnTo>
                  <a:pt x="1561975" y="2028104"/>
                </a:lnTo>
                <a:lnTo>
                  <a:pt x="1601479" y="2006780"/>
                </a:lnTo>
                <a:lnTo>
                  <a:pt x="1639968" y="1983874"/>
                </a:lnTo>
                <a:lnTo>
                  <a:pt x="1677398" y="1959430"/>
                </a:lnTo>
                <a:lnTo>
                  <a:pt x="1713726" y="1933490"/>
                </a:lnTo>
                <a:lnTo>
                  <a:pt x="1748907" y="1906100"/>
                </a:lnTo>
                <a:lnTo>
                  <a:pt x="1782899" y="1877302"/>
                </a:lnTo>
                <a:lnTo>
                  <a:pt x="1815658" y="1847141"/>
                </a:lnTo>
                <a:lnTo>
                  <a:pt x="1847141" y="1815658"/>
                </a:lnTo>
                <a:lnTo>
                  <a:pt x="1877302" y="1782899"/>
                </a:lnTo>
                <a:lnTo>
                  <a:pt x="1906100" y="1748907"/>
                </a:lnTo>
                <a:lnTo>
                  <a:pt x="1933490" y="1713726"/>
                </a:lnTo>
                <a:lnTo>
                  <a:pt x="1959430" y="1677398"/>
                </a:lnTo>
                <a:lnTo>
                  <a:pt x="1983874" y="1639968"/>
                </a:lnTo>
                <a:lnTo>
                  <a:pt x="2006780" y="1601479"/>
                </a:lnTo>
                <a:lnTo>
                  <a:pt x="2028104" y="1561975"/>
                </a:lnTo>
                <a:lnTo>
                  <a:pt x="2047802" y="1521499"/>
                </a:lnTo>
                <a:lnTo>
                  <a:pt x="2065832" y="1480095"/>
                </a:lnTo>
                <a:lnTo>
                  <a:pt x="2082148" y="1437807"/>
                </a:lnTo>
                <a:lnTo>
                  <a:pt x="2096709" y="1394679"/>
                </a:lnTo>
                <a:lnTo>
                  <a:pt x="2109469" y="1350752"/>
                </a:lnTo>
                <a:lnTo>
                  <a:pt x="2120386" y="1306073"/>
                </a:lnTo>
                <a:lnTo>
                  <a:pt x="2129416" y="1260683"/>
                </a:lnTo>
                <a:lnTo>
                  <a:pt x="2136515" y="1214627"/>
                </a:lnTo>
                <a:lnTo>
                  <a:pt x="2141639" y="1167948"/>
                </a:lnTo>
                <a:lnTo>
                  <a:pt x="2144746" y="1120689"/>
                </a:lnTo>
                <a:lnTo>
                  <a:pt x="2145791" y="1072896"/>
                </a:lnTo>
                <a:lnTo>
                  <a:pt x="2144746" y="1025102"/>
                </a:lnTo>
                <a:lnTo>
                  <a:pt x="2141639" y="977843"/>
                </a:lnTo>
                <a:lnTo>
                  <a:pt x="2136515" y="931164"/>
                </a:lnTo>
                <a:lnTo>
                  <a:pt x="2129416" y="885108"/>
                </a:lnTo>
                <a:lnTo>
                  <a:pt x="2120386" y="839718"/>
                </a:lnTo>
                <a:lnTo>
                  <a:pt x="2109469" y="795039"/>
                </a:lnTo>
                <a:lnTo>
                  <a:pt x="2096709" y="751112"/>
                </a:lnTo>
                <a:lnTo>
                  <a:pt x="2082148" y="707984"/>
                </a:lnTo>
                <a:lnTo>
                  <a:pt x="2065832" y="665696"/>
                </a:lnTo>
                <a:lnTo>
                  <a:pt x="2047802" y="624292"/>
                </a:lnTo>
                <a:lnTo>
                  <a:pt x="2028104" y="583816"/>
                </a:lnTo>
                <a:lnTo>
                  <a:pt x="2006780" y="544312"/>
                </a:lnTo>
                <a:lnTo>
                  <a:pt x="1983874" y="505823"/>
                </a:lnTo>
                <a:lnTo>
                  <a:pt x="1959430" y="468393"/>
                </a:lnTo>
                <a:lnTo>
                  <a:pt x="1933490" y="432065"/>
                </a:lnTo>
                <a:lnTo>
                  <a:pt x="1906100" y="396884"/>
                </a:lnTo>
                <a:lnTo>
                  <a:pt x="1877302" y="362892"/>
                </a:lnTo>
                <a:lnTo>
                  <a:pt x="1847141" y="330133"/>
                </a:lnTo>
                <a:lnTo>
                  <a:pt x="1815658" y="298650"/>
                </a:lnTo>
                <a:lnTo>
                  <a:pt x="1782899" y="268489"/>
                </a:lnTo>
                <a:lnTo>
                  <a:pt x="1748907" y="239691"/>
                </a:lnTo>
                <a:lnTo>
                  <a:pt x="1713726" y="212301"/>
                </a:lnTo>
                <a:lnTo>
                  <a:pt x="1677398" y="186361"/>
                </a:lnTo>
                <a:lnTo>
                  <a:pt x="1639968" y="161917"/>
                </a:lnTo>
                <a:lnTo>
                  <a:pt x="1601479" y="139011"/>
                </a:lnTo>
                <a:lnTo>
                  <a:pt x="1561975" y="117687"/>
                </a:lnTo>
                <a:lnTo>
                  <a:pt x="1521499" y="97989"/>
                </a:lnTo>
                <a:lnTo>
                  <a:pt x="1480095" y="79959"/>
                </a:lnTo>
                <a:lnTo>
                  <a:pt x="1437807" y="63643"/>
                </a:lnTo>
                <a:lnTo>
                  <a:pt x="1394679" y="49082"/>
                </a:lnTo>
                <a:lnTo>
                  <a:pt x="1350752" y="36322"/>
                </a:lnTo>
                <a:lnTo>
                  <a:pt x="1306073" y="25405"/>
                </a:lnTo>
                <a:lnTo>
                  <a:pt x="1260683" y="16375"/>
                </a:lnTo>
                <a:lnTo>
                  <a:pt x="1214627" y="9276"/>
                </a:lnTo>
                <a:lnTo>
                  <a:pt x="1167948" y="4152"/>
                </a:lnTo>
                <a:lnTo>
                  <a:pt x="1120689" y="1045"/>
                </a:lnTo>
                <a:lnTo>
                  <a:pt x="1072896" y="0"/>
                </a:lnTo>
                <a:close/>
              </a:path>
            </a:pathLst>
          </a:custGeom>
          <a:solidFill>
            <a:srgbClr val="5BA3D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a:extLst>
              <a:ext uri="{FF2B5EF4-FFF2-40B4-BE49-F238E27FC236}">
                <a16:creationId xmlns:a16="http://schemas.microsoft.com/office/drawing/2014/main" id="{70BD206D-64F5-3BCB-FF0D-1A2A9B7F6823}"/>
              </a:ext>
            </a:extLst>
          </p:cNvPr>
          <p:cNvSpPr/>
          <p:nvPr/>
        </p:nvSpPr>
        <p:spPr>
          <a:xfrm>
            <a:off x="2592323" y="2266188"/>
            <a:ext cx="1840229" cy="1838706"/>
          </a:xfrm>
          <a:prstGeom prst="rect">
            <a:avLst/>
          </a:prstGeom>
          <a:blipFill>
            <a:blip r:embed="rId3" cstate="print">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a:extLst>
              <a:ext uri="{FF2B5EF4-FFF2-40B4-BE49-F238E27FC236}">
                <a16:creationId xmlns:a16="http://schemas.microsoft.com/office/drawing/2014/main" id="{718D2EAD-6CEC-1464-8743-AFC5BB9C7701}"/>
              </a:ext>
            </a:extLst>
          </p:cNvPr>
          <p:cNvSpPr/>
          <p:nvPr/>
        </p:nvSpPr>
        <p:spPr>
          <a:xfrm>
            <a:off x="2639567" y="2313432"/>
            <a:ext cx="1664335" cy="1663064"/>
          </a:xfrm>
          <a:custGeom>
            <a:avLst/>
            <a:gdLst/>
            <a:ahLst/>
            <a:cxnLst/>
            <a:rect l="l" t="t" r="r" b="b"/>
            <a:pathLst>
              <a:path w="1664335" h="1663064">
                <a:moveTo>
                  <a:pt x="832104"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4"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8"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a:extLst>
              <a:ext uri="{FF2B5EF4-FFF2-40B4-BE49-F238E27FC236}">
                <a16:creationId xmlns:a16="http://schemas.microsoft.com/office/drawing/2014/main" id="{BCFBEDA9-26D3-BEC1-4063-8BFD07D18553}"/>
              </a:ext>
            </a:extLst>
          </p:cNvPr>
          <p:cNvSpPr/>
          <p:nvPr/>
        </p:nvSpPr>
        <p:spPr>
          <a:xfrm>
            <a:off x="3116579" y="4072128"/>
            <a:ext cx="710565" cy="387350"/>
          </a:xfrm>
          <a:custGeom>
            <a:avLst/>
            <a:gdLst/>
            <a:ahLst/>
            <a:cxnLst/>
            <a:rect l="l" t="t" r="r" b="b"/>
            <a:pathLst>
              <a:path w="710564" h="387350">
                <a:moveTo>
                  <a:pt x="710183" y="0"/>
                </a:moveTo>
                <a:lnTo>
                  <a:pt x="0" y="0"/>
                </a:lnTo>
                <a:lnTo>
                  <a:pt x="355092" y="387096"/>
                </a:lnTo>
                <a:lnTo>
                  <a:pt x="710183" y="0"/>
                </a:lnTo>
                <a:close/>
              </a:path>
            </a:pathLst>
          </a:custGeom>
          <a:solidFill>
            <a:srgbClr val="5BA3D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a:extLst>
              <a:ext uri="{FF2B5EF4-FFF2-40B4-BE49-F238E27FC236}">
                <a16:creationId xmlns:a16="http://schemas.microsoft.com/office/drawing/2014/main" id="{B013563A-12B1-D0CE-E463-78669AB0583A}"/>
              </a:ext>
            </a:extLst>
          </p:cNvPr>
          <p:cNvSpPr/>
          <p:nvPr/>
        </p:nvSpPr>
        <p:spPr>
          <a:xfrm>
            <a:off x="4852415" y="2072639"/>
            <a:ext cx="2146300" cy="2146300"/>
          </a:xfrm>
          <a:custGeom>
            <a:avLst/>
            <a:gdLst/>
            <a:ahLst/>
            <a:cxnLst/>
            <a:rect l="l" t="t" r="r" b="b"/>
            <a:pathLst>
              <a:path w="2146300" h="2146300">
                <a:moveTo>
                  <a:pt x="1072896" y="0"/>
                </a:moveTo>
                <a:lnTo>
                  <a:pt x="1025102" y="1045"/>
                </a:lnTo>
                <a:lnTo>
                  <a:pt x="977843" y="4152"/>
                </a:lnTo>
                <a:lnTo>
                  <a:pt x="931164" y="9276"/>
                </a:lnTo>
                <a:lnTo>
                  <a:pt x="885108" y="16375"/>
                </a:lnTo>
                <a:lnTo>
                  <a:pt x="839718" y="25405"/>
                </a:lnTo>
                <a:lnTo>
                  <a:pt x="795039" y="36322"/>
                </a:lnTo>
                <a:lnTo>
                  <a:pt x="751112" y="49082"/>
                </a:lnTo>
                <a:lnTo>
                  <a:pt x="707984" y="63643"/>
                </a:lnTo>
                <a:lnTo>
                  <a:pt x="665696" y="79959"/>
                </a:lnTo>
                <a:lnTo>
                  <a:pt x="624292" y="97989"/>
                </a:lnTo>
                <a:lnTo>
                  <a:pt x="583816" y="117687"/>
                </a:lnTo>
                <a:lnTo>
                  <a:pt x="544312" y="139011"/>
                </a:lnTo>
                <a:lnTo>
                  <a:pt x="505823" y="161917"/>
                </a:lnTo>
                <a:lnTo>
                  <a:pt x="468393" y="186361"/>
                </a:lnTo>
                <a:lnTo>
                  <a:pt x="432065" y="212301"/>
                </a:lnTo>
                <a:lnTo>
                  <a:pt x="396884" y="239691"/>
                </a:lnTo>
                <a:lnTo>
                  <a:pt x="362892" y="268489"/>
                </a:lnTo>
                <a:lnTo>
                  <a:pt x="330133" y="298650"/>
                </a:lnTo>
                <a:lnTo>
                  <a:pt x="298650" y="330133"/>
                </a:lnTo>
                <a:lnTo>
                  <a:pt x="268489" y="362892"/>
                </a:lnTo>
                <a:lnTo>
                  <a:pt x="239691" y="396884"/>
                </a:lnTo>
                <a:lnTo>
                  <a:pt x="212301" y="432065"/>
                </a:lnTo>
                <a:lnTo>
                  <a:pt x="186361" y="468393"/>
                </a:lnTo>
                <a:lnTo>
                  <a:pt x="161917" y="505823"/>
                </a:lnTo>
                <a:lnTo>
                  <a:pt x="139011" y="544312"/>
                </a:lnTo>
                <a:lnTo>
                  <a:pt x="117687" y="583816"/>
                </a:lnTo>
                <a:lnTo>
                  <a:pt x="97989" y="624292"/>
                </a:lnTo>
                <a:lnTo>
                  <a:pt x="79959" y="665696"/>
                </a:lnTo>
                <a:lnTo>
                  <a:pt x="63643" y="707984"/>
                </a:lnTo>
                <a:lnTo>
                  <a:pt x="49082" y="751112"/>
                </a:lnTo>
                <a:lnTo>
                  <a:pt x="36322" y="795039"/>
                </a:lnTo>
                <a:lnTo>
                  <a:pt x="25405" y="839718"/>
                </a:lnTo>
                <a:lnTo>
                  <a:pt x="16375" y="885108"/>
                </a:lnTo>
                <a:lnTo>
                  <a:pt x="9276" y="931164"/>
                </a:lnTo>
                <a:lnTo>
                  <a:pt x="4152" y="977843"/>
                </a:lnTo>
                <a:lnTo>
                  <a:pt x="1045" y="1025102"/>
                </a:lnTo>
                <a:lnTo>
                  <a:pt x="0" y="1072896"/>
                </a:lnTo>
                <a:lnTo>
                  <a:pt x="1045" y="1120689"/>
                </a:lnTo>
                <a:lnTo>
                  <a:pt x="4152" y="1167948"/>
                </a:lnTo>
                <a:lnTo>
                  <a:pt x="9276" y="1214627"/>
                </a:lnTo>
                <a:lnTo>
                  <a:pt x="16375" y="1260683"/>
                </a:lnTo>
                <a:lnTo>
                  <a:pt x="25405" y="1306073"/>
                </a:lnTo>
                <a:lnTo>
                  <a:pt x="36322" y="1350752"/>
                </a:lnTo>
                <a:lnTo>
                  <a:pt x="49082" y="1394679"/>
                </a:lnTo>
                <a:lnTo>
                  <a:pt x="63643" y="1437807"/>
                </a:lnTo>
                <a:lnTo>
                  <a:pt x="79959" y="1480095"/>
                </a:lnTo>
                <a:lnTo>
                  <a:pt x="97989" y="1521499"/>
                </a:lnTo>
                <a:lnTo>
                  <a:pt x="117687" y="1561975"/>
                </a:lnTo>
                <a:lnTo>
                  <a:pt x="139011" y="1601479"/>
                </a:lnTo>
                <a:lnTo>
                  <a:pt x="161917" y="1639968"/>
                </a:lnTo>
                <a:lnTo>
                  <a:pt x="186361" y="1677398"/>
                </a:lnTo>
                <a:lnTo>
                  <a:pt x="212301" y="1713726"/>
                </a:lnTo>
                <a:lnTo>
                  <a:pt x="239691" y="1748907"/>
                </a:lnTo>
                <a:lnTo>
                  <a:pt x="268489" y="1782899"/>
                </a:lnTo>
                <a:lnTo>
                  <a:pt x="298650" y="1815658"/>
                </a:lnTo>
                <a:lnTo>
                  <a:pt x="330133" y="1847141"/>
                </a:lnTo>
                <a:lnTo>
                  <a:pt x="362892" y="1877302"/>
                </a:lnTo>
                <a:lnTo>
                  <a:pt x="396884" y="1906100"/>
                </a:lnTo>
                <a:lnTo>
                  <a:pt x="432065" y="1933490"/>
                </a:lnTo>
                <a:lnTo>
                  <a:pt x="468393" y="1959430"/>
                </a:lnTo>
                <a:lnTo>
                  <a:pt x="505823" y="1983874"/>
                </a:lnTo>
                <a:lnTo>
                  <a:pt x="544312" y="2006780"/>
                </a:lnTo>
                <a:lnTo>
                  <a:pt x="583816" y="2028104"/>
                </a:lnTo>
                <a:lnTo>
                  <a:pt x="624292" y="2047802"/>
                </a:lnTo>
                <a:lnTo>
                  <a:pt x="665696" y="2065832"/>
                </a:lnTo>
                <a:lnTo>
                  <a:pt x="707984" y="2082148"/>
                </a:lnTo>
                <a:lnTo>
                  <a:pt x="751112" y="2096709"/>
                </a:lnTo>
                <a:lnTo>
                  <a:pt x="795039" y="2109469"/>
                </a:lnTo>
                <a:lnTo>
                  <a:pt x="839718" y="2120386"/>
                </a:lnTo>
                <a:lnTo>
                  <a:pt x="885108" y="2129416"/>
                </a:lnTo>
                <a:lnTo>
                  <a:pt x="931164" y="2136515"/>
                </a:lnTo>
                <a:lnTo>
                  <a:pt x="977843" y="2141639"/>
                </a:lnTo>
                <a:lnTo>
                  <a:pt x="1025102" y="2144746"/>
                </a:lnTo>
                <a:lnTo>
                  <a:pt x="1072896" y="2145792"/>
                </a:lnTo>
                <a:lnTo>
                  <a:pt x="1120689" y="2144746"/>
                </a:lnTo>
                <a:lnTo>
                  <a:pt x="1167948" y="2141639"/>
                </a:lnTo>
                <a:lnTo>
                  <a:pt x="1214627" y="2136515"/>
                </a:lnTo>
                <a:lnTo>
                  <a:pt x="1260683" y="2129416"/>
                </a:lnTo>
                <a:lnTo>
                  <a:pt x="1306073" y="2120386"/>
                </a:lnTo>
                <a:lnTo>
                  <a:pt x="1350752" y="2109469"/>
                </a:lnTo>
                <a:lnTo>
                  <a:pt x="1394679" y="2096709"/>
                </a:lnTo>
                <a:lnTo>
                  <a:pt x="1437807" y="2082148"/>
                </a:lnTo>
                <a:lnTo>
                  <a:pt x="1480095" y="2065832"/>
                </a:lnTo>
                <a:lnTo>
                  <a:pt x="1521499" y="2047802"/>
                </a:lnTo>
                <a:lnTo>
                  <a:pt x="1561975" y="2028104"/>
                </a:lnTo>
                <a:lnTo>
                  <a:pt x="1601479" y="2006780"/>
                </a:lnTo>
                <a:lnTo>
                  <a:pt x="1639968" y="1983874"/>
                </a:lnTo>
                <a:lnTo>
                  <a:pt x="1677398" y="1959430"/>
                </a:lnTo>
                <a:lnTo>
                  <a:pt x="1713726" y="1933490"/>
                </a:lnTo>
                <a:lnTo>
                  <a:pt x="1748907" y="1906100"/>
                </a:lnTo>
                <a:lnTo>
                  <a:pt x="1782899" y="1877302"/>
                </a:lnTo>
                <a:lnTo>
                  <a:pt x="1815658" y="1847141"/>
                </a:lnTo>
                <a:lnTo>
                  <a:pt x="1847141" y="1815658"/>
                </a:lnTo>
                <a:lnTo>
                  <a:pt x="1877302" y="1782899"/>
                </a:lnTo>
                <a:lnTo>
                  <a:pt x="1906100" y="1748907"/>
                </a:lnTo>
                <a:lnTo>
                  <a:pt x="1933490" y="1713726"/>
                </a:lnTo>
                <a:lnTo>
                  <a:pt x="1959430" y="1677398"/>
                </a:lnTo>
                <a:lnTo>
                  <a:pt x="1983874" y="1639968"/>
                </a:lnTo>
                <a:lnTo>
                  <a:pt x="2006780" y="1601479"/>
                </a:lnTo>
                <a:lnTo>
                  <a:pt x="2028104" y="1561975"/>
                </a:lnTo>
                <a:lnTo>
                  <a:pt x="2047802" y="1521499"/>
                </a:lnTo>
                <a:lnTo>
                  <a:pt x="2065832" y="1480095"/>
                </a:lnTo>
                <a:lnTo>
                  <a:pt x="2082148" y="1437807"/>
                </a:lnTo>
                <a:lnTo>
                  <a:pt x="2096709" y="1394679"/>
                </a:lnTo>
                <a:lnTo>
                  <a:pt x="2109469" y="1350752"/>
                </a:lnTo>
                <a:lnTo>
                  <a:pt x="2120386" y="1306073"/>
                </a:lnTo>
                <a:lnTo>
                  <a:pt x="2129416" y="1260683"/>
                </a:lnTo>
                <a:lnTo>
                  <a:pt x="2136515" y="1214627"/>
                </a:lnTo>
                <a:lnTo>
                  <a:pt x="2141639" y="1167948"/>
                </a:lnTo>
                <a:lnTo>
                  <a:pt x="2144746" y="1120689"/>
                </a:lnTo>
                <a:lnTo>
                  <a:pt x="2145791" y="1072896"/>
                </a:lnTo>
                <a:lnTo>
                  <a:pt x="2144746" y="1025102"/>
                </a:lnTo>
                <a:lnTo>
                  <a:pt x="2141639" y="977843"/>
                </a:lnTo>
                <a:lnTo>
                  <a:pt x="2136515" y="931164"/>
                </a:lnTo>
                <a:lnTo>
                  <a:pt x="2129416" y="885108"/>
                </a:lnTo>
                <a:lnTo>
                  <a:pt x="2120386" y="839718"/>
                </a:lnTo>
                <a:lnTo>
                  <a:pt x="2109469" y="795039"/>
                </a:lnTo>
                <a:lnTo>
                  <a:pt x="2096709" y="751112"/>
                </a:lnTo>
                <a:lnTo>
                  <a:pt x="2082148" y="707984"/>
                </a:lnTo>
                <a:lnTo>
                  <a:pt x="2065832" y="665696"/>
                </a:lnTo>
                <a:lnTo>
                  <a:pt x="2047802" y="624292"/>
                </a:lnTo>
                <a:lnTo>
                  <a:pt x="2028104" y="583816"/>
                </a:lnTo>
                <a:lnTo>
                  <a:pt x="2006780" y="544312"/>
                </a:lnTo>
                <a:lnTo>
                  <a:pt x="1983874" y="505823"/>
                </a:lnTo>
                <a:lnTo>
                  <a:pt x="1959430" y="468393"/>
                </a:lnTo>
                <a:lnTo>
                  <a:pt x="1933490" y="432065"/>
                </a:lnTo>
                <a:lnTo>
                  <a:pt x="1906100" y="396884"/>
                </a:lnTo>
                <a:lnTo>
                  <a:pt x="1877302" y="362892"/>
                </a:lnTo>
                <a:lnTo>
                  <a:pt x="1847141" y="330133"/>
                </a:lnTo>
                <a:lnTo>
                  <a:pt x="1815658" y="298650"/>
                </a:lnTo>
                <a:lnTo>
                  <a:pt x="1782899" y="268489"/>
                </a:lnTo>
                <a:lnTo>
                  <a:pt x="1748907" y="239691"/>
                </a:lnTo>
                <a:lnTo>
                  <a:pt x="1713726" y="212301"/>
                </a:lnTo>
                <a:lnTo>
                  <a:pt x="1677398" y="186361"/>
                </a:lnTo>
                <a:lnTo>
                  <a:pt x="1639968" y="161917"/>
                </a:lnTo>
                <a:lnTo>
                  <a:pt x="1601479" y="139011"/>
                </a:lnTo>
                <a:lnTo>
                  <a:pt x="1561975" y="117687"/>
                </a:lnTo>
                <a:lnTo>
                  <a:pt x="1521499" y="97989"/>
                </a:lnTo>
                <a:lnTo>
                  <a:pt x="1480095" y="79959"/>
                </a:lnTo>
                <a:lnTo>
                  <a:pt x="1437807" y="63643"/>
                </a:lnTo>
                <a:lnTo>
                  <a:pt x="1394679" y="49082"/>
                </a:lnTo>
                <a:lnTo>
                  <a:pt x="1350752" y="36322"/>
                </a:lnTo>
                <a:lnTo>
                  <a:pt x="1306073" y="25405"/>
                </a:lnTo>
                <a:lnTo>
                  <a:pt x="1260683" y="16375"/>
                </a:lnTo>
                <a:lnTo>
                  <a:pt x="1214627" y="9276"/>
                </a:lnTo>
                <a:lnTo>
                  <a:pt x="1167948" y="4152"/>
                </a:lnTo>
                <a:lnTo>
                  <a:pt x="1120689" y="1045"/>
                </a:lnTo>
                <a:lnTo>
                  <a:pt x="1072896" y="0"/>
                </a:lnTo>
                <a:close/>
              </a:path>
            </a:pathLst>
          </a:custGeom>
          <a:solidFill>
            <a:srgbClr val="8EBE6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a:extLst>
              <a:ext uri="{FF2B5EF4-FFF2-40B4-BE49-F238E27FC236}">
                <a16:creationId xmlns:a16="http://schemas.microsoft.com/office/drawing/2014/main" id="{8C7EC77B-5656-85A3-E801-CA4939010977}"/>
              </a:ext>
            </a:extLst>
          </p:cNvPr>
          <p:cNvSpPr/>
          <p:nvPr/>
        </p:nvSpPr>
        <p:spPr>
          <a:xfrm>
            <a:off x="5045964" y="2276855"/>
            <a:ext cx="1840230" cy="1838706"/>
          </a:xfrm>
          <a:prstGeom prst="rect">
            <a:avLst/>
          </a:prstGeom>
          <a:blipFill>
            <a:blip r:embed="rId3" cstate="print">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a:extLst>
              <a:ext uri="{FF2B5EF4-FFF2-40B4-BE49-F238E27FC236}">
                <a16:creationId xmlns:a16="http://schemas.microsoft.com/office/drawing/2014/main" id="{E6A30700-3834-2641-5DE5-570235F879F7}"/>
              </a:ext>
            </a:extLst>
          </p:cNvPr>
          <p:cNvSpPr/>
          <p:nvPr/>
        </p:nvSpPr>
        <p:spPr>
          <a:xfrm>
            <a:off x="5093208" y="2324100"/>
            <a:ext cx="1664335" cy="1663064"/>
          </a:xfrm>
          <a:custGeom>
            <a:avLst/>
            <a:gdLst/>
            <a:ahLst/>
            <a:cxnLst/>
            <a:rect l="l" t="t" r="r" b="b"/>
            <a:pathLst>
              <a:path w="1664334" h="1663064">
                <a:moveTo>
                  <a:pt x="832103"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3"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8"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a:extLst>
              <a:ext uri="{FF2B5EF4-FFF2-40B4-BE49-F238E27FC236}">
                <a16:creationId xmlns:a16="http://schemas.microsoft.com/office/drawing/2014/main" id="{F3050811-A06B-9375-9C6A-375E17B39FBD}"/>
              </a:ext>
            </a:extLst>
          </p:cNvPr>
          <p:cNvSpPr/>
          <p:nvPr/>
        </p:nvSpPr>
        <p:spPr>
          <a:xfrm>
            <a:off x="5570220" y="4072128"/>
            <a:ext cx="710565" cy="387350"/>
          </a:xfrm>
          <a:custGeom>
            <a:avLst/>
            <a:gdLst/>
            <a:ahLst/>
            <a:cxnLst/>
            <a:rect l="l" t="t" r="r" b="b"/>
            <a:pathLst>
              <a:path w="710564" h="387350">
                <a:moveTo>
                  <a:pt x="710183" y="0"/>
                </a:moveTo>
                <a:lnTo>
                  <a:pt x="0" y="0"/>
                </a:lnTo>
                <a:lnTo>
                  <a:pt x="355091" y="387096"/>
                </a:lnTo>
                <a:lnTo>
                  <a:pt x="710183" y="0"/>
                </a:lnTo>
                <a:close/>
              </a:path>
            </a:pathLst>
          </a:custGeom>
          <a:solidFill>
            <a:srgbClr val="8EBE6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a:extLst>
              <a:ext uri="{FF2B5EF4-FFF2-40B4-BE49-F238E27FC236}">
                <a16:creationId xmlns:a16="http://schemas.microsoft.com/office/drawing/2014/main" id="{1165536C-729B-5A17-B8C1-255A3F57B6F2}"/>
              </a:ext>
            </a:extLst>
          </p:cNvPr>
          <p:cNvSpPr/>
          <p:nvPr/>
        </p:nvSpPr>
        <p:spPr>
          <a:xfrm>
            <a:off x="7306056" y="2066544"/>
            <a:ext cx="2146300" cy="2147570"/>
          </a:xfrm>
          <a:custGeom>
            <a:avLst/>
            <a:gdLst/>
            <a:ahLst/>
            <a:cxnLst/>
            <a:rect l="l" t="t" r="r" b="b"/>
            <a:pathLst>
              <a:path w="2146300" h="2147570">
                <a:moveTo>
                  <a:pt x="1072896" y="0"/>
                </a:moveTo>
                <a:lnTo>
                  <a:pt x="1025102" y="1046"/>
                </a:lnTo>
                <a:lnTo>
                  <a:pt x="977843" y="4155"/>
                </a:lnTo>
                <a:lnTo>
                  <a:pt x="931164" y="9284"/>
                </a:lnTo>
                <a:lnTo>
                  <a:pt x="885108" y="16388"/>
                </a:lnTo>
                <a:lnTo>
                  <a:pt x="839718" y="25425"/>
                </a:lnTo>
                <a:lnTo>
                  <a:pt x="795039" y="36350"/>
                </a:lnTo>
                <a:lnTo>
                  <a:pt x="751112" y="49121"/>
                </a:lnTo>
                <a:lnTo>
                  <a:pt x="707984" y="63692"/>
                </a:lnTo>
                <a:lnTo>
                  <a:pt x="665696" y="80021"/>
                </a:lnTo>
                <a:lnTo>
                  <a:pt x="624292" y="98065"/>
                </a:lnTo>
                <a:lnTo>
                  <a:pt x="583816" y="117778"/>
                </a:lnTo>
                <a:lnTo>
                  <a:pt x="544312" y="139118"/>
                </a:lnTo>
                <a:lnTo>
                  <a:pt x="505823" y="162042"/>
                </a:lnTo>
                <a:lnTo>
                  <a:pt x="468393" y="186504"/>
                </a:lnTo>
                <a:lnTo>
                  <a:pt x="432065" y="212463"/>
                </a:lnTo>
                <a:lnTo>
                  <a:pt x="396884" y="239874"/>
                </a:lnTo>
                <a:lnTo>
                  <a:pt x="362892" y="268693"/>
                </a:lnTo>
                <a:lnTo>
                  <a:pt x="330133" y="298877"/>
                </a:lnTo>
                <a:lnTo>
                  <a:pt x="298650" y="330382"/>
                </a:lnTo>
                <a:lnTo>
                  <a:pt x="268489" y="363165"/>
                </a:lnTo>
                <a:lnTo>
                  <a:pt x="239691" y="397182"/>
                </a:lnTo>
                <a:lnTo>
                  <a:pt x="212301" y="432389"/>
                </a:lnTo>
                <a:lnTo>
                  <a:pt x="186361" y="468743"/>
                </a:lnTo>
                <a:lnTo>
                  <a:pt x="161917" y="506200"/>
                </a:lnTo>
                <a:lnTo>
                  <a:pt x="139011" y="544716"/>
                </a:lnTo>
                <a:lnTo>
                  <a:pt x="117687" y="584248"/>
                </a:lnTo>
                <a:lnTo>
                  <a:pt x="97989" y="624752"/>
                </a:lnTo>
                <a:lnTo>
                  <a:pt x="79959" y="666185"/>
                </a:lnTo>
                <a:lnTo>
                  <a:pt x="63643" y="708502"/>
                </a:lnTo>
                <a:lnTo>
                  <a:pt x="49082" y="751661"/>
                </a:lnTo>
                <a:lnTo>
                  <a:pt x="36322" y="795617"/>
                </a:lnTo>
                <a:lnTo>
                  <a:pt x="25405" y="840327"/>
                </a:lnTo>
                <a:lnTo>
                  <a:pt x="16375" y="885747"/>
                </a:lnTo>
                <a:lnTo>
                  <a:pt x="9276" y="931834"/>
                </a:lnTo>
                <a:lnTo>
                  <a:pt x="4152" y="978544"/>
                </a:lnTo>
                <a:lnTo>
                  <a:pt x="1045" y="1025833"/>
                </a:lnTo>
                <a:lnTo>
                  <a:pt x="0" y="1073657"/>
                </a:lnTo>
                <a:lnTo>
                  <a:pt x="1045" y="1121482"/>
                </a:lnTo>
                <a:lnTo>
                  <a:pt x="4152" y="1168771"/>
                </a:lnTo>
                <a:lnTo>
                  <a:pt x="9276" y="1215481"/>
                </a:lnTo>
                <a:lnTo>
                  <a:pt x="16375" y="1261568"/>
                </a:lnTo>
                <a:lnTo>
                  <a:pt x="25405" y="1306988"/>
                </a:lnTo>
                <a:lnTo>
                  <a:pt x="36322" y="1351698"/>
                </a:lnTo>
                <a:lnTo>
                  <a:pt x="49082" y="1395654"/>
                </a:lnTo>
                <a:lnTo>
                  <a:pt x="63643" y="1438813"/>
                </a:lnTo>
                <a:lnTo>
                  <a:pt x="79959" y="1481130"/>
                </a:lnTo>
                <a:lnTo>
                  <a:pt x="97989" y="1522563"/>
                </a:lnTo>
                <a:lnTo>
                  <a:pt x="117687" y="1563067"/>
                </a:lnTo>
                <a:lnTo>
                  <a:pt x="139011" y="1602599"/>
                </a:lnTo>
                <a:lnTo>
                  <a:pt x="161917" y="1641115"/>
                </a:lnTo>
                <a:lnTo>
                  <a:pt x="186361" y="1678572"/>
                </a:lnTo>
                <a:lnTo>
                  <a:pt x="212301" y="1714926"/>
                </a:lnTo>
                <a:lnTo>
                  <a:pt x="239691" y="1750133"/>
                </a:lnTo>
                <a:lnTo>
                  <a:pt x="268489" y="1784150"/>
                </a:lnTo>
                <a:lnTo>
                  <a:pt x="298650" y="1816933"/>
                </a:lnTo>
                <a:lnTo>
                  <a:pt x="330133" y="1848438"/>
                </a:lnTo>
                <a:lnTo>
                  <a:pt x="362892" y="1878622"/>
                </a:lnTo>
                <a:lnTo>
                  <a:pt x="396884" y="1907441"/>
                </a:lnTo>
                <a:lnTo>
                  <a:pt x="432065" y="1934852"/>
                </a:lnTo>
                <a:lnTo>
                  <a:pt x="468393" y="1960811"/>
                </a:lnTo>
                <a:lnTo>
                  <a:pt x="505823" y="1985273"/>
                </a:lnTo>
                <a:lnTo>
                  <a:pt x="544312" y="2008197"/>
                </a:lnTo>
                <a:lnTo>
                  <a:pt x="583816" y="2029537"/>
                </a:lnTo>
                <a:lnTo>
                  <a:pt x="624292" y="2049250"/>
                </a:lnTo>
                <a:lnTo>
                  <a:pt x="665696" y="2067294"/>
                </a:lnTo>
                <a:lnTo>
                  <a:pt x="707984" y="2083623"/>
                </a:lnTo>
                <a:lnTo>
                  <a:pt x="751112" y="2098194"/>
                </a:lnTo>
                <a:lnTo>
                  <a:pt x="795039" y="2110965"/>
                </a:lnTo>
                <a:lnTo>
                  <a:pt x="839718" y="2121890"/>
                </a:lnTo>
                <a:lnTo>
                  <a:pt x="885108" y="2130927"/>
                </a:lnTo>
                <a:lnTo>
                  <a:pt x="931164" y="2138031"/>
                </a:lnTo>
                <a:lnTo>
                  <a:pt x="977843" y="2143160"/>
                </a:lnTo>
                <a:lnTo>
                  <a:pt x="1025102" y="2146269"/>
                </a:lnTo>
                <a:lnTo>
                  <a:pt x="1072896" y="2147316"/>
                </a:lnTo>
                <a:lnTo>
                  <a:pt x="1120689" y="2146269"/>
                </a:lnTo>
                <a:lnTo>
                  <a:pt x="1167948" y="2143160"/>
                </a:lnTo>
                <a:lnTo>
                  <a:pt x="1214627" y="2138031"/>
                </a:lnTo>
                <a:lnTo>
                  <a:pt x="1260683" y="2130927"/>
                </a:lnTo>
                <a:lnTo>
                  <a:pt x="1306073" y="2121890"/>
                </a:lnTo>
                <a:lnTo>
                  <a:pt x="1350752" y="2110965"/>
                </a:lnTo>
                <a:lnTo>
                  <a:pt x="1394679" y="2098194"/>
                </a:lnTo>
                <a:lnTo>
                  <a:pt x="1437807" y="2083623"/>
                </a:lnTo>
                <a:lnTo>
                  <a:pt x="1480095" y="2067294"/>
                </a:lnTo>
                <a:lnTo>
                  <a:pt x="1521499" y="2049250"/>
                </a:lnTo>
                <a:lnTo>
                  <a:pt x="1561975" y="2029537"/>
                </a:lnTo>
                <a:lnTo>
                  <a:pt x="1601479" y="2008197"/>
                </a:lnTo>
                <a:lnTo>
                  <a:pt x="1639968" y="1985273"/>
                </a:lnTo>
                <a:lnTo>
                  <a:pt x="1677398" y="1960811"/>
                </a:lnTo>
                <a:lnTo>
                  <a:pt x="1713726" y="1934852"/>
                </a:lnTo>
                <a:lnTo>
                  <a:pt x="1748907" y="1907441"/>
                </a:lnTo>
                <a:lnTo>
                  <a:pt x="1782899" y="1878622"/>
                </a:lnTo>
                <a:lnTo>
                  <a:pt x="1815658" y="1848438"/>
                </a:lnTo>
                <a:lnTo>
                  <a:pt x="1847141" y="1816933"/>
                </a:lnTo>
                <a:lnTo>
                  <a:pt x="1877302" y="1784150"/>
                </a:lnTo>
                <a:lnTo>
                  <a:pt x="1906100" y="1750133"/>
                </a:lnTo>
                <a:lnTo>
                  <a:pt x="1933490" y="1714926"/>
                </a:lnTo>
                <a:lnTo>
                  <a:pt x="1959430" y="1678572"/>
                </a:lnTo>
                <a:lnTo>
                  <a:pt x="1983874" y="1641115"/>
                </a:lnTo>
                <a:lnTo>
                  <a:pt x="2006780" y="1602599"/>
                </a:lnTo>
                <a:lnTo>
                  <a:pt x="2028104" y="1563067"/>
                </a:lnTo>
                <a:lnTo>
                  <a:pt x="2047802" y="1522563"/>
                </a:lnTo>
                <a:lnTo>
                  <a:pt x="2065832" y="1481130"/>
                </a:lnTo>
                <a:lnTo>
                  <a:pt x="2082148" y="1438813"/>
                </a:lnTo>
                <a:lnTo>
                  <a:pt x="2096709" y="1395654"/>
                </a:lnTo>
                <a:lnTo>
                  <a:pt x="2109469" y="1351698"/>
                </a:lnTo>
                <a:lnTo>
                  <a:pt x="2120386" y="1306988"/>
                </a:lnTo>
                <a:lnTo>
                  <a:pt x="2129416" y="1261568"/>
                </a:lnTo>
                <a:lnTo>
                  <a:pt x="2136515" y="1215481"/>
                </a:lnTo>
                <a:lnTo>
                  <a:pt x="2141639" y="1168771"/>
                </a:lnTo>
                <a:lnTo>
                  <a:pt x="2144746" y="1121482"/>
                </a:lnTo>
                <a:lnTo>
                  <a:pt x="2145792" y="1073657"/>
                </a:lnTo>
                <a:lnTo>
                  <a:pt x="2144746" y="1025833"/>
                </a:lnTo>
                <a:lnTo>
                  <a:pt x="2141639" y="978544"/>
                </a:lnTo>
                <a:lnTo>
                  <a:pt x="2136515" y="931834"/>
                </a:lnTo>
                <a:lnTo>
                  <a:pt x="2129416" y="885747"/>
                </a:lnTo>
                <a:lnTo>
                  <a:pt x="2120386" y="840327"/>
                </a:lnTo>
                <a:lnTo>
                  <a:pt x="2109469" y="795617"/>
                </a:lnTo>
                <a:lnTo>
                  <a:pt x="2096709" y="751661"/>
                </a:lnTo>
                <a:lnTo>
                  <a:pt x="2082148" y="708502"/>
                </a:lnTo>
                <a:lnTo>
                  <a:pt x="2065832" y="666185"/>
                </a:lnTo>
                <a:lnTo>
                  <a:pt x="2047802" y="624752"/>
                </a:lnTo>
                <a:lnTo>
                  <a:pt x="2028104" y="584248"/>
                </a:lnTo>
                <a:lnTo>
                  <a:pt x="2006780" y="544716"/>
                </a:lnTo>
                <a:lnTo>
                  <a:pt x="1983874" y="506200"/>
                </a:lnTo>
                <a:lnTo>
                  <a:pt x="1959430" y="468743"/>
                </a:lnTo>
                <a:lnTo>
                  <a:pt x="1933490" y="432389"/>
                </a:lnTo>
                <a:lnTo>
                  <a:pt x="1906100" y="397182"/>
                </a:lnTo>
                <a:lnTo>
                  <a:pt x="1877302" y="363165"/>
                </a:lnTo>
                <a:lnTo>
                  <a:pt x="1847141" y="330382"/>
                </a:lnTo>
                <a:lnTo>
                  <a:pt x="1815658" y="298877"/>
                </a:lnTo>
                <a:lnTo>
                  <a:pt x="1782899" y="268693"/>
                </a:lnTo>
                <a:lnTo>
                  <a:pt x="1748907" y="239874"/>
                </a:lnTo>
                <a:lnTo>
                  <a:pt x="1713726" y="212463"/>
                </a:lnTo>
                <a:lnTo>
                  <a:pt x="1677398" y="186504"/>
                </a:lnTo>
                <a:lnTo>
                  <a:pt x="1639968" y="162042"/>
                </a:lnTo>
                <a:lnTo>
                  <a:pt x="1601479" y="139118"/>
                </a:lnTo>
                <a:lnTo>
                  <a:pt x="1561975" y="117778"/>
                </a:lnTo>
                <a:lnTo>
                  <a:pt x="1521499" y="98065"/>
                </a:lnTo>
                <a:lnTo>
                  <a:pt x="1480095" y="80021"/>
                </a:lnTo>
                <a:lnTo>
                  <a:pt x="1437807" y="63692"/>
                </a:lnTo>
                <a:lnTo>
                  <a:pt x="1394679" y="49121"/>
                </a:lnTo>
                <a:lnTo>
                  <a:pt x="1350752" y="36350"/>
                </a:lnTo>
                <a:lnTo>
                  <a:pt x="1306073" y="25425"/>
                </a:lnTo>
                <a:lnTo>
                  <a:pt x="1260683" y="16388"/>
                </a:lnTo>
                <a:lnTo>
                  <a:pt x="1214627" y="9284"/>
                </a:lnTo>
                <a:lnTo>
                  <a:pt x="1167948" y="4155"/>
                </a:lnTo>
                <a:lnTo>
                  <a:pt x="1120689" y="1046"/>
                </a:lnTo>
                <a:lnTo>
                  <a:pt x="1072896" y="0"/>
                </a:lnTo>
                <a:close/>
              </a:path>
            </a:pathLst>
          </a:custGeom>
          <a:solidFill>
            <a:srgbClr val="00768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a:extLst>
              <a:ext uri="{FF2B5EF4-FFF2-40B4-BE49-F238E27FC236}">
                <a16:creationId xmlns:a16="http://schemas.microsoft.com/office/drawing/2014/main" id="{D14CFAF7-510B-8081-C323-420609B45B37}"/>
              </a:ext>
            </a:extLst>
          </p:cNvPr>
          <p:cNvSpPr/>
          <p:nvPr/>
        </p:nvSpPr>
        <p:spPr>
          <a:xfrm>
            <a:off x="7499604" y="2261616"/>
            <a:ext cx="1840229" cy="1838705"/>
          </a:xfrm>
          <a:prstGeom prst="rect">
            <a:avLst/>
          </a:prstGeom>
          <a:blipFill>
            <a:blip r:embed="rId3" cstate="print">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a:extLst>
              <a:ext uri="{FF2B5EF4-FFF2-40B4-BE49-F238E27FC236}">
                <a16:creationId xmlns:a16="http://schemas.microsoft.com/office/drawing/2014/main" id="{7B14B8EF-4C67-98FC-AC28-AB67130DF7B8}"/>
              </a:ext>
            </a:extLst>
          </p:cNvPr>
          <p:cNvSpPr/>
          <p:nvPr/>
        </p:nvSpPr>
        <p:spPr>
          <a:xfrm>
            <a:off x="7546847" y="2308860"/>
            <a:ext cx="1664335" cy="1663064"/>
          </a:xfrm>
          <a:custGeom>
            <a:avLst/>
            <a:gdLst/>
            <a:ahLst/>
            <a:cxnLst/>
            <a:rect l="l" t="t" r="r" b="b"/>
            <a:pathLst>
              <a:path w="1664334" h="1663064">
                <a:moveTo>
                  <a:pt x="832103"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3"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7"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a:extLst>
              <a:ext uri="{FF2B5EF4-FFF2-40B4-BE49-F238E27FC236}">
                <a16:creationId xmlns:a16="http://schemas.microsoft.com/office/drawing/2014/main" id="{F8993162-1284-E5DF-1E83-F7879090CF7A}"/>
              </a:ext>
            </a:extLst>
          </p:cNvPr>
          <p:cNvSpPr/>
          <p:nvPr/>
        </p:nvSpPr>
        <p:spPr>
          <a:xfrm>
            <a:off x="8023859" y="4067555"/>
            <a:ext cx="710565" cy="387350"/>
          </a:xfrm>
          <a:custGeom>
            <a:avLst/>
            <a:gdLst/>
            <a:ahLst/>
            <a:cxnLst/>
            <a:rect l="l" t="t" r="r" b="b"/>
            <a:pathLst>
              <a:path w="710565" h="387350">
                <a:moveTo>
                  <a:pt x="710184" y="0"/>
                </a:moveTo>
                <a:lnTo>
                  <a:pt x="0" y="0"/>
                </a:lnTo>
                <a:lnTo>
                  <a:pt x="355092" y="387096"/>
                </a:lnTo>
                <a:lnTo>
                  <a:pt x="710184" y="0"/>
                </a:lnTo>
                <a:close/>
              </a:path>
            </a:pathLst>
          </a:custGeom>
          <a:solidFill>
            <a:srgbClr val="00768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a:extLst>
              <a:ext uri="{FF2B5EF4-FFF2-40B4-BE49-F238E27FC236}">
                <a16:creationId xmlns:a16="http://schemas.microsoft.com/office/drawing/2014/main" id="{33F0DE6E-DBA7-CB38-C8D1-01BBF95D73A1}"/>
              </a:ext>
            </a:extLst>
          </p:cNvPr>
          <p:cNvSpPr/>
          <p:nvPr/>
        </p:nvSpPr>
        <p:spPr>
          <a:xfrm>
            <a:off x="3304794" y="4562094"/>
            <a:ext cx="335280" cy="335280"/>
          </a:xfrm>
          <a:custGeom>
            <a:avLst/>
            <a:gdLst/>
            <a:ahLst/>
            <a:cxnLst/>
            <a:rect l="l" t="t" r="r" b="b"/>
            <a:pathLst>
              <a:path w="335279" h="335279">
                <a:moveTo>
                  <a:pt x="0" y="167639"/>
                </a:moveTo>
                <a:lnTo>
                  <a:pt x="5988" y="123075"/>
                </a:lnTo>
                <a:lnTo>
                  <a:pt x="22888" y="83029"/>
                </a:lnTo>
                <a:lnTo>
                  <a:pt x="49101" y="49101"/>
                </a:lnTo>
                <a:lnTo>
                  <a:pt x="83029" y="22888"/>
                </a:lnTo>
                <a:lnTo>
                  <a:pt x="123075" y="5988"/>
                </a:lnTo>
                <a:lnTo>
                  <a:pt x="167639" y="0"/>
                </a:lnTo>
                <a:lnTo>
                  <a:pt x="212204" y="5988"/>
                </a:lnTo>
                <a:lnTo>
                  <a:pt x="252250" y="22888"/>
                </a:lnTo>
                <a:lnTo>
                  <a:pt x="286178" y="49101"/>
                </a:lnTo>
                <a:lnTo>
                  <a:pt x="312391" y="83029"/>
                </a:lnTo>
                <a:lnTo>
                  <a:pt x="329291" y="123075"/>
                </a:lnTo>
                <a:lnTo>
                  <a:pt x="335279" y="167639"/>
                </a:lnTo>
                <a:lnTo>
                  <a:pt x="329291" y="212204"/>
                </a:lnTo>
                <a:lnTo>
                  <a:pt x="312391" y="252250"/>
                </a:lnTo>
                <a:lnTo>
                  <a:pt x="286178" y="286178"/>
                </a:lnTo>
                <a:lnTo>
                  <a:pt x="252250" y="312391"/>
                </a:lnTo>
                <a:lnTo>
                  <a:pt x="212204" y="329291"/>
                </a:lnTo>
                <a:lnTo>
                  <a:pt x="167639" y="335279"/>
                </a:lnTo>
                <a:lnTo>
                  <a:pt x="123075" y="329291"/>
                </a:lnTo>
                <a:lnTo>
                  <a:pt x="83029" y="312391"/>
                </a:lnTo>
                <a:lnTo>
                  <a:pt x="49101" y="286178"/>
                </a:lnTo>
                <a:lnTo>
                  <a:pt x="22888" y="252250"/>
                </a:lnTo>
                <a:lnTo>
                  <a:pt x="5988" y="212204"/>
                </a:lnTo>
                <a:lnTo>
                  <a:pt x="0" y="167639"/>
                </a:lnTo>
                <a:close/>
              </a:path>
            </a:pathLst>
          </a:custGeom>
          <a:ln w="28955">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a:extLst>
              <a:ext uri="{FF2B5EF4-FFF2-40B4-BE49-F238E27FC236}">
                <a16:creationId xmlns:a16="http://schemas.microsoft.com/office/drawing/2014/main" id="{4C0D5482-45AF-8ECD-A7E8-C5CC5BFC1D09}"/>
              </a:ext>
            </a:extLst>
          </p:cNvPr>
          <p:cNvSpPr/>
          <p:nvPr/>
        </p:nvSpPr>
        <p:spPr>
          <a:xfrm>
            <a:off x="3354323" y="4611623"/>
            <a:ext cx="237743" cy="237743"/>
          </a:xfrm>
          <a:prstGeom prst="rect">
            <a:avLst/>
          </a:prstGeom>
          <a:blipFill>
            <a:blip r:embed="rId4" cstate="print">
              <a:graysc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a:extLst>
              <a:ext uri="{FF2B5EF4-FFF2-40B4-BE49-F238E27FC236}">
                <a16:creationId xmlns:a16="http://schemas.microsoft.com/office/drawing/2014/main" id="{57DBB893-F087-26EA-7A37-59AD78FBEC3B}"/>
              </a:ext>
            </a:extLst>
          </p:cNvPr>
          <p:cNvSpPr/>
          <p:nvPr/>
        </p:nvSpPr>
        <p:spPr>
          <a:xfrm>
            <a:off x="8212073" y="4540758"/>
            <a:ext cx="335280" cy="335280"/>
          </a:xfrm>
          <a:custGeom>
            <a:avLst/>
            <a:gdLst/>
            <a:ahLst/>
            <a:cxnLst/>
            <a:rect l="l" t="t" r="r" b="b"/>
            <a:pathLst>
              <a:path w="335279" h="335279">
                <a:moveTo>
                  <a:pt x="0" y="167640"/>
                </a:moveTo>
                <a:lnTo>
                  <a:pt x="5988" y="123075"/>
                </a:lnTo>
                <a:lnTo>
                  <a:pt x="22888" y="83029"/>
                </a:lnTo>
                <a:lnTo>
                  <a:pt x="49101" y="49101"/>
                </a:lnTo>
                <a:lnTo>
                  <a:pt x="83029" y="22888"/>
                </a:lnTo>
                <a:lnTo>
                  <a:pt x="123075" y="5988"/>
                </a:lnTo>
                <a:lnTo>
                  <a:pt x="167640" y="0"/>
                </a:lnTo>
                <a:lnTo>
                  <a:pt x="212204" y="5988"/>
                </a:lnTo>
                <a:lnTo>
                  <a:pt x="252250" y="22888"/>
                </a:lnTo>
                <a:lnTo>
                  <a:pt x="286178" y="49101"/>
                </a:lnTo>
                <a:lnTo>
                  <a:pt x="312391" y="83029"/>
                </a:lnTo>
                <a:lnTo>
                  <a:pt x="329291" y="123075"/>
                </a:lnTo>
                <a:lnTo>
                  <a:pt x="335279" y="167640"/>
                </a:lnTo>
                <a:lnTo>
                  <a:pt x="329291" y="212204"/>
                </a:lnTo>
                <a:lnTo>
                  <a:pt x="312391" y="252250"/>
                </a:lnTo>
                <a:lnTo>
                  <a:pt x="286178" y="286178"/>
                </a:lnTo>
                <a:lnTo>
                  <a:pt x="252250" y="312391"/>
                </a:lnTo>
                <a:lnTo>
                  <a:pt x="212204" y="329291"/>
                </a:lnTo>
                <a:lnTo>
                  <a:pt x="167640" y="335280"/>
                </a:lnTo>
                <a:lnTo>
                  <a:pt x="123075" y="329291"/>
                </a:lnTo>
                <a:lnTo>
                  <a:pt x="83029" y="312391"/>
                </a:lnTo>
                <a:lnTo>
                  <a:pt x="49101" y="286178"/>
                </a:lnTo>
                <a:lnTo>
                  <a:pt x="22888" y="252250"/>
                </a:lnTo>
                <a:lnTo>
                  <a:pt x="5988" y="212204"/>
                </a:lnTo>
                <a:lnTo>
                  <a:pt x="0" y="167640"/>
                </a:lnTo>
                <a:close/>
              </a:path>
            </a:pathLst>
          </a:custGeom>
          <a:ln w="28955">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a:extLst>
              <a:ext uri="{FF2B5EF4-FFF2-40B4-BE49-F238E27FC236}">
                <a16:creationId xmlns:a16="http://schemas.microsoft.com/office/drawing/2014/main" id="{CCFDE3BA-FD98-413C-7BA3-FA4AF3C8D2FE}"/>
              </a:ext>
            </a:extLst>
          </p:cNvPr>
          <p:cNvSpPr/>
          <p:nvPr/>
        </p:nvSpPr>
        <p:spPr>
          <a:xfrm>
            <a:off x="8261604" y="4588764"/>
            <a:ext cx="237744" cy="237743"/>
          </a:xfrm>
          <a:prstGeom prst="rect">
            <a:avLst/>
          </a:prstGeom>
          <a:blipFill>
            <a:blip r:embed="rId5" cstate="print">
              <a:graysc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a:extLst>
              <a:ext uri="{FF2B5EF4-FFF2-40B4-BE49-F238E27FC236}">
                <a16:creationId xmlns:a16="http://schemas.microsoft.com/office/drawing/2014/main" id="{1F33C38A-8981-FEC0-12FF-850B349EAE4F}"/>
              </a:ext>
            </a:extLst>
          </p:cNvPr>
          <p:cNvSpPr/>
          <p:nvPr/>
        </p:nvSpPr>
        <p:spPr>
          <a:xfrm>
            <a:off x="3640073" y="4708397"/>
            <a:ext cx="4572000" cy="22225"/>
          </a:xfrm>
          <a:custGeom>
            <a:avLst/>
            <a:gdLst/>
            <a:ahLst/>
            <a:cxnLst/>
            <a:rect l="l" t="t" r="r" b="b"/>
            <a:pathLst>
              <a:path w="4572000" h="22225">
                <a:moveTo>
                  <a:pt x="0" y="21843"/>
                </a:moveTo>
                <a:lnTo>
                  <a:pt x="4571492" y="0"/>
                </a:lnTo>
              </a:path>
            </a:pathLst>
          </a:custGeom>
          <a:ln w="28956">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5">
            <a:extLst>
              <a:ext uri="{FF2B5EF4-FFF2-40B4-BE49-F238E27FC236}">
                <a16:creationId xmlns:a16="http://schemas.microsoft.com/office/drawing/2014/main" id="{7BC97470-DFB3-FFD7-140B-E8C9B96535FA}"/>
              </a:ext>
            </a:extLst>
          </p:cNvPr>
          <p:cNvSpPr/>
          <p:nvPr/>
        </p:nvSpPr>
        <p:spPr>
          <a:xfrm>
            <a:off x="5758434" y="4540758"/>
            <a:ext cx="335280" cy="335280"/>
          </a:xfrm>
          <a:custGeom>
            <a:avLst/>
            <a:gdLst/>
            <a:ahLst/>
            <a:cxnLst/>
            <a:rect l="l" t="t" r="r" b="b"/>
            <a:pathLst>
              <a:path w="335279" h="335279">
                <a:moveTo>
                  <a:pt x="167639" y="0"/>
                </a:move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39" y="335280"/>
                </a:lnTo>
                <a:lnTo>
                  <a:pt x="212204" y="329291"/>
                </a:lnTo>
                <a:lnTo>
                  <a:pt x="252250" y="312391"/>
                </a:lnTo>
                <a:lnTo>
                  <a:pt x="286178" y="286178"/>
                </a:lnTo>
                <a:lnTo>
                  <a:pt x="312391" y="252250"/>
                </a:lnTo>
                <a:lnTo>
                  <a:pt x="329291" y="212204"/>
                </a:lnTo>
                <a:lnTo>
                  <a:pt x="335279" y="167640"/>
                </a:lnTo>
                <a:lnTo>
                  <a:pt x="329291" y="123075"/>
                </a:lnTo>
                <a:lnTo>
                  <a:pt x="312391" y="83029"/>
                </a:lnTo>
                <a:lnTo>
                  <a:pt x="286178" y="49101"/>
                </a:lnTo>
                <a:lnTo>
                  <a:pt x="252250" y="22888"/>
                </a:lnTo>
                <a:lnTo>
                  <a:pt x="212204" y="5988"/>
                </a:lnTo>
                <a:lnTo>
                  <a:pt x="167639"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6">
            <a:extLst>
              <a:ext uri="{FF2B5EF4-FFF2-40B4-BE49-F238E27FC236}">
                <a16:creationId xmlns:a16="http://schemas.microsoft.com/office/drawing/2014/main" id="{0F210F69-D1E4-5811-F477-8140523C5227}"/>
              </a:ext>
            </a:extLst>
          </p:cNvPr>
          <p:cNvSpPr/>
          <p:nvPr/>
        </p:nvSpPr>
        <p:spPr>
          <a:xfrm>
            <a:off x="5758434" y="4540758"/>
            <a:ext cx="335280" cy="335280"/>
          </a:xfrm>
          <a:custGeom>
            <a:avLst/>
            <a:gdLst/>
            <a:ahLst/>
            <a:cxnLst/>
            <a:rect l="l" t="t" r="r" b="b"/>
            <a:pathLst>
              <a:path w="335279" h="335279">
                <a:moveTo>
                  <a:pt x="0" y="167640"/>
                </a:moveTo>
                <a:lnTo>
                  <a:pt x="5988" y="123075"/>
                </a:lnTo>
                <a:lnTo>
                  <a:pt x="22888" y="83029"/>
                </a:lnTo>
                <a:lnTo>
                  <a:pt x="49101" y="49101"/>
                </a:lnTo>
                <a:lnTo>
                  <a:pt x="83029" y="22888"/>
                </a:lnTo>
                <a:lnTo>
                  <a:pt x="123075" y="5988"/>
                </a:lnTo>
                <a:lnTo>
                  <a:pt x="167639" y="0"/>
                </a:lnTo>
                <a:lnTo>
                  <a:pt x="212204" y="5988"/>
                </a:lnTo>
                <a:lnTo>
                  <a:pt x="252250" y="22888"/>
                </a:lnTo>
                <a:lnTo>
                  <a:pt x="286178" y="49101"/>
                </a:lnTo>
                <a:lnTo>
                  <a:pt x="312391" y="83029"/>
                </a:lnTo>
                <a:lnTo>
                  <a:pt x="329291" y="123075"/>
                </a:lnTo>
                <a:lnTo>
                  <a:pt x="335279" y="167640"/>
                </a:lnTo>
                <a:lnTo>
                  <a:pt x="329291" y="212204"/>
                </a:lnTo>
                <a:lnTo>
                  <a:pt x="312391" y="252250"/>
                </a:lnTo>
                <a:lnTo>
                  <a:pt x="286178" y="286178"/>
                </a:lnTo>
                <a:lnTo>
                  <a:pt x="252250" y="312391"/>
                </a:lnTo>
                <a:lnTo>
                  <a:pt x="212204" y="329291"/>
                </a:lnTo>
                <a:lnTo>
                  <a:pt x="167639" y="335280"/>
                </a:lnTo>
                <a:lnTo>
                  <a:pt x="123075" y="329291"/>
                </a:lnTo>
                <a:lnTo>
                  <a:pt x="83029" y="312391"/>
                </a:lnTo>
                <a:lnTo>
                  <a:pt x="49101" y="286178"/>
                </a:lnTo>
                <a:lnTo>
                  <a:pt x="22888" y="252250"/>
                </a:lnTo>
                <a:lnTo>
                  <a:pt x="5988" y="212204"/>
                </a:lnTo>
                <a:lnTo>
                  <a:pt x="0" y="167640"/>
                </a:lnTo>
                <a:close/>
              </a:path>
            </a:pathLst>
          </a:custGeom>
          <a:ln w="28955">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7">
            <a:extLst>
              <a:ext uri="{FF2B5EF4-FFF2-40B4-BE49-F238E27FC236}">
                <a16:creationId xmlns:a16="http://schemas.microsoft.com/office/drawing/2014/main" id="{27335F7B-565C-DDF2-6B8E-E1CCFF386C43}"/>
              </a:ext>
            </a:extLst>
          </p:cNvPr>
          <p:cNvSpPr/>
          <p:nvPr/>
        </p:nvSpPr>
        <p:spPr>
          <a:xfrm>
            <a:off x="5807964" y="4588764"/>
            <a:ext cx="237743" cy="237743"/>
          </a:xfrm>
          <a:prstGeom prst="rect">
            <a:avLst/>
          </a:prstGeom>
          <a:blipFill>
            <a:blip r:embed="rId6" cstate="print">
              <a:graysc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8">
            <a:extLst>
              <a:ext uri="{FF2B5EF4-FFF2-40B4-BE49-F238E27FC236}">
                <a16:creationId xmlns:a16="http://schemas.microsoft.com/office/drawing/2014/main" id="{D4E6934C-3F02-443D-9A4F-972D4A01C8E1}"/>
              </a:ext>
            </a:extLst>
          </p:cNvPr>
          <p:cNvSpPr/>
          <p:nvPr/>
        </p:nvSpPr>
        <p:spPr>
          <a:xfrm>
            <a:off x="3446278" y="2916824"/>
            <a:ext cx="52069" cy="52069"/>
          </a:xfrm>
          <a:custGeom>
            <a:avLst/>
            <a:gdLst/>
            <a:ahLst/>
            <a:cxnLst/>
            <a:rect l="l" t="t" r="r" b="b"/>
            <a:pathLst>
              <a:path w="52070" h="52069">
                <a:moveTo>
                  <a:pt x="25930" y="0"/>
                </a:moveTo>
                <a:lnTo>
                  <a:pt x="15839" y="2030"/>
                </a:lnTo>
                <a:lnTo>
                  <a:pt x="7596" y="7569"/>
                </a:lnTo>
                <a:lnTo>
                  <a:pt x="2038" y="15785"/>
                </a:lnTo>
                <a:lnTo>
                  <a:pt x="0" y="25849"/>
                </a:lnTo>
                <a:lnTo>
                  <a:pt x="2038" y="35909"/>
                </a:lnTo>
                <a:lnTo>
                  <a:pt x="7596" y="44125"/>
                </a:lnTo>
                <a:lnTo>
                  <a:pt x="15839" y="49666"/>
                </a:lnTo>
                <a:lnTo>
                  <a:pt x="25930" y="51699"/>
                </a:lnTo>
                <a:lnTo>
                  <a:pt x="36021" y="49666"/>
                </a:lnTo>
                <a:lnTo>
                  <a:pt x="44263" y="44125"/>
                </a:lnTo>
                <a:lnTo>
                  <a:pt x="49822" y="35909"/>
                </a:lnTo>
                <a:lnTo>
                  <a:pt x="51860" y="25849"/>
                </a:lnTo>
                <a:lnTo>
                  <a:pt x="49822" y="15785"/>
                </a:lnTo>
                <a:lnTo>
                  <a:pt x="44263" y="7569"/>
                </a:lnTo>
                <a:lnTo>
                  <a:pt x="36021" y="2030"/>
                </a:lnTo>
                <a:lnTo>
                  <a:pt x="2593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29">
            <a:extLst>
              <a:ext uri="{FF2B5EF4-FFF2-40B4-BE49-F238E27FC236}">
                <a16:creationId xmlns:a16="http://schemas.microsoft.com/office/drawing/2014/main" id="{76BB37B8-571B-2E69-FC06-01D29BCAD46B}"/>
              </a:ext>
            </a:extLst>
          </p:cNvPr>
          <p:cNvSpPr/>
          <p:nvPr/>
        </p:nvSpPr>
        <p:spPr>
          <a:xfrm>
            <a:off x="3446278" y="3433815"/>
            <a:ext cx="52069" cy="52069"/>
          </a:xfrm>
          <a:custGeom>
            <a:avLst/>
            <a:gdLst/>
            <a:ahLst/>
            <a:cxnLst/>
            <a:rect l="l" t="t" r="r" b="b"/>
            <a:pathLst>
              <a:path w="52070" h="52070">
                <a:moveTo>
                  <a:pt x="25930" y="0"/>
                </a:moveTo>
                <a:lnTo>
                  <a:pt x="15839" y="2030"/>
                </a:lnTo>
                <a:lnTo>
                  <a:pt x="7596" y="7569"/>
                </a:lnTo>
                <a:lnTo>
                  <a:pt x="2038" y="15785"/>
                </a:lnTo>
                <a:lnTo>
                  <a:pt x="0" y="25849"/>
                </a:lnTo>
                <a:lnTo>
                  <a:pt x="2038" y="35909"/>
                </a:lnTo>
                <a:lnTo>
                  <a:pt x="7596" y="44125"/>
                </a:lnTo>
                <a:lnTo>
                  <a:pt x="15839" y="49666"/>
                </a:lnTo>
                <a:lnTo>
                  <a:pt x="25930" y="51699"/>
                </a:lnTo>
                <a:lnTo>
                  <a:pt x="36021" y="49666"/>
                </a:lnTo>
                <a:lnTo>
                  <a:pt x="44263" y="44125"/>
                </a:lnTo>
                <a:lnTo>
                  <a:pt x="49822" y="35909"/>
                </a:lnTo>
                <a:lnTo>
                  <a:pt x="51860" y="25849"/>
                </a:lnTo>
                <a:lnTo>
                  <a:pt x="49822" y="15785"/>
                </a:lnTo>
                <a:lnTo>
                  <a:pt x="44263" y="7569"/>
                </a:lnTo>
                <a:lnTo>
                  <a:pt x="36021" y="2030"/>
                </a:lnTo>
                <a:lnTo>
                  <a:pt x="2593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0">
            <a:extLst>
              <a:ext uri="{FF2B5EF4-FFF2-40B4-BE49-F238E27FC236}">
                <a16:creationId xmlns:a16="http://schemas.microsoft.com/office/drawing/2014/main" id="{C835B76E-988B-2A1C-C820-BCC2F1FD8F64}"/>
              </a:ext>
            </a:extLst>
          </p:cNvPr>
          <p:cNvSpPr/>
          <p:nvPr/>
        </p:nvSpPr>
        <p:spPr>
          <a:xfrm>
            <a:off x="3705582" y="3162395"/>
            <a:ext cx="52069" cy="52069"/>
          </a:xfrm>
          <a:custGeom>
            <a:avLst/>
            <a:gdLst/>
            <a:ahLst/>
            <a:cxnLst/>
            <a:rect l="l" t="t" r="r" b="b"/>
            <a:pathLst>
              <a:path w="52070" h="52069">
                <a:moveTo>
                  <a:pt x="25930" y="0"/>
                </a:moveTo>
                <a:lnTo>
                  <a:pt x="15839" y="2030"/>
                </a:lnTo>
                <a:lnTo>
                  <a:pt x="7596" y="7569"/>
                </a:lnTo>
                <a:lnTo>
                  <a:pt x="2038" y="15785"/>
                </a:lnTo>
                <a:lnTo>
                  <a:pt x="0" y="25849"/>
                </a:lnTo>
                <a:lnTo>
                  <a:pt x="2038" y="35909"/>
                </a:lnTo>
                <a:lnTo>
                  <a:pt x="7596" y="44125"/>
                </a:lnTo>
                <a:lnTo>
                  <a:pt x="15839" y="49666"/>
                </a:lnTo>
                <a:lnTo>
                  <a:pt x="25930" y="51699"/>
                </a:lnTo>
                <a:lnTo>
                  <a:pt x="36021" y="49666"/>
                </a:lnTo>
                <a:lnTo>
                  <a:pt x="44263" y="44125"/>
                </a:lnTo>
                <a:lnTo>
                  <a:pt x="49822" y="35909"/>
                </a:lnTo>
                <a:lnTo>
                  <a:pt x="51860" y="25849"/>
                </a:lnTo>
                <a:lnTo>
                  <a:pt x="49822" y="15785"/>
                </a:lnTo>
                <a:lnTo>
                  <a:pt x="44263" y="7569"/>
                </a:lnTo>
                <a:lnTo>
                  <a:pt x="36021" y="2030"/>
                </a:lnTo>
                <a:lnTo>
                  <a:pt x="2593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1">
            <a:extLst>
              <a:ext uri="{FF2B5EF4-FFF2-40B4-BE49-F238E27FC236}">
                <a16:creationId xmlns:a16="http://schemas.microsoft.com/office/drawing/2014/main" id="{676CDDC4-67F5-496A-AC5F-5B5C38E32645}"/>
              </a:ext>
            </a:extLst>
          </p:cNvPr>
          <p:cNvSpPr/>
          <p:nvPr/>
        </p:nvSpPr>
        <p:spPr>
          <a:xfrm>
            <a:off x="3186975" y="3162395"/>
            <a:ext cx="52069" cy="52069"/>
          </a:xfrm>
          <a:custGeom>
            <a:avLst/>
            <a:gdLst/>
            <a:ahLst/>
            <a:cxnLst/>
            <a:rect l="l" t="t" r="r" b="b"/>
            <a:pathLst>
              <a:path w="52069" h="52069">
                <a:moveTo>
                  <a:pt x="25930" y="0"/>
                </a:moveTo>
                <a:lnTo>
                  <a:pt x="15839" y="2030"/>
                </a:lnTo>
                <a:lnTo>
                  <a:pt x="7596" y="7569"/>
                </a:lnTo>
                <a:lnTo>
                  <a:pt x="2038" y="15785"/>
                </a:lnTo>
                <a:lnTo>
                  <a:pt x="0" y="25849"/>
                </a:lnTo>
                <a:lnTo>
                  <a:pt x="2038" y="35909"/>
                </a:lnTo>
                <a:lnTo>
                  <a:pt x="7596" y="44125"/>
                </a:lnTo>
                <a:lnTo>
                  <a:pt x="15839" y="49666"/>
                </a:lnTo>
                <a:lnTo>
                  <a:pt x="25930" y="51699"/>
                </a:lnTo>
                <a:lnTo>
                  <a:pt x="36021" y="49666"/>
                </a:lnTo>
                <a:lnTo>
                  <a:pt x="44263" y="44125"/>
                </a:lnTo>
                <a:lnTo>
                  <a:pt x="49822" y="35909"/>
                </a:lnTo>
                <a:lnTo>
                  <a:pt x="51860" y="25849"/>
                </a:lnTo>
                <a:lnTo>
                  <a:pt x="49822" y="15785"/>
                </a:lnTo>
                <a:lnTo>
                  <a:pt x="44263" y="7569"/>
                </a:lnTo>
                <a:lnTo>
                  <a:pt x="36021" y="2030"/>
                </a:lnTo>
                <a:lnTo>
                  <a:pt x="2593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2">
            <a:extLst>
              <a:ext uri="{FF2B5EF4-FFF2-40B4-BE49-F238E27FC236}">
                <a16:creationId xmlns:a16="http://schemas.microsoft.com/office/drawing/2014/main" id="{F95C5A78-FD37-93B3-7840-9C4E5E8B8352}"/>
              </a:ext>
            </a:extLst>
          </p:cNvPr>
          <p:cNvSpPr/>
          <p:nvPr/>
        </p:nvSpPr>
        <p:spPr>
          <a:xfrm>
            <a:off x="3446278" y="3007298"/>
            <a:ext cx="172720" cy="327025"/>
          </a:xfrm>
          <a:custGeom>
            <a:avLst/>
            <a:gdLst/>
            <a:ahLst/>
            <a:cxnLst/>
            <a:rect l="l" t="t" r="r" b="b"/>
            <a:pathLst>
              <a:path w="172720" h="327025">
                <a:moveTo>
                  <a:pt x="51860" y="0"/>
                </a:moveTo>
                <a:lnTo>
                  <a:pt x="0" y="0"/>
                </a:lnTo>
                <a:lnTo>
                  <a:pt x="0" y="187409"/>
                </a:lnTo>
                <a:lnTo>
                  <a:pt x="2593" y="193871"/>
                </a:lnTo>
                <a:lnTo>
                  <a:pt x="136134" y="326996"/>
                </a:lnTo>
                <a:lnTo>
                  <a:pt x="172437" y="290807"/>
                </a:lnTo>
                <a:lnTo>
                  <a:pt x="51860" y="170606"/>
                </a:lnTo>
                <a:lnTo>
                  <a:pt x="51860"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3">
            <a:extLst>
              <a:ext uri="{FF2B5EF4-FFF2-40B4-BE49-F238E27FC236}">
                <a16:creationId xmlns:a16="http://schemas.microsoft.com/office/drawing/2014/main" id="{E66E32F6-D970-63FF-5014-3384323C2C43}"/>
              </a:ext>
            </a:extLst>
          </p:cNvPr>
          <p:cNvSpPr/>
          <p:nvPr/>
        </p:nvSpPr>
        <p:spPr>
          <a:xfrm>
            <a:off x="3031866" y="2632436"/>
            <a:ext cx="882650" cy="1007744"/>
          </a:xfrm>
          <a:custGeom>
            <a:avLst/>
            <a:gdLst/>
            <a:ahLst/>
            <a:cxnLst/>
            <a:rect l="l" t="t" r="r" b="b"/>
            <a:pathLst>
              <a:path w="882650" h="1007745">
                <a:moveTo>
                  <a:pt x="479238" y="77591"/>
                </a:moveTo>
                <a:lnTo>
                  <a:pt x="401447" y="77591"/>
                </a:lnTo>
                <a:lnTo>
                  <a:pt x="401447" y="130583"/>
                </a:lnTo>
                <a:lnTo>
                  <a:pt x="354633" y="137216"/>
                </a:lnTo>
                <a:lnTo>
                  <a:pt x="309519" y="148594"/>
                </a:lnTo>
                <a:lnTo>
                  <a:pt x="266378" y="164458"/>
                </a:lnTo>
                <a:lnTo>
                  <a:pt x="225481" y="184550"/>
                </a:lnTo>
                <a:lnTo>
                  <a:pt x="187102" y="208614"/>
                </a:lnTo>
                <a:lnTo>
                  <a:pt x="151513" y="236390"/>
                </a:lnTo>
                <a:lnTo>
                  <a:pt x="118987" y="267623"/>
                </a:lnTo>
                <a:lnTo>
                  <a:pt x="89796" y="302053"/>
                </a:lnTo>
                <a:lnTo>
                  <a:pt x="64213" y="339424"/>
                </a:lnTo>
                <a:lnTo>
                  <a:pt x="42511" y="379477"/>
                </a:lnTo>
                <a:lnTo>
                  <a:pt x="24962" y="421955"/>
                </a:lnTo>
                <a:lnTo>
                  <a:pt x="11839" y="466601"/>
                </a:lnTo>
                <a:lnTo>
                  <a:pt x="3415" y="513156"/>
                </a:lnTo>
                <a:lnTo>
                  <a:pt x="0" y="560343"/>
                </a:lnTo>
                <a:lnTo>
                  <a:pt x="1590" y="606846"/>
                </a:lnTo>
                <a:lnTo>
                  <a:pt x="7993" y="652346"/>
                </a:lnTo>
                <a:lnTo>
                  <a:pt x="19014" y="696526"/>
                </a:lnTo>
                <a:lnTo>
                  <a:pt x="34456" y="739069"/>
                </a:lnTo>
                <a:lnTo>
                  <a:pt x="54126" y="779655"/>
                </a:lnTo>
                <a:lnTo>
                  <a:pt x="77830" y="817969"/>
                </a:lnTo>
                <a:lnTo>
                  <a:pt x="105371" y="853692"/>
                </a:lnTo>
                <a:lnTo>
                  <a:pt x="136556" y="886506"/>
                </a:lnTo>
                <a:lnTo>
                  <a:pt x="171190" y="916094"/>
                </a:lnTo>
                <a:lnTo>
                  <a:pt x="209077" y="942139"/>
                </a:lnTo>
                <a:lnTo>
                  <a:pt x="250024" y="964321"/>
                </a:lnTo>
                <a:lnTo>
                  <a:pt x="293835" y="982325"/>
                </a:lnTo>
                <a:lnTo>
                  <a:pt x="339325" y="995605"/>
                </a:lnTo>
                <a:lnTo>
                  <a:pt x="385203" y="1003909"/>
                </a:lnTo>
                <a:lnTo>
                  <a:pt x="431124" y="1007352"/>
                </a:lnTo>
                <a:lnTo>
                  <a:pt x="476741" y="1006051"/>
                </a:lnTo>
                <a:lnTo>
                  <a:pt x="521706" y="1000123"/>
                </a:lnTo>
                <a:lnTo>
                  <a:pt x="565673" y="989684"/>
                </a:lnTo>
                <a:lnTo>
                  <a:pt x="608294" y="974850"/>
                </a:lnTo>
                <a:lnTo>
                  <a:pt x="649222" y="955738"/>
                </a:lnTo>
                <a:lnTo>
                  <a:pt x="688111" y="932465"/>
                </a:lnTo>
                <a:lnTo>
                  <a:pt x="690569" y="930626"/>
                </a:lnTo>
                <a:lnTo>
                  <a:pt x="440342" y="930626"/>
                </a:lnTo>
                <a:lnTo>
                  <a:pt x="390984" y="927331"/>
                </a:lnTo>
                <a:lnTo>
                  <a:pt x="343673" y="917731"/>
                </a:lnTo>
                <a:lnTo>
                  <a:pt x="298839" y="902252"/>
                </a:lnTo>
                <a:lnTo>
                  <a:pt x="256909" y="881320"/>
                </a:lnTo>
                <a:lnTo>
                  <a:pt x="218309" y="855362"/>
                </a:lnTo>
                <a:lnTo>
                  <a:pt x="183469" y="824804"/>
                </a:lnTo>
                <a:lnTo>
                  <a:pt x="152816" y="790073"/>
                </a:lnTo>
                <a:lnTo>
                  <a:pt x="126777" y="751594"/>
                </a:lnTo>
                <a:lnTo>
                  <a:pt x="105779" y="709794"/>
                </a:lnTo>
                <a:lnTo>
                  <a:pt x="90252" y="665100"/>
                </a:lnTo>
                <a:lnTo>
                  <a:pt x="80622" y="617937"/>
                </a:lnTo>
                <a:lnTo>
                  <a:pt x="77317" y="568732"/>
                </a:lnTo>
                <a:lnTo>
                  <a:pt x="80622" y="519528"/>
                </a:lnTo>
                <a:lnTo>
                  <a:pt x="90252" y="472365"/>
                </a:lnTo>
                <a:lnTo>
                  <a:pt x="105779" y="427671"/>
                </a:lnTo>
                <a:lnTo>
                  <a:pt x="126777" y="385871"/>
                </a:lnTo>
                <a:lnTo>
                  <a:pt x="152816" y="347392"/>
                </a:lnTo>
                <a:lnTo>
                  <a:pt x="183469" y="312660"/>
                </a:lnTo>
                <a:lnTo>
                  <a:pt x="218309" y="282102"/>
                </a:lnTo>
                <a:lnTo>
                  <a:pt x="256909" y="256144"/>
                </a:lnTo>
                <a:lnTo>
                  <a:pt x="298839" y="235213"/>
                </a:lnTo>
                <a:lnTo>
                  <a:pt x="343673" y="219734"/>
                </a:lnTo>
                <a:lnTo>
                  <a:pt x="390984" y="210134"/>
                </a:lnTo>
                <a:lnTo>
                  <a:pt x="440342" y="206839"/>
                </a:lnTo>
                <a:lnTo>
                  <a:pt x="791344" y="206839"/>
                </a:lnTo>
                <a:lnTo>
                  <a:pt x="792955" y="204254"/>
                </a:lnTo>
                <a:lnTo>
                  <a:pt x="686681" y="204254"/>
                </a:lnTo>
                <a:lnTo>
                  <a:pt x="638406" y="176223"/>
                </a:lnTo>
                <a:lnTo>
                  <a:pt x="587335" y="154494"/>
                </a:lnTo>
                <a:lnTo>
                  <a:pt x="534076" y="139549"/>
                </a:lnTo>
                <a:lnTo>
                  <a:pt x="479238" y="131875"/>
                </a:lnTo>
                <a:lnTo>
                  <a:pt x="479238" y="77591"/>
                </a:lnTo>
                <a:close/>
              </a:path>
              <a:path w="882650" h="1007745">
                <a:moveTo>
                  <a:pt x="791344" y="206839"/>
                </a:moveTo>
                <a:lnTo>
                  <a:pt x="440342" y="206839"/>
                </a:lnTo>
                <a:lnTo>
                  <a:pt x="489701" y="210134"/>
                </a:lnTo>
                <a:lnTo>
                  <a:pt x="537011" y="219734"/>
                </a:lnTo>
                <a:lnTo>
                  <a:pt x="581845" y="235213"/>
                </a:lnTo>
                <a:lnTo>
                  <a:pt x="623776" y="256144"/>
                </a:lnTo>
                <a:lnTo>
                  <a:pt x="662375" y="282102"/>
                </a:lnTo>
                <a:lnTo>
                  <a:pt x="697215" y="312660"/>
                </a:lnTo>
                <a:lnTo>
                  <a:pt x="727869" y="347392"/>
                </a:lnTo>
                <a:lnTo>
                  <a:pt x="753908" y="385871"/>
                </a:lnTo>
                <a:lnTo>
                  <a:pt x="774905" y="427671"/>
                </a:lnTo>
                <a:lnTo>
                  <a:pt x="790432" y="472365"/>
                </a:lnTo>
                <a:lnTo>
                  <a:pt x="800062" y="519528"/>
                </a:lnTo>
                <a:lnTo>
                  <a:pt x="803368" y="568732"/>
                </a:lnTo>
                <a:lnTo>
                  <a:pt x="800062" y="617937"/>
                </a:lnTo>
                <a:lnTo>
                  <a:pt x="790432" y="665100"/>
                </a:lnTo>
                <a:lnTo>
                  <a:pt x="774905" y="709794"/>
                </a:lnTo>
                <a:lnTo>
                  <a:pt x="753908" y="751594"/>
                </a:lnTo>
                <a:lnTo>
                  <a:pt x="727869" y="790073"/>
                </a:lnTo>
                <a:lnTo>
                  <a:pt x="697215" y="824804"/>
                </a:lnTo>
                <a:lnTo>
                  <a:pt x="662375" y="855362"/>
                </a:lnTo>
                <a:lnTo>
                  <a:pt x="623776" y="881320"/>
                </a:lnTo>
                <a:lnTo>
                  <a:pt x="581845" y="902252"/>
                </a:lnTo>
                <a:lnTo>
                  <a:pt x="537011" y="917731"/>
                </a:lnTo>
                <a:lnTo>
                  <a:pt x="489701" y="927331"/>
                </a:lnTo>
                <a:lnTo>
                  <a:pt x="440342" y="930626"/>
                </a:lnTo>
                <a:lnTo>
                  <a:pt x="690569" y="930626"/>
                </a:lnTo>
                <a:lnTo>
                  <a:pt x="724614" y="905147"/>
                </a:lnTo>
                <a:lnTo>
                  <a:pt x="758383" y="873900"/>
                </a:lnTo>
                <a:lnTo>
                  <a:pt x="789072" y="838840"/>
                </a:lnTo>
                <a:lnTo>
                  <a:pt x="816333" y="800086"/>
                </a:lnTo>
                <a:lnTo>
                  <a:pt x="839267" y="758666"/>
                </a:lnTo>
                <a:lnTo>
                  <a:pt x="857251" y="715781"/>
                </a:lnTo>
                <a:lnTo>
                  <a:pt x="870353" y="671802"/>
                </a:lnTo>
                <a:lnTo>
                  <a:pt x="878639" y="627100"/>
                </a:lnTo>
                <a:lnTo>
                  <a:pt x="882177" y="582044"/>
                </a:lnTo>
                <a:lnTo>
                  <a:pt x="881034" y="537006"/>
                </a:lnTo>
                <a:lnTo>
                  <a:pt x="875277" y="492357"/>
                </a:lnTo>
                <a:lnTo>
                  <a:pt x="864974" y="448466"/>
                </a:lnTo>
                <a:lnTo>
                  <a:pt x="850192" y="405705"/>
                </a:lnTo>
                <a:lnTo>
                  <a:pt x="830998" y="364444"/>
                </a:lnTo>
                <a:lnTo>
                  <a:pt x="807459" y="325054"/>
                </a:lnTo>
                <a:lnTo>
                  <a:pt x="779643" y="287905"/>
                </a:lnTo>
                <a:lnTo>
                  <a:pt x="747617" y="253368"/>
                </a:lnTo>
                <a:lnTo>
                  <a:pt x="786513" y="214594"/>
                </a:lnTo>
                <a:lnTo>
                  <a:pt x="791344" y="206839"/>
                </a:lnTo>
                <a:close/>
              </a:path>
              <a:path w="882650" h="1007745">
                <a:moveTo>
                  <a:pt x="758476" y="149001"/>
                </a:moveTo>
                <a:lnTo>
                  <a:pt x="743829" y="151222"/>
                </a:lnTo>
                <a:lnTo>
                  <a:pt x="730762" y="159017"/>
                </a:lnTo>
                <a:lnTo>
                  <a:pt x="686681" y="204254"/>
                </a:lnTo>
                <a:lnTo>
                  <a:pt x="792955" y="204254"/>
                </a:lnTo>
                <a:lnTo>
                  <a:pt x="794515" y="201750"/>
                </a:lnTo>
                <a:lnTo>
                  <a:pt x="797047" y="187452"/>
                </a:lnTo>
                <a:lnTo>
                  <a:pt x="793988" y="173154"/>
                </a:lnTo>
                <a:lnTo>
                  <a:pt x="785216" y="160310"/>
                </a:lnTo>
                <a:lnTo>
                  <a:pt x="772879" y="152111"/>
                </a:lnTo>
                <a:lnTo>
                  <a:pt x="758476" y="149001"/>
                </a:lnTo>
                <a:close/>
              </a:path>
              <a:path w="882650" h="1007745">
                <a:moveTo>
                  <a:pt x="595924" y="0"/>
                </a:moveTo>
                <a:lnTo>
                  <a:pt x="284760" y="0"/>
                </a:lnTo>
                <a:lnTo>
                  <a:pt x="284760" y="77591"/>
                </a:lnTo>
                <a:lnTo>
                  <a:pt x="595924" y="77591"/>
                </a:lnTo>
                <a:lnTo>
                  <a:pt x="595924" y="0"/>
                </a:lnTo>
                <a:close/>
              </a:path>
            </a:pathLst>
          </a:custGeom>
          <a:solidFill>
            <a:srgbClr val="6666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44" name="Group 43">
            <a:extLst>
              <a:ext uri="{FF2B5EF4-FFF2-40B4-BE49-F238E27FC236}">
                <a16:creationId xmlns:a16="http://schemas.microsoft.com/office/drawing/2014/main" id="{49E6E992-D3D8-1380-634F-DF24099B1ADA}"/>
              </a:ext>
            </a:extLst>
          </p:cNvPr>
          <p:cNvGrpSpPr/>
          <p:nvPr/>
        </p:nvGrpSpPr>
        <p:grpSpPr>
          <a:xfrm>
            <a:off x="8023859" y="2602103"/>
            <a:ext cx="674370" cy="1085722"/>
            <a:chOff x="5605518" y="2593662"/>
            <a:chExt cx="674370" cy="1085722"/>
          </a:xfrm>
        </p:grpSpPr>
        <p:grpSp>
          <p:nvGrpSpPr>
            <p:cNvPr id="43" name="Group 42">
              <a:extLst>
                <a:ext uri="{FF2B5EF4-FFF2-40B4-BE49-F238E27FC236}">
                  <a16:creationId xmlns:a16="http://schemas.microsoft.com/office/drawing/2014/main" id="{F31F73D6-39F7-D4D9-0DC6-6634D5768A2A}"/>
                </a:ext>
              </a:extLst>
            </p:cNvPr>
            <p:cNvGrpSpPr/>
            <p:nvPr/>
          </p:nvGrpSpPr>
          <p:grpSpPr>
            <a:xfrm>
              <a:off x="5774065" y="3343342"/>
              <a:ext cx="337185" cy="336042"/>
              <a:chOff x="5774065" y="3343342"/>
              <a:chExt cx="337185" cy="336042"/>
            </a:xfrm>
          </p:grpSpPr>
          <p:sp>
            <p:nvSpPr>
              <p:cNvPr id="35" name="object 34">
                <a:extLst>
                  <a:ext uri="{FF2B5EF4-FFF2-40B4-BE49-F238E27FC236}">
                    <a16:creationId xmlns:a16="http://schemas.microsoft.com/office/drawing/2014/main" id="{CAECCA9E-96D3-D427-1073-C8A9E1A725F7}"/>
                  </a:ext>
                </a:extLst>
              </p:cNvPr>
              <p:cNvSpPr/>
              <p:nvPr/>
            </p:nvSpPr>
            <p:spPr>
              <a:xfrm>
                <a:off x="5774065" y="3343342"/>
                <a:ext cx="337185" cy="78105"/>
              </a:xfrm>
              <a:custGeom>
                <a:avLst/>
                <a:gdLst/>
                <a:ahLst/>
                <a:cxnLst/>
                <a:rect l="l" t="t" r="r" b="b"/>
                <a:pathLst>
                  <a:path w="337185" h="78104">
                    <a:moveTo>
                      <a:pt x="298199" y="0"/>
                    </a:moveTo>
                    <a:lnTo>
                      <a:pt x="38895" y="0"/>
                    </a:lnTo>
                    <a:lnTo>
                      <a:pt x="23519" y="2968"/>
                    </a:lnTo>
                    <a:lnTo>
                      <a:pt x="11182" y="11147"/>
                    </a:lnTo>
                    <a:lnTo>
                      <a:pt x="2977" y="23446"/>
                    </a:lnTo>
                    <a:lnTo>
                      <a:pt x="0" y="38774"/>
                    </a:lnTo>
                    <a:lnTo>
                      <a:pt x="2977" y="54102"/>
                    </a:lnTo>
                    <a:lnTo>
                      <a:pt x="11182" y="66400"/>
                    </a:lnTo>
                    <a:lnTo>
                      <a:pt x="23519" y="74579"/>
                    </a:lnTo>
                    <a:lnTo>
                      <a:pt x="38895" y="77548"/>
                    </a:lnTo>
                    <a:lnTo>
                      <a:pt x="298199" y="77548"/>
                    </a:lnTo>
                    <a:lnTo>
                      <a:pt x="313575" y="74579"/>
                    </a:lnTo>
                    <a:lnTo>
                      <a:pt x="325912" y="66400"/>
                    </a:lnTo>
                    <a:lnTo>
                      <a:pt x="334117" y="54102"/>
                    </a:lnTo>
                    <a:lnTo>
                      <a:pt x="337094" y="38774"/>
                    </a:lnTo>
                    <a:lnTo>
                      <a:pt x="334117" y="23446"/>
                    </a:lnTo>
                    <a:lnTo>
                      <a:pt x="325912" y="11147"/>
                    </a:lnTo>
                    <a:lnTo>
                      <a:pt x="313575" y="2968"/>
                    </a:lnTo>
                    <a:lnTo>
                      <a:pt x="298199" y="0"/>
                    </a:lnTo>
                    <a:close/>
                  </a:path>
                </a:pathLst>
              </a:custGeom>
              <a:solidFill>
                <a:srgbClr val="C5B8A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5">
                <a:extLst>
                  <a:ext uri="{FF2B5EF4-FFF2-40B4-BE49-F238E27FC236}">
                    <a16:creationId xmlns:a16="http://schemas.microsoft.com/office/drawing/2014/main" id="{AE2D615C-6866-47D0-2EB3-06EAC3F3C156}"/>
                  </a:ext>
                </a:extLst>
              </p:cNvPr>
              <p:cNvSpPr/>
              <p:nvPr/>
            </p:nvSpPr>
            <p:spPr>
              <a:xfrm>
                <a:off x="5774065" y="3472589"/>
                <a:ext cx="337185" cy="78105"/>
              </a:xfrm>
              <a:custGeom>
                <a:avLst/>
                <a:gdLst/>
                <a:ahLst/>
                <a:cxnLst/>
                <a:rect l="l" t="t" r="r" b="b"/>
                <a:pathLst>
                  <a:path w="337185" h="78104">
                    <a:moveTo>
                      <a:pt x="298199" y="0"/>
                    </a:moveTo>
                    <a:lnTo>
                      <a:pt x="38895" y="0"/>
                    </a:lnTo>
                    <a:lnTo>
                      <a:pt x="23519" y="2968"/>
                    </a:lnTo>
                    <a:lnTo>
                      <a:pt x="11182" y="11147"/>
                    </a:lnTo>
                    <a:lnTo>
                      <a:pt x="2977" y="23446"/>
                    </a:lnTo>
                    <a:lnTo>
                      <a:pt x="0" y="38774"/>
                    </a:lnTo>
                    <a:lnTo>
                      <a:pt x="2977" y="54102"/>
                    </a:lnTo>
                    <a:lnTo>
                      <a:pt x="11182" y="66400"/>
                    </a:lnTo>
                    <a:lnTo>
                      <a:pt x="23519" y="74579"/>
                    </a:lnTo>
                    <a:lnTo>
                      <a:pt x="38895" y="77548"/>
                    </a:lnTo>
                    <a:lnTo>
                      <a:pt x="298199" y="77548"/>
                    </a:lnTo>
                    <a:lnTo>
                      <a:pt x="313575" y="74579"/>
                    </a:lnTo>
                    <a:lnTo>
                      <a:pt x="325912" y="66400"/>
                    </a:lnTo>
                    <a:lnTo>
                      <a:pt x="334117" y="54102"/>
                    </a:lnTo>
                    <a:lnTo>
                      <a:pt x="337094" y="38774"/>
                    </a:lnTo>
                    <a:lnTo>
                      <a:pt x="334117" y="23446"/>
                    </a:lnTo>
                    <a:lnTo>
                      <a:pt x="325912" y="11147"/>
                    </a:lnTo>
                    <a:lnTo>
                      <a:pt x="313575" y="2968"/>
                    </a:lnTo>
                    <a:lnTo>
                      <a:pt x="298199" y="0"/>
                    </a:lnTo>
                    <a:close/>
                  </a:path>
                </a:pathLst>
              </a:custGeom>
              <a:solidFill>
                <a:srgbClr val="C5B8A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6">
                <a:extLst>
                  <a:ext uri="{FF2B5EF4-FFF2-40B4-BE49-F238E27FC236}">
                    <a16:creationId xmlns:a16="http://schemas.microsoft.com/office/drawing/2014/main" id="{28CBBB21-9655-F819-F3D4-A6BE9E9B297F}"/>
                  </a:ext>
                </a:extLst>
              </p:cNvPr>
              <p:cNvSpPr/>
              <p:nvPr/>
            </p:nvSpPr>
            <p:spPr>
              <a:xfrm>
                <a:off x="5858339" y="3601837"/>
                <a:ext cx="168547" cy="77547"/>
              </a:xfrm>
              <a:prstGeom prst="rect">
                <a:avLst/>
              </a:prstGeom>
              <a:blipFill>
                <a:blip r:embed="rId7" cstate="print">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8" name="object 37">
              <a:extLst>
                <a:ext uri="{FF2B5EF4-FFF2-40B4-BE49-F238E27FC236}">
                  <a16:creationId xmlns:a16="http://schemas.microsoft.com/office/drawing/2014/main" id="{B43AF93D-A935-58E9-7C37-595C70036A06}"/>
                </a:ext>
              </a:extLst>
            </p:cNvPr>
            <p:cNvSpPr/>
            <p:nvPr/>
          </p:nvSpPr>
          <p:spPr>
            <a:xfrm>
              <a:off x="5605518" y="2593662"/>
              <a:ext cx="674370" cy="698500"/>
            </a:xfrm>
            <a:custGeom>
              <a:avLst/>
              <a:gdLst/>
              <a:ahLst/>
              <a:cxnLst/>
              <a:rect l="l" t="t" r="r" b="b"/>
              <a:pathLst>
                <a:path w="674370" h="698500">
                  <a:moveTo>
                    <a:pt x="337094" y="0"/>
                  </a:moveTo>
                  <a:lnTo>
                    <a:pt x="287835" y="3892"/>
                  </a:lnTo>
                  <a:lnTo>
                    <a:pt x="240807" y="14532"/>
                  </a:lnTo>
                  <a:lnTo>
                    <a:pt x="196509" y="31426"/>
                  </a:lnTo>
                  <a:lnTo>
                    <a:pt x="155438" y="54077"/>
                  </a:lnTo>
                  <a:lnTo>
                    <a:pt x="118089" y="81990"/>
                  </a:lnTo>
                  <a:lnTo>
                    <a:pt x="84960" y="114669"/>
                  </a:lnTo>
                  <a:lnTo>
                    <a:pt x="56548" y="151618"/>
                  </a:lnTo>
                  <a:lnTo>
                    <a:pt x="33349" y="192343"/>
                  </a:lnTo>
                  <a:lnTo>
                    <a:pt x="15860" y="236346"/>
                  </a:lnTo>
                  <a:lnTo>
                    <a:pt x="4578" y="283134"/>
                  </a:lnTo>
                  <a:lnTo>
                    <a:pt x="0" y="332209"/>
                  </a:lnTo>
                  <a:lnTo>
                    <a:pt x="0" y="343841"/>
                  </a:lnTo>
                  <a:lnTo>
                    <a:pt x="6806" y="402972"/>
                  </a:lnTo>
                  <a:lnTo>
                    <a:pt x="23337" y="460164"/>
                  </a:lnTo>
                  <a:lnTo>
                    <a:pt x="48619" y="510409"/>
                  </a:lnTo>
                  <a:lnTo>
                    <a:pt x="81680" y="555808"/>
                  </a:lnTo>
                  <a:lnTo>
                    <a:pt x="105159" y="585979"/>
                  </a:lnTo>
                  <a:lnTo>
                    <a:pt x="127545" y="621724"/>
                  </a:lnTo>
                  <a:lnTo>
                    <a:pt x="146770" y="656500"/>
                  </a:lnTo>
                  <a:lnTo>
                    <a:pt x="160768" y="683763"/>
                  </a:lnTo>
                  <a:lnTo>
                    <a:pt x="164597" y="689801"/>
                  </a:lnTo>
                  <a:lnTo>
                    <a:pt x="170006" y="694264"/>
                  </a:lnTo>
                  <a:lnTo>
                    <a:pt x="176630" y="697031"/>
                  </a:lnTo>
                  <a:lnTo>
                    <a:pt x="184105" y="697980"/>
                  </a:lnTo>
                  <a:lnTo>
                    <a:pt x="490084" y="697980"/>
                  </a:lnTo>
                  <a:lnTo>
                    <a:pt x="527419" y="656500"/>
                  </a:lnTo>
                  <a:lnTo>
                    <a:pt x="546644" y="621724"/>
                  </a:lnTo>
                  <a:lnTo>
                    <a:pt x="547454" y="620431"/>
                  </a:lnTo>
                  <a:lnTo>
                    <a:pt x="216518" y="620431"/>
                  </a:lnTo>
                  <a:lnTo>
                    <a:pt x="200028" y="589897"/>
                  </a:lnTo>
                  <a:lnTo>
                    <a:pt x="181836" y="560331"/>
                  </a:lnTo>
                  <a:lnTo>
                    <a:pt x="162186" y="531735"/>
                  </a:lnTo>
                  <a:lnTo>
                    <a:pt x="141320" y="504108"/>
                  </a:lnTo>
                  <a:lnTo>
                    <a:pt x="128233" y="487912"/>
                  </a:lnTo>
                  <a:lnTo>
                    <a:pt x="116362" y="470504"/>
                  </a:lnTo>
                  <a:lnTo>
                    <a:pt x="97238" y="433022"/>
                  </a:lnTo>
                  <a:lnTo>
                    <a:pt x="84273" y="388755"/>
                  </a:lnTo>
                  <a:lnTo>
                    <a:pt x="79184" y="343841"/>
                  </a:lnTo>
                  <a:lnTo>
                    <a:pt x="79087" y="332209"/>
                  </a:lnTo>
                  <a:lnTo>
                    <a:pt x="84010" y="286370"/>
                  </a:lnTo>
                  <a:lnTo>
                    <a:pt x="96573" y="243241"/>
                  </a:lnTo>
                  <a:lnTo>
                    <a:pt x="116062" y="203525"/>
                  </a:lnTo>
                  <a:lnTo>
                    <a:pt x="141761" y="167924"/>
                  </a:lnTo>
                  <a:lnTo>
                    <a:pt x="172956" y="137142"/>
                  </a:lnTo>
                  <a:lnTo>
                    <a:pt x="208931" y="111882"/>
                  </a:lnTo>
                  <a:lnTo>
                    <a:pt x="248972" y="92845"/>
                  </a:lnTo>
                  <a:lnTo>
                    <a:pt x="292364" y="80736"/>
                  </a:lnTo>
                  <a:lnTo>
                    <a:pt x="338391" y="76256"/>
                  </a:lnTo>
                  <a:lnTo>
                    <a:pt x="548427" y="76256"/>
                  </a:lnTo>
                  <a:lnTo>
                    <a:pt x="518751" y="54077"/>
                  </a:lnTo>
                  <a:lnTo>
                    <a:pt x="477680" y="31426"/>
                  </a:lnTo>
                  <a:lnTo>
                    <a:pt x="433382" y="14532"/>
                  </a:lnTo>
                  <a:lnTo>
                    <a:pt x="386354" y="3892"/>
                  </a:lnTo>
                  <a:lnTo>
                    <a:pt x="337094" y="0"/>
                  </a:lnTo>
                  <a:close/>
                </a:path>
                <a:path w="674370" h="698500">
                  <a:moveTo>
                    <a:pt x="548427" y="76256"/>
                  </a:moveTo>
                  <a:lnTo>
                    <a:pt x="338391" y="76256"/>
                  </a:lnTo>
                  <a:lnTo>
                    <a:pt x="384418" y="80693"/>
                  </a:lnTo>
                  <a:lnTo>
                    <a:pt x="427810" y="92696"/>
                  </a:lnTo>
                  <a:lnTo>
                    <a:pt x="467851" y="111594"/>
                  </a:lnTo>
                  <a:lnTo>
                    <a:pt x="503826" y="136717"/>
                  </a:lnTo>
                  <a:lnTo>
                    <a:pt x="535021" y="167392"/>
                  </a:lnTo>
                  <a:lnTo>
                    <a:pt x="560720" y="202950"/>
                  </a:lnTo>
                  <a:lnTo>
                    <a:pt x="580209" y="242720"/>
                  </a:lnTo>
                  <a:lnTo>
                    <a:pt x="592772" y="286029"/>
                  </a:lnTo>
                  <a:lnTo>
                    <a:pt x="597695" y="332209"/>
                  </a:lnTo>
                  <a:lnTo>
                    <a:pt x="597695" y="342549"/>
                  </a:lnTo>
                  <a:lnTo>
                    <a:pt x="596398" y="342549"/>
                  </a:lnTo>
                  <a:lnTo>
                    <a:pt x="594474" y="365773"/>
                  </a:lnTo>
                  <a:lnTo>
                    <a:pt x="585277" y="411252"/>
                  </a:lnTo>
                  <a:lnTo>
                    <a:pt x="569718" y="452127"/>
                  </a:lnTo>
                  <a:lnTo>
                    <a:pt x="547799" y="487912"/>
                  </a:lnTo>
                  <a:lnTo>
                    <a:pt x="534165" y="504108"/>
                  </a:lnTo>
                  <a:lnTo>
                    <a:pt x="512570" y="531735"/>
                  </a:lnTo>
                  <a:lnTo>
                    <a:pt x="492677" y="560331"/>
                  </a:lnTo>
                  <a:lnTo>
                    <a:pt x="474728" y="589897"/>
                  </a:lnTo>
                  <a:lnTo>
                    <a:pt x="458967" y="620431"/>
                  </a:lnTo>
                  <a:lnTo>
                    <a:pt x="547454" y="620431"/>
                  </a:lnTo>
                  <a:lnTo>
                    <a:pt x="569030" y="585979"/>
                  </a:lnTo>
                  <a:lnTo>
                    <a:pt x="592509" y="555808"/>
                  </a:lnTo>
                  <a:lnTo>
                    <a:pt x="626056" y="510409"/>
                  </a:lnTo>
                  <a:lnTo>
                    <a:pt x="650852" y="460164"/>
                  </a:lnTo>
                  <a:lnTo>
                    <a:pt x="667383" y="402972"/>
                  </a:lnTo>
                  <a:lnTo>
                    <a:pt x="674189" y="343841"/>
                  </a:lnTo>
                  <a:lnTo>
                    <a:pt x="674189" y="332209"/>
                  </a:lnTo>
                  <a:lnTo>
                    <a:pt x="669611" y="283134"/>
                  </a:lnTo>
                  <a:lnTo>
                    <a:pt x="658329" y="236346"/>
                  </a:lnTo>
                  <a:lnTo>
                    <a:pt x="640840" y="192343"/>
                  </a:lnTo>
                  <a:lnTo>
                    <a:pt x="617641" y="151618"/>
                  </a:lnTo>
                  <a:lnTo>
                    <a:pt x="589229" y="114669"/>
                  </a:lnTo>
                  <a:lnTo>
                    <a:pt x="556100" y="81990"/>
                  </a:lnTo>
                  <a:lnTo>
                    <a:pt x="548427" y="76256"/>
                  </a:lnTo>
                  <a:close/>
                </a:path>
              </a:pathLst>
            </a:custGeom>
            <a:solidFill>
              <a:srgbClr val="C5B8A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5" name="Group 44">
            <a:extLst>
              <a:ext uri="{FF2B5EF4-FFF2-40B4-BE49-F238E27FC236}">
                <a16:creationId xmlns:a16="http://schemas.microsoft.com/office/drawing/2014/main" id="{27C0CE75-6C35-B8FC-2E4A-69661D7A73C2}"/>
              </a:ext>
            </a:extLst>
          </p:cNvPr>
          <p:cNvGrpSpPr/>
          <p:nvPr/>
        </p:nvGrpSpPr>
        <p:grpSpPr>
          <a:xfrm>
            <a:off x="5465362" y="2685289"/>
            <a:ext cx="882100" cy="840062"/>
            <a:chOff x="7938672" y="2696853"/>
            <a:chExt cx="882100" cy="840062"/>
          </a:xfrm>
        </p:grpSpPr>
        <p:sp>
          <p:nvSpPr>
            <p:cNvPr id="39" name="object 38">
              <a:extLst>
                <a:ext uri="{FF2B5EF4-FFF2-40B4-BE49-F238E27FC236}">
                  <a16:creationId xmlns:a16="http://schemas.microsoft.com/office/drawing/2014/main" id="{25B54138-A50D-4906-976B-1B955A9CAEF0}"/>
                </a:ext>
              </a:extLst>
            </p:cNvPr>
            <p:cNvSpPr/>
            <p:nvPr/>
          </p:nvSpPr>
          <p:spPr>
            <a:xfrm>
              <a:off x="7938672" y="3536915"/>
              <a:ext cx="882015" cy="0"/>
            </a:xfrm>
            <a:custGeom>
              <a:avLst/>
              <a:gdLst/>
              <a:ahLst/>
              <a:cxnLst/>
              <a:rect l="l" t="t" r="r" b="b"/>
              <a:pathLst>
                <a:path w="882015">
                  <a:moveTo>
                    <a:pt x="0" y="0"/>
                  </a:moveTo>
                  <a:lnTo>
                    <a:pt x="881633" y="0"/>
                  </a:lnTo>
                </a:path>
              </a:pathLst>
            </a:custGeom>
            <a:ln w="77349">
              <a:solidFill>
                <a:srgbClr val="99999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39">
              <a:extLst>
                <a:ext uri="{FF2B5EF4-FFF2-40B4-BE49-F238E27FC236}">
                  <a16:creationId xmlns:a16="http://schemas.microsoft.com/office/drawing/2014/main" id="{220BE648-46A4-BD01-5054-1FAA77E7AC3B}"/>
                </a:ext>
              </a:extLst>
            </p:cNvPr>
            <p:cNvSpPr/>
            <p:nvPr/>
          </p:nvSpPr>
          <p:spPr>
            <a:xfrm>
              <a:off x="7977568" y="2696853"/>
              <a:ext cx="0" cy="802005"/>
            </a:xfrm>
            <a:custGeom>
              <a:avLst/>
              <a:gdLst/>
              <a:ahLst/>
              <a:cxnLst/>
              <a:rect l="l" t="t" r="r" b="b"/>
              <a:pathLst>
                <a:path h="802004">
                  <a:moveTo>
                    <a:pt x="0" y="0"/>
                  </a:moveTo>
                  <a:lnTo>
                    <a:pt x="0" y="801386"/>
                  </a:lnTo>
                </a:path>
              </a:pathLst>
            </a:custGeom>
            <a:ln w="77791">
              <a:solidFill>
                <a:srgbClr val="99999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0">
              <a:extLst>
                <a:ext uri="{FF2B5EF4-FFF2-40B4-BE49-F238E27FC236}">
                  <a16:creationId xmlns:a16="http://schemas.microsoft.com/office/drawing/2014/main" id="{A3CAF075-9ED8-91A3-26B0-B9DE0B0BC691}"/>
                </a:ext>
              </a:extLst>
            </p:cNvPr>
            <p:cNvSpPr/>
            <p:nvPr/>
          </p:nvSpPr>
          <p:spPr>
            <a:xfrm>
              <a:off x="8067027" y="2916824"/>
              <a:ext cx="753745" cy="441325"/>
            </a:xfrm>
            <a:custGeom>
              <a:avLst/>
              <a:gdLst/>
              <a:ahLst/>
              <a:cxnLst/>
              <a:rect l="l" t="t" r="r" b="b"/>
              <a:pathLst>
                <a:path w="753745" h="441325">
                  <a:moveTo>
                    <a:pt x="234669" y="152512"/>
                  </a:moveTo>
                  <a:lnTo>
                    <a:pt x="0" y="386450"/>
                  </a:lnTo>
                  <a:lnTo>
                    <a:pt x="54453" y="440734"/>
                  </a:lnTo>
                  <a:lnTo>
                    <a:pt x="234669" y="261080"/>
                  </a:lnTo>
                  <a:lnTo>
                    <a:pt x="390252" y="261080"/>
                  </a:lnTo>
                  <a:lnTo>
                    <a:pt x="421368" y="230060"/>
                  </a:lnTo>
                  <a:lnTo>
                    <a:pt x="312461" y="230060"/>
                  </a:lnTo>
                  <a:lnTo>
                    <a:pt x="234669" y="152512"/>
                  </a:lnTo>
                  <a:close/>
                </a:path>
                <a:path w="753745" h="441325">
                  <a:moveTo>
                    <a:pt x="390252" y="261080"/>
                  </a:moveTo>
                  <a:lnTo>
                    <a:pt x="234669" y="261080"/>
                  </a:lnTo>
                  <a:lnTo>
                    <a:pt x="312461" y="338628"/>
                  </a:lnTo>
                  <a:lnTo>
                    <a:pt x="390252" y="261080"/>
                  </a:lnTo>
                  <a:close/>
                </a:path>
                <a:path w="753745" h="441325">
                  <a:moveTo>
                    <a:pt x="597695" y="209381"/>
                  </a:moveTo>
                  <a:lnTo>
                    <a:pt x="442113" y="209381"/>
                  </a:lnTo>
                  <a:lnTo>
                    <a:pt x="519904" y="286929"/>
                  </a:lnTo>
                  <a:lnTo>
                    <a:pt x="597695" y="209381"/>
                  </a:lnTo>
                  <a:close/>
                </a:path>
                <a:path w="753745" h="441325">
                  <a:moveTo>
                    <a:pt x="442113" y="100813"/>
                  </a:moveTo>
                  <a:lnTo>
                    <a:pt x="312461" y="230060"/>
                  </a:lnTo>
                  <a:lnTo>
                    <a:pt x="421368" y="230060"/>
                  </a:lnTo>
                  <a:lnTo>
                    <a:pt x="442113" y="209381"/>
                  </a:lnTo>
                  <a:lnTo>
                    <a:pt x="597695" y="209381"/>
                  </a:lnTo>
                  <a:lnTo>
                    <a:pt x="628811" y="178361"/>
                  </a:lnTo>
                  <a:lnTo>
                    <a:pt x="519904" y="178361"/>
                  </a:lnTo>
                  <a:lnTo>
                    <a:pt x="442113" y="100813"/>
                  </a:lnTo>
                  <a:close/>
                </a:path>
                <a:path w="753745" h="441325">
                  <a:moveTo>
                    <a:pt x="753277" y="130540"/>
                  </a:moveTo>
                  <a:lnTo>
                    <a:pt x="676783" y="130540"/>
                  </a:lnTo>
                  <a:lnTo>
                    <a:pt x="753277" y="206796"/>
                  </a:lnTo>
                  <a:lnTo>
                    <a:pt x="753277" y="130540"/>
                  </a:lnTo>
                  <a:close/>
                </a:path>
                <a:path w="753745" h="441325">
                  <a:moveTo>
                    <a:pt x="753277" y="0"/>
                  </a:moveTo>
                  <a:lnTo>
                    <a:pt x="545834" y="0"/>
                  </a:lnTo>
                  <a:lnTo>
                    <a:pt x="622329" y="76256"/>
                  </a:lnTo>
                  <a:lnTo>
                    <a:pt x="519904" y="178361"/>
                  </a:lnTo>
                  <a:lnTo>
                    <a:pt x="628811" y="178361"/>
                  </a:lnTo>
                  <a:lnTo>
                    <a:pt x="676783" y="130540"/>
                  </a:lnTo>
                  <a:lnTo>
                    <a:pt x="753277" y="130540"/>
                  </a:lnTo>
                  <a:lnTo>
                    <a:pt x="753277" y="0"/>
                  </a:lnTo>
                  <a:close/>
                </a:path>
              </a:pathLst>
            </a:custGeom>
            <a:solidFill>
              <a:srgbClr val="99999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18492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4CA8-E7B8-8516-BF65-7B8FD4E10FDE}"/>
              </a:ext>
            </a:extLst>
          </p:cNvPr>
          <p:cNvSpPr txBox="1">
            <a:spLocks/>
          </p:cNvSpPr>
          <p:nvPr/>
        </p:nvSpPr>
        <p:spPr bwMode="gray">
          <a:xfrm>
            <a:off x="1952077" y="2387279"/>
            <a:ext cx="8287845" cy="2314936"/>
          </a:xfrm>
          <a:prstGeom prst="rect">
            <a:avLst/>
          </a:prstGeom>
        </p:spPr>
        <p:txBody>
          <a:bodyPr vert="horz" lIns="91440" tIns="45720" rIns="91440" bIns="45720" rtlCol="0" anchor="b" anchorCtr="0">
            <a:noAutofit/>
          </a:bodyPr>
          <a:lstStyle>
            <a:lvl1pPr algn="l" defTabSz="914400" rtl="0" eaLnBrk="1" latinLnBrk="0" hangingPunct="1">
              <a:lnSpc>
                <a:spcPts val="3200"/>
              </a:lnSpc>
              <a:spcBef>
                <a:spcPct val="0"/>
              </a:spcBef>
              <a:buNone/>
              <a:defRPr sz="3200" b="0" kern="120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lnSpc>
                <a:spcPct val="100000"/>
              </a:lnSpc>
            </a:pPr>
            <a:r>
              <a:rPr lang="en-US" sz="6600">
                <a:solidFill>
                  <a:schemeClr val="tx1"/>
                </a:solidFill>
                <a:latin typeface="+mn-lt"/>
              </a:rPr>
              <a:t>Best Machine Learning Model: XG Boost Classifier </a:t>
            </a:r>
          </a:p>
        </p:txBody>
      </p:sp>
      <p:pic>
        <p:nvPicPr>
          <p:cNvPr id="5" name="Graphic 4" descr="Statistics outline">
            <a:extLst>
              <a:ext uri="{FF2B5EF4-FFF2-40B4-BE49-F238E27FC236}">
                <a16:creationId xmlns:a16="http://schemas.microsoft.com/office/drawing/2014/main" id="{D480190C-5F52-3BC9-2042-4BF2960DB1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0233" y="2687255"/>
            <a:ext cx="4562354" cy="4562354"/>
          </a:xfrm>
          <a:prstGeom prst="rect">
            <a:avLst/>
          </a:prstGeom>
        </p:spPr>
      </p:pic>
    </p:spTree>
    <p:extLst>
      <p:ext uri="{BB962C8B-B14F-4D97-AF65-F5344CB8AC3E}">
        <p14:creationId xmlns:p14="http://schemas.microsoft.com/office/powerpoint/2010/main" val="3187155720"/>
      </p:ext>
    </p:extLst>
  </p:cSld>
  <p:clrMapOvr>
    <a:masterClrMapping/>
  </p:clrMapOvr>
  <p:transition>
    <p:fade/>
  </p:transition>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1100</Words>
  <Application>Microsoft Office PowerPoint</Application>
  <PresentationFormat>Widescreen</PresentationFormat>
  <Paragraphs>133</Paragraphs>
  <Slides>16</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Open Sans Light</vt:lpstr>
      <vt:lpstr>Wingdings 2</vt:lpstr>
      <vt:lpstr>Office Theme</vt:lpstr>
      <vt:lpstr>think-cell Slide</vt:lpstr>
      <vt:lpstr>PowerPoint Presentation</vt:lpstr>
      <vt:lpstr>Agenda</vt:lpstr>
      <vt:lpstr>Dream Housing Finance Company Overview</vt:lpstr>
      <vt:lpstr>PowerPoint Presentation</vt:lpstr>
      <vt:lpstr>PowerPoint Presentation</vt:lpstr>
      <vt:lpstr>EDA and Data Cleaning</vt:lpstr>
      <vt:lpstr>PowerPoint Presentation</vt:lpstr>
      <vt:lpstr>Initial Modeling Approaches</vt:lpstr>
      <vt:lpstr>PowerPoint Presentation</vt:lpstr>
      <vt:lpstr>PowerPoint Presentation</vt:lpstr>
      <vt:lpstr>Results – Heavily Impacted Loan Features</vt:lpstr>
      <vt:lpstr>Deeper Dive Into Results</vt:lpstr>
      <vt:lpstr>Deeper Dive Into Results</vt:lpstr>
      <vt:lpstr>Deeper Dive Into 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Newswanger, Reagan</dc:creator>
  <cp:lastModifiedBy>Waseem, Zeejah</cp:lastModifiedBy>
  <cp:revision>3</cp:revision>
  <cp:lastPrinted>2024-01-16T14:04:47Z</cp:lastPrinted>
  <dcterms:created xsi:type="dcterms:W3CDTF">2023-12-20T17:14:40Z</dcterms:created>
  <dcterms:modified xsi:type="dcterms:W3CDTF">2024-01-18T18:21:08Z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2023-12-20T17:14:40Z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ac4082cf-11d0-4824-bfa5-f1e99aa0ca72</vt:lpwstr>
  </property>
  <property fmtid="{D5CDD505-2E9C-101B-9397-08002B2CF9AE}" pid="8" name="MSIP_Label_ea60d57e-af5b-4752-ac57-3e4f28ca11dc_ContentBits">
    <vt:lpwstr>0</vt:lpwstr>
  </property>
</Properties>
</file>