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3" r:id="rId11"/>
    <p:sldId id="267" r:id="rId12"/>
    <p:sldId id="268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Eras Bold ITC" panose="020B0907030504020204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Alfa Slab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00F5A36-9B07-49EF-8D79-C034EBED06DA}">
  <a:tblStyle styleId="{500F5A36-9B07-49EF-8D79-C034EBED06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2" autoAdjust="0"/>
  </p:normalViewPr>
  <p:slideViewPr>
    <p:cSldViewPr snapToGrid="0">
      <p:cViewPr>
        <p:scale>
          <a:sx n="102" d="100"/>
          <a:sy n="102" d="100"/>
        </p:scale>
        <p:origin x="-504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7707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4b811b69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4b811b69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543340" y="2716438"/>
            <a:ext cx="8636700" cy="1334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Algorithmes</a:t>
            </a:r>
            <a:br>
              <a:rPr lang="en" dirty="0" smtClean="0"/>
            </a:br>
            <a:r>
              <a:rPr lang="en" dirty="0" smtClean="0"/>
              <a:t>TD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79" y="1499938"/>
            <a:ext cx="2150425" cy="214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necteur droit 2"/>
          <p:cNvCxnSpPr/>
          <p:nvPr/>
        </p:nvCxnSpPr>
        <p:spPr>
          <a:xfrm flipH="1">
            <a:off x="2649894" y="905069"/>
            <a:ext cx="27992" cy="3340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</a:t>
            </a:r>
            <a:r>
              <a:rPr lang="en" dirty="0" smtClean="0"/>
              <a:t>Série 1 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F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" y="2117155"/>
            <a:ext cx="9144000" cy="19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7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Q1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F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7" b="39595"/>
          <a:stretch/>
        </p:blipFill>
        <p:spPr>
          <a:xfrm>
            <a:off x="20929" y="1558211"/>
            <a:ext cx="9144000" cy="7837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29" y="3502727"/>
            <a:ext cx="372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Les données: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ttc, </a:t>
            </a:r>
            <a:r>
              <a:rPr lang="fr-FR" sz="1800" dirty="0" err="1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ht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 : Réel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TVA : constante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785886" y="3502727"/>
            <a:ext cx="372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Traitement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le prix hors taxe</a:t>
            </a:r>
          </a:p>
          <a:p>
            <a:r>
              <a:rPr lang="fr-FR" sz="1800" dirty="0" err="1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prixHT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 ← </a:t>
            </a:r>
            <a:r>
              <a:rPr lang="fr-FR" sz="1800" dirty="0" err="1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prixTTC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 / </a:t>
            </a:r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(1+TVA/100)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8099" y="3476491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Présentation: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le prix hors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taxe est 199</a:t>
            </a:r>
            <a:endParaRPr lang="fr-FR" sz="16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52" y="2604515"/>
            <a:ext cx="448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Scénario: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saisir prix TTC: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237</a:t>
            </a:r>
          </a:p>
        </p:txBody>
      </p:sp>
    </p:spTree>
    <p:extLst>
      <p:ext uri="{BB962C8B-B14F-4D97-AF65-F5344CB8AC3E}">
        <p14:creationId xmlns:p14="http://schemas.microsoft.com/office/powerpoint/2010/main" val="544022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Q2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F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" t="59112" r="-229"/>
          <a:stretch/>
        </p:blipFill>
        <p:spPr>
          <a:xfrm>
            <a:off x="20929" y="1371591"/>
            <a:ext cx="9144000" cy="783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929" y="3502727"/>
            <a:ext cx="3720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Les données: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ttc, </a:t>
            </a:r>
            <a:r>
              <a:rPr lang="fr-FR" sz="1800" dirty="0" err="1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ht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 , </a:t>
            </a:r>
            <a:r>
              <a:rPr lang="fr-FR" sz="1800" dirty="0" err="1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total_ttc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: Réel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TVA : constante 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n : Entier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5886" y="3502727"/>
            <a:ext cx="372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Traitement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le prix TTC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le prix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total TTC 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28099" y="3476491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Présentation: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le prix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total TTC est 474 </a:t>
            </a:r>
            <a:endParaRPr lang="fr-FR" sz="16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281" y="2184630"/>
            <a:ext cx="448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Scénario: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saisir le prix HC:  200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saisir le nombre d’articles:  2 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5886" y="4412555"/>
            <a:ext cx="1941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ttc ←</a:t>
            </a:r>
            <a:r>
              <a:rPr lang="fr-FR" dirty="0" err="1" smtClean="0"/>
              <a:t>ht</a:t>
            </a:r>
            <a:r>
              <a:rPr lang="fr-FR" dirty="0" smtClean="0"/>
              <a:t> * </a:t>
            </a:r>
            <a:r>
              <a:rPr lang="fr-FR" dirty="0"/>
              <a:t>(1+TVA/100)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5886" y="4720332"/>
            <a:ext cx="15584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total_ttc</a:t>
            </a:r>
            <a:r>
              <a:rPr lang="fr-FR" dirty="0" smtClean="0"/>
              <a:t> ← ttc* 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707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</a:t>
            </a:r>
            <a:r>
              <a:rPr lang="en" dirty="0" smtClean="0"/>
              <a:t>Série 1 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3" y="2017292"/>
            <a:ext cx="8654751" cy="203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Q2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8" b="33167"/>
          <a:stretch/>
        </p:blipFill>
        <p:spPr bwMode="auto">
          <a:xfrm>
            <a:off x="345233" y="1520890"/>
            <a:ext cx="8654751" cy="60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929" y="3502727"/>
            <a:ext cx="372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Les données: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nombre : Entier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carre : Entier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3140" y="3502727"/>
            <a:ext cx="3720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Traitement</a:t>
            </a:r>
          </a:p>
          <a:p>
            <a:r>
              <a:rPr lang="fr-FR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La saisie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la puissance 2</a:t>
            </a:r>
          </a:p>
          <a:p>
            <a:r>
              <a:rPr lang="fr-FR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L’affichage</a:t>
            </a:r>
            <a:endParaRPr lang="fr-FR" sz="18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913" y="3477265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Présentation: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Le carré de 2 est 4. </a:t>
            </a:r>
            <a:endParaRPr lang="fr-FR" sz="16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52" y="2292857"/>
            <a:ext cx="372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Scénario: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saisir un nombre: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2 </a:t>
            </a:r>
            <a:endParaRPr lang="fr-FR" sz="1600" dirty="0">
              <a:solidFill>
                <a:schemeClr val="tx2">
                  <a:lumMod val="1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06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</a:t>
            </a:r>
            <a:r>
              <a:rPr lang="en" dirty="0" smtClean="0"/>
              <a:t>Q3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29" b="4776"/>
          <a:stretch/>
        </p:blipFill>
        <p:spPr bwMode="auto">
          <a:xfrm>
            <a:off x="345233" y="1520890"/>
            <a:ext cx="8654751" cy="60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929" y="3502727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Les données: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a, b, c, x : Entier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3140" y="3502727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Traitement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l’image f(x)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913" y="3477265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Présentation: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f(1) = 6. </a:t>
            </a:r>
            <a:endParaRPr lang="fr-FR" sz="16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52" y="2115576"/>
            <a:ext cx="3720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Scénario: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les valeurs a, b, c: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1, 2, 3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Veuillez saisir un nombre x: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1</a:t>
            </a:r>
          </a:p>
          <a:p>
            <a:endParaRPr lang="fr-FR" sz="1800" dirty="0" smtClean="0">
              <a:solidFill>
                <a:schemeClr val="tx2">
                  <a:lumMod val="1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5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</a:t>
            </a:r>
            <a:r>
              <a:rPr lang="en" dirty="0" smtClean="0"/>
              <a:t>Série 1 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243C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626"/>
            <a:ext cx="9144000" cy="2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7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</a:t>
            </a:r>
            <a:r>
              <a:rPr lang="en" dirty="0" smtClean="0"/>
              <a:t>Q1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243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3" b="55643"/>
          <a:stretch/>
        </p:blipFill>
        <p:spPr>
          <a:xfrm>
            <a:off x="195942" y="1315618"/>
            <a:ext cx="9144000" cy="8210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929" y="3502727"/>
            <a:ext cx="372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Les données: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a, b, c, d, s : Entier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m : Réel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3140" y="3502727"/>
            <a:ext cx="3720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Traitement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la somme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s = </a:t>
            </a:r>
            <a:r>
              <a:rPr lang="fr-FR" sz="1800" dirty="0" err="1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a+b+c+d</a:t>
            </a:r>
            <a:endParaRPr lang="fr-FR" sz="1800" dirty="0" smtClean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la moyenne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m = s/4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913" y="3477265"/>
            <a:ext cx="372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Présentation: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La somme : 16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La moyenne: 4</a:t>
            </a:r>
            <a:endParaRPr lang="fr-FR" sz="16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52" y="2292857"/>
            <a:ext cx="448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Scénario: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saisir les valeurs de a, b, c et d: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10, 2, 3, 1</a:t>
            </a:r>
          </a:p>
        </p:txBody>
      </p:sp>
    </p:spTree>
    <p:extLst>
      <p:ext uri="{BB962C8B-B14F-4D97-AF65-F5344CB8AC3E}">
        <p14:creationId xmlns:p14="http://schemas.microsoft.com/office/powerpoint/2010/main" val="41074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</a:t>
            </a:r>
            <a:r>
              <a:rPr lang="en" dirty="0" smtClean="0"/>
              <a:t>Q2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243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6" b="19460"/>
          <a:stretch/>
        </p:blipFill>
        <p:spPr>
          <a:xfrm>
            <a:off x="0" y="1315617"/>
            <a:ext cx="9144000" cy="8210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929" y="3502727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Les données: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a, s: Entier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3140" y="3502727"/>
            <a:ext cx="3720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Traitement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la somme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s = </a:t>
            </a:r>
            <a:r>
              <a:rPr lang="fr-FR" sz="1800" dirty="0" err="1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a+b+c+d</a:t>
            </a:r>
            <a:endParaRPr lang="fr-FR" sz="1800" dirty="0" smtClean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la moyenne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m = s/4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913" y="3477265"/>
            <a:ext cx="372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Présentation: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La somme : 16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La moyenne: 4</a:t>
            </a:r>
            <a:endParaRPr lang="fr-FR" sz="16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51" y="2136711"/>
            <a:ext cx="3720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Scénario: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saisir une valeur: 10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Veuillez saisir une valeur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: 2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Veuillez saisir une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valeur:</a:t>
            </a:r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3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Veuillez saisir une valeur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1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26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</a:t>
            </a:r>
            <a:r>
              <a:rPr lang="en" dirty="0" smtClean="0"/>
              <a:t>Q2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243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30" b="-8584"/>
          <a:stretch/>
        </p:blipFill>
        <p:spPr>
          <a:xfrm>
            <a:off x="0" y="1315617"/>
            <a:ext cx="9144000" cy="8210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929" y="3502727"/>
            <a:ext cx="372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Les données: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n1, n2, n3, n4, n5: Réel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s, m: Réel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3140" y="3502727"/>
            <a:ext cx="3720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Traitement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la somme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s = n1+ n2 + n3 + n4 + n5 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Calculer la moyenne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m = s/4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913" y="3477265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Présentation: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La moyenne: 16</a:t>
            </a:r>
            <a:endParaRPr lang="fr-FR" sz="16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50" y="1776394"/>
            <a:ext cx="3720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Scénario: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saisir la 1ere note: 14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Veuillez saisir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2eme </a:t>
            </a:r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note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: 17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Veuillez saisir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3eme </a:t>
            </a:r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note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: 15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Veuillez saisir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4eme </a:t>
            </a:r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note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: 18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Veuillez saisir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5eme </a:t>
            </a:r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note :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16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47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2946494" y="3785041"/>
            <a:ext cx="1926353" cy="710797"/>
            <a:chOff x="2946494" y="3785041"/>
            <a:chExt cx="1926353" cy="710797"/>
          </a:xfrm>
        </p:grpSpPr>
        <p:sp>
          <p:nvSpPr>
            <p:cNvPr id="18" name="Rectangle 17"/>
            <p:cNvSpPr/>
            <p:nvPr/>
          </p:nvSpPr>
          <p:spPr>
            <a:xfrm>
              <a:off x="4292082" y="4037089"/>
              <a:ext cx="559836" cy="44160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10000"/>
                    </a:schemeClr>
                  </a:solidFill>
                </a:rPr>
                <a:t>2</a:t>
              </a:r>
              <a:endParaRPr lang="fr-FR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46494" y="4054235"/>
              <a:ext cx="559836" cy="44160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25000"/>
                    </a:schemeClr>
                  </a:solidFill>
                </a:rPr>
                <a:t>10</a:t>
              </a:r>
              <a:endParaRPr lang="fr-FR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6761" y="3785041"/>
              <a:ext cx="1906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solidFill>
                    <a:schemeClr val="tx2">
                      <a:lumMod val="10000"/>
                    </a:schemeClr>
                  </a:solidFill>
                  <a:cs typeface="Times New Roman" panose="02020603050405020304" pitchFamily="18" charset="0"/>
                </a:rPr>
                <a:t>&amp;a                     &amp;b</a:t>
              </a:r>
              <a:endParaRPr lang="fr-FR" dirty="0"/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</a:t>
            </a:r>
            <a:r>
              <a:rPr lang="en" dirty="0" smtClean="0"/>
              <a:t>Série 1 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nagit_PPT6B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" y="1336768"/>
            <a:ext cx="9144000" cy="14249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929" y="3502727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Les données: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a, b, te</a:t>
            </a:r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mpora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ire: Entier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3140" y="3502727"/>
            <a:ext cx="372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Traitement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2913" y="3477265"/>
            <a:ext cx="2896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Présentation: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Avant échange: a=10, b=2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Avant échange: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a=2, b=10</a:t>
            </a:r>
            <a:endParaRPr lang="fr-FR" sz="18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352" y="2604515"/>
            <a:ext cx="448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Scénario: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saisir les valeurs de a et b: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10, 2</a:t>
            </a:r>
          </a:p>
        </p:txBody>
      </p:sp>
      <p:sp>
        <p:nvSpPr>
          <p:cNvPr id="6" name="Flèche courbée vers le haut 5"/>
          <p:cNvSpPr/>
          <p:nvPr/>
        </p:nvSpPr>
        <p:spPr>
          <a:xfrm rot="3470734">
            <a:off x="2549943" y="4527564"/>
            <a:ext cx="793102" cy="36576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 courbée vers le haut 20"/>
          <p:cNvSpPr/>
          <p:nvPr/>
        </p:nvSpPr>
        <p:spPr>
          <a:xfrm rot="18881386">
            <a:off x="4474029" y="4550089"/>
            <a:ext cx="793102" cy="36576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6494" y="4074413"/>
            <a:ext cx="559836" cy="44160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25000"/>
                  </a:schemeClr>
                </a:solidFill>
              </a:rPr>
              <a:t>2</a:t>
            </a:r>
            <a:endParaRPr lang="fr-FR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2082" y="4056585"/>
            <a:ext cx="559836" cy="44160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10000"/>
                  </a:schemeClr>
                </a:solidFill>
              </a:rPr>
              <a:t>10</a:t>
            </a:r>
            <a:endParaRPr lang="fr-FR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3275045" y="4569745"/>
            <a:ext cx="1186639" cy="598595"/>
            <a:chOff x="3275045" y="4569745"/>
            <a:chExt cx="1186639" cy="598595"/>
          </a:xfrm>
        </p:grpSpPr>
        <p:sp>
          <p:nvSpPr>
            <p:cNvPr id="20" name="Rectangle 19"/>
            <p:cNvSpPr/>
            <p:nvPr/>
          </p:nvSpPr>
          <p:spPr>
            <a:xfrm>
              <a:off x="3604726" y="4569745"/>
              <a:ext cx="559836" cy="44160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5045" y="4860563"/>
              <a:ext cx="11866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solidFill>
                    <a:schemeClr val="tx2">
                      <a:lumMod val="10000"/>
                    </a:schemeClr>
                  </a:solidFill>
                  <a:cs typeface="Times New Roman" panose="02020603050405020304" pitchFamily="18" charset="0"/>
                </a:rPr>
                <a:t>&amp;temporaire </a:t>
              </a:r>
              <a:endParaRPr lang="fr-FR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713579" y="4074413"/>
            <a:ext cx="429204" cy="333211"/>
            <a:chOff x="3713579" y="4074413"/>
            <a:chExt cx="429204" cy="333211"/>
          </a:xfrm>
        </p:grpSpPr>
        <p:sp>
          <p:nvSpPr>
            <p:cNvPr id="7" name="Flèche gauche 6"/>
            <p:cNvSpPr/>
            <p:nvPr/>
          </p:nvSpPr>
          <p:spPr>
            <a:xfrm>
              <a:off x="3713579" y="4249775"/>
              <a:ext cx="422986" cy="157849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 gauche 28"/>
            <p:cNvSpPr/>
            <p:nvPr/>
          </p:nvSpPr>
          <p:spPr>
            <a:xfrm rot="10800000">
              <a:off x="3719797" y="4074413"/>
              <a:ext cx="422986" cy="157849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597777" y="4535524"/>
            <a:ext cx="559836" cy="4416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  10</a:t>
            </a:r>
            <a:endParaRPr lang="fr-FR" dirty="0">
              <a:effectLst/>
            </a:endParaRPr>
          </a:p>
        </p:txBody>
      </p:sp>
      <p:sp>
        <p:nvSpPr>
          <p:cNvPr id="32" name="Flèche gauche 31"/>
          <p:cNvSpPr/>
          <p:nvPr/>
        </p:nvSpPr>
        <p:spPr>
          <a:xfrm>
            <a:off x="3708311" y="4244324"/>
            <a:ext cx="422986" cy="157849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609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6" grpId="0" animBg="1"/>
      <p:bldP spid="21" grpId="0" animBg="1"/>
      <p:bldP spid="22" grpId="0" animBg="1"/>
      <p:bldP spid="25" grpId="0" animBg="1"/>
      <p:bldP spid="23" grpId="0" animBg="1"/>
      <p:bldP spid="32" grpId="0" animBg="1"/>
    </p:bld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505</Words>
  <Application>Microsoft Office PowerPoint</Application>
  <PresentationFormat>Affichage à l'écran (16:9)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Proxima Nova</vt:lpstr>
      <vt:lpstr>Eras Bold ITC</vt:lpstr>
      <vt:lpstr>Times New Roman</vt:lpstr>
      <vt:lpstr>Calibri</vt:lpstr>
      <vt:lpstr>Alfa Slab One</vt:lpstr>
      <vt:lpstr>Gameday</vt:lpstr>
      <vt:lpstr>Algorithmes TD</vt:lpstr>
      <vt:lpstr>  Série 1 – Prof. Farhaoui</vt:lpstr>
      <vt:lpstr>Q2</vt:lpstr>
      <vt:lpstr>  Q3</vt:lpstr>
      <vt:lpstr>  Série 1 – Prof. Farhaoui</vt:lpstr>
      <vt:lpstr>  Q1</vt:lpstr>
      <vt:lpstr>  Q2</vt:lpstr>
      <vt:lpstr>  Q2</vt:lpstr>
      <vt:lpstr>  Série 1 – Prof. Farhaoui</vt:lpstr>
      <vt:lpstr>  Série 1 – Prof. Farhaoui</vt:lpstr>
      <vt:lpstr>Q1</vt:lpstr>
      <vt:lpstr>Q2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vers C</dc:title>
  <cp:lastModifiedBy>elitebook</cp:lastModifiedBy>
  <cp:revision>136</cp:revision>
  <dcterms:modified xsi:type="dcterms:W3CDTF">2021-01-22T01:26:26Z</dcterms:modified>
</cp:coreProperties>
</file>