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092658-8C8D-423B-9D2B-1544DDE3DF41}">
  <a:tblStyle styleId="{D4092658-8C8D-423B-9D2B-1544DDE3D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=&gt; Öffnet Editor, -m direkte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Kurze Version zeigen: --oneline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Bestimmte Anzahl anzeigen -&lt;n&gt;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ist stark anpassbar (--format) Vielleicht ein Beispiel von mir zeigen?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Fälschlicherweise Datei hinzugefügt, wie entfernen?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“reset --hard” auf Verzeichnis entfernt alle Änderungen! “checkout” tut nichts! Vorsicht!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Stark gekürztes DIFF, nicht wundern!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--word-diff zeigen/erklären (meine Preferenz)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kombiniert log und diff quasi (für einen commit)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noch nicht bekannt! Aktuell ausgecheckter commit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ranges: “..” oder “...” oder “~&lt;commit&gt;”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zweiter Parent “^2”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Jedes Objekt SHA-1 Hashsum =&gt; Eindeutige Identifizierung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speichert SNAPSHOTs (BLOBs), andere VCS speichern Änderungen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Jedem Objekt eine SHA-1 checksum zugeordnet, kann eindeutig darüber identifiziert werden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5-7 Stellen für gewöhnlich vollkommen ausreichend (40 stellig), sehr große Projekte (unix kernel) langsam 12 Stellen nötig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Referenz auf Commit (SHA-1 checksum)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Mindestens eine Branch: Standardmäßig master (muss nicht)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file ausgeben?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Shortcut: git checkout -b feature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Arbeit auf Branch normal …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ist Git? Stark vermischt mit “Arbeit mit Git”, immer wieder Einschübe (weniger trocken)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Arbeit mit Git: Rudimentäre Befehle, Grundlagen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SVN: Unterschiede zwischendurch einfließen; nachher kurz Git als Client für SVN Server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Tricks: Zuckerstücke, die Dinge die Git so nützlich und - meine Meinung - besser als SVN machen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 Rest: Workflow, Konventionen (Branch Naming, Commit Nachrichten), Git auf dem Server; alles was sonst nirgendwo hin passte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 zeigt nur commits der aktuellen Branch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--oneline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Viel einzutippen …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erstmal ignorieren - Kommt später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 Möglichkeit erwähnen beliebiges Ausführen von shell commands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Kommandos immer im projekt root!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Muss auf Branch B sein!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Navigation: Zweiter Parent “^2”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Beispiel Datei zeigen!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Projekte/Fortis/RIA/examples/conflict.txt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diff3 erwähnen (Projekte/Fortis/RIA/examples/diff3.txt)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Bereits mehrfach gesehen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ANDERS ALS BEI SVN!!! =&gt; SVN HEAD = Spitze einer Branch | Git nur ein HEAD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Auch Branch Referenz zeigen zum Vergleich!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DETACHED HEAD Zustand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Remotes erzeugen eigene branches die getracked werden (origin/master etc.)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zieht die Änderungen in diese Branches, pull merged zusätzlich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Ausprobieren: http://github.com/Zeeker/fortis-git-workshop.git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 wird das LOCAL Protokoll verwendet (git init --bare)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Protokolle: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local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ssh (meist Standard für Schreibzugriff)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http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Nicht unbedingt Basics …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 wird überwiegend so entwickelt (Mailing Listen)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können auch ranges angegeben werden (“..” oder “...” syntax); -&lt;n&gt; geht auch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output weggelassen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Funktioniert nicht “out of the box” auf Windows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Für weitere Infos einfach nach “git send email msysgit” googlen; erstes Ergebnis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Ausprobieren? Einfach manuell kurz verschicken? Keine Konflikte … Datei hinzufuegen, oder ähnliches ...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apply wendet nur Änderungen an, author etc. gehen verloren; auch kein commit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Installationen sind identisch (meines Wissens nach)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 EINE Folie!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“Verwende kein Remote Git Repository parallel – falls doch pushe nur Commits die bereits eine git-svn-id haben” &gt; Da dcommit commits neu schreibt führt dies ansonsten zu Problemen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 lokales branchen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LEERE FOLIE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 kennt das nicht: Mehrere Änderungen von unterschiedlichen Tasks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Bilder folgen auf den nächsten Folien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SEHR mächtiges Tooll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Für Hilfe einfach h eintippen, oder ENTER drücken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Für Hilfe einfach h eintippen, oder ENTER drücken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Hervorragend für schnelle Bugfixes etc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ist standard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löscht auch direkt!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Speziellen stash referenzieren: </a:t>
            </a:r>
            <a:r>
              <a:rPr lang="en">
                <a:solidFill>
                  <a:schemeClr val="dk1"/>
                </a:solidFill>
              </a:rPr>
              <a:t> stash@{...}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stash --keep-index stashed nur nicht indexierte Änderungen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&lt;target-branch&gt; optional, wenn weggelassen wird aktuelle Branch rebased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 auch geeignet um merge commits zu vermeiden =&gt; grade history, ordentlich (ch feature, rb master, ch master, me feature)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--onto nützlich wenn unterbranch auf neue Branch verschoben werden soll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verschoben wird dabei die commit range die von &lt;from-commit&gt; aus bis &lt;to-commit&gt; nicht erreichbar ist (ähnlich .. notation)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KEINE COMMITS REBASEN DIE BEREITS GEPUSHED WURDEN (SHA-1 key ändert sich)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könnte auch 20 weitere (nicht mit another_feature verbundene) commits haben, Ergebnis wäre identisch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Theoretische Grundlagen (Centralised VS Distributed, Index)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Grundlegende Konfiguration, Befehle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&lt;commit&gt; bewusst weg gelassen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rebase --interactive öffnet konfigurierten Editor zum bearbeiten (default vim?)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Auch möglich auf commit ranges anzuwenden ...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Typisch für Seiten wie Github.com etc. (dort sogar fest integriert - pull requests)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The project maintainer pushes to their public repository.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A contributor clones that repository and makes changes.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The contributor pushes to their own public copy.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The contributor sends the maintainer an e-mail asking them to pull changes.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The maintainer adds the contributor’s repo as a remote and merges locally.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 The maintainer pushes merged changes to the main repository.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Bekanntes Beispiel: Linux Kernel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Regular developers work on their topic branch and rebase their work on top of master. The master branch is that of the dictator.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Lieutenants merge the developers’ topic branches into their master branch.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The dictator merges the lieutenants’ master branches into the dictator’s master branch.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The dictator pushes their master to the reference repository so the other developers can rebase on it.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Zeichen - Patch Email Betreff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ALLES SEHR STARK VON PERSÖNLICHEM GESCHMACK BEEINFLUSST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DISCLAIMER: Nur knapper Vergleich Centralised Distrubuted; kein SVN Git Vergleich!!!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Arbeit direkt auf Repository, Commit sofort dort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Zentrales Repository nachbaubar, flexibel!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lokal, Verteilung später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 Operationen erst einmal lokal!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Directory: Noch nicht erfasste Änderungen, Work in Progress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Area / Index: Wird beim nächsten Commit hinzugefügt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Repository: Erfasste Änderungen, Commits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Warum Staging? =&gt; Partielles Staging (Zeilenbasis)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Weitere Konfiguration: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--editor =&gt; Commit messages, “config --edit”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--list =&gt; Konfiguration anzeigen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Anführungszeichen nicht zwingend notwendig, empfohlen: Leerzeichen = Fehler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Globale Konfiguration in einer .gitconfig Datei im HOME Verzeichnis; auf Projektbasis überschreibbar (.gitconfig im root)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KEIN GIT VOR DEN BEFEHLEN ANGEGEBEN!!! MUSS HINZUGEFÜGT WERDEN!!!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init: leeres Repository mit Working Tree (Datei-Versionen des HEAD)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bare repository: Kein Working Tree - Pushen/Pullen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ist standard branch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3" cy="57109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571349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162132"/>
            <a:ext cx="4617373" cy="57109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162132"/>
            <a:ext cx="4617373" cy="57109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571349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571349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162132"/>
            <a:ext cx="4617373" cy="57109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3820834"/>
            <a:ext cx="4617373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4411618"/>
            <a:ext cx="4617373" cy="57109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76256"/>
            <a:ext cx="9134131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-plan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hyperlink" Target="http://msmtp.sourceforge.ne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it-scm.com/download/win" TargetMode="External"/><Relationship Id="rId4" Type="http://schemas.openxmlformats.org/officeDocument/2006/relationships/hyperlink" Target="http://msysgit.github.io/" TargetMode="External"/><Relationship Id="rId5" Type="http://schemas.openxmlformats.org/officeDocument/2006/relationships/hyperlink" Target="http://sourceforge.net/projects/console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nvie.com/posts/a-successful-git-branching-model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Versionskontrolle leicht gemacht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Add &amp; Commit</a:t>
            </a:r>
            <a:endParaRPr/>
          </a:p>
        </p:txBody>
      </p:sp>
      <p:graphicFrame>
        <p:nvGraphicFramePr>
          <p:cNvPr id="110" name="Shape 110"/>
          <p:cNvGraphicFramePr/>
          <p:nvPr/>
        </p:nvGraphicFramePr>
        <p:xfrm>
          <a:off x="457200" y="14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386475"/>
                <a:gridCol w="269462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Zum Index hinzufügen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&lt;path&gt;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 erzeugen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 [-m &lt;message&gt;]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first_commit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2861325"/>
            <a:ext cx="58007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es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61326"/>
            <a:ext cx="221560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Log</a:t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3792875" y="14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396350"/>
                <a:gridCol w="249757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Bisherige Commits anzeigen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Shape 119"/>
          <p:cNvSpPr txBox="1"/>
          <p:nvPr/>
        </p:nvSpPr>
        <p:spPr>
          <a:xfrm>
            <a:off x="353950" y="1592113"/>
            <a:ext cx="3102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Und wie kann ich mir den Kram jetzt anschauen?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2909563"/>
            <a:ext cx="5762625" cy="107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Shape 121"/>
          <p:cNvGraphicFramePr/>
          <p:nvPr/>
        </p:nvGraphicFramePr>
        <p:xfrm>
          <a:off x="3792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396375"/>
                <a:gridCol w="249755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Genauere Informationen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--stat | --summary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log-stat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3976975"/>
            <a:ext cx="575522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-summary.pn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450" y="4380675"/>
            <a:ext cx="57463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Reset</a:t>
            </a:r>
            <a:endParaRPr/>
          </a:p>
        </p:txBody>
      </p:sp>
      <p:graphicFrame>
        <p:nvGraphicFramePr>
          <p:cNvPr id="129" name="Shape 129"/>
          <p:cNvGraphicFramePr/>
          <p:nvPr/>
        </p:nvGraphicFramePr>
        <p:xfrm>
          <a:off x="457200" y="14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3019250"/>
                <a:gridCol w="395577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Eine Datei aus dem Index entfernen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reset &lt;path&gt;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Änderungen entfernen / zurücksetzen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checkout &lt;path&gt;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reset --hard &lt;path&gt;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reset_soft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8" y="2955725"/>
            <a:ext cx="34766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t_hard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288" y="2955725"/>
            <a:ext cx="35528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Diff</a:t>
            </a:r>
            <a:endParaRPr/>
          </a:p>
        </p:txBody>
      </p:sp>
      <p:graphicFrame>
        <p:nvGraphicFramePr>
          <p:cNvPr id="137" name="Shape 137"/>
          <p:cNvGraphicFramePr/>
          <p:nvPr/>
        </p:nvGraphicFramePr>
        <p:xfrm>
          <a:off x="3792875" y="14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396350"/>
                <a:gridCol w="249757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Unterschiede anzeigen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diff &lt;path&gt;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Indexierte Unterschiede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diff --cached &lt;path&gt;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Shape 138"/>
          <p:cNvSpPr txBox="1"/>
          <p:nvPr/>
        </p:nvSpPr>
        <p:spPr>
          <a:xfrm>
            <a:off x="353950" y="1592113"/>
            <a:ext cx="3102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Und wenn ich gar nicht weiß was genau drin steht?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ff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729950"/>
            <a:ext cx="5867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“Navigation”</a:t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1329300" y="14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480425"/>
                <a:gridCol w="400495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Parent Commit wählen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&lt;commit&gt;^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Parent des Parent des Parent ...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&lt;commit&gt;^^^ | &lt;commit&gt;~3 | &lt;commit&gt;^~1^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navigation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63" y="3109113"/>
            <a:ext cx="5524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Branching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345650" y="1985250"/>
            <a:ext cx="6452700" cy="9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Branching in Git</a:t>
            </a:r>
            <a:endParaRPr sz="4000"/>
          </a:p>
        </p:txBody>
      </p:sp>
      <p:sp>
        <p:nvSpPr>
          <p:cNvPr id="153" name="Shape 153"/>
          <p:cNvSpPr txBox="1"/>
          <p:nvPr/>
        </p:nvSpPr>
        <p:spPr>
          <a:xfrm>
            <a:off x="1345650" y="3377750"/>
            <a:ext cx="645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“Unlike many other VCSs, Git encourages a workflow that branches and merges often, even multiple times in a day.”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Scott Chacon, Progit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Repository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 Objekte</a:t>
            </a:r>
            <a:endParaRPr/>
          </a:p>
          <a:p>
            <a:pPr indent="-381000" lvl="1" marL="914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BLOB</a:t>
            </a:r>
            <a:endParaRPr/>
          </a:p>
          <a:p>
            <a: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Dateiinhalte</a:t>
            </a:r>
            <a:endParaRPr sz="1800"/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Tree</a:t>
            </a:r>
            <a:endParaRPr/>
          </a:p>
          <a:p>
            <a: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Verzeichnis Repräsentation (Referenzen auf BLOBs und Trees)</a:t>
            </a:r>
            <a:endParaRPr sz="1800"/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Commit</a:t>
            </a:r>
            <a:endParaRPr/>
          </a:p>
          <a:p>
            <a: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Commit Metadaten (Author, Commiter, Message, Parent-Commit, zugehöriger Tree)</a:t>
            </a:r>
            <a:endParaRPr sz="1800"/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Tag</a:t>
            </a:r>
            <a:endParaRPr/>
          </a:p>
          <a:p>
            <a: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Markierung von Commits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Repository</a:t>
            </a:r>
            <a:endParaRPr/>
          </a:p>
        </p:txBody>
      </p:sp>
      <p:pic>
        <p:nvPicPr>
          <p:cNvPr descr="git-objects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612625"/>
            <a:ext cx="47625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32750" y="1612625"/>
            <a:ext cx="43938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Aufbau eines Commits 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Repository</a:t>
            </a:r>
            <a:endParaRPr/>
          </a:p>
        </p:txBody>
      </p:sp>
      <p:pic>
        <p:nvPicPr>
          <p:cNvPr descr="branch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866525"/>
            <a:ext cx="47625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77325" y="1559650"/>
            <a:ext cx="45096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Eine Branch ist nur eine Referenz auf einen Commit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Branching</a:t>
            </a: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457200" y="14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386475"/>
                <a:gridCol w="269462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Branches anzeigen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branch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 erzeugen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branch &lt;name&gt;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Zu einer Branch wechseln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checkout &lt;branch-name&gt;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x="5864400" y="1815250"/>
            <a:ext cx="282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Doch wie erzeuge ich jetzt eine Branch?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nching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3222500"/>
            <a:ext cx="58674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49050" y="1744650"/>
            <a:ext cx="2062476" cy="1443744"/>
          </a:xfrm>
          <a:prstGeom prst="clou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Was ist Git?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Grundlagen und Terminologie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610575" y="3440775"/>
            <a:ext cx="2062476" cy="1443744"/>
          </a:xfrm>
          <a:prstGeom prst="clou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Arbeit mit Git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Befehle und Umgang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3448713" y="1530200"/>
            <a:ext cx="2062476" cy="1443744"/>
          </a:xfrm>
          <a:prstGeom prst="clou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&amp; SVN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Unterschiede und Gemeinsamkeiten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502775" y="3083150"/>
            <a:ext cx="2062476" cy="1443744"/>
          </a:xfrm>
          <a:prstGeom prst="clou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Tipps &amp; Tricks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Nützliches für den Alltag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815175" y="1997025"/>
            <a:ext cx="2062476" cy="1443744"/>
          </a:xfrm>
          <a:prstGeom prst="clou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Der Rest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Workflow, Konventionen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und mehr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Log</a:t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457200" y="14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143750"/>
                <a:gridCol w="214417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Alle commits anzeigen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 --all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 Graph darstellen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 --all --graph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 mit Branch Infos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 --all --graph --decorate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log-graph.pn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463" y="1420938"/>
            <a:ext cx="37433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457200" y="3561475"/>
            <a:ext cx="4287900" cy="1335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Git logs it your way!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Alias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57200" y="1420950"/>
            <a:ext cx="2214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Muss ich das jetzt jedes Mal eintippen?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Shape 196"/>
          <p:cNvGraphicFramePr/>
          <p:nvPr/>
        </p:nvGraphicFramePr>
        <p:xfrm>
          <a:off x="3027750" y="14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508750"/>
                <a:gridCol w="315030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Alias für einen Befehl anlegen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config alias.&lt;alias&gt; &lt;befehl&gt;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Shape 197"/>
          <p:cNvSpPr/>
          <p:nvPr/>
        </p:nvSpPr>
        <p:spPr>
          <a:xfrm>
            <a:off x="2570100" y="2457400"/>
            <a:ext cx="4003800" cy="7848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Nicht die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--global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Option vergessen!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lias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3493838"/>
            <a:ext cx="62293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Merge</a:t>
            </a:r>
            <a:endParaRPr/>
          </a:p>
        </p:txBody>
      </p:sp>
      <p:graphicFrame>
        <p:nvGraphicFramePr>
          <p:cNvPr id="204" name="Shape 204"/>
          <p:cNvGraphicFramePr/>
          <p:nvPr/>
        </p:nvGraphicFramePr>
        <p:xfrm>
          <a:off x="2386738" y="142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674675"/>
                <a:gridCol w="169585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 A in Branch B integrieren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merge &lt;branch&gt;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merge.png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2563325"/>
            <a:ext cx="57816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Merge</a:t>
            </a:r>
            <a:endParaRPr/>
          </a:p>
        </p:txBody>
      </p:sp>
      <p:pic>
        <p:nvPicPr>
          <p:cNvPr descr="conflict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384888"/>
            <a:ext cx="577215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2855250" y="1511738"/>
            <a:ext cx="3433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Und wenn mal etwas schiefgeht?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HEAD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5118600" y="1702413"/>
            <a:ext cx="2607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Alles Kopfsache 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855050" y="1524975"/>
            <a:ext cx="3604500" cy="9207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Eine Referenz auf den ausgecheckten Commit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AD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2907275"/>
            <a:ext cx="58007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Remote</a:t>
            </a:r>
            <a:endParaRPr/>
          </a:p>
        </p:txBody>
      </p:sp>
      <p:graphicFrame>
        <p:nvGraphicFramePr>
          <p:cNvPr id="226" name="Shape 226"/>
          <p:cNvGraphicFramePr/>
          <p:nvPr/>
        </p:nvGraphicFramePr>
        <p:xfrm>
          <a:off x="1841000" y="281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716775"/>
                <a:gridCol w="274520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Remote Repository hinzufügen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remote add &lt;name&gt; &lt;url&gt;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Änderungen schicken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push [&lt;remote&gt;] [&lt;branch&gt;]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Änderungen erhalten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pull [&lt;remote&gt;] [&lt;branch&gt;]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" name="Shape 227"/>
          <p:cNvSpPr txBox="1"/>
          <p:nvPr/>
        </p:nvSpPr>
        <p:spPr>
          <a:xfrm>
            <a:off x="3409950" y="1682388"/>
            <a:ext cx="2324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And up you go … 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Remote</a:t>
            </a:r>
            <a:endParaRPr/>
          </a:p>
        </p:txBody>
      </p:sp>
      <p:pic>
        <p:nvPicPr>
          <p:cNvPr descr="remote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1736663"/>
            <a:ext cx="59150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Basics+ - Patches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5253300" y="1529563"/>
            <a:ext cx="3433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Wer braucht schon einen Server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Shape 240"/>
          <p:cNvGraphicFramePr/>
          <p:nvPr/>
        </p:nvGraphicFramePr>
        <p:xfrm>
          <a:off x="457200" y="13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1977350"/>
                <a:gridCol w="248300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Patch generieren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format-patch &lt;commit&gt;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format-patch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531775"/>
            <a:ext cx="61150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Basics+ - Patches</a:t>
            </a:r>
            <a:endParaRPr/>
          </a:p>
        </p:txBody>
      </p:sp>
      <p:graphicFrame>
        <p:nvGraphicFramePr>
          <p:cNvPr id="247" name="Shape 247"/>
          <p:cNvGraphicFramePr/>
          <p:nvPr/>
        </p:nvGraphicFramePr>
        <p:xfrm>
          <a:off x="457200" y="13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1977350"/>
                <a:gridCol w="248300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Patch per Mail senden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send-mail &lt;patch&gt;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5297700" y="1349575"/>
            <a:ext cx="3389100" cy="7848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Default SMTP Server etc.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gitconfig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definierbar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nd-mail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2420563"/>
            <a:ext cx="58959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704800" y="4695875"/>
            <a:ext cx="4982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Unter Windows ist zusätzlich </a:t>
            </a:r>
            <a:r>
              <a:rPr i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MSMTP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 zum senden erforderlich ...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Basics+ - Patches</a:t>
            </a:r>
            <a:endParaRPr/>
          </a:p>
        </p:txBody>
      </p:sp>
      <p:graphicFrame>
        <p:nvGraphicFramePr>
          <p:cNvPr id="256" name="Shape 256"/>
          <p:cNvGraphicFramePr/>
          <p:nvPr/>
        </p:nvGraphicFramePr>
        <p:xfrm>
          <a:off x="457188" y="14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1647000"/>
                <a:gridCol w="228242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Patch anwenden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 &lt;path&gt; (files|dir)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apply-mailbox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2663925"/>
            <a:ext cx="55340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990800" y="1471250"/>
            <a:ext cx="3696000" cy="7848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Fehlt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&lt;path&gt;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wird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stdin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verwendet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Windows: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Offizielle Git Seite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git-scm.com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- Für alle Systeme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oder direkt bei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◆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msys Git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msysgit.github.io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61" name="Shape 61"/>
          <p:cNvSpPr txBox="1"/>
          <p:nvPr/>
        </p:nvSpPr>
        <p:spPr>
          <a:xfrm>
            <a:off x="2469000" y="4495300"/>
            <a:ext cx="6217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Kleine Empfehlung: </a:t>
            </a:r>
            <a:r>
              <a:rPr i="1"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console2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(sourceforge.net/projects/console)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SVN</a:t>
            </a:r>
            <a:endParaRPr/>
          </a:p>
        </p:txBody>
      </p:sp>
      <p:sp>
        <p:nvSpPr>
          <p:cNvPr id="264" name="Shape 26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 Crashkurs ...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SVN</a:t>
            </a:r>
            <a:endParaRPr/>
          </a:p>
        </p:txBody>
      </p:sp>
      <p:graphicFrame>
        <p:nvGraphicFramePr>
          <p:cNvPr id="270" name="Shape 270"/>
          <p:cNvGraphicFramePr/>
          <p:nvPr/>
        </p:nvGraphicFramePr>
        <p:xfrm>
          <a:off x="4073038" y="14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850425"/>
                <a:gridCol w="176332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SVN Repository in Git importieren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svn clone &lt;url&gt;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Lokale commits in SVN übernehmen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svn dcommit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Änderungen vom Server holen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svn rebase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Shape 271"/>
          <p:cNvSpPr/>
          <p:nvPr/>
        </p:nvSpPr>
        <p:spPr>
          <a:xfrm>
            <a:off x="457200" y="1899650"/>
            <a:ext cx="3141300" cy="1141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svn dcommit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schreibt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Commits neu und fügt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eine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git-svn-id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hinzu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457200" y="3185650"/>
            <a:ext cx="82296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Es gilt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Vermeide Merge-Commits – verwende stattdessen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rebase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Ändere Commits nach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dcommit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nicht mehr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Verwende kein Remote Git Repository parallel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falls doch pushe nur Commits die bereits eine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git-svn-id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haben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457200" y="1375338"/>
            <a:ext cx="3212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Git als SVN Client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</a:t>
            </a:r>
            <a:endParaRPr/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Nützliches für den Alltag ...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Amend</a:t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5253300" y="1770188"/>
            <a:ext cx="3433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Oh verdammt! Da fehlt etwas!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6" name="Shape 286"/>
          <p:cNvGraphicFramePr/>
          <p:nvPr/>
        </p:nvGraphicFramePr>
        <p:xfrm>
          <a:off x="457200" y="13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1977350"/>
                <a:gridCol w="248300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 aktualisieren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 --amend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Nachricht behalten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 --amend --no-edit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amend.png"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2812963"/>
            <a:ext cx="5781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Interactive</a:t>
            </a:r>
            <a:endParaRPr/>
          </a:p>
        </p:txBody>
      </p:sp>
      <p:graphicFrame>
        <p:nvGraphicFramePr>
          <p:cNvPr id="293" name="Shape 293"/>
          <p:cNvGraphicFramePr/>
          <p:nvPr/>
        </p:nvGraphicFramePr>
        <p:xfrm>
          <a:off x="2341825" y="310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1977350"/>
                <a:gridCol w="248300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Partieller Commit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--patch|-p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Interaktives adden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--interactive|-i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Shape 294"/>
          <p:cNvSpPr txBox="1"/>
          <p:nvPr/>
        </p:nvSpPr>
        <p:spPr>
          <a:xfrm>
            <a:off x="2855250" y="2032350"/>
            <a:ext cx="3433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Eigentlich will ich nur einen Teil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Interactive</a:t>
            </a:r>
            <a:endParaRPr/>
          </a:p>
        </p:txBody>
      </p:sp>
      <p:pic>
        <p:nvPicPr>
          <p:cNvPr descr="add_patch.png"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681200"/>
            <a:ext cx="64008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Interactive</a:t>
            </a:r>
            <a:endParaRPr/>
          </a:p>
        </p:txBody>
      </p:sp>
      <p:pic>
        <p:nvPicPr>
          <p:cNvPr descr="interactive_adding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1681188"/>
            <a:ext cx="64293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Stash</a:t>
            </a:r>
            <a:endParaRPr/>
          </a:p>
        </p:txBody>
      </p:sp>
      <p:graphicFrame>
        <p:nvGraphicFramePr>
          <p:cNvPr id="312" name="Shape 312"/>
          <p:cNvGraphicFramePr/>
          <p:nvPr/>
        </p:nvGraphicFramePr>
        <p:xfrm>
          <a:off x="457200" y="12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071750"/>
                <a:gridCol w="207002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Arbeit zwischenspeichern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stash [save]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Stash zurückholen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stash apply | pop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Stash löschen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stash drop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5253300" y="1770188"/>
            <a:ext cx="3433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Husch, husch! Ab ins Körbchen!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ash.png"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2980013"/>
            <a:ext cx="68961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Rebase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863200" y="1826088"/>
            <a:ext cx="3433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“All your base are belong to us!”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1" name="Shape 321"/>
          <p:cNvGraphicFramePr/>
          <p:nvPr/>
        </p:nvGraphicFramePr>
        <p:xfrm>
          <a:off x="863200" y="301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3708750"/>
                <a:gridCol w="370885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Arbeit auf andere Branch aufsetzen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rebase &lt;new-root&gt; [&lt;target-branch&gt;]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Bestimmte Commit Range “verschieben”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rebase --onto &lt;new-root&gt; &lt;from-commit&gt; &lt;to-commit&gt;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Shape 322"/>
          <p:cNvSpPr/>
          <p:nvPr/>
        </p:nvSpPr>
        <p:spPr>
          <a:xfrm>
            <a:off x="4822100" y="1665738"/>
            <a:ext cx="3458700" cy="745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Nicht vergessen!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rebase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ändert SHA1 Keys!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Rebase</a:t>
            </a:r>
            <a:endParaRPr/>
          </a:p>
        </p:txBody>
      </p:sp>
      <p:pic>
        <p:nvPicPr>
          <p:cNvPr descr="rebase.png"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676225"/>
            <a:ext cx="63150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Grundlagen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Theorie, Terminologie und Basis-Befehle ...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Rebase</a:t>
            </a:r>
            <a:endParaRPr/>
          </a:p>
        </p:txBody>
      </p:sp>
      <p:graphicFrame>
        <p:nvGraphicFramePr>
          <p:cNvPr id="334" name="Shape 334"/>
          <p:cNvGraphicFramePr/>
          <p:nvPr/>
        </p:nvGraphicFramePr>
        <p:xfrm>
          <a:off x="457200" y="13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3086425"/>
                <a:gridCol w="264820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Einen älteren Commit ändern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rebase --interactive|-i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Eine Reihe von Commits ändern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rebase --interactive|-i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Mehrere Commits zusammenfassen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rebase --interactive|-i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6513000" y="1349575"/>
            <a:ext cx="217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“Ein Befehl, sie zu knechten, sie alle zu finden, ins Dunkel zu treiben und ewig zu binden ...”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base_interactive.png"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3346963"/>
            <a:ext cx="62960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Tipps &amp; Tricks - Cherry-pick</a:t>
            </a:r>
            <a:endParaRPr/>
          </a:p>
        </p:txBody>
      </p:sp>
      <p:graphicFrame>
        <p:nvGraphicFramePr>
          <p:cNvPr id="342" name="Shape 342"/>
          <p:cNvGraphicFramePr/>
          <p:nvPr/>
        </p:nvGraphicFramePr>
        <p:xfrm>
          <a:off x="457200" y="134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494500"/>
                <a:gridCol w="2161525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Einzelnen commit übernehmen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cherry-pick &lt;commit&gt;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Shape 343"/>
          <p:cNvSpPr txBox="1"/>
          <p:nvPr/>
        </p:nvSpPr>
        <p:spPr>
          <a:xfrm>
            <a:off x="5253300" y="1529575"/>
            <a:ext cx="3433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Just the good stuff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ry-pick.png"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2420575"/>
            <a:ext cx="5915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Workflows und Konventionen ...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- Distributed</a:t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457200" y="1415875"/>
            <a:ext cx="8229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Integration Manager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orkflow_integration-manager.pn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75" y="2100275"/>
            <a:ext cx="6673650" cy="26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- Distributed</a:t>
            </a:r>
            <a:endParaRPr/>
          </a:p>
        </p:txBody>
      </p:sp>
      <p:pic>
        <p:nvPicPr>
          <p:cNvPr descr="workflow_dictator-lieutenant.pn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5875"/>
            <a:ext cx="4746025" cy="35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457200" y="1415875"/>
            <a:ext cx="8229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Dictator and Lieutenant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Konventionen - Commit Msg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557425"/>
            <a:ext cx="8229600" cy="336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&lt;Bereich|Datei&gt;: &lt;Kurze Beschreibung&gt; (50 Zeichen soft limit)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&lt;Genauere Beschreibung&gt; (Stichpunkte sind gestattet)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Problemstellung (was ist am bisherigen Code verkehrt)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gewählter Lösungsansatz mit Begründung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ggf. verworfene Lösungsansätze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Imperativ verwenden! (“Füge foo hinzu” anstatt “Fügt foo hinzu”)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Konventionen - Branches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457200" y="1415875"/>
            <a:ext cx="8229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Es existiert nicht die </a:t>
            </a: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eine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Lösung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457200" y="2052975"/>
            <a:ext cx="82296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Hauptbranch (meist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master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 nur stabile Arbeit (z.B. nur Releases)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Entwicklungsbranch 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develop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 kontinuierlich fortführen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(Nicht direkt auf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master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oder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develop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commiten!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oder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rebase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nutzen!)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Feature Branches von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develop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abzweigen (z.B.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feature/abc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 Allgemeinen nur in eine Richtung mergen 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feature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develop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master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822975" y="4684175"/>
            <a:ext cx="8229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Mein persönlicher Favorit (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 successful git branching model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pic>
        <p:nvPicPr>
          <p:cNvPr descr="git_commit.png"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0" y="1440125"/>
            <a:ext cx="5965724" cy="33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Centralised VS Distributed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Centralised (Zentralisiert)</a:t>
            </a:r>
            <a:endParaRPr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u="sng"/>
              <a:t>Ein</a:t>
            </a:r>
            <a:r>
              <a:rPr lang="en"/>
              <a:t> zentrales Repository</a:t>
            </a:r>
            <a:endParaRPr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Alle Entwickler arbeiten auf diesem</a:t>
            </a:r>
            <a:endParaRPr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Kommunikation:</a:t>
            </a:r>
            <a:endParaRPr/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Repository &lt;=&gt; Entwickler</a:t>
            </a:r>
            <a:endParaRPr/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Entwickler &lt;≠&gt;</a:t>
            </a:r>
            <a:r>
              <a:rPr lang="en">
                <a:highlight>
                  <a:srgbClr val="FFFFFF"/>
                </a:highlight>
              </a:rPr>
              <a:t> Entwickler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Beispiele:</a:t>
            </a:r>
            <a:r>
              <a:rPr lang="en" sz="2400"/>
              <a:t> CVS, Subversion (SVN)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Centralised VS Distributed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Distributed (Verteilt)</a:t>
            </a:r>
            <a:endParaRPr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u="sng"/>
              <a:t>Kein</a:t>
            </a:r>
            <a:r>
              <a:rPr lang="en"/>
              <a:t> zentrales Repository (obwohl es möglich ist)</a:t>
            </a:r>
            <a:endParaRPr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Alle Entwickler besitzen eine vollständige Kopie</a:t>
            </a:r>
            <a:endParaRPr/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Kommunikation:</a:t>
            </a:r>
            <a:endParaRPr/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Repository &lt;=&gt; Entwickler</a:t>
            </a:r>
            <a:endParaRPr/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Entwickler &lt;=&gt; Entwickler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Beispiele:</a:t>
            </a:r>
            <a:r>
              <a:rPr lang="en" sz="2400"/>
              <a:t> Git, Mercurial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Stages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725500"/>
            <a:ext cx="4041900" cy="220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1" marL="13716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Working Directory</a:t>
            </a:r>
            <a:endParaRPr/>
          </a:p>
          <a:p>
            <a:pPr indent="-3810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Staging (Index)</a:t>
            </a:r>
            <a:endParaRPr/>
          </a:p>
          <a:p>
            <a:pPr indent="-3810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Repository	</a:t>
            </a:r>
            <a:endParaRPr/>
          </a:p>
        </p:txBody>
      </p:sp>
      <p:pic>
        <p:nvPicPr>
          <p:cNvPr descr="states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50" y="1200150"/>
            <a:ext cx="4042050" cy="37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868100"/>
            <a:ext cx="12969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Konfiguration</a:t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457200" y="14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1995425"/>
                <a:gridCol w="2008425"/>
              </a:tblGrid>
              <a:tr h="3832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Grundlegende Konfiguration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config user.name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Sascha Wolf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config user.email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sascha.wolf@fortis-it.de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Shape 94"/>
          <p:cNvSpPr/>
          <p:nvPr/>
        </p:nvSpPr>
        <p:spPr>
          <a:xfrm>
            <a:off x="4718900" y="1422775"/>
            <a:ext cx="3967800" cy="1177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git config --global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Globale Konfiguration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(.gitconfig im HOME Verzeichnis)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770650"/>
            <a:ext cx="79819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- Repositorys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596900" y="1719600"/>
            <a:ext cx="3405600" cy="5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/>
              <a:t>“Viele Wege führen nach Rom”</a:t>
            </a:r>
            <a:endParaRPr i="1"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2" name="Shape 102"/>
          <p:cNvGraphicFramePr/>
          <p:nvPr/>
        </p:nvGraphicFramePr>
        <p:xfrm>
          <a:off x="457200" y="142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{D4092658-8C8D-423B-9D2B-1544DDE3DF41}</a:tableStyleId>
              </a:tblPr>
              <a:tblGrid>
                <a:gridCol w="2575550"/>
                <a:gridCol w="2403050"/>
              </a:tblGrid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Aufgabe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Befehl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Leeres Repository erstellen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 [&lt;directory&gt;]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Bestehendes Repository klonen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clone &lt;source&gt; &lt;target&gt;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init_clone2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87850"/>
            <a:ext cx="84010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596900" y="2229900"/>
            <a:ext cx="34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(eigentlich nur zwei …)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