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320000"/>
            <a:ext cx="1978560" cy="134856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78560" cy="341856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740000" y="0"/>
            <a:ext cx="2338560" cy="161856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520000"/>
            <a:ext cx="1078560" cy="314856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Programming_paradigm" TargetMode="External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Times New Roman"/>
              </a:rPr>
              <a:t>Shopping mart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Develop By: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Krunal D. Akbari (M1)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Id : 19bcuos048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Developed at : Ocanmtech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Internal Guide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External Guide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Prof. Minaz Shaikh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666666"/>
                </a:solidFill>
                <a:latin typeface="Times New Roman"/>
              </a:rPr>
              <a:t>Manoj Hirapra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Context level DFD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20680" y="2001960"/>
            <a:ext cx="9608400" cy="211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1</a:t>
            </a:r>
            <a:r>
              <a:rPr b="0" lang="en-US" sz="3000" spc="-1" strike="noStrike" baseline="14000000">
                <a:solidFill>
                  <a:srgbClr val="333333"/>
                </a:solidFill>
                <a:latin typeface="DejaVu Sans"/>
              </a:rPr>
              <a:t>st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 level User DFD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828800" y="903960"/>
            <a:ext cx="6914160" cy="47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1</a:t>
            </a:r>
            <a:r>
              <a:rPr b="0" lang="en-US" sz="3000" spc="-1" strike="noStrike" baseline="14000000">
                <a:solidFill>
                  <a:srgbClr val="333333"/>
                </a:solidFill>
                <a:latin typeface="DejaVu Sans"/>
              </a:rPr>
              <a:t>st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 level Admin DFD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28800" y="1143000"/>
            <a:ext cx="6400080" cy="43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2</a:t>
            </a:r>
            <a:r>
              <a:rPr b="0" lang="en-US" sz="3000" spc="-1" strike="noStrike" baseline="14000000">
                <a:solidFill>
                  <a:srgbClr val="333333"/>
                </a:solidFill>
                <a:latin typeface="DejaVu Sans"/>
              </a:rPr>
              <a:t>nd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  level Product DFD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743200" y="1132920"/>
            <a:ext cx="4866480" cy="458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2</a:t>
            </a:r>
            <a:r>
              <a:rPr b="0" lang="en-US" sz="3000" spc="-1" strike="noStrike" baseline="14000000">
                <a:solidFill>
                  <a:srgbClr val="333333"/>
                </a:solidFill>
                <a:latin typeface="DejaVu Sans"/>
              </a:rPr>
              <a:t>nd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  level Order DFD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057400" y="1132920"/>
            <a:ext cx="6310440" cy="41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72" name=""/>
          <p:cNvGraphicFramePr/>
          <p:nvPr/>
        </p:nvGraphicFramePr>
        <p:xfrm>
          <a:off x="720000" y="1440000"/>
          <a:ext cx="8639640" cy="326376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464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User 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Integer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Primary Key, auto increment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Stores the User Id.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User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Varchar(150)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Krunal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Stores the name of User.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Password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Varchar(255)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 null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krunal@11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 the password.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email-id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Varchar(50)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Krunal@gmail.com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 the gmail id.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First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Varchar(150)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First name is optional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Last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Varchar(150)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Last name is optional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Groups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Foreign key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Null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This can be null user cant be in any group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Permission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Foreign key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Accessible -admin site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This is give the permission to user as admin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3" name=""/>
          <p:cNvSpPr/>
          <p:nvPr/>
        </p:nvSpPr>
        <p:spPr>
          <a:xfrm>
            <a:off x="914400" y="914400"/>
            <a:ext cx="36561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Table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75" name=""/>
          <p:cNvGraphicFramePr/>
          <p:nvPr/>
        </p:nvGraphicFramePr>
        <p:xfrm>
          <a:off x="748440" y="1525680"/>
          <a:ext cx="8639640" cy="395172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70848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Is staff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Boolean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TRUE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This means user is allowed to the admin site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1816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is_active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Boolean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 null, default  True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FALSE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That means user are allow or not that means the user will be not allow to use the site with this account.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133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is_superuser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Boolean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Not-null, Default False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TRUE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This means give the permission without asking this any permission.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364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Last_login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Datetime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29-03-2022 10:01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This will save time and date of the last login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848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Date_joined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Datetime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2-03-2022 05:01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This will save the time and date of account created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6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78" name=""/>
          <p:cNvGraphicFramePr/>
          <p:nvPr/>
        </p:nvGraphicFramePr>
        <p:xfrm>
          <a:off x="720000" y="1440000"/>
          <a:ext cx="8639640" cy="358884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4885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3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Customer  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Times New Roman"/>
                        </a:rPr>
                        <a:t>Primary 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01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Store the Customer 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1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User 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 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Foreign key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Stores the User id.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95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Customer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name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Varchar(150)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Krunal Akbari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Stores the customer name.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95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Address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Varchar(150)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43,vishalnagar society surat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Stores the Customer address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95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Number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Char(10)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1122334455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Stores the customer number.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Image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Image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Null True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Image-icon.png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This is store the user image/profile photo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Varchar(150)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Gujarat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This will store the state name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79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name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81" name=""/>
          <p:cNvGraphicFramePr/>
          <p:nvPr/>
        </p:nvGraphicFramePr>
        <p:xfrm>
          <a:off x="720000" y="1440000"/>
          <a:ext cx="8639640" cy="398988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464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3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Product_id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Cambria"/>
                        </a:rPr>
                        <a:t>Integer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Cambria"/>
                        </a:rPr>
                        <a:t>Primary key, auto increment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latin typeface="Cambria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Stores the product id.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3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Product_name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Varchar(150)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phone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Stores the product name.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3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price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Float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10000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Stores the product price.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3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Product_category_name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Varchar(50)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Electronic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Stores the product category name.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3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Product_stock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Integer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Stores the product stock.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3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Discount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Integer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Stores the product discount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3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Varchar(255)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Cambria"/>
                        </a:rPr>
                        <a:t>Not null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Product description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This will store the description of product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2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name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84" name=""/>
          <p:cNvGraphicFramePr/>
          <p:nvPr/>
        </p:nvGraphicFramePr>
        <p:xfrm>
          <a:off x="720000" y="1600200"/>
          <a:ext cx="8639640" cy="350820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50364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3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Order-Id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Primary Key, auto increment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order Id.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Customer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User the customer 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Order status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Varchar(10)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Process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state of the order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Order_Completed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Boolean</a:t>
                      </a:r>
                      <a:endParaRPr b="0" lang="en-US" sz="12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FALSE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order is completed or not.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Order date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2020/12/01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order date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Transfection-id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Varchar(150)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AReAe4ASe5839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transfection id if the payment made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Expected time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10/10/22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date expected delivery time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5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Detail Table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Contents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85800" y="1429200"/>
            <a:ext cx="863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About system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System requirements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Hardware and software configuration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Feature and tools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Detail Description of system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Diagrams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Screen shorts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Testing data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Scope and limitation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66666"/>
                </a:solidFill>
                <a:latin typeface="Times New Roman"/>
              </a:rPr>
              <a:t>Future expectation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758160" y="1828800"/>
          <a:ext cx="8639640" cy="292356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574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6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Order Item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Times New Roman"/>
                        </a:rPr>
                        <a:t>Integer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Times New Roman"/>
                        </a:rPr>
                        <a:t>Primary 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Primary key of table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6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Product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Foreign key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order Id.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6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Order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Char(6)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10101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Stores the User Id.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8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Quantity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Char(6)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111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product id.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Date_added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21/02/2021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Stores the order item date.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88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Item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90" name=""/>
          <p:cNvGraphicFramePr/>
          <p:nvPr/>
        </p:nvGraphicFramePr>
        <p:xfrm>
          <a:off x="720000" y="1440000"/>
          <a:ext cx="8639640" cy="290304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6739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3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Cancel Order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Times New Roman"/>
                        </a:rPr>
                        <a:t>Primary 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Cancel Order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Customer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Foreign key 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order Id.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Date_ordered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Char(6)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10101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Stores the User Id.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Trisection_id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Char(3)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01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Stores the transfection id.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Cancel order_time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29-03-2022 12:20:00 PM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Stores the cancel order time.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91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Cancel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93" name=""/>
          <p:cNvGraphicFramePr/>
          <p:nvPr/>
        </p:nvGraphicFramePr>
        <p:xfrm>
          <a:off x="720000" y="1440000"/>
          <a:ext cx="8639640" cy="267444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80856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Favourite-id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Not null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32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Customer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-key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Krunal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key to the customer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720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Date-added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 auto now add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29-03-2022 10:10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current 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4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Favourite detail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96" name=""/>
          <p:cNvGraphicFramePr/>
          <p:nvPr/>
        </p:nvGraphicFramePr>
        <p:xfrm>
          <a:off x="720000" y="1440000"/>
          <a:ext cx="8639640" cy="244584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6793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9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Favourite Item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Primary Key, auto increment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Favourite Item Id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Favourite-id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Foreign key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02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Customer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-key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Krunal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key to the customer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Date-added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 auto now add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29-03-2022 10:10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current 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97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Favorite Item Detail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720000" y="1440000"/>
          <a:ext cx="8639640" cy="290304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52236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Complain-id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Primary Key, auto increment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Customer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-key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Krunal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key to the customer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9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Product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-key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Phone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product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9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Date-complain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 auto now add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29-03-2022 10:10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current 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3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Complain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Varchar(200)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This product has some issue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Complain of the customer about product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0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Complain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6385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Data Dictionary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102" name=""/>
          <p:cNvGraphicFramePr/>
          <p:nvPr/>
        </p:nvGraphicFramePr>
        <p:xfrm>
          <a:off x="720000" y="1440000"/>
          <a:ext cx="8639640" cy="2489400"/>
        </p:xfrm>
        <a:graphic>
          <a:graphicData uri="http://schemas.openxmlformats.org/drawingml/2006/table">
            <a:tbl>
              <a:tblPr/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5568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Field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(Size)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Sample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1" i="1" lang="en-US" sz="12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Description of 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Feedback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Primary Key, auto increment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567"/>
                        </a:spcAft>
                        <a:buNone/>
                        <a:tabLst>
                          <a:tab algn="ctr" pos="27396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  <a:ea typeface="Cambria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Customer id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-key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Krunal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Foreign key to the customer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Date-feedback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Date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 auto now add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29-03-2022 10:10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current  time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Feedback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Varchar(200)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Feedback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feedback of the user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Email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Varchar(150)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 u="sng">
                          <a:solidFill>
                            <a:srgbClr val="0563c1"/>
                          </a:solidFill>
                          <a:uFillTx/>
                          <a:latin typeface="Times New Roman"/>
                        </a:rPr>
                        <a:t>krunal@gmail.com</a:t>
                      </a:r>
                      <a:endParaRPr b="0" lang="en-US" sz="1200" spc="-1" strike="noStrike" u="sng">
                        <a:solidFill>
                          <a:srgbClr val="0563c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email id of user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Phone no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Number(10)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Not null 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1122334455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397440"/>
                        </a:tabLst>
                      </a:pPr>
                      <a:r>
                        <a:rPr b="0" lang="en-US" sz="1200" spc="-1" strike="noStrike">
                          <a:latin typeface="Times New Roman"/>
                        </a:rPr>
                        <a:t>Store the user number for feedback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3" name=""/>
          <p:cNvSpPr/>
          <p:nvPr/>
        </p:nvSpPr>
        <p:spPr>
          <a:xfrm>
            <a:off x="685800" y="914400"/>
            <a:ext cx="3427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914400" y="914400"/>
            <a:ext cx="2284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Login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828800" y="1554480"/>
            <a:ext cx="6627960" cy="3930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914400" y="914400"/>
            <a:ext cx="2284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Sign in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828800" y="1501920"/>
            <a:ext cx="6612840" cy="3983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914400" y="914400"/>
            <a:ext cx="22845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Profile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28600" y="1739880"/>
            <a:ext cx="9621000" cy="3287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914400" y="914400"/>
            <a:ext cx="25131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Home page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9840" y="1651320"/>
            <a:ext cx="9764640" cy="3147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About the system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47" name=""/>
          <p:cNvGraphicFramePr/>
          <p:nvPr/>
        </p:nvGraphicFramePr>
        <p:xfrm>
          <a:off x="720000" y="1440000"/>
          <a:ext cx="8639640" cy="2642400"/>
        </p:xfrm>
        <a:graphic>
          <a:graphicData uri="http://schemas.openxmlformats.org/drawingml/2006/table">
            <a:tbl>
              <a:tblPr/>
              <a:tblGrid>
                <a:gridCol w="4320000"/>
                <a:gridCol w="4320000"/>
              </a:tblGrid>
              <a:tr h="35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latin typeface="Times New Roman"/>
                        </a:rPr>
                        <a:t>Title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latin typeface="Times New Roman"/>
                          <a:ea typeface="Calibri"/>
                        </a:rPr>
                        <a:t>Shopping mart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2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000" spc="-1" strike="noStrike">
                          <a:latin typeface="Times New Roman"/>
                          <a:ea typeface="Calibri"/>
                        </a:rPr>
                        <a:t>Definition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Times New Roman"/>
                        </a:rPr>
                        <a:t>Shopping mart is project where the user can buy the product from shop without going to the shop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6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000" spc="-1" strike="noStrike">
                          <a:latin typeface="Times New Roman"/>
                          <a:ea typeface="Calibri"/>
                        </a:rPr>
                        <a:t>Objective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Times New Roman"/>
                        </a:rPr>
                        <a:t>1. create a website that can add remove and change the product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Times New Roman"/>
                        </a:rPr>
                        <a:t>2. user can buy them and if needed they can cancel.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2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000" spc="-1" strike="noStrike">
                          <a:latin typeface="Times New Roman"/>
                          <a:ea typeface="Calibri"/>
                        </a:rPr>
                        <a:t>Tools and technology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Times New Roman"/>
                        </a:rPr>
                        <a:t>Front-end : html css js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Times New Roman"/>
                        </a:rPr>
                        <a:t>Back-end : django mysql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000" spc="-1" strike="noStrike">
                          <a:latin typeface="Times New Roman"/>
                          <a:ea typeface="Calibri"/>
                        </a:rPr>
                        <a:t>Operating system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latin typeface="Times New Roman"/>
                          <a:ea typeface="Calibri"/>
                        </a:rPr>
                        <a:t>Windows 10 or above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000" spc="-1" strike="noStrike">
                          <a:latin typeface="Times New Roman"/>
                          <a:ea typeface="Calibri"/>
                        </a:rPr>
                        <a:t>Submit to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Times New Roman"/>
                          <a:ea typeface="Microsoft YaHei"/>
                        </a:rPr>
                        <a:t>Dharmsinh Desai University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914400" y="914400"/>
            <a:ext cx="25131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Detail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057400" y="1651320"/>
            <a:ext cx="5885280" cy="3605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914400" y="914400"/>
            <a:ext cx="25131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Cart 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9371160" cy="3655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914400" y="914400"/>
            <a:ext cx="25131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Checkout 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05480" y="1670400"/>
            <a:ext cx="9693360" cy="3585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914400" y="914400"/>
            <a:ext cx="25131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Payment 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276200" y="2057400"/>
            <a:ext cx="7351920" cy="2513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Detail list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57200" y="2065320"/>
            <a:ext cx="9142560" cy="2276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Detail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71320" y="1966320"/>
            <a:ext cx="9257040" cy="2832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Detail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rcRect l="0" t="0" r="4928" b="44605"/>
          <a:stretch/>
        </p:blipFill>
        <p:spPr>
          <a:xfrm>
            <a:off x="1143000" y="1828800"/>
            <a:ext cx="6656760" cy="3357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Feedback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28800" y="1424880"/>
            <a:ext cx="7085160" cy="4288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Favorite Item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9163800" cy="3556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Search Screen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28600" y="1607760"/>
            <a:ext cx="9370800" cy="342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Browsers who support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chrome 66.0 or about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Mozilla Firefox 71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Microsoft Edge 88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Front End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HTML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CSS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JavaScript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Back end 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Times New Roman"/>
              </a:rPr>
              <a:t>Django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7200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Dashboard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28600" y="1618920"/>
            <a:ext cx="9371160" cy="3637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935200" cy="3427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(general)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20960" y="1600200"/>
            <a:ext cx="7893000" cy="3503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List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 rot="6600">
            <a:off x="682920" y="1880280"/>
            <a:ext cx="8478000" cy="2883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Item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46640" y="1550520"/>
            <a:ext cx="8624520" cy="3020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List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9142560" cy="3374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Detail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299960" y="1660680"/>
            <a:ext cx="7304040" cy="3138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 Back Item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9371160" cy="2742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Contact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39720" y="1600200"/>
            <a:ext cx="8624520" cy="3320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Char Page Contact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5" name="Image42" descr=""/>
          <p:cNvPicPr/>
          <p:nvPr/>
        </p:nvPicPr>
        <p:blipFill>
          <a:blip r:embed="rId1"/>
          <a:stretch/>
        </p:blipFill>
        <p:spPr>
          <a:xfrm rot="21585600">
            <a:off x="2749680" y="1574640"/>
            <a:ext cx="5871960" cy="389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Hardware and Softwa</a:t>
            </a:r>
            <a:r>
              <a:rPr b="0" lang="en-US" sz="3200" spc="-1" strike="noStrike">
                <a:solidFill>
                  <a:srgbClr val="333333"/>
                </a:solidFill>
                <a:latin typeface="Times New Roman"/>
              </a:rPr>
              <a:t>re Configuration </a:t>
            </a:r>
            <a:br/>
            <a:r>
              <a:rPr b="0" lang="en-US" sz="3200" spc="-1" strike="noStrike">
                <a:solidFill>
                  <a:srgbClr val="333333"/>
                </a:solidFill>
                <a:latin typeface="Times New Roman"/>
              </a:rPr>
              <a:t>(Clien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t)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51" name=""/>
          <p:cNvGraphicFramePr/>
          <p:nvPr/>
        </p:nvGraphicFramePr>
        <p:xfrm>
          <a:off x="720000" y="1440000"/>
          <a:ext cx="8639640" cy="1070280"/>
        </p:xfrm>
        <a:graphic>
          <a:graphicData uri="http://schemas.openxmlformats.org/drawingml/2006/table">
            <a:tbl>
              <a:tblPr/>
              <a:tblGrid>
                <a:gridCol w="4320000"/>
                <a:gridCol w="4320000"/>
              </a:tblGrid>
              <a:tr h="35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latin typeface="Times New Roman"/>
                        </a:rPr>
                        <a:t>Hardware Configuration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latin typeface="Times New Roman"/>
                        </a:rPr>
                        <a:t>Description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latin typeface="Times New Roman"/>
                        </a:rPr>
                        <a:t>Processor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latin typeface="Times New Roman"/>
                        </a:rPr>
                        <a:t>Intel i3 and above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latin typeface="Times New Roman"/>
                        </a:rPr>
                        <a:t>RAM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latin typeface="Times New Roman"/>
                        </a:rPr>
                        <a:t>1 GB or more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Login Alert Contact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743200" y="2118600"/>
            <a:ext cx="4128480" cy="2909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API Contact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686160" y="1828800"/>
            <a:ext cx="8913600" cy="3427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Detila Contact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200400" y="1828800"/>
            <a:ext cx="3869280" cy="3198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Detail Contact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200400" y="1463400"/>
            <a:ext cx="4341960" cy="3564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 API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743200" y="1600200"/>
            <a:ext cx="5484960" cy="3427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Cancel Order API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371600" y="1935720"/>
            <a:ext cx="6856560" cy="3320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Screen Shorts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914400" y="914400"/>
            <a:ext cx="2970360" cy="455760"/>
          </a:xfrm>
          <a:prstGeom prst="rect">
            <a:avLst/>
          </a:pr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Receipt generate API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118600" y="1600200"/>
            <a:ext cx="5880960" cy="3427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333333"/>
                </a:solidFill>
                <a:latin typeface="Times New Roman"/>
              </a:rPr>
              <a:t>Scope and Limitation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50000"/>
              </a:lnSpc>
              <a:spcAft>
                <a:spcPts val="1060"/>
              </a:spcAft>
              <a:buNone/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Scope:</a:t>
            </a:r>
            <a:endParaRPr b="0" lang="en-US" sz="1600" spc="-1" strike="noStrike">
              <a:latin typeface="Arial"/>
            </a:endParaRPr>
          </a:p>
          <a:p>
            <a:pPr marL="9144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admin can identified the user about the order by email or phone no </a:t>
            </a:r>
            <a:endParaRPr b="0" lang="en-US" sz="1600" spc="-1" strike="noStrike">
              <a:latin typeface="Arial"/>
            </a:endParaRPr>
          </a:p>
          <a:p>
            <a:pPr marL="9144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manager group can be added to the certain permission for the handle order </a:t>
            </a:r>
            <a:endParaRPr b="0" lang="en-US" sz="1600" spc="-1" strike="noStrike">
              <a:latin typeface="Arial"/>
            </a:endParaRPr>
          </a:p>
          <a:p>
            <a:pPr marL="9144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User interface must be improved to be user friendly.</a:t>
            </a:r>
            <a:endParaRPr b="0" lang="en-US" sz="1600" spc="-1" strike="noStrike">
              <a:latin typeface="Arial"/>
            </a:endParaRPr>
          </a:p>
          <a:p>
            <a:pPr marL="9144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Delivery can also improve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333333"/>
                </a:solidFill>
                <a:latin typeface="Times New Roman"/>
              </a:rPr>
              <a:t>Scope and Limitation</a:t>
            </a:r>
            <a:r>
              <a:rPr b="1" lang="en-US" sz="3600" spc="-1" strike="noStrike">
                <a:solidFill>
                  <a:srgbClr val="333333"/>
                </a:solidFill>
                <a:latin typeface="Times New Roman"/>
              </a:rPr>
              <a:t>	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50000"/>
              </a:lnSpc>
              <a:spcAft>
                <a:spcPts val="1060"/>
              </a:spcAft>
              <a:buNone/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Limitation:</a:t>
            </a:r>
            <a:endParaRPr b="0" lang="en-US" sz="1600" spc="-1" strike="noStrike">
              <a:latin typeface="Arial"/>
            </a:endParaRPr>
          </a:p>
          <a:p>
            <a:pPr marL="9144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data is verified but not double entry with username</a:t>
            </a:r>
            <a:endParaRPr b="0" lang="en-US" sz="1600" spc="-1" strike="noStrike">
              <a:latin typeface="Arial"/>
            </a:endParaRPr>
          </a:p>
          <a:p>
            <a:pPr marL="9144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admin can ban the user but there is some reason to show </a:t>
            </a:r>
            <a:endParaRPr b="0" lang="en-US" sz="1600" spc="-1" strike="noStrike">
              <a:latin typeface="Arial"/>
            </a:endParaRPr>
          </a:p>
          <a:p>
            <a:pPr marL="9144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if more product to manage then there are not good ways</a:t>
            </a:r>
            <a:endParaRPr b="0" lang="en-US" sz="1600" spc="-1" strike="noStrike">
              <a:latin typeface="Arial"/>
            </a:endParaRPr>
          </a:p>
          <a:p>
            <a:pPr marL="9144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if order goes more then 1000 is nothing to manage</a:t>
            </a:r>
            <a:endParaRPr b="0" lang="en-US" sz="1600" spc="-1" strike="noStrike">
              <a:latin typeface="Arial"/>
            </a:endParaRPr>
          </a:p>
          <a:p>
            <a:pPr marL="9144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some error while adding new supper user with command line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333333"/>
                </a:solidFill>
                <a:latin typeface="Times New Roman"/>
              </a:rPr>
              <a:t>Future Expansion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filter in order page for order id or order transaction id.</a:t>
            </a:r>
            <a:endParaRPr b="0" lang="en-US" sz="1600" spc="-1" strike="noStrike">
              <a:latin typeface="Arial"/>
            </a:endParaRPr>
          </a:p>
          <a:p>
            <a:pPr marL="4572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Data can be improved by the year and moths as wall as day</a:t>
            </a:r>
            <a:endParaRPr b="0" lang="en-US" sz="1600" spc="-1" strike="noStrike">
              <a:latin typeface="Arial"/>
            </a:endParaRPr>
          </a:p>
          <a:p>
            <a:pPr marL="4572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longing can be done by OTP and changed on the database can be change by the OTP as well</a:t>
            </a:r>
            <a:endParaRPr b="0" lang="en-US" sz="1600" spc="-1" strike="noStrike">
              <a:latin typeface="Arial"/>
            </a:endParaRPr>
          </a:p>
          <a:p>
            <a:pPr marL="4572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log is not created for every data if there is any crease or attaching there is no log for that</a:t>
            </a:r>
            <a:endParaRPr b="0" lang="en-US" sz="1600" spc="-1" strike="noStrike">
              <a:latin typeface="Arial"/>
            </a:endParaRPr>
          </a:p>
          <a:p>
            <a:pPr marL="4572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manager could be added as well as employee</a:t>
            </a:r>
            <a:endParaRPr b="0" lang="en-US" sz="1600" spc="-1" strike="noStrike">
              <a:latin typeface="Arial"/>
            </a:endParaRPr>
          </a:p>
          <a:p>
            <a:pPr marL="457200" indent="-228600" algn="just">
              <a:lnSpc>
                <a:spcPct val="15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</a:rPr>
              <a:t>bill are generated by the current time of price if price go up then user will have to pay more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Times New Roman"/>
              </a:rPr>
              <a:t>Software</a:t>
            </a:r>
            <a:r>
              <a:rPr b="1" lang="en-US" sz="2600" spc="-1" strike="noStrike">
                <a:solidFill>
                  <a:srgbClr val="333333"/>
                </a:solidFill>
                <a:latin typeface="Times New Roman"/>
              </a:rPr>
              <a:t> </a:t>
            </a:r>
            <a:r>
              <a:rPr b="1" lang="en-US" sz="3600" spc="-1" strike="noStrike">
                <a:solidFill>
                  <a:srgbClr val="333333"/>
                </a:solidFill>
                <a:latin typeface="Times New Roman"/>
              </a:rPr>
              <a:t>specification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53" name=""/>
          <p:cNvGraphicFramePr/>
          <p:nvPr/>
        </p:nvGraphicFramePr>
        <p:xfrm>
          <a:off x="720000" y="1440000"/>
          <a:ext cx="8639640" cy="1070280"/>
        </p:xfrm>
        <a:graphic>
          <a:graphicData uri="http://schemas.openxmlformats.org/drawingml/2006/table">
            <a:tbl>
              <a:tblPr/>
              <a:tblGrid>
                <a:gridCol w="4320000"/>
                <a:gridCol w="4320000"/>
              </a:tblGrid>
              <a:tr h="35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Times New Roman"/>
                        </a:rPr>
                        <a:t>Software specification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Times New Roman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Times New Roman"/>
                        </a:rPr>
                        <a:t>Operating System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Times New Roman"/>
                        </a:rPr>
                        <a:t>Windows 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Times New Roman"/>
                        </a:rPr>
                        <a:t>Back end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Times New Roman"/>
                        </a:rPr>
                        <a:t>Python &amp; Django framework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Feature and tools Used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Django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1060"/>
              </a:spcAft>
              <a:buNone/>
            </a:pPr>
            <a:r>
              <a:rPr b="0" lang="en-US" sz="2000" spc="-1" strike="noStrike">
                <a:solidFill>
                  <a:srgbClr val="666666"/>
                </a:solidFill>
                <a:latin typeface="Cambria"/>
              </a:rPr>
              <a:t>Django is a framework to build the web application easier  and faster with </a:t>
            </a:r>
            <a:r>
              <a:rPr b="0" lang="en-US" sz="2000" spc="-1" strike="noStrike">
                <a:solidFill>
                  <a:srgbClr val="666666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666666"/>
                </a:solidFill>
                <a:latin typeface="Cambria"/>
              </a:rPr>
              <a:t>lots and lots of functionality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Feature and tool used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Python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1060"/>
              </a:spcAft>
              <a:buNone/>
            </a:pPr>
            <a:r>
              <a:rPr b="0" lang="en-US" sz="1600" spc="-1" strike="noStrike">
                <a:solidFill>
                  <a:srgbClr val="202122"/>
                </a:solidFill>
                <a:latin typeface="sans-serif;Arial"/>
              </a:rPr>
              <a:t>Python is a high level,general-purpose programming Language. Its design philosophy emphasizes code readability </a:t>
            </a:r>
            <a:r>
              <a:rPr b="0" lang="en-US" sz="1600" spc="-1" strike="noStrike">
                <a:solidFill>
                  <a:srgbClr val="0645ad"/>
                </a:solidFill>
                <a:latin typeface="sans-serif;Arial"/>
                <a:ea typeface="sans-serif;Arial"/>
              </a:rPr>
              <a:t> </a:t>
            </a:r>
            <a:r>
              <a:rPr b="0" lang="en-US" sz="1600" spc="-1" strike="noStrike">
                <a:solidFill>
                  <a:srgbClr val="202122"/>
                </a:solidFill>
                <a:latin typeface="sans-serif;Arial"/>
                <a:ea typeface="sans-serif;Arial"/>
              </a:rPr>
              <a:t>with the use of significant indentation. Its language consider and object-oriented approach aim to help programme write clear, logical code for small- and large-scale projects.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1060"/>
              </a:spcAft>
              <a:buNone/>
            </a:pPr>
            <a:r>
              <a:rPr b="0" lang="en-US" sz="1500" spc="-1" strike="noStrike">
                <a:solidFill>
                  <a:srgbClr val="202122"/>
                </a:solidFill>
                <a:latin typeface="sans-serif;Arial"/>
                <a:ea typeface="sans-serif;Arial"/>
              </a:rPr>
              <a:t>Python is dynamic-typed and garbage-collected It supports multiple programming paradigms,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sans-serif;Arial"/>
                <a:ea typeface="sans-serif;Arial"/>
                <a:hlinkClick r:id="rId1"/>
              </a:rPr>
              <a:t> </a:t>
            </a:r>
            <a:r>
              <a:rPr b="0" lang="en-US" sz="1500" spc="-1" strike="noStrike">
                <a:solidFill>
                  <a:srgbClr val="202122"/>
                </a:solidFill>
                <a:latin typeface="sans-serif;Arial"/>
                <a:ea typeface="sans-serif;Arial"/>
              </a:rPr>
              <a:t> including structured (particularly procedural), object-oriented and functional programming. It is often described as a "batteries included" language due to its comprehensive standard library. 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1060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-2239200" y="457200"/>
            <a:ext cx="863856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Flow Chart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63856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536840" y="414360"/>
            <a:ext cx="6732720" cy="461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2022-04-01T18:43:46Z</dcterms:created>
  <dc:creator/>
  <dc:description/>
  <dc:language>en-US</dc:language>
  <cp:lastModifiedBy/>
  <dcterms:modified xsi:type="dcterms:W3CDTF">2022-04-11T12:17:38Z</dcterms:modified>
  <cp:revision>86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