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82" r:id="rId18"/>
    <p:sldId id="280" r:id="rId19"/>
    <p:sldId id="271" r:id="rId20"/>
    <p:sldId id="274" r:id="rId21"/>
    <p:sldId id="273" r:id="rId22"/>
    <p:sldId id="275" r:id="rId23"/>
    <p:sldId id="276" r:id="rId24"/>
    <p:sldId id="277" r:id="rId25"/>
    <p:sldId id="278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3T22:46:43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3T22:46:45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7B3-ECB2-4017-9FAF-ACF67C60104D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68B-9566-4189-8CE7-1AFC4783445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8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7B3-ECB2-4017-9FAF-ACF67C60104D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68B-9566-4189-8CE7-1AFC4783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28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7B3-ECB2-4017-9FAF-ACF67C60104D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68B-9566-4189-8CE7-1AFC4783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08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7B3-ECB2-4017-9FAF-ACF67C60104D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68B-9566-4189-8CE7-1AFC4783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4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7B3-ECB2-4017-9FAF-ACF67C60104D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68B-9566-4189-8CE7-1AFC4783445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7B3-ECB2-4017-9FAF-ACF67C60104D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68B-9566-4189-8CE7-1AFC4783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7B3-ECB2-4017-9FAF-ACF67C60104D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68B-9566-4189-8CE7-1AFC4783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7B3-ECB2-4017-9FAF-ACF67C60104D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68B-9566-4189-8CE7-1AFC4783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7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7B3-ECB2-4017-9FAF-ACF67C60104D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68B-9566-4189-8CE7-1AFC4783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8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F237B3-ECB2-4017-9FAF-ACF67C60104D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C268B-9566-4189-8CE7-1AFC4783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2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37B3-ECB2-4017-9FAF-ACF67C60104D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68B-9566-4189-8CE7-1AFC47834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F237B3-ECB2-4017-9FAF-ACF67C60104D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5C268B-9566-4189-8CE7-1AFC4783445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5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8A2C78-C2FB-466E-D4E2-FA3C1CC882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506044"/>
            <a:ext cx="2548467" cy="16755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F40375-3BE2-160F-5AE2-60097620F12D}"/>
              </a:ext>
            </a:extLst>
          </p:cNvPr>
          <p:cNvSpPr txBox="1"/>
          <p:nvPr/>
        </p:nvSpPr>
        <p:spPr>
          <a:xfrm>
            <a:off x="1" y="5181599"/>
            <a:ext cx="12191999" cy="901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(Year: 2023-24)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MECHANICAL ENGINEERING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Sardar Vallabhbhai National Institute of Technology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8896A-F48A-71F2-75D6-6258095FBA0B}"/>
              </a:ext>
            </a:extLst>
          </p:cNvPr>
          <p:cNvSpPr txBox="1"/>
          <p:nvPr/>
        </p:nvSpPr>
        <p:spPr>
          <a:xfrm>
            <a:off x="0" y="442912"/>
            <a:ext cx="12191999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i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     “</a:t>
            </a:r>
            <a:r>
              <a:rPr lang="en-IN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1-D FIN WITH VOLUMETRIC HEATING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56B29-8498-ED67-2A40-2E4FD6C5E5B7}"/>
              </a:ext>
            </a:extLst>
          </p:cNvPr>
          <p:cNvSpPr txBox="1"/>
          <p:nvPr/>
        </p:nvSpPr>
        <p:spPr>
          <a:xfrm>
            <a:off x="135466" y="2168758"/>
            <a:ext cx="11921065" cy="142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By:</a:t>
            </a:r>
            <a:endParaRPr lang="en-IN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2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 </a:t>
            </a:r>
            <a:r>
              <a:rPr lang="en-IN" sz="2400" i="1" kern="1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Zeel Patel                 U21ME186</a:t>
            </a:r>
            <a:endParaRPr lang="en-IN" i="1" kern="1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4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2400" i="1" kern="1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Lalithya</a:t>
            </a:r>
            <a:r>
              <a:rPr lang="en-IN" sz="2400" i="1" kern="1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i="1" kern="1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Varshith</a:t>
            </a:r>
            <a:r>
              <a:rPr lang="en-IN" sz="2400" i="1" kern="1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U21ME225</a:t>
            </a:r>
            <a:endParaRPr lang="en-IN" i="1" kern="1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5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993B97-FB0B-0C2C-F06E-0989A020F63F}"/>
              </a:ext>
            </a:extLst>
          </p:cNvPr>
          <p:cNvSpPr txBox="1"/>
          <p:nvPr/>
        </p:nvSpPr>
        <p:spPr>
          <a:xfrm>
            <a:off x="0" y="0"/>
            <a:ext cx="1219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i="1" u="sng" kern="1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CALCULATION ( ROBIN’S BOUNDARY CONDITION)</a:t>
            </a:r>
            <a:endParaRPr lang="en-IN" sz="1800" i="1" u="sng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9A06C-C309-CB44-8FBF-C9894493C12B}"/>
                  </a:ext>
                </a:extLst>
              </p:cNvPr>
              <p:cNvSpPr txBox="1"/>
              <p:nvPr/>
            </p:nvSpPr>
            <p:spPr>
              <a:xfrm>
                <a:off x="0" y="375552"/>
                <a:ext cx="12192000" cy="6335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i="1" u="sng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Robin’s Boundary Condition on right side 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get,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1800" i="1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=M,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Applying boundary condition,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IN" sz="1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IN" sz="1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IN" sz="1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IN" sz="1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IN" sz="14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𝛥</m:t>
                            </m:r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num>
                      <m:den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𝛥</m:t>
                            </m:r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</m:oMath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𝛥</m:t>
                            </m:r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𝛥</m:t>
                            </m:r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</m:oMath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𝐴𝑎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</a:t>
                </a:r>
                <a:r>
                  <a:rPr lang="en-IN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sSub>
                      <m:sSubPr>
                        <m:ctrlPr>
                          <a:rPr lang="en-IN" sz="105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05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05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05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9A06C-C309-CB44-8FBF-C9894493C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552"/>
                <a:ext cx="12192000" cy="6335389"/>
              </a:xfrm>
              <a:prstGeom prst="rect">
                <a:avLst/>
              </a:prstGeom>
              <a:blipFill>
                <a:blip r:embed="rId2"/>
                <a:stretch>
                  <a:fillRect l="-400" t="-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92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374CBA-CA06-D536-C86F-804B1A6892EE}"/>
                  </a:ext>
                </a:extLst>
              </p:cNvPr>
              <p:cNvSpPr txBox="1"/>
              <p:nvPr/>
            </p:nvSpPr>
            <p:spPr>
              <a:xfrm>
                <a:off x="84667" y="177800"/>
                <a:ext cx="9059333" cy="5951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L=1</a:t>
                </a:r>
                <a:r>
                  <a:rPr lang="en-IN" sz="12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M=5 </a:t>
                </a:r>
                <a14:m>
                  <m:oMath xmlns:m="http://schemas.openxmlformats.org/officeDocument/2006/math">
                    <m:r>
                      <a:rPr lang="en-IN" sz="1400" b="0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=1 </a:t>
                </a:r>
                <a:r>
                  <a:rPr lang="en-IN" sz="12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01</m:t>
                    </m:r>
                  </m:oMath>
                </a14:m>
                <a:r>
                  <a:rPr lang="en-IN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r>
                      <a:rPr lang="en-IN" sz="14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IN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1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1600" b="0" i="0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h/2k =1 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sz="16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S= Volumetric Heating Rate= 0.01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𝛼𝛥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𝛥</m:t>
                        </m:r>
                        <m:sSup>
                          <m:sSupPr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1.5        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𝛼𝛥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𝛥</m:t>
                        </m:r>
                        <m:sSup>
                          <m:sSupPr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-0.25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𝛼𝛥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𝛥</m:t>
                        </m:r>
                        <m:sSup>
                          <m:sSupPr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-0.25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 equations for 5 unknown values-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 </a:t>
                </a:r>
                <a14:m>
                  <m:oMath xmlns:m="http://schemas.openxmlformats.org/officeDocument/2006/math"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  <m:sup/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 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                  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𝐴𝑎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</a:t>
                </a:r>
                <a:r>
                  <a:rPr lang="en-IN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sSub>
                      <m:sSubPr>
                        <m:ctrlPr>
                          <a:rPr lang="en-IN" sz="105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05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05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374CBA-CA06-D536-C86F-804B1A689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7" y="177800"/>
                <a:ext cx="9059333" cy="5951822"/>
              </a:xfrm>
              <a:prstGeom prst="rect">
                <a:avLst/>
              </a:prstGeom>
              <a:blipFill>
                <a:blip r:embed="rId2"/>
                <a:stretch>
                  <a:fillRect l="-202" b="-1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01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13246-01A0-FB58-93F6-DA2841F9D91D}"/>
                  </a:ext>
                </a:extLst>
              </p:cNvPr>
              <p:cNvSpPr txBox="1"/>
              <p:nvPr/>
            </p:nvSpPr>
            <p:spPr>
              <a:xfrm>
                <a:off x="118533" y="110067"/>
                <a:ext cx="9025467" cy="6472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𝑠𝑡</m:t>
                        </m:r>
                      </m:sup>
                    </m:s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𝐼𝑡𝑒𝑟𝑎𝑡𝑖𝑜𝑛</m:t>
                    </m:r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(n=0)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sSubSup>
                        <m:sSubSup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=0.51 </m:t>
                      </m:r>
                    </m:oMath>
                  </m:oMathPara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sSubSup>
                        <m:sSubSup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sSubSup>
                        <m:sSubSup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sSubSup>
                        <m:sSubSup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sSubSup>
                        <m:sSubSup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sSubSup>
                        <m:sSubSup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sSubSup>
                        <m:sSubSupPr>
                          <m:ctrlP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=0.0185</m:t>
                    </m:r>
                  </m:oMath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Now, TDMA AX=B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N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05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N" sz="32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105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0.51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0.0185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1.75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1.</m:t>
                              </m:r>
                              <m:r>
                                <a:rPr lang="en-IN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3325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IN" sz="105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IN" sz="32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105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0.51</m:t>
                              </m:r>
                            </m:e>
                          </m:m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0.0185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813246-01A0-FB58-93F6-DA2841F9D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3" y="110067"/>
                <a:ext cx="9025467" cy="6472798"/>
              </a:xfrm>
              <a:prstGeom prst="rect">
                <a:avLst/>
              </a:prstGeom>
              <a:blipFill>
                <a:blip r:embed="rId2"/>
                <a:stretch>
                  <a:fillRect l="-540" t="-1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5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441C1D-6F8F-5A53-C543-36C55C22CED7}"/>
                  </a:ext>
                </a:extLst>
              </p:cNvPr>
              <p:cNvSpPr txBox="1"/>
              <p:nvPr/>
            </p:nvSpPr>
            <p:spPr>
              <a:xfrm>
                <a:off x="380999" y="176770"/>
                <a:ext cx="10524067" cy="5948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Applying Row operations (Forward elimination)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 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IN" sz="1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IN" sz="11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IN" sz="11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IN" sz="11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11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IN" sz="1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b= lower diagonal term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d= Main diagonal term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75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464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458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458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IN" sz="1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IN" sz="3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1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51</m:t>
                              </m:r>
                            </m:e>
                          </m:m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0628</m:t>
                              </m:r>
                            </m:e>
                          </m:m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0116</m:t>
                              </m:r>
                            </m:e>
                          </m:m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0116</m:t>
                              </m:r>
                            </m:e>
                          </m:mr>
                          <m:mr>
                            <m:e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0201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 Backward elimination, we get,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2999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0597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01871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0124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0162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continue the iterations till RMS</a:t>
                </a:r>
                <a14:m>
                  <m:oMath xmlns:m="http://schemas.openxmlformats.org/officeDocument/2006/math"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𝑉𝑎𝑙𝑢𝑒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≤ </m:t>
                    </m:r>
                    <m:sSup>
                      <m:s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441C1D-6F8F-5A53-C543-36C55C22C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76770"/>
                <a:ext cx="10524067" cy="5948231"/>
              </a:xfrm>
              <a:prstGeom prst="rect">
                <a:avLst/>
              </a:prstGeom>
              <a:blipFill>
                <a:blip r:embed="rId2"/>
                <a:stretch>
                  <a:fillRect l="-463" t="-512" b="-4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48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8C9B3E-B9A9-73C7-025A-2C8ED6E3977E}"/>
              </a:ext>
            </a:extLst>
          </p:cNvPr>
          <p:cNvSpPr txBox="1"/>
          <p:nvPr/>
        </p:nvSpPr>
        <p:spPr>
          <a:xfrm>
            <a:off x="76199" y="0"/>
            <a:ext cx="12056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i="1" u="sng" dirty="0">
                <a:solidFill>
                  <a:srgbClr val="002060"/>
                </a:solidFill>
              </a:rPr>
              <a:t>CODE FOR DIRICHLET BOUNDARY CONDITION (TDMA)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293B0-A17F-AD80-5448-EF129AF048A3}"/>
              </a:ext>
            </a:extLst>
          </p:cNvPr>
          <p:cNvSpPr txBox="1"/>
          <p:nvPr/>
        </p:nvSpPr>
        <p:spPr>
          <a:xfrm>
            <a:off x="211667" y="369332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/>
              <a:t>//#include&lt;iostream&gt;</a:t>
            </a:r>
          </a:p>
          <a:p>
            <a:r>
              <a:rPr lang="en-IN" sz="900" dirty="0"/>
              <a:t>#include&lt;stdio.h&gt;</a:t>
            </a:r>
          </a:p>
          <a:p>
            <a:r>
              <a:rPr lang="en-IN" sz="900" dirty="0"/>
              <a:t>#include&lt;math.h&gt;</a:t>
            </a:r>
          </a:p>
          <a:p>
            <a:r>
              <a:rPr lang="en-IN" sz="900" dirty="0"/>
              <a:t>#include&lt;conio.h&gt;</a:t>
            </a:r>
          </a:p>
          <a:p>
            <a:r>
              <a:rPr lang="en-IN" sz="900" dirty="0"/>
              <a:t>#include&lt;io.h&gt;</a:t>
            </a:r>
          </a:p>
          <a:p>
            <a:r>
              <a:rPr lang="en-IN" sz="900" dirty="0"/>
              <a:t>#define </a:t>
            </a:r>
            <a:r>
              <a:rPr lang="en-IN" sz="900" dirty="0" err="1"/>
              <a:t>nx</a:t>
            </a:r>
            <a:r>
              <a:rPr lang="en-IN" sz="900" dirty="0"/>
              <a:t> 20 //number of cells</a:t>
            </a:r>
          </a:p>
          <a:p>
            <a:r>
              <a:rPr lang="en-IN" sz="900" dirty="0"/>
              <a:t> </a:t>
            </a:r>
          </a:p>
          <a:p>
            <a:r>
              <a:rPr lang="en-IN" sz="900" dirty="0"/>
              <a:t>//using namespace std;</a:t>
            </a:r>
          </a:p>
          <a:p>
            <a:r>
              <a:rPr lang="en-IN" sz="900" dirty="0"/>
              <a:t>double x[nx+10],T[nx+10],Told[nx+10],d[nx+10],a[nx+10],b[nx+10],R[nx+10];</a:t>
            </a:r>
          </a:p>
          <a:p>
            <a:r>
              <a:rPr lang="en-IN" sz="900" dirty="0"/>
              <a:t>main()</a:t>
            </a:r>
          </a:p>
          <a:p>
            <a:r>
              <a:rPr lang="en-IN" sz="900" dirty="0"/>
              <a:t>{</a:t>
            </a:r>
          </a:p>
          <a:p>
            <a:r>
              <a:rPr lang="en-IN" sz="900" dirty="0"/>
              <a:t>	</a:t>
            </a:r>
          </a:p>
          <a:p>
            <a:r>
              <a:rPr lang="en-IN" sz="900" dirty="0" err="1"/>
              <a:t>mkdir</a:t>
            </a:r>
            <a:r>
              <a:rPr lang="en-IN" sz="900" dirty="0"/>
              <a:t>("TDMA");</a:t>
            </a:r>
          </a:p>
          <a:p>
            <a:r>
              <a:rPr lang="en-IN" sz="900" dirty="0"/>
              <a:t>	</a:t>
            </a:r>
          </a:p>
          <a:p>
            <a:r>
              <a:rPr lang="en-IN" sz="900" dirty="0"/>
              <a:t>	</a:t>
            </a:r>
          </a:p>
          <a:p>
            <a:r>
              <a:rPr lang="en-IN" sz="900" dirty="0"/>
              <a:t>int </a:t>
            </a:r>
            <a:r>
              <a:rPr lang="en-IN" sz="900" dirty="0" err="1"/>
              <a:t>i,step</a:t>
            </a:r>
            <a:r>
              <a:rPr lang="en-IN" sz="900" dirty="0"/>
              <a:t>;</a:t>
            </a:r>
          </a:p>
          <a:p>
            <a:r>
              <a:rPr lang="en-IN" sz="900" dirty="0"/>
              <a:t>double L,dx,A,dt,TH,TC,ap,aw,ae,a0,rms,residue,S;</a:t>
            </a:r>
          </a:p>
          <a:p>
            <a:r>
              <a:rPr lang="en-US" sz="900" dirty="0" err="1"/>
              <a:t>printf</a:t>
            </a:r>
            <a:r>
              <a:rPr lang="en-US" sz="900" dirty="0"/>
              <a:t>("enter the value of volumetric heating rate S= ");</a:t>
            </a:r>
          </a:p>
          <a:p>
            <a:r>
              <a:rPr lang="en-US" sz="900" dirty="0" err="1"/>
              <a:t>scanf</a:t>
            </a:r>
            <a:r>
              <a:rPr lang="en-US" sz="900" dirty="0"/>
              <a:t>("entered value of S=%</a:t>
            </a:r>
            <a:r>
              <a:rPr lang="en-US" sz="900" dirty="0" err="1"/>
              <a:t>lf</a:t>
            </a:r>
            <a:r>
              <a:rPr lang="en-US" sz="900" dirty="0"/>
              <a:t>, &amp;S");</a:t>
            </a:r>
          </a:p>
          <a:p>
            <a:endParaRPr lang="en-IN" sz="900" dirty="0"/>
          </a:p>
          <a:p>
            <a:endParaRPr lang="en-IN" sz="900" dirty="0"/>
          </a:p>
          <a:p>
            <a:r>
              <a:rPr lang="en-IN" sz="900" dirty="0"/>
              <a:t>L = 1.0;   //length of domain</a:t>
            </a:r>
          </a:p>
          <a:p>
            <a:r>
              <a:rPr lang="en-IN" sz="900" dirty="0"/>
              <a:t>A = 1.0;   //alpha</a:t>
            </a:r>
          </a:p>
          <a:p>
            <a:r>
              <a:rPr lang="en-IN" sz="900" dirty="0"/>
              <a:t>dt = 0.01; //time-step</a:t>
            </a:r>
          </a:p>
          <a:p>
            <a:r>
              <a:rPr lang="en-IN" sz="900" dirty="0"/>
              <a:t>TH = 1.0; 	//left wall temperature</a:t>
            </a:r>
          </a:p>
          <a:p>
            <a:r>
              <a:rPr lang="en-IN" sz="900" dirty="0"/>
              <a:t>TC = 0.0;	//right wall temperature</a:t>
            </a:r>
          </a:p>
          <a:p>
            <a:r>
              <a:rPr lang="en-IN" sz="900" dirty="0"/>
              <a:t>residue = 0.000001;  //residue</a:t>
            </a:r>
          </a:p>
          <a:p>
            <a:r>
              <a:rPr lang="en-IN" sz="900" dirty="0"/>
              <a:t>//S= 0.01;</a:t>
            </a:r>
          </a:p>
          <a:p>
            <a:endParaRPr lang="en-IN" sz="900" dirty="0"/>
          </a:p>
          <a:p>
            <a:r>
              <a:rPr lang="en-IN" sz="900" dirty="0"/>
              <a:t>//------------grid generation---------------//</a:t>
            </a:r>
          </a:p>
          <a:p>
            <a:r>
              <a:rPr lang="en-IN" sz="900" dirty="0"/>
              <a:t>dx = L/</a:t>
            </a:r>
            <a:r>
              <a:rPr lang="en-IN" sz="900" dirty="0" err="1"/>
              <a:t>nx</a:t>
            </a:r>
            <a:r>
              <a:rPr lang="en-IN" sz="900" dirty="0"/>
              <a:t>;  </a:t>
            </a:r>
          </a:p>
          <a:p>
            <a:r>
              <a:rPr lang="en-IN" sz="900" dirty="0"/>
              <a:t>x[1] = 0.5*dx;</a:t>
            </a:r>
          </a:p>
          <a:p>
            <a:r>
              <a:rPr lang="en-IN" sz="900" dirty="0"/>
              <a:t>x[0] = 0.0;</a:t>
            </a:r>
          </a:p>
          <a:p>
            <a:r>
              <a:rPr lang="en-IN" sz="900" dirty="0"/>
              <a:t>x[nx+1] = L;</a:t>
            </a:r>
          </a:p>
          <a:p>
            <a:r>
              <a:rPr lang="en-IN" sz="900" dirty="0"/>
              <a:t>for(</a:t>
            </a:r>
            <a:r>
              <a:rPr lang="en-IN" sz="900" dirty="0" err="1"/>
              <a:t>i</a:t>
            </a:r>
            <a:r>
              <a:rPr lang="en-IN" sz="900" dirty="0"/>
              <a:t>=2;i&lt;=</a:t>
            </a:r>
            <a:r>
              <a:rPr lang="en-IN" sz="900" dirty="0" err="1"/>
              <a:t>nx;i</a:t>
            </a:r>
            <a:r>
              <a:rPr lang="en-IN" sz="900" dirty="0"/>
              <a:t>++)</a:t>
            </a:r>
          </a:p>
          <a:p>
            <a:r>
              <a:rPr lang="en-IN" sz="900" dirty="0"/>
              <a:t>x[</a:t>
            </a:r>
            <a:r>
              <a:rPr lang="en-IN" sz="900" dirty="0" err="1"/>
              <a:t>i</a:t>
            </a:r>
            <a:r>
              <a:rPr lang="en-IN" sz="900" dirty="0"/>
              <a:t>] = x[i-1] + dx;</a:t>
            </a:r>
          </a:p>
          <a:p>
            <a:endParaRPr lang="en-IN" sz="900" dirty="0"/>
          </a:p>
          <a:p>
            <a:r>
              <a:rPr lang="en-IN" sz="900" dirty="0"/>
              <a:t>//----------coefficients-------------//</a:t>
            </a:r>
          </a:p>
          <a:p>
            <a:r>
              <a:rPr lang="en-IN" sz="900" dirty="0"/>
              <a:t>ap = (1+((2*A*dt)/(dx*dx)));</a:t>
            </a:r>
          </a:p>
          <a:p>
            <a:r>
              <a:rPr lang="en-IN" sz="900" dirty="0"/>
              <a:t>aw = (-1)*((A*dt)/(dx*dx));</a:t>
            </a:r>
          </a:p>
          <a:p>
            <a:r>
              <a:rPr lang="en-IN" sz="900" dirty="0"/>
              <a:t>ae = (-1)*((A*dt)/(dx*dx));</a:t>
            </a:r>
          </a:p>
          <a:p>
            <a:r>
              <a:rPr lang="en-IN" sz="900" dirty="0"/>
              <a:t>a0 = 1.0;</a:t>
            </a:r>
          </a:p>
          <a:p>
            <a:endParaRPr lang="en-IN" sz="900" dirty="0"/>
          </a:p>
          <a:p>
            <a:endParaRPr lang="en-IN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09A67-228A-F554-676F-99C430E3DF7B}"/>
              </a:ext>
            </a:extLst>
          </p:cNvPr>
          <p:cNvSpPr txBox="1"/>
          <p:nvPr/>
        </p:nvSpPr>
        <p:spPr>
          <a:xfrm>
            <a:off x="5317066" y="270933"/>
            <a:ext cx="632460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//-------initialisation----------//</a:t>
            </a:r>
          </a:p>
          <a:p>
            <a:r>
              <a:rPr lang="en-IN" sz="1400" dirty="0"/>
              <a:t>for(</a:t>
            </a:r>
            <a:r>
              <a:rPr lang="en-IN" sz="1400" dirty="0" err="1"/>
              <a:t>i</a:t>
            </a:r>
            <a:r>
              <a:rPr lang="en-IN" sz="1400" dirty="0"/>
              <a:t>=1;i&lt;=</a:t>
            </a:r>
            <a:r>
              <a:rPr lang="en-IN" sz="1400" dirty="0" err="1"/>
              <a:t>nx;i</a:t>
            </a:r>
            <a:r>
              <a:rPr lang="en-IN" sz="1400" dirty="0"/>
              <a:t>++) 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		</a:t>
            </a:r>
          </a:p>
          <a:p>
            <a:r>
              <a:rPr lang="en-IN" sz="1400" dirty="0"/>
              <a:t>T[</a:t>
            </a:r>
            <a:r>
              <a:rPr lang="en-IN" sz="1400" dirty="0" err="1"/>
              <a:t>i</a:t>
            </a:r>
            <a:r>
              <a:rPr lang="en-IN" sz="1400" dirty="0"/>
              <a:t>] = 0.0;</a:t>
            </a:r>
          </a:p>
          <a:p>
            <a:r>
              <a:rPr lang="en-IN" sz="1400" dirty="0"/>
              <a:t>Told[</a:t>
            </a:r>
            <a:r>
              <a:rPr lang="en-IN" sz="1400" dirty="0" err="1"/>
              <a:t>i</a:t>
            </a:r>
            <a:r>
              <a:rPr lang="en-IN" sz="1400" dirty="0"/>
              <a:t>]=0.0;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//---------iterative calculation with TDMA-------------//</a:t>
            </a:r>
          </a:p>
          <a:p>
            <a:r>
              <a:rPr lang="en-IN" sz="1400" dirty="0"/>
              <a:t>step = 1;</a:t>
            </a:r>
          </a:p>
          <a:p>
            <a:r>
              <a:rPr lang="en-IN" sz="1400" dirty="0"/>
              <a:t>do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</a:t>
            </a:r>
            <a:r>
              <a:rPr lang="en-IN" sz="1400" dirty="0"/>
              <a:t>=1;i&lt;=nx-1;i++)  //above diagonal</a:t>
            </a:r>
          </a:p>
          <a:p>
            <a:r>
              <a:rPr lang="en-IN" sz="1400" dirty="0"/>
              <a:t>	a[</a:t>
            </a:r>
            <a:r>
              <a:rPr lang="en-IN" sz="1400" dirty="0" err="1"/>
              <a:t>i</a:t>
            </a:r>
            <a:r>
              <a:rPr lang="en-IN" sz="1400" dirty="0"/>
              <a:t>] = ae;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</a:t>
            </a:r>
            <a:r>
              <a:rPr lang="en-IN" sz="1400" dirty="0"/>
              <a:t>=2;i&lt;=</a:t>
            </a:r>
            <a:r>
              <a:rPr lang="en-IN" sz="1400" dirty="0" err="1"/>
              <a:t>nx;i</a:t>
            </a:r>
            <a:r>
              <a:rPr lang="en-IN" sz="1400" dirty="0"/>
              <a:t>++) 	//below diagonal</a:t>
            </a:r>
          </a:p>
          <a:p>
            <a:r>
              <a:rPr lang="en-IN" sz="1400" dirty="0"/>
              <a:t>	b[</a:t>
            </a:r>
            <a:r>
              <a:rPr lang="en-IN" sz="1400" dirty="0" err="1"/>
              <a:t>i</a:t>
            </a:r>
            <a:r>
              <a:rPr lang="en-IN" sz="1400" dirty="0"/>
              <a:t>] = aw;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/>
              <a:t>	d[1] = (ap-aw);   //main diagonal</a:t>
            </a:r>
          </a:p>
          <a:p>
            <a:r>
              <a:rPr lang="en-IN" sz="1400" dirty="0"/>
              <a:t>	d[</a:t>
            </a:r>
            <a:r>
              <a:rPr lang="en-IN" sz="1400" dirty="0" err="1"/>
              <a:t>nx</a:t>
            </a:r>
            <a:r>
              <a:rPr lang="en-IN" sz="1400" dirty="0"/>
              <a:t>] = (ap-ae);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</a:t>
            </a:r>
            <a:r>
              <a:rPr lang="en-IN" sz="1400" dirty="0"/>
              <a:t>=2;i&lt;=nx-1;i++)</a:t>
            </a:r>
          </a:p>
          <a:p>
            <a:r>
              <a:rPr lang="en-IN" sz="1400" dirty="0"/>
              <a:t>	d[</a:t>
            </a:r>
            <a:r>
              <a:rPr lang="en-IN" sz="1400" dirty="0" err="1"/>
              <a:t>i</a:t>
            </a:r>
            <a:r>
              <a:rPr lang="en-IN" sz="1400" dirty="0"/>
              <a:t>] = ap;</a:t>
            </a:r>
          </a:p>
          <a:p>
            <a:r>
              <a:rPr lang="en-IN" sz="1400" dirty="0"/>
              <a:t>	</a:t>
            </a:r>
          </a:p>
          <a:p>
            <a:r>
              <a:rPr lang="en-IN" sz="1400" dirty="0"/>
              <a:t>	R[1] = ((a0*T[1])-(2*TH*aw)+S);  //B </a:t>
            </a:r>
            <a:r>
              <a:rPr lang="en-IN" sz="1400" dirty="0" err="1"/>
              <a:t>matirx</a:t>
            </a:r>
            <a:r>
              <a:rPr lang="en-IN" sz="1400" dirty="0"/>
              <a:t> in AX=B</a:t>
            </a:r>
          </a:p>
          <a:p>
            <a:r>
              <a:rPr lang="en-IN" sz="1400" dirty="0"/>
              <a:t>	R[</a:t>
            </a:r>
            <a:r>
              <a:rPr lang="en-IN" sz="1400" dirty="0" err="1"/>
              <a:t>nx</a:t>
            </a:r>
            <a:r>
              <a:rPr lang="en-IN" sz="1400" dirty="0"/>
              <a:t>] = ((a0*T[</a:t>
            </a:r>
            <a:r>
              <a:rPr lang="en-IN" sz="1400" dirty="0" err="1"/>
              <a:t>nx</a:t>
            </a:r>
            <a:r>
              <a:rPr lang="en-IN" sz="1400" dirty="0"/>
              <a:t>])-(2*TC*ae)+S);</a:t>
            </a:r>
          </a:p>
          <a:p>
            <a:r>
              <a:rPr lang="en-IN" sz="1400" dirty="0"/>
              <a:t>	for(</a:t>
            </a:r>
            <a:r>
              <a:rPr lang="en-IN" sz="1400" dirty="0" err="1"/>
              <a:t>i</a:t>
            </a:r>
            <a:r>
              <a:rPr lang="en-IN" sz="1400" dirty="0"/>
              <a:t>=2;i&lt;=</a:t>
            </a:r>
            <a:r>
              <a:rPr lang="en-IN" sz="1400" dirty="0" err="1"/>
              <a:t>nx;i</a:t>
            </a:r>
            <a:r>
              <a:rPr lang="en-IN" sz="1400" dirty="0"/>
              <a:t>++)</a:t>
            </a:r>
          </a:p>
          <a:p>
            <a:r>
              <a:rPr lang="en-IN" sz="1400" dirty="0"/>
              <a:t>	R[</a:t>
            </a:r>
            <a:r>
              <a:rPr lang="en-IN" sz="1400" dirty="0" err="1"/>
              <a:t>i</a:t>
            </a:r>
            <a:r>
              <a:rPr lang="en-IN" sz="1400" dirty="0"/>
              <a:t>] = a0*T[</a:t>
            </a:r>
            <a:r>
              <a:rPr lang="en-IN" sz="1400" dirty="0" err="1"/>
              <a:t>i</a:t>
            </a:r>
            <a:r>
              <a:rPr lang="en-IN" sz="1400" dirty="0"/>
              <a:t>]+S;</a:t>
            </a:r>
          </a:p>
          <a:p>
            <a:r>
              <a:rPr lang="en-IN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554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52DE6D-5581-121F-B42C-A7996700E69A}"/>
              </a:ext>
            </a:extLst>
          </p:cNvPr>
          <p:cNvSpPr txBox="1"/>
          <p:nvPr/>
        </p:nvSpPr>
        <p:spPr>
          <a:xfrm>
            <a:off x="135467" y="272538"/>
            <a:ext cx="60960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for(</a:t>
            </a:r>
            <a:r>
              <a:rPr lang="en-IN" sz="1600" dirty="0" err="1"/>
              <a:t>i</a:t>
            </a:r>
            <a:r>
              <a:rPr lang="en-IN" sz="1600" dirty="0"/>
              <a:t>=2;i&lt;=</a:t>
            </a:r>
            <a:r>
              <a:rPr lang="en-IN" sz="1600" dirty="0" err="1"/>
              <a:t>nx;i</a:t>
            </a:r>
            <a:r>
              <a:rPr lang="en-IN" sz="1600" dirty="0"/>
              <a:t>++)   //forward sweep</a:t>
            </a:r>
          </a:p>
          <a:p>
            <a:r>
              <a:rPr lang="en-IN" sz="1600" dirty="0"/>
              <a:t>	{</a:t>
            </a:r>
          </a:p>
          <a:p>
            <a:r>
              <a:rPr lang="en-IN" sz="1600" dirty="0"/>
              <a:t>		d[</a:t>
            </a:r>
            <a:r>
              <a:rPr lang="en-IN" sz="1600" dirty="0" err="1"/>
              <a:t>i</a:t>
            </a:r>
            <a:r>
              <a:rPr lang="en-IN" sz="1600" dirty="0"/>
              <a:t>] = (d[</a:t>
            </a:r>
            <a:r>
              <a:rPr lang="en-IN" sz="1600" dirty="0" err="1"/>
              <a:t>i</a:t>
            </a:r>
            <a:r>
              <a:rPr lang="en-IN" sz="1600" dirty="0"/>
              <a:t>] - ((b[</a:t>
            </a:r>
            <a:r>
              <a:rPr lang="en-IN" sz="1600" dirty="0" err="1"/>
              <a:t>i</a:t>
            </a:r>
            <a:r>
              <a:rPr lang="en-IN" sz="1600" dirty="0"/>
              <a:t>]/d[i-1])*a[i-1]));</a:t>
            </a:r>
          </a:p>
          <a:p>
            <a:r>
              <a:rPr lang="en-IN" sz="1600" dirty="0"/>
              <a:t>		R[</a:t>
            </a:r>
            <a:r>
              <a:rPr lang="en-IN" sz="1600" dirty="0" err="1"/>
              <a:t>i</a:t>
            </a:r>
            <a:r>
              <a:rPr lang="en-IN" sz="1600" dirty="0"/>
              <a:t>] = (R[</a:t>
            </a:r>
            <a:r>
              <a:rPr lang="en-IN" sz="1600" dirty="0" err="1"/>
              <a:t>i</a:t>
            </a:r>
            <a:r>
              <a:rPr lang="en-IN" sz="1600" dirty="0"/>
              <a:t>] - ((b[</a:t>
            </a:r>
            <a:r>
              <a:rPr lang="en-IN" sz="1600" dirty="0" err="1"/>
              <a:t>i</a:t>
            </a:r>
            <a:r>
              <a:rPr lang="en-IN" sz="1600" dirty="0"/>
              <a:t>]/d[i-1])*R[i-1]));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	</a:t>
            </a:r>
          </a:p>
          <a:p>
            <a:r>
              <a:rPr lang="en-IN" sz="1600" dirty="0"/>
              <a:t>	</a:t>
            </a:r>
          </a:p>
          <a:p>
            <a:r>
              <a:rPr lang="en-IN" sz="1600" dirty="0"/>
              <a:t>	T[</a:t>
            </a:r>
            <a:r>
              <a:rPr lang="en-IN" sz="1600" dirty="0" err="1"/>
              <a:t>nx</a:t>
            </a:r>
            <a:r>
              <a:rPr lang="en-IN" sz="1600" dirty="0"/>
              <a:t>] = R[</a:t>
            </a:r>
            <a:r>
              <a:rPr lang="en-IN" sz="1600" dirty="0" err="1"/>
              <a:t>nx</a:t>
            </a:r>
            <a:r>
              <a:rPr lang="en-IN" sz="1600" dirty="0"/>
              <a:t>]/d[</a:t>
            </a:r>
            <a:r>
              <a:rPr lang="en-IN" sz="1600" dirty="0" err="1"/>
              <a:t>nx</a:t>
            </a:r>
            <a:r>
              <a:rPr lang="en-IN" sz="1600" dirty="0"/>
              <a:t>]; //backword sweep</a:t>
            </a:r>
          </a:p>
          <a:p>
            <a:r>
              <a:rPr lang="en-IN" sz="1600" dirty="0"/>
              <a:t>	</a:t>
            </a:r>
          </a:p>
          <a:p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=nx-1;i&gt;0;i--)</a:t>
            </a:r>
          </a:p>
          <a:p>
            <a:r>
              <a:rPr lang="en-IN" sz="1600" dirty="0"/>
              <a:t>	T[</a:t>
            </a:r>
            <a:r>
              <a:rPr lang="en-IN" sz="1600" dirty="0" err="1"/>
              <a:t>i</a:t>
            </a:r>
            <a:r>
              <a:rPr lang="en-IN" sz="1600" dirty="0"/>
              <a:t>] = ((R[</a:t>
            </a:r>
            <a:r>
              <a:rPr lang="en-IN" sz="1600" dirty="0" err="1"/>
              <a:t>i</a:t>
            </a:r>
            <a:r>
              <a:rPr lang="en-IN" sz="1600" dirty="0"/>
              <a:t>] - (a[</a:t>
            </a:r>
            <a:r>
              <a:rPr lang="en-IN" sz="1600" dirty="0" err="1"/>
              <a:t>i</a:t>
            </a:r>
            <a:r>
              <a:rPr lang="en-IN" sz="1600" dirty="0"/>
              <a:t>]*T[i+1]))/d[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r>
              <a:rPr lang="en-IN" sz="1600" dirty="0"/>
              <a:t>	</a:t>
            </a:r>
          </a:p>
          <a:p>
            <a:r>
              <a:rPr lang="en-IN" sz="1600" dirty="0"/>
              <a:t>	T[0] = TH;</a:t>
            </a:r>
          </a:p>
          <a:p>
            <a:r>
              <a:rPr lang="en-IN" sz="1600" dirty="0"/>
              <a:t>	T[nx+1] = TC;</a:t>
            </a:r>
          </a:p>
          <a:p>
            <a:r>
              <a:rPr lang="en-IN" sz="1600" dirty="0"/>
              <a:t>	</a:t>
            </a:r>
          </a:p>
          <a:p>
            <a:r>
              <a:rPr lang="en-IN" sz="1600" dirty="0"/>
              <a:t>	double sum = 0.0;   //rms </a:t>
            </a:r>
            <a:r>
              <a:rPr lang="en-IN" sz="1600" dirty="0" err="1"/>
              <a:t>calulation</a:t>
            </a:r>
            <a:endParaRPr lang="en-IN" sz="1600" dirty="0"/>
          </a:p>
          <a:p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=1;i&lt;=</a:t>
            </a:r>
            <a:r>
              <a:rPr lang="en-IN" sz="1600" dirty="0" err="1"/>
              <a:t>nx;i</a:t>
            </a:r>
            <a:r>
              <a:rPr lang="en-IN" sz="1600" dirty="0"/>
              <a:t>++)</a:t>
            </a:r>
          </a:p>
          <a:p>
            <a:r>
              <a:rPr lang="en-IN" sz="1600" dirty="0"/>
              <a:t>	{</a:t>
            </a:r>
          </a:p>
          <a:p>
            <a:r>
              <a:rPr lang="en-IN" sz="1600" dirty="0"/>
              <a:t>	</a:t>
            </a:r>
          </a:p>
          <a:p>
            <a:r>
              <a:rPr lang="en-IN" sz="1600" dirty="0"/>
              <a:t>	sum = sum + pow((Told[</a:t>
            </a:r>
            <a:r>
              <a:rPr lang="en-IN" sz="1600" dirty="0" err="1"/>
              <a:t>i</a:t>
            </a:r>
            <a:r>
              <a:rPr lang="en-IN" sz="1600" dirty="0"/>
              <a:t>]-T[</a:t>
            </a:r>
            <a:r>
              <a:rPr lang="en-IN" sz="1600" dirty="0" err="1"/>
              <a:t>i</a:t>
            </a:r>
            <a:r>
              <a:rPr lang="en-IN" sz="1600" dirty="0"/>
              <a:t>]),2);</a:t>
            </a:r>
          </a:p>
          <a:p>
            <a:r>
              <a:rPr lang="en-IN" sz="1600" dirty="0"/>
              <a:t>	</a:t>
            </a:r>
          </a:p>
          <a:p>
            <a:r>
              <a:rPr lang="en-IN" sz="1600" dirty="0"/>
              <a:t>    Told[</a:t>
            </a:r>
            <a:r>
              <a:rPr lang="en-IN" sz="1600" dirty="0" err="1"/>
              <a:t>i</a:t>
            </a:r>
            <a:r>
              <a:rPr lang="en-IN" sz="1600" dirty="0"/>
              <a:t>]=T[</a:t>
            </a:r>
            <a:r>
              <a:rPr lang="en-IN" sz="1600" dirty="0" err="1"/>
              <a:t>i</a:t>
            </a:r>
            <a:r>
              <a:rPr lang="en-IN" sz="1600" dirty="0"/>
              <a:t>];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("%d\</a:t>
            </a:r>
            <a:r>
              <a:rPr lang="en-IN" sz="1600" dirty="0" err="1"/>
              <a:t>t%lf</a:t>
            </a:r>
            <a:r>
              <a:rPr lang="en-IN" sz="1600" dirty="0"/>
              <a:t>\</a:t>
            </a:r>
            <a:r>
              <a:rPr lang="en-IN" sz="1600" dirty="0" err="1"/>
              <a:t>t%lf</a:t>
            </a:r>
            <a:r>
              <a:rPr lang="en-IN" sz="1600" dirty="0"/>
              <a:t>\n",</a:t>
            </a:r>
            <a:r>
              <a:rPr lang="en-IN" sz="1600" dirty="0" err="1"/>
              <a:t>step,rms,T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9D451-D5F3-46E7-5628-6553CED34779}"/>
              </a:ext>
            </a:extLst>
          </p:cNvPr>
          <p:cNvSpPr txBox="1"/>
          <p:nvPr/>
        </p:nvSpPr>
        <p:spPr>
          <a:xfrm>
            <a:off x="5232400" y="118557"/>
            <a:ext cx="6096000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rms = sqrt(sum/</a:t>
            </a:r>
            <a:r>
              <a:rPr lang="en-IN" sz="1000" dirty="0" err="1"/>
              <a:t>nx</a:t>
            </a:r>
            <a:r>
              <a:rPr lang="en-IN" sz="1000" dirty="0"/>
              <a:t>);</a:t>
            </a:r>
          </a:p>
          <a:p>
            <a:r>
              <a:rPr lang="en-IN" sz="1000" dirty="0"/>
              <a:t>	</a:t>
            </a:r>
          </a:p>
          <a:p>
            <a:r>
              <a:rPr lang="en-IN" sz="1000" dirty="0"/>
              <a:t>	if (step%1==0)</a:t>
            </a:r>
          </a:p>
          <a:p>
            <a:r>
              <a:rPr lang="en-IN" sz="1000" dirty="0"/>
              <a:t>		{</a:t>
            </a:r>
          </a:p>
          <a:p>
            <a:r>
              <a:rPr lang="en-IN" sz="1000" dirty="0"/>
              <a:t>			char filename[1000]; //////size of </a:t>
            </a:r>
            <a:r>
              <a:rPr lang="en-IN" sz="1000" dirty="0" err="1"/>
              <a:t>charecter</a:t>
            </a:r>
            <a:endParaRPr lang="en-IN" sz="1000" dirty="0"/>
          </a:p>
          <a:p>
            <a:r>
              <a:rPr lang="en-IN" sz="1000" dirty="0"/>
              <a:t>			FILE*f2;</a:t>
            </a:r>
          </a:p>
          <a:p>
            <a:r>
              <a:rPr lang="en-IN" sz="1000" dirty="0"/>
              <a:t>			</a:t>
            </a:r>
            <a:r>
              <a:rPr lang="en-IN" sz="1000" dirty="0" err="1"/>
              <a:t>sprintf</a:t>
            </a:r>
            <a:r>
              <a:rPr lang="en-IN" sz="1000" dirty="0"/>
              <a:t>(</a:t>
            </a:r>
            <a:r>
              <a:rPr lang="en-IN" sz="1000" dirty="0" err="1"/>
              <a:t>filename,"TDMA</a:t>
            </a:r>
            <a:r>
              <a:rPr lang="en-IN" sz="1000" dirty="0"/>
              <a:t>\\%d.</a:t>
            </a:r>
            <a:r>
              <a:rPr lang="en-IN" sz="1000" dirty="0" err="1"/>
              <a:t>dat</a:t>
            </a:r>
            <a:r>
              <a:rPr lang="en-IN" sz="1000" dirty="0"/>
              <a:t>",step);</a:t>
            </a:r>
          </a:p>
          <a:p>
            <a:r>
              <a:rPr lang="en-IN" sz="1000" dirty="0"/>
              <a:t>			f2=</a:t>
            </a:r>
            <a:r>
              <a:rPr lang="en-IN" sz="1000" dirty="0" err="1"/>
              <a:t>fopen</a:t>
            </a:r>
            <a:r>
              <a:rPr lang="en-IN" sz="1000" dirty="0"/>
              <a:t>(</a:t>
            </a:r>
            <a:r>
              <a:rPr lang="en-IN" sz="1000" dirty="0" err="1"/>
              <a:t>filename,"w</a:t>
            </a:r>
            <a:r>
              <a:rPr lang="en-IN" sz="1000" dirty="0"/>
              <a:t>");</a:t>
            </a:r>
          </a:p>
          <a:p>
            <a:r>
              <a:rPr lang="en-IN" sz="1000" dirty="0"/>
              <a:t>			</a:t>
            </a:r>
            <a:r>
              <a:rPr lang="en-IN" sz="1000" dirty="0" err="1"/>
              <a:t>fprintf</a:t>
            </a:r>
            <a:r>
              <a:rPr lang="en-IN" sz="1000" dirty="0"/>
              <a:t>(f2,"VARIABLES=X,T\n");</a:t>
            </a:r>
          </a:p>
          <a:p>
            <a:r>
              <a:rPr lang="en-IN" sz="1000" dirty="0"/>
              <a:t>			</a:t>
            </a:r>
            <a:r>
              <a:rPr lang="en-IN" sz="1000" dirty="0" err="1"/>
              <a:t>fprintf</a:t>
            </a:r>
            <a:r>
              <a:rPr lang="en-IN" sz="1000" dirty="0"/>
              <a:t>(f2,"\</a:t>
            </a:r>
            <a:r>
              <a:rPr lang="en-IN" sz="1000" dirty="0" err="1"/>
              <a:t>nZONE</a:t>
            </a:r>
            <a:r>
              <a:rPr lang="en-IN" sz="1000" dirty="0"/>
              <a:t> T=\"0\" </a:t>
            </a:r>
            <a:r>
              <a:rPr lang="en-IN" sz="1000" dirty="0" err="1"/>
              <a:t>i</a:t>
            </a:r>
            <a:r>
              <a:rPr lang="en-IN" sz="1000" dirty="0"/>
              <a:t>=%d, ZONETYPE=ORDERED,DATAPACKING=POINT\n",</a:t>
            </a:r>
            <a:r>
              <a:rPr lang="en-IN" sz="1000" dirty="0" err="1"/>
              <a:t>nx</a:t>
            </a:r>
            <a:r>
              <a:rPr lang="en-IN" sz="1000" dirty="0"/>
              <a:t>);</a:t>
            </a:r>
          </a:p>
          <a:p>
            <a:r>
              <a:rPr lang="en-IN" sz="1000" dirty="0"/>
              <a:t>			for (</a:t>
            </a:r>
            <a:r>
              <a:rPr lang="en-IN" sz="1000" dirty="0" err="1"/>
              <a:t>i</a:t>
            </a:r>
            <a:r>
              <a:rPr lang="en-IN" sz="1000" dirty="0"/>
              <a:t>=1;i&lt;=</a:t>
            </a:r>
            <a:r>
              <a:rPr lang="en-IN" sz="1000" dirty="0" err="1"/>
              <a:t>nx;i</a:t>
            </a:r>
            <a:r>
              <a:rPr lang="en-IN" sz="1000" dirty="0"/>
              <a:t>++)</a:t>
            </a:r>
          </a:p>
          <a:p>
            <a:r>
              <a:rPr lang="en-IN" sz="1000" dirty="0"/>
              <a:t>			{</a:t>
            </a:r>
          </a:p>
          <a:p>
            <a:r>
              <a:rPr lang="en-IN" sz="1000" dirty="0"/>
              <a:t>		</a:t>
            </a:r>
          </a:p>
          <a:p>
            <a:r>
              <a:rPr lang="en-IN" sz="1000" dirty="0"/>
              <a:t>				{</a:t>
            </a:r>
          </a:p>
          <a:p>
            <a:r>
              <a:rPr lang="en-IN" sz="1000" dirty="0"/>
              <a:t>					</a:t>
            </a:r>
            <a:r>
              <a:rPr lang="en-IN" sz="1000" dirty="0" err="1"/>
              <a:t>fprintf</a:t>
            </a:r>
            <a:r>
              <a:rPr lang="en-IN" sz="1000" dirty="0"/>
              <a:t>(f2,"%f\t%.10f\n ",x[</a:t>
            </a:r>
            <a:r>
              <a:rPr lang="en-IN" sz="1000" dirty="0" err="1"/>
              <a:t>i</a:t>
            </a:r>
            <a:r>
              <a:rPr lang="en-IN" sz="1000" dirty="0"/>
              <a:t>],T[</a:t>
            </a:r>
            <a:r>
              <a:rPr lang="en-IN" sz="1000" dirty="0" err="1"/>
              <a:t>i</a:t>
            </a:r>
            <a:r>
              <a:rPr lang="en-IN" sz="1000" dirty="0"/>
              <a:t>]);</a:t>
            </a:r>
          </a:p>
          <a:p>
            <a:r>
              <a:rPr lang="en-IN" sz="1000" dirty="0"/>
              <a:t>				}</a:t>
            </a:r>
          </a:p>
          <a:p>
            <a:r>
              <a:rPr lang="en-IN" sz="1000" dirty="0"/>
              <a:t>			}</a:t>
            </a:r>
          </a:p>
          <a:p>
            <a:r>
              <a:rPr lang="en-IN" sz="1000" dirty="0"/>
              <a:t>			</a:t>
            </a:r>
            <a:r>
              <a:rPr lang="en-IN" sz="1000" dirty="0" err="1"/>
              <a:t>fclose</a:t>
            </a:r>
            <a:r>
              <a:rPr lang="en-IN" sz="1000" dirty="0"/>
              <a:t>(f2);</a:t>
            </a:r>
          </a:p>
          <a:p>
            <a:r>
              <a:rPr lang="en-IN" sz="1000" dirty="0"/>
              <a:t>		}</a:t>
            </a:r>
          </a:p>
          <a:p>
            <a:r>
              <a:rPr lang="en-IN" sz="1000" dirty="0"/>
              <a:t>	</a:t>
            </a:r>
          </a:p>
          <a:p>
            <a:endParaRPr lang="en-IN" sz="1000" dirty="0"/>
          </a:p>
          <a:p>
            <a:r>
              <a:rPr lang="en-IN" sz="1000" dirty="0"/>
              <a:t>	</a:t>
            </a:r>
          </a:p>
          <a:p>
            <a:r>
              <a:rPr lang="en-IN" sz="1000" dirty="0"/>
              <a:t>	step++;</a:t>
            </a:r>
          </a:p>
          <a:p>
            <a:r>
              <a:rPr lang="en-IN" sz="1000" dirty="0"/>
              <a:t>}</a:t>
            </a:r>
          </a:p>
          <a:p>
            <a:r>
              <a:rPr lang="en-IN" sz="1000" dirty="0"/>
              <a:t>while(rms&gt;residue);</a:t>
            </a:r>
          </a:p>
          <a:p>
            <a:r>
              <a:rPr lang="en-IN" sz="1000" dirty="0"/>
              <a:t>//</a:t>
            </a:r>
            <a:r>
              <a:rPr lang="en-IN" sz="1000" dirty="0" err="1"/>
              <a:t>printf</a:t>
            </a:r>
            <a:r>
              <a:rPr lang="en-IN" sz="1000" dirty="0"/>
              <a:t>("%</a:t>
            </a:r>
            <a:r>
              <a:rPr lang="en-IN" sz="1000" dirty="0" err="1"/>
              <a:t>d",step</a:t>
            </a:r>
            <a:r>
              <a:rPr lang="en-IN" sz="1000" dirty="0"/>
              <a:t>);</a:t>
            </a:r>
          </a:p>
          <a:p>
            <a:endParaRPr lang="en-IN" sz="1000" dirty="0"/>
          </a:p>
          <a:p>
            <a:r>
              <a:rPr lang="en-IN" sz="1000" dirty="0"/>
              <a:t>//-------------file writing------------//</a:t>
            </a:r>
          </a:p>
          <a:p>
            <a:r>
              <a:rPr lang="en-IN" sz="1000" dirty="0"/>
              <a:t>FILE *f1;</a:t>
            </a:r>
          </a:p>
          <a:p>
            <a:r>
              <a:rPr lang="en-IN" sz="1000" dirty="0"/>
              <a:t>//for(</a:t>
            </a:r>
            <a:r>
              <a:rPr lang="en-IN" sz="1000" dirty="0" err="1"/>
              <a:t>i</a:t>
            </a:r>
            <a:r>
              <a:rPr lang="en-IN" sz="1000" dirty="0"/>
              <a:t>=0;i&lt;=</a:t>
            </a:r>
            <a:r>
              <a:rPr lang="en-IN" sz="1000" dirty="0" err="1"/>
              <a:t>nx;i</a:t>
            </a:r>
            <a:r>
              <a:rPr lang="en-IN" sz="1000" dirty="0"/>
              <a:t>++)</a:t>
            </a:r>
          </a:p>
          <a:p>
            <a:r>
              <a:rPr lang="en-IN" sz="1000" dirty="0"/>
              <a:t>{</a:t>
            </a:r>
          </a:p>
          <a:p>
            <a:r>
              <a:rPr lang="en-IN" sz="1000" dirty="0"/>
              <a:t>	</a:t>
            </a:r>
          </a:p>
          <a:p>
            <a:r>
              <a:rPr lang="en-IN" sz="1000" dirty="0"/>
              <a:t>	f1 = </a:t>
            </a:r>
            <a:r>
              <a:rPr lang="en-IN" sz="1000" dirty="0" err="1"/>
              <a:t>fopen</a:t>
            </a:r>
            <a:r>
              <a:rPr lang="en-IN" sz="1000" dirty="0"/>
              <a:t>("temp.</a:t>
            </a:r>
            <a:r>
              <a:rPr lang="en-IN" sz="1000" dirty="0" err="1"/>
              <a:t>dat</a:t>
            </a:r>
            <a:r>
              <a:rPr lang="en-IN" sz="1000" dirty="0"/>
              <a:t>","w");</a:t>
            </a:r>
          </a:p>
          <a:p>
            <a:r>
              <a:rPr lang="en-IN" sz="1000" dirty="0"/>
              <a:t>	</a:t>
            </a:r>
            <a:r>
              <a:rPr lang="en-IN" sz="1000" dirty="0" err="1"/>
              <a:t>fprintf</a:t>
            </a:r>
            <a:r>
              <a:rPr lang="en-IN" sz="1000" dirty="0"/>
              <a:t>(f1,"VARIABLES=""X"",""TEMPERATURE""\</a:t>
            </a:r>
            <a:r>
              <a:rPr lang="en-IN" sz="1000" dirty="0" err="1"/>
              <a:t>nZONE</a:t>
            </a:r>
            <a:r>
              <a:rPr lang="en-IN" sz="1000" dirty="0"/>
              <a:t> I=%d ZONETYPE=ORDERED DATAPACKING=POINT\n",nx+2);</a:t>
            </a:r>
          </a:p>
          <a:p>
            <a:r>
              <a:rPr lang="en-IN" sz="1000" dirty="0"/>
              <a:t>	for(</a:t>
            </a:r>
            <a:r>
              <a:rPr lang="en-IN" sz="1000" dirty="0" err="1"/>
              <a:t>i</a:t>
            </a:r>
            <a:r>
              <a:rPr lang="en-IN" sz="1000" dirty="0"/>
              <a:t>=0;i&lt;=nx+1;i++)</a:t>
            </a:r>
          </a:p>
          <a:p>
            <a:r>
              <a:rPr lang="en-IN" sz="1000" dirty="0"/>
              <a:t>	</a:t>
            </a:r>
            <a:r>
              <a:rPr lang="en-IN" sz="1000" dirty="0" err="1"/>
              <a:t>fprintf</a:t>
            </a:r>
            <a:r>
              <a:rPr lang="en-IN" sz="1000" dirty="0"/>
              <a:t>(f1,"%lf\</a:t>
            </a:r>
            <a:r>
              <a:rPr lang="en-IN" sz="1000" dirty="0" err="1"/>
              <a:t>t%lf</a:t>
            </a:r>
            <a:r>
              <a:rPr lang="en-IN" sz="1000" dirty="0"/>
              <a:t>\</a:t>
            </a:r>
            <a:r>
              <a:rPr lang="en-IN" sz="1000" dirty="0" err="1"/>
              <a:t>n",x</a:t>
            </a:r>
            <a:r>
              <a:rPr lang="en-IN" sz="1000" dirty="0"/>
              <a:t>[</a:t>
            </a:r>
            <a:r>
              <a:rPr lang="en-IN" sz="1000" dirty="0" err="1"/>
              <a:t>i</a:t>
            </a:r>
            <a:r>
              <a:rPr lang="en-IN" sz="1000" dirty="0"/>
              <a:t>],T[</a:t>
            </a:r>
            <a:r>
              <a:rPr lang="en-IN" sz="1000" dirty="0" err="1"/>
              <a:t>i</a:t>
            </a:r>
            <a:r>
              <a:rPr lang="en-IN" sz="1000" dirty="0"/>
              <a:t>]);	</a:t>
            </a:r>
          </a:p>
          <a:p>
            <a:r>
              <a:rPr lang="en-IN" sz="1000" dirty="0"/>
              <a:t>}</a:t>
            </a:r>
          </a:p>
          <a:p>
            <a:r>
              <a:rPr lang="en-IN" sz="1000" dirty="0" err="1"/>
              <a:t>fclose</a:t>
            </a:r>
            <a:r>
              <a:rPr lang="en-IN" sz="1000" dirty="0"/>
              <a:t>(f1);</a:t>
            </a:r>
          </a:p>
          <a:p>
            <a:r>
              <a:rPr lang="en-IN" sz="1000" dirty="0"/>
              <a:t>return 0;</a:t>
            </a:r>
          </a:p>
          <a:p>
            <a:r>
              <a:rPr lang="en-IN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786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406855-A98F-E0AD-109C-376EE5C5DE84}"/>
              </a:ext>
            </a:extLst>
          </p:cNvPr>
          <p:cNvSpPr txBox="1"/>
          <p:nvPr/>
        </p:nvSpPr>
        <p:spPr>
          <a:xfrm>
            <a:off x="-16933" y="0"/>
            <a:ext cx="1213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i="1" u="sng" dirty="0">
                <a:solidFill>
                  <a:srgbClr val="002060"/>
                </a:solidFill>
              </a:rPr>
              <a:t>CODE TDMA ROBIN’S BOUNDARY CONDITION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77CC9-09A3-24DA-7B0F-53ED7E603B1A}"/>
              </a:ext>
            </a:extLst>
          </p:cNvPr>
          <p:cNvSpPr txBox="1"/>
          <p:nvPr/>
        </p:nvSpPr>
        <p:spPr>
          <a:xfrm>
            <a:off x="203200" y="369332"/>
            <a:ext cx="906356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//#include&lt;iostream&gt;</a:t>
            </a:r>
          </a:p>
          <a:p>
            <a:r>
              <a:rPr lang="en-IN" sz="1200" dirty="0"/>
              <a:t>#include&lt;stdio.h&gt;</a:t>
            </a:r>
          </a:p>
          <a:p>
            <a:r>
              <a:rPr lang="en-IN" sz="1200" dirty="0"/>
              <a:t>#include&lt;math.h&gt;</a:t>
            </a:r>
          </a:p>
          <a:p>
            <a:r>
              <a:rPr lang="en-IN" sz="1200" dirty="0"/>
              <a:t>#include&lt;conio.h&gt;</a:t>
            </a:r>
          </a:p>
          <a:p>
            <a:r>
              <a:rPr lang="en-IN" sz="1200" dirty="0"/>
              <a:t>#include&lt;io.h&gt;</a:t>
            </a:r>
          </a:p>
          <a:p>
            <a:r>
              <a:rPr lang="en-IN" sz="1200" dirty="0"/>
              <a:t>#define </a:t>
            </a:r>
            <a:r>
              <a:rPr lang="en-IN" sz="1200" dirty="0" err="1"/>
              <a:t>nx</a:t>
            </a:r>
            <a:r>
              <a:rPr lang="en-IN" sz="1200" dirty="0"/>
              <a:t> 20 //number of cells</a:t>
            </a:r>
          </a:p>
          <a:p>
            <a:r>
              <a:rPr lang="en-IN" sz="1200" dirty="0"/>
              <a:t> </a:t>
            </a:r>
          </a:p>
          <a:p>
            <a:r>
              <a:rPr lang="en-IN" sz="1200" dirty="0"/>
              <a:t>//using namespace std;</a:t>
            </a:r>
          </a:p>
          <a:p>
            <a:r>
              <a:rPr lang="en-IN" sz="1200" dirty="0"/>
              <a:t>double x[nx+10],T[nx+10],Told[nx+10],d[nx+10],a[nx+10],b[nx+10],R[nx+10];</a:t>
            </a:r>
          </a:p>
          <a:p>
            <a:r>
              <a:rPr lang="en-IN" sz="1200" dirty="0"/>
              <a:t>main()</a:t>
            </a:r>
          </a:p>
          <a:p>
            <a:r>
              <a:rPr lang="en-IN" sz="1200" dirty="0"/>
              <a:t>{</a:t>
            </a:r>
          </a:p>
          <a:p>
            <a:r>
              <a:rPr lang="en-IN" sz="1200" dirty="0"/>
              <a:t>	</a:t>
            </a:r>
          </a:p>
          <a:p>
            <a:r>
              <a:rPr lang="en-IN" sz="1200" dirty="0" err="1"/>
              <a:t>mkdir</a:t>
            </a:r>
            <a:r>
              <a:rPr lang="en-IN" sz="1200" dirty="0"/>
              <a:t>("TEST");</a:t>
            </a:r>
          </a:p>
          <a:p>
            <a:r>
              <a:rPr lang="en-IN" sz="1200" dirty="0"/>
              <a:t>int </a:t>
            </a:r>
            <a:r>
              <a:rPr lang="en-IN" sz="1200" dirty="0" err="1"/>
              <a:t>i,step</a:t>
            </a:r>
            <a:r>
              <a:rPr lang="en-IN" sz="1200" dirty="0"/>
              <a:t>;</a:t>
            </a:r>
          </a:p>
          <a:p>
            <a:r>
              <a:rPr lang="en-IN" sz="1200" dirty="0"/>
              <a:t>double L,dx,A,dt,TH,TC,ap,aw,ae,a0,rms,residue,S,Ts,h,k;</a:t>
            </a:r>
          </a:p>
          <a:p>
            <a:r>
              <a:rPr lang="en-US" sz="1200" dirty="0" err="1"/>
              <a:t>printf</a:t>
            </a:r>
            <a:r>
              <a:rPr lang="en-US" sz="1200" dirty="0"/>
              <a:t>("enter the value of volumetric heating rate S= ");</a:t>
            </a:r>
          </a:p>
          <a:p>
            <a:r>
              <a:rPr lang="en-US" sz="1200" dirty="0" err="1"/>
              <a:t>scanf</a:t>
            </a:r>
            <a:r>
              <a:rPr lang="en-US" sz="1200" dirty="0"/>
              <a:t>("entered value of S=%</a:t>
            </a:r>
            <a:r>
              <a:rPr lang="en-US" sz="1200" dirty="0" err="1"/>
              <a:t>lf</a:t>
            </a:r>
            <a:r>
              <a:rPr lang="en-US" sz="1200" dirty="0"/>
              <a:t>”, &amp;S);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L = 1.0;   //length of domain</a:t>
            </a:r>
          </a:p>
          <a:p>
            <a:r>
              <a:rPr lang="en-IN" sz="1200" dirty="0"/>
              <a:t>A = 1.0;   //alpha</a:t>
            </a:r>
          </a:p>
          <a:p>
            <a:r>
              <a:rPr lang="en-IN" sz="1200" dirty="0"/>
              <a:t>dt = 0.01; //time-step</a:t>
            </a:r>
          </a:p>
          <a:p>
            <a:r>
              <a:rPr lang="en-IN" sz="1200" dirty="0"/>
              <a:t>TH = 1.0; 	//left wall temperature</a:t>
            </a:r>
          </a:p>
          <a:p>
            <a:r>
              <a:rPr lang="en-IN" sz="1200" dirty="0"/>
              <a:t>//TC = 0.0;	//right wall temperature</a:t>
            </a:r>
          </a:p>
          <a:p>
            <a:r>
              <a:rPr lang="en-IN" sz="1200" dirty="0"/>
              <a:t>residue = 0.000001;  //residue</a:t>
            </a:r>
          </a:p>
          <a:p>
            <a:r>
              <a:rPr lang="en-IN" sz="1200" dirty="0"/>
              <a:t>//S= 0.01;</a:t>
            </a:r>
          </a:p>
          <a:p>
            <a:r>
              <a:rPr lang="en-IN" sz="1200" dirty="0"/>
              <a:t>Ts=0.1;</a:t>
            </a:r>
          </a:p>
          <a:p>
            <a:r>
              <a:rPr lang="en-IN" sz="1200" dirty="0"/>
              <a:t>h=1;</a:t>
            </a:r>
          </a:p>
          <a:p>
            <a:r>
              <a:rPr lang="en-IN" sz="1200" dirty="0"/>
              <a:t>k=0.5;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D45BD-C95B-2AB6-86C9-21E1BDCDF5BA}"/>
              </a:ext>
            </a:extLst>
          </p:cNvPr>
          <p:cNvSpPr txBox="1"/>
          <p:nvPr/>
        </p:nvSpPr>
        <p:spPr>
          <a:xfrm>
            <a:off x="6096000" y="474345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//------------grid generation---------------//</a:t>
            </a:r>
          </a:p>
          <a:p>
            <a:r>
              <a:rPr lang="en-IN" dirty="0"/>
              <a:t>dx = L/</a:t>
            </a:r>
            <a:r>
              <a:rPr lang="en-IN" dirty="0" err="1"/>
              <a:t>nx</a:t>
            </a:r>
            <a:r>
              <a:rPr lang="en-IN" dirty="0"/>
              <a:t>;  </a:t>
            </a:r>
          </a:p>
          <a:p>
            <a:r>
              <a:rPr lang="en-IN" dirty="0"/>
              <a:t>x[1] = 0.5*dx;</a:t>
            </a:r>
          </a:p>
          <a:p>
            <a:r>
              <a:rPr lang="en-IN" dirty="0"/>
              <a:t>x[0] = 0.0;</a:t>
            </a:r>
          </a:p>
          <a:p>
            <a:r>
              <a:rPr lang="en-IN" dirty="0"/>
              <a:t>x[nx+1] = L;</a:t>
            </a:r>
          </a:p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=2;i&lt;=</a:t>
            </a:r>
            <a:r>
              <a:rPr lang="en-IN" dirty="0" err="1"/>
              <a:t>nx;i</a:t>
            </a:r>
            <a:r>
              <a:rPr lang="en-IN" dirty="0"/>
              <a:t>++)</a:t>
            </a:r>
          </a:p>
          <a:p>
            <a:r>
              <a:rPr lang="en-IN" dirty="0"/>
              <a:t>x[</a:t>
            </a:r>
            <a:r>
              <a:rPr lang="en-IN" dirty="0" err="1"/>
              <a:t>i</a:t>
            </a:r>
            <a:r>
              <a:rPr lang="en-IN" dirty="0"/>
              <a:t>] = x[i-1] + dx;</a:t>
            </a:r>
          </a:p>
          <a:p>
            <a:endParaRPr lang="en-IN" dirty="0"/>
          </a:p>
          <a:p>
            <a:r>
              <a:rPr lang="en-IN" dirty="0"/>
              <a:t>//----------coefficients-------------//</a:t>
            </a:r>
          </a:p>
          <a:p>
            <a:r>
              <a:rPr lang="en-IN" dirty="0"/>
              <a:t>ap = (1+((2*A*dt)/(dx*dx)));</a:t>
            </a:r>
          </a:p>
          <a:p>
            <a:r>
              <a:rPr lang="en-IN" dirty="0"/>
              <a:t>aw = (-1)*((A*dt)/(dx*dx));</a:t>
            </a:r>
          </a:p>
          <a:p>
            <a:r>
              <a:rPr lang="en-IN" dirty="0"/>
              <a:t>ae = (-1)*((A*dt)/(dx*dx));</a:t>
            </a:r>
          </a:p>
          <a:p>
            <a:r>
              <a:rPr lang="en-IN" dirty="0"/>
              <a:t>a0 = 1.0;</a:t>
            </a:r>
          </a:p>
          <a:p>
            <a:endParaRPr lang="en-IN" dirty="0"/>
          </a:p>
          <a:p>
            <a:r>
              <a:rPr lang="en-IN" dirty="0"/>
              <a:t>//-------initialisation----------//</a:t>
            </a:r>
          </a:p>
          <a:p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=1;i&lt;=</a:t>
            </a:r>
            <a:r>
              <a:rPr lang="en-IN" dirty="0" err="1"/>
              <a:t>nx;i</a:t>
            </a:r>
            <a:r>
              <a:rPr lang="en-IN" dirty="0"/>
              <a:t>++)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T[</a:t>
            </a:r>
            <a:r>
              <a:rPr lang="en-IN" dirty="0" err="1"/>
              <a:t>i</a:t>
            </a:r>
            <a:r>
              <a:rPr lang="en-IN" dirty="0"/>
              <a:t>] = 0.0;</a:t>
            </a:r>
          </a:p>
          <a:p>
            <a:r>
              <a:rPr lang="en-IN" dirty="0"/>
              <a:t>Told[</a:t>
            </a:r>
            <a:r>
              <a:rPr lang="en-IN" dirty="0" err="1"/>
              <a:t>i</a:t>
            </a:r>
            <a:r>
              <a:rPr lang="en-IN" dirty="0"/>
              <a:t>]=0.0;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137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12CDD7-392D-8F3E-E5B5-9EFCE436A6E6}"/>
              </a:ext>
            </a:extLst>
          </p:cNvPr>
          <p:cNvSpPr txBox="1"/>
          <p:nvPr/>
        </p:nvSpPr>
        <p:spPr>
          <a:xfrm>
            <a:off x="160867" y="135682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//---------iterative calculation with TDMA-------------//</a:t>
            </a:r>
          </a:p>
          <a:p>
            <a:r>
              <a:rPr lang="en-IN" sz="1100" dirty="0"/>
              <a:t>step = 1;</a:t>
            </a:r>
          </a:p>
          <a:p>
            <a:r>
              <a:rPr lang="en-IN" sz="1100" dirty="0"/>
              <a:t>do</a:t>
            </a:r>
          </a:p>
          <a:p>
            <a:r>
              <a:rPr lang="en-IN" sz="1100" dirty="0"/>
              <a:t>{</a:t>
            </a:r>
          </a:p>
          <a:p>
            <a:r>
              <a:rPr lang="en-IN" sz="1100" dirty="0"/>
              <a:t>	for(</a:t>
            </a:r>
            <a:r>
              <a:rPr lang="en-IN" sz="1100" dirty="0" err="1"/>
              <a:t>i</a:t>
            </a:r>
            <a:r>
              <a:rPr lang="en-IN" sz="1100" dirty="0"/>
              <a:t>=1;i&lt;=nx-1;i++)  //above diagonal</a:t>
            </a:r>
          </a:p>
          <a:p>
            <a:r>
              <a:rPr lang="en-IN" sz="1100" dirty="0"/>
              <a:t>	a[</a:t>
            </a:r>
            <a:r>
              <a:rPr lang="en-IN" sz="1100" dirty="0" err="1"/>
              <a:t>i</a:t>
            </a:r>
            <a:r>
              <a:rPr lang="en-IN" sz="1100" dirty="0"/>
              <a:t>] = ae;</a:t>
            </a:r>
          </a:p>
          <a:p>
            <a:r>
              <a:rPr lang="en-IN" sz="1100" dirty="0"/>
              <a:t>	</a:t>
            </a:r>
          </a:p>
          <a:p>
            <a:r>
              <a:rPr lang="en-IN" sz="1100" dirty="0"/>
              <a:t>	for(</a:t>
            </a:r>
            <a:r>
              <a:rPr lang="en-IN" sz="1100" dirty="0" err="1"/>
              <a:t>i</a:t>
            </a:r>
            <a:r>
              <a:rPr lang="en-IN" sz="1100" dirty="0"/>
              <a:t>=2;i&lt;=</a:t>
            </a:r>
            <a:r>
              <a:rPr lang="en-IN" sz="1100" dirty="0" err="1"/>
              <a:t>nx;i</a:t>
            </a:r>
            <a:r>
              <a:rPr lang="en-IN" sz="1100" dirty="0"/>
              <a:t>++) 	//below diagonal</a:t>
            </a:r>
          </a:p>
          <a:p>
            <a:r>
              <a:rPr lang="en-IN" sz="1100" dirty="0"/>
              <a:t>	b[</a:t>
            </a:r>
            <a:r>
              <a:rPr lang="en-IN" sz="1100" dirty="0" err="1"/>
              <a:t>i</a:t>
            </a:r>
            <a:r>
              <a:rPr lang="en-IN" sz="1100" dirty="0"/>
              <a:t>] = aw;</a:t>
            </a:r>
          </a:p>
          <a:p>
            <a:r>
              <a:rPr lang="en-IN" sz="1100" dirty="0"/>
              <a:t>	</a:t>
            </a:r>
          </a:p>
          <a:p>
            <a:r>
              <a:rPr lang="en-IN" sz="1100" dirty="0"/>
              <a:t>	d[1] = (ap-aw);   //main diagonal</a:t>
            </a:r>
          </a:p>
          <a:p>
            <a:r>
              <a:rPr lang="en-IN" sz="1100" dirty="0"/>
              <a:t>	d[</a:t>
            </a:r>
            <a:r>
              <a:rPr lang="en-IN" sz="1100" dirty="0" err="1"/>
              <a:t>nx</a:t>
            </a:r>
            <a:r>
              <a:rPr lang="en-IN" sz="1100" dirty="0"/>
              <a:t>] = (ap+((2*k-h*dx)/(2*</a:t>
            </a:r>
            <a:r>
              <a:rPr lang="en-IN" sz="1100" dirty="0" err="1"/>
              <a:t>k+h</a:t>
            </a:r>
            <a:r>
              <a:rPr lang="en-IN" sz="1100" dirty="0"/>
              <a:t>*dx)*ae));</a:t>
            </a:r>
          </a:p>
          <a:p>
            <a:r>
              <a:rPr lang="en-IN" sz="1100" dirty="0"/>
              <a:t>	for(</a:t>
            </a:r>
            <a:r>
              <a:rPr lang="en-IN" sz="1100" dirty="0" err="1"/>
              <a:t>i</a:t>
            </a:r>
            <a:r>
              <a:rPr lang="en-IN" sz="1100" dirty="0"/>
              <a:t>=2;i&lt;=nx-1;i++)</a:t>
            </a:r>
          </a:p>
          <a:p>
            <a:r>
              <a:rPr lang="en-IN" sz="1100" dirty="0"/>
              <a:t>	d[</a:t>
            </a:r>
            <a:r>
              <a:rPr lang="en-IN" sz="1100" dirty="0" err="1"/>
              <a:t>i</a:t>
            </a:r>
            <a:r>
              <a:rPr lang="en-IN" sz="1100" dirty="0"/>
              <a:t>] = ap;</a:t>
            </a:r>
          </a:p>
          <a:p>
            <a:r>
              <a:rPr lang="en-IN" sz="1100" dirty="0"/>
              <a:t>	</a:t>
            </a:r>
          </a:p>
          <a:p>
            <a:r>
              <a:rPr lang="en-IN" sz="1100" dirty="0"/>
              <a:t>	R[1] = ((a0*T[1])-(2*TH*aw)+S);  //B </a:t>
            </a:r>
            <a:r>
              <a:rPr lang="en-IN" sz="1100" dirty="0" err="1"/>
              <a:t>matirx</a:t>
            </a:r>
            <a:r>
              <a:rPr lang="en-IN" sz="1100" dirty="0"/>
              <a:t> in AX=B</a:t>
            </a:r>
          </a:p>
          <a:p>
            <a:r>
              <a:rPr lang="en-IN" sz="1100" dirty="0"/>
              <a:t>	R[</a:t>
            </a:r>
            <a:r>
              <a:rPr lang="en-IN" sz="1100" dirty="0" err="1"/>
              <a:t>nx</a:t>
            </a:r>
            <a:r>
              <a:rPr lang="en-IN" sz="1100" dirty="0"/>
              <a:t>] = ((a0*T[</a:t>
            </a:r>
            <a:r>
              <a:rPr lang="en-IN" sz="1100" dirty="0" err="1"/>
              <a:t>nx</a:t>
            </a:r>
            <a:r>
              <a:rPr lang="en-IN" sz="1100" dirty="0"/>
              <a:t>])-((2*h*dx)/(2*</a:t>
            </a:r>
            <a:r>
              <a:rPr lang="en-IN" sz="1100" dirty="0" err="1"/>
              <a:t>k+h</a:t>
            </a:r>
            <a:r>
              <a:rPr lang="en-IN" sz="1100" dirty="0"/>
              <a:t>*dx)*ae*Ts)+S);</a:t>
            </a:r>
          </a:p>
          <a:p>
            <a:r>
              <a:rPr lang="en-IN" sz="1100" dirty="0"/>
              <a:t>	for(</a:t>
            </a:r>
            <a:r>
              <a:rPr lang="en-IN" sz="1100" dirty="0" err="1"/>
              <a:t>i</a:t>
            </a:r>
            <a:r>
              <a:rPr lang="en-IN" sz="1100" dirty="0"/>
              <a:t>=2;i&lt;=nx-1;i++)</a:t>
            </a:r>
          </a:p>
          <a:p>
            <a:r>
              <a:rPr lang="en-IN" sz="1100" dirty="0"/>
              <a:t>	R[</a:t>
            </a:r>
            <a:r>
              <a:rPr lang="en-IN" sz="1100" dirty="0" err="1"/>
              <a:t>i</a:t>
            </a:r>
            <a:r>
              <a:rPr lang="en-IN" sz="1100" dirty="0"/>
              <a:t>] = a0*T[</a:t>
            </a:r>
            <a:r>
              <a:rPr lang="en-IN" sz="1100" dirty="0" err="1"/>
              <a:t>i</a:t>
            </a:r>
            <a:r>
              <a:rPr lang="en-IN" sz="1100" dirty="0"/>
              <a:t>]+S;</a:t>
            </a:r>
          </a:p>
          <a:p>
            <a:r>
              <a:rPr lang="en-IN" sz="1100" dirty="0"/>
              <a:t>	</a:t>
            </a:r>
          </a:p>
          <a:p>
            <a:r>
              <a:rPr lang="en-IN" sz="1100" dirty="0"/>
              <a:t>	for(</a:t>
            </a:r>
            <a:r>
              <a:rPr lang="en-IN" sz="1100" dirty="0" err="1"/>
              <a:t>i</a:t>
            </a:r>
            <a:r>
              <a:rPr lang="en-IN" sz="1100" dirty="0"/>
              <a:t>=2;i&lt;=</a:t>
            </a:r>
            <a:r>
              <a:rPr lang="en-IN" sz="1100" dirty="0" err="1"/>
              <a:t>nx;i</a:t>
            </a:r>
            <a:r>
              <a:rPr lang="en-IN" sz="1100" dirty="0"/>
              <a:t>++)   //forward sweep</a:t>
            </a:r>
          </a:p>
          <a:p>
            <a:r>
              <a:rPr lang="en-IN" sz="1100" dirty="0"/>
              <a:t>	{</a:t>
            </a:r>
          </a:p>
          <a:p>
            <a:r>
              <a:rPr lang="en-IN" sz="1100" dirty="0"/>
              <a:t>		d[</a:t>
            </a:r>
            <a:r>
              <a:rPr lang="en-IN" sz="1100" dirty="0" err="1"/>
              <a:t>i</a:t>
            </a:r>
            <a:r>
              <a:rPr lang="en-IN" sz="1100" dirty="0"/>
              <a:t>] = (d[</a:t>
            </a:r>
            <a:r>
              <a:rPr lang="en-IN" sz="1100" dirty="0" err="1"/>
              <a:t>i</a:t>
            </a:r>
            <a:r>
              <a:rPr lang="en-IN" sz="1100" dirty="0"/>
              <a:t>] - ((b[</a:t>
            </a:r>
            <a:r>
              <a:rPr lang="en-IN" sz="1100" dirty="0" err="1"/>
              <a:t>i</a:t>
            </a:r>
            <a:r>
              <a:rPr lang="en-IN" sz="1100" dirty="0"/>
              <a:t>]/d[i-1])*a[i-1]));</a:t>
            </a:r>
          </a:p>
          <a:p>
            <a:r>
              <a:rPr lang="en-IN" sz="1100" dirty="0"/>
              <a:t>		R[</a:t>
            </a:r>
            <a:r>
              <a:rPr lang="en-IN" sz="1100" dirty="0" err="1"/>
              <a:t>i</a:t>
            </a:r>
            <a:r>
              <a:rPr lang="en-IN" sz="1100" dirty="0"/>
              <a:t>] = (R[</a:t>
            </a:r>
            <a:r>
              <a:rPr lang="en-IN" sz="1100" dirty="0" err="1"/>
              <a:t>i</a:t>
            </a:r>
            <a:r>
              <a:rPr lang="en-IN" sz="1100" dirty="0"/>
              <a:t>] - ((b[</a:t>
            </a:r>
            <a:r>
              <a:rPr lang="en-IN" sz="1100" dirty="0" err="1"/>
              <a:t>i</a:t>
            </a:r>
            <a:r>
              <a:rPr lang="en-IN" sz="1100" dirty="0"/>
              <a:t>]/d[i-1])*R[i-1]));</a:t>
            </a:r>
          </a:p>
          <a:p>
            <a:r>
              <a:rPr lang="en-IN" sz="1100" dirty="0"/>
              <a:t>	}</a:t>
            </a:r>
          </a:p>
          <a:p>
            <a:r>
              <a:rPr lang="en-IN" sz="1100" dirty="0"/>
              <a:t>	</a:t>
            </a:r>
          </a:p>
          <a:p>
            <a:r>
              <a:rPr lang="en-IN" sz="1100" dirty="0"/>
              <a:t>	</a:t>
            </a:r>
          </a:p>
          <a:p>
            <a:r>
              <a:rPr lang="en-IN" sz="1100" dirty="0"/>
              <a:t>	T[</a:t>
            </a:r>
            <a:r>
              <a:rPr lang="en-IN" sz="1100" dirty="0" err="1"/>
              <a:t>nx</a:t>
            </a:r>
            <a:r>
              <a:rPr lang="en-IN" sz="1100" dirty="0"/>
              <a:t>] = R[</a:t>
            </a:r>
            <a:r>
              <a:rPr lang="en-IN" sz="1100" dirty="0" err="1"/>
              <a:t>nx</a:t>
            </a:r>
            <a:r>
              <a:rPr lang="en-IN" sz="1100" dirty="0"/>
              <a:t>]/d[</a:t>
            </a:r>
            <a:r>
              <a:rPr lang="en-IN" sz="1100" dirty="0" err="1"/>
              <a:t>nx</a:t>
            </a:r>
            <a:r>
              <a:rPr lang="en-IN" sz="1100" dirty="0"/>
              <a:t>]; //backword sweep</a:t>
            </a:r>
          </a:p>
          <a:p>
            <a:r>
              <a:rPr lang="en-IN" sz="1100" dirty="0"/>
              <a:t>	</a:t>
            </a:r>
          </a:p>
          <a:p>
            <a:r>
              <a:rPr lang="en-IN" sz="1100" dirty="0"/>
              <a:t>	for(</a:t>
            </a:r>
            <a:r>
              <a:rPr lang="en-IN" sz="1100" dirty="0" err="1"/>
              <a:t>i</a:t>
            </a:r>
            <a:r>
              <a:rPr lang="en-IN" sz="1100" dirty="0"/>
              <a:t>=nx-1;i&gt;0;i--)</a:t>
            </a:r>
          </a:p>
          <a:p>
            <a:r>
              <a:rPr lang="en-IN" sz="1100" dirty="0"/>
              <a:t>	T[</a:t>
            </a:r>
            <a:r>
              <a:rPr lang="en-IN" sz="1100" dirty="0" err="1"/>
              <a:t>i</a:t>
            </a:r>
            <a:r>
              <a:rPr lang="en-IN" sz="1100" dirty="0"/>
              <a:t>] = ((R[</a:t>
            </a:r>
            <a:r>
              <a:rPr lang="en-IN" sz="1100" dirty="0" err="1"/>
              <a:t>i</a:t>
            </a:r>
            <a:r>
              <a:rPr lang="en-IN" sz="1100" dirty="0"/>
              <a:t>] - (a[</a:t>
            </a:r>
            <a:r>
              <a:rPr lang="en-IN" sz="1100" dirty="0" err="1"/>
              <a:t>i</a:t>
            </a:r>
            <a:r>
              <a:rPr lang="en-IN" sz="1100" dirty="0"/>
              <a:t>]*T[i+1]))/d[</a:t>
            </a:r>
            <a:r>
              <a:rPr lang="en-IN" sz="1100" dirty="0" err="1"/>
              <a:t>i</a:t>
            </a:r>
            <a:r>
              <a:rPr lang="en-IN" sz="1100" dirty="0"/>
              <a:t>]);</a:t>
            </a:r>
          </a:p>
          <a:p>
            <a:r>
              <a:rPr lang="en-IN" sz="1100" dirty="0"/>
              <a:t>	</a:t>
            </a:r>
          </a:p>
          <a:p>
            <a:r>
              <a:rPr lang="en-IN" sz="1100" dirty="0"/>
              <a:t>	T[0] = TH;</a:t>
            </a:r>
          </a:p>
          <a:p>
            <a:r>
              <a:rPr lang="en-IN" sz="1100" dirty="0"/>
              <a:t>	T[nx+1] = TC;</a:t>
            </a:r>
          </a:p>
          <a:p>
            <a:r>
              <a:rPr lang="en-IN" sz="1100" dirty="0"/>
              <a:t>	</a:t>
            </a:r>
          </a:p>
          <a:p>
            <a:r>
              <a:rPr lang="en-IN" sz="1100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DDC1C-8DEE-D02E-146B-FFFABB2AFEFB}"/>
              </a:ext>
            </a:extLst>
          </p:cNvPr>
          <p:cNvSpPr txBox="1"/>
          <p:nvPr/>
        </p:nvSpPr>
        <p:spPr>
          <a:xfrm>
            <a:off x="6096000" y="135682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double sum = 0.0;   //rms </a:t>
            </a:r>
            <a:r>
              <a:rPr lang="en-IN" sz="700" dirty="0" err="1"/>
              <a:t>calulation</a:t>
            </a:r>
            <a:endParaRPr lang="en-IN" sz="700" dirty="0"/>
          </a:p>
          <a:p>
            <a:r>
              <a:rPr lang="en-IN" sz="700" dirty="0"/>
              <a:t>	for(</a:t>
            </a:r>
            <a:r>
              <a:rPr lang="en-IN" sz="700" dirty="0" err="1"/>
              <a:t>i</a:t>
            </a:r>
            <a:r>
              <a:rPr lang="en-IN" sz="700" dirty="0"/>
              <a:t>=1;i&lt;=</a:t>
            </a:r>
            <a:r>
              <a:rPr lang="en-IN" sz="700" dirty="0" err="1"/>
              <a:t>nx;i</a:t>
            </a:r>
            <a:r>
              <a:rPr lang="en-IN" sz="700" dirty="0"/>
              <a:t>++)</a:t>
            </a:r>
          </a:p>
          <a:p>
            <a:r>
              <a:rPr lang="en-IN" sz="700" dirty="0"/>
              <a:t>	{</a:t>
            </a:r>
          </a:p>
          <a:p>
            <a:r>
              <a:rPr lang="en-IN" sz="700" dirty="0"/>
              <a:t>	</a:t>
            </a:r>
          </a:p>
          <a:p>
            <a:r>
              <a:rPr lang="en-IN" sz="700" dirty="0"/>
              <a:t>	sum = sum + pow((Told[</a:t>
            </a:r>
            <a:r>
              <a:rPr lang="en-IN" sz="700" dirty="0" err="1"/>
              <a:t>i</a:t>
            </a:r>
            <a:r>
              <a:rPr lang="en-IN" sz="700" dirty="0"/>
              <a:t>]-T[</a:t>
            </a:r>
            <a:r>
              <a:rPr lang="en-IN" sz="700" dirty="0" err="1"/>
              <a:t>i</a:t>
            </a:r>
            <a:r>
              <a:rPr lang="en-IN" sz="700" dirty="0"/>
              <a:t>]),2);</a:t>
            </a:r>
          </a:p>
          <a:p>
            <a:r>
              <a:rPr lang="en-IN" sz="700" dirty="0"/>
              <a:t>	</a:t>
            </a:r>
          </a:p>
          <a:p>
            <a:r>
              <a:rPr lang="en-IN" sz="700" dirty="0"/>
              <a:t>    Told[</a:t>
            </a:r>
            <a:r>
              <a:rPr lang="en-IN" sz="700" dirty="0" err="1"/>
              <a:t>i</a:t>
            </a:r>
            <a:r>
              <a:rPr lang="en-IN" sz="700" dirty="0"/>
              <a:t>]=T[</a:t>
            </a:r>
            <a:r>
              <a:rPr lang="en-IN" sz="700" dirty="0" err="1"/>
              <a:t>i</a:t>
            </a:r>
            <a:r>
              <a:rPr lang="en-IN" sz="700" dirty="0"/>
              <a:t>];</a:t>
            </a:r>
          </a:p>
          <a:p>
            <a:r>
              <a:rPr lang="en-IN" sz="700" dirty="0"/>
              <a:t>	</a:t>
            </a:r>
            <a:r>
              <a:rPr lang="en-IN" sz="700" dirty="0" err="1"/>
              <a:t>printf</a:t>
            </a:r>
            <a:r>
              <a:rPr lang="en-IN" sz="700" dirty="0"/>
              <a:t>("%d\</a:t>
            </a:r>
            <a:r>
              <a:rPr lang="en-IN" sz="700" dirty="0" err="1"/>
              <a:t>t%lf</a:t>
            </a:r>
            <a:r>
              <a:rPr lang="en-IN" sz="700" dirty="0"/>
              <a:t>\</a:t>
            </a:r>
            <a:r>
              <a:rPr lang="en-IN" sz="700" dirty="0" err="1"/>
              <a:t>t%lf</a:t>
            </a:r>
            <a:r>
              <a:rPr lang="en-IN" sz="700" dirty="0"/>
              <a:t>\n",</a:t>
            </a:r>
            <a:r>
              <a:rPr lang="en-IN" sz="700" dirty="0" err="1"/>
              <a:t>step,rms,T</a:t>
            </a:r>
            <a:r>
              <a:rPr lang="en-IN" sz="700" dirty="0"/>
              <a:t>[</a:t>
            </a:r>
            <a:r>
              <a:rPr lang="en-IN" sz="700" dirty="0" err="1"/>
              <a:t>i</a:t>
            </a:r>
            <a:r>
              <a:rPr lang="en-IN" sz="700" dirty="0"/>
              <a:t>]);</a:t>
            </a:r>
          </a:p>
          <a:p>
            <a:r>
              <a:rPr lang="en-IN" sz="700" dirty="0"/>
              <a:t>}</a:t>
            </a:r>
          </a:p>
          <a:p>
            <a:endParaRPr lang="en-IN" sz="700" dirty="0"/>
          </a:p>
          <a:p>
            <a:r>
              <a:rPr lang="en-IN" sz="700" dirty="0"/>
              <a:t>	rms = sqrt(sum/</a:t>
            </a:r>
            <a:r>
              <a:rPr lang="en-IN" sz="700" dirty="0" err="1"/>
              <a:t>nx</a:t>
            </a:r>
            <a:r>
              <a:rPr lang="en-IN" sz="700" dirty="0"/>
              <a:t>);</a:t>
            </a:r>
          </a:p>
          <a:p>
            <a:r>
              <a:rPr lang="en-IN" sz="700" dirty="0"/>
              <a:t>	</a:t>
            </a:r>
          </a:p>
          <a:p>
            <a:r>
              <a:rPr lang="en-IN" sz="700" dirty="0"/>
              <a:t>	if (step%1==0)</a:t>
            </a:r>
          </a:p>
          <a:p>
            <a:r>
              <a:rPr lang="en-IN" sz="700" dirty="0"/>
              <a:t>		{</a:t>
            </a:r>
          </a:p>
          <a:p>
            <a:r>
              <a:rPr lang="en-IN" sz="700" dirty="0"/>
              <a:t>			char filename[1000]; //////size of </a:t>
            </a:r>
            <a:r>
              <a:rPr lang="en-IN" sz="700" dirty="0" err="1"/>
              <a:t>charecter</a:t>
            </a:r>
            <a:endParaRPr lang="en-IN" sz="700" dirty="0"/>
          </a:p>
          <a:p>
            <a:r>
              <a:rPr lang="en-IN" sz="700" dirty="0"/>
              <a:t>			FILE*f2;</a:t>
            </a:r>
          </a:p>
          <a:p>
            <a:r>
              <a:rPr lang="en-IN" sz="700" dirty="0"/>
              <a:t>			</a:t>
            </a:r>
            <a:r>
              <a:rPr lang="en-IN" sz="700" dirty="0" err="1"/>
              <a:t>sprintf</a:t>
            </a:r>
            <a:r>
              <a:rPr lang="en-IN" sz="700" dirty="0"/>
              <a:t>(</a:t>
            </a:r>
            <a:r>
              <a:rPr lang="en-IN" sz="700" dirty="0" err="1"/>
              <a:t>filename,"TEST</a:t>
            </a:r>
            <a:r>
              <a:rPr lang="en-IN" sz="700" dirty="0"/>
              <a:t>\\%d.</a:t>
            </a:r>
            <a:r>
              <a:rPr lang="en-IN" sz="700" dirty="0" err="1"/>
              <a:t>dat</a:t>
            </a:r>
            <a:r>
              <a:rPr lang="en-IN" sz="700" dirty="0"/>
              <a:t>",step);</a:t>
            </a:r>
          </a:p>
          <a:p>
            <a:r>
              <a:rPr lang="en-IN" sz="700" dirty="0"/>
              <a:t>			f2=</a:t>
            </a:r>
            <a:r>
              <a:rPr lang="en-IN" sz="700" dirty="0" err="1"/>
              <a:t>fopen</a:t>
            </a:r>
            <a:r>
              <a:rPr lang="en-IN" sz="700" dirty="0"/>
              <a:t>(</a:t>
            </a:r>
            <a:r>
              <a:rPr lang="en-IN" sz="700" dirty="0" err="1"/>
              <a:t>filename,"w</a:t>
            </a:r>
            <a:r>
              <a:rPr lang="en-IN" sz="700" dirty="0"/>
              <a:t>");</a:t>
            </a:r>
          </a:p>
          <a:p>
            <a:r>
              <a:rPr lang="en-IN" sz="700" dirty="0"/>
              <a:t>			</a:t>
            </a:r>
            <a:r>
              <a:rPr lang="en-IN" sz="700" dirty="0" err="1"/>
              <a:t>fprintf</a:t>
            </a:r>
            <a:r>
              <a:rPr lang="en-IN" sz="700" dirty="0"/>
              <a:t>(f2,"VARIABLES=X,T\n");</a:t>
            </a:r>
          </a:p>
          <a:p>
            <a:r>
              <a:rPr lang="en-IN" sz="700" dirty="0"/>
              <a:t>			</a:t>
            </a:r>
            <a:r>
              <a:rPr lang="en-IN" sz="700" dirty="0" err="1"/>
              <a:t>fprintf</a:t>
            </a:r>
            <a:r>
              <a:rPr lang="en-IN" sz="700" dirty="0"/>
              <a:t>(f2,"\</a:t>
            </a:r>
            <a:r>
              <a:rPr lang="en-IN" sz="700" dirty="0" err="1"/>
              <a:t>nZONE</a:t>
            </a:r>
            <a:r>
              <a:rPr lang="en-IN" sz="700" dirty="0"/>
              <a:t> T=\"0\" </a:t>
            </a:r>
            <a:r>
              <a:rPr lang="en-IN" sz="700" dirty="0" err="1"/>
              <a:t>i</a:t>
            </a:r>
            <a:r>
              <a:rPr lang="en-IN" sz="700" dirty="0"/>
              <a:t>=%d, ZONETYPE=ORDERED,DATAPACKING=POINT\n",</a:t>
            </a:r>
            <a:r>
              <a:rPr lang="en-IN" sz="700" dirty="0" err="1"/>
              <a:t>nx</a:t>
            </a:r>
            <a:r>
              <a:rPr lang="en-IN" sz="700" dirty="0"/>
              <a:t>);</a:t>
            </a:r>
          </a:p>
          <a:p>
            <a:r>
              <a:rPr lang="en-IN" sz="700" dirty="0"/>
              <a:t>			for (</a:t>
            </a:r>
            <a:r>
              <a:rPr lang="en-IN" sz="700" dirty="0" err="1"/>
              <a:t>i</a:t>
            </a:r>
            <a:r>
              <a:rPr lang="en-IN" sz="700" dirty="0"/>
              <a:t>=1;i&lt;=</a:t>
            </a:r>
            <a:r>
              <a:rPr lang="en-IN" sz="700" dirty="0" err="1"/>
              <a:t>nx;i</a:t>
            </a:r>
            <a:r>
              <a:rPr lang="en-IN" sz="700" dirty="0"/>
              <a:t>++)</a:t>
            </a:r>
          </a:p>
          <a:p>
            <a:r>
              <a:rPr lang="en-IN" sz="700" dirty="0"/>
              <a:t>			{</a:t>
            </a:r>
          </a:p>
          <a:p>
            <a:r>
              <a:rPr lang="en-IN" sz="700" dirty="0"/>
              <a:t>		</a:t>
            </a:r>
          </a:p>
          <a:p>
            <a:r>
              <a:rPr lang="en-IN" sz="700" dirty="0"/>
              <a:t>				{</a:t>
            </a:r>
          </a:p>
          <a:p>
            <a:r>
              <a:rPr lang="en-IN" sz="700" dirty="0"/>
              <a:t>					</a:t>
            </a:r>
            <a:r>
              <a:rPr lang="en-IN" sz="700" dirty="0" err="1"/>
              <a:t>fprintf</a:t>
            </a:r>
            <a:r>
              <a:rPr lang="en-IN" sz="700" dirty="0"/>
              <a:t>(f2,"%f\t%.10f\n ",x[</a:t>
            </a:r>
            <a:r>
              <a:rPr lang="en-IN" sz="700" dirty="0" err="1"/>
              <a:t>i</a:t>
            </a:r>
            <a:r>
              <a:rPr lang="en-IN" sz="700" dirty="0"/>
              <a:t>],T[</a:t>
            </a:r>
            <a:r>
              <a:rPr lang="en-IN" sz="700" dirty="0" err="1"/>
              <a:t>i</a:t>
            </a:r>
            <a:r>
              <a:rPr lang="en-IN" sz="700" dirty="0"/>
              <a:t>]);</a:t>
            </a:r>
          </a:p>
          <a:p>
            <a:r>
              <a:rPr lang="en-IN" sz="700" dirty="0"/>
              <a:t>				}</a:t>
            </a:r>
          </a:p>
          <a:p>
            <a:r>
              <a:rPr lang="en-IN" sz="700" dirty="0"/>
              <a:t>			}</a:t>
            </a:r>
          </a:p>
          <a:p>
            <a:r>
              <a:rPr lang="en-IN" sz="700" dirty="0"/>
              <a:t>			</a:t>
            </a:r>
            <a:r>
              <a:rPr lang="en-IN" sz="700" dirty="0" err="1"/>
              <a:t>fclose</a:t>
            </a:r>
            <a:r>
              <a:rPr lang="en-IN" sz="700" dirty="0"/>
              <a:t>(f2);</a:t>
            </a:r>
          </a:p>
          <a:p>
            <a:r>
              <a:rPr lang="en-IN" sz="700" dirty="0"/>
              <a:t>		}</a:t>
            </a:r>
          </a:p>
          <a:p>
            <a:r>
              <a:rPr lang="en-IN" sz="700" dirty="0"/>
              <a:t>	</a:t>
            </a:r>
          </a:p>
          <a:p>
            <a:endParaRPr lang="en-IN" sz="700" dirty="0"/>
          </a:p>
          <a:p>
            <a:r>
              <a:rPr lang="en-IN" sz="700" dirty="0"/>
              <a:t>	</a:t>
            </a:r>
          </a:p>
          <a:p>
            <a:r>
              <a:rPr lang="en-IN" sz="700" dirty="0"/>
              <a:t>	step++;</a:t>
            </a:r>
          </a:p>
          <a:p>
            <a:r>
              <a:rPr lang="en-IN" sz="700" dirty="0"/>
              <a:t>}</a:t>
            </a:r>
          </a:p>
          <a:p>
            <a:r>
              <a:rPr lang="en-IN" sz="700" dirty="0"/>
              <a:t>while(rms&gt;residue);</a:t>
            </a:r>
          </a:p>
          <a:p>
            <a:r>
              <a:rPr lang="en-IN" sz="700" dirty="0"/>
              <a:t>//</a:t>
            </a:r>
            <a:r>
              <a:rPr lang="en-IN" sz="700" dirty="0" err="1"/>
              <a:t>printf</a:t>
            </a:r>
            <a:r>
              <a:rPr lang="en-IN" sz="700" dirty="0"/>
              <a:t>("%</a:t>
            </a:r>
            <a:r>
              <a:rPr lang="en-IN" sz="700" dirty="0" err="1"/>
              <a:t>d",step</a:t>
            </a:r>
            <a:r>
              <a:rPr lang="en-IN" sz="700" dirty="0"/>
              <a:t>);</a:t>
            </a:r>
          </a:p>
          <a:p>
            <a:endParaRPr lang="en-IN" sz="700" dirty="0"/>
          </a:p>
          <a:p>
            <a:r>
              <a:rPr lang="en-IN" sz="700" dirty="0"/>
              <a:t>//-------------file writing------------//</a:t>
            </a:r>
          </a:p>
          <a:p>
            <a:r>
              <a:rPr lang="en-IN" sz="700" dirty="0"/>
              <a:t>FILE *f1;</a:t>
            </a:r>
          </a:p>
          <a:p>
            <a:r>
              <a:rPr lang="en-IN" sz="700" dirty="0"/>
              <a:t>//for(</a:t>
            </a:r>
            <a:r>
              <a:rPr lang="en-IN" sz="700" dirty="0" err="1"/>
              <a:t>i</a:t>
            </a:r>
            <a:r>
              <a:rPr lang="en-IN" sz="700" dirty="0"/>
              <a:t>=0;i&lt;=</a:t>
            </a:r>
            <a:r>
              <a:rPr lang="en-IN" sz="700" dirty="0" err="1"/>
              <a:t>nx;i</a:t>
            </a:r>
            <a:r>
              <a:rPr lang="en-IN" sz="700" dirty="0"/>
              <a:t>++)</a:t>
            </a:r>
          </a:p>
          <a:p>
            <a:r>
              <a:rPr lang="en-IN" sz="700" dirty="0"/>
              <a:t>{</a:t>
            </a:r>
          </a:p>
          <a:p>
            <a:r>
              <a:rPr lang="en-IN" sz="700" dirty="0"/>
              <a:t>	</a:t>
            </a:r>
          </a:p>
          <a:p>
            <a:r>
              <a:rPr lang="en-IN" sz="700" dirty="0"/>
              <a:t>	f1 = </a:t>
            </a:r>
            <a:r>
              <a:rPr lang="en-IN" sz="700" dirty="0" err="1"/>
              <a:t>fopen</a:t>
            </a:r>
            <a:r>
              <a:rPr lang="en-IN" sz="700" dirty="0"/>
              <a:t>("temp.</a:t>
            </a:r>
            <a:r>
              <a:rPr lang="en-IN" sz="700" dirty="0" err="1"/>
              <a:t>dat</a:t>
            </a:r>
            <a:r>
              <a:rPr lang="en-IN" sz="700" dirty="0"/>
              <a:t>","w");</a:t>
            </a:r>
          </a:p>
          <a:p>
            <a:r>
              <a:rPr lang="en-IN" sz="700" dirty="0"/>
              <a:t>	</a:t>
            </a:r>
            <a:r>
              <a:rPr lang="en-IN" sz="700" dirty="0" err="1"/>
              <a:t>fprintf</a:t>
            </a:r>
            <a:r>
              <a:rPr lang="en-IN" sz="700" dirty="0"/>
              <a:t>(f1,"VARIABLES=""X"",""TEMPERATURE""\</a:t>
            </a:r>
            <a:r>
              <a:rPr lang="en-IN" sz="700" dirty="0" err="1"/>
              <a:t>nZONE</a:t>
            </a:r>
            <a:r>
              <a:rPr lang="en-IN" sz="700" dirty="0"/>
              <a:t> I=%d ZONETYPE=ORDERED DATAPACKING=POINT\n",nx+2);</a:t>
            </a:r>
          </a:p>
          <a:p>
            <a:r>
              <a:rPr lang="en-IN" sz="700" dirty="0"/>
              <a:t>	for(</a:t>
            </a:r>
            <a:r>
              <a:rPr lang="en-IN" sz="700" dirty="0" err="1"/>
              <a:t>i</a:t>
            </a:r>
            <a:r>
              <a:rPr lang="en-IN" sz="700" dirty="0"/>
              <a:t>=0;i&lt;=nx+1;i++)</a:t>
            </a:r>
          </a:p>
          <a:p>
            <a:r>
              <a:rPr lang="en-IN" sz="700" dirty="0"/>
              <a:t>	</a:t>
            </a:r>
            <a:r>
              <a:rPr lang="en-IN" sz="700" dirty="0" err="1"/>
              <a:t>fprintf</a:t>
            </a:r>
            <a:r>
              <a:rPr lang="en-IN" sz="700" dirty="0"/>
              <a:t>(f1,"%lf\</a:t>
            </a:r>
            <a:r>
              <a:rPr lang="en-IN" sz="700" dirty="0" err="1"/>
              <a:t>t%lf</a:t>
            </a:r>
            <a:r>
              <a:rPr lang="en-IN" sz="700" dirty="0"/>
              <a:t>\</a:t>
            </a:r>
            <a:r>
              <a:rPr lang="en-IN" sz="700" dirty="0" err="1"/>
              <a:t>n",x</a:t>
            </a:r>
            <a:r>
              <a:rPr lang="en-IN" sz="700" dirty="0"/>
              <a:t>[</a:t>
            </a:r>
            <a:r>
              <a:rPr lang="en-IN" sz="700" dirty="0" err="1"/>
              <a:t>i</a:t>
            </a:r>
            <a:r>
              <a:rPr lang="en-IN" sz="700" dirty="0"/>
              <a:t>],T[</a:t>
            </a:r>
            <a:r>
              <a:rPr lang="en-IN" sz="700" dirty="0" err="1"/>
              <a:t>i</a:t>
            </a:r>
            <a:r>
              <a:rPr lang="en-IN" sz="700" dirty="0"/>
              <a:t>]);	</a:t>
            </a:r>
          </a:p>
          <a:p>
            <a:r>
              <a:rPr lang="en-IN" sz="700" dirty="0"/>
              <a:t>}</a:t>
            </a:r>
          </a:p>
          <a:p>
            <a:r>
              <a:rPr lang="en-IN" sz="700" dirty="0" err="1"/>
              <a:t>fclose</a:t>
            </a:r>
            <a:r>
              <a:rPr lang="en-IN" sz="700" dirty="0"/>
              <a:t>(f1);</a:t>
            </a:r>
          </a:p>
          <a:p>
            <a:r>
              <a:rPr lang="en-IN" sz="700" dirty="0"/>
              <a:t>return 0;</a:t>
            </a:r>
          </a:p>
          <a:p>
            <a:r>
              <a:rPr lang="en-IN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0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406855-A98F-E0AD-109C-376EE5C5DE84}"/>
              </a:ext>
            </a:extLst>
          </p:cNvPr>
          <p:cNvSpPr txBox="1"/>
          <p:nvPr/>
        </p:nvSpPr>
        <p:spPr>
          <a:xfrm>
            <a:off x="-16933" y="0"/>
            <a:ext cx="12132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i="1" u="sng" dirty="0">
                <a:solidFill>
                  <a:srgbClr val="002060"/>
                </a:solidFill>
              </a:rPr>
              <a:t>CODE FOR TEMPERATURE PROFILE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4CB6A-A1BF-1FE5-B7C7-ED0434BB4936}"/>
              </a:ext>
            </a:extLst>
          </p:cNvPr>
          <p:cNvSpPr txBox="1"/>
          <p:nvPr/>
        </p:nvSpPr>
        <p:spPr>
          <a:xfrm>
            <a:off x="-16933" y="523220"/>
            <a:ext cx="121327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 err="1"/>
              <a:t>maxIterations</a:t>
            </a:r>
            <a:r>
              <a:rPr lang="en-IN" dirty="0"/>
              <a:t>=280</a:t>
            </a:r>
          </a:p>
          <a:p>
            <a:r>
              <a:rPr lang="en-IN" dirty="0"/>
              <a:t># Specify the output file format and name</a:t>
            </a:r>
          </a:p>
          <a:p>
            <a:r>
              <a:rPr lang="en-IN" dirty="0"/>
              <a:t>set terminal </a:t>
            </a:r>
            <a:r>
              <a:rPr lang="en-IN" dirty="0" err="1"/>
              <a:t>pngcairo</a:t>
            </a:r>
            <a:endParaRPr lang="en-IN" dirty="0"/>
          </a:p>
          <a:p>
            <a:r>
              <a:rPr lang="en-IN" dirty="0"/>
              <a:t>set output "temperature_plots.png"</a:t>
            </a:r>
          </a:p>
          <a:p>
            <a:endParaRPr lang="en-IN" dirty="0"/>
          </a:p>
          <a:p>
            <a:r>
              <a:rPr lang="en-IN" dirty="0"/>
              <a:t># Define plot style and labels</a:t>
            </a:r>
          </a:p>
          <a:p>
            <a:r>
              <a:rPr lang="en-IN" dirty="0"/>
              <a:t>set </a:t>
            </a:r>
            <a:r>
              <a:rPr lang="en-IN" dirty="0" err="1"/>
              <a:t>xlabel</a:t>
            </a:r>
            <a:r>
              <a:rPr lang="en-IN" dirty="0"/>
              <a:t> "X"</a:t>
            </a:r>
          </a:p>
          <a:p>
            <a:r>
              <a:rPr lang="en-IN" dirty="0"/>
              <a:t>set </a:t>
            </a:r>
            <a:r>
              <a:rPr lang="en-IN" dirty="0" err="1"/>
              <a:t>ylabel</a:t>
            </a:r>
            <a:r>
              <a:rPr lang="en-IN" dirty="0"/>
              <a:t> "Temperature"</a:t>
            </a:r>
          </a:p>
          <a:p>
            <a:endParaRPr lang="en-IN" dirty="0"/>
          </a:p>
          <a:p>
            <a:r>
              <a:rPr lang="en-IN" dirty="0"/>
              <a:t>set title "Temperature Variation over different volumetric heating rate(robin's)"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# Set a smaller legend size</a:t>
            </a:r>
          </a:p>
          <a:p>
            <a:r>
              <a:rPr lang="en-IN" dirty="0"/>
              <a:t>#set key </a:t>
            </a:r>
            <a:r>
              <a:rPr lang="en-IN" dirty="0" err="1"/>
              <a:t>samplen</a:t>
            </a:r>
            <a:r>
              <a:rPr lang="en-IN" dirty="0"/>
              <a:t> 1 spacing 1</a:t>
            </a:r>
          </a:p>
          <a:p>
            <a:endParaRPr lang="en-IN" dirty="0"/>
          </a:p>
          <a:p>
            <a:r>
              <a:rPr lang="en-IN" dirty="0"/>
              <a:t># Plot data from multiple files using a loop</a:t>
            </a:r>
          </a:p>
          <a:p>
            <a:r>
              <a:rPr lang="en-IN" dirty="0"/>
              <a:t>#plot for [</a:t>
            </a:r>
            <a:r>
              <a:rPr lang="en-IN" dirty="0" err="1"/>
              <a:t>i</a:t>
            </a:r>
            <a:r>
              <a:rPr lang="en-IN" dirty="0"/>
              <a:t>=0:maxIterations] 'TEST/'.i.'.dat' using 1:2 with lines title 'S=0.0'.i</a:t>
            </a:r>
          </a:p>
          <a:p>
            <a:r>
              <a:rPr lang="en-IN" dirty="0"/>
              <a:t>plot for [</a:t>
            </a:r>
            <a:r>
              <a:rPr lang="en-IN" dirty="0" err="1"/>
              <a:t>i</a:t>
            </a:r>
            <a:r>
              <a:rPr lang="en-IN" dirty="0"/>
              <a:t>=0:maxIterations] 'TEST/'.i.'.dat' using 1:2 with lines </a:t>
            </a:r>
            <a:r>
              <a:rPr lang="en-IN" dirty="0" err="1"/>
              <a:t>notitle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72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69F4B3-EA24-ECFE-B700-D257D7E05CBC}"/>
              </a:ext>
            </a:extLst>
          </p:cNvPr>
          <p:cNvSpPr txBox="1"/>
          <p:nvPr/>
        </p:nvSpPr>
        <p:spPr>
          <a:xfrm>
            <a:off x="59266" y="170934"/>
            <a:ext cx="12132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i="1" u="sng" dirty="0">
                <a:solidFill>
                  <a:srgbClr val="002060"/>
                </a:solidFill>
              </a:rPr>
              <a:t>RESULT (DIRICHLET)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FC8AEC-24E7-4565-6650-FCE35BE05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5" y="673668"/>
            <a:ext cx="6206069" cy="4621353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CA24A-5C38-7073-96E5-DDA77BC1B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6" y="673669"/>
            <a:ext cx="5926663" cy="4621353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2CF645-6EEE-F1C7-9B25-FCC8E56A0152}"/>
              </a:ext>
            </a:extLst>
          </p:cNvPr>
          <p:cNvSpPr txBox="1"/>
          <p:nvPr/>
        </p:nvSpPr>
        <p:spPr>
          <a:xfrm>
            <a:off x="770466" y="5430279"/>
            <a:ext cx="404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S=0.01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7CE0C-929D-162A-1420-E73E9EC82BE0}"/>
              </a:ext>
            </a:extLst>
          </p:cNvPr>
          <p:cNvSpPr txBox="1"/>
          <p:nvPr/>
        </p:nvSpPr>
        <p:spPr>
          <a:xfrm>
            <a:off x="7687734" y="5399501"/>
            <a:ext cx="3733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rgbClr val="C00000"/>
                </a:solidFill>
              </a:rPr>
              <a:t>S=0.02</a:t>
            </a:r>
          </a:p>
        </p:txBody>
      </p:sp>
    </p:spTree>
    <p:extLst>
      <p:ext uri="{BB962C8B-B14F-4D97-AF65-F5344CB8AC3E}">
        <p14:creationId xmlns:p14="http://schemas.microsoft.com/office/powerpoint/2010/main" val="288395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FD128E-1F35-B38F-95E2-8F45EC2FAA47}"/>
              </a:ext>
            </a:extLst>
          </p:cNvPr>
          <p:cNvSpPr txBox="1"/>
          <p:nvPr/>
        </p:nvSpPr>
        <p:spPr>
          <a:xfrm>
            <a:off x="33867" y="754108"/>
            <a:ext cx="11777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 a numerical code for obtaining unsteady temperature variation in a 1-D fin with bulk or volumetric heating. Generate results for all boundary conditions at both ends and different values of volumetric heating. The circumference of the fin is insulated. Use TDMA.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46029-939E-3EB4-4794-B6D623A6AD35}"/>
              </a:ext>
            </a:extLst>
          </p:cNvPr>
          <p:cNvSpPr txBox="1"/>
          <p:nvPr/>
        </p:nvSpPr>
        <p:spPr>
          <a:xfrm>
            <a:off x="33867" y="169333"/>
            <a:ext cx="1196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i="1" u="sng" dirty="0">
                <a:solidFill>
                  <a:schemeClr val="accent5">
                    <a:lumMod val="50000"/>
                  </a:schemeClr>
                </a:solidFill>
              </a:rPr>
              <a:t>OBJECTIVE OF THE ASSIGNMENT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C936B2-9510-F09D-6675-87CC6E0D5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1338883"/>
            <a:ext cx="6937587" cy="2517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C5BD1D-97AA-C72D-3D1F-FDCBC5DF3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3811848"/>
            <a:ext cx="6937587" cy="251728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CEFDAAC-2F3C-DCE1-8892-B03A8E45CF38}"/>
              </a:ext>
            </a:extLst>
          </p:cNvPr>
          <p:cNvSpPr/>
          <p:nvPr/>
        </p:nvSpPr>
        <p:spPr>
          <a:xfrm>
            <a:off x="7543840" y="3046152"/>
            <a:ext cx="3302000" cy="2971800"/>
          </a:xfrm>
          <a:custGeom>
            <a:avLst/>
            <a:gdLst>
              <a:gd name="connsiteX0" fmla="*/ 1539720 w 3158280"/>
              <a:gd name="connsiteY0" fmla="*/ 2862720 h 2862720"/>
              <a:gd name="connsiteX1" fmla="*/ 3158280 w 3158280"/>
              <a:gd name="connsiteY1" fmla="*/ 0 h 2862720"/>
              <a:gd name="connsiteX2" fmla="*/ 0 w 3158280"/>
              <a:gd name="connsiteY2" fmla="*/ 360 h 2862720"/>
              <a:gd name="connsiteX3" fmla="*/ 1056960 w 3158280"/>
              <a:gd name="connsiteY3" fmla="*/ 2862720 h 28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3158280" h="2862720">
                <a:moveTo>
                  <a:pt x="1539720" y="2862720"/>
                </a:moveTo>
                <a:lnTo>
                  <a:pt x="3158280" y="0"/>
                </a:lnTo>
                <a:lnTo>
                  <a:pt x="0" y="360"/>
                </a:lnTo>
                <a:lnTo>
                  <a:pt x="1056960" y="2862720"/>
                </a:lnTo>
                <a:close/>
              </a:path>
            </a:pathLst>
          </a:custGeom>
          <a:solidFill>
            <a:srgbClr val="FFC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0F682B-77E7-9F6F-86EB-0A0B0E5351DE}"/>
                  </a:ext>
                </a:extLst>
              </p14:cNvPr>
              <p14:cNvContentPartPr/>
              <p14:nvPr/>
            </p14:nvContentPartPr>
            <p14:xfrm>
              <a:off x="3159800" y="370792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0F682B-77E7-9F6F-86EB-0A0B0E5351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3680" y="37018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7839C60-FB7A-721A-A84E-0AE99B911E3F}"/>
                  </a:ext>
                </a:extLst>
              </p14:cNvPr>
              <p14:cNvContentPartPr/>
              <p14:nvPr/>
            </p14:nvContentPartPr>
            <p14:xfrm>
              <a:off x="9194840" y="578080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7839C60-FB7A-721A-A84E-0AE99B911E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88720" y="577468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80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52CF645-6EEE-F1C7-9B25-FCC8E56A0152}"/>
              </a:ext>
            </a:extLst>
          </p:cNvPr>
          <p:cNvSpPr txBox="1"/>
          <p:nvPr/>
        </p:nvSpPr>
        <p:spPr>
          <a:xfrm>
            <a:off x="770466" y="5430279"/>
            <a:ext cx="404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S=0.05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7CE0C-929D-162A-1420-E73E9EC82BE0}"/>
              </a:ext>
            </a:extLst>
          </p:cNvPr>
          <p:cNvSpPr txBox="1"/>
          <p:nvPr/>
        </p:nvSpPr>
        <p:spPr>
          <a:xfrm>
            <a:off x="7687734" y="5399501"/>
            <a:ext cx="3733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rgbClr val="C00000"/>
                </a:solidFill>
              </a:rPr>
              <a:t>S=0.08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803E60-EF19-04C6-8C32-5DA7BC255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64068"/>
            <a:ext cx="5630333" cy="4930954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D241F8-36B7-A2EC-FEE0-FD3690FC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32" y="508001"/>
            <a:ext cx="5850467" cy="47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3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5A5FB4-BA41-0D85-AED6-7F19698E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19" y="89414"/>
            <a:ext cx="9418321" cy="5894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73A0B8-BC0E-A40C-5902-D79B62E8D455}"/>
              </a:ext>
            </a:extLst>
          </p:cNvPr>
          <p:cNvSpPr txBox="1"/>
          <p:nvPr/>
        </p:nvSpPr>
        <p:spPr>
          <a:xfrm>
            <a:off x="0" y="598424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chemeClr val="accent6">
                    <a:lumMod val="50000"/>
                  </a:schemeClr>
                </a:solidFill>
              </a:rPr>
              <a:t>As the volumetric heating rate increases, the maxima shifts further upwards</a:t>
            </a:r>
          </a:p>
        </p:txBody>
      </p:sp>
    </p:spTree>
    <p:extLst>
      <p:ext uri="{BB962C8B-B14F-4D97-AF65-F5344CB8AC3E}">
        <p14:creationId xmlns:p14="http://schemas.microsoft.com/office/powerpoint/2010/main" val="3016440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69F4B3-EA24-ECFE-B700-D257D7E05CBC}"/>
              </a:ext>
            </a:extLst>
          </p:cNvPr>
          <p:cNvSpPr txBox="1"/>
          <p:nvPr/>
        </p:nvSpPr>
        <p:spPr>
          <a:xfrm>
            <a:off x="59266" y="170934"/>
            <a:ext cx="12132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i="1" u="sng" dirty="0">
                <a:solidFill>
                  <a:srgbClr val="002060"/>
                </a:solidFill>
              </a:rPr>
              <a:t>RESULT (ROBIN’S)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2CF645-6EEE-F1C7-9B25-FCC8E56A0152}"/>
              </a:ext>
            </a:extLst>
          </p:cNvPr>
          <p:cNvSpPr txBox="1"/>
          <p:nvPr/>
        </p:nvSpPr>
        <p:spPr>
          <a:xfrm>
            <a:off x="770466" y="5430279"/>
            <a:ext cx="404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S=0.01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7CE0C-929D-162A-1420-E73E9EC82BE0}"/>
              </a:ext>
            </a:extLst>
          </p:cNvPr>
          <p:cNvSpPr txBox="1"/>
          <p:nvPr/>
        </p:nvSpPr>
        <p:spPr>
          <a:xfrm>
            <a:off x="7687734" y="5399501"/>
            <a:ext cx="3733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rgbClr val="C00000"/>
                </a:solidFill>
              </a:rPr>
              <a:t>S=0.03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4739C-DFDD-BBA4-C319-37B9A7D4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58389"/>
            <a:ext cx="4648963" cy="3486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6E0A7-4EF6-4BC9-D06C-FF7892BC6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23" y="1058389"/>
            <a:ext cx="4222044" cy="31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24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52CF645-6EEE-F1C7-9B25-FCC8E56A0152}"/>
              </a:ext>
            </a:extLst>
          </p:cNvPr>
          <p:cNvSpPr txBox="1"/>
          <p:nvPr/>
        </p:nvSpPr>
        <p:spPr>
          <a:xfrm>
            <a:off x="770466" y="5430279"/>
            <a:ext cx="404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S=0.05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7CE0C-929D-162A-1420-E73E9EC82BE0}"/>
              </a:ext>
            </a:extLst>
          </p:cNvPr>
          <p:cNvSpPr txBox="1"/>
          <p:nvPr/>
        </p:nvSpPr>
        <p:spPr>
          <a:xfrm>
            <a:off x="7687734" y="5399501"/>
            <a:ext cx="3733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rgbClr val="C00000"/>
                </a:solidFill>
              </a:rPr>
              <a:t>S=0.08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06CA5-2123-34BA-832F-79B7DD91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4" y="829733"/>
            <a:ext cx="5610579" cy="4207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1775D-8666-35AA-A7B8-E8EF589C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488" y="1058389"/>
            <a:ext cx="5610577" cy="40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4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20E89-F1C2-66C7-382A-0A6341F5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99" y="317338"/>
            <a:ext cx="9829799" cy="5785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F3E98-F0E4-F5AD-6E7A-F84CC8D1A9BB}"/>
              </a:ext>
            </a:extLst>
          </p:cNvPr>
          <p:cNvSpPr txBox="1"/>
          <p:nvPr/>
        </p:nvSpPr>
        <p:spPr>
          <a:xfrm flipH="1">
            <a:off x="9939864" y="2420918"/>
            <a:ext cx="186266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S=0.08</a:t>
            </a:r>
          </a:p>
          <a:p>
            <a:pPr algn="ctr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S=0.07</a:t>
            </a:r>
          </a:p>
          <a:p>
            <a:pPr algn="ctr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S=0.06</a:t>
            </a:r>
          </a:p>
          <a:p>
            <a:pPr algn="ctr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S=0.05</a:t>
            </a:r>
          </a:p>
          <a:p>
            <a:pPr algn="ctr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S=0.04</a:t>
            </a:r>
          </a:p>
          <a:p>
            <a:pPr algn="ctr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S=0.03</a:t>
            </a:r>
          </a:p>
          <a:p>
            <a:pPr algn="ctr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S=0.02</a:t>
            </a:r>
          </a:p>
          <a:p>
            <a:pPr algn="ctr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S=0.01</a:t>
            </a:r>
          </a:p>
          <a:p>
            <a:pPr algn="ctr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S=0.00</a:t>
            </a:r>
          </a:p>
          <a:p>
            <a:pPr algn="ctr"/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61784-B13B-4FDB-29F8-25AB2509A550}"/>
              </a:ext>
            </a:extLst>
          </p:cNvPr>
          <p:cNvSpPr txBox="1"/>
          <p:nvPr/>
        </p:nvSpPr>
        <p:spPr>
          <a:xfrm>
            <a:off x="0" y="610303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 dirty="0">
                <a:solidFill>
                  <a:schemeClr val="accent6">
                    <a:lumMod val="50000"/>
                  </a:schemeClr>
                </a:solidFill>
              </a:rPr>
              <a:t>As the volumetric heating rate increases, the maxima shifts further upwards</a:t>
            </a:r>
          </a:p>
        </p:txBody>
      </p:sp>
    </p:spTree>
    <p:extLst>
      <p:ext uri="{BB962C8B-B14F-4D97-AF65-F5344CB8AC3E}">
        <p14:creationId xmlns:p14="http://schemas.microsoft.com/office/powerpoint/2010/main" val="1517002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9B9629-0B33-9374-AB06-A1E139F93885}"/>
              </a:ext>
            </a:extLst>
          </p:cNvPr>
          <p:cNvSpPr txBox="1"/>
          <p:nvPr/>
        </p:nvSpPr>
        <p:spPr>
          <a:xfrm>
            <a:off x="59267" y="382600"/>
            <a:ext cx="1206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i="1" u="sng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42177-02C1-4352-8AA4-50A417B060A9}"/>
              </a:ext>
            </a:extLst>
          </p:cNvPr>
          <p:cNvSpPr txBox="1"/>
          <p:nvPr/>
        </p:nvSpPr>
        <p:spPr>
          <a:xfrm>
            <a:off x="59267" y="939800"/>
            <a:ext cx="12065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As the volumetric heating rate increases, the maxima shifts further upwards.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i="1" dirty="0">
                <a:solidFill>
                  <a:schemeClr val="accent6">
                    <a:lumMod val="50000"/>
                  </a:schemeClr>
                </a:solidFill>
              </a:rPr>
              <a:t>Use of Dirichlet boundary condition and circumferential insulation had a profound impact on temperature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i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If the right side of the 1D fin is subjected to a Robin boundary condition while maintaining the Dirichlet condition on the left. The transition from a Dirichlet to a Robin boundary condition on one side introduces a more complex thermal interaction, allowing for a heat transfer coefficient to influence the temperature profile at that boundary.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The shift in the location of the temperature maximum with increasing volumetric heating rate would typically be more pronounced in the Robin boundary condition case compared to the Dirichlet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 In the Dirichlet boundary condition, the temperature at the boundary is fixed, and the heat accumulates within the fin, leading to a more gradual change in temperature distribution as the volumetric heating rate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In the Robin boundary condition, the right-side temperature is influenced by the heat transfer coefficient and the temperature difference between the fin and its surroundings. As the volumetric heating rate increases, the higher heat generation causes a more significant temperature difference, which in turn affects the right-side temperature more significantly. </a:t>
            </a:r>
            <a:endParaRPr lang="en-IN" sz="18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56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6B673E-2990-A42E-04B8-292D5A73B76A}"/>
              </a:ext>
            </a:extLst>
          </p:cNvPr>
          <p:cNvSpPr/>
          <p:nvPr/>
        </p:nvSpPr>
        <p:spPr>
          <a:xfrm>
            <a:off x="1871134" y="1684867"/>
            <a:ext cx="811953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i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57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683D6F-F401-EAC8-B968-C60C3B38D06F}"/>
              </a:ext>
            </a:extLst>
          </p:cNvPr>
          <p:cNvSpPr txBox="1"/>
          <p:nvPr/>
        </p:nvSpPr>
        <p:spPr>
          <a:xfrm>
            <a:off x="0" y="139337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i="1" u="sng" dirty="0">
                <a:solidFill>
                  <a:srgbClr val="002060"/>
                </a:solidFill>
              </a:rPr>
              <a:t>MODEL EQUATION AND 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545558-5AF7-D2D7-C663-6126644C67CA}"/>
                  </a:ext>
                </a:extLst>
              </p:cNvPr>
              <p:cNvSpPr txBox="1"/>
              <p:nvPr/>
            </p:nvSpPr>
            <p:spPr>
              <a:xfrm>
                <a:off x="69669" y="531222"/>
                <a:ext cx="12122331" cy="6596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Energy conservation;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𝑞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̇(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𝑥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− 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𝑞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̇(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𝑥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∆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𝑥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)]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𝐴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S(A∆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𝑥)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𝑚𝐶𝑇</m:t>
                        </m:r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Where, A = Cross-sectional area of Fin                   p = Perimeter of fin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S= Volumetric heating rate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Conductive Heat flux            </a:t>
                </a:r>
                <a14:m>
                  <m:oMath xmlns:m="http://schemas.openxmlformats.org/officeDocument/2006/math"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𝛥</m:t>
                    </m:r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mCT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Change in Internal Energy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             𝑞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̇(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𝑥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∆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𝑥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𝑞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̇(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𝑥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− ∆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𝑥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IN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IN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</m:acc>
                      </m:num>
                      <m:den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                    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𝑚𝐶𝑇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𝜌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A∆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𝑥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𝐶𝑇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𝜕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𝜌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A∆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𝑥𝐶𝑇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=  − ∆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𝑥𝐴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IN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IN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IN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</m:acc>
                      </m:num>
                      <m:den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) +S(∆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𝑥𝐴)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Now, 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𝑞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̇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𝑥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−</a:t>
                </a: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𝑘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IN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IN" sz="1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f>
                      <m:f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f>
                      <m:f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nary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𝛻</m:t>
                            </m:r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nary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+∭</m:t>
                    </m:r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IN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nary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nary>
                      <m:naryPr>
                        <m:chr m:val="∬"/>
                        <m:limLoc m:val="undOvr"/>
                        <m:supHide m:val="on"/>
                        <m:ctrlP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𝛻</m:t>
                        </m:r>
                        <m:acc>
                          <m:accPr>
                            <m:chr m:val="⃗"/>
                            <m:ctrlP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⋅ⅆ</m:t>
                        </m:r>
                        <m:acc>
                          <m:accPr>
                            <m:chr m:val="⃗"/>
                            <m:ctrlP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+∭</m:t>
                    </m:r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ⅆ</m:t>
                    </m:r>
                    <m:r>
                      <a:rPr lang="en-IN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IN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i="1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MODEL EQUATION</a:t>
                </a:r>
                <a:endParaRPr lang="en-IN" i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545558-5AF7-D2D7-C663-6126644C6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9" y="531222"/>
                <a:ext cx="12122331" cy="6596165"/>
              </a:xfrm>
              <a:prstGeom prst="rect">
                <a:avLst/>
              </a:prstGeom>
              <a:blipFill>
                <a:blip r:embed="rId2"/>
                <a:stretch>
                  <a:fillRect l="-704" t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21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E636AF-1B61-AB5F-018B-76D2A3ED989B}"/>
                  </a:ext>
                </a:extLst>
              </p:cNvPr>
              <p:cNvSpPr txBox="1"/>
              <p:nvPr/>
            </p:nvSpPr>
            <p:spPr>
              <a:xfrm>
                <a:off x="0" y="252550"/>
                <a:ext cx="12104914" cy="2284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i="1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BOUNDARY CONDITIONS-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Dirichlet boundary condition at </a:t>
                </a:r>
                <a:r>
                  <a:rPr lang="en-IN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x=0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x=L</a:t>
                </a:r>
                <a14:m>
                  <m:oMath xmlns:m="http://schemas.openxmlformats.org/officeDocument/2006/math"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b>
                    </m:sSub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0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400" i="1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INITIAL CONDITION-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400" i="1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E636AF-1B61-AB5F-018B-76D2A3ED9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2550"/>
                <a:ext cx="12104914" cy="2284728"/>
              </a:xfrm>
              <a:prstGeom prst="rect">
                <a:avLst/>
              </a:prstGeom>
              <a:blipFill>
                <a:blip r:embed="rId2"/>
                <a:stretch>
                  <a:fillRect l="-755" t="-10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34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6ECCD5-BEE2-71F3-6A3E-654C8A3248AD}"/>
              </a:ext>
            </a:extLst>
          </p:cNvPr>
          <p:cNvSpPr txBox="1"/>
          <p:nvPr/>
        </p:nvSpPr>
        <p:spPr>
          <a:xfrm>
            <a:off x="1" y="78377"/>
            <a:ext cx="12087496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i="1" u="sng" kern="10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680156-99B4-ABD7-1BB2-70C5EBBE27B4}"/>
                  </a:ext>
                </a:extLst>
              </p:cNvPr>
              <p:cNvSpPr txBox="1"/>
              <p:nvPr/>
            </p:nvSpPr>
            <p:spPr>
              <a:xfrm>
                <a:off x="156754" y="611280"/>
                <a:ext cx="8987246" cy="5972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Applying Implicit Time Marching,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sub>
                                    <m:sup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𝛥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sub>
                                    <m:sup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sub>
                                    <m:sup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𝛥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General Equation-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Where,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=1+</m:t>
                    </m:r>
                    <m:f>
                      <m:f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𝛼𝛥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𝛥</m:t>
                        </m:r>
                        <m:sSup>
                          <m:sSup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(where </a:t>
                </a:r>
                <a14:m>
                  <m:oMath xmlns:m="http://schemas.openxmlformats.org/officeDocument/2006/math"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𝛼𝛥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𝛥</m:t>
                        </m:r>
                        <m:sSup>
                          <m:sSup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𝛼𝛥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𝛥</m:t>
                        </m:r>
                        <m:sSup>
                          <m:sSup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For cells(2 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≤</a:t>
                </a:r>
                <a:r>
                  <a:rPr lang="en-IN" sz="1800" i="1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IN" sz="1800" i="1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≤ 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(M-1))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680156-99B4-ABD7-1BB2-70C5EBBE2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611280"/>
                <a:ext cx="8987246" cy="5972661"/>
              </a:xfrm>
              <a:prstGeom prst="rect">
                <a:avLst/>
              </a:prstGeom>
              <a:blipFill>
                <a:blip r:embed="rId2"/>
                <a:stretch>
                  <a:fillRect l="-746" t="-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88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09701-3270-78F2-6727-14DDE2696EA7}"/>
                  </a:ext>
                </a:extLst>
              </p:cNvPr>
              <p:cNvSpPr txBox="1"/>
              <p:nvPr/>
            </p:nvSpPr>
            <p:spPr>
              <a:xfrm>
                <a:off x="78620" y="0"/>
                <a:ext cx="9056914" cy="6404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1800" i="1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=1,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Applying boundary condition at left side,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  <m:sup/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 </a:t>
                </a:r>
                <a14:m>
                  <m:oMath xmlns:m="http://schemas.openxmlformats.org/officeDocument/2006/math"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  <m:sup/>
                    </m:sSubSup>
                  </m:oMath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IN" sz="1800" i="1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=M,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Applying boundary condition at right end,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IN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  <m:sup/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  <m:sup/>
                    </m:sSub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09701-3270-78F2-6727-14DDE2696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0" y="0"/>
                <a:ext cx="9056914" cy="6404382"/>
              </a:xfrm>
              <a:prstGeom prst="rect">
                <a:avLst/>
              </a:prstGeom>
              <a:blipFill>
                <a:blip r:embed="rId2"/>
                <a:stretch>
                  <a:fillRect l="-606" t="-381" b="-2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98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BABE8E-2159-863F-3348-B538B1B72513}"/>
              </a:ext>
            </a:extLst>
          </p:cNvPr>
          <p:cNvSpPr txBox="1"/>
          <p:nvPr/>
        </p:nvSpPr>
        <p:spPr>
          <a:xfrm>
            <a:off x="69669" y="0"/>
            <a:ext cx="1212233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i="1" u="sng" kern="1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CALCULATION ( DIRICHLET BOUNDARY CONDITION)</a:t>
            </a:r>
            <a:endParaRPr lang="en-IN" sz="1800" i="1" u="sng" kern="1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AD03B4-28D2-9C68-0A22-71F073EDE862}"/>
                  </a:ext>
                </a:extLst>
              </p:cNvPr>
              <p:cNvSpPr txBox="1"/>
              <p:nvPr/>
            </p:nvSpPr>
            <p:spPr>
              <a:xfrm>
                <a:off x="69669" y="454115"/>
                <a:ext cx="12122331" cy="5949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L=1</a:t>
                </a:r>
                <a:r>
                  <a:rPr lang="en-IN" sz="12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M=5   </a:t>
                </a:r>
                <a:r>
                  <a:rPr lang="en-IN" sz="12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en-IN" sz="12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b="0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1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01</m:t>
                    </m:r>
                  </m:oMath>
                </a14:m>
                <a:r>
                  <a:rPr lang="en-IN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2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en-IN" sz="12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2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2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IN" sz="12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12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1600" b="0" i="0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IN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IN" sz="1200" i="1" kern="1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INITIAL CONDITION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S= Volumetric Heating Rate= 0.01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𝛼𝛥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𝛥</m:t>
                        </m:r>
                        <m:sSup>
                          <m:sSupPr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1.5        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𝛼𝛥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𝛥</m:t>
                        </m:r>
                        <m:sSup>
                          <m:sSupPr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-0.25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𝛼𝛥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𝛥</m:t>
                        </m:r>
                        <m:sSup>
                          <m:sSupPr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-0.25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endPara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 equations for 5 unknown values-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 </a:t>
                </a:r>
                <a14:m>
                  <m:oMath xmlns:m="http://schemas.openxmlformats.org/officeDocument/2006/math"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  <m:sup/>
                    </m:sSubSup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 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                  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S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  <m:sup/>
                    </m:sSubSup>
                  </m:oMath>
                </a14:m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AD03B4-28D2-9C68-0A22-71F073EDE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9" y="454115"/>
                <a:ext cx="12122331" cy="5949770"/>
              </a:xfrm>
              <a:prstGeom prst="rect">
                <a:avLst/>
              </a:prstGeom>
              <a:blipFill>
                <a:blip r:embed="rId2"/>
                <a:stretch>
                  <a:fillRect l="-402" b="-6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71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7A75DE-9620-28D6-B269-4B2F2B172F45}"/>
                  </a:ext>
                </a:extLst>
              </p:cNvPr>
              <p:cNvSpPr txBox="1"/>
              <p:nvPr/>
            </p:nvSpPr>
            <p:spPr>
              <a:xfrm>
                <a:off x="84667" y="110067"/>
                <a:ext cx="12014200" cy="2373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𝑠𝑡</m:t>
                        </m:r>
                      </m:sup>
                    </m:sSup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𝐼𝑡𝑒𝑟𝑎𝑡𝑖𝑜𝑛</m:t>
                    </m:r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(n=0)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sSubSup>
                        <m:sSubSup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=0.51 </m:t>
                      </m:r>
                    </m:oMath>
                  </m:oMathPara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sSubSup>
                        <m:sSubSup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sSubSup>
                        <m:sSubSup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sSubSup>
                        <m:sSubSup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sSubSup>
                        <m:sSubSup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sSubSup>
                        <m:sSubSup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sSubSup>
                        <m:sSubSup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=0.01</m:t>
                      </m:r>
                    </m:oMath>
                  </m:oMathPara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=0.01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7A75DE-9620-28D6-B269-4B2F2B172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7" y="110067"/>
                <a:ext cx="12014200" cy="2373598"/>
              </a:xfrm>
              <a:prstGeom prst="rect">
                <a:avLst/>
              </a:prstGeom>
              <a:blipFill>
                <a:blip r:embed="rId2"/>
                <a:stretch>
                  <a:fillRect l="-457" t="-514" b="-33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5E06CE-DF9E-CF34-4B2A-B2A5FB3438B9}"/>
                  </a:ext>
                </a:extLst>
              </p:cNvPr>
              <p:cNvSpPr txBox="1"/>
              <p:nvPr/>
            </p:nvSpPr>
            <p:spPr>
              <a:xfrm>
                <a:off x="93133" y="2556932"/>
                <a:ext cx="9050867" cy="3654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Now, TDMA AX=B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05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N" sz="32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105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0.51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1.75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1.75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IN" sz="105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IN" sz="32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105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0.51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5E06CE-DF9E-CF34-4B2A-B2A5FB34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" y="2556932"/>
                <a:ext cx="9050867" cy="3654398"/>
              </a:xfrm>
              <a:prstGeom prst="rect">
                <a:avLst/>
              </a:prstGeom>
              <a:blipFill>
                <a:blip r:embed="rId3"/>
                <a:stretch>
                  <a:fillRect l="-539" t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4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62E6B-553B-0667-D54E-8C01D62086A8}"/>
                  </a:ext>
                </a:extLst>
              </p:cNvPr>
              <p:cNvSpPr txBox="1"/>
              <p:nvPr/>
            </p:nvSpPr>
            <p:spPr>
              <a:xfrm>
                <a:off x="59267" y="93133"/>
                <a:ext cx="9084733" cy="6465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Applying Row operations (Forward elimination)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 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IN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IN" sz="2000" kern="1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IN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b= lower diagonal term</a:t>
                </a:r>
                <a:endParaRPr lang="en-IN" sz="3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d= Main diagonal term</a:t>
                </a:r>
                <a:endParaRPr lang="en-IN" sz="3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75</m:t>
                              </m:r>
                            </m:e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464</m:t>
                              </m:r>
                            </m:e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458</m:t>
                              </m:r>
                            </m:e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458</m:t>
                              </m:r>
                            </m:e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IN" sz="1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IN" sz="3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1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0628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0116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0116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0116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 Backward </a:t>
                </a:r>
                <a:r>
                  <a:rPr lang="en-IN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Substitution</a:t>
                </a:r>
                <a:r>
                  <a:rPr lang="en-IN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we get,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2999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0597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0184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0109</m:t>
                              </m:r>
                            </m:e>
                          </m:mr>
                          <m:mr>
                            <m:e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0072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continue the iterations till RMS</a:t>
                </a:r>
                <a14:m>
                  <m:oMath xmlns:m="http://schemas.openxmlformats.org/officeDocument/2006/math"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𝑉𝑎𝑙𝑢𝑒</m:t>
                    </m:r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≤ </m:t>
                    </m:r>
                    <m:sSup>
                      <m:sSup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62E6B-553B-0667-D54E-8C01D620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" y="93133"/>
                <a:ext cx="9084733" cy="6465040"/>
              </a:xfrm>
              <a:prstGeom prst="rect">
                <a:avLst/>
              </a:prstGeom>
              <a:blipFill>
                <a:blip r:embed="rId2"/>
                <a:stretch>
                  <a:fillRect l="-604" t="-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7212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3756</Words>
  <Application>Microsoft Office PowerPoint</Application>
  <PresentationFormat>Widescreen</PresentationFormat>
  <Paragraphs>467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ZEEL BABUBHAI PATEL</dc:creator>
  <cp:lastModifiedBy>Zeel Patel</cp:lastModifiedBy>
  <cp:revision>27</cp:revision>
  <dcterms:created xsi:type="dcterms:W3CDTF">2023-10-12T14:58:19Z</dcterms:created>
  <dcterms:modified xsi:type="dcterms:W3CDTF">2023-10-14T05:15:23Z</dcterms:modified>
</cp:coreProperties>
</file>