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5" r:id="rId3"/>
    <p:sldId id="257" r:id="rId4"/>
    <p:sldId id="294" r:id="rId5"/>
    <p:sldId id="293" r:id="rId6"/>
    <p:sldId id="287" r:id="rId7"/>
    <p:sldId id="291" r:id="rId8"/>
    <p:sldId id="307" r:id="rId9"/>
    <p:sldId id="297" r:id="rId10"/>
    <p:sldId id="308" r:id="rId11"/>
    <p:sldId id="309" r:id="rId12"/>
    <p:sldId id="299" r:id="rId13"/>
    <p:sldId id="323" r:id="rId14"/>
    <p:sldId id="300" r:id="rId15"/>
    <p:sldId id="321" r:id="rId16"/>
    <p:sldId id="301" r:id="rId17"/>
    <p:sldId id="322" r:id="rId18"/>
    <p:sldId id="298" r:id="rId19"/>
    <p:sldId id="324" r:id="rId20"/>
    <p:sldId id="302" r:id="rId21"/>
    <p:sldId id="319" r:id="rId22"/>
    <p:sldId id="325" r:id="rId23"/>
    <p:sldId id="303" r:id="rId24"/>
    <p:sldId id="320" r:id="rId25"/>
    <p:sldId id="304" r:id="rId26"/>
    <p:sldId id="305" r:id="rId27"/>
    <p:sldId id="310" r:id="rId28"/>
    <p:sldId id="317" r:id="rId29"/>
    <p:sldId id="31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17040"/>
            <a:ext cx="7393642" cy="2387600"/>
          </a:xfrm>
        </p:spPr>
        <p:txBody>
          <a:bodyPr/>
          <a:lstStyle/>
          <a:p>
            <a:r>
              <a:rPr lang="en-US" sz="4400" b="1" i="1" dirty="0">
                <a:latin typeface="Algerian" panose="04020705040A02060702" pitchFamily="82" charset="0"/>
              </a:rPr>
              <a:t/>
            </a:r>
            <a:br>
              <a:rPr lang="en-US" sz="4400" b="1" i="1" dirty="0">
                <a:latin typeface="Algerian" panose="04020705040A02060702" pitchFamily="82" charset="0"/>
              </a:rPr>
            </a:br>
            <a:r>
              <a:rPr lang="en-US" sz="5400" b="1" i="1" dirty="0" smtClean="0">
                <a:latin typeface="Algerian" panose="04020705040A02060702" pitchFamily="82" charset="0"/>
              </a:rPr>
              <a:t>WISHBOX SHIPMENT SYSTEM</a:t>
            </a:r>
            <a:endParaRPr lang="en-IN" sz="5400" b="1" i="1" dirty="0">
              <a:latin typeface="Algerian" panose="04020705040A02060702" pitchFamily="82" charset="0"/>
            </a:endParaRPr>
          </a:p>
        </p:txBody>
      </p:sp>
      <p:sp>
        <p:nvSpPr>
          <p:cNvPr id="3" name="Subtitle 2"/>
          <p:cNvSpPr>
            <a:spLocks noGrp="1"/>
          </p:cNvSpPr>
          <p:nvPr>
            <p:ph type="subTitle" idx="1"/>
          </p:nvPr>
        </p:nvSpPr>
        <p:spPr>
          <a:xfrm>
            <a:off x="1154955" y="4777380"/>
            <a:ext cx="8825658" cy="2080620"/>
          </a:xfrm>
        </p:spPr>
        <p:txBody>
          <a:bodyPr>
            <a:normAutofit lnSpcReduction="10000"/>
          </a:bodyPr>
          <a:lstStyle/>
          <a:p>
            <a:pPr algn="r"/>
            <a:r>
              <a:rPr lang="en-US" dirty="0" smtClean="0"/>
              <a:t>                                                                       </a:t>
            </a:r>
            <a:r>
              <a:rPr lang="en-US" b="1" dirty="0" smtClean="0"/>
              <a:t>Vyom patel-191200107056</a:t>
            </a:r>
          </a:p>
          <a:p>
            <a:pPr algn="r"/>
            <a:r>
              <a:rPr lang="en-US" b="1" dirty="0"/>
              <a:t> </a:t>
            </a:r>
            <a:r>
              <a:rPr lang="en-US" b="1" dirty="0" smtClean="0"/>
              <a:t>                                                                        </a:t>
            </a:r>
            <a:r>
              <a:rPr lang="en-US" b="1" dirty="0" err="1" smtClean="0"/>
              <a:t>Zeel</a:t>
            </a:r>
            <a:r>
              <a:rPr lang="en-US" b="1" dirty="0" smtClean="0"/>
              <a:t> patel- 191200107057</a:t>
            </a:r>
          </a:p>
          <a:p>
            <a:pPr algn="r"/>
            <a:r>
              <a:rPr lang="en-US" b="1" dirty="0"/>
              <a:t> </a:t>
            </a:r>
            <a:r>
              <a:rPr lang="en-US" b="1" dirty="0" smtClean="0"/>
              <a:t>                                                                   </a:t>
            </a:r>
            <a:r>
              <a:rPr lang="en-US" b="1" dirty="0" err="1" smtClean="0"/>
              <a:t>vishva</a:t>
            </a:r>
            <a:r>
              <a:rPr lang="en-US" b="1" dirty="0" smtClean="0"/>
              <a:t> patel- 201200107602</a:t>
            </a:r>
          </a:p>
          <a:p>
            <a:endParaRPr lang="en-US" b="1" dirty="0" smtClean="0"/>
          </a:p>
          <a:p>
            <a:r>
              <a:rPr lang="en-US" b="1" dirty="0" smtClean="0"/>
              <a:t>Internal Guide- Prof. a r </a:t>
            </a:r>
            <a:r>
              <a:rPr lang="en-US" b="1" dirty="0" err="1" smtClean="0"/>
              <a:t>kazi</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597" y="2439689"/>
            <a:ext cx="2864031" cy="2219397"/>
          </a:xfrm>
          <a:prstGeom prst="rect">
            <a:avLst/>
          </a:prstGeom>
        </p:spPr>
      </p:pic>
    </p:spTree>
    <p:extLst>
      <p:ext uri="{BB962C8B-B14F-4D97-AF65-F5344CB8AC3E}">
        <p14:creationId xmlns:p14="http://schemas.microsoft.com/office/powerpoint/2010/main" val="1623750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00" fill="hold"/>
                                        <p:tgtEl>
                                          <p:spTgt spid="2"/>
                                        </p:tgtEl>
                                        <p:attrNameLst>
                                          <p:attrName>ppt_x</p:attrName>
                                        </p:attrNameLst>
                                      </p:cBhvr>
                                      <p:tavLst>
                                        <p:tav tm="0">
                                          <p:val>
                                            <p:strVal val="#ppt_x"/>
                                          </p:val>
                                        </p:tav>
                                        <p:tav tm="100000">
                                          <p:val>
                                            <p:strVal val="#ppt_x"/>
                                          </p:val>
                                        </p:tav>
                                      </p:tavLst>
                                    </p:anim>
                                    <p:anim calcmode="lin" valueType="num">
                                      <p:cBhvr additive="base">
                                        <p:cTn id="8" dur="1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Data Flow diagram 0</a:t>
            </a:r>
            <a:endParaRPr lang="en-IN" dirty="0">
              <a:latin typeface="Franklin Gothic Heavy" panose="020B0903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537" y="1715589"/>
            <a:ext cx="8342812" cy="4241074"/>
          </a:xfrm>
        </p:spPr>
      </p:pic>
    </p:spTree>
    <p:extLst>
      <p:ext uri="{BB962C8B-B14F-4D97-AF65-F5344CB8AC3E}">
        <p14:creationId xmlns:p14="http://schemas.microsoft.com/office/powerpoint/2010/main" val="278188234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ranklin Gothic Heavy" panose="020B0903020102020204" pitchFamily="34" charset="0"/>
              </a:rPr>
              <a:t>Data Flow diagram </a:t>
            </a:r>
            <a:r>
              <a:rPr lang="en-US" dirty="0" smtClean="0">
                <a:latin typeface="Franklin Gothic Heavy" panose="020B0903020102020204" pitchFamily="34" charset="0"/>
              </a:rPr>
              <a:t>1</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863" y="1312408"/>
            <a:ext cx="8891451" cy="5306105"/>
          </a:xfrm>
        </p:spPr>
      </p:pic>
    </p:spTree>
    <p:extLst>
      <p:ext uri="{BB962C8B-B14F-4D97-AF65-F5344CB8AC3E}">
        <p14:creationId xmlns:p14="http://schemas.microsoft.com/office/powerpoint/2010/main" val="334537040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Activity Diagram for </a:t>
            </a:r>
            <a:r>
              <a:rPr lang="en-US" b="1" dirty="0" smtClean="0">
                <a:solidFill>
                  <a:schemeClr val="tx1"/>
                </a:solidFill>
                <a:latin typeface="Franklin Gothic Heavy" panose="020B0903020102020204" pitchFamily="34" charset="0"/>
              </a:rPr>
              <a:t>Admin</a:t>
            </a:r>
            <a:endParaRPr lang="en-IN" b="1" dirty="0">
              <a:solidFill>
                <a:schemeClr val="tx1"/>
              </a:solidFill>
              <a:latin typeface="Franklin Gothic Heavy" panose="020B0903020102020204" pitchFamily="34" charset="0"/>
            </a:endParaRPr>
          </a:p>
        </p:txBody>
      </p:sp>
      <p:pic>
        <p:nvPicPr>
          <p:cNvPr id="5" name="Content Placeholder 4"/>
          <p:cNvPicPr>
            <a:picLocks noGrp="1" noChangeAspect="1"/>
          </p:cNvPicPr>
          <p:nvPr>
            <p:ph idx="1"/>
          </p:nvPr>
        </p:nvPicPr>
        <p:blipFill>
          <a:blip r:embed="rId2"/>
          <a:stretch>
            <a:fillRect/>
          </a:stretch>
        </p:blipFill>
        <p:spPr>
          <a:xfrm>
            <a:off x="1445342" y="1386348"/>
            <a:ext cx="7659329" cy="5147187"/>
          </a:xfrm>
          <a:prstGeom prst="rect">
            <a:avLst/>
          </a:prstGeom>
        </p:spPr>
      </p:pic>
    </p:spTree>
    <p:extLst>
      <p:ext uri="{BB962C8B-B14F-4D97-AF65-F5344CB8AC3E}">
        <p14:creationId xmlns:p14="http://schemas.microsoft.com/office/powerpoint/2010/main" val="314085872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795747" cy="943463"/>
          </a:xfrm>
        </p:spPr>
        <p:txBody>
          <a:bodyPr/>
          <a:lstStyle/>
          <a:p>
            <a:r>
              <a:rPr lang="en-IN" sz="3600" b="1" dirty="0"/>
              <a:t>Basic flow for Administrator is as follows:</a:t>
            </a:r>
            <a:endParaRPr lang="en-IN" sz="3600" dirty="0"/>
          </a:p>
        </p:txBody>
      </p:sp>
      <p:sp>
        <p:nvSpPr>
          <p:cNvPr id="3" name="Content Placeholder 2"/>
          <p:cNvSpPr>
            <a:spLocks noGrp="1"/>
          </p:cNvSpPr>
          <p:nvPr>
            <p:ph idx="1"/>
          </p:nvPr>
        </p:nvSpPr>
        <p:spPr>
          <a:xfrm>
            <a:off x="646112" y="1632155"/>
            <a:ext cx="9403742" cy="4896464"/>
          </a:xfrm>
        </p:spPr>
        <p:txBody>
          <a:bodyPr>
            <a:normAutofit/>
          </a:bodyPr>
          <a:lstStyle/>
          <a:p>
            <a:pPr lvl="0"/>
            <a:r>
              <a:rPr lang="en-IN" sz="1400" dirty="0">
                <a:solidFill>
                  <a:schemeClr val="bg1"/>
                </a:solidFill>
                <a:latin typeface="Times New Roman" panose="02020603050405020304" pitchFamily="18" charset="0"/>
                <a:cs typeface="Times New Roman" panose="02020603050405020304" pitchFamily="18" charset="0"/>
              </a:rPr>
              <a:t>Administrator enters his correct Login ID and password to enter in his Administrator Home Page.</a:t>
            </a:r>
          </a:p>
          <a:p>
            <a:pPr lvl="0"/>
            <a:r>
              <a:rPr lang="en-IN" sz="1400" dirty="0">
                <a:solidFill>
                  <a:schemeClr val="bg1"/>
                </a:solidFill>
                <a:latin typeface="Times New Roman" panose="02020603050405020304" pitchFamily="18" charset="0"/>
                <a:cs typeface="Times New Roman" panose="02020603050405020304" pitchFamily="18" charset="0"/>
              </a:rPr>
              <a:t>The condition is checked that weather the Login ID or password is correct or not. if it fails then it shows a message and redirect to login page again for entering the correct Login ID and password.</a:t>
            </a:r>
          </a:p>
          <a:p>
            <a:pPr lvl="0"/>
            <a:r>
              <a:rPr lang="en-IN" sz="1400" dirty="0">
                <a:solidFill>
                  <a:schemeClr val="bg1"/>
                </a:solidFill>
                <a:latin typeface="Times New Roman" panose="02020603050405020304" pitchFamily="18" charset="0"/>
                <a:cs typeface="Times New Roman" panose="02020603050405020304" pitchFamily="18" charset="0"/>
              </a:rPr>
              <a:t>If the Login is success then Administrator enters into his Home page for various operations to perform.</a:t>
            </a:r>
          </a:p>
          <a:p>
            <a:pPr lvl="0"/>
            <a:r>
              <a:rPr lang="en-IN" sz="1400" dirty="0">
                <a:solidFill>
                  <a:schemeClr val="bg1"/>
                </a:solidFill>
                <a:latin typeface="Times New Roman" panose="02020603050405020304" pitchFamily="18" charset="0"/>
                <a:cs typeface="Times New Roman" panose="02020603050405020304" pitchFamily="18" charset="0"/>
              </a:rPr>
              <a:t>Then he has to select one of the Modules from list Module.</a:t>
            </a:r>
          </a:p>
          <a:p>
            <a:pPr lvl="0"/>
            <a:r>
              <a:rPr lang="en-IN" sz="1400" dirty="0">
                <a:solidFill>
                  <a:schemeClr val="bg1"/>
                </a:solidFill>
                <a:latin typeface="Times New Roman" panose="02020603050405020304" pitchFamily="18" charset="0"/>
                <a:cs typeface="Times New Roman" panose="02020603050405020304" pitchFamily="18" charset="0"/>
              </a:rPr>
              <a:t>When surveyor Management is selected, he can view list of surveyors that are registered over this portal.</a:t>
            </a:r>
          </a:p>
          <a:p>
            <a:pPr lvl="0"/>
            <a:r>
              <a:rPr lang="en-IN" sz="1400" dirty="0">
                <a:solidFill>
                  <a:schemeClr val="bg1"/>
                </a:solidFill>
                <a:latin typeface="Times New Roman" panose="02020603050405020304" pitchFamily="18" charset="0"/>
                <a:cs typeface="Times New Roman" panose="02020603050405020304" pitchFamily="18" charset="0"/>
              </a:rPr>
              <a:t>He selects one from them and does the operations such as addition, deletion, and updating the surveyor and saves it to database.</a:t>
            </a:r>
          </a:p>
          <a:p>
            <a:pPr lvl="0"/>
            <a:r>
              <a:rPr lang="en-IN" sz="1400" dirty="0">
                <a:solidFill>
                  <a:schemeClr val="bg1"/>
                </a:solidFill>
                <a:latin typeface="Times New Roman" panose="02020603050405020304" pitchFamily="18" charset="0"/>
                <a:cs typeface="Times New Roman" panose="02020603050405020304" pitchFamily="18" charset="0"/>
              </a:rPr>
              <a:t>These changes are permanent and can be viewed by others also.</a:t>
            </a:r>
          </a:p>
          <a:p>
            <a:pPr lvl="0"/>
            <a:r>
              <a:rPr lang="en-IN" sz="1400" dirty="0">
                <a:solidFill>
                  <a:schemeClr val="bg1"/>
                </a:solidFill>
                <a:latin typeface="Times New Roman" panose="02020603050405020304" pitchFamily="18" charset="0"/>
                <a:cs typeface="Times New Roman" panose="02020603050405020304" pitchFamily="18" charset="0"/>
              </a:rPr>
              <a:t>When Quotation Management is selected, he can view list of Quotations that are placed by user over this portal.</a:t>
            </a:r>
          </a:p>
          <a:p>
            <a:pPr lvl="0"/>
            <a:r>
              <a:rPr lang="en-IN" sz="1400" dirty="0">
                <a:solidFill>
                  <a:schemeClr val="bg1"/>
                </a:solidFill>
                <a:latin typeface="Times New Roman" panose="02020603050405020304" pitchFamily="18" charset="0"/>
                <a:cs typeface="Times New Roman" panose="02020603050405020304" pitchFamily="18" charset="0"/>
              </a:rPr>
              <a:t>He selects one from them and view and if required delete it from database.</a:t>
            </a:r>
          </a:p>
          <a:p>
            <a:pPr lvl="0"/>
            <a:r>
              <a:rPr lang="en-IN" sz="1400" dirty="0">
                <a:solidFill>
                  <a:schemeClr val="bg1"/>
                </a:solidFill>
                <a:latin typeface="Times New Roman" panose="02020603050405020304" pitchFamily="18" charset="0"/>
                <a:cs typeface="Times New Roman" panose="02020603050405020304" pitchFamily="18" charset="0"/>
              </a:rPr>
              <a:t>When Feedback Management is selected, he can view list of Feedback that are given by user over this portal.</a:t>
            </a:r>
          </a:p>
          <a:p>
            <a:pPr lvl="0"/>
            <a:r>
              <a:rPr lang="en-IN" sz="1400" dirty="0">
                <a:solidFill>
                  <a:schemeClr val="bg1"/>
                </a:solidFill>
                <a:latin typeface="Times New Roman" panose="02020603050405020304" pitchFamily="18" charset="0"/>
                <a:cs typeface="Times New Roman" panose="02020603050405020304" pitchFamily="18" charset="0"/>
              </a:rPr>
              <a:t>He selects one from them and view and if required delete it from database.</a:t>
            </a:r>
          </a:p>
          <a:p>
            <a:pPr lvl="0"/>
            <a:r>
              <a:rPr lang="en-IN" sz="1400" dirty="0">
                <a:solidFill>
                  <a:schemeClr val="bg1"/>
                </a:solidFill>
                <a:latin typeface="Times New Roman" panose="02020603050405020304" pitchFamily="18" charset="0"/>
                <a:cs typeface="Times New Roman" panose="02020603050405020304" pitchFamily="18" charset="0"/>
              </a:rPr>
              <a:t>He also performs required operation according to feedback given from users.</a:t>
            </a:r>
          </a:p>
          <a:p>
            <a:pPr lvl="0"/>
            <a:r>
              <a:rPr lang="en-IN" sz="1400" dirty="0">
                <a:solidFill>
                  <a:schemeClr val="bg1"/>
                </a:solidFill>
                <a:latin typeface="Times New Roman" panose="02020603050405020304" pitchFamily="18" charset="0"/>
                <a:cs typeface="Times New Roman" panose="02020603050405020304" pitchFamily="18" charset="0"/>
              </a:rPr>
              <a:t>At the end Administrator Logout from his Home page.</a:t>
            </a:r>
          </a:p>
        </p:txBody>
      </p:sp>
    </p:spTree>
    <p:extLst>
      <p:ext uri="{BB962C8B-B14F-4D97-AF65-F5344CB8AC3E}">
        <p14:creationId xmlns:p14="http://schemas.microsoft.com/office/powerpoint/2010/main" val="4608013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ranklin Gothic Heavy" panose="020B0903020102020204" pitchFamily="34" charset="0"/>
              </a:rPr>
              <a:t>Activity Diagram </a:t>
            </a:r>
            <a:r>
              <a:rPr lang="en-US" dirty="0" smtClean="0">
                <a:latin typeface="Franklin Gothic Heavy" panose="020B0903020102020204" pitchFamily="34" charset="0"/>
              </a:rPr>
              <a:t>for </a:t>
            </a:r>
            <a:r>
              <a:rPr lang="en-US" b="1" dirty="0" smtClean="0">
                <a:latin typeface="Franklin Gothic Heavy" panose="020B0903020102020204" pitchFamily="34" charset="0"/>
              </a:rPr>
              <a:t>Surveyor</a:t>
            </a:r>
            <a:endParaRPr lang="en-IN" b="1" dirty="0">
              <a:latin typeface="Franklin Gothic Heavy" panose="020B0903020102020204" pitchFamily="34" charset="0"/>
            </a:endParaRPr>
          </a:p>
        </p:txBody>
      </p:sp>
      <p:pic>
        <p:nvPicPr>
          <p:cNvPr id="5" name="Content Placeholder 4"/>
          <p:cNvPicPr>
            <a:picLocks noGrp="1" noChangeAspect="1"/>
          </p:cNvPicPr>
          <p:nvPr>
            <p:ph idx="1"/>
          </p:nvPr>
        </p:nvPicPr>
        <p:blipFill>
          <a:blip r:embed="rId2"/>
          <a:stretch>
            <a:fillRect/>
          </a:stretch>
        </p:blipFill>
        <p:spPr>
          <a:xfrm>
            <a:off x="1233672" y="1278193"/>
            <a:ext cx="8229600" cy="5240594"/>
          </a:xfrm>
          <a:prstGeom prst="rect">
            <a:avLst/>
          </a:prstGeom>
        </p:spPr>
      </p:pic>
    </p:spTree>
    <p:extLst>
      <p:ext uri="{BB962C8B-B14F-4D97-AF65-F5344CB8AC3E}">
        <p14:creationId xmlns:p14="http://schemas.microsoft.com/office/powerpoint/2010/main" val="2889443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643"/>
          </a:xfrm>
        </p:spPr>
        <p:txBody>
          <a:bodyPr/>
          <a:lstStyle/>
          <a:p>
            <a:r>
              <a:rPr lang="en-IN" sz="4000" b="1" dirty="0"/>
              <a:t>Basic flow for Surveyor is as follows:</a:t>
            </a:r>
            <a:endParaRPr lang="en-IN" sz="4000" dirty="0"/>
          </a:p>
        </p:txBody>
      </p:sp>
      <p:sp>
        <p:nvSpPr>
          <p:cNvPr id="3" name="Content Placeholder 2"/>
          <p:cNvSpPr>
            <a:spLocks noGrp="1"/>
          </p:cNvSpPr>
          <p:nvPr>
            <p:ph idx="1"/>
          </p:nvPr>
        </p:nvSpPr>
        <p:spPr>
          <a:xfrm>
            <a:off x="422787" y="1160206"/>
            <a:ext cx="9832257" cy="5860025"/>
          </a:xfrm>
        </p:spPr>
        <p:txBody>
          <a:bodyPr>
            <a:noAutofit/>
          </a:bodyPr>
          <a:lstStyle/>
          <a:p>
            <a:pPr lvl="0"/>
            <a:r>
              <a:rPr lang="en-IN" sz="1450" dirty="0">
                <a:solidFill>
                  <a:schemeClr val="bg1"/>
                </a:solidFill>
                <a:latin typeface="Times New Roman" panose="02020603050405020304" pitchFamily="18" charset="0"/>
                <a:cs typeface="Times New Roman" panose="02020603050405020304" pitchFamily="18" charset="0"/>
              </a:rPr>
              <a:t>Firstly, a surveyor has to register their company on this web portal by giving all his basic information such as Company Name, Address, city, state, pin code, contact name, phone number, email ID, password, service type, and mobile number.</a:t>
            </a:r>
          </a:p>
          <a:p>
            <a:pPr lvl="0"/>
            <a:r>
              <a:rPr lang="en-IN" sz="1450" dirty="0">
                <a:solidFill>
                  <a:schemeClr val="bg1"/>
                </a:solidFill>
                <a:latin typeface="Times New Roman" panose="02020603050405020304" pitchFamily="18" charset="0"/>
                <a:cs typeface="Times New Roman" panose="02020603050405020304" pitchFamily="18" charset="0"/>
              </a:rPr>
              <a:t>When he successfully registers, he has a login ID and password.</a:t>
            </a:r>
          </a:p>
          <a:p>
            <a:pPr lvl="0"/>
            <a:r>
              <a:rPr lang="en-IN" sz="1450" dirty="0">
                <a:solidFill>
                  <a:schemeClr val="bg1"/>
                </a:solidFill>
                <a:latin typeface="Times New Roman" panose="02020603050405020304" pitchFamily="18" charset="0"/>
                <a:cs typeface="Times New Roman" panose="02020603050405020304" pitchFamily="18" charset="0"/>
              </a:rPr>
              <a:t>surveyor enters his correct Login ID and password to enter in his surveyor Home Page.</a:t>
            </a:r>
          </a:p>
          <a:p>
            <a:pPr lvl="0"/>
            <a:r>
              <a:rPr lang="en-IN" sz="1450" dirty="0">
                <a:solidFill>
                  <a:schemeClr val="bg1"/>
                </a:solidFill>
                <a:latin typeface="Times New Roman" panose="02020603050405020304" pitchFamily="18" charset="0"/>
                <a:cs typeface="Times New Roman" panose="02020603050405020304" pitchFamily="18" charset="0"/>
              </a:rPr>
              <a:t>The condition is checked that weather the Login ID or password is correct or not if it fails then it shows a message and redirect to login page again for entering the correct Login ID and password.</a:t>
            </a:r>
          </a:p>
          <a:p>
            <a:pPr lvl="0"/>
            <a:r>
              <a:rPr lang="en-IN" sz="1450" dirty="0">
                <a:solidFill>
                  <a:schemeClr val="bg1"/>
                </a:solidFill>
                <a:latin typeface="Times New Roman" panose="02020603050405020304" pitchFamily="18" charset="0"/>
                <a:cs typeface="Times New Roman" panose="02020603050405020304" pitchFamily="18" charset="0"/>
              </a:rPr>
              <a:t>If the Login is success then surveyor enters into his Home page for various operations to perform.</a:t>
            </a:r>
          </a:p>
          <a:p>
            <a:pPr lvl="0"/>
            <a:r>
              <a:rPr lang="en-IN" sz="1450" dirty="0">
                <a:solidFill>
                  <a:schemeClr val="bg1"/>
                </a:solidFill>
                <a:latin typeface="Times New Roman" panose="02020603050405020304" pitchFamily="18" charset="0"/>
                <a:cs typeface="Times New Roman" panose="02020603050405020304" pitchFamily="18" charset="0"/>
              </a:rPr>
              <a:t>Then he has to select one of the Modules from list Module.</a:t>
            </a:r>
          </a:p>
          <a:p>
            <a:pPr lvl="0"/>
            <a:r>
              <a:rPr lang="en-IN" sz="1450" dirty="0" smtClean="0">
                <a:solidFill>
                  <a:schemeClr val="bg1"/>
                </a:solidFill>
                <a:latin typeface="Times New Roman" panose="02020603050405020304" pitchFamily="18" charset="0"/>
                <a:cs typeface="Times New Roman" panose="02020603050405020304" pitchFamily="18" charset="0"/>
              </a:rPr>
              <a:t>These </a:t>
            </a:r>
            <a:r>
              <a:rPr lang="en-IN" sz="1450" dirty="0">
                <a:solidFill>
                  <a:schemeClr val="bg1"/>
                </a:solidFill>
                <a:latin typeface="Times New Roman" panose="02020603050405020304" pitchFamily="18" charset="0"/>
                <a:cs typeface="Times New Roman" panose="02020603050405020304" pitchFamily="18" charset="0"/>
              </a:rPr>
              <a:t>changes are permanent and can be viewed by others also.</a:t>
            </a:r>
          </a:p>
          <a:p>
            <a:pPr lvl="0"/>
            <a:r>
              <a:rPr lang="en-IN" sz="1450" dirty="0">
                <a:solidFill>
                  <a:schemeClr val="bg1"/>
                </a:solidFill>
                <a:latin typeface="Times New Roman" panose="02020603050405020304" pitchFamily="18" charset="0"/>
                <a:cs typeface="Times New Roman" panose="02020603050405020304" pitchFamily="18" charset="0"/>
              </a:rPr>
              <a:t>When </a:t>
            </a:r>
            <a:r>
              <a:rPr lang="en-IN" sz="1450" dirty="0" smtClean="0">
                <a:solidFill>
                  <a:schemeClr val="bg1"/>
                </a:solidFill>
                <a:latin typeface="Times New Roman" panose="02020603050405020304" pitchFamily="18" charset="0"/>
                <a:cs typeface="Times New Roman" panose="02020603050405020304" pitchFamily="18" charset="0"/>
              </a:rPr>
              <a:t>Quotation is selected, he can view list of Quotations that are placed by user over this portal.</a:t>
            </a:r>
            <a:endParaRPr lang="en-IN" sz="1450" dirty="0">
              <a:solidFill>
                <a:schemeClr val="bg1"/>
              </a:solidFill>
              <a:latin typeface="Times New Roman" panose="02020603050405020304" pitchFamily="18" charset="0"/>
              <a:cs typeface="Times New Roman" panose="02020603050405020304" pitchFamily="18" charset="0"/>
            </a:endParaRPr>
          </a:p>
          <a:p>
            <a:pPr lvl="0"/>
            <a:r>
              <a:rPr lang="en-IN" sz="1450" dirty="0">
                <a:solidFill>
                  <a:schemeClr val="bg1"/>
                </a:solidFill>
                <a:latin typeface="Times New Roman" panose="02020603050405020304" pitchFamily="18" charset="0"/>
                <a:cs typeface="Times New Roman" panose="02020603050405020304" pitchFamily="18" charset="0"/>
              </a:rPr>
              <a:t>He selects one from them and views the detailed information about quotation from database.</a:t>
            </a:r>
          </a:p>
          <a:p>
            <a:pPr lvl="0"/>
            <a:r>
              <a:rPr lang="en-IN" sz="1450" dirty="0">
                <a:solidFill>
                  <a:schemeClr val="bg1"/>
                </a:solidFill>
                <a:latin typeface="Times New Roman" panose="02020603050405020304" pitchFamily="18" charset="0"/>
                <a:cs typeface="Times New Roman" panose="02020603050405020304" pitchFamily="18" charset="0"/>
              </a:rPr>
              <a:t>When Registered Companies is selected, he can view list of all Registered Companies.</a:t>
            </a:r>
          </a:p>
          <a:p>
            <a:pPr lvl="0"/>
            <a:r>
              <a:rPr lang="en-IN" sz="1450" dirty="0">
                <a:solidFill>
                  <a:schemeClr val="bg1"/>
                </a:solidFill>
                <a:latin typeface="Times New Roman" panose="02020603050405020304" pitchFamily="18" charset="0"/>
                <a:cs typeface="Times New Roman" panose="02020603050405020304" pitchFamily="18" charset="0"/>
              </a:rPr>
              <a:t>He selects one from them and view details of it from database.</a:t>
            </a:r>
          </a:p>
          <a:p>
            <a:pPr lvl="0"/>
            <a:r>
              <a:rPr lang="en-IN" sz="1450" dirty="0">
                <a:solidFill>
                  <a:schemeClr val="bg1"/>
                </a:solidFill>
                <a:latin typeface="Times New Roman" panose="02020603050405020304" pitchFamily="18" charset="0"/>
                <a:cs typeface="Times New Roman" panose="02020603050405020304" pitchFamily="18" charset="0"/>
              </a:rPr>
              <a:t>He also directly communicates to the users who have placed the quotation to give required services accordingly.</a:t>
            </a:r>
          </a:p>
          <a:p>
            <a:pPr lvl="0"/>
            <a:r>
              <a:rPr lang="en-IN" sz="1450" dirty="0">
                <a:solidFill>
                  <a:schemeClr val="bg1"/>
                </a:solidFill>
                <a:latin typeface="Times New Roman" panose="02020603050405020304" pitchFamily="18" charset="0"/>
                <a:cs typeface="Times New Roman" panose="02020603050405020304" pitchFamily="18" charset="0"/>
              </a:rPr>
              <a:t>At the end surveyor Logout from his Home page.</a:t>
            </a:r>
          </a:p>
        </p:txBody>
      </p:sp>
    </p:spTree>
    <p:extLst>
      <p:ext uri="{BB962C8B-B14F-4D97-AF65-F5344CB8AC3E}">
        <p14:creationId xmlns:p14="http://schemas.microsoft.com/office/powerpoint/2010/main" val="41003591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ranklin Gothic Heavy" panose="020B0903020102020204" pitchFamily="34" charset="0"/>
              </a:rPr>
              <a:t>Activity Diagram </a:t>
            </a:r>
            <a:r>
              <a:rPr lang="en-US" dirty="0" smtClean="0">
                <a:latin typeface="Franklin Gothic Heavy" panose="020B0903020102020204" pitchFamily="34" charset="0"/>
              </a:rPr>
              <a:t>for </a:t>
            </a:r>
            <a:r>
              <a:rPr lang="en-US" b="1" dirty="0">
                <a:latin typeface="Franklin Gothic Heavy" panose="020B0903020102020204" pitchFamily="34" charset="0"/>
              </a:rPr>
              <a:t>User</a:t>
            </a:r>
            <a:endParaRPr lang="en-IN" dirty="0">
              <a:latin typeface="Franklin Gothic Heavy" panose="020B0903020102020204" pitchFamily="34" charset="0"/>
            </a:endParaRPr>
          </a:p>
        </p:txBody>
      </p:sp>
      <p:pic>
        <p:nvPicPr>
          <p:cNvPr id="5" name="Content Placeholder 4"/>
          <p:cNvPicPr>
            <a:picLocks noGrp="1" noChangeAspect="1"/>
          </p:cNvPicPr>
          <p:nvPr>
            <p:ph idx="1"/>
          </p:nvPr>
        </p:nvPicPr>
        <p:blipFill>
          <a:blip r:embed="rId2"/>
          <a:stretch>
            <a:fillRect/>
          </a:stretch>
        </p:blipFill>
        <p:spPr>
          <a:xfrm>
            <a:off x="1632155" y="1297857"/>
            <a:ext cx="7806813" cy="5368413"/>
          </a:xfrm>
          <a:prstGeom prst="rect">
            <a:avLst/>
          </a:prstGeom>
        </p:spPr>
      </p:pic>
    </p:spTree>
    <p:extLst>
      <p:ext uri="{BB962C8B-B14F-4D97-AF65-F5344CB8AC3E}">
        <p14:creationId xmlns:p14="http://schemas.microsoft.com/office/powerpoint/2010/main" val="352537828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5979"/>
          </a:xfrm>
        </p:spPr>
        <p:txBody>
          <a:bodyPr/>
          <a:lstStyle/>
          <a:p>
            <a:r>
              <a:rPr lang="en-IN" sz="4000" b="1" dirty="0"/>
              <a:t>Basic flow for User is as follows:</a:t>
            </a:r>
            <a:endParaRPr lang="en-IN" sz="4000" dirty="0"/>
          </a:p>
        </p:txBody>
      </p:sp>
      <p:sp>
        <p:nvSpPr>
          <p:cNvPr id="3" name="Content Placeholder 2"/>
          <p:cNvSpPr>
            <a:spLocks noGrp="1"/>
          </p:cNvSpPr>
          <p:nvPr>
            <p:ph idx="1"/>
          </p:nvPr>
        </p:nvSpPr>
        <p:spPr>
          <a:xfrm>
            <a:off x="646111" y="1610467"/>
            <a:ext cx="9854741" cy="5016475"/>
          </a:xfrm>
        </p:spPr>
        <p:txBody>
          <a:bodyPr>
            <a:normAutofit/>
          </a:bodyPr>
          <a:lstStyle/>
          <a:p>
            <a:pPr lvl="0"/>
            <a:r>
              <a:rPr lang="en-IN" sz="1600" dirty="0">
                <a:solidFill>
                  <a:schemeClr val="bg1"/>
                </a:solidFill>
                <a:latin typeface="Times New Roman" panose="02020603050405020304" pitchFamily="18" charset="0"/>
                <a:cs typeface="Times New Roman" panose="02020603050405020304" pitchFamily="18" charset="0"/>
              </a:rPr>
              <a:t>Firstly, Clients enters into Home Page of our web portal where he can see all the basic information about the web portal and services that he can access through this website.</a:t>
            </a:r>
          </a:p>
          <a:p>
            <a:pPr lvl="0"/>
            <a:r>
              <a:rPr lang="en-IN" sz="1600" dirty="0">
                <a:solidFill>
                  <a:schemeClr val="bg1"/>
                </a:solidFill>
                <a:latin typeface="Times New Roman" panose="02020603050405020304" pitchFamily="18" charset="0"/>
                <a:cs typeface="Times New Roman" panose="02020603050405020304" pitchFamily="18" charset="0"/>
              </a:rPr>
              <a:t>For the search of the service providers he has to go to the Directory page where he can search the service providers city vice and also view other useful information that are provided through this website.</a:t>
            </a:r>
          </a:p>
          <a:p>
            <a:pPr lvl="0"/>
            <a:r>
              <a:rPr lang="en-IN" sz="1600" dirty="0">
                <a:solidFill>
                  <a:schemeClr val="bg1"/>
                </a:solidFill>
                <a:latin typeface="Times New Roman" panose="02020603050405020304" pitchFamily="18" charset="0"/>
                <a:cs typeface="Times New Roman" panose="02020603050405020304" pitchFamily="18" charset="0"/>
              </a:rPr>
              <a:t>After entering to directory he has to select one of the Modules from list Module.</a:t>
            </a:r>
          </a:p>
          <a:p>
            <a:pPr lvl="0"/>
            <a:r>
              <a:rPr lang="en-IN" sz="1600" dirty="0">
                <a:solidFill>
                  <a:schemeClr val="bg1"/>
                </a:solidFill>
                <a:latin typeface="Times New Roman" panose="02020603050405020304" pitchFamily="18" charset="0"/>
                <a:cs typeface="Times New Roman" panose="02020603050405020304" pitchFamily="18" charset="0"/>
              </a:rPr>
              <a:t>When Search Wish Box are selected, he can view list of all the available Fillers and Moving Companies.</a:t>
            </a:r>
          </a:p>
          <a:p>
            <a:pPr lvl="0"/>
            <a:r>
              <a:rPr lang="en-IN" sz="1600" dirty="0">
                <a:solidFill>
                  <a:schemeClr val="bg1"/>
                </a:solidFill>
                <a:latin typeface="Times New Roman" panose="02020603050405020304" pitchFamily="18" charset="0"/>
                <a:cs typeface="Times New Roman" panose="02020603050405020304" pitchFamily="18" charset="0"/>
              </a:rPr>
              <a:t>When Quotation is selected, quotations Form is available.</a:t>
            </a:r>
          </a:p>
          <a:p>
            <a:pPr lvl="0"/>
            <a:r>
              <a:rPr lang="en-IN" sz="1600" dirty="0">
                <a:solidFill>
                  <a:schemeClr val="bg1"/>
                </a:solidFill>
                <a:latin typeface="Times New Roman" panose="02020603050405020304" pitchFamily="18" charset="0"/>
                <a:cs typeface="Times New Roman" panose="02020603050405020304" pitchFamily="18" charset="0"/>
              </a:rPr>
              <a:t>He provides the information such as Name, Email ID, Mobile number, Service type, Shift from, Shift to, service date, contact time, and other details by submitting Quotation.</a:t>
            </a:r>
          </a:p>
          <a:p>
            <a:pPr lvl="0"/>
            <a:r>
              <a:rPr lang="en-IN" sz="1600" dirty="0">
                <a:solidFill>
                  <a:schemeClr val="bg1"/>
                </a:solidFill>
                <a:latin typeface="Times New Roman" panose="02020603050405020304" pitchFamily="18" charset="0"/>
                <a:cs typeface="Times New Roman" panose="02020603050405020304" pitchFamily="18" charset="0"/>
              </a:rPr>
              <a:t>When Feedback is selected, Feedback Form is available.</a:t>
            </a:r>
          </a:p>
          <a:p>
            <a:pPr lvl="0"/>
            <a:r>
              <a:rPr lang="en-IN" sz="1600" dirty="0">
                <a:solidFill>
                  <a:schemeClr val="bg1"/>
                </a:solidFill>
                <a:latin typeface="Times New Roman" panose="02020603050405020304" pitchFamily="18" charset="0"/>
                <a:cs typeface="Times New Roman" panose="02020603050405020304" pitchFamily="18" charset="0"/>
              </a:rPr>
              <a:t>He provides the information such as Name, Email ID, Mobile number, Experience, Comments, and other details by submitting Feedback.</a:t>
            </a:r>
          </a:p>
          <a:p>
            <a:pPr lvl="0"/>
            <a:r>
              <a:rPr lang="en-IN" sz="1600" dirty="0">
                <a:solidFill>
                  <a:schemeClr val="bg1"/>
                </a:solidFill>
                <a:latin typeface="Times New Roman" panose="02020603050405020304" pitchFamily="18" charset="0"/>
                <a:cs typeface="Times New Roman" panose="02020603050405020304" pitchFamily="18" charset="0"/>
              </a:rPr>
              <a:t>At the end Client exits from the site.</a:t>
            </a:r>
          </a:p>
        </p:txBody>
      </p:sp>
    </p:spTree>
    <p:extLst>
      <p:ext uri="{BB962C8B-B14F-4D97-AF65-F5344CB8AC3E}">
        <p14:creationId xmlns:p14="http://schemas.microsoft.com/office/powerpoint/2010/main" val="25613591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Use Case Diagram</a:t>
            </a:r>
            <a:endParaRPr lang="en-IN" dirty="0">
              <a:latin typeface="Franklin Gothic Heavy" panose="020B0903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623" y="1262744"/>
            <a:ext cx="8734697" cy="4871092"/>
          </a:xfrm>
        </p:spPr>
      </p:pic>
    </p:spTree>
    <p:extLst>
      <p:ext uri="{BB962C8B-B14F-4D97-AF65-F5344CB8AC3E}">
        <p14:creationId xmlns:p14="http://schemas.microsoft.com/office/powerpoint/2010/main" val="31587459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7656"/>
          </a:xfrm>
        </p:spPr>
        <p:txBody>
          <a:bodyPr/>
          <a:lstStyle/>
          <a:p>
            <a:r>
              <a:rPr lang="en-IN" b="1" dirty="0"/>
              <a:t>Activity of New System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5456460"/>
              </p:ext>
            </p:extLst>
          </p:nvPr>
        </p:nvGraphicFramePr>
        <p:xfrm>
          <a:off x="737421" y="1241884"/>
          <a:ext cx="9773264" cy="5215613"/>
        </p:xfrm>
        <a:graphic>
          <a:graphicData uri="http://schemas.openxmlformats.org/drawingml/2006/table">
            <a:tbl>
              <a:tblPr firstRow="1" firstCol="1" lastRow="1" lastCol="1" bandRow="1" bandCol="1"/>
              <a:tblGrid>
                <a:gridCol w="1731108"/>
                <a:gridCol w="2529032"/>
                <a:gridCol w="5513124"/>
              </a:tblGrid>
              <a:tr h="330401">
                <a:tc>
                  <a:txBody>
                    <a:bodyPr/>
                    <a:lstStyle/>
                    <a:p>
                      <a:pPr marL="63500">
                        <a:lnSpc>
                          <a:spcPts val="1315"/>
                        </a:lnSpc>
                        <a:spcAft>
                          <a:spcPts val="0"/>
                        </a:spcAft>
                      </a:pPr>
                      <a:r>
                        <a:rPr lang="en-US" sz="1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Actor</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15"/>
                        </a:lnSpc>
                        <a:spcAft>
                          <a:spcPts val="0"/>
                        </a:spcAft>
                      </a:pPr>
                      <a:r>
                        <a:rPr lang="en-US" sz="1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Action</a:t>
                      </a:r>
                      <a:r>
                        <a:rPr lang="en-US" sz="1000" b="1" spc="8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Performed</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15"/>
                        </a:lnSpc>
                        <a:spcAft>
                          <a:spcPts val="0"/>
                        </a:spcAft>
                      </a:pPr>
                      <a:r>
                        <a:rPr lang="en-US" sz="1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1000" b="1" spc="8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Response</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04">
                <a:tc>
                  <a:txBody>
                    <a:bodyPr/>
                    <a:lstStyle/>
                    <a:p>
                      <a:pPr marL="63500">
                        <a:lnSpc>
                          <a:spcPct val="107000"/>
                        </a:lnSpc>
                        <a:spcBef>
                          <a:spcPts val="5"/>
                        </a:spcBef>
                        <a:spcAft>
                          <a:spcPts val="0"/>
                        </a:spcAft>
                      </a:pPr>
                      <a:r>
                        <a:rPr lang="en-US" sz="1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Administrator</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0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162560" indent="-635">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After</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successful</a:t>
                      </a:r>
                      <a:r>
                        <a:rPr lang="en-US" sz="1000" spc="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will</a:t>
                      </a:r>
                      <a:r>
                        <a:rPr lang="en-US" sz="1000" spc="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show</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Admin</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Home</a:t>
                      </a:r>
                      <a:r>
                        <a:rPr lang="en-US" sz="1000" spc="-27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Page. For Various Administrator</a:t>
                      </a:r>
                      <a:r>
                        <a:rPr lang="en-US" sz="1000" spc="20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operations.</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040">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1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Surveyor</a:t>
                      </a:r>
                      <a:r>
                        <a:rPr lang="en-US" sz="1000" spc="9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148590">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manages</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Surveyor</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list</a:t>
                      </a:r>
                      <a:r>
                        <a:rPr lang="en-US" sz="1000" spc="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such</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a:t>
                      </a:r>
                      <a:r>
                        <a:rPr lang="en-US" sz="1000" spc="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adding,</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updating</a:t>
                      </a:r>
                      <a:r>
                        <a:rPr lang="en-US" sz="1000" spc="-27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 deleting from</a:t>
                      </a:r>
                      <a:r>
                        <a:rPr lang="en-US" sz="1000" spc="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list.</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281">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87070">
                        <a:lnSpc>
                          <a:spcPct val="101000"/>
                        </a:lnSpc>
                        <a:spcAft>
                          <a:spcPts val="0"/>
                        </a:spcAft>
                      </a:pPr>
                      <a:r>
                        <a:rPr lang="en-US"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Quotation</a:t>
                      </a:r>
                      <a:r>
                        <a:rPr lang="en-US" sz="1000" spc="-2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539750">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view</a:t>
                      </a:r>
                      <a:r>
                        <a:rPr lang="en-US" sz="1000" spc="1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spc="1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Quotations</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delete</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1000" spc="-28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serviced.</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19">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29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Service</a:t>
                      </a:r>
                      <a:r>
                        <a:rPr lang="en-US" sz="1000" spc="9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88900">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functionality</a:t>
                      </a:r>
                      <a:r>
                        <a:rPr lang="en-US" sz="1000" spc="1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000" spc="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services,</a:t>
                      </a:r>
                      <a:r>
                        <a:rPr lang="en-US" sz="1000" spc="4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000" spc="-26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also the database</a:t>
                      </a:r>
                      <a:r>
                        <a:rPr lang="en-US" sz="1000" spc="1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961">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0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Feedback</a:t>
                      </a:r>
                      <a:r>
                        <a:rPr lang="en-US" sz="1000" spc="9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241300">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view</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feedback</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delete</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required</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sz="1000" spc="-27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database.</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040">
                <a:tc>
                  <a:txBody>
                    <a:bodyPr/>
                    <a:lstStyle/>
                    <a:p>
                      <a:pPr marL="63500">
                        <a:lnSpc>
                          <a:spcPct val="107000"/>
                        </a:lnSpc>
                        <a:spcBef>
                          <a:spcPts val="5"/>
                        </a:spcBef>
                        <a:spcAft>
                          <a:spcPts val="0"/>
                        </a:spcAft>
                      </a:pPr>
                      <a:r>
                        <a:rPr lang="en-US" sz="1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Surveyor</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0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Registration</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173990">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access</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spc="5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Web</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portal</a:t>
                      </a:r>
                      <a:r>
                        <a:rPr lang="en-US" sz="1000" spc="4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services</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first</a:t>
                      </a:r>
                      <a:r>
                        <a:rPr lang="en-US" sz="1000" spc="4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surveyor</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has</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27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register to this</a:t>
                      </a:r>
                      <a:r>
                        <a:rPr lang="en-US" sz="1000" spc="7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site.</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04">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29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211455">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After</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successful</a:t>
                      </a:r>
                      <a:r>
                        <a:rPr lang="en-US" sz="1000" spc="4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will</a:t>
                      </a:r>
                      <a:r>
                        <a:rPr lang="en-US" sz="1000" spc="4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show</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Surveyor</a:t>
                      </a:r>
                      <a:r>
                        <a:rPr lang="en-US" sz="1000" spc="2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Home</a:t>
                      </a:r>
                      <a:r>
                        <a:rPr lang="en-US" sz="1000" spc="-27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Page. For Various Surveyor</a:t>
                      </a:r>
                      <a:r>
                        <a:rPr lang="en-US" sz="1000" spc="15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operations.</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01">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29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Quotation</a:t>
                      </a:r>
                      <a:r>
                        <a:rPr lang="en-US" sz="1000" spc="6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View</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29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review the Quotation placed by</a:t>
                      </a:r>
                      <a:r>
                        <a:rPr lang="en-US" sz="1000" spc="16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clients.</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040">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306705">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Search</a:t>
                      </a:r>
                      <a:r>
                        <a:rPr lang="en-US" sz="1000" spc="5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WishBox</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145415">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Search</a:t>
                      </a:r>
                      <a:r>
                        <a:rPr lang="en-US" sz="1000" spc="4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WishBox companies</a:t>
                      </a:r>
                      <a:r>
                        <a:rPr lang="en-US" sz="1000" spc="4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registered</a:t>
                      </a:r>
                      <a:r>
                        <a:rPr lang="en-US" sz="1000" spc="4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1000" spc="-27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web</a:t>
                      </a:r>
                      <a:r>
                        <a:rPr lang="en-US" sz="1000" spc="6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portal.</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691">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0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Profile</a:t>
                      </a:r>
                      <a:r>
                        <a:rPr lang="en-US" sz="1000" spc="9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Updating</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137795">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see</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own</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profile</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changes</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1000" spc="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required</a:t>
                      </a:r>
                      <a:r>
                        <a:rPr lang="en-US" sz="1000" spc="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000" spc="-27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update the changes over</a:t>
                      </a:r>
                      <a:r>
                        <a:rPr lang="en-US" sz="1000" spc="14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database.</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040">
                <a:tc>
                  <a:txBody>
                    <a:bodyPr/>
                    <a:lstStyle/>
                    <a:p>
                      <a:pPr marL="63500">
                        <a:lnSpc>
                          <a:spcPts val="1315"/>
                        </a:lnSpc>
                        <a:spcAft>
                          <a:spcPts val="0"/>
                        </a:spcAft>
                      </a:pPr>
                      <a:r>
                        <a:rPr lang="en-US" sz="1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Clients</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29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Use</a:t>
                      </a:r>
                      <a:r>
                        <a:rPr lang="en-US" sz="1000" spc="5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Services</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413385">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access</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various</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services</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provided</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web</a:t>
                      </a:r>
                      <a:r>
                        <a:rPr lang="en-US" sz="1000" spc="-27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portal.</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04">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05"/>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Quotation</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522605">
                        <a:lnSpc>
                          <a:spcPct val="101000"/>
                        </a:lnSpc>
                        <a:spcAft>
                          <a:spcPts val="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Place</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Quotation</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US" sz="1000" spc="3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its</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full</a:t>
                      </a:r>
                      <a:r>
                        <a:rPr lang="en-US" sz="1000" spc="3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details</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a:t>
                      </a:r>
                      <a:r>
                        <a:rPr lang="en-US" sz="1000" spc="2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that</a:t>
                      </a:r>
                      <a:r>
                        <a:rPr lang="en-US" sz="1000" spc="-27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reliable surveyor will contact to </a:t>
                      </a:r>
                      <a:r>
                        <a:rPr lang="en-US" sz="1000" spc="-1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you</a:t>
                      </a:r>
                      <a:r>
                        <a:rPr lang="en-US" sz="1000" spc="205">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directly.</a:t>
                      </a:r>
                      <a:endParaRPr lang="en-IN"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524">
                <a:tc>
                  <a:txBody>
                    <a:bodyPr/>
                    <a:lstStyle/>
                    <a:p>
                      <a:pPr marL="6350" indent="-6350" algn="just">
                        <a:lnSpc>
                          <a:spcPct val="109000"/>
                        </a:lnSpc>
                        <a:spcAft>
                          <a:spcPts val="455"/>
                        </a:spcAft>
                      </a:pPr>
                      <a:r>
                        <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05"/>
                        </a:lnSpc>
                        <a:spcAft>
                          <a:spcPts val="0"/>
                        </a:spcAft>
                      </a:pPr>
                      <a:r>
                        <a:rPr lang="en-US" sz="10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Feedback</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05"/>
                        </a:lnSpc>
                        <a:spcAft>
                          <a:spcPts val="0"/>
                        </a:spcAft>
                      </a:pPr>
                      <a:r>
                        <a:rPr lang="en-US" sz="10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give</a:t>
                      </a:r>
                      <a:r>
                        <a:rPr lang="en-US" sz="1000" spc="75"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feedback.</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6350" indent="-6350" algn="just">
                        <a:lnSpc>
                          <a:spcPct val="109000"/>
                        </a:lnSpc>
                        <a:spcAft>
                          <a:spcPts val="455"/>
                        </a:spcAft>
                      </a:pPr>
                      <a:r>
                        <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05"/>
                        </a:lnSpc>
                        <a:spcAft>
                          <a:spcPts val="0"/>
                        </a:spcAf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ts val="1305"/>
                        </a:lnSpc>
                        <a:spcAft>
                          <a:spcPts val="0"/>
                        </a:spcAf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7498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5819"/>
          </a:xfrm>
        </p:spPr>
        <p:txBody>
          <a:bodyPr/>
          <a:lstStyle/>
          <a:p>
            <a:r>
              <a:rPr lang="en-US" b="1" dirty="0" smtClean="0">
                <a:latin typeface="Franklin Gothic Heavy" panose="020B0903020102020204" pitchFamily="34" charset="0"/>
              </a:rPr>
              <a:t>ABSTRACT</a:t>
            </a:r>
            <a:endParaRPr lang="en-IN" dirty="0"/>
          </a:p>
        </p:txBody>
      </p:sp>
      <p:sp>
        <p:nvSpPr>
          <p:cNvPr id="3" name="Content Placeholder 2"/>
          <p:cNvSpPr>
            <a:spLocks noGrp="1"/>
          </p:cNvSpPr>
          <p:nvPr>
            <p:ph idx="1"/>
          </p:nvPr>
        </p:nvSpPr>
        <p:spPr>
          <a:xfrm>
            <a:off x="646111" y="1419497"/>
            <a:ext cx="9404722" cy="4776650"/>
          </a:xfrm>
        </p:spPr>
        <p:txBody>
          <a:bodyPr>
            <a:normAutofit/>
          </a:bodyPr>
          <a:lstStyle/>
          <a:p>
            <a:r>
              <a:rPr lang="en-IN" dirty="0">
                <a:solidFill>
                  <a:schemeClr val="bg1"/>
                </a:solidFill>
                <a:latin typeface="Times New Roman" panose="02020603050405020304" pitchFamily="18" charset="0"/>
                <a:cs typeface="Times New Roman" panose="02020603050405020304" pitchFamily="18" charset="0"/>
              </a:rPr>
              <a:t>Wish-box is a web-based application that is designed to be deployed on internet and provide functionality to every type of user. This application is basically a web Portal designed to get interaction between different clients and Packing and Moving Companies. Wish-box is an online platform for service seekers and service providers. We have listed excellent packing moving service providers of India, household shifting &amp; relocation services providers, car transportation, office relocation, home, shop, industrial or commercial shifting service providers of India. Our wish-box directory is having ultimate objective of providing information to its visitors about best Filler’s movers and relocation companies offering its services in India. The reliable and swift wish-box services providers are the best for any kind of relocation and car transportation services. According to requirement gathered and the technologies used to realize those requirements are best utilized to </a:t>
            </a:r>
            <a:r>
              <a:rPr lang="en-IN" dirty="0" smtClean="0">
                <a:solidFill>
                  <a:schemeClr val="bg1"/>
                </a:solidFill>
                <a:latin typeface="Times New Roman" panose="02020603050405020304" pitchFamily="18" charset="0"/>
                <a:cs typeface="Times New Roman" panose="02020603050405020304" pitchFamily="18" charset="0"/>
              </a:rPr>
              <a:t>achieve </a:t>
            </a:r>
            <a:r>
              <a:rPr lang="en-IN" dirty="0">
                <a:solidFill>
                  <a:schemeClr val="bg1"/>
                </a:solidFill>
                <a:latin typeface="Times New Roman" panose="02020603050405020304" pitchFamily="18" charset="0"/>
                <a:cs typeface="Times New Roman" panose="02020603050405020304" pitchFamily="18" charset="0"/>
              </a:rPr>
              <a:t>that functionality. </a:t>
            </a:r>
          </a:p>
          <a:p>
            <a:r>
              <a:rPr lang="en-IN" dirty="0">
                <a:solidFill>
                  <a:schemeClr val="bg1"/>
                </a:solidFill>
                <a:latin typeface="Times New Roman" panose="02020603050405020304" pitchFamily="18" charset="0"/>
                <a:cs typeface="Times New Roman" panose="02020603050405020304" pitchFamily="18" charset="0"/>
              </a:rPr>
              <a:t>The wish-box Web Portal gives a platform through which clients and different packing and moving companies can communicate and use the services provided by this portal.</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88525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Flowchart</a:t>
            </a:r>
            <a:endParaRPr lang="en-IN" dirty="0">
              <a:latin typeface="Franklin Gothic Heavy" panose="020B09030201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34" y="1297578"/>
            <a:ext cx="8249801" cy="5328324"/>
          </a:xfrm>
          <a:prstGeom prst="rect">
            <a:avLst/>
          </a:prstGeom>
        </p:spPr>
      </p:pic>
      <p:sp>
        <p:nvSpPr>
          <p:cNvPr id="10" name="TextBox 9"/>
          <p:cNvSpPr txBox="1"/>
          <p:nvPr/>
        </p:nvSpPr>
        <p:spPr>
          <a:xfrm>
            <a:off x="2307772" y="1414247"/>
            <a:ext cx="2194560" cy="523220"/>
          </a:xfrm>
          <a:prstGeom prst="rect">
            <a:avLst/>
          </a:prstGeom>
          <a:noFill/>
        </p:spPr>
        <p:txBody>
          <a:bodyPr wrap="square" rtlCol="0">
            <a:spAutoFit/>
          </a:bodyPr>
          <a:lstStyle/>
          <a:p>
            <a:r>
              <a:rPr lang="en-US" sz="2800" b="1" dirty="0">
                <a:solidFill>
                  <a:schemeClr val="bg1"/>
                </a:solidFill>
                <a:latin typeface="Bell MT" panose="02020503060305020303" pitchFamily="18" charset="0"/>
              </a:rPr>
              <a:t>F</a:t>
            </a:r>
            <a:r>
              <a:rPr lang="en-US" sz="2800" b="1" dirty="0" smtClean="0">
                <a:solidFill>
                  <a:schemeClr val="bg1"/>
                </a:solidFill>
                <a:latin typeface="Bell MT" panose="02020503060305020303" pitchFamily="18" charset="0"/>
              </a:rPr>
              <a:t>lowchart</a:t>
            </a:r>
            <a:endParaRPr lang="en-IN" sz="2800" b="1" dirty="0">
              <a:solidFill>
                <a:schemeClr val="bg1"/>
              </a:solidFill>
              <a:latin typeface="Bell MT" panose="02020503060305020303" pitchFamily="18" charset="0"/>
            </a:endParaRPr>
          </a:p>
        </p:txBody>
      </p:sp>
      <p:cxnSp>
        <p:nvCxnSpPr>
          <p:cNvPr id="16" name="Straight Connector 15"/>
          <p:cNvCxnSpPr/>
          <p:nvPr/>
        </p:nvCxnSpPr>
        <p:spPr>
          <a:xfrm>
            <a:off x="1584960" y="1414247"/>
            <a:ext cx="0" cy="5117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84960" y="1414247"/>
            <a:ext cx="80205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605554" y="1414247"/>
            <a:ext cx="0" cy="5117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84960" y="6531429"/>
            <a:ext cx="802059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0848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Administration</a:t>
            </a:r>
            <a:endParaRPr lang="en-IN" dirty="0"/>
          </a:p>
        </p:txBody>
      </p:sp>
      <p:pic>
        <p:nvPicPr>
          <p:cNvPr id="5" name="Content Placeholder 4"/>
          <p:cNvPicPr>
            <a:picLocks noGrp="1" noChangeAspect="1"/>
          </p:cNvPicPr>
          <p:nvPr>
            <p:ph idx="1"/>
          </p:nvPr>
        </p:nvPicPr>
        <p:blipFill>
          <a:blip r:embed="rId2"/>
          <a:stretch>
            <a:fillRect/>
          </a:stretch>
        </p:blipFill>
        <p:spPr>
          <a:xfrm>
            <a:off x="2804139" y="1639485"/>
            <a:ext cx="5088666" cy="4002415"/>
          </a:xfrm>
          <a:prstGeom prst="rect">
            <a:avLst/>
          </a:prstGeom>
        </p:spPr>
      </p:pic>
    </p:spTree>
    <p:extLst>
      <p:ext uri="{BB962C8B-B14F-4D97-AF65-F5344CB8AC3E}">
        <p14:creationId xmlns:p14="http://schemas.microsoft.com/office/powerpoint/2010/main" val="234822869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Customer Create Account </a:t>
            </a:r>
            <a:endParaRPr lang="en-IN" dirty="0"/>
          </a:p>
        </p:txBody>
      </p:sp>
      <p:pic>
        <p:nvPicPr>
          <p:cNvPr id="4" name="Content Placeholder 3"/>
          <p:cNvPicPr>
            <a:picLocks noGrp="1" noChangeAspect="1"/>
          </p:cNvPicPr>
          <p:nvPr>
            <p:ph idx="1"/>
          </p:nvPr>
        </p:nvPicPr>
        <p:blipFill>
          <a:blip r:embed="rId2"/>
          <a:stretch>
            <a:fillRect/>
          </a:stretch>
        </p:blipFill>
        <p:spPr>
          <a:xfrm>
            <a:off x="1109785" y="1647618"/>
            <a:ext cx="7768492" cy="4164565"/>
          </a:xfrm>
          <a:prstGeom prst="rect">
            <a:avLst/>
          </a:prstGeom>
        </p:spPr>
      </p:pic>
    </p:spTree>
    <p:extLst>
      <p:ext uri="{BB962C8B-B14F-4D97-AF65-F5344CB8AC3E}">
        <p14:creationId xmlns:p14="http://schemas.microsoft.com/office/powerpoint/2010/main" val="391860500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Implementation</a:t>
            </a:r>
            <a:endParaRPr lang="en-IN" dirty="0">
              <a:latin typeface="Franklin Gothic Heavy" panose="020B0903020102020204" pitchFamily="34" charset="0"/>
            </a:endParaRPr>
          </a:p>
        </p:txBody>
      </p:sp>
      <p:pic>
        <p:nvPicPr>
          <p:cNvPr id="6" name="Content Placeholder 5"/>
          <p:cNvPicPr>
            <a:picLocks noGrp="1" noChangeAspect="1"/>
          </p:cNvPicPr>
          <p:nvPr>
            <p:ph idx="1"/>
          </p:nvPr>
        </p:nvPicPr>
        <p:blipFill>
          <a:blip r:embed="rId2"/>
          <a:stretch>
            <a:fillRect/>
          </a:stretch>
        </p:blipFill>
        <p:spPr>
          <a:xfrm>
            <a:off x="1056940" y="1649049"/>
            <a:ext cx="8583064" cy="4151912"/>
          </a:xfrm>
          <a:prstGeom prst="rect">
            <a:avLst/>
          </a:prstGeom>
        </p:spPr>
      </p:pic>
    </p:spTree>
    <p:extLst>
      <p:ext uri="{BB962C8B-B14F-4D97-AF65-F5344CB8AC3E}">
        <p14:creationId xmlns:p14="http://schemas.microsoft.com/office/powerpoint/2010/main" val="204864651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About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368" y="1634899"/>
            <a:ext cx="8178208" cy="4395787"/>
          </a:xfrm>
        </p:spPr>
      </p:pic>
    </p:spTree>
    <p:extLst>
      <p:ext uri="{BB962C8B-B14F-4D97-AF65-F5344CB8AC3E}">
        <p14:creationId xmlns:p14="http://schemas.microsoft.com/office/powerpoint/2010/main" val="13442949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Services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791" y="1391478"/>
            <a:ext cx="8753230" cy="4810539"/>
          </a:xfrm>
        </p:spPr>
      </p:pic>
    </p:spTree>
    <p:extLst>
      <p:ext uri="{BB962C8B-B14F-4D97-AF65-F5344CB8AC3E}">
        <p14:creationId xmlns:p14="http://schemas.microsoft.com/office/powerpoint/2010/main" val="409269752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Service-Pricing</a:t>
            </a:r>
            <a:endParaRPr lang="en-IN"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82025" y="1703754"/>
            <a:ext cx="7929297" cy="4266755"/>
          </a:xfrm>
          <a:prstGeom prst="rect">
            <a:avLst/>
          </a:prstGeom>
        </p:spPr>
      </p:pic>
    </p:spTree>
    <p:extLst>
      <p:ext uri="{BB962C8B-B14F-4D97-AF65-F5344CB8AC3E}">
        <p14:creationId xmlns:p14="http://schemas.microsoft.com/office/powerpoint/2010/main" val="318549323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ranklin Gothic Heavy" panose="020B0903020102020204" pitchFamily="34" charset="0"/>
              </a:rPr>
              <a:t>B</a:t>
            </a:r>
            <a:r>
              <a:rPr lang="en-US" dirty="0" smtClean="0">
                <a:latin typeface="Franklin Gothic Heavy" panose="020B0903020102020204" pitchFamily="34" charset="0"/>
              </a:rPr>
              <a:t>logs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569" y="1538544"/>
            <a:ext cx="8425234" cy="4541728"/>
          </a:xfrm>
        </p:spPr>
      </p:pic>
    </p:spTree>
    <p:extLst>
      <p:ext uri="{BB962C8B-B14F-4D97-AF65-F5344CB8AC3E}">
        <p14:creationId xmlns:p14="http://schemas.microsoft.com/office/powerpoint/2010/main" val="89676013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GET A QUOTE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970" y="1742831"/>
            <a:ext cx="8370288" cy="4505569"/>
          </a:xfrm>
        </p:spPr>
      </p:pic>
    </p:spTree>
    <p:extLst>
      <p:ext uri="{BB962C8B-B14F-4D97-AF65-F5344CB8AC3E}">
        <p14:creationId xmlns:p14="http://schemas.microsoft.com/office/powerpoint/2010/main" val="24903348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Conclusion</a:t>
            </a:r>
            <a:endParaRPr lang="en-IN" dirty="0">
              <a:latin typeface="Franklin Gothic Heavy" panose="020B0903020102020204" pitchFamily="34" charset="0"/>
            </a:endParaRPr>
          </a:p>
        </p:txBody>
      </p:sp>
      <p:sp>
        <p:nvSpPr>
          <p:cNvPr id="3" name="Content Placeholder 2"/>
          <p:cNvSpPr>
            <a:spLocks noGrp="1"/>
          </p:cNvSpPr>
          <p:nvPr>
            <p:ph idx="1"/>
          </p:nvPr>
        </p:nvSpPr>
        <p:spPr>
          <a:xfrm>
            <a:off x="875201" y="1547821"/>
            <a:ext cx="8946541" cy="4195481"/>
          </a:xfrm>
        </p:spPr>
        <p:txBody>
          <a:bodyPr/>
          <a:lstStyle/>
          <a:p>
            <a:r>
              <a:rPr lang="en-US" sz="2400" dirty="0">
                <a:solidFill>
                  <a:schemeClr val="bg1"/>
                </a:solidFill>
                <a:latin typeface="Times New Roman" panose="02020603050405020304" pitchFamily="18" charset="0"/>
                <a:cs typeface="Times New Roman" panose="02020603050405020304" pitchFamily="18" charset="0"/>
              </a:rPr>
              <a:t>According to requirement gathered and the technologies used to  realize  those requirements are best utilized to achieve that functionality. The </a:t>
            </a:r>
            <a:r>
              <a:rPr lang="en-US" sz="2400" dirty="0" err="1" smtClean="0">
                <a:solidFill>
                  <a:schemeClr val="bg1"/>
                </a:solidFill>
                <a:latin typeface="Times New Roman" panose="02020603050405020304" pitchFamily="18" charset="0"/>
                <a:cs typeface="Times New Roman" panose="02020603050405020304" pitchFamily="18" charset="0"/>
              </a:rPr>
              <a:t>Wishbox</a:t>
            </a:r>
            <a:r>
              <a:rPr lang="en-US" sz="2400" dirty="0" smtClean="0">
                <a:solidFill>
                  <a:schemeClr val="bg1"/>
                </a:solidFill>
                <a:latin typeface="Times New Roman" panose="02020603050405020304" pitchFamily="18" charset="0"/>
                <a:cs typeface="Times New Roman" panose="02020603050405020304" pitchFamily="18" charset="0"/>
              </a:rPr>
              <a:t>(</a:t>
            </a:r>
            <a:r>
              <a:rPr lang="en-US" sz="2400" dirty="0" err="1" smtClean="0">
                <a:solidFill>
                  <a:schemeClr val="bg1"/>
                </a:solidFill>
                <a:latin typeface="Times New Roman" panose="02020603050405020304" pitchFamily="18" charset="0"/>
                <a:cs typeface="Times New Roman" panose="02020603050405020304" pitchFamily="18" charset="0"/>
              </a:rPr>
              <a:t>logibox</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Web Portal gives a platform through which clients and different packing and moving companies can communicate and use the services provided by this portal.</a:t>
            </a:r>
            <a:endParaRPr lang="en-IN" sz="24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303071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172" y="440343"/>
            <a:ext cx="9404723" cy="1055240"/>
          </a:xfrm>
        </p:spPr>
        <p:txBody>
          <a:bodyPr/>
          <a:lstStyle/>
          <a:p>
            <a:r>
              <a:rPr lang="en-US" dirty="0" smtClean="0">
                <a:latin typeface="Franklin Gothic Heavy" panose="020B0903020102020204" pitchFamily="34" charset="0"/>
                <a:cs typeface="Times New Roman" panose="02020603050405020304" pitchFamily="18" charset="0"/>
              </a:rPr>
              <a:t>Purpose Of Project</a:t>
            </a:r>
            <a:endParaRPr lang="en-IN" dirty="0">
              <a:latin typeface="Franklin Gothic Heavy" panose="020B0903020102020204" pitchFamily="34" charset="0"/>
              <a:cs typeface="Times New Roman" panose="02020603050405020304" pitchFamily="18" charset="0"/>
            </a:endParaRPr>
          </a:p>
        </p:txBody>
      </p:sp>
      <p:sp>
        <p:nvSpPr>
          <p:cNvPr id="3" name="Content Placeholder 2"/>
          <p:cNvSpPr>
            <a:spLocks noGrp="1"/>
          </p:cNvSpPr>
          <p:nvPr>
            <p:ph idx="1"/>
          </p:nvPr>
        </p:nvSpPr>
        <p:spPr>
          <a:xfrm>
            <a:off x="548641" y="1495583"/>
            <a:ext cx="9910354" cy="4263533"/>
          </a:xfrm>
        </p:spPr>
        <p:txBody>
          <a:bodyPr/>
          <a:lstStyle/>
          <a:p>
            <a:pPr algn="just">
              <a:spcBef>
                <a:spcPts val="400"/>
              </a:spcBef>
              <a:buClr>
                <a:srgbClr val="2DA2BF"/>
              </a:buClr>
              <a:buSzPct val="68000"/>
              <a:buFont typeface="Wingdings 3" panose="05040102010807070707" pitchFamily="18" charset="2"/>
              <a:buChar char=""/>
            </a:pPr>
            <a:r>
              <a:rPr lang="en-US" altLang="en-US" dirty="0">
                <a:solidFill>
                  <a:srgbClr val="000000"/>
                </a:solidFill>
                <a:latin typeface="Times New Roman" panose="02020603050405020304" pitchFamily="18" charset="0"/>
                <a:cs typeface="Times New Roman" panose="02020603050405020304" pitchFamily="18" charset="0"/>
              </a:rPr>
              <a:t>Project is developed by going through the current situation and condition of the transportation facilities provide by the transportation agencies of this generation so the main purpose of the project is to deliver the basic modules of a typical goods transportation application and then going for the advanced and enhanced next generation functionalities. </a:t>
            </a:r>
          </a:p>
          <a:p>
            <a:pPr algn="just">
              <a:spcBef>
                <a:spcPts val="400"/>
              </a:spcBef>
              <a:buClr>
                <a:srgbClr val="2DA2BF"/>
              </a:buClr>
              <a:buSzPct val="68000"/>
              <a:buFont typeface="Wingdings 3" panose="05040102010807070707" pitchFamily="18" charset="2"/>
              <a:buChar char=""/>
            </a:pPr>
            <a:r>
              <a:rPr lang="en-US" altLang="en-US" dirty="0">
                <a:solidFill>
                  <a:srgbClr val="000000"/>
                </a:solidFill>
                <a:latin typeface="Times New Roman" panose="02020603050405020304" pitchFamily="18" charset="0"/>
                <a:cs typeface="Times New Roman" panose="02020603050405020304" pitchFamily="18" charset="0"/>
              </a:rPr>
              <a:t>It will provide services such as </a:t>
            </a:r>
            <a:r>
              <a:rPr lang="en-US" altLang="en-US" dirty="0" smtClean="0">
                <a:solidFill>
                  <a:srgbClr val="000000"/>
                </a:solidFill>
                <a:latin typeface="Times New Roman" panose="02020603050405020304" pitchFamily="18" charset="0"/>
                <a:cs typeface="Times New Roman" panose="02020603050405020304" pitchFamily="18" charset="0"/>
              </a:rPr>
              <a:t>product transfer and important personal stuffs with more secure and  urgent basis.</a:t>
            </a:r>
            <a:endParaRPr lang="en-US" altLang="en-US" dirty="0">
              <a:solidFill>
                <a:srgbClr val="000000"/>
              </a:solidFill>
              <a:latin typeface="Times New Roman" panose="02020603050405020304" pitchFamily="18" charset="0"/>
              <a:cs typeface="Times New Roman" panose="02020603050405020304" pitchFamily="18" charset="0"/>
            </a:endParaRPr>
          </a:p>
          <a:p>
            <a:pPr algn="just">
              <a:spcBef>
                <a:spcPts val="400"/>
              </a:spcBef>
              <a:buClr>
                <a:srgbClr val="2DA2BF"/>
              </a:buClr>
              <a:buSzPct val="68000"/>
              <a:buFont typeface="Wingdings 3" panose="05040102010807070707" pitchFamily="18" charset="2"/>
              <a:buChar char=""/>
            </a:pPr>
            <a:r>
              <a:rPr lang="en-US" altLang="en-US" dirty="0">
                <a:solidFill>
                  <a:srgbClr val="000000"/>
                </a:solidFill>
                <a:latin typeface="Times New Roman" panose="02020603050405020304" pitchFamily="18" charset="0"/>
                <a:cs typeface="Times New Roman" panose="02020603050405020304" pitchFamily="18" charset="0"/>
              </a:rPr>
              <a:t>Purpose of the project is to enhance the current facilities of the transportation and climbing up to the next </a:t>
            </a:r>
            <a:r>
              <a:rPr lang="en-US" altLang="en-US" dirty="0" smtClean="0">
                <a:solidFill>
                  <a:srgbClr val="000000"/>
                </a:solidFill>
                <a:latin typeface="Times New Roman" panose="02020603050405020304" pitchFamily="18" charset="0"/>
                <a:cs typeface="Times New Roman" panose="02020603050405020304" pitchFamily="18" charset="0"/>
              </a:rPr>
              <a:t>level.</a:t>
            </a:r>
          </a:p>
          <a:p>
            <a:pPr algn="just">
              <a:spcBef>
                <a:spcPts val="400"/>
              </a:spcBef>
              <a:buClr>
                <a:srgbClr val="2DA2BF"/>
              </a:buClr>
              <a:buSzPct val="68000"/>
              <a:buFont typeface="Wingdings 3" panose="05040102010807070707" pitchFamily="18" charset="2"/>
              <a:buChar char=""/>
            </a:pPr>
            <a:r>
              <a:rPr lang="en-US" altLang="en-US" dirty="0" smtClean="0">
                <a:solidFill>
                  <a:srgbClr val="000000"/>
                </a:solidFill>
                <a:latin typeface="Times New Roman" panose="02020603050405020304" pitchFamily="18" charset="0"/>
                <a:cs typeface="Times New Roman" panose="02020603050405020304" pitchFamily="18" charset="0"/>
              </a:rPr>
              <a:t>In our project we can say it is most important idea which is enhance by us for secure personal transportation include documents.</a:t>
            </a:r>
            <a:endParaRPr lang="en-US" altLang="en-US"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306785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17371"/>
            <a:ext cx="9404723" cy="1158239"/>
          </a:xfrm>
        </p:spPr>
        <p:txBody>
          <a:bodyPr/>
          <a:lstStyle/>
          <a:p>
            <a:pPr algn="ctr"/>
            <a:r>
              <a:rPr lang="en-US" sz="6000" b="1" dirty="0" smtClean="0">
                <a:solidFill>
                  <a:schemeClr val="tx1"/>
                </a:solidFill>
                <a:latin typeface="Algerian" panose="04020705040A02060702" pitchFamily="82" charset="0"/>
              </a:rPr>
              <a:t>Thank You</a:t>
            </a:r>
            <a:endParaRPr lang="en-IN" sz="60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18483403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GOALS </a:t>
            </a:r>
            <a:r>
              <a:rPr lang="en-US" dirty="0" smtClean="0">
                <a:latin typeface="Franklin Gothic Heavy" panose="020B0903020102020204" pitchFamily="34" charset="0"/>
              </a:rPr>
              <a:t>&amp; </a:t>
            </a:r>
            <a:r>
              <a:rPr lang="en-US" dirty="0" smtClean="0">
                <a:latin typeface="Franklin Gothic Heavy" panose="020B0903020102020204" pitchFamily="34" charset="0"/>
              </a:rPr>
              <a:t>OBJECTIVES</a:t>
            </a:r>
            <a:endParaRPr lang="en-IN" dirty="0">
              <a:latin typeface="Franklin Gothic Heavy" panose="020B0903020102020204" pitchFamily="34" charset="0"/>
            </a:endParaRPr>
          </a:p>
        </p:txBody>
      </p:sp>
      <p:sp>
        <p:nvSpPr>
          <p:cNvPr id="3" name="Content Placeholder 2"/>
          <p:cNvSpPr>
            <a:spLocks noGrp="1"/>
          </p:cNvSpPr>
          <p:nvPr>
            <p:ph idx="1"/>
          </p:nvPr>
        </p:nvSpPr>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Packing and Moving</a:t>
            </a:r>
            <a:r>
              <a:rPr lang="en-US" sz="2400" dirty="0" smtClean="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Relocation </a:t>
            </a:r>
            <a:r>
              <a:rPr lang="en-US" sz="2400" dirty="0" smtClean="0">
                <a:solidFill>
                  <a:schemeClr val="bg1"/>
                </a:solidFill>
                <a:latin typeface="Times New Roman" panose="02020603050405020304" pitchFamily="18" charset="0"/>
                <a:cs typeface="Times New Roman" panose="02020603050405020304" pitchFamily="18" charset="0"/>
              </a:rPr>
              <a:t>Services</a:t>
            </a:r>
          </a:p>
          <a:p>
            <a:r>
              <a:rPr lang="en-US" sz="2400" dirty="0">
                <a:solidFill>
                  <a:schemeClr val="bg1"/>
                </a:solidFill>
                <a:latin typeface="Times New Roman" panose="02020603050405020304" pitchFamily="18" charset="0"/>
                <a:cs typeface="Times New Roman" panose="02020603050405020304" pitchFamily="18" charset="0"/>
              </a:rPr>
              <a:t>Car </a:t>
            </a:r>
            <a:r>
              <a:rPr lang="en-US" sz="2400" dirty="0" smtClean="0">
                <a:solidFill>
                  <a:schemeClr val="bg1"/>
                </a:solidFill>
                <a:latin typeface="Times New Roman" panose="02020603050405020304" pitchFamily="18" charset="0"/>
                <a:cs typeface="Times New Roman" panose="02020603050405020304" pitchFamily="18" charset="0"/>
              </a:rPr>
              <a:t>Services</a:t>
            </a:r>
          </a:p>
          <a:p>
            <a:r>
              <a:rPr lang="en-US" sz="2400" dirty="0">
                <a:solidFill>
                  <a:schemeClr val="bg1"/>
                </a:solidFill>
                <a:latin typeface="Times New Roman" panose="02020603050405020304" pitchFamily="18" charset="0"/>
                <a:cs typeface="Times New Roman" panose="02020603050405020304" pitchFamily="18" charset="0"/>
              </a:rPr>
              <a:t>Household Shifting</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617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52718"/>
            <a:ext cx="9404723" cy="1400530"/>
          </a:xfrm>
        </p:spPr>
        <p:txBody>
          <a:bodyPr/>
          <a:lstStyle/>
          <a:p>
            <a:r>
              <a:rPr lang="en-US" dirty="0" smtClean="0">
                <a:latin typeface="Franklin Gothic Heavy" panose="020B0903020102020204" pitchFamily="34" charset="0"/>
                <a:cs typeface="Times New Roman" panose="02020603050405020304" pitchFamily="18" charset="0"/>
              </a:rPr>
              <a:t>TECHNOLOGY </a:t>
            </a:r>
            <a:r>
              <a:rPr lang="en-US" dirty="0" smtClean="0">
                <a:latin typeface="Franklin Gothic Heavy" panose="020B0903020102020204" pitchFamily="34" charset="0"/>
                <a:cs typeface="Times New Roman" panose="02020603050405020304" pitchFamily="18" charset="0"/>
              </a:rPr>
              <a:t>&amp; </a:t>
            </a:r>
            <a:r>
              <a:rPr lang="en-US" dirty="0" smtClean="0">
                <a:latin typeface="Franklin Gothic Heavy" panose="020B0903020102020204" pitchFamily="34" charset="0"/>
                <a:cs typeface="Times New Roman" panose="02020603050405020304" pitchFamily="18" charset="0"/>
              </a:rPr>
              <a:t>TOOLS</a:t>
            </a:r>
            <a:endParaRPr lang="en-IN" dirty="0">
              <a:latin typeface="Franklin Gothic Heavy" panose="020B0903020102020204" pitchFamily="34" charset="0"/>
              <a:cs typeface="Times New Roman" panose="02020603050405020304" pitchFamily="18" charset="0"/>
            </a:endParaRPr>
          </a:p>
        </p:txBody>
      </p:sp>
      <p:sp>
        <p:nvSpPr>
          <p:cNvPr id="3" name="Content Placeholder 2"/>
          <p:cNvSpPr>
            <a:spLocks noGrp="1"/>
          </p:cNvSpPr>
          <p:nvPr>
            <p:ph idx="1"/>
          </p:nvPr>
        </p:nvSpPr>
        <p:spPr>
          <a:xfrm>
            <a:off x="1103312" y="1507958"/>
            <a:ext cx="8946541" cy="4740441"/>
          </a:xfrm>
        </p:spPr>
        <p:txBody>
          <a:bodyPr>
            <a:normAutofit lnSpcReduction="10000"/>
          </a:bodyPr>
          <a:lstStyle/>
          <a:p>
            <a:pPr marL="365125" indent="-254000" algn="just">
              <a:spcBef>
                <a:spcPts val="400"/>
              </a:spcBef>
              <a:buClrTx/>
              <a:buSzPct val="68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b="1" dirty="0">
                <a:solidFill>
                  <a:srgbClr val="000000"/>
                </a:solidFill>
                <a:latin typeface="Times New Roman" pitchFamily="16" charset="0"/>
                <a:ea typeface="Microsoft YaHei" charset="-122"/>
                <a:cs typeface="Times New Roman" pitchFamily="16" charset="0"/>
              </a:rPr>
              <a:t>HARDWARE SPECIFICATION</a:t>
            </a:r>
          </a:p>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solidFill>
                  <a:srgbClr val="000000"/>
                </a:solidFill>
                <a:latin typeface="Times New Roman" pitchFamily="16" charset="0"/>
                <a:ea typeface="Microsoft YaHei" charset="-122"/>
                <a:cs typeface="Times New Roman" pitchFamily="16" charset="0"/>
              </a:rPr>
              <a:t>RAM 4 GB.</a:t>
            </a:r>
          </a:p>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solidFill>
                  <a:srgbClr val="000000"/>
                </a:solidFill>
                <a:latin typeface="Times New Roman" pitchFamily="16" charset="0"/>
                <a:ea typeface="Microsoft YaHei" charset="-122"/>
                <a:cs typeface="Times New Roman" pitchFamily="16" charset="0"/>
              </a:rPr>
              <a:t>Processor Core i3 5</a:t>
            </a:r>
            <a:r>
              <a:rPr lang="en-US" baseline="30000" dirty="0">
                <a:solidFill>
                  <a:srgbClr val="000000"/>
                </a:solidFill>
                <a:latin typeface="Times New Roman" pitchFamily="16" charset="0"/>
                <a:ea typeface="Microsoft YaHei" charset="-122"/>
                <a:cs typeface="Times New Roman" pitchFamily="16" charset="0"/>
              </a:rPr>
              <a:t>th</a:t>
            </a:r>
            <a:r>
              <a:rPr lang="en-US" dirty="0">
                <a:solidFill>
                  <a:srgbClr val="000000"/>
                </a:solidFill>
                <a:latin typeface="Times New Roman" pitchFamily="16" charset="0"/>
                <a:ea typeface="Microsoft YaHei" charset="-122"/>
                <a:cs typeface="Times New Roman" pitchFamily="16" charset="0"/>
              </a:rPr>
              <a:t> Generation .</a:t>
            </a:r>
          </a:p>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solidFill>
                  <a:srgbClr val="000000"/>
                </a:solidFill>
                <a:latin typeface="Times New Roman" pitchFamily="16" charset="0"/>
                <a:ea typeface="Microsoft YaHei" charset="-122"/>
                <a:cs typeface="Times New Roman" pitchFamily="16" charset="0"/>
              </a:rPr>
              <a:t>Hard Disk Capacity 1 TB.</a:t>
            </a:r>
          </a:p>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solidFill>
                  <a:srgbClr val="000000"/>
                </a:solidFill>
                <a:latin typeface="Times New Roman" pitchFamily="16" charset="0"/>
                <a:ea typeface="Microsoft YaHei" charset="-122"/>
                <a:cs typeface="Times New Roman" pitchFamily="16" charset="0"/>
              </a:rPr>
              <a:t>Monitor 15”.</a:t>
            </a:r>
          </a:p>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solidFill>
                  <a:srgbClr val="000000"/>
                </a:solidFill>
                <a:latin typeface="Times New Roman" pitchFamily="16" charset="0"/>
                <a:ea typeface="Microsoft YaHei" charset="-122"/>
                <a:cs typeface="Times New Roman" pitchFamily="16" charset="0"/>
              </a:rPr>
              <a:t>GPRS API.</a:t>
            </a:r>
          </a:p>
          <a:p>
            <a:pPr marL="365125" indent="-254000">
              <a:spcBef>
                <a:spcPts val="400"/>
              </a:spcBef>
              <a:buClrTx/>
              <a:buSzPct val="68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b="1" dirty="0">
                <a:solidFill>
                  <a:srgbClr val="000000"/>
                </a:solidFill>
                <a:latin typeface="Times New Roman" pitchFamily="16" charset="0"/>
                <a:ea typeface="Microsoft YaHei" charset="-122"/>
                <a:cs typeface="Times New Roman" pitchFamily="16" charset="0"/>
              </a:rPr>
              <a:t>SOFTWARE SPECIFICATION</a:t>
            </a:r>
          </a:p>
          <a:p>
            <a:pPr marL="363538" indent="-255588">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solidFill>
                  <a:srgbClr val="000000"/>
                </a:solidFill>
                <a:latin typeface="Times New Roman" pitchFamily="16" charset="0"/>
                <a:ea typeface="Microsoft YaHei" charset="-122"/>
                <a:cs typeface="Times New Roman" pitchFamily="16" charset="0"/>
              </a:rPr>
              <a:t>Windows 7,8 and more versions</a:t>
            </a:r>
            <a:r>
              <a:rPr lang="en-US" dirty="0" smtClean="0">
                <a:solidFill>
                  <a:srgbClr val="000000"/>
                </a:solidFill>
                <a:latin typeface="Times New Roman" pitchFamily="16" charset="0"/>
                <a:ea typeface="Microsoft YaHei" charset="-122"/>
                <a:cs typeface="Times New Roman" pitchFamily="16" charset="0"/>
              </a:rPr>
              <a:t>.</a:t>
            </a:r>
          </a:p>
          <a:p>
            <a:pPr marL="363538" indent="-255588">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smtClean="0">
                <a:solidFill>
                  <a:srgbClr val="000000"/>
                </a:solidFill>
                <a:latin typeface="Times New Roman" pitchFamily="16" charset="0"/>
                <a:ea typeface="Microsoft YaHei" charset="-122"/>
                <a:cs typeface="Times New Roman" pitchFamily="16" charset="0"/>
              </a:rPr>
              <a:t>HTML</a:t>
            </a:r>
          </a:p>
          <a:p>
            <a:pPr marL="363538" indent="-255588">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smtClean="0">
                <a:solidFill>
                  <a:srgbClr val="000000"/>
                </a:solidFill>
                <a:latin typeface="Times New Roman" pitchFamily="16" charset="0"/>
                <a:ea typeface="Microsoft YaHei" charset="-122"/>
                <a:cs typeface="Times New Roman" pitchFamily="16" charset="0"/>
              </a:rPr>
              <a:t>CSS</a:t>
            </a:r>
            <a:endParaRPr lang="en-US" dirty="0">
              <a:solidFill>
                <a:srgbClr val="000000"/>
              </a:solidFill>
              <a:latin typeface="Times New Roman" pitchFamily="16" charset="0"/>
              <a:ea typeface="Microsoft YaHei" charset="-122"/>
              <a:cs typeface="Times New Roman" pitchFamily="16" charset="0"/>
            </a:endParaRPr>
          </a:p>
          <a:p>
            <a:pPr marL="363538" indent="-255588">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solidFill>
                  <a:srgbClr val="000000"/>
                </a:solidFill>
                <a:latin typeface="Times New Roman" pitchFamily="16" charset="0"/>
                <a:ea typeface="Microsoft YaHei" charset="-122"/>
                <a:cs typeface="Times New Roman" pitchFamily="16" charset="0"/>
              </a:rPr>
              <a:t>Python.</a:t>
            </a:r>
          </a:p>
          <a:p>
            <a:pPr marL="363538" indent="-255588">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smtClean="0">
                <a:solidFill>
                  <a:srgbClr val="000000"/>
                </a:solidFill>
                <a:latin typeface="Times New Roman" pitchFamily="16" charset="0"/>
                <a:ea typeface="Microsoft YaHei" charset="-122"/>
                <a:cs typeface="Times New Roman" pitchFamily="16" charset="0"/>
              </a:rPr>
              <a:t>SQLITE</a:t>
            </a:r>
            <a:endParaRPr lang="en-US" dirty="0">
              <a:solidFill>
                <a:srgbClr val="000000"/>
              </a:solidFill>
              <a:latin typeface="Times New Roman" pitchFamily="16" charset="0"/>
              <a:ea typeface="Microsoft YaHei" charset="-122"/>
              <a:cs typeface="Times New Roman" pitchFamily="16" charset="0"/>
            </a:endParaRPr>
          </a:p>
          <a:p>
            <a:pPr marL="363538" indent="-255588">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err="1" smtClean="0">
                <a:solidFill>
                  <a:srgbClr val="000000"/>
                </a:solidFill>
                <a:latin typeface="Times New Roman" pitchFamily="16" charset="0"/>
                <a:ea typeface="Microsoft YaHei" charset="-122"/>
                <a:cs typeface="Times New Roman" pitchFamily="16" charset="0"/>
              </a:rPr>
              <a:t>PyCharm</a:t>
            </a:r>
            <a:r>
              <a:rPr lang="en-US" dirty="0">
                <a:solidFill>
                  <a:srgbClr val="000000"/>
                </a:solidFill>
                <a:latin typeface="Times New Roman" pitchFamily="16" charset="0"/>
                <a:ea typeface="Microsoft YaHei" charset="-122"/>
                <a:cs typeface="Times New Roman" pitchFamily="16" charset="0"/>
              </a:rPr>
              <a:t>.</a:t>
            </a:r>
          </a:p>
          <a:p>
            <a:pPr marL="363538" indent="-255588">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err="1">
                <a:solidFill>
                  <a:srgbClr val="000000"/>
                </a:solidFill>
                <a:latin typeface="Times New Roman" pitchFamily="16" charset="0"/>
                <a:ea typeface="Microsoft YaHei" charset="-122"/>
                <a:cs typeface="Times New Roman" pitchFamily="16" charset="0"/>
              </a:rPr>
              <a:t>Django</a:t>
            </a:r>
            <a:endParaRPr lang="en-US" dirty="0">
              <a:solidFill>
                <a:srgbClr val="000000"/>
              </a:solidFill>
              <a:latin typeface="Times New Roman" pitchFamily="16" charset="0"/>
              <a:ea typeface="Microsoft YaHei" charset="-122"/>
              <a:cs typeface="Times New Roman" pitchFamily="16" charset="0"/>
            </a:endParaRPr>
          </a:p>
        </p:txBody>
      </p:sp>
    </p:spTree>
    <p:extLst>
      <p:ext uri="{BB962C8B-B14F-4D97-AF65-F5344CB8AC3E}">
        <p14:creationId xmlns:p14="http://schemas.microsoft.com/office/powerpoint/2010/main" val="16269204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WISHBOX SHIPMENT SYSTEM</a:t>
            </a:r>
            <a:endParaRPr lang="en-IN" dirty="0">
              <a:latin typeface="Franklin Gothic Heavy" panose="020B0903020102020204" pitchFamily="34" charset="0"/>
            </a:endParaRPr>
          </a:p>
        </p:txBody>
      </p:sp>
      <p:sp>
        <p:nvSpPr>
          <p:cNvPr id="3" name="Content Placeholder 2"/>
          <p:cNvSpPr>
            <a:spLocks noGrp="1"/>
          </p:cNvSpPr>
          <p:nvPr>
            <p:ph idx="1"/>
          </p:nvPr>
        </p:nvSpPr>
        <p:spPr>
          <a:xfrm>
            <a:off x="583475" y="1463041"/>
            <a:ext cx="10341200" cy="4583384"/>
          </a:xfrm>
        </p:spPr>
        <p:txBody>
          <a:bodyPr>
            <a:noAutofit/>
          </a:bodyPr>
          <a:lstStyle/>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 main problem that we face during shifting our goods and households is that either to take all the goods or to leave some of it or to sold them out. To handle such kind of problem the role of </a:t>
            </a:r>
            <a:r>
              <a:rPr lang="en-US" dirty="0" err="1">
                <a:solidFill>
                  <a:schemeClr val="bg1"/>
                </a:solidFill>
                <a:latin typeface="Times New Roman" panose="02020603050405020304" pitchFamily="18" charset="0"/>
                <a:cs typeface="Times New Roman" panose="02020603050405020304" pitchFamily="18" charset="0"/>
              </a:rPr>
              <a:t>Wishbox</a:t>
            </a:r>
            <a:r>
              <a:rPr lang="en-US" dirty="0">
                <a:solidFill>
                  <a:schemeClr val="bg1"/>
                </a:solidFill>
                <a:latin typeface="Times New Roman" panose="02020603050405020304" pitchFamily="18" charset="0"/>
                <a:cs typeface="Times New Roman" panose="02020603050405020304" pitchFamily="18" charset="0"/>
              </a:rPr>
              <a:t> agencies comes into  action.  This agency works according to the needs and requirement of the customers and provide them the desirable results. The </a:t>
            </a:r>
            <a:r>
              <a:rPr lang="en-US" dirty="0" err="1">
                <a:solidFill>
                  <a:schemeClr val="bg1"/>
                </a:solidFill>
                <a:latin typeface="Times New Roman" panose="02020603050405020304" pitchFamily="18" charset="0"/>
                <a:cs typeface="Times New Roman" panose="02020603050405020304" pitchFamily="18" charset="0"/>
              </a:rPr>
              <a:t>Wishbox</a:t>
            </a:r>
            <a:r>
              <a:rPr lang="en-US" dirty="0">
                <a:solidFill>
                  <a:schemeClr val="bg1"/>
                </a:solidFill>
                <a:latin typeface="Times New Roman" panose="02020603050405020304" pitchFamily="18" charset="0"/>
                <a:cs typeface="Times New Roman" panose="02020603050405020304" pitchFamily="18" charset="0"/>
              </a:rPr>
              <a:t> agencies uses best quality packing materials to pack our goods in such a way that all goods remain in safe condition during transit &amp; moving services assure the safe delivery of our goods at our destination. Relocation to new place needs expert packing and moving company to handle all aspects of packing  and moving. Moving companies have all latest devices, trucks, containers to provide safe pack and move to the destination. Therefore to handle all the problem of packing the goods and moving them from one place to another the </a:t>
            </a:r>
            <a:r>
              <a:rPr lang="en-US" dirty="0" err="1">
                <a:solidFill>
                  <a:schemeClr val="bg1"/>
                </a:solidFill>
                <a:latin typeface="Times New Roman" panose="02020603050405020304" pitchFamily="18" charset="0"/>
                <a:cs typeface="Times New Roman" panose="02020603050405020304" pitchFamily="18" charset="0"/>
              </a:rPr>
              <a:t>Wishbox</a:t>
            </a:r>
            <a:r>
              <a:rPr lang="en-US" dirty="0">
                <a:solidFill>
                  <a:schemeClr val="bg1"/>
                </a:solidFill>
                <a:latin typeface="Times New Roman" panose="02020603050405020304" pitchFamily="18" charset="0"/>
                <a:cs typeface="Times New Roman" panose="02020603050405020304" pitchFamily="18" charset="0"/>
              </a:rPr>
              <a:t> agencies are hired.</a:t>
            </a:r>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283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MODULES OF PROJECT</a:t>
            </a:r>
            <a:endParaRPr lang="en-IN" dirty="0">
              <a:latin typeface="Franklin Gothic Heavy" panose="020B0903020102020204" pitchFamily="34" charset="0"/>
            </a:endParaRPr>
          </a:p>
        </p:txBody>
      </p:sp>
      <p:sp>
        <p:nvSpPr>
          <p:cNvPr id="3" name="Content Placeholder 2"/>
          <p:cNvSpPr>
            <a:spLocks noGrp="1"/>
          </p:cNvSpPr>
          <p:nvPr>
            <p:ph idx="1"/>
          </p:nvPr>
        </p:nvSpPr>
        <p:spPr>
          <a:xfrm>
            <a:off x="646112" y="1459832"/>
            <a:ext cx="10070014" cy="4788567"/>
          </a:xfrm>
        </p:spPr>
        <p:txBody>
          <a:bodyPr>
            <a:normAutofit/>
          </a:bodyPr>
          <a:lstStyle/>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b="1" dirty="0">
                <a:solidFill>
                  <a:srgbClr val="000000"/>
                </a:solidFill>
                <a:latin typeface="Times New Roman" pitchFamily="16" charset="0"/>
                <a:ea typeface="Microsoft YaHei" charset="-122"/>
                <a:cs typeface="Times New Roman" pitchFamily="16" charset="0"/>
              </a:rPr>
              <a:t> </a:t>
            </a:r>
            <a:r>
              <a:rPr lang="en-US" sz="2800" b="1" dirty="0" smtClean="0">
                <a:solidFill>
                  <a:srgbClr val="000000"/>
                </a:solidFill>
                <a:latin typeface="Times New Roman" pitchFamily="16" charset="0"/>
                <a:ea typeface="Microsoft YaHei" charset="-122"/>
                <a:cs typeface="Times New Roman" pitchFamily="16" charset="0"/>
              </a:rPr>
              <a:t>Admin</a:t>
            </a:r>
            <a:endParaRPr lang="en-US" sz="2800" b="1" dirty="0">
              <a:solidFill>
                <a:srgbClr val="000000"/>
              </a:solidFill>
              <a:latin typeface="Times New Roman" pitchFamily="16" charset="0"/>
              <a:ea typeface="Microsoft YaHei" charset="-122"/>
              <a:cs typeface="Times New Roman" pitchFamily="16" charset="0"/>
            </a:endParaRPr>
          </a:p>
          <a:p>
            <a:pPr marL="107950" indent="0" algn="just">
              <a:spcBef>
                <a:spcPts val="400"/>
              </a:spcBef>
              <a:buClr>
                <a:srgbClr val="2DA2BF"/>
              </a:buClr>
              <a:buSzPct val="6800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smtClean="0">
                <a:solidFill>
                  <a:srgbClr val="000000"/>
                </a:solidFill>
                <a:latin typeface="Times New Roman" pitchFamily="16" charset="0"/>
                <a:ea typeface="Microsoft YaHei" charset="-122"/>
                <a:cs typeface="Times New Roman" pitchFamily="16" charset="0"/>
              </a:rPr>
              <a:t>    Administrative </a:t>
            </a:r>
            <a:r>
              <a:rPr lang="en-US" sz="2400" dirty="0">
                <a:solidFill>
                  <a:srgbClr val="000000"/>
                </a:solidFill>
                <a:latin typeface="Times New Roman" pitchFamily="16" charset="0"/>
                <a:ea typeface="Microsoft YaHei" charset="-122"/>
                <a:cs typeface="Times New Roman" pitchFamily="16" charset="0"/>
              </a:rPr>
              <a:t>module is provided for the sake of administrators to manage the site and update the content at regular intervals, the major operations included in this module are:</a:t>
            </a:r>
          </a:p>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solidFill>
                  <a:srgbClr val="000000"/>
                </a:solidFill>
                <a:latin typeface="Times New Roman" pitchFamily="16" charset="0"/>
                <a:ea typeface="Microsoft YaHei" charset="-122"/>
                <a:cs typeface="Times New Roman" pitchFamily="16" charset="0"/>
              </a:rPr>
              <a:t>It will see the current user.</a:t>
            </a:r>
          </a:p>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solidFill>
                  <a:srgbClr val="000000"/>
                </a:solidFill>
                <a:latin typeface="Times New Roman" pitchFamily="16" charset="0"/>
                <a:ea typeface="Microsoft YaHei" charset="-122"/>
                <a:cs typeface="Times New Roman" pitchFamily="16" charset="0"/>
              </a:rPr>
              <a:t>It will approved registration. </a:t>
            </a:r>
          </a:p>
          <a:p>
            <a:pPr marL="365125" indent="-254000" algn="just">
              <a:spcBef>
                <a:spcPts val="400"/>
              </a:spcBef>
              <a:buClrTx/>
              <a:buSzPct val="68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b="1" dirty="0">
                <a:solidFill>
                  <a:srgbClr val="000000"/>
                </a:solidFill>
                <a:latin typeface="Times New Roman" pitchFamily="16" charset="0"/>
                <a:ea typeface="Microsoft YaHei" charset="-122"/>
                <a:cs typeface="Times New Roman" pitchFamily="16" charset="0"/>
              </a:rPr>
              <a:t> </a:t>
            </a:r>
          </a:p>
        </p:txBody>
      </p:sp>
    </p:spTree>
    <p:extLst>
      <p:ext uri="{BB962C8B-B14F-4D97-AF65-F5344CB8AC3E}">
        <p14:creationId xmlns:p14="http://schemas.microsoft.com/office/powerpoint/2010/main" val="27650583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MODULES OF PROJECT CONT….</a:t>
            </a:r>
            <a:endParaRPr lang="en-IN" dirty="0">
              <a:latin typeface="Franklin Gothic Heavy" panose="020B0903020102020204" pitchFamily="34" charset="0"/>
            </a:endParaRPr>
          </a:p>
        </p:txBody>
      </p:sp>
      <p:sp>
        <p:nvSpPr>
          <p:cNvPr id="3" name="Content Placeholder 2"/>
          <p:cNvSpPr>
            <a:spLocks noGrp="1"/>
          </p:cNvSpPr>
          <p:nvPr>
            <p:ph idx="1"/>
          </p:nvPr>
        </p:nvSpPr>
        <p:spPr>
          <a:xfrm>
            <a:off x="1103312" y="1251284"/>
            <a:ext cx="9981783" cy="4997115"/>
          </a:xfrm>
        </p:spPr>
        <p:txBody>
          <a:bodyPr>
            <a:noAutofit/>
          </a:bodyPr>
          <a:lstStyle/>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b="1" dirty="0">
                <a:solidFill>
                  <a:srgbClr val="000000"/>
                </a:solidFill>
                <a:latin typeface="Lucida Sans Unicode" pitchFamily="32" charset="0"/>
                <a:ea typeface="Microsoft YaHei" charset="-122"/>
              </a:rPr>
              <a:t>Surveyor</a:t>
            </a:r>
          </a:p>
          <a:p>
            <a:pPr marL="365125" indent="-254000" algn="just">
              <a:spcBef>
                <a:spcPts val="400"/>
              </a:spcBef>
              <a:buClrTx/>
              <a:buSzPct val="68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solidFill>
                  <a:srgbClr val="000000"/>
                </a:solidFill>
                <a:latin typeface="Lucida Sans Unicode" pitchFamily="32" charset="0"/>
                <a:ea typeface="Microsoft YaHei" charset="-122"/>
              </a:rPr>
              <a:t>	</a:t>
            </a:r>
            <a:r>
              <a:rPr lang="en-US" sz="2400" dirty="0">
                <a:solidFill>
                  <a:srgbClr val="000000"/>
                </a:solidFill>
                <a:latin typeface="Times New Roman" panose="02020603050405020304" pitchFamily="18" charset="0"/>
                <a:ea typeface="Microsoft YaHei" charset="-122"/>
                <a:cs typeface="Times New Roman" panose="02020603050405020304" pitchFamily="18" charset="0"/>
              </a:rPr>
              <a:t>It is the verification department of the project where surveyor manually checks for any damage or claim processing of the goods which are being transferred from source to the destination.</a:t>
            </a:r>
          </a:p>
          <a:p>
            <a:pPr marL="365125" indent="-254000" algn="just">
              <a:spcBef>
                <a:spcPts val="400"/>
              </a:spcBef>
              <a:buClrTx/>
              <a:buSzPct val="68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IN" sz="2400" dirty="0">
              <a:solidFill>
                <a:srgbClr val="000000"/>
              </a:solidFill>
              <a:latin typeface="Lucida Sans Unicode" pitchFamily="32" charset="0"/>
              <a:ea typeface="Microsoft YaHei" charset="-122"/>
            </a:endParaRPr>
          </a:p>
          <a:p>
            <a:pPr marL="363538" indent="-255588" algn="just">
              <a:spcBef>
                <a:spcPts val="400"/>
              </a:spcBef>
              <a:buClr>
                <a:srgbClr val="2DA2BF"/>
              </a:buClr>
              <a:buSzPct val="68000"/>
              <a:buFont typeface="Wingdings 3"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b="1" dirty="0">
                <a:solidFill>
                  <a:srgbClr val="000000"/>
                </a:solidFill>
                <a:latin typeface="Lucida Sans Unicode" pitchFamily="32" charset="0"/>
                <a:ea typeface="Microsoft YaHei" charset="-122"/>
              </a:rPr>
              <a:t>User</a:t>
            </a:r>
          </a:p>
          <a:p>
            <a:pPr marL="107950" indent="0" algn="just">
              <a:spcBef>
                <a:spcPts val="400"/>
              </a:spcBef>
              <a:buClr>
                <a:srgbClr val="2DA2BF"/>
              </a:buClr>
              <a:buSzPct val="6800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smtClean="0">
                <a:solidFill>
                  <a:srgbClr val="000000"/>
                </a:solidFill>
                <a:latin typeface="Times New Roman" panose="02020603050405020304" pitchFamily="18" charset="0"/>
                <a:ea typeface="Microsoft YaHei" charset="-122"/>
                <a:cs typeface="Times New Roman" panose="02020603050405020304" pitchFamily="18" charset="0"/>
              </a:rPr>
              <a:t> This </a:t>
            </a:r>
            <a:r>
              <a:rPr lang="en-US" sz="2400" dirty="0">
                <a:solidFill>
                  <a:srgbClr val="000000"/>
                </a:solidFill>
                <a:latin typeface="Times New Roman" panose="02020603050405020304" pitchFamily="18" charset="0"/>
                <a:ea typeface="Microsoft YaHei" charset="-122"/>
                <a:cs typeface="Times New Roman" panose="02020603050405020304" pitchFamily="18" charset="0"/>
              </a:rPr>
              <a:t>would be our end user of the system which would be accessing most of </a:t>
            </a:r>
            <a:r>
              <a:rPr lang="en-US" sz="2400" dirty="0" smtClean="0">
                <a:solidFill>
                  <a:srgbClr val="000000"/>
                </a:solidFill>
                <a:latin typeface="Times New Roman" panose="02020603050405020304" pitchFamily="18" charset="0"/>
                <a:ea typeface="Microsoft YaHei" charset="-122"/>
                <a:cs typeface="Times New Roman" panose="02020603050405020304" pitchFamily="18" charset="0"/>
              </a:rPr>
              <a:t>        the </a:t>
            </a:r>
            <a:r>
              <a:rPr lang="en-US" sz="2400" dirty="0">
                <a:solidFill>
                  <a:srgbClr val="000000"/>
                </a:solidFill>
                <a:latin typeface="Times New Roman" panose="02020603050405020304" pitchFamily="18" charset="0"/>
                <a:ea typeface="Microsoft YaHei" charset="-122"/>
                <a:cs typeface="Times New Roman" panose="02020603050405020304" pitchFamily="18" charset="0"/>
              </a:rPr>
              <a:t>after login features which would include payment options, category and service selection, store locator and a universal search engine.</a:t>
            </a:r>
          </a:p>
          <a:p>
            <a:pPr marL="363538" indent="-255588" algn="just">
              <a:spcBef>
                <a:spcPts val="400"/>
              </a:spcBef>
              <a:buClr>
                <a:srgbClr val="2DA2BF"/>
              </a:buClr>
              <a:buSzPct val="68000"/>
              <a:buFont typeface="Wingdings 3" pitchFamily="16" charset="2"/>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800" dirty="0">
              <a:solidFill>
                <a:srgbClr val="000000"/>
              </a:solidFill>
              <a:latin typeface="Lucida Sans Unicode" pitchFamily="32" charset="0"/>
              <a:ea typeface="Microsoft YaHei" charset="-122"/>
            </a:endParaRPr>
          </a:p>
        </p:txBody>
      </p:sp>
    </p:spTree>
    <p:extLst>
      <p:ext uri="{BB962C8B-B14F-4D97-AF65-F5344CB8AC3E}">
        <p14:creationId xmlns:p14="http://schemas.microsoft.com/office/powerpoint/2010/main" val="38357809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Heavy" panose="020B0903020102020204" pitchFamily="34" charset="0"/>
              </a:rPr>
              <a:t>ER-Diagram</a:t>
            </a:r>
            <a:endParaRPr lang="en-IN" dirty="0">
              <a:latin typeface="Franklin Gothic Heavy" panose="020B0903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371" y="1367246"/>
            <a:ext cx="9257212" cy="5312227"/>
          </a:xfrm>
        </p:spPr>
      </p:pic>
    </p:spTree>
    <p:extLst>
      <p:ext uri="{BB962C8B-B14F-4D97-AF65-F5344CB8AC3E}">
        <p14:creationId xmlns:p14="http://schemas.microsoft.com/office/powerpoint/2010/main" val="96159458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1238</TotalTime>
  <Words>1537</Words>
  <Application>Microsoft Office PowerPoint</Application>
  <PresentationFormat>Widescreen</PresentationFormat>
  <Paragraphs>150</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Microsoft YaHei</vt:lpstr>
      <vt:lpstr>Algerian</vt:lpstr>
      <vt:lpstr>Arial</vt:lpstr>
      <vt:lpstr>Bell MT</vt:lpstr>
      <vt:lpstr>Calibri</vt:lpstr>
      <vt:lpstr>Century Gothic</vt:lpstr>
      <vt:lpstr>Franklin Gothic Heavy</vt:lpstr>
      <vt:lpstr>Lucida Sans Unicode</vt:lpstr>
      <vt:lpstr>Times New Roman</vt:lpstr>
      <vt:lpstr>Wingdings 3</vt:lpstr>
      <vt:lpstr>Ion</vt:lpstr>
      <vt:lpstr> WISHBOX SHIPMENT SYSTEM</vt:lpstr>
      <vt:lpstr>ABSTRACT</vt:lpstr>
      <vt:lpstr>Purpose Of Project</vt:lpstr>
      <vt:lpstr>GOALS &amp; OBJECTIVES</vt:lpstr>
      <vt:lpstr>TECHNOLOGY &amp; TOOLS</vt:lpstr>
      <vt:lpstr>WISHBOX SHIPMENT SYSTEM</vt:lpstr>
      <vt:lpstr>MODULES OF PROJECT</vt:lpstr>
      <vt:lpstr>MODULES OF PROJECT CONT….</vt:lpstr>
      <vt:lpstr>ER-Diagram</vt:lpstr>
      <vt:lpstr>Data Flow diagram 0</vt:lpstr>
      <vt:lpstr>Data Flow diagram 1</vt:lpstr>
      <vt:lpstr>Activity Diagram for Admin</vt:lpstr>
      <vt:lpstr>Basic flow for Administrator is as follows:</vt:lpstr>
      <vt:lpstr>Activity Diagram for Surveyor</vt:lpstr>
      <vt:lpstr>Basic flow for Surveyor is as follows:</vt:lpstr>
      <vt:lpstr>Activity Diagram for User</vt:lpstr>
      <vt:lpstr>Basic flow for User is as follows:</vt:lpstr>
      <vt:lpstr>Use Case Diagram</vt:lpstr>
      <vt:lpstr>Activity of New System </vt:lpstr>
      <vt:lpstr>Flowchart</vt:lpstr>
      <vt:lpstr>Administration</vt:lpstr>
      <vt:lpstr>Customer Create Account </vt:lpstr>
      <vt:lpstr>Implementation</vt:lpstr>
      <vt:lpstr>About</vt:lpstr>
      <vt:lpstr>Services</vt:lpstr>
      <vt:lpstr>Service-Pricing</vt:lpstr>
      <vt:lpstr>Blogs</vt:lpstr>
      <vt:lpstr>GET A QUOTE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84</cp:revision>
  <dcterms:created xsi:type="dcterms:W3CDTF">2023-02-23T10:56:33Z</dcterms:created>
  <dcterms:modified xsi:type="dcterms:W3CDTF">2023-05-22T17:55:50Z</dcterms:modified>
</cp:coreProperties>
</file>