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sldIdLst>
    <p:sldId id="286" r:id="rId5"/>
    <p:sldId id="287" r:id="rId6"/>
    <p:sldId id="311" r:id="rId7"/>
    <p:sldId id="312" r:id="rId8"/>
    <p:sldId id="297" r:id="rId9"/>
    <p:sldId id="302" r:id="rId10"/>
    <p:sldId id="303" r:id="rId11"/>
    <p:sldId id="304" r:id="rId12"/>
    <p:sldId id="305" r:id="rId13"/>
    <p:sldId id="306" r:id="rId14"/>
    <p:sldId id="307" r:id="rId15"/>
    <p:sldId id="308" r:id="rId16"/>
    <p:sldId id="309" r:id="rId17"/>
    <p:sldId id="310" r:id="rId18"/>
    <p:sldId id="313" r:id="rId19"/>
    <p:sldId id="288" r:id="rId20"/>
    <p:sldId id="289" r:id="rId21"/>
    <p:sldId id="290" r:id="rId22"/>
    <p:sldId id="298" r:id="rId23"/>
    <p:sldId id="299" r:id="rId24"/>
    <p:sldId id="293" r:id="rId25"/>
    <p:sldId id="294" r:id="rId26"/>
    <p:sldId id="295" r:id="rId27"/>
    <p:sldId id="296" r:id="rId28"/>
    <p:sldId id="300" r:id="rId29"/>
    <p:sldId id="285" r:id="rId30"/>
  </p:sldIdLst>
  <p:sldSz cx="12192000" cy="6858000"/>
  <p:notesSz cx="6858000" cy="9144000"/>
  <p:defaultText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25" userDrawn="1">
          <p15:clr>
            <a:srgbClr val="A4A3A4"/>
          </p15:clr>
        </p15:guide>
        <p15:guide id="4" pos="1209" userDrawn="1">
          <p15:clr>
            <a:srgbClr val="A4A3A4"/>
          </p15:clr>
        </p15:guide>
        <p15:guide id="5" pos="2955" userDrawn="1">
          <p15:clr>
            <a:srgbClr val="A4A3A4"/>
          </p15:clr>
        </p15:guide>
        <p15:guide id="6" pos="2071" userDrawn="1">
          <p15:clr>
            <a:srgbClr val="A4A3A4"/>
          </p15:clr>
        </p15:guide>
        <p15:guide id="9" pos="3840" userDrawn="1">
          <p15:clr>
            <a:srgbClr val="A4A3A4"/>
          </p15:clr>
        </p15:guide>
        <p15:guide id="10" pos="4702" userDrawn="1">
          <p15:clr>
            <a:srgbClr val="A4A3A4"/>
          </p15:clr>
        </p15:guide>
        <p15:guide id="11" pos="5586" userDrawn="1">
          <p15:clr>
            <a:srgbClr val="A4A3A4"/>
          </p15:clr>
        </p15:guide>
        <p15:guide id="12" pos="7333" userDrawn="1">
          <p15:clr>
            <a:srgbClr val="A4A3A4"/>
          </p15:clr>
        </p15:guide>
        <p15:guide id="13" orient="horz" pos="3952" userDrawn="1">
          <p15:clr>
            <a:srgbClr val="A4A3A4"/>
          </p15:clr>
        </p15:guide>
        <p15:guide id="15" pos="6471" userDrawn="1">
          <p15:clr>
            <a:srgbClr val="A4A3A4"/>
          </p15:clr>
        </p15:guide>
        <p15:guide id="16" orient="horz" pos="913"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Кутьков Юрий Юрьевич" initials="КЮЮ" lastIdx="4" clrIdx="0">
    <p:extLst>
      <p:ext uri="{19B8F6BF-5375-455C-9EA6-DF929625EA0E}">
        <p15:presenceInfo xmlns:p15="http://schemas.microsoft.com/office/powerpoint/2012/main" userId="S::ykutkov@hse.ru::45dbd1ed-eea1-4925-9fa4-5001421b49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9C63"/>
    <a:srgbClr val="96628C"/>
    <a:srgbClr val="11A0D7"/>
    <a:srgbClr val="E61F3D"/>
    <a:srgbClr val="CD5A5A"/>
    <a:srgbClr val="FFD746"/>
    <a:srgbClr val="0E2D69"/>
    <a:srgbClr val="D9D9D9"/>
    <a:srgbClr val="EB681F"/>
    <a:srgbClr val="234A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C21501-8AC7-D24B-9BD4-4AB280FA19DE}" v="6" dt="2021-11-26T18:08:21.5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65"/>
    <p:restoredTop sz="89440" autoAdjust="0"/>
  </p:normalViewPr>
  <p:slideViewPr>
    <p:cSldViewPr snapToGrid="0" snapToObjects="1">
      <p:cViewPr>
        <p:scale>
          <a:sx n="100" d="100"/>
          <a:sy n="100" d="100"/>
        </p:scale>
        <p:origin x="72" y="246"/>
      </p:cViewPr>
      <p:guideLst>
        <p:guide pos="325"/>
        <p:guide pos="1209"/>
        <p:guide pos="2955"/>
        <p:guide pos="2071"/>
        <p:guide pos="3840"/>
        <p:guide pos="4702"/>
        <p:guide pos="5586"/>
        <p:guide pos="7333"/>
        <p:guide orient="horz" pos="3952"/>
        <p:guide pos="6471"/>
        <p:guide orient="horz" pos="913"/>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34" d="100"/>
          <a:sy n="134" d="100"/>
        </p:scale>
        <p:origin x="364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srgbClr val="102D69"/>
                </a:solidFill>
                <a:latin typeface="HSE Sans" panose="02000000000000000000" pitchFamily="2" charset="0"/>
                <a:ea typeface="+mn-ea"/>
                <a:cs typeface="+mn-cs"/>
              </a:defRPr>
            </a:pPr>
            <a:r>
              <a:rPr lang="en-US" sz="1600" b="0" i="0" baseline="0" dirty="0">
                <a:effectLst/>
              </a:rPr>
              <a:t>Name of chart can be placed here</a:t>
            </a:r>
            <a:endParaRPr lang="ru-RU" sz="1600" dirty="0">
              <a:effectLst/>
            </a:endParaRPr>
          </a:p>
        </c:rich>
      </c:tx>
      <c:layout>
        <c:manualLayout>
          <c:xMode val="edge"/>
          <c:yMode val="edge"/>
          <c:x val="0.13063871409555111"/>
          <c:y val="7.897335468032167E-3"/>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srgbClr val="102D69"/>
              </a:solidFill>
              <a:latin typeface="HSE Sans" panose="02000000000000000000" pitchFamily="2" charset="0"/>
              <a:ea typeface="+mn-ea"/>
              <a:cs typeface="+mn-cs"/>
            </a:defRPr>
          </a:pPr>
          <a:endParaRPr lang="en-US"/>
        </a:p>
      </c:txPr>
    </c:title>
    <c:autoTitleDeleted val="0"/>
    <c:plotArea>
      <c:layout>
        <c:manualLayout>
          <c:layoutTarget val="inner"/>
          <c:xMode val="edge"/>
          <c:yMode val="edge"/>
          <c:x val="0.13376246841772368"/>
          <c:y val="0.10958869184472636"/>
          <c:w val="0.79262705246283227"/>
          <c:h val="0.73513663426755427"/>
        </c:manualLayout>
      </c:layout>
      <c:barChart>
        <c:barDir val="bar"/>
        <c:grouping val="clustered"/>
        <c:varyColors val="0"/>
        <c:ser>
          <c:idx val="0"/>
          <c:order val="0"/>
          <c:tx>
            <c:strRef>
              <c:f>Sheet1!$B$1</c:f>
              <c:strCache>
                <c:ptCount val="1"/>
                <c:pt idx="0">
                  <c:v>Series 1</c:v>
                </c:pt>
              </c:strCache>
            </c:strRef>
          </c:tx>
          <c:spPr>
            <a:solidFill>
              <a:schemeClr val="bg1">
                <a:lumMod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29DA-A841-BC64-45C773905334}"/>
            </c:ext>
          </c:extLst>
        </c:ser>
        <c:ser>
          <c:idx val="1"/>
          <c:order val="1"/>
          <c:tx>
            <c:strRef>
              <c:f>Sheet1!$C$1</c:f>
              <c:strCache>
                <c:ptCount val="1"/>
                <c:pt idx="0">
                  <c:v>Series 2</c:v>
                </c:pt>
              </c:strCache>
            </c:strRef>
          </c:tx>
          <c:spPr>
            <a:solidFill>
              <a:srgbClr val="1656A6"/>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29DA-A841-BC64-45C773905334}"/>
            </c:ext>
          </c:extLst>
        </c:ser>
        <c:ser>
          <c:idx val="2"/>
          <c:order val="2"/>
          <c:tx>
            <c:strRef>
              <c:f>Sheet1!$D$1</c:f>
              <c:strCache>
                <c:ptCount val="1"/>
                <c:pt idx="0">
                  <c:v>Series 3</c:v>
                </c:pt>
              </c:strCache>
            </c:strRef>
          </c:tx>
          <c:spPr>
            <a:solidFill>
              <a:srgbClr val="102D69"/>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29DA-A841-BC64-45C773905334}"/>
            </c:ext>
          </c:extLst>
        </c:ser>
        <c:dLbls>
          <c:showLegendKey val="0"/>
          <c:showVal val="0"/>
          <c:showCatName val="0"/>
          <c:showSerName val="0"/>
          <c:showPercent val="0"/>
          <c:showBubbleSize val="0"/>
        </c:dLbls>
        <c:gapWidth val="182"/>
        <c:axId val="955724448"/>
        <c:axId val="955630256"/>
      </c:barChart>
      <c:catAx>
        <c:axId val="95572444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rgbClr val="102D69"/>
                </a:solidFill>
                <a:latin typeface="HSE Sans" panose="02000000000000000000" pitchFamily="2" charset="0"/>
                <a:ea typeface="+mn-ea"/>
                <a:cs typeface="+mn-cs"/>
              </a:defRPr>
            </a:pPr>
            <a:endParaRPr lang="en-US"/>
          </a:p>
        </c:txPr>
        <c:crossAx val="955630256"/>
        <c:crosses val="autoZero"/>
        <c:auto val="1"/>
        <c:lblAlgn val="ctr"/>
        <c:lblOffset val="100"/>
        <c:noMultiLvlLbl val="0"/>
      </c:catAx>
      <c:valAx>
        <c:axId val="95563025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102D69"/>
                </a:solidFill>
                <a:latin typeface="HSE Sans" panose="02000000000000000000" pitchFamily="2" charset="0"/>
                <a:ea typeface="+mn-ea"/>
                <a:cs typeface="+mn-cs"/>
              </a:defRPr>
            </a:pPr>
            <a:endParaRPr lang="en-US"/>
          </a:p>
        </c:txPr>
        <c:crossAx val="95572444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197" b="0" i="0" u="none" strike="noStrike" kern="1200" baseline="0">
                <a:solidFill>
                  <a:srgbClr val="0E2D69"/>
                </a:solidFill>
                <a:latin typeface="HSE Sans" panose="02000000000000000000" pitchFamily="2" charset="0"/>
                <a:ea typeface="+mn-ea"/>
                <a:cs typeface="+mn-cs"/>
              </a:defRPr>
            </a:pPr>
            <a:endParaRPr lang="en-US"/>
          </a:p>
        </c:txPr>
      </c:legendEntry>
      <c:legendEntry>
        <c:idx val="1"/>
        <c:txPr>
          <a:bodyPr rot="0" spcFirstLastPara="1" vertOverflow="ellipsis" vert="horz" wrap="square" anchor="ctr" anchorCtr="1"/>
          <a:lstStyle/>
          <a:p>
            <a:pPr>
              <a:defRPr sz="1197" b="0" i="0" u="none" strike="noStrike" kern="1200" baseline="0">
                <a:solidFill>
                  <a:srgbClr val="0E2D69"/>
                </a:solidFill>
                <a:latin typeface="HSE Sans" panose="02000000000000000000" pitchFamily="2" charset="0"/>
                <a:ea typeface="+mn-ea"/>
                <a:cs typeface="+mn-cs"/>
              </a:defRPr>
            </a:pPr>
            <a:endParaRPr lang="en-US"/>
          </a:p>
        </c:txPr>
      </c:legendEntry>
      <c:legendEntry>
        <c:idx val="2"/>
        <c:txPr>
          <a:bodyPr rot="0" spcFirstLastPara="1" vertOverflow="ellipsis" vert="horz" wrap="square" anchor="ctr" anchorCtr="1"/>
          <a:lstStyle/>
          <a:p>
            <a:pPr>
              <a:defRPr sz="1197" b="0" i="0" u="none" strike="noStrike" kern="1200" baseline="0">
                <a:solidFill>
                  <a:srgbClr val="0E2D69"/>
                </a:solidFill>
                <a:latin typeface="HSE Sans" panose="02000000000000000000" pitchFamily="2" charset="0"/>
                <a:ea typeface="+mn-ea"/>
                <a:cs typeface="+mn-cs"/>
              </a:defRPr>
            </a:pPr>
            <a:endParaRPr lang="en-US"/>
          </a:p>
        </c:txPr>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HSE Sans" panose="02000000000000000000" pitchFamily="2"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102D69"/>
                </a:solidFill>
                <a:latin typeface="HSE Sans" panose="02000000000000000000" pitchFamily="2" charset="0"/>
                <a:ea typeface="+mn-ea"/>
                <a:cs typeface="+mn-cs"/>
              </a:defRPr>
            </a:pPr>
            <a:r>
              <a:rPr lang="en-US" sz="1600" b="0" i="0" baseline="0" dirty="0">
                <a:effectLst/>
              </a:rPr>
              <a:t>Name of chart can be placed here</a:t>
            </a:r>
            <a:endParaRPr lang="ru-RU" sz="1600" dirty="0">
              <a:effectLst/>
            </a:endParaRPr>
          </a:p>
        </c:rich>
      </c:tx>
      <c:layout>
        <c:manualLayout>
          <c:xMode val="edge"/>
          <c:yMode val="edge"/>
          <c:x val="0.13063871409555111"/>
          <c:y val="7.897335468032167E-3"/>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rgbClr val="102D69"/>
              </a:solidFill>
              <a:latin typeface="HSE Sans" panose="02000000000000000000" pitchFamily="2" charset="0"/>
              <a:ea typeface="+mn-ea"/>
              <a:cs typeface="+mn-cs"/>
            </a:defRPr>
          </a:pPr>
          <a:endParaRPr lang="en-US"/>
        </a:p>
      </c:txPr>
    </c:title>
    <c:autoTitleDeleted val="0"/>
    <c:plotArea>
      <c:layout>
        <c:manualLayout>
          <c:layoutTarget val="inner"/>
          <c:xMode val="edge"/>
          <c:yMode val="edge"/>
          <c:x val="0.13376246841772368"/>
          <c:y val="0.10958869184472636"/>
          <c:w val="0.79262705246283227"/>
          <c:h val="0.73513663426755427"/>
        </c:manualLayout>
      </c:layout>
      <c:barChart>
        <c:barDir val="bar"/>
        <c:grouping val="clustered"/>
        <c:varyColors val="0"/>
        <c:ser>
          <c:idx val="0"/>
          <c:order val="0"/>
          <c:tx>
            <c:strRef>
              <c:f>Sheet1!$B$1</c:f>
              <c:strCache>
                <c:ptCount val="1"/>
                <c:pt idx="0">
                  <c:v>Series 1</c:v>
                </c:pt>
              </c:strCache>
            </c:strRef>
          </c:tx>
          <c:spPr>
            <a:solidFill>
              <a:schemeClr val="bg1">
                <a:lumMod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215F-944E-8E04-459D60B79A26}"/>
            </c:ext>
          </c:extLst>
        </c:ser>
        <c:ser>
          <c:idx val="1"/>
          <c:order val="1"/>
          <c:tx>
            <c:strRef>
              <c:f>Sheet1!$C$1</c:f>
              <c:strCache>
                <c:ptCount val="1"/>
                <c:pt idx="0">
                  <c:v>Series 2</c:v>
                </c:pt>
              </c:strCache>
            </c:strRef>
          </c:tx>
          <c:spPr>
            <a:solidFill>
              <a:srgbClr val="1656A6"/>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215F-944E-8E04-459D60B79A26}"/>
            </c:ext>
          </c:extLst>
        </c:ser>
        <c:ser>
          <c:idx val="2"/>
          <c:order val="2"/>
          <c:tx>
            <c:strRef>
              <c:f>Sheet1!$D$1</c:f>
              <c:strCache>
                <c:ptCount val="1"/>
                <c:pt idx="0">
                  <c:v>Series 3</c:v>
                </c:pt>
              </c:strCache>
            </c:strRef>
          </c:tx>
          <c:spPr>
            <a:solidFill>
              <a:srgbClr val="102D69"/>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215F-944E-8E04-459D60B79A26}"/>
            </c:ext>
          </c:extLst>
        </c:ser>
        <c:dLbls>
          <c:showLegendKey val="0"/>
          <c:showVal val="0"/>
          <c:showCatName val="0"/>
          <c:showSerName val="0"/>
          <c:showPercent val="0"/>
          <c:showBubbleSize val="0"/>
        </c:dLbls>
        <c:gapWidth val="182"/>
        <c:axId val="955724448"/>
        <c:axId val="955630256"/>
      </c:barChart>
      <c:catAx>
        <c:axId val="95572444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rgbClr val="102D69"/>
                </a:solidFill>
                <a:latin typeface="HSE Sans" panose="02000000000000000000" pitchFamily="2" charset="0"/>
                <a:ea typeface="+mn-ea"/>
                <a:cs typeface="+mn-cs"/>
              </a:defRPr>
            </a:pPr>
            <a:endParaRPr lang="en-US"/>
          </a:p>
        </c:txPr>
        <c:crossAx val="955630256"/>
        <c:crosses val="autoZero"/>
        <c:auto val="1"/>
        <c:lblAlgn val="ctr"/>
        <c:lblOffset val="100"/>
        <c:noMultiLvlLbl val="0"/>
      </c:catAx>
      <c:valAx>
        <c:axId val="95563025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102D69"/>
                </a:solidFill>
                <a:latin typeface="HSE Sans" panose="02000000000000000000" pitchFamily="2" charset="0"/>
                <a:ea typeface="+mn-ea"/>
                <a:cs typeface="+mn-cs"/>
              </a:defRPr>
            </a:pPr>
            <a:endParaRPr lang="en-US"/>
          </a:p>
        </c:txPr>
        <c:crossAx val="95572444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197" b="0" i="0" u="none" strike="noStrike" kern="1200" baseline="0">
                <a:solidFill>
                  <a:srgbClr val="0E2D69"/>
                </a:solidFill>
                <a:latin typeface="HSE Sans" panose="02000000000000000000" pitchFamily="2" charset="0"/>
                <a:ea typeface="+mn-ea"/>
                <a:cs typeface="+mn-cs"/>
              </a:defRPr>
            </a:pPr>
            <a:endParaRPr lang="en-US"/>
          </a:p>
        </c:txPr>
      </c:legendEntry>
      <c:legendEntry>
        <c:idx val="1"/>
        <c:txPr>
          <a:bodyPr rot="0" spcFirstLastPara="1" vertOverflow="ellipsis" vert="horz" wrap="square" anchor="ctr" anchorCtr="1"/>
          <a:lstStyle/>
          <a:p>
            <a:pPr>
              <a:defRPr sz="1197" b="0" i="0" u="none" strike="noStrike" kern="1200" baseline="0">
                <a:solidFill>
                  <a:srgbClr val="0E2D69"/>
                </a:solidFill>
                <a:latin typeface="HSE Sans" panose="02000000000000000000" pitchFamily="2" charset="0"/>
                <a:ea typeface="+mn-ea"/>
                <a:cs typeface="+mn-cs"/>
              </a:defRPr>
            </a:pPr>
            <a:endParaRPr lang="en-US"/>
          </a:p>
        </c:txPr>
      </c:legendEntry>
      <c:legendEntry>
        <c:idx val="2"/>
        <c:txPr>
          <a:bodyPr rot="0" spcFirstLastPara="1" vertOverflow="ellipsis" vert="horz" wrap="square" anchor="ctr" anchorCtr="1"/>
          <a:lstStyle/>
          <a:p>
            <a:pPr>
              <a:defRPr sz="1197" b="0" i="0" u="none" strike="noStrike" kern="1200" baseline="0">
                <a:solidFill>
                  <a:srgbClr val="0E2D69"/>
                </a:solidFill>
                <a:latin typeface="HSE Sans" panose="02000000000000000000" pitchFamily="2" charset="0"/>
                <a:ea typeface="+mn-ea"/>
                <a:cs typeface="+mn-cs"/>
              </a:defRPr>
            </a:pPr>
            <a:endParaRPr lang="en-US"/>
          </a:p>
        </c:txPr>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HSE Sans" panose="02000000000000000000" pitchFamily="2"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600" b="0" i="0" u="none" strike="noStrike" kern="1200" baseline="0">
                <a:solidFill>
                  <a:srgbClr val="102D69"/>
                </a:solidFill>
                <a:latin typeface="HSE Sans" panose="02000000000000000000" pitchFamily="2" charset="0"/>
                <a:ea typeface="+mn-ea"/>
                <a:cs typeface="+mn-cs"/>
              </a:defRPr>
            </a:pPr>
            <a:r>
              <a:rPr lang="en-US" sz="1600" b="0" i="0" baseline="0" dirty="0">
                <a:effectLst/>
              </a:rPr>
              <a:t>Name of chart can be placed here</a:t>
            </a: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600" b="0" i="0" u="none" strike="noStrike" kern="1200" baseline="0">
              <a:solidFill>
                <a:srgbClr val="102D69"/>
              </a:solidFill>
              <a:latin typeface="HSE Sans" panose="02000000000000000000" pitchFamily="2" charset="0"/>
              <a:ea typeface="+mn-ea"/>
              <a:cs typeface="+mn-cs"/>
            </a:defRPr>
          </a:pPr>
          <a:endParaRPr lang="en-US"/>
        </a:p>
      </c:txPr>
    </c:title>
    <c:autoTitleDeleted val="0"/>
    <c:plotArea>
      <c:layout/>
      <c:pieChart>
        <c:varyColors val="1"/>
        <c:ser>
          <c:idx val="0"/>
          <c:order val="0"/>
          <c:tx>
            <c:strRef>
              <c:f>Sheet1!$B$1</c:f>
              <c:strCache>
                <c:ptCount val="1"/>
                <c:pt idx="0">
                  <c:v>Sales</c:v>
                </c:pt>
              </c:strCache>
            </c:strRef>
          </c:tx>
          <c:spPr>
            <a:solidFill>
              <a:srgbClr val="1656A6"/>
            </a:solidFill>
          </c:spPr>
          <c:dPt>
            <c:idx val="0"/>
            <c:bubble3D val="0"/>
            <c:spPr>
              <a:solidFill>
                <a:srgbClr val="102D69"/>
              </a:solidFill>
              <a:ln>
                <a:noFill/>
              </a:ln>
              <a:effectLst/>
            </c:spPr>
            <c:extLst>
              <c:ext xmlns:c16="http://schemas.microsoft.com/office/drawing/2014/chart" uri="{C3380CC4-5D6E-409C-BE32-E72D297353CC}">
                <c16:uniqueId val="{00000001-D298-2349-9B77-34205FDCFB16}"/>
              </c:ext>
            </c:extLst>
          </c:dPt>
          <c:dPt>
            <c:idx val="1"/>
            <c:bubble3D val="0"/>
            <c:spPr>
              <a:solidFill>
                <a:schemeClr val="bg1">
                  <a:lumMod val="75000"/>
                </a:schemeClr>
              </a:solidFill>
              <a:ln>
                <a:noFill/>
              </a:ln>
              <a:effectLst/>
            </c:spPr>
            <c:extLst>
              <c:ext xmlns:c16="http://schemas.microsoft.com/office/drawing/2014/chart" uri="{C3380CC4-5D6E-409C-BE32-E72D297353CC}">
                <c16:uniqueId val="{00000003-D298-2349-9B77-34205FDCFB16}"/>
              </c:ext>
            </c:extLst>
          </c:dPt>
          <c:dPt>
            <c:idx val="2"/>
            <c:bubble3D val="0"/>
            <c:spPr>
              <a:solidFill>
                <a:schemeClr val="bg1">
                  <a:lumMod val="85000"/>
                </a:schemeClr>
              </a:solidFill>
              <a:ln>
                <a:noFill/>
              </a:ln>
              <a:effectLst/>
            </c:spPr>
            <c:extLst>
              <c:ext xmlns:c16="http://schemas.microsoft.com/office/drawing/2014/chart" uri="{C3380CC4-5D6E-409C-BE32-E72D297353CC}">
                <c16:uniqueId val="{00000005-D298-2349-9B77-34205FDCFB16}"/>
              </c:ext>
            </c:extLst>
          </c:dPt>
          <c:dPt>
            <c:idx val="3"/>
            <c:bubble3D val="0"/>
            <c:spPr>
              <a:solidFill>
                <a:srgbClr val="1656A6"/>
              </a:solidFill>
              <a:ln>
                <a:noFill/>
              </a:ln>
              <a:effectLst/>
            </c:spPr>
            <c:extLst>
              <c:ext xmlns:c16="http://schemas.microsoft.com/office/drawing/2014/chart" uri="{C3380CC4-5D6E-409C-BE32-E72D297353CC}">
                <c16:uniqueId val="{00000007-D298-2349-9B77-34205FDCFB16}"/>
              </c:ext>
            </c:extLst>
          </c:dPt>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bg1"/>
                    </a:solidFill>
                    <a:latin typeface="HSE Sans" panose="02000000000000000000" pitchFamily="2" charset="0"/>
                    <a:ea typeface="+mn-ea"/>
                    <a:cs typeface="+mn-cs"/>
                  </a:defRPr>
                </a:pPr>
                <a:endParaRPr lang="en-US"/>
              </a:p>
            </c:txPr>
            <c:dLblPos val="inEnd"/>
            <c:showLegendKey val="0"/>
            <c:showVal val="0"/>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D298-2349-9B77-34205FDCFB16}"/>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rgbClr val="102D69"/>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HSE Sans" panose="02000000000000000000" pitchFamily="2" charset="0"/>
                <a:ea typeface="+mn-ea"/>
                <a:cs typeface="+mn-cs"/>
              </a:defRPr>
            </a:pPr>
            <a:r>
              <a:rPr lang="en-US" sz="1600" dirty="0">
                <a:solidFill>
                  <a:srgbClr val="0E2D69"/>
                </a:solidFill>
              </a:rPr>
              <a:t>Name of graph</a:t>
            </a:r>
          </a:p>
        </c:rich>
      </c:tx>
      <c:layout>
        <c:manualLayout>
          <c:xMode val="edge"/>
          <c:yMode val="edge"/>
          <c:x val="9.7466984111306623E-2"/>
          <c:y val="2.1428134550125173E-2"/>
        </c:manualLayout>
      </c:layout>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HSE Sans" panose="02000000000000000000" pitchFamily="2" charset="0"/>
              <a:ea typeface="+mn-ea"/>
              <a:cs typeface="+mn-cs"/>
            </a:defRPr>
          </a:pPr>
          <a:endParaRPr lang="en-US"/>
        </a:p>
      </c:txPr>
    </c:title>
    <c:autoTitleDeleted val="0"/>
    <c:plotArea>
      <c:layout/>
      <c:lineChart>
        <c:grouping val="stacked"/>
        <c:varyColors val="0"/>
        <c:ser>
          <c:idx val="0"/>
          <c:order val="0"/>
          <c:tx>
            <c:strRef>
              <c:f>Sheet1!$B$1</c:f>
              <c:strCache>
                <c:ptCount val="1"/>
                <c:pt idx="0">
                  <c:v>Series 1</c:v>
                </c:pt>
              </c:strCache>
            </c:strRef>
          </c:tx>
          <c:spPr>
            <a:ln w="28575" cap="rnd">
              <a:solidFill>
                <a:srgbClr val="CD5A5A"/>
              </a:solidFill>
              <a:round/>
            </a:ln>
            <a:effectLst/>
          </c:spPr>
          <c:marker>
            <c:symbol val="circle"/>
            <c:size val="5"/>
            <c:spPr>
              <a:solidFill>
                <a:srgbClr val="CD5A5A"/>
              </a:solidFill>
              <a:ln w="9525">
                <a:noFill/>
              </a:ln>
              <a:effectLst/>
            </c:spPr>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529A-7C4C-B16B-339B9A0B2750}"/>
            </c:ext>
          </c:extLst>
        </c:ser>
        <c:ser>
          <c:idx val="1"/>
          <c:order val="1"/>
          <c:tx>
            <c:strRef>
              <c:f>Sheet1!$C$1</c:f>
              <c:strCache>
                <c:ptCount val="1"/>
                <c:pt idx="0">
                  <c:v>Series 2</c:v>
                </c:pt>
              </c:strCache>
            </c:strRef>
          </c:tx>
          <c:spPr>
            <a:ln w="28575" cap="rnd">
              <a:solidFill>
                <a:srgbClr val="FFD746"/>
              </a:solidFill>
              <a:round/>
            </a:ln>
            <a:effectLst/>
          </c:spPr>
          <c:marker>
            <c:symbol val="circle"/>
            <c:size val="5"/>
            <c:spPr>
              <a:solidFill>
                <a:srgbClr val="FFD746"/>
              </a:solidFill>
              <a:ln w="9525">
                <a:noFill/>
              </a:ln>
              <a:effectLst/>
            </c:spPr>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10</c:v>
                </c:pt>
                <c:pt idx="2">
                  <c:v>1.8</c:v>
                </c:pt>
                <c:pt idx="3">
                  <c:v>2.8</c:v>
                </c:pt>
              </c:numCache>
            </c:numRef>
          </c:val>
          <c:smooth val="0"/>
          <c:extLst>
            <c:ext xmlns:c16="http://schemas.microsoft.com/office/drawing/2014/chart" uri="{C3380CC4-5D6E-409C-BE32-E72D297353CC}">
              <c16:uniqueId val="{00000001-529A-7C4C-B16B-339B9A0B2750}"/>
            </c:ext>
          </c:extLst>
        </c:ser>
        <c:ser>
          <c:idx val="2"/>
          <c:order val="2"/>
          <c:tx>
            <c:strRef>
              <c:f>Sheet1!$D$1</c:f>
              <c:strCache>
                <c:ptCount val="1"/>
                <c:pt idx="0">
                  <c:v>Series 3</c:v>
                </c:pt>
              </c:strCache>
            </c:strRef>
          </c:tx>
          <c:spPr>
            <a:ln w="28575" cap="rnd">
              <a:solidFill>
                <a:srgbClr val="E61F3D"/>
              </a:solidFill>
              <a:round/>
            </a:ln>
            <a:effectLst/>
          </c:spPr>
          <c:marker>
            <c:symbol val="circle"/>
            <c:size val="5"/>
            <c:spPr>
              <a:solidFill>
                <a:srgbClr val="E61F3D"/>
              </a:solidFill>
              <a:ln w="63500">
                <a:noFill/>
              </a:ln>
              <a:effectLst/>
            </c:spPr>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23</c:v>
                </c:pt>
                <c:pt idx="1">
                  <c:v>15</c:v>
                </c:pt>
                <c:pt idx="2">
                  <c:v>8</c:v>
                </c:pt>
                <c:pt idx="3">
                  <c:v>5</c:v>
                </c:pt>
              </c:numCache>
            </c:numRef>
          </c:val>
          <c:smooth val="0"/>
          <c:extLst>
            <c:ext xmlns:c16="http://schemas.microsoft.com/office/drawing/2014/chart" uri="{C3380CC4-5D6E-409C-BE32-E72D297353CC}">
              <c16:uniqueId val="{00000002-529A-7C4C-B16B-339B9A0B2750}"/>
            </c:ext>
          </c:extLst>
        </c:ser>
        <c:ser>
          <c:idx val="3"/>
          <c:order val="3"/>
          <c:tx>
            <c:strRef>
              <c:f>Sheet1!$E$1</c:f>
              <c:strCache>
                <c:ptCount val="1"/>
                <c:pt idx="0">
                  <c:v>Series 12</c:v>
                </c:pt>
              </c:strCache>
            </c:strRef>
          </c:tx>
          <c:spPr>
            <a:ln w="28575" cap="rnd">
              <a:solidFill>
                <a:srgbClr val="11A0D7"/>
              </a:solidFill>
              <a:round/>
            </a:ln>
            <a:effectLst/>
          </c:spPr>
          <c:marker>
            <c:symbol val="circle"/>
            <c:size val="5"/>
            <c:spPr>
              <a:solidFill>
                <a:srgbClr val="11A0D7"/>
              </a:solidFill>
              <a:ln w="9525">
                <a:noFill/>
              </a:ln>
              <a:effectLst/>
            </c:spPr>
          </c:marker>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4.3</c:v>
                </c:pt>
                <c:pt idx="1">
                  <c:v>2.5</c:v>
                </c:pt>
                <c:pt idx="2">
                  <c:v>12</c:v>
                </c:pt>
                <c:pt idx="3">
                  <c:v>4.5</c:v>
                </c:pt>
              </c:numCache>
            </c:numRef>
          </c:val>
          <c:smooth val="0"/>
          <c:extLst>
            <c:ext xmlns:c16="http://schemas.microsoft.com/office/drawing/2014/chart" uri="{C3380CC4-5D6E-409C-BE32-E72D297353CC}">
              <c16:uniqueId val="{00000003-529A-7C4C-B16B-339B9A0B2750}"/>
            </c:ext>
          </c:extLst>
        </c:ser>
        <c:ser>
          <c:idx val="4"/>
          <c:order val="4"/>
          <c:tx>
            <c:strRef>
              <c:f>Sheet1!$F$1</c:f>
              <c:strCache>
                <c:ptCount val="1"/>
                <c:pt idx="0">
                  <c:v>Series 23</c:v>
                </c:pt>
              </c:strCache>
            </c:strRef>
          </c:tx>
          <c:spPr>
            <a:ln w="28575" cap="rnd">
              <a:solidFill>
                <a:srgbClr val="7D4EBA"/>
              </a:solidFill>
              <a:round/>
            </a:ln>
            <a:effectLst/>
          </c:spPr>
          <c:marker>
            <c:symbol val="circle"/>
            <c:size val="5"/>
            <c:spPr>
              <a:solidFill>
                <a:srgbClr val="96628C"/>
              </a:solidFill>
              <a:ln w="9525">
                <a:noFill/>
              </a:ln>
              <a:effectLst/>
            </c:spPr>
          </c:marker>
          <c:cat>
            <c:strRef>
              <c:f>Sheet1!$A$2:$A$5</c:f>
              <c:strCache>
                <c:ptCount val="4"/>
                <c:pt idx="0">
                  <c:v>Category 1</c:v>
                </c:pt>
                <c:pt idx="1">
                  <c:v>Category 2</c:v>
                </c:pt>
                <c:pt idx="2">
                  <c:v>Category 3</c:v>
                </c:pt>
                <c:pt idx="3">
                  <c:v>Category 4</c:v>
                </c:pt>
              </c:strCache>
            </c:strRef>
          </c:cat>
          <c:val>
            <c:numRef>
              <c:f>Sheet1!$F$2:$F$5</c:f>
              <c:numCache>
                <c:formatCode>General</c:formatCode>
                <c:ptCount val="4"/>
                <c:pt idx="0">
                  <c:v>2.4</c:v>
                </c:pt>
                <c:pt idx="1">
                  <c:v>2</c:v>
                </c:pt>
                <c:pt idx="2">
                  <c:v>6</c:v>
                </c:pt>
                <c:pt idx="3">
                  <c:v>2.8</c:v>
                </c:pt>
              </c:numCache>
            </c:numRef>
          </c:val>
          <c:smooth val="0"/>
          <c:extLst>
            <c:ext xmlns:c16="http://schemas.microsoft.com/office/drawing/2014/chart" uri="{C3380CC4-5D6E-409C-BE32-E72D297353CC}">
              <c16:uniqueId val="{00000004-529A-7C4C-B16B-339B9A0B2750}"/>
            </c:ext>
          </c:extLst>
        </c:ser>
        <c:ser>
          <c:idx val="5"/>
          <c:order val="5"/>
          <c:tx>
            <c:strRef>
              <c:f>Sheet1!$G$1</c:f>
              <c:strCache>
                <c:ptCount val="1"/>
                <c:pt idx="0">
                  <c:v>Series 34</c:v>
                </c:pt>
              </c:strCache>
            </c:strRef>
          </c:tx>
          <c:spPr>
            <a:ln w="28575" cap="rnd">
              <a:solidFill>
                <a:srgbClr val="029C63"/>
              </a:solidFill>
              <a:round/>
            </a:ln>
            <a:effectLst/>
          </c:spPr>
          <c:marker>
            <c:symbol val="circle"/>
            <c:size val="5"/>
            <c:spPr>
              <a:solidFill>
                <a:srgbClr val="029C63"/>
              </a:solidFill>
              <a:ln w="9525">
                <a:noFill/>
              </a:ln>
              <a:effectLst/>
            </c:spPr>
          </c:marker>
          <c:cat>
            <c:strRef>
              <c:f>Sheet1!$A$2:$A$5</c:f>
              <c:strCache>
                <c:ptCount val="4"/>
                <c:pt idx="0">
                  <c:v>Category 1</c:v>
                </c:pt>
                <c:pt idx="1">
                  <c:v>Category 2</c:v>
                </c:pt>
                <c:pt idx="2">
                  <c:v>Category 3</c:v>
                </c:pt>
                <c:pt idx="3">
                  <c:v>Category 4</c:v>
                </c:pt>
              </c:strCache>
            </c:strRef>
          </c:cat>
          <c:val>
            <c:numRef>
              <c:f>Sheet1!$G$2:$G$5</c:f>
              <c:numCache>
                <c:formatCode>General</c:formatCode>
                <c:ptCount val="4"/>
                <c:pt idx="0">
                  <c:v>12</c:v>
                </c:pt>
                <c:pt idx="1">
                  <c:v>9</c:v>
                </c:pt>
                <c:pt idx="2">
                  <c:v>3</c:v>
                </c:pt>
                <c:pt idx="3">
                  <c:v>5</c:v>
                </c:pt>
              </c:numCache>
            </c:numRef>
          </c:val>
          <c:smooth val="0"/>
          <c:extLst>
            <c:ext xmlns:c16="http://schemas.microsoft.com/office/drawing/2014/chart" uri="{C3380CC4-5D6E-409C-BE32-E72D297353CC}">
              <c16:uniqueId val="{00000005-529A-7C4C-B16B-339B9A0B2750}"/>
            </c:ext>
          </c:extLst>
        </c:ser>
        <c:dLbls>
          <c:showLegendKey val="0"/>
          <c:showVal val="0"/>
          <c:showCatName val="0"/>
          <c:showSerName val="0"/>
          <c:showPercent val="0"/>
          <c:showBubbleSize val="0"/>
        </c:dLbls>
        <c:marker val="1"/>
        <c:smooth val="0"/>
        <c:axId val="1374565504"/>
        <c:axId val="1021066896"/>
      </c:lineChart>
      <c:catAx>
        <c:axId val="1374565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rgbClr val="0E2D69"/>
                </a:solidFill>
                <a:latin typeface="HSE Sans" panose="02000000000000000000" pitchFamily="2" charset="0"/>
                <a:ea typeface="+mn-ea"/>
                <a:cs typeface="+mn-cs"/>
              </a:defRPr>
            </a:pPr>
            <a:endParaRPr lang="en-US"/>
          </a:p>
        </c:txPr>
        <c:crossAx val="1021066896"/>
        <c:crosses val="autoZero"/>
        <c:auto val="1"/>
        <c:lblAlgn val="ctr"/>
        <c:lblOffset val="100"/>
        <c:noMultiLvlLbl val="0"/>
      </c:catAx>
      <c:valAx>
        <c:axId val="10210668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0E2D69"/>
                </a:solidFill>
                <a:latin typeface="HSE Sans" panose="02000000000000000000" pitchFamily="2" charset="0"/>
                <a:ea typeface="+mn-ea"/>
                <a:cs typeface="+mn-cs"/>
              </a:defRPr>
            </a:pPr>
            <a:endParaRPr lang="en-US"/>
          </a:p>
        </c:txPr>
        <c:crossAx val="13745655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rgbClr val="0E2D69"/>
              </a:solidFill>
              <a:latin typeface="HSE Sans" panose="02000000000000000000" pitchFamily="2" charset="0"/>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HSE Sans" panose="02000000000000000000" pitchFamily="2"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0" i="0" u="none" strike="noStrike" kern="1200" baseline="0">
                <a:solidFill>
                  <a:srgbClr val="0E2D69"/>
                </a:solidFill>
                <a:latin typeface="HSE Sans" panose="02000000000000000000" pitchFamily="2" charset="0"/>
                <a:ea typeface="+mn-ea"/>
                <a:cs typeface="+mn-cs"/>
              </a:defRPr>
            </a:pPr>
            <a:r>
              <a:rPr lang="en-US" sz="1600" b="0" dirty="0">
                <a:solidFill>
                  <a:srgbClr val="0E2D69"/>
                </a:solidFill>
              </a:rPr>
              <a:t>Name of chart</a:t>
            </a:r>
          </a:p>
        </c:rich>
      </c:tx>
      <c:layout>
        <c:manualLayout>
          <c:xMode val="edge"/>
          <c:yMode val="edge"/>
          <c:x val="0.123203125"/>
          <c:y val="3.4524949451584457E-2"/>
        </c:manualLayout>
      </c:layout>
      <c:overlay val="0"/>
      <c:spPr>
        <a:noFill/>
        <a:ln>
          <a:noFill/>
        </a:ln>
        <a:effectLst/>
      </c:spPr>
      <c:txPr>
        <a:bodyPr rot="0" spcFirstLastPara="1" vertOverflow="ellipsis" vert="horz" wrap="square" anchor="ctr" anchorCtr="1"/>
        <a:lstStyle/>
        <a:p>
          <a:pPr>
            <a:defRPr sz="2128" b="0" i="0" u="none" strike="noStrike" kern="1200" baseline="0">
              <a:solidFill>
                <a:srgbClr val="0E2D69"/>
              </a:solidFill>
              <a:latin typeface="HSE Sans" panose="02000000000000000000" pitchFamily="2" charset="0"/>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dPt>
            <c:idx val="0"/>
            <c:bubble3D val="0"/>
            <c:spPr>
              <a:solidFill>
                <a:srgbClr val="0E2D69"/>
              </a:solidFill>
              <a:ln>
                <a:noFill/>
              </a:ln>
              <a:effectLst/>
            </c:spPr>
            <c:extLst>
              <c:ext xmlns:c16="http://schemas.microsoft.com/office/drawing/2014/chart" uri="{C3380CC4-5D6E-409C-BE32-E72D297353CC}">
                <c16:uniqueId val="{00000001-6F0B-5547-B1F6-101A77B6EAD4}"/>
              </c:ext>
            </c:extLst>
          </c:dPt>
          <c:dPt>
            <c:idx val="1"/>
            <c:bubble3D val="0"/>
            <c:spPr>
              <a:solidFill>
                <a:srgbClr val="234A9B"/>
              </a:solidFill>
              <a:ln>
                <a:noFill/>
              </a:ln>
              <a:effectLst/>
            </c:spPr>
            <c:extLst>
              <c:ext xmlns:c16="http://schemas.microsoft.com/office/drawing/2014/chart" uri="{C3380CC4-5D6E-409C-BE32-E72D297353CC}">
                <c16:uniqueId val="{00000003-6F0B-5547-B1F6-101A77B6EAD4}"/>
              </c:ext>
            </c:extLst>
          </c:dPt>
          <c:dPt>
            <c:idx val="2"/>
            <c:bubble3D val="0"/>
            <c:spPr>
              <a:solidFill>
                <a:srgbClr val="E61F3D"/>
              </a:solidFill>
              <a:ln>
                <a:noFill/>
              </a:ln>
              <a:effectLst/>
            </c:spPr>
            <c:extLst>
              <c:ext xmlns:c16="http://schemas.microsoft.com/office/drawing/2014/chart" uri="{C3380CC4-5D6E-409C-BE32-E72D297353CC}">
                <c16:uniqueId val="{00000005-6F0B-5547-B1F6-101A77B6EAD4}"/>
              </c:ext>
            </c:extLst>
          </c:dPt>
          <c:dPt>
            <c:idx val="3"/>
            <c:bubble3D val="0"/>
            <c:spPr>
              <a:solidFill>
                <a:srgbClr val="11A0D7"/>
              </a:solidFill>
              <a:ln>
                <a:noFill/>
              </a:ln>
              <a:effectLst/>
            </c:spPr>
            <c:extLst>
              <c:ext xmlns:c16="http://schemas.microsoft.com/office/drawing/2014/chart" uri="{C3380CC4-5D6E-409C-BE32-E72D297353CC}">
                <c16:uniqueId val="{00000007-6F0B-5547-B1F6-101A77B6EAD4}"/>
              </c:ext>
            </c:extLst>
          </c:dPt>
          <c:dPt>
            <c:idx val="4"/>
            <c:bubble3D val="0"/>
            <c:spPr>
              <a:solidFill>
                <a:srgbClr val="FFD746"/>
              </a:solidFill>
              <a:ln>
                <a:noFill/>
              </a:ln>
              <a:effectLst/>
            </c:spPr>
            <c:extLst>
              <c:ext xmlns:c16="http://schemas.microsoft.com/office/drawing/2014/chart" uri="{C3380CC4-5D6E-409C-BE32-E72D297353CC}">
                <c16:uniqueId val="{00000009-6F0B-5547-B1F6-101A77B6EAD4}"/>
              </c:ext>
            </c:extLst>
          </c:dPt>
          <c:dPt>
            <c:idx val="5"/>
            <c:bubble3D val="0"/>
            <c:spPr>
              <a:solidFill>
                <a:srgbClr val="029C63"/>
              </a:solidFill>
              <a:ln>
                <a:noFill/>
              </a:ln>
              <a:effectLst/>
            </c:spPr>
            <c:extLst>
              <c:ext xmlns:c16="http://schemas.microsoft.com/office/drawing/2014/chart" uri="{C3380CC4-5D6E-409C-BE32-E72D297353CC}">
                <c16:uniqueId val="{0000000B-6F0B-5547-B1F6-101A77B6EAD4}"/>
              </c:ext>
            </c:extLst>
          </c:dPt>
          <c:dPt>
            <c:idx val="6"/>
            <c:bubble3D val="0"/>
            <c:spPr>
              <a:solidFill>
                <a:srgbClr val="EB681F"/>
              </a:solidFill>
              <a:ln>
                <a:noFill/>
              </a:ln>
              <a:effectLst/>
            </c:spPr>
            <c:extLst>
              <c:ext xmlns:c16="http://schemas.microsoft.com/office/drawing/2014/chart" uri="{C3380CC4-5D6E-409C-BE32-E72D297353CC}">
                <c16:uniqueId val="{0000000D-6F0B-5547-B1F6-101A77B6EAD4}"/>
              </c:ext>
            </c:extLst>
          </c:dPt>
          <c:dPt>
            <c:idx val="7"/>
            <c:bubble3D val="0"/>
            <c:spPr>
              <a:solidFill>
                <a:srgbClr val="96628C"/>
              </a:solidFill>
              <a:ln>
                <a:noFill/>
              </a:ln>
              <a:effectLst/>
            </c:spPr>
            <c:extLst>
              <c:ext xmlns:c16="http://schemas.microsoft.com/office/drawing/2014/chart" uri="{C3380CC4-5D6E-409C-BE32-E72D297353CC}">
                <c16:uniqueId val="{0000000F-6F0B-5547-B1F6-101A77B6EAD4}"/>
              </c:ext>
            </c:extLst>
          </c:dPt>
          <c:dLbls>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HSE Sans" panose="02000000000000000000" pitchFamily="2" charset="0"/>
                    <a:ea typeface="+mn-ea"/>
                    <a:cs typeface="+mn-cs"/>
                  </a:defRPr>
                </a:pPr>
                <a:endParaRPr lang="en-US"/>
              </a:p>
            </c:txPr>
            <c:showLegendKey val="0"/>
            <c:showVal val="0"/>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Sheet1!$A$2:$A$9</c:f>
              <c:strCache>
                <c:ptCount val="8"/>
                <c:pt idx="0">
                  <c:v>1st Qtr</c:v>
                </c:pt>
                <c:pt idx="1">
                  <c:v>2nd Qtr</c:v>
                </c:pt>
                <c:pt idx="2">
                  <c:v>3rd Qtr</c:v>
                </c:pt>
                <c:pt idx="3">
                  <c:v>4th Qtr</c:v>
                </c:pt>
                <c:pt idx="4">
                  <c:v>1st Qtr</c:v>
                </c:pt>
                <c:pt idx="5">
                  <c:v>2nd Qtr</c:v>
                </c:pt>
                <c:pt idx="6">
                  <c:v>3rd Qtr</c:v>
                </c:pt>
                <c:pt idx="7">
                  <c:v>4th Qtr</c:v>
                </c:pt>
              </c:strCache>
            </c:strRef>
          </c:cat>
          <c:val>
            <c:numRef>
              <c:f>Sheet1!$B$2:$B$9</c:f>
              <c:numCache>
                <c:formatCode>General</c:formatCode>
                <c:ptCount val="8"/>
                <c:pt idx="0">
                  <c:v>8.1999999999999993</c:v>
                </c:pt>
                <c:pt idx="1">
                  <c:v>3.2</c:v>
                </c:pt>
                <c:pt idx="2">
                  <c:v>32</c:v>
                </c:pt>
                <c:pt idx="3">
                  <c:v>1.2</c:v>
                </c:pt>
                <c:pt idx="4">
                  <c:v>8.1999999999999993</c:v>
                </c:pt>
                <c:pt idx="5">
                  <c:v>12</c:v>
                </c:pt>
                <c:pt idx="6">
                  <c:v>1.4</c:v>
                </c:pt>
                <c:pt idx="7">
                  <c:v>27</c:v>
                </c:pt>
              </c:numCache>
            </c:numRef>
          </c:val>
          <c:extLst>
            <c:ext xmlns:c16="http://schemas.microsoft.com/office/drawing/2014/chart" uri="{C3380CC4-5D6E-409C-BE32-E72D297353CC}">
              <c16:uniqueId val="{00000010-6F0B-5547-B1F6-101A77B6EAD4}"/>
            </c:ext>
          </c:extLst>
        </c:ser>
        <c:dLbls>
          <c:showLegendKey val="0"/>
          <c:showVal val="0"/>
          <c:showCatName val="0"/>
          <c:showSerName val="0"/>
          <c:showPercent val="1"/>
          <c:showBubbleSize val="0"/>
          <c:showLeaderLines val="1"/>
        </c:dLbls>
        <c:firstSliceAng val="0"/>
        <c:holeSize val="47"/>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HSE Sans" panose="02000000000000000000" pitchFamily="2"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HSE Sans" panose="02000000000000000000" pitchFamily="2"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HSE Sans" panose="02000000000000000000" pitchFamily="2" charset="0"/>
                <a:ea typeface="+mn-ea"/>
                <a:cs typeface="+mn-cs"/>
              </a:defRPr>
            </a:pPr>
            <a:r>
              <a:rPr lang="en-US" sz="1600" dirty="0">
                <a:solidFill>
                  <a:srgbClr val="0E2D69"/>
                </a:solidFill>
              </a:rPr>
              <a:t>Name of chart</a:t>
            </a:r>
          </a:p>
        </c:rich>
      </c:tx>
      <c:layout>
        <c:manualLayout>
          <c:xMode val="edge"/>
          <c:yMode val="edge"/>
          <c:x val="2.4765625000000034E-2"/>
          <c:y val="3.186918410915488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HSE Sans" panose="02000000000000000000" pitchFamily="2" charset="0"/>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spPr>
            <a:pattFill prst="pct80">
              <a:fgClr>
                <a:srgbClr val="0E2D69"/>
              </a:fgClr>
              <a:bgClr>
                <a:srgbClr val="234A9B"/>
              </a:bgClr>
            </a:pattFill>
            <a:ln w="12700">
              <a:solidFill>
                <a:schemeClr val="bg1">
                  <a:lumMod val="95000"/>
                </a:schemeClr>
              </a:solidFill>
            </a:ln>
          </c:spPr>
          <c:dPt>
            <c:idx val="0"/>
            <c:bubble3D val="0"/>
            <c:spPr>
              <a:pattFill prst="pct80">
                <a:fgClr>
                  <a:srgbClr val="0E2D69"/>
                </a:fgClr>
                <a:bgClr>
                  <a:srgbClr val="234A9B"/>
                </a:bgClr>
              </a:pattFill>
              <a:ln w="12700">
                <a:solidFill>
                  <a:schemeClr val="bg1">
                    <a:lumMod val="95000"/>
                  </a:schemeClr>
                </a:solidFill>
              </a:ln>
              <a:effectLst/>
            </c:spPr>
            <c:extLst>
              <c:ext xmlns:c16="http://schemas.microsoft.com/office/drawing/2014/chart" uri="{C3380CC4-5D6E-409C-BE32-E72D297353CC}">
                <c16:uniqueId val="{00000001-7FC1-B343-B857-CC46E2C5947E}"/>
              </c:ext>
            </c:extLst>
          </c:dPt>
          <c:dPt>
            <c:idx val="1"/>
            <c:bubble3D val="0"/>
            <c:spPr>
              <a:pattFill prst="pct80">
                <a:fgClr>
                  <a:srgbClr val="0E2D69"/>
                </a:fgClr>
                <a:bgClr>
                  <a:srgbClr val="234A9B"/>
                </a:bgClr>
              </a:pattFill>
              <a:ln w="12700">
                <a:solidFill>
                  <a:schemeClr val="bg1">
                    <a:lumMod val="95000"/>
                  </a:schemeClr>
                </a:solidFill>
              </a:ln>
              <a:effectLst/>
            </c:spPr>
            <c:extLst>
              <c:ext xmlns:c16="http://schemas.microsoft.com/office/drawing/2014/chart" uri="{C3380CC4-5D6E-409C-BE32-E72D297353CC}">
                <c16:uniqueId val="{00000003-7FC1-B343-B857-CC46E2C5947E}"/>
              </c:ext>
            </c:extLst>
          </c:dPt>
          <c:dPt>
            <c:idx val="2"/>
            <c:bubble3D val="0"/>
            <c:spPr>
              <a:pattFill prst="pct80">
                <a:fgClr>
                  <a:srgbClr val="0E2D69"/>
                </a:fgClr>
                <a:bgClr>
                  <a:srgbClr val="234A9B"/>
                </a:bgClr>
              </a:pattFill>
              <a:ln w="12700">
                <a:solidFill>
                  <a:schemeClr val="bg1">
                    <a:lumMod val="95000"/>
                  </a:schemeClr>
                </a:solidFill>
              </a:ln>
              <a:effectLst/>
            </c:spPr>
            <c:extLst>
              <c:ext xmlns:c16="http://schemas.microsoft.com/office/drawing/2014/chart" uri="{C3380CC4-5D6E-409C-BE32-E72D297353CC}">
                <c16:uniqueId val="{00000005-7FC1-B343-B857-CC46E2C5947E}"/>
              </c:ext>
            </c:extLst>
          </c:dPt>
          <c:dPt>
            <c:idx val="3"/>
            <c:bubble3D val="0"/>
            <c:spPr>
              <a:pattFill prst="pct80">
                <a:fgClr>
                  <a:srgbClr val="0E2D69"/>
                </a:fgClr>
                <a:bgClr>
                  <a:srgbClr val="234A9B"/>
                </a:bgClr>
              </a:pattFill>
              <a:ln w="12700">
                <a:solidFill>
                  <a:schemeClr val="bg1">
                    <a:lumMod val="95000"/>
                  </a:schemeClr>
                </a:solidFill>
              </a:ln>
              <a:effectLst/>
            </c:spPr>
            <c:extLst>
              <c:ext xmlns:c16="http://schemas.microsoft.com/office/drawing/2014/chart" uri="{C3380CC4-5D6E-409C-BE32-E72D297353CC}">
                <c16:uniqueId val="{00000007-7FC1-B343-B857-CC46E2C5947E}"/>
              </c:ext>
            </c:extLst>
          </c:dPt>
          <c:dPt>
            <c:idx val="4"/>
            <c:bubble3D val="0"/>
            <c:spPr>
              <a:pattFill prst="pct80">
                <a:fgClr>
                  <a:srgbClr val="0E2D69"/>
                </a:fgClr>
                <a:bgClr>
                  <a:srgbClr val="234A9B"/>
                </a:bgClr>
              </a:pattFill>
              <a:ln w="12700">
                <a:solidFill>
                  <a:schemeClr val="bg1">
                    <a:lumMod val="95000"/>
                  </a:schemeClr>
                </a:solidFill>
              </a:ln>
              <a:effectLst/>
            </c:spPr>
            <c:extLst>
              <c:ext xmlns:c16="http://schemas.microsoft.com/office/drawing/2014/chart" uri="{C3380CC4-5D6E-409C-BE32-E72D297353CC}">
                <c16:uniqueId val="{00000009-7FC1-B343-B857-CC46E2C5947E}"/>
              </c:ext>
            </c:extLst>
          </c:dPt>
          <c:dPt>
            <c:idx val="5"/>
            <c:bubble3D val="0"/>
            <c:spPr>
              <a:pattFill prst="pct80">
                <a:fgClr>
                  <a:srgbClr val="0E2D69"/>
                </a:fgClr>
                <a:bgClr>
                  <a:srgbClr val="234A9B"/>
                </a:bgClr>
              </a:pattFill>
              <a:ln w="12700">
                <a:solidFill>
                  <a:schemeClr val="bg1">
                    <a:lumMod val="95000"/>
                  </a:schemeClr>
                </a:solidFill>
              </a:ln>
              <a:effectLst/>
            </c:spPr>
            <c:extLst>
              <c:ext xmlns:c16="http://schemas.microsoft.com/office/drawing/2014/chart" uri="{C3380CC4-5D6E-409C-BE32-E72D297353CC}">
                <c16:uniqueId val="{0000000B-7FC1-B343-B857-CC46E2C5947E}"/>
              </c:ext>
            </c:extLst>
          </c:dPt>
          <c:dPt>
            <c:idx val="6"/>
            <c:bubble3D val="0"/>
            <c:spPr>
              <a:pattFill prst="pct80">
                <a:fgClr>
                  <a:srgbClr val="0E2D69"/>
                </a:fgClr>
                <a:bgClr>
                  <a:srgbClr val="234A9B"/>
                </a:bgClr>
              </a:pattFill>
              <a:ln w="12700">
                <a:solidFill>
                  <a:schemeClr val="bg1">
                    <a:lumMod val="95000"/>
                  </a:schemeClr>
                </a:solidFill>
              </a:ln>
              <a:effectLst/>
            </c:spPr>
            <c:extLst>
              <c:ext xmlns:c16="http://schemas.microsoft.com/office/drawing/2014/chart" uri="{C3380CC4-5D6E-409C-BE32-E72D297353CC}">
                <c16:uniqueId val="{0000000D-7FC1-B343-B857-CC46E2C5947E}"/>
              </c:ext>
            </c:extLst>
          </c:dPt>
          <c:dPt>
            <c:idx val="7"/>
            <c:bubble3D val="0"/>
            <c:spPr>
              <a:pattFill prst="pct80">
                <a:fgClr>
                  <a:srgbClr val="0E2D69"/>
                </a:fgClr>
                <a:bgClr>
                  <a:srgbClr val="234A9B"/>
                </a:bgClr>
              </a:pattFill>
              <a:ln w="12700">
                <a:solidFill>
                  <a:schemeClr val="bg1">
                    <a:lumMod val="95000"/>
                  </a:schemeClr>
                </a:solidFill>
              </a:ln>
              <a:effectLst/>
            </c:spPr>
            <c:extLst>
              <c:ext xmlns:c16="http://schemas.microsoft.com/office/drawing/2014/chart" uri="{C3380CC4-5D6E-409C-BE32-E72D297353CC}">
                <c16:uniqueId val="{0000000F-7FC1-B343-B857-CC46E2C5947E}"/>
              </c:ext>
            </c:extLst>
          </c:dPt>
          <c:cat>
            <c:strRef>
              <c:f>Sheet1!$A$2:$A$9</c:f>
              <c:strCache>
                <c:ptCount val="8"/>
                <c:pt idx="0">
                  <c:v>1st Qtr</c:v>
                </c:pt>
                <c:pt idx="1">
                  <c:v>2nd Qtr</c:v>
                </c:pt>
                <c:pt idx="2">
                  <c:v>3rd Qtr</c:v>
                </c:pt>
                <c:pt idx="3">
                  <c:v>4th Qtr</c:v>
                </c:pt>
                <c:pt idx="4">
                  <c:v>1st Qtr</c:v>
                </c:pt>
                <c:pt idx="5">
                  <c:v>2nd Qtr</c:v>
                </c:pt>
                <c:pt idx="6">
                  <c:v>3rd Qtr</c:v>
                </c:pt>
                <c:pt idx="7">
                  <c:v>4th Qtr</c:v>
                </c:pt>
              </c:strCache>
            </c:strRef>
          </c:cat>
          <c:val>
            <c:numRef>
              <c:f>Sheet1!$B$2:$B$9</c:f>
              <c:numCache>
                <c:formatCode>General</c:formatCode>
                <c:ptCount val="8"/>
                <c:pt idx="0">
                  <c:v>8.1999999999999993</c:v>
                </c:pt>
                <c:pt idx="1">
                  <c:v>3.2</c:v>
                </c:pt>
                <c:pt idx="2">
                  <c:v>32</c:v>
                </c:pt>
                <c:pt idx="3">
                  <c:v>1.2</c:v>
                </c:pt>
                <c:pt idx="4">
                  <c:v>8.1999999999999993</c:v>
                </c:pt>
                <c:pt idx="5">
                  <c:v>12</c:v>
                </c:pt>
                <c:pt idx="6">
                  <c:v>1.4</c:v>
                </c:pt>
                <c:pt idx="7">
                  <c:v>27</c:v>
                </c:pt>
              </c:numCache>
            </c:numRef>
          </c:val>
          <c:extLst>
            <c:ext xmlns:c16="http://schemas.microsoft.com/office/drawing/2014/chart" uri="{C3380CC4-5D6E-409C-BE32-E72D297353CC}">
              <c16:uniqueId val="{00000010-7FC1-B343-B857-CC46E2C5947E}"/>
            </c:ext>
          </c:extLst>
        </c:ser>
        <c:dLbls>
          <c:showLegendKey val="0"/>
          <c:showVal val="0"/>
          <c:showCatName val="0"/>
          <c:showSerName val="0"/>
          <c:showPercent val="0"/>
          <c:showBubbleSize val="0"/>
          <c:showLeaderLines val="1"/>
        </c:dLbls>
        <c:firstSliceAng val="0"/>
        <c:holeSize val="42"/>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HSE Sans" panose="02000000000000000000" pitchFamily="2"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HSE Sans" panose="02000000000000000000" pitchFamily="2"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261BF4-8B2C-784B-9959-B59A059012C3}" type="datetimeFigureOut">
              <a:rPr lang="en-RU" smtClean="0"/>
              <a:t>06/29/2024</a:t>
            </a:fld>
            <a:endParaRPr lang="en-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748903-8EB5-294E-A216-6B54B0368783}" type="slidenum">
              <a:rPr lang="en-RU" smtClean="0"/>
              <a:t>‹#›</a:t>
            </a:fld>
            <a:endParaRPr lang="en-RU"/>
          </a:p>
        </p:txBody>
      </p:sp>
    </p:spTree>
    <p:extLst>
      <p:ext uri="{BB962C8B-B14F-4D97-AF65-F5344CB8AC3E}">
        <p14:creationId xmlns:p14="http://schemas.microsoft.com/office/powerpoint/2010/main" val="1731680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Обложка">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28" descr="A blue circle with white text&#10;&#10;Description automatically generated with low confidence">
            <a:extLst>
              <a:ext uri="{FF2B5EF4-FFF2-40B4-BE49-F238E27FC236}">
                <a16:creationId xmlns:a16="http://schemas.microsoft.com/office/drawing/2014/main" id="{BA292C80-0DA8-194A-9A66-279048FA2A54}"/>
              </a:ext>
            </a:extLst>
          </p:cNvPr>
          <p:cNvPicPr>
            <a:picLocks noChangeAspect="1"/>
          </p:cNvPicPr>
          <p:nvPr userDrawn="1"/>
        </p:nvPicPr>
        <p:blipFill>
          <a:blip r:embed="rId3"/>
          <a:stretch>
            <a:fillRect/>
          </a:stretch>
        </p:blipFill>
        <p:spPr>
          <a:xfrm>
            <a:off x="1013859" y="962173"/>
            <a:ext cx="886499" cy="886499"/>
          </a:xfrm>
          <a:prstGeom prst="rect">
            <a:avLst/>
          </a:prstGeom>
        </p:spPr>
      </p:pic>
      <p:cxnSp>
        <p:nvCxnSpPr>
          <p:cNvPr id="11" name="Straight Connector 48">
            <a:extLst>
              <a:ext uri="{FF2B5EF4-FFF2-40B4-BE49-F238E27FC236}">
                <a16:creationId xmlns:a16="http://schemas.microsoft.com/office/drawing/2014/main" id="{313EF906-5BAC-0141-A198-076E155DF9E2}"/>
              </a:ext>
            </a:extLst>
          </p:cNvPr>
          <p:cNvCxnSpPr>
            <a:cxnSpLocks/>
          </p:cNvCxnSpPr>
          <p:nvPr userDrawn="1"/>
        </p:nvCxnSpPr>
        <p:spPr>
          <a:xfrm>
            <a:off x="6090212"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50">
            <a:extLst>
              <a:ext uri="{FF2B5EF4-FFF2-40B4-BE49-F238E27FC236}">
                <a16:creationId xmlns:a16="http://schemas.microsoft.com/office/drawing/2014/main" id="{61206A97-26F2-E646-8775-9928FEF465B5}"/>
              </a:ext>
            </a:extLst>
          </p:cNvPr>
          <p:cNvCxnSpPr>
            <a:cxnSpLocks/>
          </p:cNvCxnSpPr>
          <p:nvPr userDrawn="1"/>
        </p:nvCxnSpPr>
        <p:spPr>
          <a:xfrm>
            <a:off x="8642581"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51">
            <a:extLst>
              <a:ext uri="{FF2B5EF4-FFF2-40B4-BE49-F238E27FC236}">
                <a16:creationId xmlns:a16="http://schemas.microsoft.com/office/drawing/2014/main" id="{28E0E5F6-C1CA-9B41-B1DB-6E4FB509084D}"/>
              </a:ext>
            </a:extLst>
          </p:cNvPr>
          <p:cNvCxnSpPr>
            <a:cxnSpLocks/>
          </p:cNvCxnSpPr>
          <p:nvPr userDrawn="1"/>
        </p:nvCxnSpPr>
        <p:spPr>
          <a:xfrm>
            <a:off x="11179047"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15">
            <a:extLst>
              <a:ext uri="{FF2B5EF4-FFF2-40B4-BE49-F238E27FC236}">
                <a16:creationId xmlns:a16="http://schemas.microsoft.com/office/drawing/2014/main" id="{6007C52F-2E27-E24A-B9DC-AAAB052DBD59}"/>
              </a:ext>
            </a:extLst>
          </p:cNvPr>
          <p:cNvSpPr>
            <a:spLocks noGrp="1"/>
          </p:cNvSpPr>
          <p:nvPr>
            <p:ph type="title" hasCustomPrompt="1"/>
          </p:nvPr>
        </p:nvSpPr>
        <p:spPr>
          <a:xfrm>
            <a:off x="1027967" y="2404670"/>
            <a:ext cx="7634059" cy="1978323"/>
          </a:xfrm>
          <a:prstGeom prst="rect">
            <a:avLst/>
          </a:prstGeom>
        </p:spPr>
        <p:txBody>
          <a:bodyPr lIns="0" tIns="0" rIns="0" bIns="0" anchor="t">
            <a:normAutofit/>
          </a:bodyPr>
          <a:lstStyle>
            <a:lvl1pPr>
              <a:lnSpc>
                <a:spcPct val="100000"/>
              </a:lnSpc>
              <a:defRPr sz="4300" b="0" i="0" baseline="0">
                <a:solidFill>
                  <a:srgbClr val="0E2D69"/>
                </a:solidFill>
                <a:latin typeface="HSE Sans" panose="02000000000000000000" pitchFamily="2" charset="0"/>
              </a:defRPr>
            </a:lvl1pPr>
          </a:lstStyle>
          <a:p>
            <a:r>
              <a:rPr lang="en-US" sz="4400" dirty="0">
                <a:solidFill>
                  <a:srgbClr val="102D69"/>
                </a:solidFill>
                <a:latin typeface="HSE Sans" panose="02000000000000000000" pitchFamily="2" charset="0"/>
              </a:rPr>
              <a:t>Name of presentation can be specified in two or three lines </a:t>
            </a:r>
            <a:r>
              <a:rPr lang="ru-RU" sz="4400" dirty="0">
                <a:solidFill>
                  <a:srgbClr val="102D69"/>
                </a:solidFill>
                <a:latin typeface="HSE Sans" panose="02000000000000000000" pitchFamily="2" charset="0"/>
              </a:rPr>
              <a:t> (43 </a:t>
            </a:r>
            <a:r>
              <a:rPr lang="en-GB" sz="4400" dirty="0" err="1">
                <a:solidFill>
                  <a:srgbClr val="102D69"/>
                </a:solidFill>
                <a:latin typeface="HSE Sans" panose="02000000000000000000" pitchFamily="2" charset="0"/>
              </a:rPr>
              <a:t>pt</a:t>
            </a:r>
            <a:r>
              <a:rPr lang="en-GB" sz="4400" dirty="0">
                <a:solidFill>
                  <a:srgbClr val="102D69"/>
                </a:solidFill>
                <a:latin typeface="HSE Sans" panose="02000000000000000000" pitchFamily="2" charset="0"/>
              </a:rPr>
              <a:t>)</a:t>
            </a:r>
            <a:endParaRPr lang="ru-RU" sz="4400" dirty="0">
              <a:solidFill>
                <a:srgbClr val="102D69"/>
              </a:solidFill>
              <a:latin typeface="HSE Sans" panose="02000000000000000000" pitchFamily="2" charset="0"/>
            </a:endParaRPr>
          </a:p>
        </p:txBody>
      </p:sp>
      <p:sp>
        <p:nvSpPr>
          <p:cNvPr id="20" name="Текст 19">
            <a:extLst>
              <a:ext uri="{FF2B5EF4-FFF2-40B4-BE49-F238E27FC236}">
                <a16:creationId xmlns:a16="http://schemas.microsoft.com/office/drawing/2014/main" id="{18109844-C2E7-354F-9C01-8834E4DCE373}"/>
              </a:ext>
            </a:extLst>
          </p:cNvPr>
          <p:cNvSpPr>
            <a:spLocks noGrp="1"/>
          </p:cNvSpPr>
          <p:nvPr>
            <p:ph type="body" sz="quarter" idx="10" hasCustomPrompt="1"/>
          </p:nvPr>
        </p:nvSpPr>
        <p:spPr>
          <a:xfrm>
            <a:off x="2074947" y="1187841"/>
            <a:ext cx="3848717" cy="435163"/>
          </a:xfrm>
          <a:prstGeom prst="rect">
            <a:avLst/>
          </a:prstGeom>
        </p:spPr>
        <p:txBody>
          <a:bodyPr lIns="0" tIns="0" rIns="0" bIns="0" anchor="t">
            <a:noAutofit/>
          </a:bodyPr>
          <a:lstStyle>
            <a:lvl1pPr marL="0" indent="0" algn="l">
              <a:lnSpc>
                <a:spcPct val="100000"/>
              </a:lnSpc>
              <a:spcBef>
                <a:spcPts val="0"/>
              </a:spcBef>
              <a:buNone/>
              <a:defRPr sz="1600" b="0" i="0">
                <a:latin typeface="HSE Sans" panose="02000000000000000000" pitchFamily="2" charset="0"/>
              </a:defRPr>
            </a:lvl1pPr>
            <a:lvl2pPr marL="457200" indent="0" algn="l">
              <a:buNone/>
              <a:defRPr sz="1600" b="0" i="0">
                <a:latin typeface="HSE Sans" panose="02000000000000000000" pitchFamily="2" charset="0"/>
              </a:defRPr>
            </a:lvl2pPr>
            <a:lvl3pPr marL="914400" indent="0" algn="l">
              <a:buNone/>
              <a:defRPr sz="1600" b="0" i="0">
                <a:latin typeface="HSE Sans" panose="02000000000000000000" pitchFamily="2" charset="0"/>
              </a:defRPr>
            </a:lvl3pPr>
            <a:lvl4pPr marL="1371600" indent="0" algn="l">
              <a:buNone/>
              <a:defRPr sz="1600" b="0" i="0">
                <a:latin typeface="HSE Sans" panose="02000000000000000000" pitchFamily="2" charset="0"/>
              </a:defRPr>
            </a:lvl4pPr>
            <a:lvl5pPr marL="1828800" indent="0" algn="l">
              <a:buNone/>
              <a:defRPr sz="1600" b="0" i="0">
                <a:latin typeface="HSE Sans" panose="02000000000000000000" pitchFamily="2" charset="0"/>
              </a:defRPr>
            </a:lvl5pPr>
          </a:lstStyle>
          <a:p>
            <a:r>
              <a:rPr lang="en-GB" sz="1600" dirty="0">
                <a:latin typeface="HSE Sans" panose="02000000000000000000" pitchFamily="2" charset="0"/>
              </a:rPr>
              <a:t>Name of faculty in two lines (16 </a:t>
            </a:r>
            <a:r>
              <a:rPr lang="en-GB" sz="1600" dirty="0" err="1">
                <a:latin typeface="HSE Sans" panose="02000000000000000000" pitchFamily="2" charset="0"/>
              </a:rPr>
              <a:t>pt</a:t>
            </a:r>
            <a:r>
              <a:rPr lang="en-GB" sz="1600" dirty="0">
                <a:latin typeface="HSE Sans" panose="02000000000000000000" pitchFamily="2" charset="0"/>
              </a:rPr>
              <a:t>)</a:t>
            </a:r>
            <a:endParaRPr lang="ru-RU" sz="1600" dirty="0">
              <a:latin typeface="HSE Sans" panose="02000000000000000000" pitchFamily="2" charset="0"/>
            </a:endParaRPr>
          </a:p>
        </p:txBody>
      </p:sp>
      <p:sp>
        <p:nvSpPr>
          <p:cNvPr id="25" name="Текст 24">
            <a:extLst>
              <a:ext uri="{FF2B5EF4-FFF2-40B4-BE49-F238E27FC236}">
                <a16:creationId xmlns:a16="http://schemas.microsoft.com/office/drawing/2014/main" id="{40A04329-C800-BB42-BFE0-7E3C68848DA7}"/>
              </a:ext>
            </a:extLst>
          </p:cNvPr>
          <p:cNvSpPr>
            <a:spLocks noGrp="1"/>
          </p:cNvSpPr>
          <p:nvPr>
            <p:ph type="body" sz="quarter" idx="11" hasCustomPrompt="1"/>
          </p:nvPr>
        </p:nvSpPr>
        <p:spPr>
          <a:xfrm>
            <a:off x="6259420" y="1173829"/>
            <a:ext cx="2278063"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r>
              <a:rPr lang="en-GB" sz="1200" dirty="0">
                <a:latin typeface="HSE Sans" panose="02000000000000000000" pitchFamily="2" charset="0"/>
              </a:rPr>
              <a:t>Name of subdivision in two or three lines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7" name="Текст 26">
            <a:extLst>
              <a:ext uri="{FF2B5EF4-FFF2-40B4-BE49-F238E27FC236}">
                <a16:creationId xmlns:a16="http://schemas.microsoft.com/office/drawing/2014/main" id="{98337931-3EC2-F348-99EA-860F4FFDC188}"/>
              </a:ext>
            </a:extLst>
          </p:cNvPr>
          <p:cNvSpPr>
            <a:spLocks noGrp="1"/>
          </p:cNvSpPr>
          <p:nvPr>
            <p:ph type="body" idx="12" hasCustomPrompt="1"/>
          </p:nvPr>
        </p:nvSpPr>
        <p:spPr>
          <a:xfrm>
            <a:off x="8786720" y="1173829"/>
            <a:ext cx="2217738"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r>
              <a:rPr lang="en-US" sz="1200" dirty="0">
                <a:latin typeface="HSE Sans" panose="02000000000000000000" pitchFamily="2" charset="0"/>
              </a:rPr>
              <a:t>Moscow</a:t>
            </a:r>
            <a:br>
              <a:rPr lang="ru-RU" sz="1200" dirty="0">
                <a:latin typeface="HSE Sans" panose="02000000000000000000" pitchFamily="2" charset="0"/>
              </a:rPr>
            </a:br>
            <a:r>
              <a:rPr lang="ru-RU" sz="1200" dirty="0">
                <a:latin typeface="HSE Sans" panose="02000000000000000000" pitchFamily="2" charset="0"/>
              </a:rPr>
              <a:t>2022</a:t>
            </a:r>
            <a:r>
              <a:rPr lang="en-GB" sz="1200" dirty="0">
                <a:latin typeface="HSE Sans" panose="02000000000000000000" pitchFamily="2" charset="0"/>
              </a:rPr>
              <a:t>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9" name="Текст 28">
            <a:extLst>
              <a:ext uri="{FF2B5EF4-FFF2-40B4-BE49-F238E27FC236}">
                <a16:creationId xmlns:a16="http://schemas.microsoft.com/office/drawing/2014/main" id="{EEA7A79B-D410-B44F-BF32-C3EAEFC20A6E}"/>
              </a:ext>
            </a:extLst>
          </p:cNvPr>
          <p:cNvSpPr>
            <a:spLocks noGrp="1"/>
          </p:cNvSpPr>
          <p:nvPr>
            <p:ph type="body" sz="quarter" idx="13" hasCustomPrompt="1"/>
          </p:nvPr>
        </p:nvSpPr>
        <p:spPr>
          <a:xfrm>
            <a:off x="1027967" y="4824914"/>
            <a:ext cx="7625267" cy="652860"/>
          </a:xfrm>
          <a:prstGeom prst="rect">
            <a:avLst/>
          </a:prstGeom>
        </p:spPr>
        <p:txBody>
          <a:bodyPr lIns="0" tIns="0" rIns="0" bIns="0">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600" b="0" i="0">
                <a:solidFill>
                  <a:srgbClr val="0E2D69"/>
                </a:solidFill>
                <a:latin typeface="HSE Sans" panose="02000000000000000000" pitchFamily="2" charset="0"/>
              </a:defRPr>
            </a:lvl1pPr>
          </a:lstStyle>
          <a:p>
            <a:r>
              <a:rPr lang="en-US" sz="1600" dirty="0">
                <a:latin typeface="HSE Sans" panose="02000000000000000000" pitchFamily="2" charset="0"/>
              </a:rPr>
              <a:t>If you need more space, please use a subheading (16 </a:t>
            </a:r>
            <a:r>
              <a:rPr lang="en-US" sz="1600" dirty="0" err="1">
                <a:latin typeface="HSE Sans" panose="02000000000000000000" pitchFamily="2" charset="0"/>
              </a:rPr>
              <a:t>pt</a:t>
            </a:r>
            <a:r>
              <a:rPr lang="en-US" sz="1600" dirty="0">
                <a:latin typeface="HSE Sans" panose="02000000000000000000" pitchFamily="2" charset="0"/>
              </a:rPr>
              <a:t>)</a:t>
            </a:r>
            <a:endParaRPr lang="ru-RU" sz="1600" dirty="0">
              <a:latin typeface="HSE Sans" panose="02000000000000000000" pitchFamily="2" charset="0"/>
            </a:endParaRPr>
          </a:p>
        </p:txBody>
      </p:sp>
    </p:spTree>
    <p:extLst>
      <p:ext uri="{BB962C8B-B14F-4D97-AF65-F5344CB8AC3E}">
        <p14:creationId xmlns:p14="http://schemas.microsoft.com/office/powerpoint/2010/main" val="418289591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цве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9328428E-0D3D-6E4B-BAC0-3F63BAF7DB7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86CF47C6-D972-9E44-A717-6848F348939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412FEF63-77C0-7C4A-B9BE-4BC0EEEEB78C}"/>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C4F550E9-E979-284D-B65F-44E092DD9D0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A39D099-B515-F343-BF7A-A95468DA3860}"/>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396B1F99-9711-C64F-A7C9-4F1D89E7F11D}"/>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9" name="Заголовок 31">
            <a:extLst>
              <a:ext uri="{FF2B5EF4-FFF2-40B4-BE49-F238E27FC236}">
                <a16:creationId xmlns:a16="http://schemas.microsoft.com/office/drawing/2014/main" id="{1C20890C-BC1C-0745-9AF3-46700BA27C4A}"/>
              </a:ext>
            </a:extLst>
          </p:cNvPr>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More </a:t>
            </a:r>
            <a:r>
              <a:rPr lang="en-US" sz="2400" dirty="0" err="1">
                <a:solidFill>
                  <a:srgbClr val="102D69"/>
                </a:solidFill>
                <a:latin typeface="HSE Sans" panose="02000000000000000000" pitchFamily="2" charset="0"/>
              </a:rPr>
              <a:t>colours</a:t>
            </a:r>
            <a:r>
              <a:rPr lang="en-US" sz="2400" dirty="0">
                <a:solidFill>
                  <a:srgbClr val="102D69"/>
                </a:solidFill>
                <a:latin typeface="HSE Sans" panose="02000000000000000000" pitchFamily="2" charset="0"/>
              </a:rPr>
              <a:t>: palette</a:t>
            </a:r>
            <a:endParaRPr lang="ru-RU" sz="2400" dirty="0">
              <a:solidFill>
                <a:srgbClr val="102D69"/>
              </a:solidFill>
              <a:latin typeface="HSE Sans" panose="02000000000000000000" pitchFamily="2" charset="0"/>
            </a:endParaRPr>
          </a:p>
        </p:txBody>
      </p:sp>
      <p:sp>
        <p:nvSpPr>
          <p:cNvPr id="20" name="Текст 35">
            <a:extLst>
              <a:ext uri="{FF2B5EF4-FFF2-40B4-BE49-F238E27FC236}">
                <a16:creationId xmlns:a16="http://schemas.microsoft.com/office/drawing/2014/main" id="{CA2589F7-4500-024F-8E07-D726629A599C}"/>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For tables, graphs , charts and diagrams, you may need to use additional </a:t>
            </a:r>
            <a:r>
              <a:rPr lang="en-US" sz="1300" dirty="0" err="1">
                <a:latin typeface="HSE Sans" panose="02000000000000000000" pitchFamily="2" charset="0"/>
              </a:rPr>
              <a:t>colours</a:t>
            </a:r>
            <a:r>
              <a:rPr lang="en-US" sz="1300" dirty="0">
                <a:latin typeface="HSE Sans" panose="02000000000000000000" pitchFamily="2" charset="0"/>
              </a:rPr>
              <a:t>; you may correctly ask what </a:t>
            </a:r>
            <a:r>
              <a:rPr lang="en-US" sz="1300" dirty="0" err="1">
                <a:latin typeface="HSE Sans" panose="02000000000000000000" pitchFamily="2" charset="0"/>
              </a:rPr>
              <a:t>colours</a:t>
            </a:r>
            <a:r>
              <a:rPr lang="en-US" sz="1300" dirty="0">
                <a:latin typeface="HSE Sans" panose="02000000000000000000" pitchFamily="2" charset="0"/>
              </a:rPr>
              <a:t> can be used and where to find them. We advise using HSE University’s official </a:t>
            </a:r>
            <a:r>
              <a:rPr lang="en-US" sz="1300" dirty="0" err="1">
                <a:latin typeface="HSE Sans" panose="02000000000000000000" pitchFamily="2" charset="0"/>
              </a:rPr>
              <a:t>colour</a:t>
            </a:r>
            <a:r>
              <a:rPr lang="en-US" sz="1300" dirty="0">
                <a:latin typeface="HSE Sans" panose="02000000000000000000" pitchFamily="2" charset="0"/>
              </a:rPr>
              <a:t> scheme for such purposes.</a:t>
            </a:r>
            <a:endParaRPr lang="ru-RU" sz="1300" dirty="0">
              <a:latin typeface="HSE Sans" panose="02000000000000000000" pitchFamily="2" charset="0"/>
            </a:endParaRPr>
          </a:p>
        </p:txBody>
      </p:sp>
      <p:sp>
        <p:nvSpPr>
          <p:cNvPr id="21" name="Oval 5">
            <a:extLst>
              <a:ext uri="{FF2B5EF4-FFF2-40B4-BE49-F238E27FC236}">
                <a16:creationId xmlns:a16="http://schemas.microsoft.com/office/drawing/2014/main" id="{D2CA403A-98E7-6C42-8F44-30AB6622C802}"/>
              </a:ext>
            </a:extLst>
          </p:cNvPr>
          <p:cNvSpPr/>
          <p:nvPr userDrawn="1"/>
        </p:nvSpPr>
        <p:spPr>
          <a:xfrm>
            <a:off x="5392982" y="1447790"/>
            <a:ext cx="830997" cy="830997"/>
          </a:xfrm>
          <a:prstGeom prst="ellipse">
            <a:avLst/>
          </a:prstGeom>
          <a:solidFill>
            <a:srgbClr val="0E2D69"/>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2" name="Oval 20">
            <a:extLst>
              <a:ext uri="{FF2B5EF4-FFF2-40B4-BE49-F238E27FC236}">
                <a16:creationId xmlns:a16="http://schemas.microsoft.com/office/drawing/2014/main" id="{42ABAA5D-E7AB-6E48-9D43-A48178C9BDD4}"/>
              </a:ext>
            </a:extLst>
          </p:cNvPr>
          <p:cNvSpPr/>
          <p:nvPr userDrawn="1"/>
        </p:nvSpPr>
        <p:spPr>
          <a:xfrm>
            <a:off x="6742925" y="1447790"/>
            <a:ext cx="830997" cy="830997"/>
          </a:xfrm>
          <a:prstGeom prst="ellipse">
            <a:avLst/>
          </a:prstGeom>
          <a:solidFill>
            <a:srgbClr val="234A9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3" name="Oval 22">
            <a:extLst>
              <a:ext uri="{FF2B5EF4-FFF2-40B4-BE49-F238E27FC236}">
                <a16:creationId xmlns:a16="http://schemas.microsoft.com/office/drawing/2014/main" id="{209F185A-8F67-9C42-A7C5-87E483F4FC19}"/>
              </a:ext>
            </a:extLst>
          </p:cNvPr>
          <p:cNvSpPr/>
          <p:nvPr userDrawn="1"/>
        </p:nvSpPr>
        <p:spPr>
          <a:xfrm>
            <a:off x="8092868" y="1447790"/>
            <a:ext cx="830997" cy="830997"/>
          </a:xfrm>
          <a:prstGeom prst="ellipse">
            <a:avLst/>
          </a:prstGeom>
          <a:solidFill>
            <a:srgbClr val="11A0D7"/>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4" name="Oval 23">
            <a:extLst>
              <a:ext uri="{FF2B5EF4-FFF2-40B4-BE49-F238E27FC236}">
                <a16:creationId xmlns:a16="http://schemas.microsoft.com/office/drawing/2014/main" id="{279AE0F6-4E37-6C4D-AF45-824EEE489A15}"/>
              </a:ext>
            </a:extLst>
          </p:cNvPr>
          <p:cNvSpPr/>
          <p:nvPr userDrawn="1"/>
        </p:nvSpPr>
        <p:spPr>
          <a:xfrm>
            <a:off x="9442811" y="1447790"/>
            <a:ext cx="830997" cy="830997"/>
          </a:xfrm>
          <a:prstGeom prst="ellipse">
            <a:avLst/>
          </a:prstGeom>
          <a:solidFill>
            <a:srgbClr val="029C6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5" name="Oval 26">
            <a:extLst>
              <a:ext uri="{FF2B5EF4-FFF2-40B4-BE49-F238E27FC236}">
                <a16:creationId xmlns:a16="http://schemas.microsoft.com/office/drawing/2014/main" id="{330C0EA4-7FD1-CE4D-AC95-8C484C5AC790}"/>
              </a:ext>
            </a:extLst>
          </p:cNvPr>
          <p:cNvSpPr/>
          <p:nvPr userDrawn="1"/>
        </p:nvSpPr>
        <p:spPr>
          <a:xfrm>
            <a:off x="10792754" y="1447790"/>
            <a:ext cx="830997" cy="830997"/>
          </a:xfrm>
          <a:prstGeom prst="ellipse">
            <a:avLst/>
          </a:prstGeom>
          <a:solidFill>
            <a:srgbClr val="EB681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6" name="Oval 29">
            <a:extLst>
              <a:ext uri="{FF2B5EF4-FFF2-40B4-BE49-F238E27FC236}">
                <a16:creationId xmlns:a16="http://schemas.microsoft.com/office/drawing/2014/main" id="{4C53CF3D-7EFB-DF4F-8EA6-5644574E9AFB}"/>
              </a:ext>
            </a:extLst>
          </p:cNvPr>
          <p:cNvSpPr/>
          <p:nvPr userDrawn="1"/>
        </p:nvSpPr>
        <p:spPr>
          <a:xfrm>
            <a:off x="5392982" y="2708699"/>
            <a:ext cx="830997" cy="830997"/>
          </a:xfrm>
          <a:prstGeom prst="ellipse">
            <a:avLst/>
          </a:prstGeom>
          <a:solidFill>
            <a:srgbClr val="7D4EB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7" name="Oval 33">
            <a:extLst>
              <a:ext uri="{FF2B5EF4-FFF2-40B4-BE49-F238E27FC236}">
                <a16:creationId xmlns:a16="http://schemas.microsoft.com/office/drawing/2014/main" id="{B42CE88A-E9A3-2A4E-BD50-EB37311F39EC}"/>
              </a:ext>
            </a:extLst>
          </p:cNvPr>
          <p:cNvSpPr/>
          <p:nvPr userDrawn="1"/>
        </p:nvSpPr>
        <p:spPr>
          <a:xfrm>
            <a:off x="6742925" y="2708699"/>
            <a:ext cx="830997" cy="830997"/>
          </a:xfrm>
          <a:prstGeom prst="ellipse">
            <a:avLst/>
          </a:prstGeom>
          <a:solidFill>
            <a:srgbClr val="E61F3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8" name="Oval 34">
            <a:extLst>
              <a:ext uri="{FF2B5EF4-FFF2-40B4-BE49-F238E27FC236}">
                <a16:creationId xmlns:a16="http://schemas.microsoft.com/office/drawing/2014/main" id="{B699EFDF-DB9D-3C4F-9D1F-461508017BDA}"/>
              </a:ext>
            </a:extLst>
          </p:cNvPr>
          <p:cNvSpPr/>
          <p:nvPr userDrawn="1"/>
        </p:nvSpPr>
        <p:spPr>
          <a:xfrm>
            <a:off x="8092868" y="2708699"/>
            <a:ext cx="830997" cy="830997"/>
          </a:xfrm>
          <a:prstGeom prst="ellipse">
            <a:avLst/>
          </a:prstGeom>
          <a:solidFill>
            <a:srgbClr val="FBBA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9" name="Oval 35">
            <a:extLst>
              <a:ext uri="{FF2B5EF4-FFF2-40B4-BE49-F238E27FC236}">
                <a16:creationId xmlns:a16="http://schemas.microsoft.com/office/drawing/2014/main" id="{5DF3131C-EEA1-5446-B567-C9DA0A2A1AFF}"/>
              </a:ext>
            </a:extLst>
          </p:cNvPr>
          <p:cNvSpPr/>
          <p:nvPr userDrawn="1"/>
        </p:nvSpPr>
        <p:spPr>
          <a:xfrm>
            <a:off x="9442811" y="2708699"/>
            <a:ext cx="830997" cy="830997"/>
          </a:xfrm>
          <a:prstGeom prst="ellipse">
            <a:avLst/>
          </a:prstGeom>
          <a:solidFill>
            <a:srgbClr val="7DA0D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0" name="Oval 36">
            <a:extLst>
              <a:ext uri="{FF2B5EF4-FFF2-40B4-BE49-F238E27FC236}">
                <a16:creationId xmlns:a16="http://schemas.microsoft.com/office/drawing/2014/main" id="{6D03B317-B61D-2945-8C0A-A6EBD87ACD07}"/>
              </a:ext>
            </a:extLst>
          </p:cNvPr>
          <p:cNvSpPr/>
          <p:nvPr userDrawn="1"/>
        </p:nvSpPr>
        <p:spPr>
          <a:xfrm>
            <a:off x="10792754" y="2708699"/>
            <a:ext cx="830997" cy="830997"/>
          </a:xfrm>
          <a:prstGeom prst="ellipse">
            <a:avLst/>
          </a:prstGeom>
          <a:solidFill>
            <a:srgbClr val="47A0A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1" name="Oval 37">
            <a:extLst>
              <a:ext uri="{FF2B5EF4-FFF2-40B4-BE49-F238E27FC236}">
                <a16:creationId xmlns:a16="http://schemas.microsoft.com/office/drawing/2014/main" id="{9C0266F1-C0B7-624A-A873-5F2C8801E766}"/>
              </a:ext>
            </a:extLst>
          </p:cNvPr>
          <p:cNvSpPr/>
          <p:nvPr userDrawn="1"/>
        </p:nvSpPr>
        <p:spPr>
          <a:xfrm>
            <a:off x="5392982" y="3969609"/>
            <a:ext cx="830997" cy="830997"/>
          </a:xfrm>
          <a:prstGeom prst="ellipse">
            <a:avLst/>
          </a:prstGeom>
          <a:solidFill>
            <a:srgbClr val="EB8C3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2" name="Oval 38">
            <a:extLst>
              <a:ext uri="{FF2B5EF4-FFF2-40B4-BE49-F238E27FC236}">
                <a16:creationId xmlns:a16="http://schemas.microsoft.com/office/drawing/2014/main" id="{30C0C10E-388C-9843-8270-19D471BD3756}"/>
              </a:ext>
            </a:extLst>
          </p:cNvPr>
          <p:cNvSpPr/>
          <p:nvPr userDrawn="1"/>
        </p:nvSpPr>
        <p:spPr>
          <a:xfrm>
            <a:off x="6742925" y="3969609"/>
            <a:ext cx="830997" cy="830997"/>
          </a:xfrm>
          <a:prstGeom prst="ellipse">
            <a:avLst/>
          </a:prstGeom>
          <a:solidFill>
            <a:srgbClr val="96628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3" name="Oval 39">
            <a:extLst>
              <a:ext uri="{FF2B5EF4-FFF2-40B4-BE49-F238E27FC236}">
                <a16:creationId xmlns:a16="http://schemas.microsoft.com/office/drawing/2014/main" id="{87047EA3-79D2-8644-A568-E64AA1D7D370}"/>
              </a:ext>
            </a:extLst>
          </p:cNvPr>
          <p:cNvSpPr/>
          <p:nvPr userDrawn="1"/>
        </p:nvSpPr>
        <p:spPr>
          <a:xfrm>
            <a:off x="8092868" y="3969609"/>
            <a:ext cx="830997" cy="830997"/>
          </a:xfrm>
          <a:prstGeom prst="ellipse">
            <a:avLst/>
          </a:prstGeom>
          <a:solidFill>
            <a:srgbClr val="CD5A5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4" name="Oval 40">
            <a:extLst>
              <a:ext uri="{FF2B5EF4-FFF2-40B4-BE49-F238E27FC236}">
                <a16:creationId xmlns:a16="http://schemas.microsoft.com/office/drawing/2014/main" id="{7F5D1C6B-4E6B-0346-A5DC-C511DB14EFD6}"/>
              </a:ext>
            </a:extLst>
          </p:cNvPr>
          <p:cNvSpPr/>
          <p:nvPr userDrawn="1"/>
        </p:nvSpPr>
        <p:spPr>
          <a:xfrm>
            <a:off x="9442811" y="3969609"/>
            <a:ext cx="830997" cy="830997"/>
          </a:xfrm>
          <a:prstGeom prst="ellipse">
            <a:avLst/>
          </a:prstGeom>
          <a:solidFill>
            <a:srgbClr val="FFD746"/>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5" name="Oval 41">
            <a:extLst>
              <a:ext uri="{FF2B5EF4-FFF2-40B4-BE49-F238E27FC236}">
                <a16:creationId xmlns:a16="http://schemas.microsoft.com/office/drawing/2014/main" id="{EB421DBA-35DE-2C4F-A89E-27F0998EF4E8}"/>
              </a:ext>
            </a:extLst>
          </p:cNvPr>
          <p:cNvSpPr/>
          <p:nvPr userDrawn="1"/>
        </p:nvSpPr>
        <p:spPr>
          <a:xfrm>
            <a:off x="10792754" y="3969609"/>
            <a:ext cx="830997" cy="830997"/>
          </a:xfrm>
          <a:prstGeom prst="ellipse">
            <a:avLst/>
          </a:prstGeom>
          <a:solidFill>
            <a:srgbClr val="CDDDF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6" name="Oval 42">
            <a:extLst>
              <a:ext uri="{FF2B5EF4-FFF2-40B4-BE49-F238E27FC236}">
                <a16:creationId xmlns:a16="http://schemas.microsoft.com/office/drawing/2014/main" id="{081BD842-A9A1-5B44-81ED-A97BA390032B}"/>
              </a:ext>
            </a:extLst>
          </p:cNvPr>
          <p:cNvSpPr/>
          <p:nvPr userDrawn="1"/>
        </p:nvSpPr>
        <p:spPr>
          <a:xfrm>
            <a:off x="5392982" y="5249769"/>
            <a:ext cx="830997" cy="830997"/>
          </a:xfrm>
          <a:prstGeom prst="ellipse">
            <a:avLst/>
          </a:prstGeom>
          <a:solidFill>
            <a:srgbClr val="D7EBB4"/>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7" name="Oval 43">
            <a:extLst>
              <a:ext uri="{FF2B5EF4-FFF2-40B4-BE49-F238E27FC236}">
                <a16:creationId xmlns:a16="http://schemas.microsoft.com/office/drawing/2014/main" id="{036EE7D2-A33A-434C-B272-C82E2CDD4D4D}"/>
              </a:ext>
            </a:extLst>
          </p:cNvPr>
          <p:cNvSpPr/>
          <p:nvPr userDrawn="1"/>
        </p:nvSpPr>
        <p:spPr>
          <a:xfrm>
            <a:off x="6742925" y="5249769"/>
            <a:ext cx="830997" cy="830997"/>
          </a:xfrm>
          <a:prstGeom prst="ellipse">
            <a:avLst/>
          </a:prstGeom>
          <a:solidFill>
            <a:srgbClr val="FFDC9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8" name="Oval 44">
            <a:extLst>
              <a:ext uri="{FF2B5EF4-FFF2-40B4-BE49-F238E27FC236}">
                <a16:creationId xmlns:a16="http://schemas.microsoft.com/office/drawing/2014/main" id="{7DD65DA4-F076-C242-813E-8C17DCABCCFB}"/>
              </a:ext>
            </a:extLst>
          </p:cNvPr>
          <p:cNvSpPr/>
          <p:nvPr userDrawn="1"/>
        </p:nvSpPr>
        <p:spPr>
          <a:xfrm>
            <a:off x="8092868" y="5249769"/>
            <a:ext cx="830997" cy="830997"/>
          </a:xfrm>
          <a:prstGeom prst="ellipse">
            <a:avLst/>
          </a:prstGeom>
          <a:solidFill>
            <a:srgbClr val="D7C3F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9" name="Oval 45">
            <a:extLst>
              <a:ext uri="{FF2B5EF4-FFF2-40B4-BE49-F238E27FC236}">
                <a16:creationId xmlns:a16="http://schemas.microsoft.com/office/drawing/2014/main" id="{8A44D99D-BF66-2848-B460-F59D8ECF5690}"/>
              </a:ext>
            </a:extLst>
          </p:cNvPr>
          <p:cNvSpPr/>
          <p:nvPr userDrawn="1"/>
        </p:nvSpPr>
        <p:spPr>
          <a:xfrm>
            <a:off x="9442811" y="5249769"/>
            <a:ext cx="830997" cy="830997"/>
          </a:xfrm>
          <a:prstGeom prst="ellipse">
            <a:avLst/>
          </a:prstGeom>
          <a:solidFill>
            <a:srgbClr val="F6C3C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40" name="Oval 46">
            <a:extLst>
              <a:ext uri="{FF2B5EF4-FFF2-40B4-BE49-F238E27FC236}">
                <a16:creationId xmlns:a16="http://schemas.microsoft.com/office/drawing/2014/main" id="{9B130CEB-3D74-B647-BA6B-32F7D70FD354}"/>
              </a:ext>
            </a:extLst>
          </p:cNvPr>
          <p:cNvSpPr/>
          <p:nvPr userDrawn="1"/>
        </p:nvSpPr>
        <p:spPr>
          <a:xfrm>
            <a:off x="10792754" y="5249769"/>
            <a:ext cx="830997" cy="830997"/>
          </a:xfrm>
          <a:prstGeom prst="ellipse">
            <a:avLst/>
          </a:prstGeom>
          <a:solidFill>
            <a:srgbClr val="FFF07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41" name="Текст 37">
            <a:extLst>
              <a:ext uri="{FF2B5EF4-FFF2-40B4-BE49-F238E27FC236}">
                <a16:creationId xmlns:a16="http://schemas.microsoft.com/office/drawing/2014/main" id="{800F6957-CEFF-924E-B258-5B51A5196DEB}"/>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2" name="Текст 39">
            <a:extLst>
              <a:ext uri="{FF2B5EF4-FFF2-40B4-BE49-F238E27FC236}">
                <a16:creationId xmlns:a16="http://schemas.microsoft.com/office/drawing/2014/main" id="{8FD4982C-EBD6-6D4D-A16B-212CB048938C}"/>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3" name="Текст 39">
            <a:extLst>
              <a:ext uri="{FF2B5EF4-FFF2-40B4-BE49-F238E27FC236}">
                <a16:creationId xmlns:a16="http://schemas.microsoft.com/office/drawing/2014/main" id="{733D5CDE-163B-C148-A20F-A808E0652336}"/>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867054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чист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A7FA04E4-3213-8F41-B068-4DC28144142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938052A0-3DF0-DC47-B7E0-C20EF981C230}"/>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8C6147F0-3CA1-264C-B2B2-F88597196943}"/>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62CDF50E-4D58-AF4A-ABFD-140AF88B3681}"/>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2171D1-2A5B-7A4A-9760-17CCE51B980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3C71A0C3-CD3E-0748-98E5-6B2507CAB296}"/>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7">
            <a:extLst>
              <a:ext uri="{FF2B5EF4-FFF2-40B4-BE49-F238E27FC236}">
                <a16:creationId xmlns:a16="http://schemas.microsoft.com/office/drawing/2014/main" id="{C0A1CB46-D6D6-5E48-B4F7-CCED4525C46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1" name="Текст 39">
            <a:extLst>
              <a:ext uri="{FF2B5EF4-FFF2-40B4-BE49-F238E27FC236}">
                <a16:creationId xmlns:a16="http://schemas.microsoft.com/office/drawing/2014/main" id="{25D35A19-1AA8-204A-BFCA-83B65D59CFF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3557077C-F503-0B4A-82A2-54D21547E589}"/>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19520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чисты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7064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Текст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4" descr="Icon&#10;&#10;Description automatically generated">
            <a:extLst>
              <a:ext uri="{FF2B5EF4-FFF2-40B4-BE49-F238E27FC236}">
                <a16:creationId xmlns:a16="http://schemas.microsoft.com/office/drawing/2014/main" id="{4A1436AC-5F96-2A4F-BFC7-B3442083EBE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11" name="Straight Connector 19">
            <a:extLst>
              <a:ext uri="{FF2B5EF4-FFF2-40B4-BE49-F238E27FC236}">
                <a16:creationId xmlns:a16="http://schemas.microsoft.com/office/drawing/2014/main" id="{067DD2ED-246D-7D41-B51F-FED98BF873F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21">
            <a:extLst>
              <a:ext uri="{FF2B5EF4-FFF2-40B4-BE49-F238E27FC236}">
                <a16:creationId xmlns:a16="http://schemas.microsoft.com/office/drawing/2014/main" id="{68E8C250-D449-A743-8975-B5BFB04D9744}"/>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25">
            <a:extLst>
              <a:ext uri="{FF2B5EF4-FFF2-40B4-BE49-F238E27FC236}">
                <a16:creationId xmlns:a16="http://schemas.microsoft.com/office/drawing/2014/main" id="{DD1C71CA-B883-AF42-959D-BCA5690AAA4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4D3A12E-0E10-C441-81D2-C3C1EB6A053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9" name="Straight Connector 59">
            <a:extLst>
              <a:ext uri="{FF2B5EF4-FFF2-40B4-BE49-F238E27FC236}">
                <a16:creationId xmlns:a16="http://schemas.microsoft.com/office/drawing/2014/main" id="{3447008E-4F3B-FC4E-B96D-3927FAE1ED1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4" name="Рисунок 23">
            <a:extLst>
              <a:ext uri="{FF2B5EF4-FFF2-40B4-BE49-F238E27FC236}">
                <a16:creationId xmlns:a16="http://schemas.microsoft.com/office/drawing/2014/main" id="{61115A7A-23E5-E442-9551-F72F1CDA57B9}"/>
              </a:ext>
            </a:extLst>
          </p:cNvPr>
          <p:cNvSpPr>
            <a:spLocks noGrp="1"/>
          </p:cNvSpPr>
          <p:nvPr>
            <p:ph type="pic" sz="quarter" idx="10" hasCustomPrompt="1"/>
          </p:nvPr>
        </p:nvSpPr>
        <p:spPr>
          <a:xfrm>
            <a:off x="6684653" y="1447790"/>
            <a:ext cx="4325167" cy="4325107"/>
          </a:xfrm>
          <a:prstGeom prst="rect">
            <a:avLst/>
          </a:prstGeom>
          <a:solidFill>
            <a:srgbClr val="D9D9D9"/>
          </a:solidFill>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10000"/>
                  </a:schemeClr>
                </a:solidFill>
              </a:defRPr>
            </a:lvl1pPr>
          </a:lstStyle>
          <a:p>
            <a:pPr algn="ctr"/>
            <a:r>
              <a:rPr lang="en-US" sz="2800" dirty="0">
                <a:solidFill>
                  <a:schemeClr val="tx1"/>
                </a:solidFill>
                <a:latin typeface="HSE Sans" panose="02000000000000000000" pitchFamily="2" charset="0"/>
              </a:rPr>
              <a:t>You can place an illustration or photograph here so that your slide doesn’t look empty</a:t>
            </a:r>
            <a:endParaRPr lang="en-RU" sz="2800" dirty="0">
              <a:solidFill>
                <a:schemeClr val="tx1"/>
              </a:solidFill>
              <a:latin typeface="HSE Sans" panose="02000000000000000000" pitchFamily="2" charset="0"/>
            </a:endParaRPr>
          </a:p>
        </p:txBody>
      </p:sp>
      <p:sp>
        <p:nvSpPr>
          <p:cNvPr id="32" name="Заголовок 31">
            <a:extLst>
              <a:ext uri="{FF2B5EF4-FFF2-40B4-BE49-F238E27FC236}">
                <a16:creationId xmlns:a16="http://schemas.microsoft.com/office/drawing/2014/main" id="{9ED7AA97-D972-DF4F-B662-A65F2A544CC5}"/>
              </a:ext>
            </a:extLst>
          </p:cNvPr>
          <p:cNvSpPr>
            <a:spLocks noGrp="1"/>
          </p:cNvSpPr>
          <p:nvPr>
            <p:ph type="title" hasCustomPrompt="1"/>
          </p:nvPr>
        </p:nvSpPr>
        <p:spPr>
          <a:xfrm>
            <a:off x="585898" y="1447790"/>
            <a:ext cx="524556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36" name="Текст 35">
            <a:extLst>
              <a:ext uri="{FF2B5EF4-FFF2-40B4-BE49-F238E27FC236}">
                <a16:creationId xmlns:a16="http://schemas.microsoft.com/office/drawing/2014/main" id="{69E35E54-2B19-7441-876F-1C6A84F4F156}"/>
              </a:ext>
            </a:extLst>
          </p:cNvPr>
          <p:cNvSpPr>
            <a:spLocks noGrp="1"/>
          </p:cNvSpPr>
          <p:nvPr>
            <p:ph type="body" sz="quarter" idx="12" hasCustomPrompt="1"/>
          </p:nvPr>
        </p:nvSpPr>
        <p:spPr>
          <a:xfrm>
            <a:off x="585897" y="2379663"/>
            <a:ext cx="5245561" cy="3393234"/>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Moderately sized bits of text can be presented in a single column, but they shouldn’t take up the whole screen. A text that is arranged in a long line might be too hard to read; always bear in mind the perspective of those who will be viewing your presentation. Try to limit each line to seven to 10 words. More than that might put your audience to sleep. </a:t>
            </a:r>
            <a:r>
              <a:rPr lang="en-US" sz="1300" i="1" dirty="0">
                <a:latin typeface="HSE Sans" panose="02000000000000000000" pitchFamily="2" charset="0"/>
              </a:rPr>
              <a:t>If you have space left and wish to make your slide more visual, you can include a small image nearby, which should illustrate or supplement your text.</a:t>
            </a:r>
            <a:endParaRPr lang="ru-RU" sz="1300" i="1" dirty="0">
              <a:latin typeface="HSE Sans" panose="02000000000000000000" pitchFamily="2" charset="0"/>
            </a:endParaRPr>
          </a:p>
        </p:txBody>
      </p:sp>
      <p:sp>
        <p:nvSpPr>
          <p:cNvPr id="38" name="Текст 37">
            <a:extLst>
              <a:ext uri="{FF2B5EF4-FFF2-40B4-BE49-F238E27FC236}">
                <a16:creationId xmlns:a16="http://schemas.microsoft.com/office/drawing/2014/main" id="{7FB4A275-856E-364D-8AA4-2071AADC6AAA}"/>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0" name="Текст 39">
            <a:extLst>
              <a:ext uri="{FF2B5EF4-FFF2-40B4-BE49-F238E27FC236}">
                <a16:creationId xmlns:a16="http://schemas.microsoft.com/office/drawing/2014/main" id="{58FBA0EA-8BE0-A643-B258-4E5C34467172}"/>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1" name="Текст 39">
            <a:extLst>
              <a:ext uri="{FF2B5EF4-FFF2-40B4-BE49-F238E27FC236}">
                <a16:creationId xmlns:a16="http://schemas.microsoft.com/office/drawing/2014/main" id="{0BEC062F-1BEB-DE4C-B7EE-C552C9D45F13}"/>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1341287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Текст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FDC66DB8-29BC-5940-A721-40F10021456A}"/>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DE27C859-478F-3648-8A9D-2C85DBDCAC0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58EA1144-CFD8-1D47-B430-7014F576043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96EDC73C-5A3C-014E-8E52-04CAFCA9B20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5E88681-53A8-3B45-B80A-372EDFB53883}"/>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EDA7D8BF-DF37-704F-B77F-7E40752ACE25}"/>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31">
            <a:extLst>
              <a:ext uri="{FF2B5EF4-FFF2-40B4-BE49-F238E27FC236}">
                <a16:creationId xmlns:a16="http://schemas.microsoft.com/office/drawing/2014/main" id="{76942483-EB13-0A4B-8060-DB65024C294E}"/>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7" name="Текст 35">
            <a:extLst>
              <a:ext uri="{FF2B5EF4-FFF2-40B4-BE49-F238E27FC236}">
                <a16:creationId xmlns:a16="http://schemas.microsoft.com/office/drawing/2014/main" id="{66FAD63B-F743-0F47-BBE3-D7731766705A}"/>
              </a:ext>
            </a:extLst>
          </p:cNvPr>
          <p:cNvSpPr>
            <a:spLocks noGrp="1"/>
          </p:cNvSpPr>
          <p:nvPr>
            <p:ph type="body" sz="quarter" idx="12" hasCustomPrompt="1"/>
          </p:nvPr>
        </p:nvSpPr>
        <p:spPr>
          <a:xfrm>
            <a:off x="585897" y="2379663"/>
            <a:ext cx="11057971" cy="3745092"/>
          </a:xfrm>
          <a:prstGeom prst="rect">
            <a:avLst/>
          </a:prstGeom>
        </p:spPr>
        <p:txBody>
          <a:bodyPr lIns="0" tIns="0" rIns="0" numCol="3" spcCol="252000">
            <a:noAutofit/>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a:t>
            </a:r>
          </a:p>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a:t>
            </a:r>
            <a:endParaRPr lang="ru-RU" sz="1300" dirty="0">
              <a:latin typeface="HSE Sans" panose="02000000000000000000" pitchFamily="2" charset="0"/>
            </a:endParaRPr>
          </a:p>
        </p:txBody>
      </p:sp>
      <p:sp>
        <p:nvSpPr>
          <p:cNvPr id="21" name="Текст 37">
            <a:extLst>
              <a:ext uri="{FF2B5EF4-FFF2-40B4-BE49-F238E27FC236}">
                <a16:creationId xmlns:a16="http://schemas.microsoft.com/office/drawing/2014/main" id="{45421580-30B9-AE44-9576-3890C98F5E85}"/>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778A6943-08BD-8C4D-A524-728A4340014C}"/>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a:extLst>
              <a:ext uri="{FF2B5EF4-FFF2-40B4-BE49-F238E27FC236}">
                <a16:creationId xmlns:a16="http://schemas.microsoft.com/office/drawing/2014/main" id="{EB90A960-EE54-5742-BBB0-8536917AD4C0}"/>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527183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Текст_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0E78CA68-7A0C-CF41-9AC6-A547FB9EC3B0}"/>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45DC512A-A23B-B24D-A1F6-6793976867CF}"/>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21F91649-DF0F-5F45-A43B-2CED9ACDD04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3137B760-1A50-1845-B7F2-1EF31C71C72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5ECCF8F-5855-7943-B503-5573887A534D}"/>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FB81B23D-CDD8-E64C-9887-3540F7EE1C4B}"/>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Текст 35">
            <a:extLst>
              <a:ext uri="{FF2B5EF4-FFF2-40B4-BE49-F238E27FC236}">
                <a16:creationId xmlns:a16="http://schemas.microsoft.com/office/drawing/2014/main" id="{5163BE0A-A745-414A-AF21-D968BD69D2DA}"/>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300"/>
              </a:spcBef>
            </a:pPr>
            <a:r>
              <a:rPr lang="en-US" sz="1300" dirty="0">
                <a:latin typeface="HSE Sans" panose="02000000000000000000" pitchFamily="2" charset="0"/>
              </a:rPr>
              <a:t>Here I am, a regular text as seen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 Here I am, a regular text as described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a:t>
            </a:r>
            <a:endParaRPr lang="ru-RU" sz="1300" dirty="0">
              <a:latin typeface="HSE Sans" panose="02000000000000000000" pitchFamily="2" charset="0"/>
            </a:endParaRPr>
          </a:p>
        </p:txBody>
      </p:sp>
      <p:sp>
        <p:nvSpPr>
          <p:cNvPr id="20" name="Текст 35">
            <a:extLst>
              <a:ext uri="{FF2B5EF4-FFF2-40B4-BE49-F238E27FC236}">
                <a16:creationId xmlns:a16="http://schemas.microsoft.com/office/drawing/2014/main" id="{B3D47CF6-5FC1-2346-8894-A7CC39063DE3}"/>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3" name="Текст 22">
            <a:extLst>
              <a:ext uri="{FF2B5EF4-FFF2-40B4-BE49-F238E27FC236}">
                <a16:creationId xmlns:a16="http://schemas.microsoft.com/office/drawing/2014/main" id="{CD14B8F3-89C2-9F45-809E-D1EAF85AC566}"/>
              </a:ext>
            </a:extLst>
          </p:cNvPr>
          <p:cNvSpPr>
            <a:spLocks noGrp="1"/>
          </p:cNvSpPr>
          <p:nvPr>
            <p:ph type="body" sz="quarter" idx="18" hasCustomPrompt="1"/>
          </p:nvPr>
        </p:nvSpPr>
        <p:spPr>
          <a:xfrm>
            <a:off x="6259892" y="2379663"/>
            <a:ext cx="5383968" cy="3451794"/>
          </a:xfrm>
          <a:prstGeom prst="rect">
            <a:avLst/>
          </a:prstGeom>
        </p:spPr>
        <p:txBody>
          <a:bodyPr lIns="0" tIns="0" rIns="0" bIns="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b="0" i="0">
                <a:solidFill>
                  <a:srgbClr val="0E2D69"/>
                </a:solidFill>
                <a:latin typeface="HSE Sans" panose="02000000000000000000" pitchFamily="2" charset="0"/>
              </a:defRPr>
            </a:lvl1pPr>
          </a:lstStyle>
          <a:p>
            <a:r>
              <a:rPr lang="en-US" sz="3200" dirty="0">
                <a:solidFill>
                  <a:srgbClr val="102D69"/>
                </a:solidFill>
                <a:latin typeface="HSE Sans" panose="02000000000000000000" pitchFamily="2" charset="0"/>
              </a:rPr>
              <a:t>Short phrase with important information can have a larger font size than normal, but we don’t recommend doing this often.</a:t>
            </a:r>
            <a:endParaRPr lang="ru-RU" sz="3200" dirty="0">
              <a:solidFill>
                <a:srgbClr val="102D69"/>
              </a:solidFill>
              <a:latin typeface="HSE Sans" panose="02000000000000000000" pitchFamily="2" charset="0"/>
            </a:endParaRPr>
          </a:p>
        </p:txBody>
      </p:sp>
      <p:sp>
        <p:nvSpPr>
          <p:cNvPr id="25" name="Заголовок 31">
            <a:extLst>
              <a:ext uri="{FF2B5EF4-FFF2-40B4-BE49-F238E27FC236}">
                <a16:creationId xmlns:a16="http://schemas.microsoft.com/office/drawing/2014/main" id="{B32DC3D4-97A5-3E4F-A29B-422D5E3129B7}"/>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5" name="Текст 37">
            <a:extLst>
              <a:ext uri="{FF2B5EF4-FFF2-40B4-BE49-F238E27FC236}">
                <a16:creationId xmlns:a16="http://schemas.microsoft.com/office/drawing/2014/main" id="{87E14987-3496-B241-A4C9-88FACDD837F5}"/>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6" name="Текст 39">
            <a:extLst>
              <a:ext uri="{FF2B5EF4-FFF2-40B4-BE49-F238E27FC236}">
                <a16:creationId xmlns:a16="http://schemas.microsoft.com/office/drawing/2014/main" id="{3DAEB9AB-245D-774E-9656-B80FCC7A20BB}"/>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a16="http://schemas.microsoft.com/office/drawing/2014/main" id="{98145217-7421-9C4F-9483-5AEA3D289575}"/>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663795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График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9E89D752-CAC6-0943-9A3D-4C52DBF50CE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64D89E64-93BB-044D-B3D4-8F2679C5CA4C}"/>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D0C3B169-866D-C645-AF76-00F8C2A97E9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FDDF48AB-D8AE-0E42-A544-8EA5B8744778}"/>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6DF89EC-1E7C-3B40-85F4-6D19A7D29AC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019D6862-BD52-734D-9E19-38C147CA2D2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a:extLst>
              <a:ext uri="{FF2B5EF4-FFF2-40B4-BE49-F238E27FC236}">
                <a16:creationId xmlns:a16="http://schemas.microsoft.com/office/drawing/2014/main" id="{B3F16318-C9C3-B948-A508-4BC53D0B7716}"/>
              </a:ext>
            </a:extLst>
          </p:cNvPr>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8" name="Текст 35">
            <a:extLst>
              <a:ext uri="{FF2B5EF4-FFF2-40B4-BE49-F238E27FC236}">
                <a16:creationId xmlns:a16="http://schemas.microsoft.com/office/drawing/2014/main" id="{23B3E5FB-BBCE-4149-AD9A-8CAB06CC9FCF}"/>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9" name="Текст 35">
            <a:extLst>
              <a:ext uri="{FF2B5EF4-FFF2-40B4-BE49-F238E27FC236}">
                <a16:creationId xmlns:a16="http://schemas.microsoft.com/office/drawing/2014/main" id="{658542D3-7E45-6E46-8039-27C4C43DD617}"/>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1" name="Диаграмма 7">
            <a:extLst>
              <a:ext uri="{FF2B5EF4-FFF2-40B4-BE49-F238E27FC236}">
                <a16:creationId xmlns:a16="http://schemas.microsoft.com/office/drawing/2014/main" id="{57965DCA-4776-7546-97FD-A69317A34CF2}"/>
              </a:ext>
            </a:extLst>
          </p:cNvPr>
          <p:cNvSpPr>
            <a:spLocks noGrp="1"/>
          </p:cNvSpPr>
          <p:nvPr>
            <p:ph type="chart" sz="quarter" idx="10"/>
          </p:nvPr>
        </p:nvSpPr>
        <p:spPr>
          <a:xfrm>
            <a:off x="5272097" y="1447790"/>
            <a:ext cx="6371768" cy="4289457"/>
          </a:xfrm>
          <a:prstGeom prst="rect">
            <a:avLst/>
          </a:prstGeom>
        </p:spPr>
        <p:txBody>
          <a:bodyPr/>
          <a:lstStyle/>
          <a:p>
            <a:endParaRPr lang="ru-RU"/>
          </a:p>
        </p:txBody>
      </p:sp>
      <p:sp>
        <p:nvSpPr>
          <p:cNvPr id="15" name="Текст 37">
            <a:extLst>
              <a:ext uri="{FF2B5EF4-FFF2-40B4-BE49-F238E27FC236}">
                <a16:creationId xmlns:a16="http://schemas.microsoft.com/office/drawing/2014/main" id="{F0037DB7-9A83-3348-8DAE-CC70560E4099}"/>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a16="http://schemas.microsoft.com/office/drawing/2014/main" id="{4007716A-CF6E-BC4E-83BE-CC4A3F1F2008}"/>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4921AC85-F824-C54B-91ED-6AB495D80D7A}"/>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50711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График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11D7C3EB-CCEB-E142-9753-8B2D75A0A80D}"/>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527C9F89-51CC-D243-9351-73AB081DB944}"/>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F09EE119-6C80-E846-95F9-BB3907664128}"/>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6C0A681B-44BF-6A46-98D8-483EF13B9114}"/>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5A5D7C-EB12-9D4D-A99A-4B26C81B738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D4C3D74D-BE91-9547-ADCA-ACCE93C1878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5">
            <a:extLst>
              <a:ext uri="{FF2B5EF4-FFF2-40B4-BE49-F238E27FC236}">
                <a16:creationId xmlns:a16="http://schemas.microsoft.com/office/drawing/2014/main" id="{5812BF3C-1D24-3640-84D2-BFFCA525AE5F}"/>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000" dirty="0">
                <a:latin typeface="HSE Sans" panose="02000000000000000000" pitchFamily="2" charset="0"/>
              </a:rPr>
              <a:t>Примечания, или любая другая пояснительная или дополнительная информация набираются шрифтом размером 10 </a:t>
            </a:r>
            <a:r>
              <a:rPr lang="en-GB" sz="1000" dirty="0" err="1">
                <a:latin typeface="HSE Sans" panose="02000000000000000000" pitchFamily="2" charset="0"/>
              </a:rPr>
              <a:t>pt</a:t>
            </a:r>
            <a:endParaRPr lang="ru-RU" sz="1000" dirty="0">
              <a:latin typeface="HSE Sans" panose="02000000000000000000" pitchFamily="2" charset="0"/>
            </a:endParaRPr>
          </a:p>
        </p:txBody>
      </p:sp>
      <p:sp>
        <p:nvSpPr>
          <p:cNvPr id="21" name="Диаграмма 7">
            <a:extLst>
              <a:ext uri="{FF2B5EF4-FFF2-40B4-BE49-F238E27FC236}">
                <a16:creationId xmlns:a16="http://schemas.microsoft.com/office/drawing/2014/main" id="{BCBBDD44-9DC9-F74E-979F-120A7BBD4EE1}"/>
              </a:ext>
            </a:extLst>
          </p:cNvPr>
          <p:cNvSpPr>
            <a:spLocks noGrp="1"/>
          </p:cNvSpPr>
          <p:nvPr>
            <p:ph type="chart" sz="quarter" idx="10"/>
          </p:nvPr>
        </p:nvSpPr>
        <p:spPr>
          <a:xfrm>
            <a:off x="5272097" y="1447790"/>
            <a:ext cx="6371768" cy="4289457"/>
          </a:xfrm>
          <a:prstGeom prst="rect">
            <a:avLst/>
          </a:prstGeom>
        </p:spPr>
        <p:txBody>
          <a:bodyPr/>
          <a:lstStyle/>
          <a:p>
            <a:endParaRPr lang="ru-RU"/>
          </a:p>
        </p:txBody>
      </p:sp>
      <p:sp>
        <p:nvSpPr>
          <p:cNvPr id="23" name="Текст 22">
            <a:extLst>
              <a:ext uri="{FF2B5EF4-FFF2-40B4-BE49-F238E27FC236}">
                <a16:creationId xmlns:a16="http://schemas.microsoft.com/office/drawing/2014/main" id="{7C68DF7B-E804-E44B-83DF-5DC36AF76F43}"/>
              </a:ext>
            </a:extLst>
          </p:cNvPr>
          <p:cNvSpPr>
            <a:spLocks noGrp="1"/>
          </p:cNvSpPr>
          <p:nvPr>
            <p:ph type="body" sz="quarter" idx="17" hasCustomPrompt="1"/>
          </p:nvPr>
        </p:nvSpPr>
        <p:spPr>
          <a:xfrm>
            <a:off x="585788" y="1447064"/>
            <a:ext cx="4322762" cy="703205"/>
          </a:xfrm>
          <a:prstGeom prst="rect">
            <a:avLst/>
          </a:prstGeom>
        </p:spPr>
        <p:txBody>
          <a:bodyPr>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GB" sz="1600" dirty="0">
                <a:solidFill>
                  <a:srgbClr val="102D69"/>
                </a:solidFill>
                <a:latin typeface="HSE Sans" panose="02000000000000000000" pitchFamily="2" charset="0"/>
              </a:rPr>
              <a:t>Name of graph. Please note that table titles should be smaller than headlines (16 </a:t>
            </a:r>
            <a:r>
              <a:rPr lang="en-GB" sz="1600" dirty="0" err="1">
                <a:solidFill>
                  <a:srgbClr val="102D69"/>
                </a:solidFill>
                <a:latin typeface="HSE Sans" panose="02000000000000000000" pitchFamily="2" charset="0"/>
              </a:rPr>
              <a:t>pt</a:t>
            </a:r>
            <a:r>
              <a:rPr lang="en-GB"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28" name="Текст 35">
            <a:extLst>
              <a:ext uri="{FF2B5EF4-FFF2-40B4-BE49-F238E27FC236}">
                <a16:creationId xmlns:a16="http://schemas.microsoft.com/office/drawing/2014/main" id="{89E931D8-2901-A54D-86EA-096E47B81880}"/>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a:extLst>
              <a:ext uri="{FF2B5EF4-FFF2-40B4-BE49-F238E27FC236}">
                <a16:creationId xmlns:a16="http://schemas.microsoft.com/office/drawing/2014/main" id="{EB05FE86-9EEC-B64C-A6A4-0EF1E57F548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a16="http://schemas.microsoft.com/office/drawing/2014/main" id="{897B1CBC-D3E1-5F42-9E46-5C5D5982A1A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a:extLst>
              <a:ext uri="{FF2B5EF4-FFF2-40B4-BE49-F238E27FC236}">
                <a16:creationId xmlns:a16="http://schemas.microsoft.com/office/drawing/2014/main" id="{364269E6-245A-D54E-A8AD-14E29A03FAC1}"/>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764889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Цифры">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4" descr="Icon&#10;&#10;Description automatically generated">
            <a:extLst>
              <a:ext uri="{FF2B5EF4-FFF2-40B4-BE49-F238E27FC236}">
                <a16:creationId xmlns:a16="http://schemas.microsoft.com/office/drawing/2014/main" id="{E9A64721-E55E-8749-B29E-51DD8955936F}"/>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7" name="Straight Connector 19">
            <a:extLst>
              <a:ext uri="{FF2B5EF4-FFF2-40B4-BE49-F238E27FC236}">
                <a16:creationId xmlns:a16="http://schemas.microsoft.com/office/drawing/2014/main" id="{B0C162B7-B84F-874A-960E-31F512518C6E}"/>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1">
            <a:extLst>
              <a:ext uri="{FF2B5EF4-FFF2-40B4-BE49-F238E27FC236}">
                <a16:creationId xmlns:a16="http://schemas.microsoft.com/office/drawing/2014/main" id="{1CB321BB-9FE3-294F-85D8-AA7DC75CA4AF}"/>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5">
            <a:extLst>
              <a:ext uri="{FF2B5EF4-FFF2-40B4-BE49-F238E27FC236}">
                <a16:creationId xmlns:a16="http://schemas.microsoft.com/office/drawing/2014/main" id="{0A610A45-8712-8A45-AFB3-931CF468EC3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0460EF6-ECAD-8941-8132-1B3E005D606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1" name="Straight Connector 59">
            <a:extLst>
              <a:ext uri="{FF2B5EF4-FFF2-40B4-BE49-F238E27FC236}">
                <a16:creationId xmlns:a16="http://schemas.microsoft.com/office/drawing/2014/main" id="{41AE56A2-5FAA-FD44-AE1A-338E1E304184}"/>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a:extLst>
              <a:ext uri="{FF2B5EF4-FFF2-40B4-BE49-F238E27FC236}">
                <a16:creationId xmlns:a16="http://schemas.microsoft.com/office/drawing/2014/main" id="{3B28B62E-5EE9-834C-9BB6-BD66079B8164}"/>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24" name="Текст 35">
            <a:extLst>
              <a:ext uri="{FF2B5EF4-FFF2-40B4-BE49-F238E27FC236}">
                <a16:creationId xmlns:a16="http://schemas.microsoft.com/office/drawing/2014/main" id="{621215DE-C1FD-2B4C-B236-AF679CF906BE}"/>
              </a:ext>
            </a:extLst>
          </p:cNvPr>
          <p:cNvSpPr>
            <a:spLocks noGrp="1"/>
          </p:cNvSpPr>
          <p:nvPr>
            <p:ph type="body" sz="quarter" idx="12" hasCustomPrompt="1"/>
          </p:nvPr>
        </p:nvSpPr>
        <p:spPr>
          <a:xfrm>
            <a:off x="575076" y="4103994"/>
            <a:ext cx="2758143"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5" name="Текст 35">
            <a:extLst>
              <a:ext uri="{FF2B5EF4-FFF2-40B4-BE49-F238E27FC236}">
                <a16:creationId xmlns:a16="http://schemas.microsoft.com/office/drawing/2014/main" id="{8BC2F90D-0CE0-574C-A7C1-EAA3E6F1AB56}"/>
              </a:ext>
            </a:extLst>
          </p:cNvPr>
          <p:cNvSpPr>
            <a:spLocks noGrp="1"/>
          </p:cNvSpPr>
          <p:nvPr>
            <p:ph type="body" sz="quarter" idx="16" hasCustomPrompt="1"/>
          </p:nvPr>
        </p:nvSpPr>
        <p:spPr>
          <a:xfrm>
            <a:off x="4047007"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6" name="Текст 35">
            <a:extLst>
              <a:ext uri="{FF2B5EF4-FFF2-40B4-BE49-F238E27FC236}">
                <a16:creationId xmlns:a16="http://schemas.microsoft.com/office/drawing/2014/main" id="{239E188B-2696-8A48-9F8A-36223EEF61E9}"/>
              </a:ext>
            </a:extLst>
          </p:cNvPr>
          <p:cNvSpPr>
            <a:spLocks noGrp="1"/>
          </p:cNvSpPr>
          <p:nvPr>
            <p:ph type="body" sz="quarter" idx="17" hasCustomPrompt="1"/>
          </p:nvPr>
        </p:nvSpPr>
        <p:spPr>
          <a:xfrm>
            <a:off x="7518938"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8" name="Текст 27">
            <a:extLst>
              <a:ext uri="{FF2B5EF4-FFF2-40B4-BE49-F238E27FC236}">
                <a16:creationId xmlns:a16="http://schemas.microsoft.com/office/drawing/2014/main" id="{379BF4C6-F899-294C-B88E-8363AFBEEC2A}"/>
              </a:ext>
            </a:extLst>
          </p:cNvPr>
          <p:cNvSpPr>
            <a:spLocks noGrp="1"/>
          </p:cNvSpPr>
          <p:nvPr>
            <p:ph type="body" sz="quarter" idx="18" hasCustomPrompt="1"/>
          </p:nvPr>
        </p:nvSpPr>
        <p:spPr>
          <a:xfrm>
            <a:off x="575076"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152</a:t>
            </a:r>
            <a:endParaRPr lang="ru-RU" dirty="0"/>
          </a:p>
        </p:txBody>
      </p:sp>
      <p:sp>
        <p:nvSpPr>
          <p:cNvPr id="29" name="Текст 27">
            <a:extLst>
              <a:ext uri="{FF2B5EF4-FFF2-40B4-BE49-F238E27FC236}">
                <a16:creationId xmlns:a16="http://schemas.microsoft.com/office/drawing/2014/main" id="{DE7F352B-F6D9-B545-A835-443A55956E74}"/>
              </a:ext>
            </a:extLst>
          </p:cNvPr>
          <p:cNvSpPr>
            <a:spLocks noGrp="1"/>
          </p:cNvSpPr>
          <p:nvPr>
            <p:ph type="body" sz="quarter" idx="19" hasCustomPrompt="1"/>
          </p:nvPr>
        </p:nvSpPr>
        <p:spPr>
          <a:xfrm>
            <a:off x="4047007"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95</a:t>
            </a:r>
            <a:endParaRPr lang="ru-RU" dirty="0"/>
          </a:p>
        </p:txBody>
      </p:sp>
      <p:sp>
        <p:nvSpPr>
          <p:cNvPr id="30" name="Текст 27">
            <a:extLst>
              <a:ext uri="{FF2B5EF4-FFF2-40B4-BE49-F238E27FC236}">
                <a16:creationId xmlns:a16="http://schemas.microsoft.com/office/drawing/2014/main" id="{D1D5AF9F-C1B0-7842-8789-1DB8963D981B}"/>
              </a:ext>
            </a:extLst>
          </p:cNvPr>
          <p:cNvSpPr>
            <a:spLocks noGrp="1"/>
          </p:cNvSpPr>
          <p:nvPr>
            <p:ph type="body" sz="quarter" idx="20" hasCustomPrompt="1"/>
          </p:nvPr>
        </p:nvSpPr>
        <p:spPr>
          <a:xfrm>
            <a:off x="7518938"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284</a:t>
            </a:r>
            <a:endParaRPr lang="ru-RU" dirty="0"/>
          </a:p>
        </p:txBody>
      </p:sp>
      <p:sp>
        <p:nvSpPr>
          <p:cNvPr id="18" name="Текст 37">
            <a:extLst>
              <a:ext uri="{FF2B5EF4-FFF2-40B4-BE49-F238E27FC236}">
                <a16:creationId xmlns:a16="http://schemas.microsoft.com/office/drawing/2014/main" id="{37B4962B-A5BA-AB4F-AFB3-5BF3A0AD0352}"/>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a:extLst>
              <a:ext uri="{FF2B5EF4-FFF2-40B4-BE49-F238E27FC236}">
                <a16:creationId xmlns:a16="http://schemas.microsoft.com/office/drawing/2014/main" id="{78AD85C2-6CFD-A94C-8134-2B3392A33196}"/>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a16="http://schemas.microsoft.com/office/drawing/2014/main" id="{C50CF571-E523-5440-B1C9-D74160206AED}"/>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057052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Таблица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C5425806-16DD-844E-927C-26E7143A9ED8}"/>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6" name="Straight Connector 19">
            <a:extLst>
              <a:ext uri="{FF2B5EF4-FFF2-40B4-BE49-F238E27FC236}">
                <a16:creationId xmlns:a16="http://schemas.microsoft.com/office/drawing/2014/main" id="{479746FF-3282-DF46-9D7C-D80431604A55}"/>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7" name="Straight Connector 21">
            <a:extLst>
              <a:ext uri="{FF2B5EF4-FFF2-40B4-BE49-F238E27FC236}">
                <a16:creationId xmlns:a16="http://schemas.microsoft.com/office/drawing/2014/main" id="{51B44297-B0E7-D74D-B291-D39A0D468B42}"/>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5">
            <a:extLst>
              <a:ext uri="{FF2B5EF4-FFF2-40B4-BE49-F238E27FC236}">
                <a16:creationId xmlns:a16="http://schemas.microsoft.com/office/drawing/2014/main" id="{0EA4A057-F0CB-E04F-B472-4A1ABFB64C66}"/>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64502F5-56EE-354B-A3B1-E79F8B00517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0" name="Straight Connector 59">
            <a:extLst>
              <a:ext uri="{FF2B5EF4-FFF2-40B4-BE49-F238E27FC236}">
                <a16:creationId xmlns:a16="http://schemas.microsoft.com/office/drawing/2014/main" id="{A80E0956-5C10-CC40-A426-CBD2E0C4158E}"/>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5" name="Текст 22">
            <a:extLst>
              <a:ext uri="{FF2B5EF4-FFF2-40B4-BE49-F238E27FC236}">
                <a16:creationId xmlns:a16="http://schemas.microsoft.com/office/drawing/2014/main" id="{51340CB4-0355-3640-A212-F684523CDCCF}"/>
              </a:ext>
            </a:extLst>
          </p:cNvPr>
          <p:cNvSpPr>
            <a:spLocks noGrp="1"/>
          </p:cNvSpPr>
          <p:nvPr>
            <p:ph type="body" sz="quarter" idx="17" hasCustomPrompt="1"/>
          </p:nvPr>
        </p:nvSpPr>
        <p:spPr>
          <a:xfrm>
            <a:off x="585787" y="1447065"/>
            <a:ext cx="11058065" cy="307778"/>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7" name="Текст 16">
            <a:extLst>
              <a:ext uri="{FF2B5EF4-FFF2-40B4-BE49-F238E27FC236}">
                <a16:creationId xmlns:a16="http://schemas.microsoft.com/office/drawing/2014/main" id="{8C6F2EA4-CEDC-324C-9C06-8713118041EB}"/>
              </a:ext>
            </a:extLst>
          </p:cNvPr>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en-RU" sz="1300" b="0" dirty="0">
              <a:ln>
                <a:noFill/>
              </a:ln>
              <a:latin typeface="HSE Sans" panose="02000000000000000000" pitchFamily="2" charset="0"/>
            </a:endParaRPr>
          </a:p>
        </p:txBody>
      </p:sp>
      <p:sp>
        <p:nvSpPr>
          <p:cNvPr id="19" name="Таблица 18">
            <a:extLst>
              <a:ext uri="{FF2B5EF4-FFF2-40B4-BE49-F238E27FC236}">
                <a16:creationId xmlns:a16="http://schemas.microsoft.com/office/drawing/2014/main" id="{7B291085-A9B9-D842-B1A7-96258FAF012C}"/>
              </a:ext>
            </a:extLst>
          </p:cNvPr>
          <p:cNvSpPr>
            <a:spLocks noGrp="1"/>
          </p:cNvSpPr>
          <p:nvPr>
            <p:ph type="tbl" sz="quarter" idx="19"/>
          </p:nvPr>
        </p:nvSpPr>
        <p:spPr>
          <a:xfrm>
            <a:off x="585787" y="1984076"/>
            <a:ext cx="11058527" cy="3519576"/>
          </a:xfrm>
          <a:prstGeom prst="rect">
            <a:avLst/>
          </a:prstGeom>
        </p:spPr>
        <p:txBody>
          <a:bodyPr/>
          <a:lstStyle/>
          <a:p>
            <a:endParaRPr lang="ru-RU"/>
          </a:p>
        </p:txBody>
      </p:sp>
      <p:sp>
        <p:nvSpPr>
          <p:cNvPr id="16" name="Текст 37">
            <a:extLst>
              <a:ext uri="{FF2B5EF4-FFF2-40B4-BE49-F238E27FC236}">
                <a16:creationId xmlns:a16="http://schemas.microsoft.com/office/drawing/2014/main" id="{252B365F-6D89-0045-99CC-0F0D3EF2DA0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a16="http://schemas.microsoft.com/office/drawing/2014/main" id="{C9CC4AE0-EDCC-9A4F-97C4-4CAFF1F1EBCF}"/>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a16="http://schemas.microsoft.com/office/drawing/2014/main" id="{185F6674-A1EC-1846-AEB5-DA4959807147}"/>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440160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Таблица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259ABC72-D738-1143-BF2A-D85AE9A4F73B}"/>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237A1E42-2FC3-8841-8C41-992C5BC2368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47503EA0-3883-E24D-9EB8-7B617518292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E0144DF2-9891-324D-B34E-AFA025FBCBF9}"/>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33F65D6-1072-F140-B6A5-758D7B595A9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5F1F09D4-22FA-7B4B-9488-F8FDDCC2D44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8" name="Текст 22">
            <a:extLst>
              <a:ext uri="{FF2B5EF4-FFF2-40B4-BE49-F238E27FC236}">
                <a16:creationId xmlns:a16="http://schemas.microsoft.com/office/drawing/2014/main" id="{4D940599-2B77-CE47-91E6-CDB51ADE1840}"/>
              </a:ext>
            </a:extLst>
          </p:cNvPr>
          <p:cNvSpPr>
            <a:spLocks noGrp="1"/>
          </p:cNvSpPr>
          <p:nvPr>
            <p:ph type="body" sz="quarter" idx="17" hasCustomPrompt="1"/>
          </p:nvPr>
        </p:nvSpPr>
        <p:spPr>
          <a:xfrm>
            <a:off x="585787" y="1447064"/>
            <a:ext cx="7617877" cy="537011"/>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9" name="Текст 16">
            <a:extLst>
              <a:ext uri="{FF2B5EF4-FFF2-40B4-BE49-F238E27FC236}">
                <a16:creationId xmlns:a16="http://schemas.microsoft.com/office/drawing/2014/main" id="{A7333712-9DED-4F4B-B209-2F13075EDB3F}"/>
              </a:ext>
            </a:extLst>
          </p:cNvPr>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en-RU" sz="1300" b="0" dirty="0">
              <a:ln>
                <a:noFill/>
              </a:ln>
              <a:latin typeface="HSE Sans" panose="02000000000000000000" pitchFamily="2" charset="0"/>
            </a:endParaRPr>
          </a:p>
        </p:txBody>
      </p:sp>
      <p:sp>
        <p:nvSpPr>
          <p:cNvPr id="20" name="Таблица 18">
            <a:extLst>
              <a:ext uri="{FF2B5EF4-FFF2-40B4-BE49-F238E27FC236}">
                <a16:creationId xmlns:a16="http://schemas.microsoft.com/office/drawing/2014/main" id="{DD467C42-8209-B740-8419-DBB6A6F7D5EE}"/>
              </a:ext>
            </a:extLst>
          </p:cNvPr>
          <p:cNvSpPr>
            <a:spLocks noGrp="1"/>
          </p:cNvSpPr>
          <p:nvPr>
            <p:ph type="tbl" sz="quarter" idx="19"/>
          </p:nvPr>
        </p:nvSpPr>
        <p:spPr>
          <a:xfrm>
            <a:off x="585787" y="2208362"/>
            <a:ext cx="7617895" cy="3295290"/>
          </a:xfrm>
          <a:prstGeom prst="rect">
            <a:avLst/>
          </a:prstGeom>
        </p:spPr>
        <p:txBody>
          <a:bodyPr/>
          <a:lstStyle/>
          <a:p>
            <a:endParaRPr lang="ru-RU"/>
          </a:p>
        </p:txBody>
      </p:sp>
      <p:sp>
        <p:nvSpPr>
          <p:cNvPr id="21" name="Текст 35">
            <a:extLst>
              <a:ext uri="{FF2B5EF4-FFF2-40B4-BE49-F238E27FC236}">
                <a16:creationId xmlns:a16="http://schemas.microsoft.com/office/drawing/2014/main" id="{B4309850-76EA-224C-A9E2-B6BBDBF99DE2}"/>
              </a:ext>
            </a:extLst>
          </p:cNvPr>
          <p:cNvSpPr>
            <a:spLocks noGrp="1"/>
          </p:cNvSpPr>
          <p:nvPr>
            <p:ph type="body" sz="quarter" idx="12" hasCustomPrompt="1"/>
          </p:nvPr>
        </p:nvSpPr>
        <p:spPr>
          <a:xfrm>
            <a:off x="8686807" y="2208363"/>
            <a:ext cx="2930666" cy="2570672"/>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a:extLst>
              <a:ext uri="{FF2B5EF4-FFF2-40B4-BE49-F238E27FC236}">
                <a16:creationId xmlns:a16="http://schemas.microsoft.com/office/drawing/2014/main" id="{6809E15B-CD0E-2F47-B500-B457A9CCBB37}"/>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7E0B9771-35DC-D24C-B598-648DE6F8DE6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a:extLst>
              <a:ext uri="{FF2B5EF4-FFF2-40B4-BE49-F238E27FC236}">
                <a16:creationId xmlns:a16="http://schemas.microsoft.com/office/drawing/2014/main" id="{5B1ACD18-BD14-2B4B-BA0A-46A5167E2C75}"/>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23677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850601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0" r:id="rId4"/>
    <p:sldLayoutId id="2147483651" r:id="rId5"/>
    <p:sldLayoutId id="2147483652" r:id="rId6"/>
    <p:sldLayoutId id="2147483654" r:id="rId7"/>
    <p:sldLayoutId id="2147483655" r:id="rId8"/>
    <p:sldLayoutId id="2147483656" r:id="rId9"/>
    <p:sldLayoutId id="2147483658" r:id="rId10"/>
    <p:sldLayoutId id="2147483657"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757A51-BBC2-9047-B199-AE90EB17B4D4}"/>
              </a:ext>
            </a:extLst>
          </p:cNvPr>
          <p:cNvSpPr>
            <a:spLocks noGrp="1"/>
          </p:cNvSpPr>
          <p:nvPr>
            <p:ph type="title"/>
          </p:nvPr>
        </p:nvSpPr>
        <p:spPr>
          <a:xfrm>
            <a:off x="1027967" y="2404670"/>
            <a:ext cx="9976491" cy="1978323"/>
          </a:xfrm>
        </p:spPr>
        <p:txBody>
          <a:bodyPr/>
          <a:lstStyle/>
          <a:p>
            <a:pPr algn="ctr"/>
            <a:r>
              <a:rPr lang="en-US" dirty="0" err="1"/>
              <a:t>XGBoost</a:t>
            </a:r>
            <a:r>
              <a:rPr lang="ru-RU" dirty="0"/>
              <a:t>:</a:t>
            </a:r>
            <a:br>
              <a:rPr lang="ru-RU" dirty="0"/>
            </a:br>
            <a:r>
              <a:rPr lang="en-US" dirty="0"/>
              <a:t>A Scalable Tree Boosting System</a:t>
            </a:r>
            <a:endParaRPr lang="ru-RU" dirty="0"/>
          </a:p>
        </p:txBody>
      </p:sp>
      <p:sp>
        <p:nvSpPr>
          <p:cNvPr id="3" name="Текст 2">
            <a:extLst>
              <a:ext uri="{FF2B5EF4-FFF2-40B4-BE49-F238E27FC236}">
                <a16:creationId xmlns:a16="http://schemas.microsoft.com/office/drawing/2014/main" id="{268EB560-A246-394A-858C-3B1CFBF03B46}"/>
              </a:ext>
            </a:extLst>
          </p:cNvPr>
          <p:cNvSpPr>
            <a:spLocks noGrp="1"/>
          </p:cNvSpPr>
          <p:nvPr>
            <p:ph type="body" sz="quarter" idx="10"/>
          </p:nvPr>
        </p:nvSpPr>
        <p:spPr/>
        <p:txBody>
          <a:bodyPr/>
          <a:lstStyle/>
          <a:p>
            <a:r>
              <a:rPr lang="en-US" dirty="0"/>
              <a:t>Faculty of Computer Science</a:t>
            </a:r>
            <a:endParaRPr lang="ru-RU" dirty="0"/>
          </a:p>
        </p:txBody>
      </p:sp>
      <p:sp>
        <p:nvSpPr>
          <p:cNvPr id="4" name="Текст 3">
            <a:extLst>
              <a:ext uri="{FF2B5EF4-FFF2-40B4-BE49-F238E27FC236}">
                <a16:creationId xmlns:a16="http://schemas.microsoft.com/office/drawing/2014/main" id="{83B3283F-BF0F-3744-BA57-1A19F8F76332}"/>
              </a:ext>
            </a:extLst>
          </p:cNvPr>
          <p:cNvSpPr>
            <a:spLocks noGrp="1"/>
          </p:cNvSpPr>
          <p:nvPr>
            <p:ph type="body" sz="quarter" idx="11"/>
          </p:nvPr>
        </p:nvSpPr>
        <p:spPr/>
        <p:txBody>
          <a:bodyPr/>
          <a:lstStyle/>
          <a:p>
            <a:r>
              <a:rPr lang="en-US" dirty="0"/>
              <a:t>Master’s </a:t>
            </a:r>
            <a:r>
              <a:rPr lang="en-US" dirty="0" err="1"/>
              <a:t>Programme</a:t>
            </a:r>
            <a:endParaRPr lang="en-US" dirty="0"/>
          </a:p>
          <a:p>
            <a:r>
              <a:rPr lang="en-US" dirty="0"/>
              <a:t>Master of Data Science</a:t>
            </a:r>
            <a:endParaRPr lang="ru-RU" dirty="0"/>
          </a:p>
        </p:txBody>
      </p:sp>
      <p:sp>
        <p:nvSpPr>
          <p:cNvPr id="5" name="Текст 4">
            <a:extLst>
              <a:ext uri="{FF2B5EF4-FFF2-40B4-BE49-F238E27FC236}">
                <a16:creationId xmlns:a16="http://schemas.microsoft.com/office/drawing/2014/main" id="{CC6432FC-CD29-4D47-A915-D2737E0BEA33}"/>
              </a:ext>
            </a:extLst>
          </p:cNvPr>
          <p:cNvSpPr>
            <a:spLocks noGrp="1"/>
          </p:cNvSpPr>
          <p:nvPr>
            <p:ph type="body" idx="12"/>
          </p:nvPr>
        </p:nvSpPr>
        <p:spPr/>
        <p:txBody>
          <a:bodyPr/>
          <a:lstStyle/>
          <a:p>
            <a:r>
              <a:rPr lang="en-US" dirty="0"/>
              <a:t>Moscow</a:t>
            </a:r>
          </a:p>
          <a:p>
            <a:r>
              <a:rPr lang="en-US" dirty="0"/>
              <a:t>2024</a:t>
            </a:r>
          </a:p>
        </p:txBody>
      </p:sp>
      <p:sp>
        <p:nvSpPr>
          <p:cNvPr id="6" name="Текст 5">
            <a:extLst>
              <a:ext uri="{FF2B5EF4-FFF2-40B4-BE49-F238E27FC236}">
                <a16:creationId xmlns:a16="http://schemas.microsoft.com/office/drawing/2014/main" id="{B32B7800-48A3-394E-A464-7BA3AE15CECB}"/>
              </a:ext>
            </a:extLst>
          </p:cNvPr>
          <p:cNvSpPr>
            <a:spLocks noGrp="1"/>
          </p:cNvSpPr>
          <p:nvPr>
            <p:ph type="body" sz="quarter" idx="13"/>
          </p:nvPr>
        </p:nvSpPr>
        <p:spPr/>
        <p:txBody>
          <a:bodyPr>
            <a:normAutofit fontScale="92500" lnSpcReduction="10000"/>
          </a:bodyPr>
          <a:lstStyle/>
          <a:p>
            <a:endParaRPr lang="en-US" dirty="0"/>
          </a:p>
          <a:p>
            <a:endParaRPr lang="en-US" dirty="0"/>
          </a:p>
          <a:p>
            <a:r>
              <a:rPr lang="en-US" dirty="0"/>
              <a:t>By M.M. Melnikov</a:t>
            </a:r>
            <a:endParaRPr lang="ru-RU" dirty="0"/>
          </a:p>
        </p:txBody>
      </p:sp>
    </p:spTree>
    <p:extLst>
      <p:ext uri="{BB962C8B-B14F-4D97-AF65-F5344CB8AC3E}">
        <p14:creationId xmlns:p14="http://schemas.microsoft.com/office/powerpoint/2010/main" val="1452210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id="{92EB013E-243A-7E44-84B3-4118CCD5AFF9}"/>
              </a:ext>
            </a:extLst>
          </p:cNvPr>
          <p:cNvSpPr>
            <a:spLocks noGrp="1"/>
          </p:cNvSpPr>
          <p:nvPr>
            <p:ph type="body" sz="quarter" idx="13"/>
          </p:nvPr>
        </p:nvSpPr>
        <p:spPr/>
        <p:txBody>
          <a:bodyPr/>
          <a:lstStyle/>
          <a:p>
            <a:r>
              <a:rPr lang="en-US" sz="1400" dirty="0"/>
              <a:t>Split finding</a:t>
            </a:r>
          </a:p>
        </p:txBody>
      </p:sp>
      <p:sp>
        <p:nvSpPr>
          <p:cNvPr id="3" name="Текст 2">
            <a:extLst>
              <a:ext uri="{FF2B5EF4-FFF2-40B4-BE49-F238E27FC236}">
                <a16:creationId xmlns:a16="http://schemas.microsoft.com/office/drawing/2014/main" id="{7D323C45-B329-894C-9560-43EF3302210E}"/>
              </a:ext>
            </a:extLst>
          </p:cNvPr>
          <p:cNvSpPr>
            <a:spLocks noGrp="1"/>
          </p:cNvSpPr>
          <p:nvPr>
            <p:ph type="body" sz="quarter" idx="14"/>
          </p:nvPr>
        </p:nvSpPr>
        <p:spPr/>
        <p:txBody>
          <a:bodyPr/>
          <a:lstStyle/>
          <a:p>
            <a:r>
              <a:rPr lang="en-US" sz="1400" dirty="0">
                <a:latin typeface="HSE Sans" panose="02000000000000000000" pitchFamily="2" charset="0"/>
              </a:rPr>
              <a:t>Sparsity-aware split finding</a:t>
            </a:r>
          </a:p>
          <a:p>
            <a:endParaRPr lang="ru-RU" sz="1400" dirty="0"/>
          </a:p>
        </p:txBody>
      </p:sp>
      <p:sp>
        <p:nvSpPr>
          <p:cNvPr id="5" name="TextBox 4">
            <a:extLst>
              <a:ext uri="{FF2B5EF4-FFF2-40B4-BE49-F238E27FC236}">
                <a16:creationId xmlns:a16="http://schemas.microsoft.com/office/drawing/2014/main" id="{7010BB2F-360D-C2AC-71DD-D344C2EDE259}"/>
              </a:ext>
            </a:extLst>
          </p:cNvPr>
          <p:cNvSpPr txBox="1"/>
          <p:nvPr/>
        </p:nvSpPr>
        <p:spPr>
          <a:xfrm>
            <a:off x="534089" y="1391652"/>
            <a:ext cx="6057211" cy="3539430"/>
          </a:xfrm>
          <a:prstGeom prst="rect">
            <a:avLst/>
          </a:prstGeom>
          <a:noFill/>
        </p:spPr>
        <p:txBody>
          <a:bodyPr wrap="square" rtlCol="0">
            <a:spAutoFit/>
          </a:bodyPr>
          <a:lstStyle/>
          <a:p>
            <a:pPr algn="l"/>
            <a:r>
              <a:rPr lang="en-US" sz="1600" dirty="0">
                <a:latin typeface="HSE Sans" panose="02000000000000000000" pitchFamily="2" charset="0"/>
              </a:rPr>
              <a:t>It is quite common for the data to be sparse. There are many possible reason for this: some values might be missing, there are lots of zeros in the data, for example, because of artifacts of feature engineering. </a:t>
            </a:r>
          </a:p>
          <a:p>
            <a:pPr algn="l"/>
            <a:endParaRPr lang="en-US" sz="1600" dirty="0">
              <a:latin typeface="HSE Sans" panose="02000000000000000000" pitchFamily="2" charset="0"/>
            </a:endParaRPr>
          </a:p>
          <a:p>
            <a:pPr algn="l"/>
            <a:endParaRPr lang="en-US" sz="1600" dirty="0">
              <a:latin typeface="HSE Sans" panose="02000000000000000000" pitchFamily="2" charset="0"/>
            </a:endParaRPr>
          </a:p>
          <a:p>
            <a:pPr algn="l"/>
            <a:endParaRPr lang="en-US" sz="1600" dirty="0">
              <a:latin typeface="HSE Sans" panose="02000000000000000000" pitchFamily="2" charset="0"/>
            </a:endParaRPr>
          </a:p>
          <a:p>
            <a:pPr algn="l"/>
            <a:r>
              <a:rPr lang="en-US" sz="1600" dirty="0">
                <a:latin typeface="HSE Sans" panose="02000000000000000000" pitchFamily="2" charset="0"/>
              </a:rPr>
              <a:t>To make algorithm aware of the sparsity, a default direction is introduced at each tree node.</a:t>
            </a:r>
          </a:p>
          <a:p>
            <a:pPr algn="l"/>
            <a:endParaRPr lang="en-US" sz="1600" dirty="0">
              <a:latin typeface="HSE Sans" panose="02000000000000000000" pitchFamily="2" charset="0"/>
            </a:endParaRPr>
          </a:p>
          <a:p>
            <a:pPr algn="l"/>
            <a:endParaRPr lang="en-US" sz="1600" dirty="0">
              <a:latin typeface="HSE Sans" panose="02000000000000000000" pitchFamily="2" charset="0"/>
            </a:endParaRPr>
          </a:p>
          <a:p>
            <a:pPr algn="l"/>
            <a:endParaRPr lang="en-US" sz="1600" dirty="0">
              <a:latin typeface="HSE Sans" panose="02000000000000000000" pitchFamily="2" charset="0"/>
            </a:endParaRPr>
          </a:p>
          <a:p>
            <a:pPr algn="l"/>
            <a:r>
              <a:rPr lang="en-US" sz="1600" dirty="0">
                <a:latin typeface="HSE Sans" panose="02000000000000000000" pitchFamily="2" charset="0"/>
              </a:rPr>
              <a:t>As such </a:t>
            </a:r>
            <a:r>
              <a:rPr lang="en-US" sz="1600" dirty="0" err="1">
                <a:latin typeface="HSE Sans" panose="02000000000000000000" pitchFamily="2" charset="0"/>
              </a:rPr>
              <a:t>XGBoost</a:t>
            </a:r>
            <a:r>
              <a:rPr lang="en-US" sz="1600" dirty="0">
                <a:latin typeface="HSE Sans" panose="02000000000000000000" pitchFamily="2" charset="0"/>
              </a:rPr>
              <a:t> exploits sparsity in the data, which allows sparsity-aware version to be more than 50 times </a:t>
            </a:r>
            <a:r>
              <a:rPr lang="en-US" sz="1600" dirty="0" err="1">
                <a:latin typeface="HSE Sans" panose="02000000000000000000" pitchFamily="2" charset="0"/>
              </a:rPr>
              <a:t>fatser</a:t>
            </a:r>
            <a:r>
              <a:rPr lang="en-US" sz="1600" dirty="0">
                <a:latin typeface="HSE Sans" panose="02000000000000000000" pitchFamily="2" charset="0"/>
              </a:rPr>
              <a:t>, than the naïve version, that doesn’t take sparsity into account</a:t>
            </a:r>
          </a:p>
        </p:txBody>
      </p:sp>
      <p:sp>
        <p:nvSpPr>
          <p:cNvPr id="7" name="Текст 3">
            <a:extLst>
              <a:ext uri="{FF2B5EF4-FFF2-40B4-BE49-F238E27FC236}">
                <a16:creationId xmlns:a16="http://schemas.microsoft.com/office/drawing/2014/main" id="{EAAFC43B-4F5E-3883-0705-EC411DC5A20E}"/>
              </a:ext>
            </a:extLst>
          </p:cNvPr>
          <p:cNvSpPr>
            <a:spLocks noGrp="1"/>
          </p:cNvSpPr>
          <p:nvPr>
            <p:ph type="body" sz="quarter" idx="15"/>
          </p:nvPr>
        </p:nvSpPr>
        <p:spPr>
          <a:xfrm>
            <a:off x="6259513" y="549275"/>
            <a:ext cx="3686592" cy="407988"/>
          </a:xfrm>
        </p:spPr>
        <p:txBody>
          <a:bodyPr/>
          <a:lstStyle/>
          <a:p>
            <a:r>
              <a:rPr lang="en-US" sz="1400" dirty="0" err="1"/>
              <a:t>XGBoost</a:t>
            </a:r>
            <a:r>
              <a:rPr lang="en-US" sz="1400" dirty="0"/>
              <a:t>: A Scalable Tree Boosting System</a:t>
            </a:r>
            <a:endParaRPr lang="ru-RU" sz="1400" dirty="0"/>
          </a:p>
          <a:p>
            <a:endParaRPr lang="ru-RU" sz="1400" dirty="0"/>
          </a:p>
        </p:txBody>
      </p:sp>
      <p:pic>
        <p:nvPicPr>
          <p:cNvPr id="13" name="Рисунок 12">
            <a:extLst>
              <a:ext uri="{FF2B5EF4-FFF2-40B4-BE49-F238E27FC236}">
                <a16:creationId xmlns:a16="http://schemas.microsoft.com/office/drawing/2014/main" id="{CFDEACF2-B27E-88B2-95C8-E54025AA677F}"/>
              </a:ext>
            </a:extLst>
          </p:cNvPr>
          <p:cNvPicPr>
            <a:picLocks noChangeAspect="1"/>
          </p:cNvPicPr>
          <p:nvPr/>
        </p:nvPicPr>
        <p:blipFill>
          <a:blip r:embed="rId2"/>
          <a:stretch>
            <a:fillRect/>
          </a:stretch>
        </p:blipFill>
        <p:spPr>
          <a:xfrm>
            <a:off x="6999536" y="1391652"/>
            <a:ext cx="4658375" cy="3381847"/>
          </a:xfrm>
          <a:prstGeom prst="rect">
            <a:avLst/>
          </a:prstGeom>
        </p:spPr>
      </p:pic>
      <p:sp>
        <p:nvSpPr>
          <p:cNvPr id="15" name="TextBox 14">
            <a:extLst>
              <a:ext uri="{FF2B5EF4-FFF2-40B4-BE49-F238E27FC236}">
                <a16:creationId xmlns:a16="http://schemas.microsoft.com/office/drawing/2014/main" id="{2170F8EF-382D-455A-9DD4-84A059273940}"/>
              </a:ext>
            </a:extLst>
          </p:cNvPr>
          <p:cNvSpPr txBox="1"/>
          <p:nvPr/>
        </p:nvSpPr>
        <p:spPr>
          <a:xfrm>
            <a:off x="7170985" y="4746223"/>
            <a:ext cx="4486925" cy="923330"/>
          </a:xfrm>
          <a:prstGeom prst="rect">
            <a:avLst/>
          </a:prstGeom>
          <a:noFill/>
        </p:spPr>
        <p:txBody>
          <a:bodyPr wrap="square">
            <a:spAutoFit/>
          </a:bodyPr>
          <a:lstStyle/>
          <a:p>
            <a:r>
              <a:rPr lang="en-US" dirty="0"/>
              <a:t>Impact of the sparsity aware algorithm on Allstate-10K. The dataset is sparse mainly due to one-hot encoding.</a:t>
            </a:r>
          </a:p>
        </p:txBody>
      </p:sp>
    </p:spTree>
    <p:extLst>
      <p:ext uri="{BB962C8B-B14F-4D97-AF65-F5344CB8AC3E}">
        <p14:creationId xmlns:p14="http://schemas.microsoft.com/office/powerpoint/2010/main" val="3277254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id="{92EB013E-243A-7E44-84B3-4118CCD5AFF9}"/>
              </a:ext>
            </a:extLst>
          </p:cNvPr>
          <p:cNvSpPr>
            <a:spLocks noGrp="1"/>
          </p:cNvSpPr>
          <p:nvPr>
            <p:ph type="body" sz="quarter" idx="13"/>
          </p:nvPr>
        </p:nvSpPr>
        <p:spPr/>
        <p:txBody>
          <a:bodyPr/>
          <a:lstStyle/>
          <a:p>
            <a:r>
              <a:rPr lang="en-US" sz="1400" dirty="0"/>
              <a:t>System Design</a:t>
            </a:r>
          </a:p>
        </p:txBody>
      </p:sp>
      <p:sp>
        <p:nvSpPr>
          <p:cNvPr id="3" name="Текст 2">
            <a:extLst>
              <a:ext uri="{FF2B5EF4-FFF2-40B4-BE49-F238E27FC236}">
                <a16:creationId xmlns:a16="http://schemas.microsoft.com/office/drawing/2014/main" id="{7D323C45-B329-894C-9560-43EF3302210E}"/>
              </a:ext>
            </a:extLst>
          </p:cNvPr>
          <p:cNvSpPr>
            <a:spLocks noGrp="1"/>
          </p:cNvSpPr>
          <p:nvPr>
            <p:ph type="body" sz="quarter" idx="14"/>
          </p:nvPr>
        </p:nvSpPr>
        <p:spPr/>
        <p:txBody>
          <a:bodyPr/>
          <a:lstStyle/>
          <a:p>
            <a:r>
              <a:rPr lang="en-US" sz="1400" dirty="0">
                <a:latin typeface="HSE Sans" panose="02000000000000000000" pitchFamily="2" charset="0"/>
              </a:rPr>
              <a:t>Parallel Learning</a:t>
            </a:r>
          </a:p>
          <a:p>
            <a:endParaRPr lang="ru-RU" sz="1400" dirty="0"/>
          </a:p>
        </p:txBody>
      </p:sp>
      <p:sp>
        <p:nvSpPr>
          <p:cNvPr id="5" name="TextBox 4">
            <a:extLst>
              <a:ext uri="{FF2B5EF4-FFF2-40B4-BE49-F238E27FC236}">
                <a16:creationId xmlns:a16="http://schemas.microsoft.com/office/drawing/2014/main" id="{7010BB2F-360D-C2AC-71DD-D344C2EDE259}"/>
              </a:ext>
            </a:extLst>
          </p:cNvPr>
          <p:cNvSpPr txBox="1"/>
          <p:nvPr/>
        </p:nvSpPr>
        <p:spPr>
          <a:xfrm>
            <a:off x="534089" y="1391652"/>
            <a:ext cx="11176648" cy="1569660"/>
          </a:xfrm>
          <a:prstGeom prst="rect">
            <a:avLst/>
          </a:prstGeom>
          <a:noFill/>
        </p:spPr>
        <p:txBody>
          <a:bodyPr wrap="square" rtlCol="0">
            <a:spAutoFit/>
          </a:bodyPr>
          <a:lstStyle/>
          <a:p>
            <a:pPr algn="l"/>
            <a:r>
              <a:rPr lang="en-US" sz="1600" dirty="0">
                <a:latin typeface="HSE Sans" panose="02000000000000000000" pitchFamily="2" charset="0"/>
              </a:rPr>
              <a:t>The most time consuming part of tree learning is sorting the data.</a:t>
            </a:r>
          </a:p>
          <a:p>
            <a:pPr algn="l"/>
            <a:endParaRPr lang="en-US" sz="1600" dirty="0">
              <a:latin typeface="HSE Sans" panose="02000000000000000000" pitchFamily="2" charset="0"/>
            </a:endParaRPr>
          </a:p>
          <a:p>
            <a:pPr algn="l"/>
            <a:r>
              <a:rPr lang="en-US" sz="1600" dirty="0">
                <a:latin typeface="HSE Sans" panose="02000000000000000000" pitchFamily="2" charset="0"/>
              </a:rPr>
              <a:t>To reduce the cost of sorting, the data is stored in </a:t>
            </a:r>
            <a:r>
              <a:rPr lang="en-US" sz="1600" i="1" dirty="0">
                <a:latin typeface="HSE Sans" panose="02000000000000000000" pitchFamily="2" charset="0"/>
              </a:rPr>
              <a:t>blocks </a:t>
            </a:r>
            <a:r>
              <a:rPr lang="en-US" sz="1600" dirty="0">
                <a:latin typeface="HSE Sans" panose="02000000000000000000" pitchFamily="2" charset="0"/>
              </a:rPr>
              <a:t>by columns, which are sorted by the corresponding feature values.</a:t>
            </a:r>
          </a:p>
          <a:p>
            <a:pPr algn="l"/>
            <a:endParaRPr lang="en-US" sz="1600" dirty="0">
              <a:latin typeface="HSE Sans" panose="02000000000000000000" pitchFamily="2" charset="0"/>
            </a:endParaRPr>
          </a:p>
          <a:p>
            <a:pPr algn="l"/>
            <a:r>
              <a:rPr lang="en-US" sz="1600" dirty="0">
                <a:latin typeface="HSE Sans" panose="02000000000000000000" pitchFamily="2" charset="0"/>
              </a:rPr>
              <a:t>Such structure helps when using the approximate algorithm. Many blocks can be used for calculations at the same time, which allows the process to be </a:t>
            </a:r>
            <a:r>
              <a:rPr lang="en-US" sz="1600" i="1" dirty="0">
                <a:latin typeface="HSE Sans" panose="02000000000000000000" pitchFamily="2" charset="0"/>
              </a:rPr>
              <a:t>parallelized</a:t>
            </a:r>
            <a:r>
              <a:rPr lang="en-US" sz="1600" dirty="0">
                <a:latin typeface="HSE Sans" panose="02000000000000000000" pitchFamily="2" charset="0"/>
              </a:rPr>
              <a:t>. At the same time it also simplifies column subsampling, as it is easy to select columns in a block.</a:t>
            </a:r>
          </a:p>
        </p:txBody>
      </p:sp>
      <p:sp>
        <p:nvSpPr>
          <p:cNvPr id="7" name="Текст 3">
            <a:extLst>
              <a:ext uri="{FF2B5EF4-FFF2-40B4-BE49-F238E27FC236}">
                <a16:creationId xmlns:a16="http://schemas.microsoft.com/office/drawing/2014/main" id="{EAAFC43B-4F5E-3883-0705-EC411DC5A20E}"/>
              </a:ext>
            </a:extLst>
          </p:cNvPr>
          <p:cNvSpPr>
            <a:spLocks noGrp="1"/>
          </p:cNvSpPr>
          <p:nvPr>
            <p:ph type="body" sz="quarter" idx="15"/>
          </p:nvPr>
        </p:nvSpPr>
        <p:spPr>
          <a:xfrm>
            <a:off x="6259513" y="549275"/>
            <a:ext cx="3686592" cy="407988"/>
          </a:xfrm>
        </p:spPr>
        <p:txBody>
          <a:bodyPr/>
          <a:lstStyle/>
          <a:p>
            <a:r>
              <a:rPr lang="en-US" sz="1400" dirty="0" err="1"/>
              <a:t>XGBoost</a:t>
            </a:r>
            <a:r>
              <a:rPr lang="en-US" sz="1400" dirty="0"/>
              <a:t>: A Scalable Tree Boosting System</a:t>
            </a:r>
            <a:endParaRPr lang="ru-RU" sz="1400" dirty="0"/>
          </a:p>
          <a:p>
            <a:endParaRPr lang="ru-RU" sz="1400" dirty="0"/>
          </a:p>
        </p:txBody>
      </p:sp>
    </p:spTree>
    <p:extLst>
      <p:ext uri="{BB962C8B-B14F-4D97-AF65-F5344CB8AC3E}">
        <p14:creationId xmlns:p14="http://schemas.microsoft.com/office/powerpoint/2010/main" val="4252027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id="{92EB013E-243A-7E44-84B3-4118CCD5AFF9}"/>
              </a:ext>
            </a:extLst>
          </p:cNvPr>
          <p:cNvSpPr>
            <a:spLocks noGrp="1"/>
          </p:cNvSpPr>
          <p:nvPr>
            <p:ph type="body" sz="quarter" idx="13"/>
          </p:nvPr>
        </p:nvSpPr>
        <p:spPr/>
        <p:txBody>
          <a:bodyPr/>
          <a:lstStyle/>
          <a:p>
            <a:r>
              <a:rPr lang="en-US" sz="1400" dirty="0"/>
              <a:t>System Design</a:t>
            </a:r>
          </a:p>
        </p:txBody>
      </p:sp>
      <p:sp>
        <p:nvSpPr>
          <p:cNvPr id="3" name="Текст 2">
            <a:extLst>
              <a:ext uri="{FF2B5EF4-FFF2-40B4-BE49-F238E27FC236}">
                <a16:creationId xmlns:a16="http://schemas.microsoft.com/office/drawing/2014/main" id="{7D323C45-B329-894C-9560-43EF3302210E}"/>
              </a:ext>
            </a:extLst>
          </p:cNvPr>
          <p:cNvSpPr>
            <a:spLocks noGrp="1"/>
          </p:cNvSpPr>
          <p:nvPr>
            <p:ph type="body" sz="quarter" idx="14"/>
          </p:nvPr>
        </p:nvSpPr>
        <p:spPr/>
        <p:txBody>
          <a:bodyPr/>
          <a:lstStyle/>
          <a:p>
            <a:r>
              <a:rPr lang="en-US" sz="1400" dirty="0">
                <a:latin typeface="HSE Sans" panose="02000000000000000000" pitchFamily="2" charset="0"/>
              </a:rPr>
              <a:t>Cache-aware Access</a:t>
            </a:r>
          </a:p>
          <a:p>
            <a:endParaRPr lang="ru-RU" sz="1400" dirty="0"/>
          </a:p>
        </p:txBody>
      </p:sp>
      <p:sp>
        <p:nvSpPr>
          <p:cNvPr id="5" name="TextBox 4">
            <a:extLst>
              <a:ext uri="{FF2B5EF4-FFF2-40B4-BE49-F238E27FC236}">
                <a16:creationId xmlns:a16="http://schemas.microsoft.com/office/drawing/2014/main" id="{7010BB2F-360D-C2AC-71DD-D344C2EDE259}"/>
              </a:ext>
            </a:extLst>
          </p:cNvPr>
          <p:cNvSpPr txBox="1"/>
          <p:nvPr/>
        </p:nvSpPr>
        <p:spPr>
          <a:xfrm>
            <a:off x="534089" y="2220272"/>
            <a:ext cx="6590611" cy="2062103"/>
          </a:xfrm>
          <a:prstGeom prst="rect">
            <a:avLst/>
          </a:prstGeom>
          <a:noFill/>
        </p:spPr>
        <p:txBody>
          <a:bodyPr wrap="square" rtlCol="0">
            <a:spAutoFit/>
          </a:bodyPr>
          <a:lstStyle/>
          <a:p>
            <a:pPr algn="l"/>
            <a:r>
              <a:rPr lang="en-US" sz="1600" dirty="0">
                <a:latin typeface="HSE Sans" panose="02000000000000000000" pitchFamily="2" charset="0"/>
              </a:rPr>
              <a:t>Such block structure helps optimize complexity of split finding, but at the same time, as values are stored in order of feature, it requires some operations to be done by row index. </a:t>
            </a:r>
          </a:p>
          <a:p>
            <a:pPr algn="l"/>
            <a:r>
              <a:rPr lang="en-US" sz="1600" dirty="0">
                <a:latin typeface="HSE Sans" panose="02000000000000000000" pitchFamily="2" charset="0"/>
              </a:rPr>
              <a:t>This slows down split finding when necessary data doesn’t fit into CPU cache.</a:t>
            </a:r>
          </a:p>
          <a:p>
            <a:pPr algn="l"/>
            <a:r>
              <a:rPr lang="en-US" sz="1600" dirty="0">
                <a:latin typeface="HSE Sans" panose="02000000000000000000" pitchFamily="2" charset="0"/>
              </a:rPr>
              <a:t>The problem is solved by adding cache-aware prefetching algorithm.</a:t>
            </a:r>
          </a:p>
          <a:p>
            <a:pPr algn="l"/>
            <a:endParaRPr lang="en-US" sz="1600" dirty="0">
              <a:latin typeface="HSE Sans" panose="02000000000000000000" pitchFamily="2" charset="0"/>
            </a:endParaRPr>
          </a:p>
          <a:p>
            <a:pPr algn="l"/>
            <a:r>
              <a:rPr lang="en-US" sz="1600" dirty="0"/>
              <a:t>Using cache-aware prefetching improves the performance by factor of two when the dataset is large.</a:t>
            </a:r>
            <a:endParaRPr lang="en-US" sz="1600" dirty="0">
              <a:latin typeface="HSE Sans" panose="02000000000000000000" pitchFamily="2" charset="0"/>
            </a:endParaRPr>
          </a:p>
        </p:txBody>
      </p:sp>
      <p:sp>
        <p:nvSpPr>
          <p:cNvPr id="7" name="Текст 3">
            <a:extLst>
              <a:ext uri="{FF2B5EF4-FFF2-40B4-BE49-F238E27FC236}">
                <a16:creationId xmlns:a16="http://schemas.microsoft.com/office/drawing/2014/main" id="{EAAFC43B-4F5E-3883-0705-EC411DC5A20E}"/>
              </a:ext>
            </a:extLst>
          </p:cNvPr>
          <p:cNvSpPr>
            <a:spLocks noGrp="1"/>
          </p:cNvSpPr>
          <p:nvPr>
            <p:ph type="body" sz="quarter" idx="15"/>
          </p:nvPr>
        </p:nvSpPr>
        <p:spPr>
          <a:xfrm>
            <a:off x="6259513" y="549275"/>
            <a:ext cx="3686592" cy="407988"/>
          </a:xfrm>
        </p:spPr>
        <p:txBody>
          <a:bodyPr/>
          <a:lstStyle/>
          <a:p>
            <a:r>
              <a:rPr lang="en-US" sz="1400" dirty="0" err="1"/>
              <a:t>XGBoost</a:t>
            </a:r>
            <a:r>
              <a:rPr lang="en-US" sz="1400" dirty="0"/>
              <a:t>: A Scalable Tree Boosting System</a:t>
            </a:r>
            <a:endParaRPr lang="ru-RU" sz="1400" dirty="0"/>
          </a:p>
          <a:p>
            <a:endParaRPr lang="ru-RU" sz="1400" dirty="0"/>
          </a:p>
        </p:txBody>
      </p:sp>
      <p:pic>
        <p:nvPicPr>
          <p:cNvPr id="9" name="Рисунок 8">
            <a:extLst>
              <a:ext uri="{FF2B5EF4-FFF2-40B4-BE49-F238E27FC236}">
                <a16:creationId xmlns:a16="http://schemas.microsoft.com/office/drawing/2014/main" id="{9366A808-0358-EC2C-8D7A-C89B3AE186E4}"/>
              </a:ext>
            </a:extLst>
          </p:cNvPr>
          <p:cNvPicPr>
            <a:picLocks noChangeAspect="1"/>
          </p:cNvPicPr>
          <p:nvPr/>
        </p:nvPicPr>
        <p:blipFill>
          <a:blip r:embed="rId2"/>
          <a:stretch>
            <a:fillRect/>
          </a:stretch>
        </p:blipFill>
        <p:spPr>
          <a:xfrm>
            <a:off x="7257759" y="2409682"/>
            <a:ext cx="4172532" cy="2038635"/>
          </a:xfrm>
          <a:prstGeom prst="rect">
            <a:avLst/>
          </a:prstGeom>
        </p:spPr>
      </p:pic>
      <p:pic>
        <p:nvPicPr>
          <p:cNvPr id="11" name="Рисунок 10">
            <a:extLst>
              <a:ext uri="{FF2B5EF4-FFF2-40B4-BE49-F238E27FC236}">
                <a16:creationId xmlns:a16="http://schemas.microsoft.com/office/drawing/2014/main" id="{BB13F5A0-486B-C273-B3A0-2B308C1626C9}"/>
              </a:ext>
            </a:extLst>
          </p:cNvPr>
          <p:cNvPicPr>
            <a:picLocks noChangeAspect="1"/>
          </p:cNvPicPr>
          <p:nvPr/>
        </p:nvPicPr>
        <p:blipFill>
          <a:blip r:embed="rId3"/>
          <a:stretch>
            <a:fillRect/>
          </a:stretch>
        </p:blipFill>
        <p:spPr>
          <a:xfrm>
            <a:off x="7376898" y="4286195"/>
            <a:ext cx="3077004" cy="781159"/>
          </a:xfrm>
          <a:prstGeom prst="rect">
            <a:avLst/>
          </a:prstGeom>
        </p:spPr>
      </p:pic>
    </p:spTree>
    <p:extLst>
      <p:ext uri="{BB962C8B-B14F-4D97-AF65-F5344CB8AC3E}">
        <p14:creationId xmlns:p14="http://schemas.microsoft.com/office/powerpoint/2010/main" val="3992792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id="{92EB013E-243A-7E44-84B3-4118CCD5AFF9}"/>
              </a:ext>
            </a:extLst>
          </p:cNvPr>
          <p:cNvSpPr>
            <a:spLocks noGrp="1"/>
          </p:cNvSpPr>
          <p:nvPr>
            <p:ph type="body" sz="quarter" idx="13"/>
          </p:nvPr>
        </p:nvSpPr>
        <p:spPr/>
        <p:txBody>
          <a:bodyPr/>
          <a:lstStyle/>
          <a:p>
            <a:r>
              <a:rPr lang="en-US" sz="1400" dirty="0"/>
              <a:t>System Design</a:t>
            </a:r>
          </a:p>
        </p:txBody>
      </p:sp>
      <p:sp>
        <p:nvSpPr>
          <p:cNvPr id="3" name="Текст 2">
            <a:extLst>
              <a:ext uri="{FF2B5EF4-FFF2-40B4-BE49-F238E27FC236}">
                <a16:creationId xmlns:a16="http://schemas.microsoft.com/office/drawing/2014/main" id="{7D323C45-B329-894C-9560-43EF3302210E}"/>
              </a:ext>
            </a:extLst>
          </p:cNvPr>
          <p:cNvSpPr>
            <a:spLocks noGrp="1"/>
          </p:cNvSpPr>
          <p:nvPr>
            <p:ph type="body" sz="quarter" idx="14"/>
          </p:nvPr>
        </p:nvSpPr>
        <p:spPr/>
        <p:txBody>
          <a:bodyPr/>
          <a:lstStyle/>
          <a:p>
            <a:r>
              <a:rPr lang="en-US" sz="1400" dirty="0">
                <a:latin typeface="HSE Sans" panose="02000000000000000000" pitchFamily="2" charset="0"/>
              </a:rPr>
              <a:t>Out-of-core computation</a:t>
            </a:r>
          </a:p>
          <a:p>
            <a:endParaRPr lang="ru-RU" sz="1400" dirty="0"/>
          </a:p>
        </p:txBody>
      </p:sp>
      <p:sp>
        <p:nvSpPr>
          <p:cNvPr id="5" name="TextBox 4">
            <a:extLst>
              <a:ext uri="{FF2B5EF4-FFF2-40B4-BE49-F238E27FC236}">
                <a16:creationId xmlns:a16="http://schemas.microsoft.com/office/drawing/2014/main" id="{7010BB2F-360D-C2AC-71DD-D344C2EDE259}"/>
              </a:ext>
            </a:extLst>
          </p:cNvPr>
          <p:cNvSpPr txBox="1"/>
          <p:nvPr/>
        </p:nvSpPr>
        <p:spPr>
          <a:xfrm>
            <a:off x="534089" y="1391652"/>
            <a:ext cx="11176648" cy="1815882"/>
          </a:xfrm>
          <a:prstGeom prst="rect">
            <a:avLst/>
          </a:prstGeom>
          <a:noFill/>
        </p:spPr>
        <p:txBody>
          <a:bodyPr wrap="square" rtlCol="0">
            <a:spAutoFit/>
          </a:bodyPr>
          <a:lstStyle/>
          <a:p>
            <a:pPr algn="l"/>
            <a:r>
              <a:rPr lang="en-US" sz="1600" dirty="0">
                <a:latin typeface="HSE Sans" panose="02000000000000000000" pitchFamily="2" charset="0"/>
              </a:rPr>
              <a:t>Another goal of </a:t>
            </a:r>
            <a:r>
              <a:rPr lang="en-US" sz="1600" dirty="0" err="1">
                <a:latin typeface="HSE Sans" panose="02000000000000000000" pitchFamily="2" charset="0"/>
              </a:rPr>
              <a:t>XGBoost</a:t>
            </a:r>
            <a:r>
              <a:rPr lang="en-US" sz="1600" dirty="0">
                <a:latin typeface="HSE Sans" panose="02000000000000000000" pitchFamily="2" charset="0"/>
              </a:rPr>
              <a:t> is to fully utilize a machine’s resources to achieve scalable learning. For that purposes </a:t>
            </a:r>
            <a:r>
              <a:rPr lang="en-US" sz="1600" dirty="0" err="1">
                <a:latin typeface="HSE Sans" panose="02000000000000000000" pitchFamily="2" charset="0"/>
              </a:rPr>
              <a:t>XGBoost</a:t>
            </a:r>
            <a:r>
              <a:rPr lang="en-US" sz="1600" dirty="0">
                <a:latin typeface="HSE Sans" panose="02000000000000000000" pitchFamily="2" charset="0"/>
              </a:rPr>
              <a:t> uses two techniques to improve out-of-core computations:</a:t>
            </a:r>
          </a:p>
          <a:p>
            <a:pPr algn="l"/>
            <a:endParaRPr lang="en-US" sz="1600" dirty="0">
              <a:latin typeface="HSE Sans" panose="02000000000000000000" pitchFamily="2" charset="0"/>
            </a:endParaRPr>
          </a:p>
          <a:p>
            <a:pPr marL="285750" indent="-285750" algn="l">
              <a:buFont typeface="Arial" panose="020B0604020202020204" pitchFamily="34" charset="0"/>
              <a:buChar char="•"/>
            </a:pPr>
            <a:r>
              <a:rPr lang="en-US" sz="1600" dirty="0">
                <a:latin typeface="HSE Sans" panose="02000000000000000000" pitchFamily="2" charset="0"/>
              </a:rPr>
              <a:t>block compression: a block is compressed, and decompressed on the fly by an independent thread when it’s being loaded into the main memory;</a:t>
            </a:r>
          </a:p>
          <a:p>
            <a:pPr marL="285750" indent="-285750" algn="l">
              <a:buFont typeface="Arial" panose="020B0604020202020204" pitchFamily="34" charset="0"/>
              <a:buChar char="•"/>
            </a:pPr>
            <a:r>
              <a:rPr lang="en-US" sz="1600" dirty="0">
                <a:latin typeface="HSE Sans" panose="02000000000000000000" pitchFamily="2" charset="0"/>
              </a:rPr>
              <a:t>Block sharding: block is sharded onto multiple disks, pre-fetcher thread collects the data into an in-memory buffer.</a:t>
            </a:r>
          </a:p>
          <a:p>
            <a:pPr marL="285750" indent="-285750" algn="l">
              <a:buFont typeface="Arial" panose="020B0604020202020204" pitchFamily="34" charset="0"/>
              <a:buChar char="•"/>
            </a:pPr>
            <a:endParaRPr lang="en-US" sz="1600" dirty="0">
              <a:latin typeface="HSE Sans" panose="02000000000000000000" pitchFamily="2" charset="0"/>
            </a:endParaRPr>
          </a:p>
        </p:txBody>
      </p:sp>
      <p:sp>
        <p:nvSpPr>
          <p:cNvPr id="7" name="Текст 3">
            <a:extLst>
              <a:ext uri="{FF2B5EF4-FFF2-40B4-BE49-F238E27FC236}">
                <a16:creationId xmlns:a16="http://schemas.microsoft.com/office/drawing/2014/main" id="{EAAFC43B-4F5E-3883-0705-EC411DC5A20E}"/>
              </a:ext>
            </a:extLst>
          </p:cNvPr>
          <p:cNvSpPr>
            <a:spLocks noGrp="1"/>
          </p:cNvSpPr>
          <p:nvPr>
            <p:ph type="body" sz="quarter" idx="15"/>
          </p:nvPr>
        </p:nvSpPr>
        <p:spPr>
          <a:xfrm>
            <a:off x="6259513" y="549275"/>
            <a:ext cx="3686592" cy="407988"/>
          </a:xfrm>
        </p:spPr>
        <p:txBody>
          <a:bodyPr/>
          <a:lstStyle/>
          <a:p>
            <a:r>
              <a:rPr lang="en-US" sz="1400" dirty="0" err="1"/>
              <a:t>XGBoost</a:t>
            </a:r>
            <a:r>
              <a:rPr lang="en-US" sz="1400" dirty="0"/>
              <a:t>: A Scalable Tree Boosting System</a:t>
            </a:r>
            <a:endParaRPr lang="ru-RU" sz="1400" dirty="0"/>
          </a:p>
          <a:p>
            <a:endParaRPr lang="ru-RU" sz="1400" dirty="0"/>
          </a:p>
        </p:txBody>
      </p:sp>
    </p:spTree>
    <p:extLst>
      <p:ext uri="{BB962C8B-B14F-4D97-AF65-F5344CB8AC3E}">
        <p14:creationId xmlns:p14="http://schemas.microsoft.com/office/powerpoint/2010/main" val="4086024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id="{92EB013E-243A-7E44-84B3-4118CCD5AFF9}"/>
              </a:ext>
            </a:extLst>
          </p:cNvPr>
          <p:cNvSpPr>
            <a:spLocks noGrp="1"/>
          </p:cNvSpPr>
          <p:nvPr>
            <p:ph type="body" sz="quarter" idx="13"/>
          </p:nvPr>
        </p:nvSpPr>
        <p:spPr/>
        <p:txBody>
          <a:bodyPr/>
          <a:lstStyle/>
          <a:p>
            <a:r>
              <a:rPr lang="en-US" sz="1400" dirty="0"/>
              <a:t>Conclusion</a:t>
            </a:r>
          </a:p>
        </p:txBody>
      </p:sp>
      <p:sp>
        <p:nvSpPr>
          <p:cNvPr id="3" name="Текст 2">
            <a:extLst>
              <a:ext uri="{FF2B5EF4-FFF2-40B4-BE49-F238E27FC236}">
                <a16:creationId xmlns:a16="http://schemas.microsoft.com/office/drawing/2014/main" id="{7D323C45-B329-894C-9560-43EF3302210E}"/>
              </a:ext>
            </a:extLst>
          </p:cNvPr>
          <p:cNvSpPr>
            <a:spLocks noGrp="1"/>
          </p:cNvSpPr>
          <p:nvPr>
            <p:ph type="body" sz="quarter" idx="14"/>
          </p:nvPr>
        </p:nvSpPr>
        <p:spPr/>
        <p:txBody>
          <a:bodyPr/>
          <a:lstStyle/>
          <a:p>
            <a:endParaRPr lang="ru-RU" sz="1400" dirty="0"/>
          </a:p>
        </p:txBody>
      </p:sp>
      <p:sp>
        <p:nvSpPr>
          <p:cNvPr id="7" name="Текст 3">
            <a:extLst>
              <a:ext uri="{FF2B5EF4-FFF2-40B4-BE49-F238E27FC236}">
                <a16:creationId xmlns:a16="http://schemas.microsoft.com/office/drawing/2014/main" id="{EAAFC43B-4F5E-3883-0705-EC411DC5A20E}"/>
              </a:ext>
            </a:extLst>
          </p:cNvPr>
          <p:cNvSpPr>
            <a:spLocks noGrp="1"/>
          </p:cNvSpPr>
          <p:nvPr>
            <p:ph type="body" sz="quarter" idx="15"/>
          </p:nvPr>
        </p:nvSpPr>
        <p:spPr>
          <a:xfrm>
            <a:off x="6259513" y="549275"/>
            <a:ext cx="3686592" cy="407988"/>
          </a:xfrm>
        </p:spPr>
        <p:txBody>
          <a:bodyPr/>
          <a:lstStyle/>
          <a:p>
            <a:r>
              <a:rPr lang="en-US" sz="1400" dirty="0" err="1"/>
              <a:t>XGBoost</a:t>
            </a:r>
            <a:r>
              <a:rPr lang="en-US" sz="1400" dirty="0"/>
              <a:t>: A Scalable Tree Boosting System</a:t>
            </a:r>
            <a:endParaRPr lang="ru-RU" sz="1400" dirty="0"/>
          </a:p>
          <a:p>
            <a:endParaRPr lang="ru-RU" sz="1400" dirty="0"/>
          </a:p>
        </p:txBody>
      </p:sp>
      <p:pic>
        <p:nvPicPr>
          <p:cNvPr id="6" name="Рисунок 5">
            <a:extLst>
              <a:ext uri="{FF2B5EF4-FFF2-40B4-BE49-F238E27FC236}">
                <a16:creationId xmlns:a16="http://schemas.microsoft.com/office/drawing/2014/main" id="{BB3C1A73-A08F-CE9B-1FFF-FFD8F673ECF9}"/>
              </a:ext>
            </a:extLst>
          </p:cNvPr>
          <p:cNvPicPr>
            <a:picLocks noChangeAspect="1"/>
          </p:cNvPicPr>
          <p:nvPr/>
        </p:nvPicPr>
        <p:blipFill>
          <a:blip r:embed="rId2"/>
          <a:stretch>
            <a:fillRect/>
          </a:stretch>
        </p:blipFill>
        <p:spPr>
          <a:xfrm>
            <a:off x="542150" y="1538164"/>
            <a:ext cx="5553850" cy="1762371"/>
          </a:xfrm>
          <a:prstGeom prst="rect">
            <a:avLst/>
          </a:prstGeom>
        </p:spPr>
      </p:pic>
    </p:spTree>
    <p:extLst>
      <p:ext uri="{BB962C8B-B14F-4D97-AF65-F5344CB8AC3E}">
        <p14:creationId xmlns:p14="http://schemas.microsoft.com/office/powerpoint/2010/main" val="645319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id="{92EB013E-243A-7E44-84B3-4118CCD5AFF9}"/>
              </a:ext>
            </a:extLst>
          </p:cNvPr>
          <p:cNvSpPr>
            <a:spLocks noGrp="1"/>
          </p:cNvSpPr>
          <p:nvPr>
            <p:ph type="body" sz="quarter" idx="13"/>
          </p:nvPr>
        </p:nvSpPr>
        <p:spPr/>
        <p:txBody>
          <a:bodyPr/>
          <a:lstStyle/>
          <a:p>
            <a:r>
              <a:rPr lang="en-US" sz="1400" dirty="0"/>
              <a:t>Conclusion</a:t>
            </a:r>
          </a:p>
        </p:txBody>
      </p:sp>
      <p:sp>
        <p:nvSpPr>
          <p:cNvPr id="3" name="Текст 2">
            <a:extLst>
              <a:ext uri="{FF2B5EF4-FFF2-40B4-BE49-F238E27FC236}">
                <a16:creationId xmlns:a16="http://schemas.microsoft.com/office/drawing/2014/main" id="{7D323C45-B329-894C-9560-43EF3302210E}"/>
              </a:ext>
            </a:extLst>
          </p:cNvPr>
          <p:cNvSpPr>
            <a:spLocks noGrp="1"/>
          </p:cNvSpPr>
          <p:nvPr>
            <p:ph type="body" sz="quarter" idx="14"/>
          </p:nvPr>
        </p:nvSpPr>
        <p:spPr/>
        <p:txBody>
          <a:bodyPr/>
          <a:lstStyle/>
          <a:p>
            <a:endParaRPr lang="ru-RU" sz="1400" dirty="0"/>
          </a:p>
        </p:txBody>
      </p:sp>
      <p:sp>
        <p:nvSpPr>
          <p:cNvPr id="5" name="TextBox 4">
            <a:extLst>
              <a:ext uri="{FF2B5EF4-FFF2-40B4-BE49-F238E27FC236}">
                <a16:creationId xmlns:a16="http://schemas.microsoft.com/office/drawing/2014/main" id="{7010BB2F-360D-C2AC-71DD-D344C2EDE259}"/>
              </a:ext>
            </a:extLst>
          </p:cNvPr>
          <p:cNvSpPr txBox="1"/>
          <p:nvPr/>
        </p:nvSpPr>
        <p:spPr>
          <a:xfrm>
            <a:off x="507676" y="3136612"/>
            <a:ext cx="11176648" cy="584775"/>
          </a:xfrm>
          <a:prstGeom prst="rect">
            <a:avLst/>
          </a:prstGeom>
          <a:noFill/>
        </p:spPr>
        <p:txBody>
          <a:bodyPr wrap="square" rtlCol="0" anchor="ctr">
            <a:spAutoFit/>
          </a:bodyPr>
          <a:lstStyle/>
          <a:p>
            <a:pPr algn="ctr"/>
            <a:r>
              <a:rPr lang="en-US" sz="3200" dirty="0">
                <a:latin typeface="HSE Sans" panose="02000000000000000000" pitchFamily="2" charset="0"/>
              </a:rPr>
              <a:t>Thanks for attention!</a:t>
            </a:r>
          </a:p>
        </p:txBody>
      </p:sp>
      <p:sp>
        <p:nvSpPr>
          <p:cNvPr id="7" name="Текст 3">
            <a:extLst>
              <a:ext uri="{FF2B5EF4-FFF2-40B4-BE49-F238E27FC236}">
                <a16:creationId xmlns:a16="http://schemas.microsoft.com/office/drawing/2014/main" id="{EAAFC43B-4F5E-3883-0705-EC411DC5A20E}"/>
              </a:ext>
            </a:extLst>
          </p:cNvPr>
          <p:cNvSpPr>
            <a:spLocks noGrp="1"/>
          </p:cNvSpPr>
          <p:nvPr>
            <p:ph type="body" sz="quarter" idx="15"/>
          </p:nvPr>
        </p:nvSpPr>
        <p:spPr>
          <a:xfrm>
            <a:off x="6259513" y="549275"/>
            <a:ext cx="3686592" cy="407988"/>
          </a:xfrm>
        </p:spPr>
        <p:txBody>
          <a:bodyPr/>
          <a:lstStyle/>
          <a:p>
            <a:r>
              <a:rPr lang="en-US" sz="1400" dirty="0" err="1"/>
              <a:t>XGBoost</a:t>
            </a:r>
            <a:r>
              <a:rPr lang="en-US" sz="1400" dirty="0"/>
              <a:t>: A Scalable Tree Boosting System</a:t>
            </a:r>
            <a:endParaRPr lang="ru-RU" sz="1400" dirty="0"/>
          </a:p>
          <a:p>
            <a:endParaRPr lang="ru-RU" sz="1400" dirty="0"/>
          </a:p>
        </p:txBody>
      </p:sp>
    </p:spTree>
    <p:extLst>
      <p:ext uri="{BB962C8B-B14F-4D97-AF65-F5344CB8AC3E}">
        <p14:creationId xmlns:p14="http://schemas.microsoft.com/office/powerpoint/2010/main" val="2542580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Заголовок 13">
            <a:extLst>
              <a:ext uri="{FF2B5EF4-FFF2-40B4-BE49-F238E27FC236}">
                <a16:creationId xmlns:a16="http://schemas.microsoft.com/office/drawing/2014/main" id="{C1657578-5B49-FB42-9E68-EF4E3D607FF9}"/>
              </a:ext>
            </a:extLst>
          </p:cNvPr>
          <p:cNvSpPr>
            <a:spLocks noGrp="1"/>
          </p:cNvSpPr>
          <p:nvPr>
            <p:ph type="title"/>
          </p:nvPr>
        </p:nvSpPr>
        <p:spPr/>
        <p:txBody>
          <a:bodyPr/>
          <a:lstStyle/>
          <a:p>
            <a:endParaRPr lang="ru-RU"/>
          </a:p>
        </p:txBody>
      </p:sp>
      <p:sp>
        <p:nvSpPr>
          <p:cNvPr id="16" name="Текст 15">
            <a:extLst>
              <a:ext uri="{FF2B5EF4-FFF2-40B4-BE49-F238E27FC236}">
                <a16:creationId xmlns:a16="http://schemas.microsoft.com/office/drawing/2014/main" id="{50D06A58-9783-744B-8ED5-A490C825F5D6}"/>
              </a:ext>
            </a:extLst>
          </p:cNvPr>
          <p:cNvSpPr>
            <a:spLocks noGrp="1"/>
          </p:cNvSpPr>
          <p:nvPr>
            <p:ph type="body" sz="quarter" idx="12"/>
          </p:nvPr>
        </p:nvSpPr>
        <p:spPr/>
        <p:txBody>
          <a:bodyPr/>
          <a:lstStyle/>
          <a:p>
            <a:endParaRPr lang="ru-RU"/>
          </a:p>
        </p:txBody>
      </p:sp>
      <p:sp>
        <p:nvSpPr>
          <p:cNvPr id="20" name="Текст 19">
            <a:extLst>
              <a:ext uri="{FF2B5EF4-FFF2-40B4-BE49-F238E27FC236}">
                <a16:creationId xmlns:a16="http://schemas.microsoft.com/office/drawing/2014/main" id="{92AD4ACC-D733-5B44-9125-DD7DA6A4484A}"/>
              </a:ext>
            </a:extLst>
          </p:cNvPr>
          <p:cNvSpPr>
            <a:spLocks noGrp="1"/>
          </p:cNvSpPr>
          <p:nvPr>
            <p:ph type="body" sz="quarter" idx="16"/>
          </p:nvPr>
        </p:nvSpPr>
        <p:spPr/>
        <p:txBody>
          <a:bodyPr/>
          <a:lstStyle/>
          <a:p>
            <a:endParaRPr lang="ru-RU"/>
          </a:p>
        </p:txBody>
      </p:sp>
      <p:sp>
        <p:nvSpPr>
          <p:cNvPr id="17" name="Текст 16">
            <a:extLst>
              <a:ext uri="{FF2B5EF4-FFF2-40B4-BE49-F238E27FC236}">
                <a16:creationId xmlns:a16="http://schemas.microsoft.com/office/drawing/2014/main" id="{12BD20DF-BD74-4B4E-BFCB-0201711B214C}"/>
              </a:ext>
            </a:extLst>
          </p:cNvPr>
          <p:cNvSpPr>
            <a:spLocks noGrp="1"/>
          </p:cNvSpPr>
          <p:nvPr>
            <p:ph type="body" sz="quarter" idx="13"/>
          </p:nvPr>
        </p:nvSpPr>
        <p:spPr/>
        <p:txBody>
          <a:bodyPr/>
          <a:lstStyle/>
          <a:p>
            <a:endParaRPr lang="ru-RU"/>
          </a:p>
        </p:txBody>
      </p:sp>
      <p:sp>
        <p:nvSpPr>
          <p:cNvPr id="18" name="Текст 17">
            <a:extLst>
              <a:ext uri="{FF2B5EF4-FFF2-40B4-BE49-F238E27FC236}">
                <a16:creationId xmlns:a16="http://schemas.microsoft.com/office/drawing/2014/main" id="{AB20B420-8F92-714B-B774-4CCFF071FC96}"/>
              </a:ext>
            </a:extLst>
          </p:cNvPr>
          <p:cNvSpPr>
            <a:spLocks noGrp="1"/>
          </p:cNvSpPr>
          <p:nvPr>
            <p:ph type="body" sz="quarter" idx="14"/>
          </p:nvPr>
        </p:nvSpPr>
        <p:spPr/>
        <p:txBody>
          <a:bodyPr/>
          <a:lstStyle/>
          <a:p>
            <a:endParaRPr lang="ru-RU"/>
          </a:p>
        </p:txBody>
      </p:sp>
      <p:sp>
        <p:nvSpPr>
          <p:cNvPr id="19" name="Текст 18">
            <a:extLst>
              <a:ext uri="{FF2B5EF4-FFF2-40B4-BE49-F238E27FC236}">
                <a16:creationId xmlns:a16="http://schemas.microsoft.com/office/drawing/2014/main" id="{E28F3689-1426-FC44-97DB-4AC538FC64CC}"/>
              </a:ext>
            </a:extLst>
          </p:cNvPr>
          <p:cNvSpPr>
            <a:spLocks noGrp="1"/>
          </p:cNvSpPr>
          <p:nvPr>
            <p:ph type="body" sz="quarter" idx="15"/>
          </p:nvPr>
        </p:nvSpPr>
        <p:spPr/>
        <p:txBody>
          <a:bodyPr/>
          <a:lstStyle/>
          <a:p>
            <a:endParaRPr lang="ru-RU"/>
          </a:p>
        </p:txBody>
      </p:sp>
      <p:graphicFrame>
        <p:nvGraphicFramePr>
          <p:cNvPr id="21" name="Chart 1">
            <a:extLst>
              <a:ext uri="{FF2B5EF4-FFF2-40B4-BE49-F238E27FC236}">
                <a16:creationId xmlns:a16="http://schemas.microsoft.com/office/drawing/2014/main" id="{036ADFE9-F3D5-5F40-9BB5-D542A1B64AD3}"/>
              </a:ext>
            </a:extLst>
          </p:cNvPr>
          <p:cNvGraphicFramePr/>
          <p:nvPr>
            <p:extLst>
              <p:ext uri="{D42A27DB-BD31-4B8C-83A1-F6EECF244321}">
                <p14:modId xmlns:p14="http://schemas.microsoft.com/office/powerpoint/2010/main" val="1959982087"/>
              </p:ext>
            </p:extLst>
          </p:nvPr>
        </p:nvGraphicFramePr>
        <p:xfrm>
          <a:off x="5227605" y="1449388"/>
          <a:ext cx="6478438" cy="48244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19596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id="{31CADBA8-95D9-8D40-BF8A-D246040A1BCC}"/>
              </a:ext>
            </a:extLst>
          </p:cNvPr>
          <p:cNvSpPr>
            <a:spLocks noGrp="1"/>
          </p:cNvSpPr>
          <p:nvPr>
            <p:ph type="body" sz="quarter" idx="16"/>
          </p:nvPr>
        </p:nvSpPr>
        <p:spPr/>
        <p:txBody>
          <a:bodyPr/>
          <a:lstStyle/>
          <a:p>
            <a:endParaRPr lang="ru-RU"/>
          </a:p>
        </p:txBody>
      </p:sp>
      <p:sp>
        <p:nvSpPr>
          <p:cNvPr id="4" name="Текст 3">
            <a:extLst>
              <a:ext uri="{FF2B5EF4-FFF2-40B4-BE49-F238E27FC236}">
                <a16:creationId xmlns:a16="http://schemas.microsoft.com/office/drawing/2014/main" id="{35248FDE-0E1E-FE42-AA26-67AD51F2AF02}"/>
              </a:ext>
            </a:extLst>
          </p:cNvPr>
          <p:cNvSpPr>
            <a:spLocks noGrp="1"/>
          </p:cNvSpPr>
          <p:nvPr>
            <p:ph type="body" sz="quarter" idx="17"/>
          </p:nvPr>
        </p:nvSpPr>
        <p:spPr/>
        <p:txBody>
          <a:bodyPr/>
          <a:lstStyle/>
          <a:p>
            <a:endParaRPr lang="ru-RU"/>
          </a:p>
        </p:txBody>
      </p:sp>
      <p:sp>
        <p:nvSpPr>
          <p:cNvPr id="5" name="Текст 4">
            <a:extLst>
              <a:ext uri="{FF2B5EF4-FFF2-40B4-BE49-F238E27FC236}">
                <a16:creationId xmlns:a16="http://schemas.microsoft.com/office/drawing/2014/main" id="{53463A2E-711B-0B4E-ABC0-1C3B01B412F6}"/>
              </a:ext>
            </a:extLst>
          </p:cNvPr>
          <p:cNvSpPr>
            <a:spLocks noGrp="1"/>
          </p:cNvSpPr>
          <p:nvPr>
            <p:ph type="body" sz="quarter" idx="12"/>
          </p:nvPr>
        </p:nvSpPr>
        <p:spPr/>
        <p:txBody>
          <a:bodyPr/>
          <a:lstStyle/>
          <a:p>
            <a:endParaRPr lang="ru-RU"/>
          </a:p>
        </p:txBody>
      </p:sp>
      <p:sp>
        <p:nvSpPr>
          <p:cNvPr id="6" name="Текст 5">
            <a:extLst>
              <a:ext uri="{FF2B5EF4-FFF2-40B4-BE49-F238E27FC236}">
                <a16:creationId xmlns:a16="http://schemas.microsoft.com/office/drawing/2014/main" id="{D3194695-389E-EF40-9EB6-192AF89531C5}"/>
              </a:ext>
            </a:extLst>
          </p:cNvPr>
          <p:cNvSpPr>
            <a:spLocks noGrp="1"/>
          </p:cNvSpPr>
          <p:nvPr>
            <p:ph type="body" sz="quarter" idx="13"/>
          </p:nvPr>
        </p:nvSpPr>
        <p:spPr/>
        <p:txBody>
          <a:bodyPr/>
          <a:lstStyle/>
          <a:p>
            <a:endParaRPr lang="ru-RU"/>
          </a:p>
        </p:txBody>
      </p:sp>
      <p:sp>
        <p:nvSpPr>
          <p:cNvPr id="7" name="Текст 6">
            <a:extLst>
              <a:ext uri="{FF2B5EF4-FFF2-40B4-BE49-F238E27FC236}">
                <a16:creationId xmlns:a16="http://schemas.microsoft.com/office/drawing/2014/main" id="{E1A17EF3-80FC-E949-9D29-35399B3E471A}"/>
              </a:ext>
            </a:extLst>
          </p:cNvPr>
          <p:cNvSpPr>
            <a:spLocks noGrp="1"/>
          </p:cNvSpPr>
          <p:nvPr>
            <p:ph type="body" sz="quarter" idx="14"/>
          </p:nvPr>
        </p:nvSpPr>
        <p:spPr/>
        <p:txBody>
          <a:bodyPr/>
          <a:lstStyle/>
          <a:p>
            <a:endParaRPr lang="ru-RU"/>
          </a:p>
        </p:txBody>
      </p:sp>
      <p:sp>
        <p:nvSpPr>
          <p:cNvPr id="8" name="Текст 7">
            <a:extLst>
              <a:ext uri="{FF2B5EF4-FFF2-40B4-BE49-F238E27FC236}">
                <a16:creationId xmlns:a16="http://schemas.microsoft.com/office/drawing/2014/main" id="{8ED3F895-1E75-1241-8B43-5C46931114A0}"/>
              </a:ext>
            </a:extLst>
          </p:cNvPr>
          <p:cNvSpPr>
            <a:spLocks noGrp="1"/>
          </p:cNvSpPr>
          <p:nvPr>
            <p:ph type="body" sz="quarter" idx="15"/>
          </p:nvPr>
        </p:nvSpPr>
        <p:spPr/>
        <p:txBody>
          <a:bodyPr/>
          <a:lstStyle/>
          <a:p>
            <a:endParaRPr lang="ru-RU"/>
          </a:p>
        </p:txBody>
      </p:sp>
      <p:graphicFrame>
        <p:nvGraphicFramePr>
          <p:cNvPr id="9" name="Chart 1">
            <a:extLst>
              <a:ext uri="{FF2B5EF4-FFF2-40B4-BE49-F238E27FC236}">
                <a16:creationId xmlns:a16="http://schemas.microsoft.com/office/drawing/2014/main" id="{14949F48-42A1-3A41-BECB-1BA0E21C291A}"/>
              </a:ext>
            </a:extLst>
          </p:cNvPr>
          <p:cNvGraphicFramePr/>
          <p:nvPr>
            <p:extLst>
              <p:ext uri="{D42A27DB-BD31-4B8C-83A1-F6EECF244321}">
                <p14:modId xmlns:p14="http://schemas.microsoft.com/office/powerpoint/2010/main" val="167215858"/>
              </p:ext>
            </p:extLst>
          </p:nvPr>
        </p:nvGraphicFramePr>
        <p:xfrm>
          <a:off x="5227605" y="1449388"/>
          <a:ext cx="6478438" cy="48244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95762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7B7925-15F2-FE46-8057-16C238D2A774}"/>
              </a:ext>
            </a:extLst>
          </p:cNvPr>
          <p:cNvSpPr>
            <a:spLocks noGrp="1"/>
          </p:cNvSpPr>
          <p:nvPr>
            <p:ph type="title"/>
          </p:nvPr>
        </p:nvSpPr>
        <p:spPr/>
        <p:txBody>
          <a:bodyPr/>
          <a:lstStyle/>
          <a:p>
            <a:endParaRPr lang="ru-RU"/>
          </a:p>
        </p:txBody>
      </p:sp>
      <p:sp>
        <p:nvSpPr>
          <p:cNvPr id="3" name="Текст 2">
            <a:extLst>
              <a:ext uri="{FF2B5EF4-FFF2-40B4-BE49-F238E27FC236}">
                <a16:creationId xmlns:a16="http://schemas.microsoft.com/office/drawing/2014/main" id="{C368357B-B74C-3F46-ABEA-915FE8D74C3F}"/>
              </a:ext>
            </a:extLst>
          </p:cNvPr>
          <p:cNvSpPr>
            <a:spLocks noGrp="1"/>
          </p:cNvSpPr>
          <p:nvPr>
            <p:ph type="body" sz="quarter" idx="12"/>
          </p:nvPr>
        </p:nvSpPr>
        <p:spPr/>
        <p:txBody>
          <a:bodyPr/>
          <a:lstStyle/>
          <a:p>
            <a:endParaRPr lang="ru-RU"/>
          </a:p>
        </p:txBody>
      </p:sp>
      <p:sp>
        <p:nvSpPr>
          <p:cNvPr id="4" name="Текст 3">
            <a:extLst>
              <a:ext uri="{FF2B5EF4-FFF2-40B4-BE49-F238E27FC236}">
                <a16:creationId xmlns:a16="http://schemas.microsoft.com/office/drawing/2014/main" id="{6731E9AF-89EB-BE48-AB15-FFA04594F61E}"/>
              </a:ext>
            </a:extLst>
          </p:cNvPr>
          <p:cNvSpPr>
            <a:spLocks noGrp="1"/>
          </p:cNvSpPr>
          <p:nvPr>
            <p:ph type="body" sz="quarter" idx="16"/>
          </p:nvPr>
        </p:nvSpPr>
        <p:spPr/>
        <p:txBody>
          <a:bodyPr/>
          <a:lstStyle/>
          <a:p>
            <a:endParaRPr lang="ru-RU"/>
          </a:p>
        </p:txBody>
      </p:sp>
      <p:sp>
        <p:nvSpPr>
          <p:cNvPr id="6" name="Текст 5">
            <a:extLst>
              <a:ext uri="{FF2B5EF4-FFF2-40B4-BE49-F238E27FC236}">
                <a16:creationId xmlns:a16="http://schemas.microsoft.com/office/drawing/2014/main" id="{B49CC8AE-0FE8-D44F-AB94-9FF99546E515}"/>
              </a:ext>
            </a:extLst>
          </p:cNvPr>
          <p:cNvSpPr>
            <a:spLocks noGrp="1"/>
          </p:cNvSpPr>
          <p:nvPr>
            <p:ph type="body" sz="quarter" idx="13"/>
          </p:nvPr>
        </p:nvSpPr>
        <p:spPr/>
        <p:txBody>
          <a:bodyPr/>
          <a:lstStyle/>
          <a:p>
            <a:endParaRPr lang="ru-RU"/>
          </a:p>
        </p:txBody>
      </p:sp>
      <p:sp>
        <p:nvSpPr>
          <p:cNvPr id="7" name="Текст 6">
            <a:extLst>
              <a:ext uri="{FF2B5EF4-FFF2-40B4-BE49-F238E27FC236}">
                <a16:creationId xmlns:a16="http://schemas.microsoft.com/office/drawing/2014/main" id="{2B6044E3-0B71-0E47-8BB8-2E75FF51AEF7}"/>
              </a:ext>
            </a:extLst>
          </p:cNvPr>
          <p:cNvSpPr>
            <a:spLocks noGrp="1"/>
          </p:cNvSpPr>
          <p:nvPr>
            <p:ph type="body" sz="quarter" idx="14"/>
          </p:nvPr>
        </p:nvSpPr>
        <p:spPr/>
        <p:txBody>
          <a:bodyPr/>
          <a:lstStyle/>
          <a:p>
            <a:endParaRPr lang="ru-RU"/>
          </a:p>
        </p:txBody>
      </p:sp>
      <p:sp>
        <p:nvSpPr>
          <p:cNvPr id="8" name="Текст 7">
            <a:extLst>
              <a:ext uri="{FF2B5EF4-FFF2-40B4-BE49-F238E27FC236}">
                <a16:creationId xmlns:a16="http://schemas.microsoft.com/office/drawing/2014/main" id="{5AE50B9E-D827-004A-9EE0-E68D4437BD90}"/>
              </a:ext>
            </a:extLst>
          </p:cNvPr>
          <p:cNvSpPr>
            <a:spLocks noGrp="1"/>
          </p:cNvSpPr>
          <p:nvPr>
            <p:ph type="body" sz="quarter" idx="15"/>
          </p:nvPr>
        </p:nvSpPr>
        <p:spPr/>
        <p:txBody>
          <a:bodyPr/>
          <a:lstStyle/>
          <a:p>
            <a:endParaRPr lang="ru-RU"/>
          </a:p>
        </p:txBody>
      </p:sp>
      <p:graphicFrame>
        <p:nvGraphicFramePr>
          <p:cNvPr id="9" name="Chart 2">
            <a:extLst>
              <a:ext uri="{FF2B5EF4-FFF2-40B4-BE49-F238E27FC236}">
                <a16:creationId xmlns:a16="http://schemas.microsoft.com/office/drawing/2014/main" id="{393AD814-0988-884E-93E6-AC16A440D0C4}"/>
              </a:ext>
            </a:extLst>
          </p:cNvPr>
          <p:cNvGraphicFramePr/>
          <p:nvPr>
            <p:extLst>
              <p:ext uri="{D42A27DB-BD31-4B8C-83A1-F6EECF244321}">
                <p14:modId xmlns:p14="http://schemas.microsoft.com/office/powerpoint/2010/main" val="728930683"/>
              </p:ext>
            </p:extLst>
          </p:nvPr>
        </p:nvGraphicFramePr>
        <p:xfrm>
          <a:off x="5164930" y="1460275"/>
          <a:ext cx="6476207" cy="476599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48988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id="{7B37A463-2458-F44F-AC4F-CA0F536F564B}"/>
              </a:ext>
            </a:extLst>
          </p:cNvPr>
          <p:cNvSpPr>
            <a:spLocks noGrp="1"/>
          </p:cNvSpPr>
          <p:nvPr>
            <p:ph type="body" sz="quarter" idx="17"/>
          </p:nvPr>
        </p:nvSpPr>
        <p:spPr/>
        <p:txBody>
          <a:bodyPr/>
          <a:lstStyle/>
          <a:p>
            <a:endParaRPr lang="ru-RU"/>
          </a:p>
        </p:txBody>
      </p:sp>
      <p:sp>
        <p:nvSpPr>
          <p:cNvPr id="3" name="Текст 2">
            <a:extLst>
              <a:ext uri="{FF2B5EF4-FFF2-40B4-BE49-F238E27FC236}">
                <a16:creationId xmlns:a16="http://schemas.microsoft.com/office/drawing/2014/main" id="{9D324D6E-058C-494B-A04D-B41012231273}"/>
              </a:ext>
            </a:extLst>
          </p:cNvPr>
          <p:cNvSpPr>
            <a:spLocks noGrp="1"/>
          </p:cNvSpPr>
          <p:nvPr>
            <p:ph type="body" sz="quarter" idx="18"/>
          </p:nvPr>
        </p:nvSpPr>
        <p:spPr/>
        <p:txBody>
          <a:bodyPr/>
          <a:lstStyle/>
          <a:p>
            <a:endParaRPr lang="ru-RU"/>
          </a:p>
        </p:txBody>
      </p:sp>
      <p:sp>
        <p:nvSpPr>
          <p:cNvPr id="5" name="Текст 4">
            <a:extLst>
              <a:ext uri="{FF2B5EF4-FFF2-40B4-BE49-F238E27FC236}">
                <a16:creationId xmlns:a16="http://schemas.microsoft.com/office/drawing/2014/main" id="{1C50FF3E-8663-F844-AF7F-9BD719281F34}"/>
              </a:ext>
            </a:extLst>
          </p:cNvPr>
          <p:cNvSpPr>
            <a:spLocks noGrp="1"/>
          </p:cNvSpPr>
          <p:nvPr>
            <p:ph type="body" sz="quarter" idx="13"/>
          </p:nvPr>
        </p:nvSpPr>
        <p:spPr/>
        <p:txBody>
          <a:bodyPr/>
          <a:lstStyle/>
          <a:p>
            <a:endParaRPr lang="ru-RU"/>
          </a:p>
        </p:txBody>
      </p:sp>
      <p:sp>
        <p:nvSpPr>
          <p:cNvPr id="6" name="Текст 5">
            <a:extLst>
              <a:ext uri="{FF2B5EF4-FFF2-40B4-BE49-F238E27FC236}">
                <a16:creationId xmlns:a16="http://schemas.microsoft.com/office/drawing/2014/main" id="{99CD75B3-F19F-A143-B0D6-2AC02E4F01EF}"/>
              </a:ext>
            </a:extLst>
          </p:cNvPr>
          <p:cNvSpPr>
            <a:spLocks noGrp="1"/>
          </p:cNvSpPr>
          <p:nvPr>
            <p:ph type="body" sz="quarter" idx="14"/>
          </p:nvPr>
        </p:nvSpPr>
        <p:spPr/>
        <p:txBody>
          <a:bodyPr/>
          <a:lstStyle/>
          <a:p>
            <a:endParaRPr lang="ru-RU"/>
          </a:p>
        </p:txBody>
      </p:sp>
      <p:sp>
        <p:nvSpPr>
          <p:cNvPr id="7" name="Текст 6">
            <a:extLst>
              <a:ext uri="{FF2B5EF4-FFF2-40B4-BE49-F238E27FC236}">
                <a16:creationId xmlns:a16="http://schemas.microsoft.com/office/drawing/2014/main" id="{C4399C93-B52E-AD4F-996E-8B1ABD2AD8AE}"/>
              </a:ext>
            </a:extLst>
          </p:cNvPr>
          <p:cNvSpPr>
            <a:spLocks noGrp="1"/>
          </p:cNvSpPr>
          <p:nvPr>
            <p:ph type="body" sz="quarter" idx="15"/>
          </p:nvPr>
        </p:nvSpPr>
        <p:spPr/>
        <p:txBody>
          <a:bodyPr/>
          <a:lstStyle/>
          <a:p>
            <a:endParaRPr lang="ru-RU"/>
          </a:p>
        </p:txBody>
      </p:sp>
      <p:graphicFrame>
        <p:nvGraphicFramePr>
          <p:cNvPr id="8" name="Table 2">
            <a:extLst>
              <a:ext uri="{FF2B5EF4-FFF2-40B4-BE49-F238E27FC236}">
                <a16:creationId xmlns:a16="http://schemas.microsoft.com/office/drawing/2014/main" id="{E3B67526-CF2E-0E4C-932D-4C45937A8F35}"/>
              </a:ext>
            </a:extLst>
          </p:cNvPr>
          <p:cNvGraphicFramePr>
            <a:graphicFrameLocks noGrp="1"/>
          </p:cNvGraphicFramePr>
          <p:nvPr>
            <p:extLst>
              <p:ext uri="{D42A27DB-BD31-4B8C-83A1-F6EECF244321}">
                <p14:modId xmlns:p14="http://schemas.microsoft.com/office/powerpoint/2010/main" val="1174235772"/>
              </p:ext>
            </p:extLst>
          </p:nvPr>
        </p:nvGraphicFramePr>
        <p:xfrm>
          <a:off x="585787" y="2274857"/>
          <a:ext cx="11058081" cy="2993350"/>
        </p:xfrm>
        <a:graphic>
          <a:graphicData uri="http://schemas.openxmlformats.org/drawingml/2006/table">
            <a:tbl>
              <a:tblPr firstRow="1" bandRow="1">
                <a:tableStyleId>{5C22544A-7EE6-4342-B048-85BDC9FD1C3A}</a:tableStyleId>
              </a:tblPr>
              <a:tblGrid>
                <a:gridCol w="3159451">
                  <a:extLst>
                    <a:ext uri="{9D8B030D-6E8A-4147-A177-3AD203B41FA5}">
                      <a16:colId xmlns:a16="http://schemas.microsoft.com/office/drawing/2014/main" val="3757515663"/>
                    </a:ext>
                  </a:extLst>
                </a:gridCol>
                <a:gridCol w="1579726">
                  <a:extLst>
                    <a:ext uri="{9D8B030D-6E8A-4147-A177-3AD203B41FA5}">
                      <a16:colId xmlns:a16="http://schemas.microsoft.com/office/drawing/2014/main" val="1046102616"/>
                    </a:ext>
                  </a:extLst>
                </a:gridCol>
                <a:gridCol w="1579726">
                  <a:extLst>
                    <a:ext uri="{9D8B030D-6E8A-4147-A177-3AD203B41FA5}">
                      <a16:colId xmlns:a16="http://schemas.microsoft.com/office/drawing/2014/main" val="3784908466"/>
                    </a:ext>
                  </a:extLst>
                </a:gridCol>
                <a:gridCol w="1579726">
                  <a:extLst>
                    <a:ext uri="{9D8B030D-6E8A-4147-A177-3AD203B41FA5}">
                      <a16:colId xmlns:a16="http://schemas.microsoft.com/office/drawing/2014/main" val="4180931641"/>
                    </a:ext>
                  </a:extLst>
                </a:gridCol>
                <a:gridCol w="1579726">
                  <a:extLst>
                    <a:ext uri="{9D8B030D-6E8A-4147-A177-3AD203B41FA5}">
                      <a16:colId xmlns:a16="http://schemas.microsoft.com/office/drawing/2014/main" val="1144053917"/>
                    </a:ext>
                  </a:extLst>
                </a:gridCol>
                <a:gridCol w="1579726">
                  <a:extLst>
                    <a:ext uri="{9D8B030D-6E8A-4147-A177-3AD203B41FA5}">
                      <a16:colId xmlns:a16="http://schemas.microsoft.com/office/drawing/2014/main" val="1079961596"/>
                    </a:ext>
                  </a:extLst>
                </a:gridCol>
              </a:tblGrid>
              <a:tr h="598670">
                <a:tc>
                  <a:txBody>
                    <a:bodyPr/>
                    <a:lstStyle/>
                    <a:p>
                      <a:r>
                        <a:rPr lang="ru-RU" sz="1300" b="0" dirty="0">
                          <a:ln>
                            <a:noFill/>
                          </a:ln>
                          <a:solidFill>
                            <a:srgbClr val="102D69"/>
                          </a:solidFill>
                          <a:latin typeface="HSE Sans" panose="02000000000000000000" pitchFamily="2" charset="0"/>
                        </a:rPr>
                        <a:t>Название столбца</a:t>
                      </a:r>
                      <a:endParaRPr lang="en-RU" sz="1300" b="0" dirty="0">
                        <a:ln>
                          <a:noFill/>
                        </a:ln>
                        <a:solidFill>
                          <a:srgbClr val="102D69"/>
                        </a:solidFill>
                        <a:latin typeface="HSE Sans" panose="02000000000000000000" pitchFamily="2" charset="0"/>
                      </a:endParaRPr>
                    </a:p>
                  </a:txBody>
                  <a:tcPr>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a:ln>
                            <a:noFill/>
                          </a:ln>
                          <a:solidFill>
                            <a:srgbClr val="102D69"/>
                          </a:solidFill>
                          <a:latin typeface="HSE Sans" panose="02000000000000000000" pitchFamily="2" charset="0"/>
                        </a:rPr>
                        <a:t>Кооперация</a:t>
                      </a:r>
                      <a:endParaRPr lang="en-RU" sz="1300" b="0">
                        <a:ln>
                          <a:noFill/>
                        </a:ln>
                        <a:solidFill>
                          <a:srgbClr val="102D69"/>
                        </a:solidFill>
                        <a:latin typeface="HSE Sans" panose="02000000000000000000" pitchFamily="2"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a:ln>
                            <a:noFill/>
                          </a:ln>
                          <a:solidFill>
                            <a:srgbClr val="102D69"/>
                          </a:solidFill>
                          <a:latin typeface="HSE Sans" panose="02000000000000000000" pitchFamily="2" charset="0"/>
                        </a:rPr>
                        <a:t>Минимизация</a:t>
                      </a:r>
                      <a:endParaRPr lang="en-RU" sz="1300" b="0">
                        <a:ln>
                          <a:noFill/>
                        </a:ln>
                        <a:solidFill>
                          <a:srgbClr val="102D69"/>
                        </a:solidFill>
                        <a:latin typeface="HSE Sans" panose="02000000000000000000" pitchFamily="2"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a:ln>
                            <a:noFill/>
                          </a:ln>
                          <a:solidFill>
                            <a:srgbClr val="102D69"/>
                          </a:solidFill>
                          <a:latin typeface="HSE Sans" panose="02000000000000000000" pitchFamily="2" charset="0"/>
                        </a:rPr>
                        <a:t>Актуализация</a:t>
                      </a:r>
                      <a:endParaRPr lang="en-RU" sz="1300" b="0">
                        <a:ln>
                          <a:noFill/>
                        </a:ln>
                        <a:solidFill>
                          <a:srgbClr val="102D69"/>
                        </a:solidFill>
                        <a:latin typeface="HSE Sans" panose="02000000000000000000" pitchFamily="2"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a:ln>
                            <a:noFill/>
                          </a:ln>
                          <a:solidFill>
                            <a:srgbClr val="102D69"/>
                          </a:solidFill>
                          <a:latin typeface="HSE Sans" panose="02000000000000000000" pitchFamily="2" charset="0"/>
                        </a:rPr>
                        <a:t>Верификация</a:t>
                      </a:r>
                      <a:endParaRPr lang="en-RU" sz="1300" b="0">
                        <a:ln>
                          <a:noFill/>
                        </a:ln>
                        <a:solidFill>
                          <a:srgbClr val="102D69"/>
                        </a:solidFill>
                        <a:latin typeface="HSE Sans" panose="02000000000000000000" pitchFamily="2"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a:ln>
                            <a:noFill/>
                          </a:ln>
                          <a:solidFill>
                            <a:srgbClr val="102D69"/>
                          </a:solidFill>
                          <a:latin typeface="HSE Sans" panose="02000000000000000000" pitchFamily="2" charset="0"/>
                        </a:rPr>
                        <a:t>Буферизация</a:t>
                      </a:r>
                      <a:endParaRPr lang="en-RU" sz="1300" b="0">
                        <a:ln>
                          <a:noFill/>
                        </a:ln>
                        <a:solidFill>
                          <a:srgbClr val="102D69"/>
                        </a:solidFill>
                        <a:latin typeface="HSE Sans" panose="02000000000000000000" pitchFamily="2" charset="0"/>
                      </a:endParaRPr>
                    </a:p>
                  </a:txBody>
                  <a:tcPr>
                    <a:lnL w="3175" cap="flat" cmpd="sng" algn="ctr">
                      <a:solidFill>
                        <a:schemeClr val="bg1"/>
                      </a:solidFill>
                      <a:prstDash val="solid"/>
                      <a:round/>
                      <a:headEnd type="none" w="med" len="med"/>
                      <a:tailEnd type="none" w="med" len="med"/>
                    </a:lnL>
                    <a:lnR w="12700" cmpd="sng">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29016697"/>
                  </a:ext>
                </a:extLst>
              </a:tr>
              <a:tr h="5986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300" b="0">
                          <a:ln>
                            <a:noFill/>
                          </a:ln>
                          <a:solidFill>
                            <a:srgbClr val="102D69"/>
                          </a:solidFill>
                          <a:latin typeface="HSE Sans" panose="02000000000000000000" pitchFamily="2" charset="0"/>
                        </a:rPr>
                        <a:t>Показатели эффективности</a:t>
                      </a:r>
                      <a:endParaRPr lang="en-RU" sz="1300">
                        <a:ln>
                          <a:solidFill>
                            <a:schemeClr val="bg1">
                              <a:lumMod val="75000"/>
                            </a:schemeClr>
                          </a:solidFill>
                        </a:ln>
                      </a:endParaRPr>
                    </a:p>
                  </a:txBody>
                  <a:tcPr>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a:ln>
                            <a:noFill/>
                          </a:ln>
                          <a:solidFill>
                            <a:srgbClr val="102D69"/>
                          </a:solidFill>
                          <a:latin typeface="HSE Sans" panose="02000000000000000000" pitchFamily="2" charset="0"/>
                        </a:rPr>
                        <a:t>12 343 567</a:t>
                      </a:r>
                      <a:endParaRPr lang="en-RU" sz="1300">
                        <a:ln>
                          <a:solidFill>
                            <a:schemeClr val="bg1">
                              <a:lumMod val="75000"/>
                            </a:schemeClr>
                          </a:solidFill>
                        </a:ln>
                      </a:endParaRPr>
                    </a:p>
                    <a:p>
                      <a:pPr algn="r"/>
                      <a:endParaRPr lang="en-RU"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a:ln>
                            <a:noFill/>
                          </a:ln>
                          <a:solidFill>
                            <a:srgbClr val="102D69"/>
                          </a:solidFill>
                          <a:latin typeface="HSE Sans" panose="02000000000000000000" pitchFamily="2" charset="0"/>
                        </a:rPr>
                        <a:t>3 287 498</a:t>
                      </a:r>
                      <a:endParaRPr lang="en-RU" sz="1300">
                        <a:ln>
                          <a:solidFill>
                            <a:schemeClr val="bg1">
                              <a:lumMod val="75000"/>
                            </a:schemeClr>
                          </a:solidFill>
                        </a:ln>
                      </a:endParaRPr>
                    </a:p>
                    <a:p>
                      <a:pPr algn="r"/>
                      <a:endParaRPr lang="en-RU"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a:ln>
                            <a:noFill/>
                          </a:ln>
                          <a:solidFill>
                            <a:srgbClr val="102D69"/>
                          </a:solidFill>
                          <a:latin typeface="HSE Sans" panose="02000000000000000000" pitchFamily="2" charset="0"/>
                        </a:rPr>
                        <a:t>34 353</a:t>
                      </a:r>
                      <a:endParaRPr lang="en-RU" sz="1300">
                        <a:ln>
                          <a:solidFill>
                            <a:schemeClr val="bg1">
                              <a:lumMod val="75000"/>
                            </a:schemeClr>
                          </a:solidFill>
                        </a:ln>
                      </a:endParaRPr>
                    </a:p>
                    <a:p>
                      <a:pPr algn="r"/>
                      <a:endParaRPr lang="en-RU"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a:ln>
                            <a:noFill/>
                          </a:ln>
                          <a:solidFill>
                            <a:srgbClr val="102D69"/>
                          </a:solidFill>
                          <a:latin typeface="HSE Sans" panose="02000000000000000000" pitchFamily="2" charset="0"/>
                        </a:rPr>
                        <a:t>456 578 678</a:t>
                      </a:r>
                      <a:endParaRPr lang="en-RU" sz="1300">
                        <a:ln>
                          <a:solidFill>
                            <a:schemeClr val="bg1">
                              <a:lumMod val="75000"/>
                            </a:schemeClr>
                          </a:solidFill>
                        </a:ln>
                      </a:endParaRPr>
                    </a:p>
                    <a:p>
                      <a:pPr algn="r"/>
                      <a:endParaRPr lang="en-RU"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a:ln>
                            <a:noFill/>
                          </a:ln>
                          <a:solidFill>
                            <a:srgbClr val="102D69"/>
                          </a:solidFill>
                          <a:latin typeface="HSE Sans" panose="02000000000000000000" pitchFamily="2" charset="0"/>
                        </a:rPr>
                        <a:t>23 424</a:t>
                      </a:r>
                      <a:endParaRPr lang="en-RU" sz="1300">
                        <a:ln>
                          <a:solidFill>
                            <a:schemeClr val="bg1">
                              <a:lumMod val="75000"/>
                            </a:schemeClr>
                          </a:solidFill>
                        </a:ln>
                      </a:endParaRPr>
                    </a:p>
                    <a:p>
                      <a:pPr algn="r"/>
                      <a:endParaRPr lang="en-RU"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12700" cmpd="sng">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29980882"/>
                  </a:ext>
                </a:extLst>
              </a:tr>
              <a:tr h="5986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300" b="0" dirty="0">
                          <a:ln>
                            <a:noFill/>
                          </a:ln>
                          <a:solidFill>
                            <a:srgbClr val="102D69"/>
                          </a:solidFill>
                          <a:latin typeface="HSE Sans" panose="02000000000000000000" pitchFamily="2" charset="0"/>
                        </a:rPr>
                        <a:t>Еще показатели, </a:t>
                      </a:r>
                      <a:br>
                        <a:rPr lang="ru-RU" sz="1300" b="0" dirty="0">
                          <a:ln>
                            <a:noFill/>
                          </a:ln>
                          <a:solidFill>
                            <a:srgbClr val="102D69"/>
                          </a:solidFill>
                          <a:latin typeface="HSE Sans" panose="02000000000000000000" pitchFamily="2" charset="0"/>
                        </a:rPr>
                      </a:br>
                      <a:r>
                        <a:rPr lang="ru-RU" sz="1300" b="0" dirty="0">
                          <a:ln>
                            <a:noFill/>
                          </a:ln>
                          <a:solidFill>
                            <a:srgbClr val="102D69"/>
                          </a:solidFill>
                          <a:latin typeface="HSE Sans" panose="02000000000000000000" pitchFamily="2" charset="0"/>
                        </a:rPr>
                        <a:t>но эффективности ли?</a:t>
                      </a:r>
                      <a:endParaRPr lang="en-RU" sz="1300">
                        <a:ln>
                          <a:solidFill>
                            <a:schemeClr val="bg1">
                              <a:lumMod val="75000"/>
                            </a:schemeClr>
                          </a:solidFill>
                        </a:ln>
                      </a:endParaRPr>
                    </a:p>
                  </a:txBody>
                  <a:tcPr>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a:ln>
                            <a:noFill/>
                          </a:ln>
                          <a:solidFill>
                            <a:srgbClr val="102D69"/>
                          </a:solidFill>
                          <a:latin typeface="HSE Sans" panose="02000000000000000000" pitchFamily="2" charset="0"/>
                        </a:rPr>
                        <a:t>345 353</a:t>
                      </a:r>
                      <a:endParaRPr lang="en-RU" sz="1300">
                        <a:ln>
                          <a:solidFill>
                            <a:schemeClr val="bg1">
                              <a:lumMod val="75000"/>
                            </a:schemeClr>
                          </a:solidFill>
                        </a:ln>
                      </a:endParaRPr>
                    </a:p>
                    <a:p>
                      <a:pPr algn="r"/>
                      <a:endParaRPr lang="en-RU"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a:ln>
                            <a:noFill/>
                          </a:ln>
                          <a:solidFill>
                            <a:srgbClr val="102D69"/>
                          </a:solidFill>
                          <a:latin typeface="HSE Sans" panose="02000000000000000000" pitchFamily="2" charset="0"/>
                        </a:rPr>
                        <a:t>28 764</a:t>
                      </a:r>
                      <a:endParaRPr lang="en-RU" sz="1300">
                        <a:ln>
                          <a:solidFill>
                            <a:schemeClr val="bg1">
                              <a:lumMod val="75000"/>
                            </a:schemeClr>
                          </a:solidFill>
                        </a:ln>
                      </a:endParaRPr>
                    </a:p>
                    <a:p>
                      <a:pPr algn="r"/>
                      <a:endParaRPr lang="en-RU"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a:ln>
                            <a:noFill/>
                          </a:ln>
                          <a:solidFill>
                            <a:srgbClr val="102D69"/>
                          </a:solidFill>
                          <a:latin typeface="HSE Sans" panose="02000000000000000000" pitchFamily="2" charset="0"/>
                        </a:rPr>
                        <a:t>67 868</a:t>
                      </a:r>
                      <a:endParaRPr lang="en-RU" sz="1300">
                        <a:ln>
                          <a:solidFill>
                            <a:schemeClr val="bg1">
                              <a:lumMod val="75000"/>
                            </a:schemeClr>
                          </a:solidFill>
                        </a:ln>
                      </a:endParaRPr>
                    </a:p>
                    <a:p>
                      <a:pPr algn="r"/>
                      <a:endParaRPr lang="en-RU"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a:ln>
                            <a:noFill/>
                          </a:ln>
                          <a:solidFill>
                            <a:srgbClr val="102D69"/>
                          </a:solidFill>
                          <a:latin typeface="HSE Sans" panose="02000000000000000000" pitchFamily="2" charset="0"/>
                        </a:rPr>
                        <a:t>909 837 459</a:t>
                      </a:r>
                      <a:endParaRPr lang="en-RU" sz="1300">
                        <a:ln>
                          <a:solidFill>
                            <a:schemeClr val="bg1">
                              <a:lumMod val="75000"/>
                            </a:schemeClr>
                          </a:solidFill>
                        </a:ln>
                      </a:endParaRPr>
                    </a:p>
                    <a:p>
                      <a:pPr algn="r"/>
                      <a:endParaRPr lang="en-RU"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a:ln>
                            <a:noFill/>
                          </a:ln>
                          <a:solidFill>
                            <a:srgbClr val="102D69"/>
                          </a:solidFill>
                          <a:latin typeface="HSE Sans" panose="02000000000000000000" pitchFamily="2" charset="0"/>
                        </a:rPr>
                        <a:t>900 077</a:t>
                      </a:r>
                      <a:endParaRPr lang="en-RU" sz="1300">
                        <a:ln>
                          <a:solidFill>
                            <a:schemeClr val="bg1">
                              <a:lumMod val="75000"/>
                            </a:schemeClr>
                          </a:solidFill>
                        </a:ln>
                      </a:endParaRPr>
                    </a:p>
                    <a:p>
                      <a:pPr algn="r"/>
                      <a:endParaRPr lang="en-RU"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12700" cmpd="sng">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76854252"/>
                  </a:ext>
                </a:extLst>
              </a:tr>
              <a:tr h="5986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300" b="0">
                          <a:ln>
                            <a:noFill/>
                          </a:ln>
                          <a:solidFill>
                            <a:srgbClr val="102D69"/>
                          </a:solidFill>
                          <a:latin typeface="HSE Sans" panose="02000000000000000000" pitchFamily="2" charset="0"/>
                        </a:rPr>
                        <a:t>И еще немного показателей</a:t>
                      </a:r>
                      <a:endParaRPr lang="en-RU" sz="1300" b="0">
                        <a:ln>
                          <a:noFill/>
                        </a:ln>
                        <a:solidFill>
                          <a:srgbClr val="102D69"/>
                        </a:solidFill>
                        <a:latin typeface="HSE Sans" panose="02000000000000000000" pitchFamily="2" charset="0"/>
                      </a:endParaRPr>
                    </a:p>
                  </a:txBody>
                  <a:tcPr>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a:ln>
                            <a:noFill/>
                          </a:ln>
                          <a:solidFill>
                            <a:srgbClr val="102D69"/>
                          </a:solidFill>
                          <a:latin typeface="HSE Sans" panose="02000000000000000000" pitchFamily="2" charset="0"/>
                        </a:rPr>
                        <a:t>67 868</a:t>
                      </a:r>
                      <a:endParaRPr lang="en-RU" sz="1300">
                        <a:ln>
                          <a:solidFill>
                            <a:schemeClr val="bg1">
                              <a:lumMod val="75000"/>
                            </a:schemeClr>
                          </a:solidFill>
                        </a:ln>
                      </a:endParaRPr>
                    </a:p>
                    <a:p>
                      <a:pPr algn="r"/>
                      <a:endParaRPr lang="en-RU"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a:ln>
                            <a:noFill/>
                          </a:ln>
                          <a:solidFill>
                            <a:srgbClr val="102D69"/>
                          </a:solidFill>
                          <a:latin typeface="HSE Sans" panose="02000000000000000000" pitchFamily="2" charset="0"/>
                        </a:rPr>
                        <a:t>1 293 090</a:t>
                      </a:r>
                      <a:endParaRPr lang="en-RU" sz="1300">
                        <a:ln>
                          <a:solidFill>
                            <a:schemeClr val="bg1">
                              <a:lumMod val="75000"/>
                            </a:schemeClr>
                          </a:solidFill>
                        </a:ln>
                      </a:endParaRPr>
                    </a:p>
                    <a:p>
                      <a:pPr algn="r"/>
                      <a:endParaRPr lang="en-RU"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a:ln>
                            <a:noFill/>
                          </a:ln>
                          <a:solidFill>
                            <a:srgbClr val="102D69"/>
                          </a:solidFill>
                          <a:latin typeface="HSE Sans" panose="02000000000000000000" pitchFamily="2" charset="0"/>
                        </a:rPr>
                        <a:t>23 324 213</a:t>
                      </a:r>
                      <a:endParaRPr lang="en-RU" sz="1300">
                        <a:ln>
                          <a:solidFill>
                            <a:schemeClr val="bg1">
                              <a:lumMod val="75000"/>
                            </a:schemeClr>
                          </a:solidFill>
                        </a:ln>
                      </a:endParaRPr>
                    </a:p>
                    <a:p>
                      <a:pPr algn="r"/>
                      <a:endParaRPr lang="en-RU"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a:ln>
                            <a:noFill/>
                          </a:ln>
                          <a:solidFill>
                            <a:srgbClr val="102D69"/>
                          </a:solidFill>
                          <a:latin typeface="HSE Sans" panose="02000000000000000000" pitchFamily="2" charset="0"/>
                        </a:rPr>
                        <a:t>12 334</a:t>
                      </a:r>
                      <a:endParaRPr lang="en-RU" sz="1300">
                        <a:ln>
                          <a:solidFill>
                            <a:schemeClr val="bg1">
                              <a:lumMod val="75000"/>
                            </a:schemeClr>
                          </a:solidFill>
                        </a:ln>
                      </a:endParaRPr>
                    </a:p>
                    <a:p>
                      <a:pPr algn="r"/>
                      <a:endParaRPr lang="en-RU"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a:ln>
                            <a:noFill/>
                          </a:ln>
                          <a:solidFill>
                            <a:srgbClr val="102D69"/>
                          </a:solidFill>
                          <a:latin typeface="HSE Sans" panose="02000000000000000000" pitchFamily="2" charset="0"/>
                        </a:rPr>
                        <a:t>34 567</a:t>
                      </a:r>
                      <a:endParaRPr lang="en-RU" sz="1300">
                        <a:ln>
                          <a:solidFill>
                            <a:schemeClr val="bg1">
                              <a:lumMod val="75000"/>
                            </a:schemeClr>
                          </a:solidFill>
                        </a:ln>
                      </a:endParaRPr>
                    </a:p>
                    <a:p>
                      <a:pPr algn="r"/>
                      <a:endParaRPr lang="en-RU"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12700" cmpd="sng">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8144885"/>
                  </a:ext>
                </a:extLst>
              </a:tr>
              <a:tr h="5986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300" b="1">
                          <a:ln>
                            <a:noFill/>
                          </a:ln>
                          <a:solidFill>
                            <a:srgbClr val="102D69"/>
                          </a:solidFill>
                          <a:latin typeface="HSE Sans" panose="02000000000000000000" pitchFamily="2" charset="0"/>
                        </a:rPr>
                        <a:t>ИТОГО</a:t>
                      </a:r>
                    </a:p>
                  </a:txBody>
                  <a:tcPr>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1">
                          <a:ln>
                            <a:noFill/>
                          </a:ln>
                          <a:solidFill>
                            <a:srgbClr val="102D69"/>
                          </a:solidFill>
                          <a:latin typeface="HSE Sans" panose="02000000000000000000" pitchFamily="2" charset="0"/>
                        </a:rPr>
                        <a:t>63 836 746</a:t>
                      </a:r>
                      <a:endParaRPr lang="en-RU" sz="1300" b="1">
                        <a:ln>
                          <a:solidFill>
                            <a:schemeClr val="bg1">
                              <a:lumMod val="75000"/>
                            </a:schemeClr>
                          </a:solidFill>
                        </a:ln>
                        <a:latin typeface="HSE Sans" panose="02000000000000000000" pitchFamily="2" charset="0"/>
                      </a:endParaRPr>
                    </a:p>
                    <a:p>
                      <a:pPr algn="r"/>
                      <a:endParaRPr lang="en-RU"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1">
                          <a:ln>
                            <a:noFill/>
                          </a:ln>
                          <a:solidFill>
                            <a:srgbClr val="102D69"/>
                          </a:solidFill>
                          <a:latin typeface="HSE Sans" panose="02000000000000000000" pitchFamily="2" charset="0"/>
                        </a:rPr>
                        <a:t>35 216 735</a:t>
                      </a:r>
                      <a:endParaRPr lang="en-RU" sz="1300" b="1">
                        <a:ln>
                          <a:solidFill>
                            <a:schemeClr val="bg1">
                              <a:lumMod val="75000"/>
                            </a:schemeClr>
                          </a:solidFill>
                        </a:ln>
                        <a:latin typeface="HSE Sans" panose="02000000000000000000" pitchFamily="2" charset="0"/>
                      </a:endParaRPr>
                    </a:p>
                    <a:p>
                      <a:pPr algn="r"/>
                      <a:endParaRPr lang="en-RU" sz="1300" b="1">
                        <a:ln>
                          <a:solidFill>
                            <a:schemeClr val="bg1">
                              <a:lumMod val="75000"/>
                            </a:schemeClr>
                          </a:solidFill>
                        </a:ln>
                        <a:latin typeface="HSE Sans" panose="02000000000000000000" pitchFamily="2"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1">
                          <a:ln>
                            <a:noFill/>
                          </a:ln>
                          <a:solidFill>
                            <a:srgbClr val="102D69"/>
                          </a:solidFill>
                          <a:latin typeface="HSE Sans" panose="02000000000000000000" pitchFamily="2" charset="0"/>
                        </a:rPr>
                        <a:t>75 984 375</a:t>
                      </a:r>
                      <a:endParaRPr lang="en-RU" sz="1300" b="1">
                        <a:ln>
                          <a:solidFill>
                            <a:schemeClr val="bg1">
                              <a:lumMod val="75000"/>
                            </a:schemeClr>
                          </a:solidFill>
                        </a:ln>
                        <a:latin typeface="HSE Sans" panose="02000000000000000000" pitchFamily="2" charset="0"/>
                      </a:endParaRPr>
                    </a:p>
                    <a:p>
                      <a:pPr algn="r"/>
                      <a:endParaRPr lang="en-RU" sz="1300" b="1">
                        <a:ln>
                          <a:solidFill>
                            <a:schemeClr val="bg1">
                              <a:lumMod val="75000"/>
                            </a:schemeClr>
                          </a:solidFill>
                        </a:ln>
                        <a:latin typeface="HSE Sans" panose="02000000000000000000" pitchFamily="2"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1">
                          <a:ln>
                            <a:noFill/>
                          </a:ln>
                          <a:solidFill>
                            <a:srgbClr val="102D69"/>
                          </a:solidFill>
                          <a:latin typeface="HSE Sans" panose="02000000000000000000" pitchFamily="2" charset="0"/>
                        </a:rPr>
                        <a:t>3 984 759 835</a:t>
                      </a:r>
                      <a:endParaRPr lang="en-RU" sz="1300" b="1">
                        <a:ln>
                          <a:solidFill>
                            <a:schemeClr val="bg1">
                              <a:lumMod val="75000"/>
                            </a:schemeClr>
                          </a:solidFill>
                        </a:ln>
                        <a:latin typeface="HSE Sans" panose="02000000000000000000" pitchFamily="2" charset="0"/>
                      </a:endParaRPr>
                    </a:p>
                    <a:p>
                      <a:pPr algn="r"/>
                      <a:endParaRPr lang="en-RU" sz="1300" b="1">
                        <a:ln>
                          <a:solidFill>
                            <a:schemeClr val="bg1">
                              <a:lumMod val="75000"/>
                            </a:schemeClr>
                          </a:solidFill>
                        </a:ln>
                        <a:latin typeface="HSE Sans" panose="02000000000000000000" pitchFamily="2"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1" dirty="0">
                          <a:ln>
                            <a:noFill/>
                          </a:ln>
                          <a:solidFill>
                            <a:srgbClr val="102D69"/>
                          </a:solidFill>
                          <a:latin typeface="HSE Sans" panose="02000000000000000000" pitchFamily="2" charset="0"/>
                        </a:rPr>
                        <a:t>34 785</a:t>
                      </a:r>
                      <a:endParaRPr lang="en-RU" sz="1300" b="1" dirty="0">
                        <a:ln>
                          <a:solidFill>
                            <a:schemeClr val="bg1">
                              <a:lumMod val="75000"/>
                            </a:schemeClr>
                          </a:solidFill>
                        </a:ln>
                        <a:latin typeface="HSE Sans" panose="02000000000000000000" pitchFamily="2" charset="0"/>
                      </a:endParaRPr>
                    </a:p>
                    <a:p>
                      <a:pPr algn="r"/>
                      <a:endParaRPr lang="en-RU" sz="1300" b="1" dirty="0">
                        <a:ln>
                          <a:solidFill>
                            <a:schemeClr val="bg1">
                              <a:lumMod val="75000"/>
                            </a:schemeClr>
                          </a:solidFill>
                        </a:ln>
                        <a:latin typeface="HSE Sans" panose="02000000000000000000" pitchFamily="2" charset="0"/>
                      </a:endParaRPr>
                    </a:p>
                  </a:txBody>
                  <a:tcPr>
                    <a:lnL w="3175" cap="flat" cmpd="sng" algn="ctr">
                      <a:solidFill>
                        <a:schemeClr val="bg1"/>
                      </a:solidFill>
                      <a:prstDash val="solid"/>
                      <a:round/>
                      <a:headEnd type="none" w="med" len="med"/>
                      <a:tailEnd type="none" w="med" len="med"/>
                    </a:lnL>
                    <a:lnR w="12700" cmpd="sng">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2909998"/>
                  </a:ext>
                </a:extLst>
              </a:tr>
            </a:tbl>
          </a:graphicData>
        </a:graphic>
      </p:graphicFrame>
    </p:spTree>
    <p:extLst>
      <p:ext uri="{BB962C8B-B14F-4D97-AF65-F5344CB8AC3E}">
        <p14:creationId xmlns:p14="http://schemas.microsoft.com/office/powerpoint/2010/main" val="1244032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p:txBody>
          <a:bodyPr/>
          <a:lstStyle/>
          <a:p>
            <a:r>
              <a:rPr lang="en-US" dirty="0"/>
              <a:t>Introduction</a:t>
            </a:r>
            <a:endParaRPr lang="ru-RU" dirty="0"/>
          </a:p>
        </p:txBody>
      </p:sp>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p:txBody>
          <a:bodyPr/>
          <a:lstStyle/>
          <a:p>
            <a:r>
              <a:rPr lang="en-US" dirty="0"/>
              <a:t>Machine learning has become very important in many areas in recent years.</a:t>
            </a:r>
          </a:p>
          <a:p>
            <a:r>
              <a:rPr lang="en-US" dirty="0"/>
              <a:t>Smart spam classifiers, advertising systems, fraud detection systems in banks.</a:t>
            </a:r>
          </a:p>
          <a:p>
            <a:r>
              <a:rPr lang="en-US" dirty="0"/>
              <a:t>One of the most effective ML methods used in practice is gradient tree boosting, which gives state-of-the-art results on many standard classification tasks.</a:t>
            </a:r>
          </a:p>
          <a:p>
            <a:r>
              <a:rPr lang="en-US" dirty="0" err="1"/>
              <a:t>XGBoost</a:t>
            </a:r>
            <a:r>
              <a:rPr lang="en-US" dirty="0"/>
              <a:t> is an open source scalable machine learning system for tree boosting</a:t>
            </a:r>
            <a:endParaRPr lang="ru-RU"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US" sz="1400" dirty="0"/>
              <a:t>Introduction</a:t>
            </a:r>
            <a:endParaRPr lang="ru-RU" sz="1400"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a:xfrm>
            <a:off x="3459162" y="548720"/>
            <a:ext cx="2198687" cy="408109"/>
          </a:xfrm>
        </p:spPr>
        <p:txBody>
          <a:bodyPr/>
          <a:lstStyle/>
          <a:p>
            <a:r>
              <a:rPr lang="en-US" sz="1400" dirty="0"/>
              <a:t>Large-scale Machine Learning</a:t>
            </a:r>
          </a:p>
        </p:txBody>
      </p:sp>
      <p:sp>
        <p:nvSpPr>
          <p:cNvPr id="11" name="Текст 10">
            <a:extLst>
              <a:ext uri="{FF2B5EF4-FFF2-40B4-BE49-F238E27FC236}">
                <a16:creationId xmlns:a16="http://schemas.microsoft.com/office/drawing/2014/main" id="{ABB14A62-B547-CE06-A227-B8F4B16F4FDA}"/>
              </a:ext>
            </a:extLst>
          </p:cNvPr>
          <p:cNvSpPr>
            <a:spLocks noGrp="1"/>
          </p:cNvSpPr>
          <p:nvPr>
            <p:ph type="body" sz="quarter" idx="15"/>
          </p:nvPr>
        </p:nvSpPr>
        <p:spPr>
          <a:xfrm>
            <a:off x="6259892" y="548720"/>
            <a:ext cx="3646108" cy="408109"/>
          </a:xfrm>
        </p:spPr>
        <p:txBody>
          <a:bodyPr/>
          <a:lstStyle/>
          <a:p>
            <a:r>
              <a:rPr lang="en-US" sz="1400" dirty="0"/>
              <a:t> </a:t>
            </a:r>
            <a:r>
              <a:rPr lang="en-US" sz="1400" dirty="0" err="1"/>
              <a:t>XGBoost</a:t>
            </a:r>
            <a:r>
              <a:rPr lang="en-US" sz="1400" dirty="0"/>
              <a:t>: A Scalable Tree Boosting System </a:t>
            </a:r>
            <a:endParaRPr lang="ru-RU" sz="1400" dirty="0"/>
          </a:p>
          <a:p>
            <a:endParaRPr lang="en-US" sz="900" dirty="0"/>
          </a:p>
        </p:txBody>
      </p:sp>
    </p:spTree>
    <p:extLst>
      <p:ext uri="{BB962C8B-B14F-4D97-AF65-F5344CB8AC3E}">
        <p14:creationId xmlns:p14="http://schemas.microsoft.com/office/powerpoint/2010/main" val="2613851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id="{85C0F24D-102D-FD46-9187-609396AA1B7B}"/>
              </a:ext>
            </a:extLst>
          </p:cNvPr>
          <p:cNvSpPr>
            <a:spLocks noGrp="1"/>
          </p:cNvSpPr>
          <p:nvPr>
            <p:ph type="body" sz="quarter" idx="17"/>
          </p:nvPr>
        </p:nvSpPr>
        <p:spPr/>
        <p:txBody>
          <a:bodyPr/>
          <a:lstStyle/>
          <a:p>
            <a:endParaRPr lang="ru-RU"/>
          </a:p>
        </p:txBody>
      </p:sp>
      <p:sp>
        <p:nvSpPr>
          <p:cNvPr id="3" name="Текст 2">
            <a:extLst>
              <a:ext uri="{FF2B5EF4-FFF2-40B4-BE49-F238E27FC236}">
                <a16:creationId xmlns:a16="http://schemas.microsoft.com/office/drawing/2014/main" id="{21459317-BE94-C748-B29F-F99940082E8E}"/>
              </a:ext>
            </a:extLst>
          </p:cNvPr>
          <p:cNvSpPr>
            <a:spLocks noGrp="1"/>
          </p:cNvSpPr>
          <p:nvPr>
            <p:ph type="body" sz="quarter" idx="18"/>
          </p:nvPr>
        </p:nvSpPr>
        <p:spPr/>
        <p:txBody>
          <a:bodyPr/>
          <a:lstStyle/>
          <a:p>
            <a:endParaRPr lang="ru-RU"/>
          </a:p>
        </p:txBody>
      </p:sp>
      <p:sp>
        <p:nvSpPr>
          <p:cNvPr id="5" name="Текст 4">
            <a:extLst>
              <a:ext uri="{FF2B5EF4-FFF2-40B4-BE49-F238E27FC236}">
                <a16:creationId xmlns:a16="http://schemas.microsoft.com/office/drawing/2014/main" id="{B9589107-5631-554E-98CD-FD64EB1ACB71}"/>
              </a:ext>
            </a:extLst>
          </p:cNvPr>
          <p:cNvSpPr>
            <a:spLocks noGrp="1"/>
          </p:cNvSpPr>
          <p:nvPr>
            <p:ph type="body" sz="quarter" idx="12"/>
          </p:nvPr>
        </p:nvSpPr>
        <p:spPr/>
        <p:txBody>
          <a:bodyPr/>
          <a:lstStyle/>
          <a:p>
            <a:endParaRPr lang="ru-RU"/>
          </a:p>
        </p:txBody>
      </p:sp>
      <p:sp>
        <p:nvSpPr>
          <p:cNvPr id="6" name="Текст 5">
            <a:extLst>
              <a:ext uri="{FF2B5EF4-FFF2-40B4-BE49-F238E27FC236}">
                <a16:creationId xmlns:a16="http://schemas.microsoft.com/office/drawing/2014/main" id="{2467A1B8-16A4-134C-9B37-F388E503018D}"/>
              </a:ext>
            </a:extLst>
          </p:cNvPr>
          <p:cNvSpPr>
            <a:spLocks noGrp="1"/>
          </p:cNvSpPr>
          <p:nvPr>
            <p:ph type="body" sz="quarter" idx="13"/>
          </p:nvPr>
        </p:nvSpPr>
        <p:spPr/>
        <p:txBody>
          <a:bodyPr/>
          <a:lstStyle/>
          <a:p>
            <a:endParaRPr lang="ru-RU"/>
          </a:p>
        </p:txBody>
      </p:sp>
      <p:sp>
        <p:nvSpPr>
          <p:cNvPr id="7" name="Текст 6">
            <a:extLst>
              <a:ext uri="{FF2B5EF4-FFF2-40B4-BE49-F238E27FC236}">
                <a16:creationId xmlns:a16="http://schemas.microsoft.com/office/drawing/2014/main" id="{8F16B6AC-7147-4143-8F71-EEB6F782C334}"/>
              </a:ext>
            </a:extLst>
          </p:cNvPr>
          <p:cNvSpPr>
            <a:spLocks noGrp="1"/>
          </p:cNvSpPr>
          <p:nvPr>
            <p:ph type="body" sz="quarter" idx="14"/>
          </p:nvPr>
        </p:nvSpPr>
        <p:spPr/>
        <p:txBody>
          <a:bodyPr/>
          <a:lstStyle/>
          <a:p>
            <a:endParaRPr lang="ru-RU"/>
          </a:p>
        </p:txBody>
      </p:sp>
      <p:sp>
        <p:nvSpPr>
          <p:cNvPr id="8" name="Текст 7">
            <a:extLst>
              <a:ext uri="{FF2B5EF4-FFF2-40B4-BE49-F238E27FC236}">
                <a16:creationId xmlns:a16="http://schemas.microsoft.com/office/drawing/2014/main" id="{6C9C4F34-55DD-1B49-87D7-49B1EBF7F8EC}"/>
              </a:ext>
            </a:extLst>
          </p:cNvPr>
          <p:cNvSpPr>
            <a:spLocks noGrp="1"/>
          </p:cNvSpPr>
          <p:nvPr>
            <p:ph type="body" sz="quarter" idx="15"/>
          </p:nvPr>
        </p:nvSpPr>
        <p:spPr/>
        <p:txBody>
          <a:bodyPr/>
          <a:lstStyle/>
          <a:p>
            <a:endParaRPr lang="ru-RU"/>
          </a:p>
        </p:txBody>
      </p:sp>
      <p:graphicFrame>
        <p:nvGraphicFramePr>
          <p:cNvPr id="9" name="Table 2">
            <a:extLst>
              <a:ext uri="{FF2B5EF4-FFF2-40B4-BE49-F238E27FC236}">
                <a16:creationId xmlns:a16="http://schemas.microsoft.com/office/drawing/2014/main" id="{BE7E465B-E4F9-DC4B-9A6F-2C4ACA00E732}"/>
              </a:ext>
            </a:extLst>
          </p:cNvPr>
          <p:cNvGraphicFramePr>
            <a:graphicFrameLocks noGrp="1"/>
          </p:cNvGraphicFramePr>
          <p:nvPr>
            <p:extLst>
              <p:ext uri="{D42A27DB-BD31-4B8C-83A1-F6EECF244321}">
                <p14:modId xmlns:p14="http://schemas.microsoft.com/office/powerpoint/2010/main" val="693457429"/>
              </p:ext>
            </p:extLst>
          </p:nvPr>
        </p:nvGraphicFramePr>
        <p:xfrm>
          <a:off x="517198" y="2312627"/>
          <a:ext cx="7529520" cy="2993350"/>
        </p:xfrm>
        <a:graphic>
          <a:graphicData uri="http://schemas.openxmlformats.org/drawingml/2006/table">
            <a:tbl>
              <a:tblPr firstRow="1" bandRow="1">
                <a:tableStyleId>{5C22544A-7EE6-4342-B048-85BDC9FD1C3A}</a:tableStyleId>
              </a:tblPr>
              <a:tblGrid>
                <a:gridCol w="3011808">
                  <a:extLst>
                    <a:ext uri="{9D8B030D-6E8A-4147-A177-3AD203B41FA5}">
                      <a16:colId xmlns:a16="http://schemas.microsoft.com/office/drawing/2014/main" val="3757515663"/>
                    </a:ext>
                  </a:extLst>
                </a:gridCol>
                <a:gridCol w="1505904">
                  <a:extLst>
                    <a:ext uri="{9D8B030D-6E8A-4147-A177-3AD203B41FA5}">
                      <a16:colId xmlns:a16="http://schemas.microsoft.com/office/drawing/2014/main" val="4180931641"/>
                    </a:ext>
                  </a:extLst>
                </a:gridCol>
                <a:gridCol w="1505904">
                  <a:extLst>
                    <a:ext uri="{9D8B030D-6E8A-4147-A177-3AD203B41FA5}">
                      <a16:colId xmlns:a16="http://schemas.microsoft.com/office/drawing/2014/main" val="1144053917"/>
                    </a:ext>
                  </a:extLst>
                </a:gridCol>
                <a:gridCol w="1505904">
                  <a:extLst>
                    <a:ext uri="{9D8B030D-6E8A-4147-A177-3AD203B41FA5}">
                      <a16:colId xmlns:a16="http://schemas.microsoft.com/office/drawing/2014/main" val="1079961596"/>
                    </a:ext>
                  </a:extLst>
                </a:gridCol>
              </a:tblGrid>
              <a:tr h="598670">
                <a:tc>
                  <a:txBody>
                    <a:bodyPr/>
                    <a:lstStyle/>
                    <a:p>
                      <a:r>
                        <a:rPr lang="ru-RU" sz="1300" b="0" dirty="0">
                          <a:ln>
                            <a:noFill/>
                          </a:ln>
                          <a:solidFill>
                            <a:srgbClr val="102D69"/>
                          </a:solidFill>
                          <a:latin typeface="HSE Sans" panose="02000000000000000000" pitchFamily="2" charset="0"/>
                        </a:rPr>
                        <a:t>Название столбца</a:t>
                      </a:r>
                      <a:endParaRPr lang="en-RU" sz="1300" b="0">
                        <a:ln>
                          <a:noFill/>
                        </a:ln>
                        <a:solidFill>
                          <a:srgbClr val="102D69"/>
                        </a:solidFill>
                        <a:latin typeface="HSE Sans" panose="02000000000000000000" pitchFamily="2" charset="0"/>
                      </a:endParaRPr>
                    </a:p>
                  </a:txBody>
                  <a:tcPr>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dirty="0">
                          <a:ln>
                            <a:noFill/>
                          </a:ln>
                          <a:solidFill>
                            <a:srgbClr val="102D69"/>
                          </a:solidFill>
                          <a:latin typeface="HSE Sans" panose="02000000000000000000" pitchFamily="2" charset="0"/>
                        </a:rPr>
                        <a:t>Актуализация</a:t>
                      </a:r>
                      <a:endParaRPr lang="en-RU" sz="1300" b="0">
                        <a:ln>
                          <a:noFill/>
                        </a:ln>
                        <a:solidFill>
                          <a:srgbClr val="102D69"/>
                        </a:solidFill>
                        <a:latin typeface="HSE Sans" panose="02000000000000000000" pitchFamily="2"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a:ln>
                            <a:noFill/>
                          </a:ln>
                          <a:solidFill>
                            <a:srgbClr val="102D69"/>
                          </a:solidFill>
                          <a:latin typeface="HSE Sans" panose="02000000000000000000" pitchFamily="2" charset="0"/>
                        </a:rPr>
                        <a:t>Верификация</a:t>
                      </a:r>
                      <a:endParaRPr lang="en-RU" sz="1300" b="0">
                        <a:ln>
                          <a:noFill/>
                        </a:ln>
                        <a:solidFill>
                          <a:srgbClr val="102D69"/>
                        </a:solidFill>
                        <a:latin typeface="HSE Sans" panose="02000000000000000000" pitchFamily="2"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a:ln>
                            <a:noFill/>
                          </a:ln>
                          <a:solidFill>
                            <a:srgbClr val="102D69"/>
                          </a:solidFill>
                          <a:latin typeface="HSE Sans" panose="02000000000000000000" pitchFamily="2" charset="0"/>
                        </a:rPr>
                        <a:t>Буферизация</a:t>
                      </a:r>
                      <a:endParaRPr lang="en-RU" sz="1300" b="0">
                        <a:ln>
                          <a:noFill/>
                        </a:ln>
                        <a:solidFill>
                          <a:srgbClr val="102D69"/>
                        </a:solidFill>
                        <a:latin typeface="HSE Sans" panose="02000000000000000000" pitchFamily="2" charset="0"/>
                      </a:endParaRPr>
                    </a:p>
                  </a:txBody>
                  <a:tcPr>
                    <a:lnL w="3175" cap="flat" cmpd="sng" algn="ctr">
                      <a:solidFill>
                        <a:schemeClr val="bg1"/>
                      </a:solidFill>
                      <a:prstDash val="solid"/>
                      <a:round/>
                      <a:headEnd type="none" w="med" len="med"/>
                      <a:tailEnd type="none" w="med" len="med"/>
                    </a:lnL>
                    <a:lnR w="12700" cmpd="sng">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29016697"/>
                  </a:ext>
                </a:extLst>
              </a:tr>
              <a:tr h="5986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300" b="0">
                          <a:ln>
                            <a:noFill/>
                          </a:ln>
                          <a:solidFill>
                            <a:srgbClr val="102D69"/>
                          </a:solidFill>
                          <a:latin typeface="HSE Sans" panose="02000000000000000000" pitchFamily="2" charset="0"/>
                        </a:rPr>
                        <a:t>Показатели эффективности</a:t>
                      </a:r>
                      <a:endParaRPr lang="en-RU" sz="1300">
                        <a:ln>
                          <a:solidFill>
                            <a:schemeClr val="bg1">
                              <a:lumMod val="75000"/>
                            </a:schemeClr>
                          </a:solidFill>
                        </a:ln>
                      </a:endParaRPr>
                    </a:p>
                  </a:txBody>
                  <a:tcPr>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a:ln>
                            <a:noFill/>
                          </a:ln>
                          <a:solidFill>
                            <a:srgbClr val="102D69"/>
                          </a:solidFill>
                          <a:latin typeface="HSE Sans" panose="02000000000000000000" pitchFamily="2" charset="0"/>
                        </a:rPr>
                        <a:t>34 353</a:t>
                      </a:r>
                      <a:endParaRPr lang="en-RU" sz="1300">
                        <a:ln>
                          <a:solidFill>
                            <a:schemeClr val="bg1">
                              <a:lumMod val="75000"/>
                            </a:schemeClr>
                          </a:solidFill>
                        </a:ln>
                      </a:endParaRPr>
                    </a:p>
                    <a:p>
                      <a:pPr algn="r"/>
                      <a:endParaRPr lang="en-RU"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a:ln>
                            <a:noFill/>
                          </a:ln>
                          <a:solidFill>
                            <a:srgbClr val="102D69"/>
                          </a:solidFill>
                          <a:latin typeface="HSE Sans" panose="02000000000000000000" pitchFamily="2" charset="0"/>
                        </a:rPr>
                        <a:t>456 578 678</a:t>
                      </a:r>
                      <a:endParaRPr lang="en-RU" sz="1300">
                        <a:ln>
                          <a:solidFill>
                            <a:schemeClr val="bg1">
                              <a:lumMod val="75000"/>
                            </a:schemeClr>
                          </a:solidFill>
                        </a:ln>
                      </a:endParaRPr>
                    </a:p>
                    <a:p>
                      <a:pPr algn="r"/>
                      <a:endParaRPr lang="en-RU"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a:ln>
                            <a:noFill/>
                          </a:ln>
                          <a:solidFill>
                            <a:srgbClr val="102D69"/>
                          </a:solidFill>
                          <a:latin typeface="HSE Sans" panose="02000000000000000000" pitchFamily="2" charset="0"/>
                        </a:rPr>
                        <a:t>23 424</a:t>
                      </a:r>
                      <a:endParaRPr lang="en-RU" sz="1300">
                        <a:ln>
                          <a:solidFill>
                            <a:schemeClr val="bg1">
                              <a:lumMod val="75000"/>
                            </a:schemeClr>
                          </a:solidFill>
                        </a:ln>
                      </a:endParaRPr>
                    </a:p>
                    <a:p>
                      <a:pPr algn="r"/>
                      <a:endParaRPr lang="en-RU"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12700" cmpd="sng">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29980882"/>
                  </a:ext>
                </a:extLst>
              </a:tr>
              <a:tr h="5986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300" b="0">
                          <a:ln>
                            <a:noFill/>
                          </a:ln>
                          <a:solidFill>
                            <a:srgbClr val="102D69"/>
                          </a:solidFill>
                          <a:latin typeface="HSE Sans" panose="02000000000000000000" pitchFamily="2" charset="0"/>
                        </a:rPr>
                        <a:t>Еще показатели, </a:t>
                      </a:r>
                      <a:br>
                        <a:rPr lang="ru-RU" sz="1300" b="0">
                          <a:ln>
                            <a:noFill/>
                          </a:ln>
                          <a:solidFill>
                            <a:srgbClr val="102D69"/>
                          </a:solidFill>
                          <a:latin typeface="HSE Sans" panose="02000000000000000000" pitchFamily="2" charset="0"/>
                        </a:rPr>
                      </a:br>
                      <a:r>
                        <a:rPr lang="ru-RU" sz="1300" b="0">
                          <a:ln>
                            <a:noFill/>
                          </a:ln>
                          <a:solidFill>
                            <a:srgbClr val="102D69"/>
                          </a:solidFill>
                          <a:latin typeface="HSE Sans" panose="02000000000000000000" pitchFamily="2" charset="0"/>
                        </a:rPr>
                        <a:t>но эффективности ли?</a:t>
                      </a:r>
                      <a:endParaRPr lang="en-RU" sz="1300">
                        <a:ln>
                          <a:solidFill>
                            <a:schemeClr val="bg1">
                              <a:lumMod val="75000"/>
                            </a:schemeClr>
                          </a:solidFill>
                        </a:ln>
                      </a:endParaRPr>
                    </a:p>
                  </a:txBody>
                  <a:tcPr>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a:ln>
                            <a:noFill/>
                          </a:ln>
                          <a:solidFill>
                            <a:srgbClr val="102D69"/>
                          </a:solidFill>
                          <a:latin typeface="HSE Sans" panose="02000000000000000000" pitchFamily="2" charset="0"/>
                        </a:rPr>
                        <a:t>67 868</a:t>
                      </a:r>
                      <a:endParaRPr lang="en-RU" sz="1300">
                        <a:ln>
                          <a:solidFill>
                            <a:schemeClr val="bg1">
                              <a:lumMod val="75000"/>
                            </a:schemeClr>
                          </a:solidFill>
                        </a:ln>
                      </a:endParaRPr>
                    </a:p>
                    <a:p>
                      <a:pPr algn="r"/>
                      <a:endParaRPr lang="en-RU"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a:ln>
                            <a:noFill/>
                          </a:ln>
                          <a:solidFill>
                            <a:srgbClr val="102D69"/>
                          </a:solidFill>
                          <a:latin typeface="HSE Sans" panose="02000000000000000000" pitchFamily="2" charset="0"/>
                        </a:rPr>
                        <a:t>909 837 459</a:t>
                      </a:r>
                      <a:endParaRPr lang="en-RU" sz="1300">
                        <a:ln>
                          <a:solidFill>
                            <a:schemeClr val="bg1">
                              <a:lumMod val="75000"/>
                            </a:schemeClr>
                          </a:solidFill>
                        </a:ln>
                      </a:endParaRPr>
                    </a:p>
                    <a:p>
                      <a:pPr algn="r"/>
                      <a:endParaRPr lang="en-RU"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a:ln>
                            <a:noFill/>
                          </a:ln>
                          <a:solidFill>
                            <a:srgbClr val="102D69"/>
                          </a:solidFill>
                          <a:latin typeface="HSE Sans" panose="02000000000000000000" pitchFamily="2" charset="0"/>
                        </a:rPr>
                        <a:t>900 077</a:t>
                      </a:r>
                      <a:endParaRPr lang="en-RU" sz="1300">
                        <a:ln>
                          <a:solidFill>
                            <a:schemeClr val="bg1">
                              <a:lumMod val="75000"/>
                            </a:schemeClr>
                          </a:solidFill>
                        </a:ln>
                      </a:endParaRPr>
                    </a:p>
                    <a:p>
                      <a:pPr algn="r"/>
                      <a:endParaRPr lang="en-RU"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12700" cmpd="sng">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76854252"/>
                  </a:ext>
                </a:extLst>
              </a:tr>
              <a:tr h="5986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300" b="0">
                          <a:ln>
                            <a:noFill/>
                          </a:ln>
                          <a:solidFill>
                            <a:srgbClr val="102D69"/>
                          </a:solidFill>
                          <a:latin typeface="HSE Sans" panose="02000000000000000000" pitchFamily="2" charset="0"/>
                        </a:rPr>
                        <a:t>И еще немного показателей</a:t>
                      </a:r>
                      <a:endParaRPr lang="en-RU" sz="1300" b="0">
                        <a:ln>
                          <a:noFill/>
                        </a:ln>
                        <a:solidFill>
                          <a:srgbClr val="102D69"/>
                        </a:solidFill>
                        <a:latin typeface="HSE Sans" panose="02000000000000000000" pitchFamily="2" charset="0"/>
                      </a:endParaRPr>
                    </a:p>
                  </a:txBody>
                  <a:tcPr>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a:ln>
                            <a:noFill/>
                          </a:ln>
                          <a:solidFill>
                            <a:srgbClr val="102D69"/>
                          </a:solidFill>
                          <a:latin typeface="HSE Sans" panose="02000000000000000000" pitchFamily="2" charset="0"/>
                        </a:rPr>
                        <a:t>23 324 213</a:t>
                      </a:r>
                      <a:endParaRPr lang="en-RU" sz="1300">
                        <a:ln>
                          <a:solidFill>
                            <a:schemeClr val="bg1">
                              <a:lumMod val="75000"/>
                            </a:schemeClr>
                          </a:solidFill>
                        </a:ln>
                      </a:endParaRPr>
                    </a:p>
                    <a:p>
                      <a:pPr algn="r"/>
                      <a:endParaRPr lang="en-RU"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a:ln>
                            <a:noFill/>
                          </a:ln>
                          <a:solidFill>
                            <a:srgbClr val="102D69"/>
                          </a:solidFill>
                          <a:latin typeface="HSE Sans" panose="02000000000000000000" pitchFamily="2" charset="0"/>
                        </a:rPr>
                        <a:t>12 334</a:t>
                      </a:r>
                      <a:endParaRPr lang="en-RU" sz="1300">
                        <a:ln>
                          <a:solidFill>
                            <a:schemeClr val="bg1">
                              <a:lumMod val="75000"/>
                            </a:schemeClr>
                          </a:solidFill>
                        </a:ln>
                      </a:endParaRPr>
                    </a:p>
                    <a:p>
                      <a:pPr algn="r"/>
                      <a:endParaRPr lang="en-RU"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a:ln>
                            <a:noFill/>
                          </a:ln>
                          <a:solidFill>
                            <a:srgbClr val="102D69"/>
                          </a:solidFill>
                          <a:latin typeface="HSE Sans" panose="02000000000000000000" pitchFamily="2" charset="0"/>
                        </a:rPr>
                        <a:t>34 567</a:t>
                      </a:r>
                      <a:endParaRPr lang="en-RU" sz="1300">
                        <a:ln>
                          <a:solidFill>
                            <a:schemeClr val="bg1">
                              <a:lumMod val="75000"/>
                            </a:schemeClr>
                          </a:solidFill>
                        </a:ln>
                      </a:endParaRPr>
                    </a:p>
                    <a:p>
                      <a:pPr algn="r"/>
                      <a:endParaRPr lang="en-RU"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12700" cmpd="sng">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8144885"/>
                  </a:ext>
                </a:extLst>
              </a:tr>
              <a:tr h="5986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300" b="1">
                          <a:ln>
                            <a:noFill/>
                          </a:ln>
                          <a:solidFill>
                            <a:srgbClr val="102D69"/>
                          </a:solidFill>
                          <a:latin typeface="HSE Sans" panose="02000000000000000000" pitchFamily="2" charset="0"/>
                        </a:rPr>
                        <a:t>ИТОГО</a:t>
                      </a:r>
                      <a:endParaRPr lang="en-RU" sz="1000" b="0">
                        <a:ln>
                          <a:noFill/>
                        </a:ln>
                        <a:solidFill>
                          <a:srgbClr val="102D69"/>
                        </a:solidFill>
                        <a:latin typeface="HSE Sans" panose="02000000000000000000" pitchFamily="2" charset="0"/>
                      </a:endParaRPr>
                    </a:p>
                  </a:txBody>
                  <a:tcPr>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1">
                          <a:ln>
                            <a:noFill/>
                          </a:ln>
                          <a:solidFill>
                            <a:srgbClr val="102D69"/>
                          </a:solidFill>
                          <a:latin typeface="HSE Sans" panose="02000000000000000000" pitchFamily="2" charset="0"/>
                        </a:rPr>
                        <a:t>75 984 375</a:t>
                      </a:r>
                      <a:endParaRPr lang="en-RU" sz="1300" b="1">
                        <a:ln>
                          <a:solidFill>
                            <a:schemeClr val="bg1">
                              <a:lumMod val="75000"/>
                            </a:schemeClr>
                          </a:solidFill>
                        </a:ln>
                        <a:latin typeface="HSE Sans" panose="02000000000000000000" pitchFamily="2" charset="0"/>
                      </a:endParaRPr>
                    </a:p>
                    <a:p>
                      <a:pPr algn="r"/>
                      <a:endParaRPr lang="en-RU" sz="1300" b="1">
                        <a:ln>
                          <a:solidFill>
                            <a:schemeClr val="bg1">
                              <a:lumMod val="75000"/>
                            </a:schemeClr>
                          </a:solidFill>
                        </a:ln>
                        <a:latin typeface="HSE Sans" panose="02000000000000000000" pitchFamily="2"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1">
                          <a:ln>
                            <a:noFill/>
                          </a:ln>
                          <a:solidFill>
                            <a:srgbClr val="102D69"/>
                          </a:solidFill>
                          <a:latin typeface="HSE Sans" panose="02000000000000000000" pitchFamily="2" charset="0"/>
                        </a:rPr>
                        <a:t>3 984 759 835</a:t>
                      </a:r>
                      <a:endParaRPr lang="en-RU" sz="1300" b="1">
                        <a:ln>
                          <a:solidFill>
                            <a:schemeClr val="bg1">
                              <a:lumMod val="75000"/>
                            </a:schemeClr>
                          </a:solidFill>
                        </a:ln>
                        <a:latin typeface="HSE Sans" panose="02000000000000000000" pitchFamily="2" charset="0"/>
                      </a:endParaRPr>
                    </a:p>
                    <a:p>
                      <a:pPr algn="r"/>
                      <a:endParaRPr lang="en-RU" sz="1300" b="1">
                        <a:ln>
                          <a:solidFill>
                            <a:schemeClr val="bg1">
                              <a:lumMod val="75000"/>
                            </a:schemeClr>
                          </a:solidFill>
                        </a:ln>
                        <a:latin typeface="HSE Sans" panose="02000000000000000000" pitchFamily="2"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1" dirty="0">
                          <a:ln>
                            <a:noFill/>
                          </a:ln>
                          <a:solidFill>
                            <a:srgbClr val="102D69"/>
                          </a:solidFill>
                          <a:latin typeface="HSE Sans" panose="02000000000000000000" pitchFamily="2" charset="0"/>
                        </a:rPr>
                        <a:t>34 785</a:t>
                      </a:r>
                      <a:endParaRPr lang="en-RU" sz="1300" b="1">
                        <a:ln>
                          <a:solidFill>
                            <a:schemeClr val="bg1">
                              <a:lumMod val="75000"/>
                            </a:schemeClr>
                          </a:solidFill>
                        </a:ln>
                        <a:latin typeface="HSE Sans" panose="02000000000000000000" pitchFamily="2" charset="0"/>
                      </a:endParaRPr>
                    </a:p>
                    <a:p>
                      <a:pPr algn="r"/>
                      <a:endParaRPr lang="en-RU" sz="1300" b="1">
                        <a:ln>
                          <a:solidFill>
                            <a:schemeClr val="bg1">
                              <a:lumMod val="75000"/>
                            </a:schemeClr>
                          </a:solidFill>
                        </a:ln>
                        <a:latin typeface="HSE Sans" panose="02000000000000000000" pitchFamily="2" charset="0"/>
                      </a:endParaRPr>
                    </a:p>
                  </a:txBody>
                  <a:tcPr>
                    <a:lnL w="3175" cap="flat" cmpd="sng" algn="ctr">
                      <a:solidFill>
                        <a:schemeClr val="bg1"/>
                      </a:solidFill>
                      <a:prstDash val="solid"/>
                      <a:round/>
                      <a:headEnd type="none" w="med" len="med"/>
                      <a:tailEnd type="none" w="med" len="med"/>
                    </a:lnL>
                    <a:lnR w="12700" cmpd="sng">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2909998"/>
                  </a:ext>
                </a:extLst>
              </a:tr>
            </a:tbl>
          </a:graphicData>
        </a:graphic>
      </p:graphicFrame>
    </p:spTree>
    <p:extLst>
      <p:ext uri="{BB962C8B-B14F-4D97-AF65-F5344CB8AC3E}">
        <p14:creationId xmlns:p14="http://schemas.microsoft.com/office/powerpoint/2010/main" val="4128394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5A9635-3750-D34A-AC4F-18C777EEEACE}"/>
              </a:ext>
            </a:extLst>
          </p:cNvPr>
          <p:cNvSpPr>
            <a:spLocks noGrp="1"/>
          </p:cNvSpPr>
          <p:nvPr>
            <p:ph type="title"/>
          </p:nvPr>
        </p:nvSpPr>
        <p:spPr/>
        <p:txBody>
          <a:bodyPr/>
          <a:lstStyle/>
          <a:p>
            <a:endParaRPr lang="ru-RU"/>
          </a:p>
        </p:txBody>
      </p:sp>
      <p:sp>
        <p:nvSpPr>
          <p:cNvPr id="3" name="Текст 2">
            <a:extLst>
              <a:ext uri="{FF2B5EF4-FFF2-40B4-BE49-F238E27FC236}">
                <a16:creationId xmlns:a16="http://schemas.microsoft.com/office/drawing/2014/main" id="{DC07A214-5C62-A748-9610-9B102D55042C}"/>
              </a:ext>
            </a:extLst>
          </p:cNvPr>
          <p:cNvSpPr>
            <a:spLocks noGrp="1"/>
          </p:cNvSpPr>
          <p:nvPr>
            <p:ph type="body" sz="quarter" idx="12"/>
          </p:nvPr>
        </p:nvSpPr>
        <p:spPr/>
        <p:txBody>
          <a:bodyPr/>
          <a:lstStyle/>
          <a:p>
            <a:endParaRPr lang="ru-RU" dirty="0"/>
          </a:p>
        </p:txBody>
      </p:sp>
      <p:sp>
        <p:nvSpPr>
          <p:cNvPr id="4" name="Текст 3">
            <a:extLst>
              <a:ext uri="{FF2B5EF4-FFF2-40B4-BE49-F238E27FC236}">
                <a16:creationId xmlns:a16="http://schemas.microsoft.com/office/drawing/2014/main" id="{479F1503-6AC3-BC44-8339-CDF4434C29F8}"/>
              </a:ext>
            </a:extLst>
          </p:cNvPr>
          <p:cNvSpPr>
            <a:spLocks noGrp="1"/>
          </p:cNvSpPr>
          <p:nvPr>
            <p:ph type="body" sz="quarter" idx="13"/>
          </p:nvPr>
        </p:nvSpPr>
        <p:spPr/>
        <p:txBody>
          <a:bodyPr/>
          <a:lstStyle/>
          <a:p>
            <a:endParaRPr lang="ru-RU"/>
          </a:p>
        </p:txBody>
      </p:sp>
      <p:sp>
        <p:nvSpPr>
          <p:cNvPr id="5" name="Текст 4">
            <a:extLst>
              <a:ext uri="{FF2B5EF4-FFF2-40B4-BE49-F238E27FC236}">
                <a16:creationId xmlns:a16="http://schemas.microsoft.com/office/drawing/2014/main" id="{B44726F6-6B97-9541-B430-5890C40AB653}"/>
              </a:ext>
            </a:extLst>
          </p:cNvPr>
          <p:cNvSpPr>
            <a:spLocks noGrp="1"/>
          </p:cNvSpPr>
          <p:nvPr>
            <p:ph type="body" sz="quarter" idx="14"/>
          </p:nvPr>
        </p:nvSpPr>
        <p:spPr/>
        <p:txBody>
          <a:bodyPr/>
          <a:lstStyle/>
          <a:p>
            <a:endParaRPr lang="ru-RU"/>
          </a:p>
        </p:txBody>
      </p:sp>
      <p:sp>
        <p:nvSpPr>
          <p:cNvPr id="6" name="Текст 5">
            <a:extLst>
              <a:ext uri="{FF2B5EF4-FFF2-40B4-BE49-F238E27FC236}">
                <a16:creationId xmlns:a16="http://schemas.microsoft.com/office/drawing/2014/main" id="{1FF1B796-D346-7747-8C68-5B56E6538039}"/>
              </a:ext>
            </a:extLst>
          </p:cNvPr>
          <p:cNvSpPr>
            <a:spLocks noGrp="1"/>
          </p:cNvSpPr>
          <p:nvPr>
            <p:ph type="body" sz="quarter" idx="15"/>
          </p:nvPr>
        </p:nvSpPr>
        <p:spPr/>
        <p:txBody>
          <a:bodyPr/>
          <a:lstStyle/>
          <a:p>
            <a:endParaRPr lang="ru-RU"/>
          </a:p>
        </p:txBody>
      </p:sp>
    </p:spTree>
    <p:extLst>
      <p:ext uri="{BB962C8B-B14F-4D97-AF65-F5344CB8AC3E}">
        <p14:creationId xmlns:p14="http://schemas.microsoft.com/office/powerpoint/2010/main" val="4037266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0FBB06-E150-E043-9C3B-E94A0F5A67CA}"/>
              </a:ext>
            </a:extLst>
          </p:cNvPr>
          <p:cNvSpPr>
            <a:spLocks noGrp="1"/>
          </p:cNvSpPr>
          <p:nvPr>
            <p:ph type="title"/>
          </p:nvPr>
        </p:nvSpPr>
        <p:spPr/>
        <p:txBody>
          <a:bodyPr/>
          <a:lstStyle/>
          <a:p>
            <a:endParaRPr lang="ru-RU"/>
          </a:p>
        </p:txBody>
      </p:sp>
      <p:sp>
        <p:nvSpPr>
          <p:cNvPr id="3" name="Текст 2">
            <a:extLst>
              <a:ext uri="{FF2B5EF4-FFF2-40B4-BE49-F238E27FC236}">
                <a16:creationId xmlns:a16="http://schemas.microsoft.com/office/drawing/2014/main" id="{2465E442-B2F4-3748-B83F-E8D7BCF1B778}"/>
              </a:ext>
            </a:extLst>
          </p:cNvPr>
          <p:cNvSpPr>
            <a:spLocks noGrp="1"/>
          </p:cNvSpPr>
          <p:nvPr>
            <p:ph type="body" sz="quarter" idx="12"/>
          </p:nvPr>
        </p:nvSpPr>
        <p:spPr/>
        <p:txBody>
          <a:bodyPr/>
          <a:lstStyle/>
          <a:p>
            <a:endParaRPr lang="ru-RU"/>
          </a:p>
        </p:txBody>
      </p:sp>
      <p:sp>
        <p:nvSpPr>
          <p:cNvPr id="4" name="Текст 3">
            <a:extLst>
              <a:ext uri="{FF2B5EF4-FFF2-40B4-BE49-F238E27FC236}">
                <a16:creationId xmlns:a16="http://schemas.microsoft.com/office/drawing/2014/main" id="{4E7A6A30-DD09-0B47-894B-C7754C7BECBF}"/>
              </a:ext>
            </a:extLst>
          </p:cNvPr>
          <p:cNvSpPr>
            <a:spLocks noGrp="1"/>
          </p:cNvSpPr>
          <p:nvPr>
            <p:ph type="body" sz="quarter" idx="16"/>
          </p:nvPr>
        </p:nvSpPr>
        <p:spPr/>
        <p:txBody>
          <a:bodyPr/>
          <a:lstStyle/>
          <a:p>
            <a:endParaRPr lang="ru-RU"/>
          </a:p>
        </p:txBody>
      </p:sp>
      <p:sp>
        <p:nvSpPr>
          <p:cNvPr id="6" name="Текст 5">
            <a:extLst>
              <a:ext uri="{FF2B5EF4-FFF2-40B4-BE49-F238E27FC236}">
                <a16:creationId xmlns:a16="http://schemas.microsoft.com/office/drawing/2014/main" id="{76992545-046C-7241-A3FF-215D81AF4AB3}"/>
              </a:ext>
            </a:extLst>
          </p:cNvPr>
          <p:cNvSpPr>
            <a:spLocks noGrp="1"/>
          </p:cNvSpPr>
          <p:nvPr>
            <p:ph type="body" sz="quarter" idx="13"/>
          </p:nvPr>
        </p:nvSpPr>
        <p:spPr/>
        <p:txBody>
          <a:bodyPr/>
          <a:lstStyle/>
          <a:p>
            <a:endParaRPr lang="ru-RU"/>
          </a:p>
        </p:txBody>
      </p:sp>
      <p:sp>
        <p:nvSpPr>
          <p:cNvPr id="7" name="Текст 6">
            <a:extLst>
              <a:ext uri="{FF2B5EF4-FFF2-40B4-BE49-F238E27FC236}">
                <a16:creationId xmlns:a16="http://schemas.microsoft.com/office/drawing/2014/main" id="{31A0EB17-0D28-524C-9C34-1970B0BAC8CE}"/>
              </a:ext>
            </a:extLst>
          </p:cNvPr>
          <p:cNvSpPr>
            <a:spLocks noGrp="1"/>
          </p:cNvSpPr>
          <p:nvPr>
            <p:ph type="body" sz="quarter" idx="14"/>
          </p:nvPr>
        </p:nvSpPr>
        <p:spPr/>
        <p:txBody>
          <a:bodyPr/>
          <a:lstStyle/>
          <a:p>
            <a:endParaRPr lang="ru-RU"/>
          </a:p>
        </p:txBody>
      </p:sp>
      <p:sp>
        <p:nvSpPr>
          <p:cNvPr id="8" name="Текст 7">
            <a:extLst>
              <a:ext uri="{FF2B5EF4-FFF2-40B4-BE49-F238E27FC236}">
                <a16:creationId xmlns:a16="http://schemas.microsoft.com/office/drawing/2014/main" id="{CD633F9A-0684-3C45-AC7F-6A087C1D8F06}"/>
              </a:ext>
            </a:extLst>
          </p:cNvPr>
          <p:cNvSpPr>
            <a:spLocks noGrp="1"/>
          </p:cNvSpPr>
          <p:nvPr>
            <p:ph type="body" sz="quarter" idx="15"/>
          </p:nvPr>
        </p:nvSpPr>
        <p:spPr/>
        <p:txBody>
          <a:bodyPr/>
          <a:lstStyle/>
          <a:p>
            <a:endParaRPr lang="ru-RU"/>
          </a:p>
        </p:txBody>
      </p:sp>
      <p:graphicFrame>
        <p:nvGraphicFramePr>
          <p:cNvPr id="9" name="Chart 1">
            <a:extLst>
              <a:ext uri="{FF2B5EF4-FFF2-40B4-BE49-F238E27FC236}">
                <a16:creationId xmlns:a16="http://schemas.microsoft.com/office/drawing/2014/main" id="{15CA9EA1-2738-114D-9E8B-60A7C4F04D04}"/>
              </a:ext>
            </a:extLst>
          </p:cNvPr>
          <p:cNvGraphicFramePr/>
          <p:nvPr>
            <p:extLst>
              <p:ext uri="{D42A27DB-BD31-4B8C-83A1-F6EECF244321}">
                <p14:modId xmlns:p14="http://schemas.microsoft.com/office/powerpoint/2010/main" val="940599620"/>
              </p:ext>
            </p:extLst>
          </p:nvPr>
        </p:nvGraphicFramePr>
        <p:xfrm>
          <a:off x="5443267" y="1478263"/>
          <a:ext cx="6197871" cy="474143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96322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1E9F12-24B4-A544-898E-655F204EAFD3}"/>
              </a:ext>
            </a:extLst>
          </p:cNvPr>
          <p:cNvSpPr>
            <a:spLocks noGrp="1"/>
          </p:cNvSpPr>
          <p:nvPr>
            <p:ph type="title"/>
          </p:nvPr>
        </p:nvSpPr>
        <p:spPr/>
        <p:txBody>
          <a:bodyPr/>
          <a:lstStyle/>
          <a:p>
            <a:endParaRPr lang="ru-RU"/>
          </a:p>
        </p:txBody>
      </p:sp>
      <p:sp>
        <p:nvSpPr>
          <p:cNvPr id="3" name="Текст 2">
            <a:extLst>
              <a:ext uri="{FF2B5EF4-FFF2-40B4-BE49-F238E27FC236}">
                <a16:creationId xmlns:a16="http://schemas.microsoft.com/office/drawing/2014/main" id="{A53710F0-3422-CB44-BAFD-3180F788894A}"/>
              </a:ext>
            </a:extLst>
          </p:cNvPr>
          <p:cNvSpPr>
            <a:spLocks noGrp="1"/>
          </p:cNvSpPr>
          <p:nvPr>
            <p:ph type="body" sz="quarter" idx="12"/>
          </p:nvPr>
        </p:nvSpPr>
        <p:spPr/>
        <p:txBody>
          <a:bodyPr/>
          <a:lstStyle/>
          <a:p>
            <a:endParaRPr lang="ru-RU"/>
          </a:p>
        </p:txBody>
      </p:sp>
      <p:sp>
        <p:nvSpPr>
          <p:cNvPr id="4" name="Текст 3">
            <a:extLst>
              <a:ext uri="{FF2B5EF4-FFF2-40B4-BE49-F238E27FC236}">
                <a16:creationId xmlns:a16="http://schemas.microsoft.com/office/drawing/2014/main" id="{40B8C078-A7F3-3946-9918-C761BF910A9C}"/>
              </a:ext>
            </a:extLst>
          </p:cNvPr>
          <p:cNvSpPr>
            <a:spLocks noGrp="1"/>
          </p:cNvSpPr>
          <p:nvPr>
            <p:ph type="body" sz="quarter" idx="16"/>
          </p:nvPr>
        </p:nvSpPr>
        <p:spPr/>
        <p:txBody>
          <a:bodyPr/>
          <a:lstStyle/>
          <a:p>
            <a:endParaRPr lang="ru-RU"/>
          </a:p>
        </p:txBody>
      </p:sp>
      <p:sp>
        <p:nvSpPr>
          <p:cNvPr id="6" name="Текст 5">
            <a:extLst>
              <a:ext uri="{FF2B5EF4-FFF2-40B4-BE49-F238E27FC236}">
                <a16:creationId xmlns:a16="http://schemas.microsoft.com/office/drawing/2014/main" id="{200F8927-B867-3F4D-99B5-B1C9460F9010}"/>
              </a:ext>
            </a:extLst>
          </p:cNvPr>
          <p:cNvSpPr>
            <a:spLocks noGrp="1"/>
          </p:cNvSpPr>
          <p:nvPr>
            <p:ph type="body" sz="quarter" idx="13"/>
          </p:nvPr>
        </p:nvSpPr>
        <p:spPr/>
        <p:txBody>
          <a:bodyPr/>
          <a:lstStyle/>
          <a:p>
            <a:endParaRPr lang="ru-RU"/>
          </a:p>
        </p:txBody>
      </p:sp>
      <p:sp>
        <p:nvSpPr>
          <p:cNvPr id="7" name="Текст 6">
            <a:extLst>
              <a:ext uri="{FF2B5EF4-FFF2-40B4-BE49-F238E27FC236}">
                <a16:creationId xmlns:a16="http://schemas.microsoft.com/office/drawing/2014/main" id="{FE7EB57C-8144-9C4F-8DED-3C5FD00EA498}"/>
              </a:ext>
            </a:extLst>
          </p:cNvPr>
          <p:cNvSpPr>
            <a:spLocks noGrp="1"/>
          </p:cNvSpPr>
          <p:nvPr>
            <p:ph type="body" sz="quarter" idx="14"/>
          </p:nvPr>
        </p:nvSpPr>
        <p:spPr/>
        <p:txBody>
          <a:bodyPr/>
          <a:lstStyle/>
          <a:p>
            <a:endParaRPr lang="ru-RU"/>
          </a:p>
        </p:txBody>
      </p:sp>
      <p:sp>
        <p:nvSpPr>
          <p:cNvPr id="8" name="Текст 7">
            <a:extLst>
              <a:ext uri="{FF2B5EF4-FFF2-40B4-BE49-F238E27FC236}">
                <a16:creationId xmlns:a16="http://schemas.microsoft.com/office/drawing/2014/main" id="{B55D36F7-D45B-7845-AECA-F7681B2EFC19}"/>
              </a:ext>
            </a:extLst>
          </p:cNvPr>
          <p:cNvSpPr>
            <a:spLocks noGrp="1"/>
          </p:cNvSpPr>
          <p:nvPr>
            <p:ph type="body" sz="quarter" idx="15"/>
          </p:nvPr>
        </p:nvSpPr>
        <p:spPr/>
        <p:txBody>
          <a:bodyPr/>
          <a:lstStyle/>
          <a:p>
            <a:endParaRPr lang="ru-RU"/>
          </a:p>
        </p:txBody>
      </p:sp>
      <p:graphicFrame>
        <p:nvGraphicFramePr>
          <p:cNvPr id="9" name="Chart 2">
            <a:extLst>
              <a:ext uri="{FF2B5EF4-FFF2-40B4-BE49-F238E27FC236}">
                <a16:creationId xmlns:a16="http://schemas.microsoft.com/office/drawing/2014/main" id="{F0FD7DD6-FCC9-8841-9675-E95E7F928BA5}"/>
              </a:ext>
            </a:extLst>
          </p:cNvPr>
          <p:cNvGraphicFramePr/>
          <p:nvPr>
            <p:extLst>
              <p:ext uri="{D42A27DB-BD31-4B8C-83A1-F6EECF244321}">
                <p14:modId xmlns:p14="http://schemas.microsoft.com/office/powerpoint/2010/main" val="316918957"/>
              </p:ext>
            </p:extLst>
          </p:nvPr>
        </p:nvGraphicFramePr>
        <p:xfrm>
          <a:off x="5382882" y="1491751"/>
          <a:ext cx="6203707" cy="478204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616828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6B37A5-35B9-C847-9CD5-3430A6325B4C}"/>
              </a:ext>
            </a:extLst>
          </p:cNvPr>
          <p:cNvSpPr>
            <a:spLocks noGrp="1"/>
          </p:cNvSpPr>
          <p:nvPr>
            <p:ph type="title"/>
          </p:nvPr>
        </p:nvSpPr>
        <p:spPr/>
        <p:txBody>
          <a:bodyPr/>
          <a:lstStyle/>
          <a:p>
            <a:endParaRPr lang="ru-RU"/>
          </a:p>
        </p:txBody>
      </p:sp>
      <p:sp>
        <p:nvSpPr>
          <p:cNvPr id="3" name="Текст 2">
            <a:extLst>
              <a:ext uri="{FF2B5EF4-FFF2-40B4-BE49-F238E27FC236}">
                <a16:creationId xmlns:a16="http://schemas.microsoft.com/office/drawing/2014/main" id="{A676C58C-8573-5A4E-A24A-9AB5D10BCD52}"/>
              </a:ext>
            </a:extLst>
          </p:cNvPr>
          <p:cNvSpPr>
            <a:spLocks noGrp="1"/>
          </p:cNvSpPr>
          <p:nvPr>
            <p:ph type="body" sz="quarter" idx="12"/>
          </p:nvPr>
        </p:nvSpPr>
        <p:spPr/>
        <p:txBody>
          <a:bodyPr/>
          <a:lstStyle/>
          <a:p>
            <a:endParaRPr lang="ru-RU" dirty="0"/>
          </a:p>
        </p:txBody>
      </p:sp>
      <p:sp>
        <p:nvSpPr>
          <p:cNvPr id="4" name="Текст 3">
            <a:extLst>
              <a:ext uri="{FF2B5EF4-FFF2-40B4-BE49-F238E27FC236}">
                <a16:creationId xmlns:a16="http://schemas.microsoft.com/office/drawing/2014/main" id="{6294359D-CD6B-B149-BFC4-34DA024CEBDD}"/>
              </a:ext>
            </a:extLst>
          </p:cNvPr>
          <p:cNvSpPr>
            <a:spLocks noGrp="1"/>
          </p:cNvSpPr>
          <p:nvPr>
            <p:ph type="body" sz="quarter" idx="16"/>
          </p:nvPr>
        </p:nvSpPr>
        <p:spPr/>
        <p:txBody>
          <a:bodyPr/>
          <a:lstStyle/>
          <a:p>
            <a:endParaRPr lang="ru-RU"/>
          </a:p>
        </p:txBody>
      </p:sp>
      <p:sp>
        <p:nvSpPr>
          <p:cNvPr id="6" name="Текст 5">
            <a:extLst>
              <a:ext uri="{FF2B5EF4-FFF2-40B4-BE49-F238E27FC236}">
                <a16:creationId xmlns:a16="http://schemas.microsoft.com/office/drawing/2014/main" id="{CDC396BB-9136-434F-AB5E-F8E95A7C35ED}"/>
              </a:ext>
            </a:extLst>
          </p:cNvPr>
          <p:cNvSpPr>
            <a:spLocks noGrp="1"/>
          </p:cNvSpPr>
          <p:nvPr>
            <p:ph type="body" sz="quarter" idx="13"/>
          </p:nvPr>
        </p:nvSpPr>
        <p:spPr/>
        <p:txBody>
          <a:bodyPr/>
          <a:lstStyle/>
          <a:p>
            <a:endParaRPr lang="ru-RU"/>
          </a:p>
        </p:txBody>
      </p:sp>
      <p:sp>
        <p:nvSpPr>
          <p:cNvPr id="7" name="Текст 6">
            <a:extLst>
              <a:ext uri="{FF2B5EF4-FFF2-40B4-BE49-F238E27FC236}">
                <a16:creationId xmlns:a16="http://schemas.microsoft.com/office/drawing/2014/main" id="{8540C86E-60B0-604F-8BB6-94B8E0208905}"/>
              </a:ext>
            </a:extLst>
          </p:cNvPr>
          <p:cNvSpPr>
            <a:spLocks noGrp="1"/>
          </p:cNvSpPr>
          <p:nvPr>
            <p:ph type="body" sz="quarter" idx="14"/>
          </p:nvPr>
        </p:nvSpPr>
        <p:spPr/>
        <p:txBody>
          <a:bodyPr/>
          <a:lstStyle/>
          <a:p>
            <a:endParaRPr lang="ru-RU"/>
          </a:p>
        </p:txBody>
      </p:sp>
      <p:sp>
        <p:nvSpPr>
          <p:cNvPr id="8" name="Текст 7">
            <a:extLst>
              <a:ext uri="{FF2B5EF4-FFF2-40B4-BE49-F238E27FC236}">
                <a16:creationId xmlns:a16="http://schemas.microsoft.com/office/drawing/2014/main" id="{2210E626-73FA-C647-88FC-4EB704C70EB1}"/>
              </a:ext>
            </a:extLst>
          </p:cNvPr>
          <p:cNvSpPr>
            <a:spLocks noGrp="1"/>
          </p:cNvSpPr>
          <p:nvPr>
            <p:ph type="body" sz="quarter" idx="15"/>
          </p:nvPr>
        </p:nvSpPr>
        <p:spPr/>
        <p:txBody>
          <a:bodyPr/>
          <a:lstStyle/>
          <a:p>
            <a:endParaRPr lang="ru-RU"/>
          </a:p>
        </p:txBody>
      </p:sp>
      <p:graphicFrame>
        <p:nvGraphicFramePr>
          <p:cNvPr id="9" name="Chart 2">
            <a:extLst>
              <a:ext uri="{FF2B5EF4-FFF2-40B4-BE49-F238E27FC236}">
                <a16:creationId xmlns:a16="http://schemas.microsoft.com/office/drawing/2014/main" id="{12E215AF-BAEB-204A-B98D-0FF7ECFBF4B5}"/>
              </a:ext>
            </a:extLst>
          </p:cNvPr>
          <p:cNvGraphicFramePr/>
          <p:nvPr>
            <p:extLst>
              <p:ext uri="{D42A27DB-BD31-4B8C-83A1-F6EECF244321}">
                <p14:modId xmlns:p14="http://schemas.microsoft.com/office/powerpoint/2010/main" val="2103631958"/>
              </p:ext>
            </p:extLst>
          </p:nvPr>
        </p:nvGraphicFramePr>
        <p:xfrm>
          <a:off x="5365630" y="1491751"/>
          <a:ext cx="6220960" cy="478204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021756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id="{92EB013E-243A-7E44-84B3-4118CCD5AFF9}"/>
              </a:ext>
            </a:extLst>
          </p:cNvPr>
          <p:cNvSpPr>
            <a:spLocks noGrp="1"/>
          </p:cNvSpPr>
          <p:nvPr>
            <p:ph type="body" sz="quarter" idx="13"/>
          </p:nvPr>
        </p:nvSpPr>
        <p:spPr/>
        <p:txBody>
          <a:bodyPr/>
          <a:lstStyle/>
          <a:p>
            <a:endParaRPr lang="ru-RU"/>
          </a:p>
        </p:txBody>
      </p:sp>
      <p:sp>
        <p:nvSpPr>
          <p:cNvPr id="3" name="Текст 2">
            <a:extLst>
              <a:ext uri="{FF2B5EF4-FFF2-40B4-BE49-F238E27FC236}">
                <a16:creationId xmlns:a16="http://schemas.microsoft.com/office/drawing/2014/main" id="{7D323C45-B329-894C-9560-43EF3302210E}"/>
              </a:ext>
            </a:extLst>
          </p:cNvPr>
          <p:cNvSpPr>
            <a:spLocks noGrp="1"/>
          </p:cNvSpPr>
          <p:nvPr>
            <p:ph type="body" sz="quarter" idx="14"/>
          </p:nvPr>
        </p:nvSpPr>
        <p:spPr/>
        <p:txBody>
          <a:bodyPr/>
          <a:lstStyle/>
          <a:p>
            <a:endParaRPr lang="ru-RU"/>
          </a:p>
        </p:txBody>
      </p:sp>
      <p:sp>
        <p:nvSpPr>
          <p:cNvPr id="4" name="Текст 3">
            <a:extLst>
              <a:ext uri="{FF2B5EF4-FFF2-40B4-BE49-F238E27FC236}">
                <a16:creationId xmlns:a16="http://schemas.microsoft.com/office/drawing/2014/main" id="{0ADA81B8-0209-EA4C-8306-5853CB70BEE8}"/>
              </a:ext>
            </a:extLst>
          </p:cNvPr>
          <p:cNvSpPr>
            <a:spLocks noGrp="1"/>
          </p:cNvSpPr>
          <p:nvPr>
            <p:ph type="body" sz="quarter" idx="15"/>
          </p:nvPr>
        </p:nvSpPr>
        <p:spPr/>
        <p:txBody>
          <a:bodyPr/>
          <a:lstStyle/>
          <a:p>
            <a:endParaRPr lang="ru-RU"/>
          </a:p>
        </p:txBody>
      </p:sp>
    </p:spTree>
    <p:extLst>
      <p:ext uri="{BB962C8B-B14F-4D97-AF65-F5344CB8AC3E}">
        <p14:creationId xmlns:p14="http://schemas.microsoft.com/office/powerpoint/2010/main" val="3043149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2161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p:txBody>
          <a:bodyPr/>
          <a:lstStyle/>
          <a:p>
            <a:r>
              <a:rPr lang="en-US" dirty="0"/>
              <a:t>Introduction</a:t>
            </a:r>
            <a:endParaRPr lang="ru-RU" dirty="0"/>
          </a:p>
        </p:txBody>
      </p:sp>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p:txBody>
          <a:bodyPr/>
          <a:lstStyle/>
          <a:p>
            <a:r>
              <a:rPr lang="en-US" dirty="0"/>
              <a:t>It’s impact has been widely recognized in different machine learning and data mining challenges, such as competitions hosted by Kaggle: in 2015 17 out of 29 winners used </a:t>
            </a:r>
            <a:r>
              <a:rPr lang="en-US" dirty="0" err="1"/>
              <a:t>XGBoost</a:t>
            </a:r>
            <a:r>
              <a:rPr lang="en-US" dirty="0"/>
              <a:t>.</a:t>
            </a:r>
          </a:p>
          <a:p>
            <a:r>
              <a:rPr lang="en-US" dirty="0"/>
              <a:t>In </a:t>
            </a:r>
            <a:r>
              <a:rPr lang="en-US" dirty="0" err="1"/>
              <a:t>KDDCup</a:t>
            </a:r>
            <a:r>
              <a:rPr lang="en-US" dirty="0"/>
              <a:t> </a:t>
            </a:r>
            <a:r>
              <a:rPr lang="en-US" dirty="0" err="1"/>
              <a:t>XGBoost</a:t>
            </a:r>
            <a:r>
              <a:rPr lang="en-US" dirty="0"/>
              <a:t> was used by every winning team in the top-10.</a:t>
            </a:r>
          </a:p>
          <a:p>
            <a:r>
              <a:rPr lang="en-US" dirty="0"/>
              <a:t>So what makes </a:t>
            </a:r>
            <a:r>
              <a:rPr lang="en-US" dirty="0" err="1"/>
              <a:t>XGBoost</a:t>
            </a:r>
            <a:r>
              <a:rPr lang="en-US" dirty="0"/>
              <a:t> so effective?</a:t>
            </a:r>
            <a:endParaRPr lang="ru-RU"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US" sz="1400" dirty="0"/>
              <a:t>Introduction</a:t>
            </a:r>
            <a:endParaRPr lang="ru-RU" sz="1400"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a:xfrm>
            <a:off x="3459162" y="548720"/>
            <a:ext cx="2198687" cy="408109"/>
          </a:xfrm>
        </p:spPr>
        <p:txBody>
          <a:bodyPr/>
          <a:lstStyle/>
          <a:p>
            <a:r>
              <a:rPr lang="en-US" sz="1400" dirty="0"/>
              <a:t>Large-scale Machine Learning</a:t>
            </a:r>
          </a:p>
        </p:txBody>
      </p:sp>
      <p:sp>
        <p:nvSpPr>
          <p:cNvPr id="11" name="Текст 10">
            <a:extLst>
              <a:ext uri="{FF2B5EF4-FFF2-40B4-BE49-F238E27FC236}">
                <a16:creationId xmlns:a16="http://schemas.microsoft.com/office/drawing/2014/main" id="{ABB14A62-B547-CE06-A227-B8F4B16F4FDA}"/>
              </a:ext>
            </a:extLst>
          </p:cNvPr>
          <p:cNvSpPr>
            <a:spLocks noGrp="1"/>
          </p:cNvSpPr>
          <p:nvPr>
            <p:ph type="body" sz="quarter" idx="15"/>
          </p:nvPr>
        </p:nvSpPr>
        <p:spPr>
          <a:xfrm>
            <a:off x="6259892" y="548720"/>
            <a:ext cx="3646108" cy="408109"/>
          </a:xfrm>
        </p:spPr>
        <p:txBody>
          <a:bodyPr/>
          <a:lstStyle/>
          <a:p>
            <a:r>
              <a:rPr lang="en-US" sz="1400" dirty="0"/>
              <a:t> </a:t>
            </a:r>
            <a:r>
              <a:rPr lang="en-US" sz="1400" dirty="0" err="1"/>
              <a:t>XGBoost</a:t>
            </a:r>
            <a:r>
              <a:rPr lang="en-US" sz="1400" dirty="0"/>
              <a:t>: A Scalable Tree Boosting System </a:t>
            </a:r>
            <a:endParaRPr lang="ru-RU" sz="1400" dirty="0"/>
          </a:p>
          <a:p>
            <a:endParaRPr lang="en-US" sz="900" dirty="0"/>
          </a:p>
        </p:txBody>
      </p:sp>
    </p:spTree>
    <p:extLst>
      <p:ext uri="{BB962C8B-B14F-4D97-AF65-F5344CB8AC3E}">
        <p14:creationId xmlns:p14="http://schemas.microsoft.com/office/powerpoint/2010/main" val="2336388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Рисунок 8">
            <a:extLst>
              <a:ext uri="{FF2B5EF4-FFF2-40B4-BE49-F238E27FC236}">
                <a16:creationId xmlns:a16="http://schemas.microsoft.com/office/drawing/2014/main" id="{106E7CB1-98B2-5140-DF29-FA97D0C56549}"/>
              </a:ext>
            </a:extLst>
          </p:cNvPr>
          <p:cNvPicPr>
            <a:picLocks noGrp="1" noChangeAspect="1"/>
          </p:cNvPicPr>
          <p:nvPr>
            <p:ph type="pic" sz="quarter" idx="10"/>
          </p:nvPr>
        </p:nvPicPr>
        <p:blipFill rotWithShape="1">
          <a:blip r:embed="rId2"/>
          <a:srcRect t="-1" r="-596" b="-888"/>
          <a:stretch/>
        </p:blipFill>
        <p:spPr>
          <a:xfrm>
            <a:off x="6096000" y="2224815"/>
            <a:ext cx="5374105" cy="2744788"/>
          </a:xfrm>
        </p:spPr>
      </p:pic>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p:txBody>
          <a:bodyPr/>
          <a:lstStyle/>
          <a:p>
            <a:r>
              <a:rPr lang="en-US" dirty="0"/>
              <a:t>Regularized Learning Objective</a:t>
            </a:r>
            <a:endParaRPr lang="ru-RU" dirty="0"/>
          </a:p>
        </p:txBody>
      </p:sp>
      <mc:AlternateContent xmlns:mc="http://schemas.openxmlformats.org/markup-compatibility/2006">
        <mc:Choice xmlns:a14="http://schemas.microsoft.com/office/drawing/2010/main" Requires="a14">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p:txBody>
              <a:bodyPr>
                <a:normAutofit fontScale="92500"/>
              </a:bodyPr>
              <a:lstStyle/>
              <a:p>
                <a:r>
                  <a:rPr lang="en-US" sz="1600" dirty="0">
                    <a:latin typeface="HSE Sans" panose="02000000000000000000" pitchFamily="2" charset="0"/>
                  </a:rPr>
                  <a:t>A tree ensemble model uses additive functions to predict the output</a:t>
                </a:r>
              </a:p>
              <a:p>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acc>
                            <m:accPr>
                              <m:chr m:val="̂"/>
                              <m:ctrlPr>
                                <a:rPr lang="en-US" sz="1600" i="1" smtClean="0">
                                  <a:latin typeface="Cambria Math" panose="02040503050406030204" pitchFamily="18" charset="0"/>
                                </a:rPr>
                              </m:ctrlPr>
                            </m:accPr>
                            <m:e>
                              <m:r>
                                <a:rPr lang="en-US" sz="1600" b="0" i="1" smtClean="0">
                                  <a:latin typeface="Cambria Math" panose="02040503050406030204" pitchFamily="18" charset="0"/>
                                </a:rPr>
                                <m:t>𝑦</m:t>
                              </m:r>
                            </m:e>
                          </m:acc>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r>
                        <a:rPr lang="en-US" sz="1600" b="0" i="1" smtClean="0">
                          <a:latin typeface="Cambria Math" panose="02040503050406030204" pitchFamily="18" charset="0"/>
                        </a:rPr>
                        <m:t>𝜙</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𝑖</m:t>
                              </m:r>
                            </m:sub>
                          </m:sSub>
                        </m:e>
                      </m:d>
                      <m:r>
                        <a:rPr lang="en-US" sz="1600" b="0" i="1" smtClean="0">
                          <a:latin typeface="Cambria Math" panose="02040503050406030204" pitchFamily="18" charset="0"/>
                        </a:rPr>
                        <m:t>=</m:t>
                      </m:r>
                      <m:nary>
                        <m:naryPr>
                          <m:chr m:val="∑"/>
                          <m:ctrlPr>
                            <a:rPr lang="en-US" sz="1600" i="1">
                              <a:latin typeface="Cambria Math" panose="02040503050406030204" pitchFamily="18" charset="0"/>
                            </a:rPr>
                          </m:ctrlPr>
                        </m:naryPr>
                        <m:sub>
                          <m:r>
                            <a:rPr lang="en-US" sz="1600" i="1">
                              <a:latin typeface="Cambria Math" panose="02040503050406030204" pitchFamily="18" charset="0"/>
                            </a:rPr>
                            <m:t>𝑘</m:t>
                          </m:r>
                          <m:r>
                            <a:rPr lang="en-US" sz="1600" i="1">
                              <a:latin typeface="Cambria Math" panose="02040503050406030204" pitchFamily="18" charset="0"/>
                            </a:rPr>
                            <m:t>=1</m:t>
                          </m:r>
                        </m:sub>
                        <m:sup>
                          <m:r>
                            <a:rPr lang="en-US" sz="1600" i="1">
                              <a:latin typeface="Cambria Math" panose="02040503050406030204" pitchFamily="18" charset="0"/>
                            </a:rPr>
                            <m:t>𝐾</m:t>
                          </m:r>
                        </m:sup>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𝑓</m:t>
                              </m:r>
                            </m:e>
                            <m:sub>
                              <m:r>
                                <a:rPr lang="en-US" sz="1600" b="0" i="1" smtClean="0">
                                  <a:latin typeface="Cambria Math" panose="02040503050406030204" pitchFamily="18" charset="0"/>
                                </a:rPr>
                                <m:t>𝑘</m:t>
                              </m:r>
                            </m:sub>
                          </m:sSub>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𝑖</m:t>
                                  </m:r>
                                </m:sub>
                              </m:sSub>
                            </m:e>
                          </m:d>
                        </m:e>
                      </m:nary>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𝑓</m:t>
                          </m:r>
                        </m:e>
                        <m:sub>
                          <m:r>
                            <a:rPr lang="en-US" sz="1600" b="0" i="1" smtClean="0">
                              <a:latin typeface="Cambria Math" panose="02040503050406030204" pitchFamily="18" charset="0"/>
                            </a:rPr>
                            <m:t>𝑘</m:t>
                          </m:r>
                        </m:sub>
                      </m:sSub>
                      <m:r>
                        <a:rPr lang="en-US" sz="1600" b="0" i="1" smtClean="0">
                          <a:latin typeface="Cambria Math" panose="02040503050406030204" pitchFamily="18" charset="0"/>
                        </a:rPr>
                        <m:t>∈</m:t>
                      </m:r>
                      <m:r>
                        <a:rPr lang="en-US" sz="1600" b="0" i="1" smtClean="0">
                          <a:latin typeface="Cambria Math" panose="02040503050406030204" pitchFamily="18" charset="0"/>
                        </a:rPr>
                        <m:t>𝐹</m:t>
                      </m:r>
                      <m:r>
                        <a:rPr lang="en-US" sz="1600" b="0" i="1" smtClean="0">
                          <a:latin typeface="Cambria Math" panose="02040503050406030204" pitchFamily="18" charset="0"/>
                        </a:rPr>
                        <m:t>,</m:t>
                      </m:r>
                    </m:oMath>
                  </m:oMathPara>
                </a14:m>
                <a:endParaRPr lang="en-US" sz="1600" dirty="0">
                  <a:latin typeface="HSE Sans" panose="02000000000000000000" pitchFamily="2" charset="0"/>
                </a:endParaRPr>
              </a:p>
              <a:p>
                <a:r>
                  <a:rPr lang="en-US" sz="1600" dirty="0"/>
                  <a:t>where F is the space of regression trees.</a:t>
                </a:r>
              </a:p>
              <a:p>
                <a:endParaRPr lang="en-US" sz="1600" dirty="0"/>
              </a:p>
              <a:p>
                <a:r>
                  <a:rPr lang="en-US" sz="1600" dirty="0">
                    <a:latin typeface="HSE Sans" panose="02000000000000000000" pitchFamily="2" charset="0"/>
                  </a:rPr>
                  <a:t>To learn the set of functions used in the mode</a:t>
                </a:r>
                <a:r>
                  <a:rPr lang="en-US" sz="1600" dirty="0"/>
                  <a:t>l, a regularization term is added to the objective function, which penalizes the complexity of the model and helps to avoid overfitting</a:t>
                </a:r>
                <a:r>
                  <a:rPr lang="en-US" sz="1200" dirty="0"/>
                  <a:t> </a:t>
                </a:r>
              </a:p>
              <a:p>
                <a:endParaRPr lang="ru-RU" sz="1100" dirty="0"/>
              </a:p>
            </p:txBody>
          </p:sp>
        </mc:Choice>
        <mc:Fallback>
          <p:sp>
            <p:nvSpPr>
              <p:cNvPr id="4" name="Текст 3">
                <a:extLst>
                  <a:ext uri="{FF2B5EF4-FFF2-40B4-BE49-F238E27FC236}">
                    <a16:creationId xmlns:a16="http://schemas.microsoft.com/office/drawing/2014/main" id="{985EFA28-570A-F647-B2F7-A43359726B4F}"/>
                  </a:ext>
                </a:extLst>
              </p:cNvPr>
              <p:cNvSpPr>
                <a:spLocks noGrp="1" noRot="1" noChangeAspect="1" noMove="1" noResize="1" noEditPoints="1" noAdjustHandles="1" noChangeArrowheads="1" noChangeShapeType="1" noTextEdit="1"/>
              </p:cNvSpPr>
              <p:nvPr>
                <p:ph type="body" sz="quarter" idx="12"/>
              </p:nvPr>
            </p:nvSpPr>
            <p:spPr>
              <a:blipFill>
                <a:blip r:embed="rId3"/>
                <a:stretch>
                  <a:fillRect l="-2207" t="-1616"/>
                </a:stretch>
              </a:blipFill>
            </p:spPr>
            <p:txBody>
              <a:bodyPr/>
              <a:lstStyle/>
              <a:p>
                <a:r>
                  <a:rPr lang="en-US">
                    <a:noFill/>
                  </a:rPr>
                  <a:t> </a:t>
                </a:r>
              </a:p>
            </p:txBody>
          </p:sp>
        </mc:Fallback>
      </mc:AlternateContent>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US" sz="1400" dirty="0"/>
              <a:t>Tree boosting</a:t>
            </a:r>
            <a:endParaRPr lang="ru-RU" sz="1400"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a:xfrm>
            <a:off x="3459162" y="548720"/>
            <a:ext cx="2198687" cy="408109"/>
          </a:xfrm>
        </p:spPr>
        <p:txBody>
          <a:bodyPr/>
          <a:lstStyle/>
          <a:p>
            <a:r>
              <a:rPr lang="en-US" sz="1400" dirty="0"/>
              <a:t>Regularization</a:t>
            </a:r>
          </a:p>
        </p:txBody>
      </p:sp>
      <p:sp>
        <p:nvSpPr>
          <p:cNvPr id="11" name="Текст 10">
            <a:extLst>
              <a:ext uri="{FF2B5EF4-FFF2-40B4-BE49-F238E27FC236}">
                <a16:creationId xmlns:a16="http://schemas.microsoft.com/office/drawing/2014/main" id="{ABB14A62-B547-CE06-A227-B8F4B16F4FDA}"/>
              </a:ext>
            </a:extLst>
          </p:cNvPr>
          <p:cNvSpPr>
            <a:spLocks noGrp="1"/>
          </p:cNvSpPr>
          <p:nvPr>
            <p:ph type="body" sz="quarter" idx="15"/>
          </p:nvPr>
        </p:nvSpPr>
        <p:spPr>
          <a:xfrm>
            <a:off x="6259892" y="548720"/>
            <a:ext cx="3646108" cy="408109"/>
          </a:xfrm>
        </p:spPr>
        <p:txBody>
          <a:bodyPr/>
          <a:lstStyle/>
          <a:p>
            <a:r>
              <a:rPr lang="en-US" sz="1400" dirty="0"/>
              <a:t> </a:t>
            </a:r>
            <a:r>
              <a:rPr lang="en-US" sz="1400" dirty="0" err="1"/>
              <a:t>XGBoost</a:t>
            </a:r>
            <a:r>
              <a:rPr lang="en-US" sz="1400" dirty="0"/>
              <a:t>: A Scalable Tree Boosting System </a:t>
            </a:r>
            <a:endParaRPr lang="ru-RU" sz="1400" dirty="0"/>
          </a:p>
          <a:p>
            <a:endParaRPr lang="en-US" sz="900" dirty="0"/>
          </a:p>
        </p:txBody>
      </p:sp>
      <p:sp>
        <p:nvSpPr>
          <p:cNvPr id="7" name="TextBox 6">
            <a:extLst>
              <a:ext uri="{FF2B5EF4-FFF2-40B4-BE49-F238E27FC236}">
                <a16:creationId xmlns:a16="http://schemas.microsoft.com/office/drawing/2014/main" id="{BA613969-830C-E6DB-FAFF-CBCE87A26059}"/>
              </a:ext>
            </a:extLst>
          </p:cNvPr>
          <p:cNvSpPr txBox="1"/>
          <p:nvPr/>
        </p:nvSpPr>
        <p:spPr>
          <a:xfrm>
            <a:off x="6095999" y="4969603"/>
            <a:ext cx="5374105" cy="523220"/>
          </a:xfrm>
          <a:prstGeom prst="rect">
            <a:avLst/>
          </a:prstGeom>
          <a:noFill/>
        </p:spPr>
        <p:txBody>
          <a:bodyPr wrap="square" rtlCol="0">
            <a:spAutoFit/>
          </a:bodyPr>
          <a:lstStyle/>
          <a:p>
            <a:pPr algn="l"/>
            <a:r>
              <a:rPr lang="en-US" sz="1400" dirty="0"/>
              <a:t>Tree Ensemble Model. The final prediction for a given example is the sum of predictions from each tree.</a:t>
            </a:r>
            <a:endParaRPr lang="en-US" sz="1400" dirty="0">
              <a:latin typeface="HSE Sans" panose="02000000000000000000" pitchFamily="2" charset="0"/>
            </a:endParaRPr>
          </a:p>
        </p:txBody>
      </p:sp>
    </p:spTree>
    <p:extLst>
      <p:ext uri="{BB962C8B-B14F-4D97-AF65-F5344CB8AC3E}">
        <p14:creationId xmlns:p14="http://schemas.microsoft.com/office/powerpoint/2010/main" val="2047671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id="{92EB013E-243A-7E44-84B3-4118CCD5AFF9}"/>
              </a:ext>
            </a:extLst>
          </p:cNvPr>
          <p:cNvSpPr>
            <a:spLocks noGrp="1"/>
          </p:cNvSpPr>
          <p:nvPr>
            <p:ph type="body" sz="quarter" idx="13"/>
          </p:nvPr>
        </p:nvSpPr>
        <p:spPr/>
        <p:txBody>
          <a:bodyPr/>
          <a:lstStyle/>
          <a:p>
            <a:r>
              <a:rPr lang="en-US" sz="1400" dirty="0"/>
              <a:t>Tree boosting</a:t>
            </a:r>
            <a:endParaRPr lang="ru-RU" sz="1400" dirty="0"/>
          </a:p>
        </p:txBody>
      </p:sp>
      <p:sp>
        <p:nvSpPr>
          <p:cNvPr id="3" name="Текст 2">
            <a:extLst>
              <a:ext uri="{FF2B5EF4-FFF2-40B4-BE49-F238E27FC236}">
                <a16:creationId xmlns:a16="http://schemas.microsoft.com/office/drawing/2014/main" id="{7D323C45-B329-894C-9560-43EF3302210E}"/>
              </a:ext>
            </a:extLst>
          </p:cNvPr>
          <p:cNvSpPr>
            <a:spLocks noGrp="1"/>
          </p:cNvSpPr>
          <p:nvPr>
            <p:ph type="body" sz="quarter" idx="14"/>
          </p:nvPr>
        </p:nvSpPr>
        <p:spPr/>
        <p:txBody>
          <a:bodyPr/>
          <a:lstStyle/>
          <a:p>
            <a:r>
              <a:rPr lang="en-US" sz="1400" dirty="0"/>
              <a:t>Regularization</a:t>
            </a:r>
            <a:endParaRPr lang="ru-RU" sz="1400" dirty="0"/>
          </a:p>
        </p:txBody>
      </p:sp>
      <p:sp>
        <p:nvSpPr>
          <p:cNvPr id="4" name="Текст 3">
            <a:extLst>
              <a:ext uri="{FF2B5EF4-FFF2-40B4-BE49-F238E27FC236}">
                <a16:creationId xmlns:a16="http://schemas.microsoft.com/office/drawing/2014/main" id="{0ADA81B8-0209-EA4C-8306-5853CB70BEE8}"/>
              </a:ext>
            </a:extLst>
          </p:cNvPr>
          <p:cNvSpPr>
            <a:spLocks noGrp="1"/>
          </p:cNvSpPr>
          <p:nvPr>
            <p:ph type="body" sz="quarter" idx="15"/>
          </p:nvPr>
        </p:nvSpPr>
        <p:spPr>
          <a:xfrm>
            <a:off x="6259892" y="548720"/>
            <a:ext cx="3429540" cy="408109"/>
          </a:xfrm>
        </p:spPr>
        <p:txBody>
          <a:bodyPr/>
          <a:lstStyle/>
          <a:p>
            <a:r>
              <a:rPr lang="en-US" sz="1400" dirty="0" err="1"/>
              <a:t>XGBoost</a:t>
            </a:r>
            <a:r>
              <a:rPr lang="en-US" sz="1400" dirty="0"/>
              <a:t>: A Scalable Tree Boosting System</a:t>
            </a:r>
            <a:endParaRPr lang="ru-RU" sz="1400" dirty="0"/>
          </a:p>
        </p:txBody>
      </p:sp>
      <p:sp>
        <p:nvSpPr>
          <p:cNvPr id="5" name="TextBox 4">
            <a:extLst>
              <a:ext uri="{FF2B5EF4-FFF2-40B4-BE49-F238E27FC236}">
                <a16:creationId xmlns:a16="http://schemas.microsoft.com/office/drawing/2014/main" id="{7010BB2F-360D-C2AC-71DD-D344C2EDE259}"/>
              </a:ext>
            </a:extLst>
          </p:cNvPr>
          <p:cNvSpPr txBox="1"/>
          <p:nvPr/>
        </p:nvSpPr>
        <p:spPr>
          <a:xfrm>
            <a:off x="464720" y="1391652"/>
            <a:ext cx="11203405" cy="1815882"/>
          </a:xfrm>
          <a:prstGeom prst="rect">
            <a:avLst/>
          </a:prstGeom>
          <a:noFill/>
        </p:spPr>
        <p:txBody>
          <a:bodyPr wrap="square" rtlCol="0">
            <a:spAutoFit/>
          </a:bodyPr>
          <a:lstStyle/>
          <a:p>
            <a:pPr algn="l"/>
            <a:r>
              <a:rPr lang="en-US" sz="1600" dirty="0">
                <a:latin typeface="HSE Sans" panose="02000000000000000000" pitchFamily="2" charset="0"/>
              </a:rPr>
              <a:t>The tree ensemble model has functions as hyperparameters and is trained in additive manner. </a:t>
            </a:r>
          </a:p>
          <a:p>
            <a:pPr algn="l"/>
            <a:r>
              <a:rPr lang="en-US" sz="1600" dirty="0">
                <a:latin typeface="HSE Sans" panose="02000000000000000000" pitchFamily="2" charset="0"/>
              </a:rPr>
              <a:t>Taylor series approximation is used to quickly optimize the objective. After that, a scoring function is used to measure the quality of tree structure.</a:t>
            </a:r>
          </a:p>
          <a:p>
            <a:pPr algn="l"/>
            <a:endParaRPr lang="en-US" sz="1600" dirty="0">
              <a:latin typeface="HSE Sans" panose="02000000000000000000" pitchFamily="2" charset="0"/>
            </a:endParaRPr>
          </a:p>
          <a:p>
            <a:pPr algn="l"/>
            <a:r>
              <a:rPr lang="en-US" sz="1600" dirty="0">
                <a:latin typeface="HSE Sans" panose="02000000000000000000" pitchFamily="2" charset="0"/>
              </a:rPr>
              <a:t>Usually it is impossible to get through all the possible tree structures. </a:t>
            </a:r>
          </a:p>
          <a:p>
            <a:pPr algn="l"/>
            <a:r>
              <a:rPr lang="en-US" sz="1600" dirty="0">
                <a:latin typeface="HSE Sans" panose="02000000000000000000" pitchFamily="2" charset="0"/>
              </a:rPr>
              <a:t>As such, a greedy algorithm is used, which calculates a loss reduction after the split at a given node of  a tree, to evaluate split candidates (Alg.1)</a:t>
            </a:r>
          </a:p>
        </p:txBody>
      </p:sp>
    </p:spTree>
    <p:extLst>
      <p:ext uri="{BB962C8B-B14F-4D97-AF65-F5344CB8AC3E}">
        <p14:creationId xmlns:p14="http://schemas.microsoft.com/office/powerpoint/2010/main" val="2988048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id="{92EB013E-243A-7E44-84B3-4118CCD5AFF9}"/>
              </a:ext>
            </a:extLst>
          </p:cNvPr>
          <p:cNvSpPr>
            <a:spLocks noGrp="1"/>
          </p:cNvSpPr>
          <p:nvPr>
            <p:ph type="body" sz="quarter" idx="13"/>
          </p:nvPr>
        </p:nvSpPr>
        <p:spPr/>
        <p:txBody>
          <a:bodyPr/>
          <a:lstStyle/>
          <a:p>
            <a:r>
              <a:rPr lang="en-US" sz="1400" dirty="0"/>
              <a:t>Tree boosting</a:t>
            </a:r>
            <a:endParaRPr lang="ru-RU" sz="1400" dirty="0"/>
          </a:p>
        </p:txBody>
      </p:sp>
      <p:sp>
        <p:nvSpPr>
          <p:cNvPr id="3" name="Текст 2">
            <a:extLst>
              <a:ext uri="{FF2B5EF4-FFF2-40B4-BE49-F238E27FC236}">
                <a16:creationId xmlns:a16="http://schemas.microsoft.com/office/drawing/2014/main" id="{7D323C45-B329-894C-9560-43EF3302210E}"/>
              </a:ext>
            </a:extLst>
          </p:cNvPr>
          <p:cNvSpPr>
            <a:spLocks noGrp="1"/>
          </p:cNvSpPr>
          <p:nvPr>
            <p:ph type="body" sz="quarter" idx="14"/>
          </p:nvPr>
        </p:nvSpPr>
        <p:spPr/>
        <p:txBody>
          <a:bodyPr/>
          <a:lstStyle/>
          <a:p>
            <a:r>
              <a:rPr lang="en-US" sz="1400" dirty="0">
                <a:latin typeface="HSE Sans" panose="02000000000000000000" pitchFamily="2" charset="0"/>
              </a:rPr>
              <a:t>Shrinkage and column subsampling</a:t>
            </a:r>
          </a:p>
          <a:p>
            <a:endParaRPr lang="ru-RU" sz="1400" dirty="0"/>
          </a:p>
        </p:txBody>
      </p:sp>
      <p:sp>
        <p:nvSpPr>
          <p:cNvPr id="4" name="Текст 3">
            <a:extLst>
              <a:ext uri="{FF2B5EF4-FFF2-40B4-BE49-F238E27FC236}">
                <a16:creationId xmlns:a16="http://schemas.microsoft.com/office/drawing/2014/main" id="{0ADA81B8-0209-EA4C-8306-5853CB70BEE8}"/>
              </a:ext>
            </a:extLst>
          </p:cNvPr>
          <p:cNvSpPr>
            <a:spLocks noGrp="1"/>
          </p:cNvSpPr>
          <p:nvPr>
            <p:ph type="body" sz="quarter" idx="15"/>
          </p:nvPr>
        </p:nvSpPr>
        <p:spPr>
          <a:xfrm>
            <a:off x="6259891" y="548720"/>
            <a:ext cx="3622046" cy="408109"/>
          </a:xfrm>
        </p:spPr>
        <p:txBody>
          <a:bodyPr/>
          <a:lstStyle/>
          <a:p>
            <a:r>
              <a:rPr lang="en-US" sz="1400" dirty="0" err="1"/>
              <a:t>XGBoost</a:t>
            </a:r>
            <a:r>
              <a:rPr lang="en-US" sz="1400" dirty="0"/>
              <a:t>: A Scalable Tree Boosting System</a:t>
            </a:r>
            <a:endParaRPr lang="ru-RU" sz="1400" dirty="0"/>
          </a:p>
          <a:p>
            <a:endParaRPr lang="ru-RU" sz="1400" dirty="0"/>
          </a:p>
        </p:txBody>
      </p:sp>
      <p:sp>
        <p:nvSpPr>
          <p:cNvPr id="5" name="TextBox 4">
            <a:extLst>
              <a:ext uri="{FF2B5EF4-FFF2-40B4-BE49-F238E27FC236}">
                <a16:creationId xmlns:a16="http://schemas.microsoft.com/office/drawing/2014/main" id="{7010BB2F-360D-C2AC-71DD-D344C2EDE259}"/>
              </a:ext>
            </a:extLst>
          </p:cNvPr>
          <p:cNvSpPr txBox="1"/>
          <p:nvPr/>
        </p:nvSpPr>
        <p:spPr>
          <a:xfrm>
            <a:off x="534089" y="1391652"/>
            <a:ext cx="11176648" cy="1077218"/>
          </a:xfrm>
          <a:prstGeom prst="rect">
            <a:avLst/>
          </a:prstGeom>
          <a:noFill/>
        </p:spPr>
        <p:txBody>
          <a:bodyPr wrap="square" rtlCol="0">
            <a:spAutoFit/>
          </a:bodyPr>
          <a:lstStyle/>
          <a:p>
            <a:pPr algn="l"/>
            <a:r>
              <a:rPr lang="en-US" sz="1600" dirty="0">
                <a:latin typeface="HSE Sans" panose="02000000000000000000" pitchFamily="2" charset="0"/>
              </a:rPr>
              <a:t>Other than regularization, two other techniques are used to prevent overfitting.</a:t>
            </a:r>
          </a:p>
          <a:p>
            <a:pPr marL="285750" indent="-285750" algn="l">
              <a:buFont typeface="Arial" panose="020B0604020202020204" pitchFamily="34" charset="0"/>
              <a:buChar char="•"/>
            </a:pPr>
            <a:r>
              <a:rPr lang="en-US" sz="1600" dirty="0">
                <a:latin typeface="HSE Sans" panose="02000000000000000000" pitchFamily="2" charset="0"/>
              </a:rPr>
              <a:t>Shrinkage: scales newly added weights by a factor at each step of tree bosting to reduce the influence of each individual tree;</a:t>
            </a:r>
          </a:p>
          <a:p>
            <a:pPr marL="285750" indent="-285750" algn="l">
              <a:buFont typeface="Arial" panose="020B0604020202020204" pitchFamily="34" charset="0"/>
              <a:buChar char="•"/>
            </a:pPr>
            <a:r>
              <a:rPr lang="en-US" sz="1600" dirty="0">
                <a:latin typeface="HSE Sans" panose="02000000000000000000" pitchFamily="2" charset="0"/>
              </a:rPr>
              <a:t>Column (feature) subsampling.</a:t>
            </a:r>
          </a:p>
          <a:p>
            <a:pPr marL="285750" indent="-285750" algn="l">
              <a:buFont typeface="Arial" panose="020B0604020202020204" pitchFamily="34" charset="0"/>
              <a:buChar char="•"/>
            </a:pPr>
            <a:endParaRPr lang="en-US" sz="1600" dirty="0">
              <a:latin typeface="HSE Sans" panose="02000000000000000000" pitchFamily="2" charset="0"/>
            </a:endParaRPr>
          </a:p>
        </p:txBody>
      </p:sp>
    </p:spTree>
    <p:extLst>
      <p:ext uri="{BB962C8B-B14F-4D97-AF65-F5344CB8AC3E}">
        <p14:creationId xmlns:p14="http://schemas.microsoft.com/office/powerpoint/2010/main" val="4081363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id="{92EB013E-243A-7E44-84B3-4118CCD5AFF9}"/>
              </a:ext>
            </a:extLst>
          </p:cNvPr>
          <p:cNvSpPr>
            <a:spLocks noGrp="1"/>
          </p:cNvSpPr>
          <p:nvPr>
            <p:ph type="body" sz="quarter" idx="13"/>
          </p:nvPr>
        </p:nvSpPr>
        <p:spPr/>
        <p:txBody>
          <a:bodyPr/>
          <a:lstStyle/>
          <a:p>
            <a:r>
              <a:rPr lang="en-US" sz="1400" dirty="0"/>
              <a:t>Split finding</a:t>
            </a:r>
          </a:p>
        </p:txBody>
      </p:sp>
      <p:sp>
        <p:nvSpPr>
          <p:cNvPr id="3" name="Текст 2">
            <a:extLst>
              <a:ext uri="{FF2B5EF4-FFF2-40B4-BE49-F238E27FC236}">
                <a16:creationId xmlns:a16="http://schemas.microsoft.com/office/drawing/2014/main" id="{7D323C45-B329-894C-9560-43EF3302210E}"/>
              </a:ext>
            </a:extLst>
          </p:cNvPr>
          <p:cNvSpPr>
            <a:spLocks noGrp="1"/>
          </p:cNvSpPr>
          <p:nvPr>
            <p:ph type="body" sz="quarter" idx="14"/>
          </p:nvPr>
        </p:nvSpPr>
        <p:spPr/>
        <p:txBody>
          <a:bodyPr/>
          <a:lstStyle/>
          <a:p>
            <a:r>
              <a:rPr lang="en-US" sz="1400" dirty="0">
                <a:latin typeface="HSE Sans" panose="02000000000000000000" pitchFamily="2" charset="0"/>
              </a:rPr>
              <a:t>Exact greedy algorithm</a:t>
            </a:r>
          </a:p>
          <a:p>
            <a:endParaRPr lang="ru-RU" sz="1400" dirty="0"/>
          </a:p>
        </p:txBody>
      </p:sp>
      <p:sp>
        <p:nvSpPr>
          <p:cNvPr id="5" name="TextBox 4">
            <a:extLst>
              <a:ext uri="{FF2B5EF4-FFF2-40B4-BE49-F238E27FC236}">
                <a16:creationId xmlns:a16="http://schemas.microsoft.com/office/drawing/2014/main" id="{7010BB2F-360D-C2AC-71DD-D344C2EDE259}"/>
              </a:ext>
            </a:extLst>
          </p:cNvPr>
          <p:cNvSpPr txBox="1"/>
          <p:nvPr/>
        </p:nvSpPr>
        <p:spPr>
          <a:xfrm>
            <a:off x="534089" y="1526870"/>
            <a:ext cx="5104711" cy="2062103"/>
          </a:xfrm>
          <a:prstGeom prst="rect">
            <a:avLst/>
          </a:prstGeom>
          <a:noFill/>
        </p:spPr>
        <p:txBody>
          <a:bodyPr wrap="square" rtlCol="0">
            <a:spAutoFit/>
          </a:bodyPr>
          <a:lstStyle/>
          <a:p>
            <a:pPr algn="l"/>
            <a:r>
              <a:rPr lang="en-US" sz="1600" dirty="0">
                <a:latin typeface="HSE Sans" panose="02000000000000000000" pitchFamily="2" charset="0"/>
              </a:rPr>
              <a:t>Exact greedy algorithm enumerates over all possibles splits on all features (Alg.1)</a:t>
            </a:r>
          </a:p>
          <a:p>
            <a:pPr algn="l"/>
            <a:endParaRPr lang="en-US" sz="1600" dirty="0">
              <a:latin typeface="HSE Sans" panose="02000000000000000000" pitchFamily="2" charset="0"/>
            </a:endParaRPr>
          </a:p>
          <a:p>
            <a:pPr algn="l"/>
            <a:r>
              <a:rPr lang="en-US" sz="1600" dirty="0">
                <a:latin typeface="HSE Sans" panose="02000000000000000000" pitchFamily="2" charset="0"/>
              </a:rPr>
              <a:t>It might be very computationally demanding and inefficient in some cases, for example, if data doesn’t fit entirely in the memory or if we work in a distributed setting.</a:t>
            </a:r>
          </a:p>
          <a:p>
            <a:pPr algn="l"/>
            <a:endParaRPr lang="en-US" sz="1600" dirty="0">
              <a:latin typeface="HSE Sans" panose="02000000000000000000" pitchFamily="2" charset="0"/>
            </a:endParaRPr>
          </a:p>
          <a:p>
            <a:pPr algn="l"/>
            <a:r>
              <a:rPr lang="en-US" sz="1600" dirty="0">
                <a:latin typeface="HSE Sans" panose="02000000000000000000" pitchFamily="2" charset="0"/>
              </a:rPr>
              <a:t>As such an approximate algorithm is required. </a:t>
            </a:r>
          </a:p>
        </p:txBody>
      </p:sp>
      <p:sp>
        <p:nvSpPr>
          <p:cNvPr id="11" name="Текст 3">
            <a:extLst>
              <a:ext uri="{FF2B5EF4-FFF2-40B4-BE49-F238E27FC236}">
                <a16:creationId xmlns:a16="http://schemas.microsoft.com/office/drawing/2014/main" id="{E8944D2F-3158-66B1-16B9-8F285F1AEFB2}"/>
              </a:ext>
            </a:extLst>
          </p:cNvPr>
          <p:cNvSpPr>
            <a:spLocks noGrp="1"/>
          </p:cNvSpPr>
          <p:nvPr>
            <p:ph type="body" sz="quarter" idx="15"/>
          </p:nvPr>
        </p:nvSpPr>
        <p:spPr>
          <a:xfrm>
            <a:off x="6259513" y="549275"/>
            <a:ext cx="3751262" cy="407988"/>
          </a:xfrm>
        </p:spPr>
        <p:txBody>
          <a:bodyPr/>
          <a:lstStyle/>
          <a:p>
            <a:r>
              <a:rPr lang="en-US" sz="1400" dirty="0" err="1"/>
              <a:t>XGBoost</a:t>
            </a:r>
            <a:r>
              <a:rPr lang="en-US" sz="1400" dirty="0"/>
              <a:t>: A Scalable Tree Boosting System</a:t>
            </a:r>
            <a:endParaRPr lang="ru-RU" sz="1400" dirty="0"/>
          </a:p>
          <a:p>
            <a:endParaRPr lang="ru-RU" sz="1400" dirty="0"/>
          </a:p>
        </p:txBody>
      </p:sp>
      <p:pic>
        <p:nvPicPr>
          <p:cNvPr id="12" name="Рисунок 11">
            <a:extLst>
              <a:ext uri="{FF2B5EF4-FFF2-40B4-BE49-F238E27FC236}">
                <a16:creationId xmlns:a16="http://schemas.microsoft.com/office/drawing/2014/main" id="{F0E7F5F1-3759-851F-F5CC-266415A70DB3}"/>
              </a:ext>
            </a:extLst>
          </p:cNvPr>
          <p:cNvPicPr>
            <a:picLocks noChangeAspect="1"/>
          </p:cNvPicPr>
          <p:nvPr/>
        </p:nvPicPr>
        <p:blipFill>
          <a:blip r:embed="rId2"/>
          <a:stretch>
            <a:fillRect/>
          </a:stretch>
        </p:blipFill>
        <p:spPr>
          <a:xfrm>
            <a:off x="6389851" y="1526870"/>
            <a:ext cx="5268060" cy="3515216"/>
          </a:xfrm>
          <a:prstGeom prst="rect">
            <a:avLst/>
          </a:prstGeom>
        </p:spPr>
      </p:pic>
    </p:spTree>
    <p:extLst>
      <p:ext uri="{BB962C8B-B14F-4D97-AF65-F5344CB8AC3E}">
        <p14:creationId xmlns:p14="http://schemas.microsoft.com/office/powerpoint/2010/main" val="2057009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id="{92EB013E-243A-7E44-84B3-4118CCD5AFF9}"/>
              </a:ext>
            </a:extLst>
          </p:cNvPr>
          <p:cNvSpPr>
            <a:spLocks noGrp="1"/>
          </p:cNvSpPr>
          <p:nvPr>
            <p:ph type="body" sz="quarter" idx="13"/>
          </p:nvPr>
        </p:nvSpPr>
        <p:spPr/>
        <p:txBody>
          <a:bodyPr/>
          <a:lstStyle/>
          <a:p>
            <a:r>
              <a:rPr lang="en-US" sz="1400" dirty="0"/>
              <a:t>Split finding</a:t>
            </a:r>
          </a:p>
        </p:txBody>
      </p:sp>
      <p:sp>
        <p:nvSpPr>
          <p:cNvPr id="3" name="Текст 2">
            <a:extLst>
              <a:ext uri="{FF2B5EF4-FFF2-40B4-BE49-F238E27FC236}">
                <a16:creationId xmlns:a16="http://schemas.microsoft.com/office/drawing/2014/main" id="{7D323C45-B329-894C-9560-43EF3302210E}"/>
              </a:ext>
            </a:extLst>
          </p:cNvPr>
          <p:cNvSpPr>
            <a:spLocks noGrp="1"/>
          </p:cNvSpPr>
          <p:nvPr>
            <p:ph type="body" sz="quarter" idx="14"/>
          </p:nvPr>
        </p:nvSpPr>
        <p:spPr/>
        <p:txBody>
          <a:bodyPr/>
          <a:lstStyle/>
          <a:p>
            <a:r>
              <a:rPr lang="en-US" sz="1400" dirty="0">
                <a:latin typeface="HSE Sans" panose="02000000000000000000" pitchFamily="2" charset="0"/>
              </a:rPr>
              <a:t>Approximate algorithm</a:t>
            </a:r>
          </a:p>
          <a:p>
            <a:endParaRPr lang="ru-RU" sz="1400" dirty="0"/>
          </a:p>
        </p:txBody>
      </p:sp>
      <p:sp>
        <p:nvSpPr>
          <p:cNvPr id="5" name="TextBox 4">
            <a:extLst>
              <a:ext uri="{FF2B5EF4-FFF2-40B4-BE49-F238E27FC236}">
                <a16:creationId xmlns:a16="http://schemas.microsoft.com/office/drawing/2014/main" id="{7010BB2F-360D-C2AC-71DD-D344C2EDE259}"/>
              </a:ext>
            </a:extLst>
          </p:cNvPr>
          <p:cNvSpPr txBox="1"/>
          <p:nvPr/>
        </p:nvSpPr>
        <p:spPr>
          <a:xfrm>
            <a:off x="534089" y="1391652"/>
            <a:ext cx="5561911" cy="3539430"/>
          </a:xfrm>
          <a:prstGeom prst="rect">
            <a:avLst/>
          </a:prstGeom>
          <a:noFill/>
        </p:spPr>
        <p:txBody>
          <a:bodyPr wrap="square" rtlCol="0">
            <a:spAutoFit/>
          </a:bodyPr>
          <a:lstStyle/>
          <a:p>
            <a:pPr algn="l"/>
            <a:r>
              <a:rPr lang="en-US" sz="1600" dirty="0">
                <a:latin typeface="HSE Sans" panose="02000000000000000000" pitchFamily="2" charset="0"/>
              </a:rPr>
              <a:t>Approximate algorithm first proposes candidate splitting points, then calculates statistics for suggested splits and finds the best solution among proposals.</a:t>
            </a:r>
          </a:p>
          <a:p>
            <a:pPr algn="l"/>
            <a:endParaRPr lang="en-US" sz="1600" dirty="0">
              <a:latin typeface="HSE Sans" panose="02000000000000000000" pitchFamily="2" charset="0"/>
            </a:endParaRPr>
          </a:p>
          <a:p>
            <a:pPr algn="l"/>
            <a:endParaRPr lang="en-US" sz="1600" dirty="0">
              <a:latin typeface="HSE Sans" panose="02000000000000000000" pitchFamily="2" charset="0"/>
            </a:endParaRPr>
          </a:p>
          <a:p>
            <a:pPr algn="l"/>
            <a:r>
              <a:rPr lang="en-US" sz="1600" dirty="0">
                <a:latin typeface="HSE Sans" panose="02000000000000000000" pitchFamily="2" charset="0"/>
              </a:rPr>
              <a:t>There are wo variants of the algorithm:</a:t>
            </a:r>
          </a:p>
          <a:p>
            <a:pPr marL="285750" indent="-285750" algn="l">
              <a:buFont typeface="Arial" panose="020B0604020202020204" pitchFamily="34" charset="0"/>
              <a:buChar char="•"/>
            </a:pPr>
            <a:r>
              <a:rPr lang="en-US" sz="1600" dirty="0">
                <a:latin typeface="HSE Sans" panose="02000000000000000000" pitchFamily="2" charset="0"/>
              </a:rPr>
              <a:t>global variant proposes all the candidates at the initial stage of tree construction and uses them for split finding at all levels;</a:t>
            </a:r>
          </a:p>
          <a:p>
            <a:pPr marL="285750" indent="-285750" algn="l">
              <a:buFont typeface="Arial" panose="020B0604020202020204" pitchFamily="34" charset="0"/>
              <a:buChar char="•"/>
            </a:pPr>
            <a:r>
              <a:rPr lang="en-US" sz="1600" dirty="0">
                <a:latin typeface="HSE Sans" panose="02000000000000000000" pitchFamily="2" charset="0"/>
              </a:rPr>
              <a:t>local variant proposes new candidates after each split.</a:t>
            </a:r>
          </a:p>
          <a:p>
            <a:pPr marL="285750" indent="-285750" algn="l">
              <a:buFont typeface="Arial" panose="020B0604020202020204" pitchFamily="34" charset="0"/>
              <a:buChar char="•"/>
            </a:pPr>
            <a:endParaRPr lang="en-US" sz="1600" dirty="0">
              <a:latin typeface="HSE Sans" panose="02000000000000000000" pitchFamily="2" charset="0"/>
            </a:endParaRPr>
          </a:p>
          <a:p>
            <a:pPr algn="l"/>
            <a:r>
              <a:rPr lang="en-US" sz="1600" dirty="0">
                <a:latin typeface="HSE Sans" panose="02000000000000000000" pitchFamily="2" charset="0"/>
              </a:rPr>
              <a:t>In general case local proposals requires less candidates. At the same time global variant can be as accurate as the local one, but it usually needs more candidates.</a:t>
            </a:r>
          </a:p>
        </p:txBody>
      </p:sp>
      <p:sp>
        <p:nvSpPr>
          <p:cNvPr id="7" name="Текст 3">
            <a:extLst>
              <a:ext uri="{FF2B5EF4-FFF2-40B4-BE49-F238E27FC236}">
                <a16:creationId xmlns:a16="http://schemas.microsoft.com/office/drawing/2014/main" id="{EAAFC43B-4F5E-3883-0705-EC411DC5A20E}"/>
              </a:ext>
            </a:extLst>
          </p:cNvPr>
          <p:cNvSpPr>
            <a:spLocks noGrp="1"/>
          </p:cNvSpPr>
          <p:nvPr>
            <p:ph type="body" sz="quarter" idx="15"/>
          </p:nvPr>
        </p:nvSpPr>
        <p:spPr>
          <a:xfrm>
            <a:off x="6259513" y="549275"/>
            <a:ext cx="3686592" cy="407988"/>
          </a:xfrm>
        </p:spPr>
        <p:txBody>
          <a:bodyPr/>
          <a:lstStyle/>
          <a:p>
            <a:r>
              <a:rPr lang="en-US" sz="1400" dirty="0" err="1"/>
              <a:t>XGBoost</a:t>
            </a:r>
            <a:r>
              <a:rPr lang="en-US" sz="1400" dirty="0"/>
              <a:t>: A Scalable Tree Boosting System</a:t>
            </a:r>
            <a:endParaRPr lang="ru-RU" sz="1400" dirty="0"/>
          </a:p>
          <a:p>
            <a:endParaRPr lang="ru-RU" sz="1400" dirty="0"/>
          </a:p>
        </p:txBody>
      </p:sp>
      <p:pic>
        <p:nvPicPr>
          <p:cNvPr id="9" name="Рисунок 8">
            <a:extLst>
              <a:ext uri="{FF2B5EF4-FFF2-40B4-BE49-F238E27FC236}">
                <a16:creationId xmlns:a16="http://schemas.microsoft.com/office/drawing/2014/main" id="{46AB9A02-D06A-A2CD-0DC0-CB086A4FE77B}"/>
              </a:ext>
            </a:extLst>
          </p:cNvPr>
          <p:cNvPicPr>
            <a:picLocks noChangeAspect="1"/>
          </p:cNvPicPr>
          <p:nvPr/>
        </p:nvPicPr>
        <p:blipFill>
          <a:blip r:embed="rId2"/>
          <a:stretch>
            <a:fillRect/>
          </a:stretch>
        </p:blipFill>
        <p:spPr>
          <a:xfrm>
            <a:off x="6096000" y="1391652"/>
            <a:ext cx="5001323" cy="2724530"/>
          </a:xfrm>
          <a:prstGeom prst="rect">
            <a:avLst/>
          </a:prstGeom>
        </p:spPr>
      </p:pic>
      <p:sp>
        <p:nvSpPr>
          <p:cNvPr id="13" name="TextBox 12">
            <a:extLst>
              <a:ext uri="{FF2B5EF4-FFF2-40B4-BE49-F238E27FC236}">
                <a16:creationId xmlns:a16="http://schemas.microsoft.com/office/drawing/2014/main" id="{6E5ADEC4-4532-91DB-C389-95635EEFBDAD}"/>
              </a:ext>
            </a:extLst>
          </p:cNvPr>
          <p:cNvSpPr txBox="1"/>
          <p:nvPr/>
        </p:nvSpPr>
        <p:spPr>
          <a:xfrm>
            <a:off x="6541407" y="4081353"/>
            <a:ext cx="4555916" cy="738664"/>
          </a:xfrm>
          <a:prstGeom prst="rect">
            <a:avLst/>
          </a:prstGeom>
          <a:noFill/>
        </p:spPr>
        <p:txBody>
          <a:bodyPr wrap="square">
            <a:spAutoFit/>
          </a:bodyPr>
          <a:lstStyle/>
          <a:p>
            <a:r>
              <a:rPr lang="en-US" sz="1400" dirty="0"/>
              <a:t>Comparison of test AUC convergence on Higgs 10M dataset. </a:t>
            </a:r>
          </a:p>
          <a:p>
            <a:r>
              <a:rPr lang="en-US" sz="1400" dirty="0"/>
              <a:t>The eps parameter corresponds to the accuracy of the approximate sketch. </a:t>
            </a:r>
          </a:p>
        </p:txBody>
      </p:sp>
    </p:spTree>
    <p:extLst>
      <p:ext uri="{BB962C8B-B14F-4D97-AF65-F5344CB8AC3E}">
        <p14:creationId xmlns:p14="http://schemas.microsoft.com/office/powerpoint/2010/main" val="176446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id="{92EB013E-243A-7E44-84B3-4118CCD5AFF9}"/>
              </a:ext>
            </a:extLst>
          </p:cNvPr>
          <p:cNvSpPr>
            <a:spLocks noGrp="1"/>
          </p:cNvSpPr>
          <p:nvPr>
            <p:ph type="body" sz="quarter" idx="13"/>
          </p:nvPr>
        </p:nvSpPr>
        <p:spPr/>
        <p:txBody>
          <a:bodyPr/>
          <a:lstStyle/>
          <a:p>
            <a:r>
              <a:rPr lang="en-US" sz="1400" dirty="0"/>
              <a:t>Split finding</a:t>
            </a:r>
          </a:p>
        </p:txBody>
      </p:sp>
      <p:sp>
        <p:nvSpPr>
          <p:cNvPr id="3" name="Текст 2">
            <a:extLst>
              <a:ext uri="{FF2B5EF4-FFF2-40B4-BE49-F238E27FC236}">
                <a16:creationId xmlns:a16="http://schemas.microsoft.com/office/drawing/2014/main" id="{7D323C45-B329-894C-9560-43EF3302210E}"/>
              </a:ext>
            </a:extLst>
          </p:cNvPr>
          <p:cNvSpPr>
            <a:spLocks noGrp="1"/>
          </p:cNvSpPr>
          <p:nvPr>
            <p:ph type="body" sz="quarter" idx="14"/>
          </p:nvPr>
        </p:nvSpPr>
        <p:spPr/>
        <p:txBody>
          <a:bodyPr/>
          <a:lstStyle/>
          <a:p>
            <a:r>
              <a:rPr lang="en-US" sz="1400" dirty="0">
                <a:latin typeface="HSE Sans" panose="02000000000000000000" pitchFamily="2" charset="0"/>
              </a:rPr>
              <a:t>Weighted quantile sketch</a:t>
            </a:r>
          </a:p>
          <a:p>
            <a:endParaRPr lang="ru-RU" sz="1400" dirty="0"/>
          </a:p>
        </p:txBody>
      </p:sp>
      <p:sp>
        <p:nvSpPr>
          <p:cNvPr id="7" name="Текст 3">
            <a:extLst>
              <a:ext uri="{FF2B5EF4-FFF2-40B4-BE49-F238E27FC236}">
                <a16:creationId xmlns:a16="http://schemas.microsoft.com/office/drawing/2014/main" id="{EAAFC43B-4F5E-3883-0705-EC411DC5A20E}"/>
              </a:ext>
            </a:extLst>
          </p:cNvPr>
          <p:cNvSpPr>
            <a:spLocks noGrp="1"/>
          </p:cNvSpPr>
          <p:nvPr>
            <p:ph type="body" sz="quarter" idx="15"/>
          </p:nvPr>
        </p:nvSpPr>
        <p:spPr>
          <a:xfrm>
            <a:off x="6259513" y="549275"/>
            <a:ext cx="3686592" cy="407988"/>
          </a:xfrm>
        </p:spPr>
        <p:txBody>
          <a:bodyPr/>
          <a:lstStyle/>
          <a:p>
            <a:r>
              <a:rPr lang="en-US" sz="1400" dirty="0" err="1"/>
              <a:t>XGBoost</a:t>
            </a:r>
            <a:r>
              <a:rPr lang="en-US" sz="1400" dirty="0"/>
              <a:t>: A Scalable Tree Boosting System</a:t>
            </a:r>
            <a:endParaRPr lang="ru-RU" sz="1400" dirty="0"/>
          </a:p>
          <a:p>
            <a:endParaRPr lang="ru-RU" sz="1400" dirty="0"/>
          </a:p>
        </p:txBody>
      </p:sp>
    </p:spTree>
    <p:extLst>
      <p:ext uri="{BB962C8B-B14F-4D97-AF65-F5344CB8AC3E}">
        <p14:creationId xmlns:p14="http://schemas.microsoft.com/office/powerpoint/2010/main" val="2055338583"/>
      </p:ext>
    </p:extLst>
  </p:cSld>
  <p:clrMapOvr>
    <a:masterClrMapping/>
  </p:clrMapOvr>
</p:sld>
</file>

<file path=ppt/theme/theme1.xml><?xml version="1.0" encoding="utf-8"?>
<a:theme xmlns:a="http://schemas.openxmlformats.org/drawingml/2006/main" name="Office Theme">
  <a:themeElements>
    <a:clrScheme name="Пользовательские 1">
      <a:dk1>
        <a:srgbClr val="0F2C68"/>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000" dirty="0">
            <a:latin typeface="HSE Sans" panose="02000000000000000000"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2A9C74E6E830D74E9B0FDDB4017A5417" ma:contentTypeVersion="13" ma:contentTypeDescription="Создание документа." ma:contentTypeScope="" ma:versionID="d4e423622451d608a8a05f4da7a1e1a2">
  <xsd:schema xmlns:xsd="http://www.w3.org/2001/XMLSchema" xmlns:xs="http://www.w3.org/2001/XMLSchema" xmlns:p="http://schemas.microsoft.com/office/2006/metadata/properties" xmlns:ns2="9875bd71-cde8-496c-a136-433f55d5e6d0" xmlns:ns3="e96afe77-3acb-4328-97fc-408e1bde3ecd" targetNamespace="http://schemas.microsoft.com/office/2006/metadata/properties" ma:root="true" ma:fieldsID="4831203c63c08b9f52ea6d3ee0d7a96e" ns2:_="" ns3:_="">
    <xsd:import namespace="9875bd71-cde8-496c-a136-433f55d5e6d0"/>
    <xsd:import namespace="e96afe77-3acb-4328-97fc-408e1bde3ec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ServiceAutoKeyPoints" minOccurs="0"/>
                <xsd:element ref="ns2:MediaServiceKeyPoints"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75bd71-cde8-496c-a136-433f55d5e6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96afe77-3acb-4328-97fc-408e1bde3ecd" elementFormDefault="qualified">
    <xsd:import namespace="http://schemas.microsoft.com/office/2006/documentManagement/types"/>
    <xsd:import namespace="http://schemas.microsoft.com/office/infopath/2007/PartnerControls"/>
    <xsd:element name="SharedWithUsers" ma:index="18" nillable="true" ma:displayName="Общий доступ с использованием"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Совместно с подробностями"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D4651DD-DCCC-4759-B2F6-7F520BDCC2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75bd71-cde8-496c-a136-433f55d5e6d0"/>
    <ds:schemaRef ds:uri="e96afe77-3acb-4328-97fc-408e1bde3e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34386AA-1848-4C75-B336-1053927CB025}">
  <ds:schemaRefs>
    <ds:schemaRef ds:uri="http://schemas.microsoft.com/sharepoint/v3/contenttype/forms"/>
  </ds:schemaRefs>
</ds:datastoreItem>
</file>

<file path=customXml/itemProps3.xml><?xml version="1.0" encoding="utf-8"?>
<ds:datastoreItem xmlns:ds="http://schemas.openxmlformats.org/officeDocument/2006/customXml" ds:itemID="{433DAF31-D8A6-49A0-9A5D-8B2EA5B1C511}">
  <ds:schemaRefs>
    <ds:schemaRef ds:uri="http://purl.org/dc/elements/1.1/"/>
    <ds:schemaRef ds:uri="http://schemas.microsoft.com/office/2006/documentManagement/types"/>
    <ds:schemaRef ds:uri="http://schemas.microsoft.com/office/infopath/2007/PartnerControls"/>
    <ds:schemaRef ds:uri="http://purl.org/dc/dcmitype/"/>
    <ds:schemaRef ds:uri="e96afe77-3acb-4328-97fc-408e1bde3ecd"/>
    <ds:schemaRef ds:uri="http://schemas.microsoft.com/office/2006/metadata/properties"/>
    <ds:schemaRef ds:uri="http://purl.org/dc/terms/"/>
    <ds:schemaRef ds:uri="http://www.w3.org/XML/1998/namespace"/>
    <ds:schemaRef ds:uri="http://schemas.openxmlformats.org/package/2006/metadata/core-properties"/>
    <ds:schemaRef ds:uri="9875bd71-cde8-496c-a136-433f55d5e6d0"/>
  </ds:schemaRefs>
</ds:datastoreItem>
</file>

<file path=docProps/app.xml><?xml version="1.0" encoding="utf-8"?>
<Properties xmlns="http://schemas.openxmlformats.org/officeDocument/2006/extended-properties" xmlns:vt="http://schemas.openxmlformats.org/officeDocument/2006/docPropsVTypes">
  <TotalTime>1017</TotalTime>
  <Words>1195</Words>
  <Application>Microsoft Office PowerPoint</Application>
  <PresentationFormat>Широкоэкранный</PresentationFormat>
  <Paragraphs>169</Paragraphs>
  <Slides>26</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26</vt:i4>
      </vt:variant>
    </vt:vector>
  </HeadingPairs>
  <TitlesOfParts>
    <vt:vector size="31" baseType="lpstr">
      <vt:lpstr>Arial</vt:lpstr>
      <vt:lpstr>Calibri</vt:lpstr>
      <vt:lpstr>Cambria Math</vt:lpstr>
      <vt:lpstr>HSE Sans</vt:lpstr>
      <vt:lpstr>Office Theme</vt:lpstr>
      <vt:lpstr>XGBoost: A Scalable Tree Boosting System</vt:lpstr>
      <vt:lpstr>Introduction</vt:lpstr>
      <vt:lpstr>Introduction</vt:lpstr>
      <vt:lpstr>Regularized Learning Objective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Кутьков Юрий Юрьевич</dc:creator>
  <cp:lastModifiedBy>Мельников Михаил Михайлович</cp:lastModifiedBy>
  <cp:revision>17</cp:revision>
  <cp:lastPrinted>2021-11-11T13:08:42Z</cp:lastPrinted>
  <dcterms:created xsi:type="dcterms:W3CDTF">2021-11-11T08:52:47Z</dcterms:created>
  <dcterms:modified xsi:type="dcterms:W3CDTF">2024-06-29T23:04:23Z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0x0101002A9C74E6E830D74E9B0FDDB4017A5417</vt:lpwstr>
  </property>
</Properties>
</file>