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86" r:id="rId5"/>
    <p:sldId id="287" r:id="rId6"/>
    <p:sldId id="312" r:id="rId7"/>
    <p:sldId id="297" r:id="rId8"/>
    <p:sldId id="303" r:id="rId9"/>
    <p:sldId id="304" r:id="rId10"/>
    <p:sldId id="306" r:id="rId11"/>
    <p:sldId id="307" r:id="rId12"/>
    <p:sldId id="308" r:id="rId13"/>
    <p:sldId id="309" r:id="rId14"/>
    <p:sldId id="314" r:id="rId15"/>
    <p:sldId id="313" r:id="rId16"/>
    <p:sldId id="316" r:id="rId17"/>
    <p:sldId id="317" r:id="rId18"/>
    <p:sldId id="318" r:id="rId19"/>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65"/>
    <p:restoredTop sz="88912" autoAdjust="0"/>
  </p:normalViewPr>
  <p:slideViewPr>
    <p:cSldViewPr snapToGrid="0" snapToObjects="1">
      <p:cViewPr>
        <p:scale>
          <a:sx n="90" d="100"/>
          <a:sy n="90" d="100"/>
        </p:scale>
        <p:origin x="66" y="66"/>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06/30/2024</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Hello everyone!</a:t>
            </a:r>
          </a:p>
          <a:p>
            <a:r>
              <a:rPr lang="en-US" dirty="0"/>
              <a:t>Today we are going to talk about </a:t>
            </a:r>
            <a:r>
              <a:rPr lang="en-US" dirty="0" err="1"/>
              <a:t>XGBoost</a:t>
            </a:r>
            <a:r>
              <a:rPr lang="en-US" dirty="0"/>
              <a:t>: a Scalable Tree Boosting System</a:t>
            </a:r>
          </a:p>
        </p:txBody>
      </p:sp>
      <p:sp>
        <p:nvSpPr>
          <p:cNvPr id="4" name="Номер слайда 3"/>
          <p:cNvSpPr>
            <a:spLocks noGrp="1"/>
          </p:cNvSpPr>
          <p:nvPr>
            <p:ph type="sldNum" sz="quarter" idx="5"/>
          </p:nvPr>
        </p:nvSpPr>
        <p:spPr/>
        <p:txBody>
          <a:bodyPr/>
          <a:lstStyle/>
          <a:p>
            <a:fld id="{6C748903-8EB5-294E-A216-6B54B0368783}" type="slidenum">
              <a:rPr lang="en-RU" smtClean="0"/>
              <a:t>1</a:t>
            </a:fld>
            <a:endParaRPr lang="en-RU"/>
          </a:p>
        </p:txBody>
      </p:sp>
    </p:spTree>
    <p:extLst>
      <p:ext uri="{BB962C8B-B14F-4D97-AF65-F5344CB8AC3E}">
        <p14:creationId xmlns:p14="http://schemas.microsoft.com/office/powerpoint/2010/main" val="3388698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Another goal of </a:t>
            </a:r>
            <a:r>
              <a:rPr lang="en-US" sz="1200" dirty="0" err="1">
                <a:latin typeface="HSE Sans" panose="02000000000000000000" pitchFamily="2" charset="0"/>
              </a:rPr>
              <a:t>XGBoost</a:t>
            </a:r>
            <a:r>
              <a:rPr lang="en-US" sz="1200" dirty="0">
                <a:latin typeface="HSE Sans" panose="02000000000000000000" pitchFamily="2" charset="0"/>
              </a:rPr>
              <a:t> is to fully utilize a machine’s resources to achieve scalable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For that purpose </a:t>
            </a:r>
            <a:r>
              <a:rPr lang="en-US" sz="1200" dirty="0" err="1">
                <a:latin typeface="HSE Sans" panose="02000000000000000000" pitchFamily="2" charset="0"/>
              </a:rPr>
              <a:t>XGBoost</a:t>
            </a:r>
            <a:r>
              <a:rPr lang="en-US" sz="1200" dirty="0">
                <a:latin typeface="HSE Sans" panose="02000000000000000000" pitchFamily="2" charset="0"/>
              </a:rPr>
              <a:t> uses two techniques to improve out-of-core computations: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block compression and block sharding</a:t>
            </a:r>
          </a:p>
          <a:p>
            <a:endParaRPr lang="en-US" dirty="0"/>
          </a:p>
        </p:txBody>
      </p:sp>
      <p:sp>
        <p:nvSpPr>
          <p:cNvPr id="4" name="Номер слайда 3"/>
          <p:cNvSpPr>
            <a:spLocks noGrp="1"/>
          </p:cNvSpPr>
          <p:nvPr>
            <p:ph type="sldNum" sz="quarter" idx="5"/>
          </p:nvPr>
        </p:nvSpPr>
        <p:spPr/>
        <p:txBody>
          <a:bodyPr/>
          <a:lstStyle/>
          <a:p>
            <a:fld id="{6C748903-8EB5-294E-A216-6B54B0368783}" type="slidenum">
              <a:rPr lang="en-RU" smtClean="0"/>
              <a:t>10</a:t>
            </a:fld>
            <a:endParaRPr lang="en-RU"/>
          </a:p>
        </p:txBody>
      </p:sp>
    </p:spTree>
    <p:extLst>
      <p:ext uri="{BB962C8B-B14F-4D97-AF65-F5344CB8AC3E}">
        <p14:creationId xmlns:p14="http://schemas.microsoft.com/office/powerpoint/2010/main" val="1050005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There are several classical algorithms used in tree boosting models out there,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that were used as an inspiration for </a:t>
            </a:r>
            <a:r>
              <a:rPr lang="en-US" sz="1200" dirty="0" err="1">
                <a:latin typeface="HSE Sans" panose="02000000000000000000" pitchFamily="2" charset="0"/>
              </a:rPr>
              <a:t>XGBoost</a:t>
            </a:r>
            <a:r>
              <a:rPr lang="en-US" sz="1200" dirty="0">
                <a:latin typeface="HSE Sans" panose="02000000000000000000" pitchFamily="2" charset="0"/>
              </a:rPr>
              <a:t>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HSE Sans"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HSE Sans" panose="02000000000000000000" pitchFamily="2" charset="0"/>
              </a:rPr>
              <a:t>XGBoost</a:t>
            </a:r>
            <a:r>
              <a:rPr lang="en-US" sz="1200" dirty="0">
                <a:latin typeface="HSE Sans" panose="02000000000000000000" pitchFamily="2" charset="0"/>
              </a:rPr>
              <a:t> incorporates main ideas of such algorithms and tries to improve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At the same time, it agglomerates many different features and takes advantage of them in such way,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that no other model does.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HSE Sans"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We can see that by looking at the table,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which compares </a:t>
            </a:r>
            <a:r>
              <a:rPr lang="en-US" sz="1200" dirty="0" err="1">
                <a:latin typeface="HSE Sans" panose="02000000000000000000" pitchFamily="2" charset="0"/>
              </a:rPr>
              <a:t>XGBoost</a:t>
            </a:r>
            <a:r>
              <a:rPr lang="en-US" sz="1200" dirty="0">
                <a:latin typeface="HSE Sans" panose="02000000000000000000" pitchFamily="2" charset="0"/>
              </a:rPr>
              <a:t> and other major tree boosting systems.</a:t>
            </a:r>
          </a:p>
        </p:txBody>
      </p:sp>
      <p:sp>
        <p:nvSpPr>
          <p:cNvPr id="4" name="Номер слайда 3"/>
          <p:cNvSpPr>
            <a:spLocks noGrp="1"/>
          </p:cNvSpPr>
          <p:nvPr>
            <p:ph type="sldNum" sz="quarter" idx="5"/>
          </p:nvPr>
        </p:nvSpPr>
        <p:spPr/>
        <p:txBody>
          <a:bodyPr/>
          <a:lstStyle/>
          <a:p>
            <a:fld id="{6C748903-8EB5-294E-A216-6B54B0368783}" type="slidenum">
              <a:rPr lang="en-RU" smtClean="0"/>
              <a:t>11</a:t>
            </a:fld>
            <a:endParaRPr lang="en-RU"/>
          </a:p>
        </p:txBody>
      </p:sp>
    </p:spTree>
    <p:extLst>
      <p:ext uri="{BB962C8B-B14F-4D97-AF65-F5344CB8AC3E}">
        <p14:creationId xmlns:p14="http://schemas.microsoft.com/office/powerpoint/2010/main" val="795002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Here we can see which datasets were used in the experiments.</a:t>
            </a:r>
          </a:p>
          <a:p>
            <a:r>
              <a:rPr lang="en-US" dirty="0"/>
              <a:t>In some cases subsets of these datasets were used</a:t>
            </a:r>
          </a:p>
          <a:p>
            <a:r>
              <a:rPr lang="en-US" dirty="0"/>
              <a:t>to demonstrate performance of the algorithm on varying dataset sizes.</a:t>
            </a:r>
          </a:p>
        </p:txBody>
      </p:sp>
      <p:sp>
        <p:nvSpPr>
          <p:cNvPr id="4" name="Номер слайда 3"/>
          <p:cNvSpPr>
            <a:spLocks noGrp="1"/>
          </p:cNvSpPr>
          <p:nvPr>
            <p:ph type="sldNum" sz="quarter" idx="5"/>
          </p:nvPr>
        </p:nvSpPr>
        <p:spPr/>
        <p:txBody>
          <a:bodyPr/>
          <a:lstStyle/>
          <a:p>
            <a:fld id="{6C748903-8EB5-294E-A216-6B54B0368783}" type="slidenum">
              <a:rPr lang="en-RU" smtClean="0"/>
              <a:t>12</a:t>
            </a:fld>
            <a:endParaRPr lang="en-RU"/>
          </a:p>
        </p:txBody>
      </p:sp>
    </p:spTree>
    <p:extLst>
      <p:ext uri="{BB962C8B-B14F-4D97-AF65-F5344CB8AC3E}">
        <p14:creationId xmlns:p14="http://schemas.microsoft.com/office/powerpoint/2010/main" val="869765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In this experiment we can see results of testing on Higgs dataset with 1m of records.</a:t>
            </a:r>
          </a:p>
          <a:p>
            <a:r>
              <a:rPr lang="en-US" dirty="0"/>
              <a:t>As you can see, although scikit-learn and </a:t>
            </a:r>
            <a:r>
              <a:rPr lang="en-US" dirty="0" err="1"/>
              <a:t>XGBoost</a:t>
            </a:r>
            <a:r>
              <a:rPr lang="en-US" dirty="0"/>
              <a:t> have nearly same Area under the curve test results,</a:t>
            </a:r>
          </a:p>
          <a:p>
            <a:r>
              <a:rPr lang="en-US" dirty="0" err="1"/>
              <a:t>XGBoost</a:t>
            </a:r>
            <a:r>
              <a:rPr lang="en-US" dirty="0"/>
              <a:t> dominates scikit-learn over time per tree.</a:t>
            </a:r>
          </a:p>
          <a:p>
            <a:endParaRPr lang="en-US" dirty="0"/>
          </a:p>
          <a:p>
            <a:r>
              <a:rPr lang="en-US" dirty="0"/>
              <a:t>At the same time it also wins over </a:t>
            </a:r>
            <a:r>
              <a:rPr lang="en-US" dirty="0" err="1"/>
              <a:t>R.gbm</a:t>
            </a:r>
            <a:r>
              <a:rPr lang="en-US" dirty="0"/>
              <a:t> in both time and AUC tests.</a:t>
            </a:r>
          </a:p>
        </p:txBody>
      </p:sp>
      <p:sp>
        <p:nvSpPr>
          <p:cNvPr id="4" name="Номер слайда 3"/>
          <p:cNvSpPr>
            <a:spLocks noGrp="1"/>
          </p:cNvSpPr>
          <p:nvPr>
            <p:ph type="sldNum" sz="quarter" idx="5"/>
          </p:nvPr>
        </p:nvSpPr>
        <p:spPr/>
        <p:txBody>
          <a:bodyPr/>
          <a:lstStyle/>
          <a:p>
            <a:fld id="{6C748903-8EB5-294E-A216-6B54B0368783}" type="slidenum">
              <a:rPr lang="en-RU" smtClean="0"/>
              <a:t>13</a:t>
            </a:fld>
            <a:endParaRPr lang="en-RU"/>
          </a:p>
        </p:txBody>
      </p:sp>
    </p:spTree>
    <p:extLst>
      <p:ext uri="{BB962C8B-B14F-4D97-AF65-F5344CB8AC3E}">
        <p14:creationId xmlns:p14="http://schemas.microsoft.com/office/powerpoint/2010/main" val="629777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In this experiment we can see results of testing on Yahoo! LTRC dataset with 1m of records.</a:t>
            </a:r>
          </a:p>
          <a:p>
            <a:r>
              <a:rPr lang="en-US" dirty="0" err="1"/>
              <a:t>XGBoost</a:t>
            </a:r>
            <a:r>
              <a:rPr lang="en-US" dirty="0"/>
              <a:t> achieves nearly same results as </a:t>
            </a:r>
            <a:r>
              <a:rPr lang="en-US" dirty="0" err="1"/>
              <a:t>pGBRT</a:t>
            </a:r>
            <a:r>
              <a:rPr lang="en-US" dirty="0"/>
              <a:t>, but about 2 or 3 times faster.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Other experiments demonstrate similar results.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For example experiments on out-of-core methods, such as block compression and sharding,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show us, that these methods might give you up to 3 times performance speedup.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HSE Sans"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HSE Sans" panose="02000000000000000000" pitchFamily="2" charset="0"/>
            </a:endParaRPr>
          </a:p>
          <a:p>
            <a:endParaRPr lang="en-US" dirty="0"/>
          </a:p>
        </p:txBody>
      </p:sp>
      <p:sp>
        <p:nvSpPr>
          <p:cNvPr id="4" name="Номер слайда 3"/>
          <p:cNvSpPr>
            <a:spLocks noGrp="1"/>
          </p:cNvSpPr>
          <p:nvPr>
            <p:ph type="sldNum" sz="quarter" idx="5"/>
          </p:nvPr>
        </p:nvSpPr>
        <p:spPr/>
        <p:txBody>
          <a:bodyPr/>
          <a:lstStyle/>
          <a:p>
            <a:fld id="{6C748903-8EB5-294E-A216-6B54B0368783}" type="slidenum">
              <a:rPr lang="en-RU" smtClean="0"/>
              <a:t>14</a:t>
            </a:fld>
            <a:endParaRPr lang="en-RU"/>
          </a:p>
        </p:txBody>
      </p:sp>
    </p:spTree>
    <p:extLst>
      <p:ext uri="{BB962C8B-B14F-4D97-AF65-F5344CB8AC3E}">
        <p14:creationId xmlns:p14="http://schemas.microsoft.com/office/powerpoint/2010/main" val="684192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Over all we can say, that </a:t>
            </a:r>
            <a:r>
              <a:rPr lang="en-US" sz="1200" dirty="0" err="1">
                <a:latin typeface="HSE Sans" panose="02000000000000000000" pitchFamily="2" charset="0"/>
              </a:rPr>
              <a:t>XGBoost</a:t>
            </a:r>
            <a:r>
              <a:rPr lang="en-US" sz="1200" dirty="0">
                <a:latin typeface="HSE Sans" panose="02000000000000000000" pitchFamily="2" charset="0"/>
              </a:rPr>
              <a:t> is really one of the most successful tree boosting system now days,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as it allows to achieve state of the art results, and it does it much faster than many other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HSE Sans"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That’s all I wanted to say about </a:t>
            </a:r>
            <a:r>
              <a:rPr lang="en-US" sz="1200" dirty="0" err="1">
                <a:latin typeface="HSE Sans" panose="02000000000000000000" pitchFamily="2" charset="0"/>
              </a:rPr>
              <a:t>XGBoost</a:t>
            </a:r>
            <a:r>
              <a:rPr lang="en-US" sz="1200" dirty="0">
                <a:latin typeface="HSE Sans" panose="02000000000000000000" pitchFamily="2" charset="0"/>
              </a:rPr>
              <a:t> today, thanks for your attention! Bye!</a:t>
            </a:r>
            <a:endParaRPr lang="en-US" dirty="0"/>
          </a:p>
        </p:txBody>
      </p:sp>
      <p:sp>
        <p:nvSpPr>
          <p:cNvPr id="4" name="Номер слайда 3"/>
          <p:cNvSpPr>
            <a:spLocks noGrp="1"/>
          </p:cNvSpPr>
          <p:nvPr>
            <p:ph type="sldNum" sz="quarter" idx="5"/>
          </p:nvPr>
        </p:nvSpPr>
        <p:spPr/>
        <p:txBody>
          <a:bodyPr/>
          <a:lstStyle/>
          <a:p>
            <a:fld id="{6C748903-8EB5-294E-A216-6B54B0368783}" type="slidenum">
              <a:rPr lang="en-RU" smtClean="0"/>
              <a:t>15</a:t>
            </a:fld>
            <a:endParaRPr lang="en-RU"/>
          </a:p>
        </p:txBody>
      </p:sp>
    </p:spTree>
    <p:extLst>
      <p:ext uri="{BB962C8B-B14F-4D97-AF65-F5344CB8AC3E}">
        <p14:creationId xmlns:p14="http://schemas.microsoft.com/office/powerpoint/2010/main" val="3564970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all know, machine learning has become very important in many areas.</a:t>
            </a:r>
          </a:p>
          <a:p>
            <a:r>
              <a:rPr lang="en-US" dirty="0"/>
              <a:t>It allows to create such things as smart spam classifiers, targeted advertising systems and fraud detection systems in banks. It has many applications in other areas as well, as shown on the picture</a:t>
            </a:r>
          </a:p>
          <a:p>
            <a:r>
              <a:rPr lang="en-US" dirty="0"/>
              <a:t>There are many effective machine learning models out there. One of the most successful ML methods used in practice in recent years is gradient tree boosting, which gives state-of-the-art results on many standard classification tasks.</a:t>
            </a:r>
          </a:p>
          <a:p>
            <a:r>
              <a:rPr lang="en-US" dirty="0" err="1"/>
              <a:t>XGBoost</a:t>
            </a:r>
            <a:r>
              <a:rPr lang="en-US" dirty="0"/>
              <a:t> is an open source scalable machine learning system for tree boosting.</a:t>
            </a:r>
          </a:p>
          <a:p>
            <a:endParaRPr lang="ru-RU" dirty="0"/>
          </a:p>
          <a:p>
            <a:r>
              <a:rPr lang="en-US" dirty="0"/>
              <a:t>It’s impact has been widely recognized in different machine learning and data mining challenges, such as competitions hosted by Kaggle.</a:t>
            </a:r>
          </a:p>
          <a:p>
            <a:r>
              <a:rPr lang="en-US" dirty="0"/>
              <a:t>For example in 2015 more then half of the winners used </a:t>
            </a:r>
            <a:r>
              <a:rPr lang="en-US" dirty="0" err="1"/>
              <a:t>XGBoost</a:t>
            </a:r>
            <a:r>
              <a:rPr lang="en-US" dirty="0"/>
              <a:t>.</a:t>
            </a:r>
          </a:p>
          <a:p>
            <a:r>
              <a:rPr lang="en-US" dirty="0"/>
              <a:t>In </a:t>
            </a:r>
            <a:r>
              <a:rPr lang="en-US" dirty="0" err="1"/>
              <a:t>KDDCup</a:t>
            </a:r>
            <a:r>
              <a:rPr lang="en-US" dirty="0"/>
              <a:t> </a:t>
            </a:r>
            <a:r>
              <a:rPr lang="en-US" dirty="0" err="1"/>
              <a:t>XGBoost</a:t>
            </a:r>
            <a:r>
              <a:rPr lang="en-US" dirty="0"/>
              <a:t> was used by every winning team in the top-10.</a:t>
            </a:r>
          </a:p>
          <a:p>
            <a:r>
              <a:rPr lang="en-US" dirty="0"/>
              <a:t>So what makes </a:t>
            </a:r>
            <a:r>
              <a:rPr lang="en-US" dirty="0" err="1"/>
              <a:t>XGBoost</a:t>
            </a:r>
            <a:r>
              <a:rPr lang="en-US" dirty="0"/>
              <a:t> so effective?</a:t>
            </a:r>
            <a:endParaRPr lang="ru-RU" dirty="0"/>
          </a:p>
          <a:p>
            <a:endParaRPr lang="en-US" dirty="0"/>
          </a:p>
        </p:txBody>
      </p:sp>
      <p:sp>
        <p:nvSpPr>
          <p:cNvPr id="4" name="Номер слайда 3"/>
          <p:cNvSpPr>
            <a:spLocks noGrp="1"/>
          </p:cNvSpPr>
          <p:nvPr>
            <p:ph type="sldNum" sz="quarter" idx="5"/>
          </p:nvPr>
        </p:nvSpPr>
        <p:spPr/>
        <p:txBody>
          <a:bodyPr/>
          <a:lstStyle/>
          <a:p>
            <a:fld id="{6C748903-8EB5-294E-A216-6B54B0368783}" type="slidenum">
              <a:rPr lang="en-RU" smtClean="0"/>
              <a:t>2</a:t>
            </a:fld>
            <a:endParaRPr lang="en-RU"/>
          </a:p>
        </p:txBody>
      </p:sp>
    </p:spTree>
    <p:extLst>
      <p:ext uri="{BB962C8B-B14F-4D97-AF65-F5344CB8AC3E}">
        <p14:creationId xmlns:p14="http://schemas.microsoft.com/office/powerpoint/2010/main" val="325186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HSE Sans" panose="02000000000000000000" pitchFamily="2" charset="0"/>
              </a:rPr>
              <a:t>A tree ensemble model uses additive functions to predict the output.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HSE Sans" panose="02000000000000000000" pitchFamily="2" charset="0"/>
              </a:rPr>
              <a:t>We can see an example of such model on the picture.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HSE Sans" panose="02000000000000000000" pitchFamily="2" charset="0"/>
              </a:rPr>
              <a:t>Here t</a:t>
            </a:r>
            <a:r>
              <a:rPr lang="en-US" sz="1400" dirty="0"/>
              <a:t>he final prediction for a given example is the sum of predictions from each tree.</a:t>
            </a:r>
            <a:endParaRPr lang="en-US" sz="1400" dirty="0">
              <a:latin typeface="HSE Sans"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HSE Sans" panose="02000000000000000000" pitchFamily="2" charset="0"/>
              </a:rPr>
              <a:t>To learn the set of functions used in the mode</a:t>
            </a:r>
            <a:r>
              <a:rPr lang="en-US" sz="1400" dirty="0"/>
              <a:t>l, a regularized objective is minimized.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Here l is a differentiable convex loss function that measures the difference between the prediction </a:t>
            </a:r>
            <a:r>
              <a:rPr lang="en-US" sz="1400" dirty="0" err="1"/>
              <a:t>y_hat</a:t>
            </a:r>
            <a:r>
              <a:rPr lang="en-US" sz="1400" dirty="0"/>
              <a:t> and the target 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second term is </a:t>
            </a:r>
            <a:r>
              <a:rPr lang="en-US" sz="1050" dirty="0"/>
              <a:t>a regularization term. It penalizes the complexity of the model and helps to avoid overfitting</a:t>
            </a:r>
            <a:r>
              <a:rPr lang="en-US" sz="9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p>
          <a:p>
            <a:pPr algn="l"/>
            <a:r>
              <a:rPr lang="en-US" sz="1050" dirty="0">
                <a:latin typeface="HSE Sans" panose="02000000000000000000" pitchFamily="2" charset="0"/>
              </a:rPr>
              <a:t>The tree ensemble model includes functions as parameters and cannot be optimized using traditional optimization methods</a:t>
            </a:r>
          </a:p>
          <a:p>
            <a:pPr algn="l"/>
            <a:r>
              <a:rPr lang="en-US" sz="1050" dirty="0">
                <a:latin typeface="HSE Sans" panose="02000000000000000000" pitchFamily="2" charset="0"/>
              </a:rPr>
              <a:t>Because of that first and second order approximation is used to quickly optimize the objective. </a:t>
            </a:r>
            <a:endParaRPr lang="en-US" sz="1050" dirty="0"/>
          </a:p>
        </p:txBody>
      </p:sp>
      <p:sp>
        <p:nvSpPr>
          <p:cNvPr id="4" name="Номер слайда 3"/>
          <p:cNvSpPr>
            <a:spLocks noGrp="1"/>
          </p:cNvSpPr>
          <p:nvPr>
            <p:ph type="sldNum" sz="quarter" idx="5"/>
          </p:nvPr>
        </p:nvSpPr>
        <p:spPr/>
        <p:txBody>
          <a:bodyPr/>
          <a:lstStyle/>
          <a:p>
            <a:fld id="{6C748903-8EB5-294E-A216-6B54B0368783}" type="slidenum">
              <a:rPr lang="en-RU" smtClean="0"/>
              <a:t>3</a:t>
            </a:fld>
            <a:endParaRPr lang="en-RU"/>
          </a:p>
        </p:txBody>
      </p:sp>
    </p:spTree>
    <p:extLst>
      <p:ext uri="{BB962C8B-B14F-4D97-AF65-F5344CB8AC3E}">
        <p14:creationId xmlns:p14="http://schemas.microsoft.com/office/powerpoint/2010/main" val="1782942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Here we can see a simplified objective</a:t>
            </a:r>
          </a:p>
          <a:p>
            <a:r>
              <a:rPr lang="en-US" dirty="0"/>
              <a:t>We only need to sum up first and second order gradient statistics (G and H) of loss function on each leaf, </a:t>
            </a:r>
          </a:p>
          <a:p>
            <a:r>
              <a:rPr lang="en-US" dirty="0"/>
              <a:t>then apply the scoring formula to get the quality score. </a:t>
            </a:r>
          </a:p>
          <a:p>
            <a:r>
              <a:rPr lang="en-US" dirty="0"/>
              <a:t>The smaller the score is, the better the structure is.</a:t>
            </a:r>
          </a:p>
          <a:p>
            <a:endParaRPr lang="en-US" dirty="0"/>
          </a:p>
          <a:p>
            <a:pPr algn="l"/>
            <a:r>
              <a:rPr lang="en-US" dirty="0"/>
              <a:t>Before going further it’s worth to mention, that </a:t>
            </a:r>
            <a:r>
              <a:rPr lang="en-US" sz="1200" dirty="0">
                <a:latin typeface="HSE Sans" panose="02000000000000000000" pitchFamily="2" charset="0"/>
              </a:rPr>
              <a:t>other than regularization, two other techniques are used to prevent overfitting.</a:t>
            </a:r>
          </a:p>
          <a:p>
            <a:pPr marL="285750" indent="-285750" algn="l">
              <a:buFont typeface="Arial" panose="020B0604020202020204" pitchFamily="34" charset="0"/>
              <a:buChar char="•"/>
            </a:pPr>
            <a:r>
              <a:rPr lang="en-US" sz="1200" dirty="0">
                <a:latin typeface="HSE Sans" panose="02000000000000000000" pitchFamily="2" charset="0"/>
              </a:rPr>
              <a:t>Shrinkage: scales newly added weights by a factor at each step of tree boosting to reduce the influence of each individual tree;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HSE Sans" panose="02000000000000000000" pitchFamily="2" charset="0"/>
              </a:rPr>
              <a:t>And the other technique is column (or feature) subsampling, which, according to users feedback, prevents overfitting even more, then traditional row sub-sampling, </a:t>
            </a:r>
            <a:endParaRPr lang="en-US" dirty="0"/>
          </a:p>
          <a:p>
            <a:endParaRPr lang="en-US" dirty="0"/>
          </a:p>
          <a:p>
            <a:endParaRPr lang="en-US" dirty="0"/>
          </a:p>
          <a:p>
            <a:pPr algn="l"/>
            <a:r>
              <a:rPr lang="en-US" sz="1200" dirty="0">
                <a:latin typeface="HSE Sans" panose="02000000000000000000" pitchFamily="2" charset="0"/>
              </a:rPr>
              <a:t>Going further. Usually it is impossible to get through all the possible tree structures. </a:t>
            </a:r>
          </a:p>
          <a:p>
            <a:pPr algn="l"/>
            <a:r>
              <a:rPr lang="en-US" sz="1200" dirty="0">
                <a:latin typeface="HSE Sans" panose="02000000000000000000" pitchFamily="2" charset="0"/>
              </a:rPr>
              <a:t>As such, a greedy algorithm is used, which calculates a loss reduction after the split at a given node of  a tree, to evaluate split candidates </a:t>
            </a:r>
            <a:endParaRPr lang="en-US" dirty="0"/>
          </a:p>
        </p:txBody>
      </p:sp>
      <p:sp>
        <p:nvSpPr>
          <p:cNvPr id="4" name="Номер слайда 3"/>
          <p:cNvSpPr>
            <a:spLocks noGrp="1"/>
          </p:cNvSpPr>
          <p:nvPr>
            <p:ph type="sldNum" sz="quarter" idx="5"/>
          </p:nvPr>
        </p:nvSpPr>
        <p:spPr/>
        <p:txBody>
          <a:bodyPr/>
          <a:lstStyle/>
          <a:p>
            <a:fld id="{6C748903-8EB5-294E-A216-6B54B0368783}" type="slidenum">
              <a:rPr lang="en-RU" smtClean="0"/>
              <a:t>4</a:t>
            </a:fld>
            <a:endParaRPr lang="en-RU"/>
          </a:p>
        </p:txBody>
      </p:sp>
    </p:spTree>
    <p:extLst>
      <p:ext uri="{BB962C8B-B14F-4D97-AF65-F5344CB8AC3E}">
        <p14:creationId xmlns:p14="http://schemas.microsoft.com/office/powerpoint/2010/main" val="249972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One of the key problems in tree learning is to find the best split.</a:t>
            </a:r>
          </a:p>
          <a:p>
            <a:r>
              <a:rPr lang="en-US" dirty="0"/>
              <a:t>In order to do so, a split finding algorithm enumerates over all the possible splits on all the features.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It might be very computationally demanding and inefficient in some cases, 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if data doesn’t fit entirely in the memory or if we work in a distributed setting.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HSE Sans"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As such an approximate algorithm is required. </a:t>
            </a:r>
          </a:p>
        </p:txBody>
      </p:sp>
      <p:sp>
        <p:nvSpPr>
          <p:cNvPr id="4" name="Номер слайда 3"/>
          <p:cNvSpPr>
            <a:spLocks noGrp="1"/>
          </p:cNvSpPr>
          <p:nvPr>
            <p:ph type="sldNum" sz="quarter" idx="5"/>
          </p:nvPr>
        </p:nvSpPr>
        <p:spPr/>
        <p:txBody>
          <a:bodyPr/>
          <a:lstStyle/>
          <a:p>
            <a:fld id="{6C748903-8EB5-294E-A216-6B54B0368783}" type="slidenum">
              <a:rPr lang="en-RU" smtClean="0"/>
              <a:t>5</a:t>
            </a:fld>
            <a:endParaRPr lang="en-RU"/>
          </a:p>
        </p:txBody>
      </p:sp>
    </p:spTree>
    <p:extLst>
      <p:ext uri="{BB962C8B-B14F-4D97-AF65-F5344CB8AC3E}">
        <p14:creationId xmlns:p14="http://schemas.microsoft.com/office/powerpoint/2010/main" val="370153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en-US" sz="1200" dirty="0">
                <a:latin typeface="HSE Sans" panose="02000000000000000000" pitchFamily="2" charset="0"/>
              </a:rPr>
              <a:t>There are two variants of the algorithm:</a:t>
            </a:r>
          </a:p>
          <a:p>
            <a:pPr marL="285750" indent="-285750" algn="l">
              <a:buFont typeface="Arial" panose="020B0604020202020204" pitchFamily="34" charset="0"/>
              <a:buChar char="•"/>
            </a:pPr>
            <a:r>
              <a:rPr lang="en-US" sz="1200" dirty="0">
                <a:latin typeface="HSE Sans" panose="02000000000000000000" pitchFamily="2" charset="0"/>
              </a:rPr>
              <a:t>global variant proposes all the candidates at the initial stage of tree construction and uses them for split finding at all levels;</a:t>
            </a:r>
          </a:p>
          <a:p>
            <a:pPr marL="285750" indent="-285750" algn="l">
              <a:buFont typeface="Arial" panose="020B0604020202020204" pitchFamily="34" charset="0"/>
              <a:buChar char="•"/>
            </a:pPr>
            <a:r>
              <a:rPr lang="en-US" sz="1200" dirty="0">
                <a:latin typeface="HSE Sans" panose="02000000000000000000" pitchFamily="2" charset="0"/>
              </a:rPr>
              <a:t>local variant proposes new candidates after each split.</a:t>
            </a:r>
          </a:p>
          <a:p>
            <a:pPr marL="285750" indent="-285750" algn="l">
              <a:buFont typeface="Arial" panose="020B0604020202020204" pitchFamily="34" charset="0"/>
              <a:buChar char="•"/>
            </a:pPr>
            <a:endParaRPr lang="en-US" sz="1200" dirty="0">
              <a:latin typeface="HSE Sans" panose="02000000000000000000" pitchFamily="2" charset="0"/>
            </a:endParaRPr>
          </a:p>
          <a:p>
            <a:pPr algn="l"/>
            <a:r>
              <a:rPr lang="en-US" sz="1200" dirty="0">
                <a:latin typeface="HSE Sans" panose="02000000000000000000" pitchFamily="2" charset="0"/>
              </a:rPr>
              <a:t>In general case local proposals requires less candidates. </a:t>
            </a:r>
          </a:p>
          <a:p>
            <a:pPr algn="l"/>
            <a:r>
              <a:rPr lang="en-US" sz="1200" dirty="0">
                <a:latin typeface="HSE Sans" panose="02000000000000000000" pitchFamily="2" charset="0"/>
              </a:rPr>
              <a:t>At the same time global variant can be as accurate as the local one, but it usually needs more candidates.</a:t>
            </a:r>
          </a:p>
          <a:p>
            <a:endParaRPr lang="en-US" dirty="0"/>
          </a:p>
          <a:p>
            <a:r>
              <a:rPr lang="en-US" dirty="0"/>
              <a:t>On the picture we can see results of testing the algorithm on Higgs dataset.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epsilon parameter corresponds to the accuracy of the approximate sketch.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roughly translates to 1 / eps buckets in the proposal,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shows that local proposals require fewer buckets, because it refine split candidates.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important step in the approximate algorithm is to propose candidate split points. </a:t>
            </a:r>
          </a:p>
          <a:p>
            <a:r>
              <a:rPr lang="en-US" dirty="0"/>
              <a:t>Usually percentiles of a feature are used to make candidates distribute evenly on the data.</a:t>
            </a:r>
          </a:p>
          <a:p>
            <a:r>
              <a:rPr lang="en-US" dirty="0" err="1"/>
              <a:t>XGBoost</a:t>
            </a:r>
            <a:r>
              <a:rPr lang="en-US" dirty="0"/>
              <a:t> uses a novel distributed weighted quantile sketch algorithm</a:t>
            </a:r>
          </a:p>
          <a:p>
            <a:r>
              <a:rPr lang="en-US" dirty="0"/>
              <a:t>that can handle weighted data with a provable theoretical guarantee</a:t>
            </a:r>
          </a:p>
        </p:txBody>
      </p:sp>
      <p:sp>
        <p:nvSpPr>
          <p:cNvPr id="4" name="Номер слайда 3"/>
          <p:cNvSpPr>
            <a:spLocks noGrp="1"/>
          </p:cNvSpPr>
          <p:nvPr>
            <p:ph type="sldNum" sz="quarter" idx="5"/>
          </p:nvPr>
        </p:nvSpPr>
        <p:spPr/>
        <p:txBody>
          <a:bodyPr/>
          <a:lstStyle/>
          <a:p>
            <a:fld id="{6C748903-8EB5-294E-A216-6B54B0368783}" type="slidenum">
              <a:rPr lang="en-RU" smtClean="0"/>
              <a:t>6</a:t>
            </a:fld>
            <a:endParaRPr lang="en-RU"/>
          </a:p>
        </p:txBody>
      </p:sp>
    </p:spTree>
    <p:extLst>
      <p:ext uri="{BB962C8B-B14F-4D97-AF65-F5344CB8AC3E}">
        <p14:creationId xmlns:p14="http://schemas.microsoft.com/office/powerpoint/2010/main" val="4133590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Another issue, that may arise, is data sparsity.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real-world problems i</a:t>
            </a:r>
            <a:r>
              <a:rPr lang="en-US" sz="1200" dirty="0">
                <a:latin typeface="HSE Sans" panose="02000000000000000000" pitchFamily="2" charset="0"/>
              </a:rPr>
              <a:t>t is quite common for data to be sparse.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There are many possible reasons for this: some values might be missing,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maybe there are lots of zeros in the initial data, or maybe some of them 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caused by feature engineering, such as one-hot encoding.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It is important for the algorithm to be aware of sparsity patterns in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HSE Sans"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To achieve this, a default direction is introduced at each tree node.</a:t>
            </a:r>
            <a:endParaRPr lang="en-US" dirty="0"/>
          </a:p>
          <a:p>
            <a:r>
              <a:rPr lang="en-US" dirty="0"/>
              <a:t>When a value is missing in the sparse matrix x, the instance is classified into the default direction.</a:t>
            </a:r>
          </a:p>
          <a:p>
            <a:r>
              <a:rPr lang="en-US" dirty="0"/>
              <a:t>The optimal default directions are learnt from the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As such </a:t>
            </a:r>
            <a:r>
              <a:rPr lang="en-US" sz="1200" dirty="0" err="1">
                <a:latin typeface="HSE Sans" panose="02000000000000000000" pitchFamily="2" charset="0"/>
              </a:rPr>
              <a:t>XGBoost</a:t>
            </a:r>
            <a:r>
              <a:rPr lang="en-US" sz="1200" dirty="0">
                <a:latin typeface="HSE Sans" panose="02000000000000000000" pitchFamily="2" charset="0"/>
              </a:rPr>
              <a:t> </a:t>
            </a:r>
            <a:r>
              <a:rPr lang="en-US" dirty="0"/>
              <a:t>handles all sparsity patterns in a unified way.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allows it to </a:t>
            </a:r>
            <a:r>
              <a:rPr lang="en-US" sz="1200" dirty="0">
                <a:latin typeface="HSE Sans" panose="02000000000000000000" pitchFamily="2" charset="0"/>
              </a:rPr>
              <a:t>exploit sparsity in the data to lower computation complexity of the algorithm,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which in turn leads to sparsity-aware version to be much faster,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than the naïve version, that doesn’t take sparsity into account.</a:t>
            </a:r>
          </a:p>
          <a:p>
            <a:endParaRPr lang="en-US" dirty="0"/>
          </a:p>
        </p:txBody>
      </p:sp>
      <p:sp>
        <p:nvSpPr>
          <p:cNvPr id="4" name="Номер слайда 3"/>
          <p:cNvSpPr>
            <a:spLocks noGrp="1"/>
          </p:cNvSpPr>
          <p:nvPr>
            <p:ph type="sldNum" sz="quarter" idx="5"/>
          </p:nvPr>
        </p:nvSpPr>
        <p:spPr/>
        <p:txBody>
          <a:bodyPr/>
          <a:lstStyle/>
          <a:p>
            <a:fld id="{6C748903-8EB5-294E-A216-6B54B0368783}" type="slidenum">
              <a:rPr lang="en-RU" smtClean="0"/>
              <a:t>7</a:t>
            </a:fld>
            <a:endParaRPr lang="en-RU"/>
          </a:p>
        </p:txBody>
      </p:sp>
    </p:spTree>
    <p:extLst>
      <p:ext uri="{BB962C8B-B14F-4D97-AF65-F5344CB8AC3E}">
        <p14:creationId xmlns:p14="http://schemas.microsoft.com/office/powerpoint/2010/main" val="431904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The most time consuming part of tree learning is sorting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To reduce the cost of sorting, the data is stored in </a:t>
            </a:r>
            <a:r>
              <a:rPr lang="en-US" sz="1200" i="1" dirty="0">
                <a:latin typeface="HSE Sans" panose="02000000000000000000" pitchFamily="2" charset="0"/>
              </a:rPr>
              <a:t>blocks </a:t>
            </a:r>
            <a:r>
              <a:rPr lang="en-US" sz="1200" dirty="0">
                <a:latin typeface="HSE Sans" panose="02000000000000000000" pitchFamily="2" charset="0"/>
              </a:rPr>
              <a:t>by columns,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which are sorted by the corresponding feature values as shown in the picture.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Such structure helps when using the approximate split finding algorithm.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Many blocks can be used for calculations at the same time, which allows the process to be </a:t>
            </a:r>
            <a:r>
              <a:rPr lang="en-US" sz="1200" i="1" dirty="0">
                <a:latin typeface="HSE Sans" panose="02000000000000000000" pitchFamily="2" charset="0"/>
              </a:rPr>
              <a:t>parallelized</a:t>
            </a:r>
            <a:r>
              <a:rPr lang="en-US" sz="1200" dirty="0">
                <a:latin typeface="HSE Sans" panose="02000000000000000000" pitchFamily="2"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SE Sans" panose="02000000000000000000" pitchFamily="2" charset="0"/>
              </a:rPr>
              <a:t>At the same time it also simplifies column sub-sampling, as it is easy to select columns in a block.</a:t>
            </a:r>
          </a:p>
          <a:p>
            <a:endParaRPr lang="en-US" dirty="0"/>
          </a:p>
        </p:txBody>
      </p:sp>
      <p:sp>
        <p:nvSpPr>
          <p:cNvPr id="4" name="Номер слайда 3"/>
          <p:cNvSpPr>
            <a:spLocks noGrp="1"/>
          </p:cNvSpPr>
          <p:nvPr>
            <p:ph type="sldNum" sz="quarter" idx="5"/>
          </p:nvPr>
        </p:nvSpPr>
        <p:spPr/>
        <p:txBody>
          <a:bodyPr/>
          <a:lstStyle/>
          <a:p>
            <a:fld id="{6C748903-8EB5-294E-A216-6B54B0368783}" type="slidenum">
              <a:rPr lang="en-RU" smtClean="0"/>
              <a:t>8</a:t>
            </a:fld>
            <a:endParaRPr lang="en-RU"/>
          </a:p>
        </p:txBody>
      </p:sp>
    </p:spTree>
    <p:extLst>
      <p:ext uri="{BB962C8B-B14F-4D97-AF65-F5344CB8AC3E}">
        <p14:creationId xmlns:p14="http://schemas.microsoft.com/office/powerpoint/2010/main" val="1648456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en-US" sz="1200" dirty="0">
                <a:latin typeface="HSE Sans" panose="02000000000000000000" pitchFamily="2" charset="0"/>
              </a:rPr>
              <a:t>On the other hand, such structure requires some operations to be done by row index. </a:t>
            </a:r>
          </a:p>
          <a:p>
            <a:pPr algn="l"/>
            <a:r>
              <a:rPr lang="en-US" sz="1200" dirty="0">
                <a:latin typeface="HSE Sans" panose="02000000000000000000" pitchFamily="2" charset="0"/>
              </a:rPr>
              <a:t>This slows down split finding when necessary data doesn’t fit into CPU cache.</a:t>
            </a:r>
          </a:p>
          <a:p>
            <a:pPr algn="l"/>
            <a:r>
              <a:rPr lang="en-US" sz="1200" dirty="0">
                <a:latin typeface="HSE Sans" panose="02000000000000000000" pitchFamily="2" charset="0"/>
              </a:rPr>
              <a:t>The problem is solved by adding cache-aware prefetching algorithm.</a:t>
            </a:r>
          </a:p>
          <a:p>
            <a:endParaRPr lang="en-US" dirty="0"/>
          </a:p>
          <a:p>
            <a:r>
              <a:rPr lang="en-US" dirty="0"/>
              <a:t>As we can see on the graphs, </a:t>
            </a:r>
          </a:p>
          <a:p>
            <a:r>
              <a:rPr lang="en-US" sz="1200" dirty="0"/>
              <a:t>using cache-aware prefetching improves the performance by factor of two when the dataset is large.</a:t>
            </a:r>
          </a:p>
          <a:p>
            <a:endParaRPr lang="en-US" sz="1200" dirty="0"/>
          </a:p>
        </p:txBody>
      </p:sp>
      <p:sp>
        <p:nvSpPr>
          <p:cNvPr id="4" name="Номер слайда 3"/>
          <p:cNvSpPr>
            <a:spLocks noGrp="1"/>
          </p:cNvSpPr>
          <p:nvPr>
            <p:ph type="sldNum" sz="quarter" idx="5"/>
          </p:nvPr>
        </p:nvSpPr>
        <p:spPr/>
        <p:txBody>
          <a:bodyPr/>
          <a:lstStyle/>
          <a:p>
            <a:fld id="{6C748903-8EB5-294E-A216-6B54B0368783}" type="slidenum">
              <a:rPr lang="en-RU" smtClean="0"/>
              <a:t>9</a:t>
            </a:fld>
            <a:endParaRPr lang="en-RU"/>
          </a:p>
        </p:txBody>
      </p:sp>
    </p:spTree>
    <p:extLst>
      <p:ext uri="{BB962C8B-B14F-4D97-AF65-F5344CB8AC3E}">
        <p14:creationId xmlns:p14="http://schemas.microsoft.com/office/powerpoint/2010/main" val="9106062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1" name="Текст 37">
            <a:extLst>
              <a:ext uri="{FF2B5EF4-FFF2-40B4-BE49-F238E27FC236}">
                <a16:creationId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RU"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a:xfrm>
            <a:off x="1027967" y="2404670"/>
            <a:ext cx="9976491" cy="1316725"/>
          </a:xfrm>
        </p:spPr>
        <p:txBody>
          <a:bodyPr>
            <a:normAutofit fontScale="90000"/>
          </a:bodyPr>
          <a:lstStyle/>
          <a:p>
            <a:pPr algn="ctr"/>
            <a:r>
              <a:rPr lang="en-US" dirty="0" err="1"/>
              <a:t>XGBoost</a:t>
            </a:r>
            <a:r>
              <a:rPr lang="ru-RU" dirty="0"/>
              <a:t>:</a:t>
            </a:r>
            <a:br>
              <a:rPr lang="ru-RU" dirty="0"/>
            </a:br>
            <a:r>
              <a:rPr lang="en-US" dirty="0"/>
              <a:t>A Scalable Tree Boosting System</a:t>
            </a:r>
            <a:br>
              <a:rPr lang="en-US" dirty="0"/>
            </a:br>
            <a:endParaRPr lang="ru-RU" dirty="0"/>
          </a:p>
        </p:txBody>
      </p:sp>
      <p:sp>
        <p:nvSpPr>
          <p:cNvPr id="3" name="Текст 2">
            <a:extLst>
              <a:ext uri="{FF2B5EF4-FFF2-40B4-BE49-F238E27FC236}">
                <a16:creationId xmlns:a16="http://schemas.microsoft.com/office/drawing/2014/main" id="{268EB560-A246-394A-858C-3B1CFBF03B46}"/>
              </a:ext>
            </a:extLst>
          </p:cNvPr>
          <p:cNvSpPr>
            <a:spLocks noGrp="1"/>
          </p:cNvSpPr>
          <p:nvPr>
            <p:ph type="body" sz="quarter" idx="10"/>
          </p:nvPr>
        </p:nvSpPr>
        <p:spPr/>
        <p:txBody>
          <a:bodyPr/>
          <a:lstStyle/>
          <a:p>
            <a:r>
              <a:rPr lang="en-US" dirty="0"/>
              <a:t>Faculty of Computer Science</a:t>
            </a:r>
            <a:endParaRPr lang="ru-RU" dirty="0"/>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p:txBody>
          <a:bodyPr>
            <a:normAutofit/>
          </a:bodyPr>
          <a:lstStyle/>
          <a:p>
            <a:r>
              <a:rPr lang="en-US" dirty="0"/>
              <a:t>Master of Data Science</a:t>
            </a:r>
          </a:p>
          <a:p>
            <a:r>
              <a:rPr lang="en-US" dirty="0"/>
              <a:t>Moscow, 2024</a:t>
            </a:r>
          </a:p>
          <a:p>
            <a:endParaRPr lang="ru-RU" dirty="0"/>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p:txBody>
          <a:bodyPr/>
          <a:lstStyle/>
          <a:p>
            <a:r>
              <a:rPr lang="en-US" dirty="0"/>
              <a:t>Presentation by</a:t>
            </a:r>
          </a:p>
          <a:p>
            <a:r>
              <a:rPr lang="en-US" dirty="0"/>
              <a:t>Melnikov Mikhail</a:t>
            </a:r>
          </a:p>
        </p:txBody>
      </p:sp>
      <p:sp>
        <p:nvSpPr>
          <p:cNvPr id="11" name="Текст 10">
            <a:extLst>
              <a:ext uri="{FF2B5EF4-FFF2-40B4-BE49-F238E27FC236}">
                <a16:creationId xmlns:a16="http://schemas.microsoft.com/office/drawing/2014/main" id="{4F83350D-E950-66E4-38E8-D8CC10831161}"/>
              </a:ext>
            </a:extLst>
          </p:cNvPr>
          <p:cNvSpPr txBox="1">
            <a:spLocks noGrp="1"/>
          </p:cNvSpPr>
          <p:nvPr>
            <p:ph type="body" sz="quarter" idx="13"/>
          </p:nvPr>
        </p:nvSpPr>
        <p:spPr>
          <a:xfrm>
            <a:off x="1028700" y="4824413"/>
            <a:ext cx="7624763" cy="615553"/>
          </a:xfrm>
          <a:prstGeom prst="rect">
            <a:avLst/>
          </a:prstGeom>
          <a:noFill/>
        </p:spPr>
        <p:txBody>
          <a:bodyPr wrap="square">
            <a:spAutoFit/>
          </a:bodyPr>
          <a:lstStyle/>
          <a:p>
            <a:r>
              <a:rPr lang="en-US" sz="2000" dirty="0"/>
              <a:t>Authors: Tianqi Chen, Carlos </a:t>
            </a:r>
            <a:r>
              <a:rPr lang="en-US" sz="2000" dirty="0" err="1"/>
              <a:t>Guestrin</a:t>
            </a:r>
            <a:r>
              <a:rPr lang="en-US" sz="2000" dirty="0"/>
              <a:t>.</a:t>
            </a:r>
          </a:p>
          <a:p>
            <a:r>
              <a:rPr lang="en-US" sz="2000" dirty="0"/>
              <a:t>Published: 13 August 2016.</a:t>
            </a:r>
          </a:p>
        </p:txBody>
      </p:sp>
    </p:spTree>
    <p:extLst>
      <p:ext uri="{BB962C8B-B14F-4D97-AF65-F5344CB8AC3E}">
        <p14:creationId xmlns:p14="http://schemas.microsoft.com/office/powerpoint/2010/main" val="145221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System Design</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latin typeface="HSE Sans" panose="02000000000000000000" pitchFamily="2" charset="0"/>
              </a:rPr>
              <a:t>Out-of-core computation</a:t>
            </a:r>
          </a:p>
          <a:p>
            <a:endParaRPr lang="ru-RU" sz="1400" dirty="0"/>
          </a:p>
        </p:txBody>
      </p:sp>
      <p:sp>
        <p:nvSpPr>
          <p:cNvPr id="5" name="TextBox 4">
            <a:extLst>
              <a:ext uri="{FF2B5EF4-FFF2-40B4-BE49-F238E27FC236}">
                <a16:creationId xmlns:a16="http://schemas.microsoft.com/office/drawing/2014/main" id="{7010BB2F-360D-C2AC-71DD-D344C2EDE259}"/>
              </a:ext>
            </a:extLst>
          </p:cNvPr>
          <p:cNvSpPr txBox="1"/>
          <p:nvPr/>
        </p:nvSpPr>
        <p:spPr>
          <a:xfrm>
            <a:off x="509821" y="2521059"/>
            <a:ext cx="11172358" cy="1815882"/>
          </a:xfrm>
          <a:prstGeom prst="rect">
            <a:avLst/>
          </a:prstGeom>
          <a:noFill/>
        </p:spPr>
        <p:txBody>
          <a:bodyPr wrap="square" rtlCol="0">
            <a:spAutoFit/>
          </a:bodyPr>
          <a:lstStyle/>
          <a:p>
            <a:pPr algn="l"/>
            <a:endParaRPr lang="en-US" sz="1600" dirty="0">
              <a:latin typeface="HSE Sans" panose="02000000000000000000" pitchFamily="2" charset="0"/>
            </a:endParaRPr>
          </a:p>
          <a:p>
            <a:pPr marL="285750" indent="-285750" algn="l">
              <a:buFont typeface="Arial" panose="020B0604020202020204" pitchFamily="34" charset="0"/>
              <a:buChar char="•"/>
            </a:pPr>
            <a:r>
              <a:rPr lang="en-US" sz="1600" dirty="0">
                <a:latin typeface="HSE Sans" panose="02000000000000000000" pitchFamily="2" charset="0"/>
              </a:rPr>
              <a:t>Block compression: a block is compressed, and decompressed on the fly by an independent thread when it’s being loaded into the main memory</a:t>
            </a:r>
          </a:p>
          <a:p>
            <a:pPr marL="285750" indent="-285750" algn="l">
              <a:buFont typeface="Arial" panose="020B0604020202020204" pitchFamily="34" charset="0"/>
              <a:buChar char="•"/>
            </a:pPr>
            <a:endParaRPr lang="en-US" sz="1600" dirty="0">
              <a:latin typeface="HSE Sans" panose="02000000000000000000" pitchFamily="2" charset="0"/>
            </a:endParaRPr>
          </a:p>
          <a:p>
            <a:pPr marL="285750" indent="-285750" algn="l">
              <a:buFont typeface="Arial" panose="020B0604020202020204" pitchFamily="34" charset="0"/>
              <a:buChar char="•"/>
            </a:pPr>
            <a:endParaRPr lang="en-US" sz="1600" dirty="0">
              <a:latin typeface="HSE Sans" panose="02000000000000000000" pitchFamily="2" charset="0"/>
            </a:endParaRPr>
          </a:p>
          <a:p>
            <a:pPr marL="285750" indent="-285750" algn="l">
              <a:buFont typeface="Arial" panose="020B0604020202020204" pitchFamily="34" charset="0"/>
              <a:buChar char="•"/>
            </a:pPr>
            <a:r>
              <a:rPr lang="en-US" sz="1600" dirty="0">
                <a:latin typeface="HSE Sans" panose="02000000000000000000" pitchFamily="2" charset="0"/>
              </a:rPr>
              <a:t>Block sharding: block is sharded onto multiple disks, pre-fetcher thread collects the data into an in-memory buffer.</a:t>
            </a:r>
          </a:p>
          <a:p>
            <a:pPr marL="285750" indent="-285750" algn="l">
              <a:buFont typeface="Arial" panose="020B0604020202020204" pitchFamily="34" charset="0"/>
              <a:buChar char="•"/>
            </a:pPr>
            <a:endParaRPr lang="en-US" sz="1600" dirty="0">
              <a:latin typeface="HSE Sans" panose="02000000000000000000" pitchFamily="2" charset="0"/>
            </a:endParaRPr>
          </a:p>
        </p:txBody>
      </p:sp>
      <p:sp>
        <p:nvSpPr>
          <p:cNvPr id="7" name="Текст 3">
            <a:extLst>
              <a:ext uri="{FF2B5EF4-FFF2-40B4-BE49-F238E27FC236}">
                <a16:creationId xmlns:a16="http://schemas.microsoft.com/office/drawing/2014/main" id="{EAAFC43B-4F5E-3883-0705-EC411DC5A20E}"/>
              </a:ext>
            </a:extLst>
          </p:cNvPr>
          <p:cNvSpPr>
            <a:spLocks noGrp="1"/>
          </p:cNvSpPr>
          <p:nvPr>
            <p:ph type="body" sz="quarter" idx="15"/>
          </p:nvPr>
        </p:nvSpPr>
        <p:spPr>
          <a:xfrm>
            <a:off x="6259513" y="549275"/>
            <a:ext cx="3686592" cy="407988"/>
          </a:xfrm>
        </p:spPr>
        <p:txBody>
          <a:bodyPr/>
          <a:lstStyle/>
          <a:p>
            <a:r>
              <a:rPr lang="en-US" sz="1400" dirty="0" err="1"/>
              <a:t>XGBoost</a:t>
            </a:r>
            <a:r>
              <a:rPr lang="en-US" sz="1400" dirty="0"/>
              <a:t>: A Scalable Tree Boosting System</a:t>
            </a:r>
            <a:endParaRPr lang="ru-RU" sz="1400" dirty="0"/>
          </a:p>
          <a:p>
            <a:endParaRPr lang="ru-RU" sz="1400" dirty="0"/>
          </a:p>
        </p:txBody>
      </p:sp>
    </p:spTree>
    <p:extLst>
      <p:ext uri="{BB962C8B-B14F-4D97-AF65-F5344CB8AC3E}">
        <p14:creationId xmlns:p14="http://schemas.microsoft.com/office/powerpoint/2010/main" val="408602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System Design</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latin typeface="HSE Sans" panose="02000000000000000000" pitchFamily="2" charset="0"/>
              </a:rPr>
              <a:t>Out-of-core computation</a:t>
            </a:r>
          </a:p>
          <a:p>
            <a:endParaRPr lang="ru-RU" sz="1400" dirty="0"/>
          </a:p>
        </p:txBody>
      </p:sp>
      <p:sp>
        <p:nvSpPr>
          <p:cNvPr id="7" name="Текст 3">
            <a:extLst>
              <a:ext uri="{FF2B5EF4-FFF2-40B4-BE49-F238E27FC236}">
                <a16:creationId xmlns:a16="http://schemas.microsoft.com/office/drawing/2014/main" id="{EAAFC43B-4F5E-3883-0705-EC411DC5A20E}"/>
              </a:ext>
            </a:extLst>
          </p:cNvPr>
          <p:cNvSpPr>
            <a:spLocks noGrp="1"/>
          </p:cNvSpPr>
          <p:nvPr>
            <p:ph type="body" sz="quarter" idx="15"/>
          </p:nvPr>
        </p:nvSpPr>
        <p:spPr>
          <a:xfrm>
            <a:off x="6259513" y="549275"/>
            <a:ext cx="3686592" cy="407988"/>
          </a:xfrm>
        </p:spPr>
        <p:txBody>
          <a:bodyPr/>
          <a:lstStyle/>
          <a:p>
            <a:r>
              <a:rPr lang="en-US" sz="1400" dirty="0" err="1"/>
              <a:t>XGBoost</a:t>
            </a:r>
            <a:r>
              <a:rPr lang="en-US" sz="1400" dirty="0"/>
              <a:t>: A Scalable Tree Boosting System</a:t>
            </a:r>
            <a:endParaRPr lang="ru-RU" sz="1400" dirty="0"/>
          </a:p>
          <a:p>
            <a:endParaRPr lang="ru-RU" sz="1400" dirty="0"/>
          </a:p>
        </p:txBody>
      </p:sp>
      <p:pic>
        <p:nvPicPr>
          <p:cNvPr id="6" name="Рисунок 5">
            <a:extLst>
              <a:ext uri="{FF2B5EF4-FFF2-40B4-BE49-F238E27FC236}">
                <a16:creationId xmlns:a16="http://schemas.microsoft.com/office/drawing/2014/main" id="{04174F20-B542-9B5C-9F1E-0233F8E8913F}"/>
              </a:ext>
            </a:extLst>
          </p:cNvPr>
          <p:cNvPicPr>
            <a:picLocks noChangeAspect="1"/>
          </p:cNvPicPr>
          <p:nvPr/>
        </p:nvPicPr>
        <p:blipFill>
          <a:blip r:embed="rId3"/>
          <a:stretch>
            <a:fillRect/>
          </a:stretch>
        </p:blipFill>
        <p:spPr>
          <a:xfrm>
            <a:off x="1236824" y="1907005"/>
            <a:ext cx="9718351" cy="2526771"/>
          </a:xfrm>
          <a:prstGeom prst="rect">
            <a:avLst/>
          </a:prstGeom>
        </p:spPr>
      </p:pic>
    </p:spTree>
    <p:extLst>
      <p:ext uri="{BB962C8B-B14F-4D97-AF65-F5344CB8AC3E}">
        <p14:creationId xmlns:p14="http://schemas.microsoft.com/office/powerpoint/2010/main" val="611579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System implementation</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t>Comparison with other tree boosting systems</a:t>
            </a:r>
            <a:endParaRPr lang="ru-RU" sz="1400" dirty="0"/>
          </a:p>
        </p:txBody>
      </p:sp>
      <p:sp>
        <p:nvSpPr>
          <p:cNvPr id="7" name="Текст 3">
            <a:extLst>
              <a:ext uri="{FF2B5EF4-FFF2-40B4-BE49-F238E27FC236}">
                <a16:creationId xmlns:a16="http://schemas.microsoft.com/office/drawing/2014/main" id="{EAAFC43B-4F5E-3883-0705-EC411DC5A20E}"/>
              </a:ext>
            </a:extLst>
          </p:cNvPr>
          <p:cNvSpPr>
            <a:spLocks noGrp="1"/>
          </p:cNvSpPr>
          <p:nvPr>
            <p:ph type="body" sz="quarter" idx="15"/>
          </p:nvPr>
        </p:nvSpPr>
        <p:spPr>
          <a:xfrm>
            <a:off x="6259513" y="549275"/>
            <a:ext cx="3686592" cy="407988"/>
          </a:xfrm>
        </p:spPr>
        <p:txBody>
          <a:bodyPr/>
          <a:lstStyle/>
          <a:p>
            <a:r>
              <a:rPr lang="en-US" sz="1400" dirty="0" err="1"/>
              <a:t>XGBoost</a:t>
            </a:r>
            <a:r>
              <a:rPr lang="en-US" sz="1400" dirty="0"/>
              <a:t>: A Scalable Tree Boosting System</a:t>
            </a:r>
            <a:endParaRPr lang="ru-RU" sz="1400" dirty="0"/>
          </a:p>
          <a:p>
            <a:endParaRPr lang="ru-RU" sz="1400" dirty="0"/>
          </a:p>
        </p:txBody>
      </p:sp>
      <p:sp>
        <p:nvSpPr>
          <p:cNvPr id="4" name="TextBox 3">
            <a:extLst>
              <a:ext uri="{FF2B5EF4-FFF2-40B4-BE49-F238E27FC236}">
                <a16:creationId xmlns:a16="http://schemas.microsoft.com/office/drawing/2014/main" id="{0DCAAECA-6D24-75B7-FB33-93FF04D83E47}"/>
              </a:ext>
            </a:extLst>
          </p:cNvPr>
          <p:cNvSpPr txBox="1"/>
          <p:nvPr/>
        </p:nvSpPr>
        <p:spPr>
          <a:xfrm>
            <a:off x="1143689" y="1853046"/>
            <a:ext cx="3854068" cy="461665"/>
          </a:xfrm>
          <a:prstGeom prst="rect">
            <a:avLst/>
          </a:prstGeom>
          <a:noFill/>
        </p:spPr>
        <p:txBody>
          <a:bodyPr wrap="none" rtlCol="0">
            <a:spAutoFit/>
          </a:bodyPr>
          <a:lstStyle/>
          <a:p>
            <a:pPr algn="l"/>
            <a:r>
              <a:rPr lang="en-US" sz="2400" dirty="0">
                <a:latin typeface="HSE Sans" panose="02000000000000000000" pitchFamily="2" charset="0"/>
              </a:rPr>
              <a:t>Datasets used in experiments</a:t>
            </a:r>
          </a:p>
        </p:txBody>
      </p:sp>
      <p:pic>
        <p:nvPicPr>
          <p:cNvPr id="8" name="Рисунок 7">
            <a:extLst>
              <a:ext uri="{FF2B5EF4-FFF2-40B4-BE49-F238E27FC236}">
                <a16:creationId xmlns:a16="http://schemas.microsoft.com/office/drawing/2014/main" id="{954BEDA9-E19B-9ECC-1ECB-E0FC23A5FBB5}"/>
              </a:ext>
            </a:extLst>
          </p:cNvPr>
          <p:cNvPicPr>
            <a:picLocks noChangeAspect="1"/>
          </p:cNvPicPr>
          <p:nvPr/>
        </p:nvPicPr>
        <p:blipFill>
          <a:blip r:embed="rId3"/>
          <a:stretch>
            <a:fillRect/>
          </a:stretch>
        </p:blipFill>
        <p:spPr>
          <a:xfrm>
            <a:off x="1143689" y="2619262"/>
            <a:ext cx="9168890" cy="2059064"/>
          </a:xfrm>
          <a:prstGeom prst="rect">
            <a:avLst/>
          </a:prstGeom>
        </p:spPr>
      </p:pic>
    </p:spTree>
    <p:extLst>
      <p:ext uri="{BB962C8B-B14F-4D97-AF65-F5344CB8AC3E}">
        <p14:creationId xmlns:p14="http://schemas.microsoft.com/office/powerpoint/2010/main" val="2542580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System implementation</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t>Comparison with other tree boosting systems</a:t>
            </a:r>
            <a:endParaRPr lang="ru-RU" sz="1400" dirty="0"/>
          </a:p>
        </p:txBody>
      </p:sp>
      <p:sp>
        <p:nvSpPr>
          <p:cNvPr id="7" name="Текст 3">
            <a:extLst>
              <a:ext uri="{FF2B5EF4-FFF2-40B4-BE49-F238E27FC236}">
                <a16:creationId xmlns:a16="http://schemas.microsoft.com/office/drawing/2014/main" id="{EAAFC43B-4F5E-3883-0705-EC411DC5A20E}"/>
              </a:ext>
            </a:extLst>
          </p:cNvPr>
          <p:cNvSpPr>
            <a:spLocks noGrp="1"/>
          </p:cNvSpPr>
          <p:nvPr>
            <p:ph type="body" sz="quarter" idx="15"/>
          </p:nvPr>
        </p:nvSpPr>
        <p:spPr>
          <a:xfrm>
            <a:off x="6259513" y="549275"/>
            <a:ext cx="3686592" cy="407988"/>
          </a:xfrm>
        </p:spPr>
        <p:txBody>
          <a:bodyPr/>
          <a:lstStyle/>
          <a:p>
            <a:r>
              <a:rPr lang="en-US" sz="1400" dirty="0" err="1"/>
              <a:t>XGBoost</a:t>
            </a:r>
            <a:r>
              <a:rPr lang="en-US" sz="1400" dirty="0"/>
              <a:t>: A Scalable Tree Boosting System</a:t>
            </a:r>
            <a:endParaRPr lang="ru-RU" sz="1400" dirty="0"/>
          </a:p>
          <a:p>
            <a:endParaRPr lang="ru-RU" sz="1400" dirty="0"/>
          </a:p>
        </p:txBody>
      </p:sp>
      <p:pic>
        <p:nvPicPr>
          <p:cNvPr id="6" name="Рисунок 5">
            <a:extLst>
              <a:ext uri="{FF2B5EF4-FFF2-40B4-BE49-F238E27FC236}">
                <a16:creationId xmlns:a16="http://schemas.microsoft.com/office/drawing/2014/main" id="{C45E91F3-E509-ED77-82B0-B41BBB9415CC}"/>
              </a:ext>
            </a:extLst>
          </p:cNvPr>
          <p:cNvPicPr>
            <a:picLocks noChangeAspect="1"/>
          </p:cNvPicPr>
          <p:nvPr/>
        </p:nvPicPr>
        <p:blipFill>
          <a:blip r:embed="rId3"/>
          <a:stretch>
            <a:fillRect/>
          </a:stretch>
        </p:blipFill>
        <p:spPr>
          <a:xfrm>
            <a:off x="1143689" y="2683340"/>
            <a:ext cx="9307467" cy="2037516"/>
          </a:xfrm>
          <a:prstGeom prst="rect">
            <a:avLst/>
          </a:prstGeom>
        </p:spPr>
      </p:pic>
      <p:sp>
        <p:nvSpPr>
          <p:cNvPr id="10" name="TextBox 9">
            <a:extLst>
              <a:ext uri="{FF2B5EF4-FFF2-40B4-BE49-F238E27FC236}">
                <a16:creationId xmlns:a16="http://schemas.microsoft.com/office/drawing/2014/main" id="{8876A0C0-FA90-F469-F3B9-941B7BD98277}"/>
              </a:ext>
            </a:extLst>
          </p:cNvPr>
          <p:cNvSpPr txBox="1"/>
          <p:nvPr/>
        </p:nvSpPr>
        <p:spPr>
          <a:xfrm>
            <a:off x="1143689" y="1869701"/>
            <a:ext cx="9127362" cy="461665"/>
          </a:xfrm>
          <a:prstGeom prst="rect">
            <a:avLst/>
          </a:prstGeom>
          <a:noFill/>
        </p:spPr>
        <p:txBody>
          <a:bodyPr wrap="square">
            <a:spAutoFit/>
          </a:bodyPr>
          <a:lstStyle/>
          <a:p>
            <a:r>
              <a:rPr lang="en-US" sz="2400" dirty="0"/>
              <a:t>Comparison of Exact Greedy Methods with 500 trees on Higgs-1M data</a:t>
            </a:r>
          </a:p>
        </p:txBody>
      </p:sp>
    </p:spTree>
    <p:extLst>
      <p:ext uri="{BB962C8B-B14F-4D97-AF65-F5344CB8AC3E}">
        <p14:creationId xmlns:p14="http://schemas.microsoft.com/office/powerpoint/2010/main" val="237543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System implementation</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t>Comparison with other tree boosting systems</a:t>
            </a:r>
            <a:endParaRPr lang="ru-RU" sz="1400" dirty="0"/>
          </a:p>
        </p:txBody>
      </p:sp>
      <p:sp>
        <p:nvSpPr>
          <p:cNvPr id="7" name="Текст 3">
            <a:extLst>
              <a:ext uri="{FF2B5EF4-FFF2-40B4-BE49-F238E27FC236}">
                <a16:creationId xmlns:a16="http://schemas.microsoft.com/office/drawing/2014/main" id="{EAAFC43B-4F5E-3883-0705-EC411DC5A20E}"/>
              </a:ext>
            </a:extLst>
          </p:cNvPr>
          <p:cNvSpPr>
            <a:spLocks noGrp="1"/>
          </p:cNvSpPr>
          <p:nvPr>
            <p:ph type="body" sz="quarter" idx="15"/>
          </p:nvPr>
        </p:nvSpPr>
        <p:spPr>
          <a:xfrm>
            <a:off x="6259513" y="549275"/>
            <a:ext cx="3686592" cy="407988"/>
          </a:xfrm>
        </p:spPr>
        <p:txBody>
          <a:bodyPr/>
          <a:lstStyle/>
          <a:p>
            <a:r>
              <a:rPr lang="en-US" sz="1400" dirty="0" err="1"/>
              <a:t>XGBoost</a:t>
            </a:r>
            <a:r>
              <a:rPr lang="en-US" sz="1400" dirty="0"/>
              <a:t>: A Scalable Tree Boosting System</a:t>
            </a:r>
            <a:endParaRPr lang="ru-RU" sz="1400" dirty="0"/>
          </a:p>
          <a:p>
            <a:endParaRPr lang="ru-RU" sz="1400" dirty="0"/>
          </a:p>
        </p:txBody>
      </p:sp>
      <p:sp>
        <p:nvSpPr>
          <p:cNvPr id="10" name="TextBox 9">
            <a:extLst>
              <a:ext uri="{FF2B5EF4-FFF2-40B4-BE49-F238E27FC236}">
                <a16:creationId xmlns:a16="http://schemas.microsoft.com/office/drawing/2014/main" id="{8876A0C0-FA90-F469-F3B9-941B7BD98277}"/>
              </a:ext>
            </a:extLst>
          </p:cNvPr>
          <p:cNvSpPr txBox="1"/>
          <p:nvPr/>
        </p:nvSpPr>
        <p:spPr>
          <a:xfrm>
            <a:off x="603398" y="1611712"/>
            <a:ext cx="6860658" cy="369332"/>
          </a:xfrm>
          <a:prstGeom prst="rect">
            <a:avLst/>
          </a:prstGeom>
          <a:noFill/>
        </p:spPr>
        <p:txBody>
          <a:bodyPr wrap="square">
            <a:spAutoFit/>
          </a:bodyPr>
          <a:lstStyle/>
          <a:p>
            <a:r>
              <a:rPr lang="en-US" dirty="0"/>
              <a:t>Comparison of Learning to Rank with 500 trees on Yahoo! LTRC Dataset</a:t>
            </a:r>
          </a:p>
        </p:txBody>
      </p:sp>
      <p:pic>
        <p:nvPicPr>
          <p:cNvPr id="11" name="Рисунок 10">
            <a:extLst>
              <a:ext uri="{FF2B5EF4-FFF2-40B4-BE49-F238E27FC236}">
                <a16:creationId xmlns:a16="http://schemas.microsoft.com/office/drawing/2014/main" id="{99062B12-17F7-E34C-9EBE-6701C506A405}"/>
              </a:ext>
            </a:extLst>
          </p:cNvPr>
          <p:cNvPicPr>
            <a:picLocks noChangeAspect="1"/>
          </p:cNvPicPr>
          <p:nvPr/>
        </p:nvPicPr>
        <p:blipFill>
          <a:blip r:embed="rId3"/>
          <a:stretch>
            <a:fillRect/>
          </a:stretch>
        </p:blipFill>
        <p:spPr>
          <a:xfrm>
            <a:off x="603398" y="2133600"/>
            <a:ext cx="9901309" cy="1715386"/>
          </a:xfrm>
          <a:prstGeom prst="rect">
            <a:avLst/>
          </a:prstGeom>
        </p:spPr>
      </p:pic>
    </p:spTree>
    <p:extLst>
      <p:ext uri="{BB962C8B-B14F-4D97-AF65-F5344CB8AC3E}">
        <p14:creationId xmlns:p14="http://schemas.microsoft.com/office/powerpoint/2010/main" val="403585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Conclusion</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endParaRPr lang="ru-RU" sz="1400" dirty="0"/>
          </a:p>
        </p:txBody>
      </p:sp>
      <p:sp>
        <p:nvSpPr>
          <p:cNvPr id="5" name="TextBox 4">
            <a:extLst>
              <a:ext uri="{FF2B5EF4-FFF2-40B4-BE49-F238E27FC236}">
                <a16:creationId xmlns:a16="http://schemas.microsoft.com/office/drawing/2014/main" id="{7010BB2F-360D-C2AC-71DD-D344C2EDE259}"/>
              </a:ext>
            </a:extLst>
          </p:cNvPr>
          <p:cNvSpPr txBox="1"/>
          <p:nvPr/>
        </p:nvSpPr>
        <p:spPr>
          <a:xfrm>
            <a:off x="507676" y="3136612"/>
            <a:ext cx="11176648" cy="584775"/>
          </a:xfrm>
          <a:prstGeom prst="rect">
            <a:avLst/>
          </a:prstGeom>
          <a:noFill/>
        </p:spPr>
        <p:txBody>
          <a:bodyPr wrap="square" rtlCol="0" anchor="ctr">
            <a:spAutoFit/>
          </a:bodyPr>
          <a:lstStyle/>
          <a:p>
            <a:pPr algn="ctr"/>
            <a:r>
              <a:rPr lang="en-US" sz="3200" dirty="0">
                <a:latin typeface="HSE Sans" panose="02000000000000000000" pitchFamily="2" charset="0"/>
              </a:rPr>
              <a:t>Thanks for attention!</a:t>
            </a:r>
          </a:p>
        </p:txBody>
      </p:sp>
      <p:sp>
        <p:nvSpPr>
          <p:cNvPr id="7" name="Текст 3">
            <a:extLst>
              <a:ext uri="{FF2B5EF4-FFF2-40B4-BE49-F238E27FC236}">
                <a16:creationId xmlns:a16="http://schemas.microsoft.com/office/drawing/2014/main" id="{EAAFC43B-4F5E-3883-0705-EC411DC5A20E}"/>
              </a:ext>
            </a:extLst>
          </p:cNvPr>
          <p:cNvSpPr>
            <a:spLocks noGrp="1"/>
          </p:cNvSpPr>
          <p:nvPr>
            <p:ph type="body" sz="quarter" idx="15"/>
          </p:nvPr>
        </p:nvSpPr>
        <p:spPr>
          <a:xfrm>
            <a:off x="6259513" y="549275"/>
            <a:ext cx="3686592" cy="407988"/>
          </a:xfrm>
        </p:spPr>
        <p:txBody>
          <a:bodyPr/>
          <a:lstStyle/>
          <a:p>
            <a:r>
              <a:rPr lang="en-US" sz="1400" dirty="0" err="1"/>
              <a:t>XGBoost</a:t>
            </a:r>
            <a:r>
              <a:rPr lang="en-US" sz="1400" dirty="0"/>
              <a:t>: A Scalable Tree Boosting System</a:t>
            </a:r>
            <a:endParaRPr lang="ru-RU" sz="1400" dirty="0"/>
          </a:p>
          <a:p>
            <a:endParaRPr lang="ru-RU" sz="1400" dirty="0"/>
          </a:p>
        </p:txBody>
      </p:sp>
    </p:spTree>
    <p:extLst>
      <p:ext uri="{BB962C8B-B14F-4D97-AF65-F5344CB8AC3E}">
        <p14:creationId xmlns:p14="http://schemas.microsoft.com/office/powerpoint/2010/main" val="3344753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276998"/>
            <a:ext cx="5245560" cy="777025"/>
          </a:xfrm>
        </p:spPr>
        <p:txBody>
          <a:bodyPr/>
          <a:lstStyle/>
          <a:p>
            <a:r>
              <a:rPr lang="en-US" dirty="0"/>
              <a:t>Machine Learning</a:t>
            </a:r>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400" dirty="0"/>
              <a:t>Introduction</a:t>
            </a:r>
            <a:endParaRPr lang="ru-RU" sz="14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a:xfrm>
            <a:off x="3459162" y="548720"/>
            <a:ext cx="2198687" cy="408109"/>
          </a:xfrm>
        </p:spPr>
        <p:txBody>
          <a:bodyPr/>
          <a:lstStyle/>
          <a:p>
            <a:r>
              <a:rPr lang="en-US" sz="1400" dirty="0"/>
              <a:t>Large-scale Machine Learning</a:t>
            </a:r>
          </a:p>
        </p:txBody>
      </p:sp>
      <p:sp>
        <p:nvSpPr>
          <p:cNvPr id="11" name="Текст 10">
            <a:extLst>
              <a:ext uri="{FF2B5EF4-FFF2-40B4-BE49-F238E27FC236}">
                <a16:creationId xmlns:a16="http://schemas.microsoft.com/office/drawing/2014/main" id="{ABB14A62-B547-CE06-A227-B8F4B16F4FDA}"/>
              </a:ext>
            </a:extLst>
          </p:cNvPr>
          <p:cNvSpPr>
            <a:spLocks noGrp="1"/>
          </p:cNvSpPr>
          <p:nvPr>
            <p:ph type="body" sz="quarter" idx="15"/>
          </p:nvPr>
        </p:nvSpPr>
        <p:spPr>
          <a:xfrm>
            <a:off x="6259892" y="548720"/>
            <a:ext cx="3646108" cy="408109"/>
          </a:xfrm>
        </p:spPr>
        <p:txBody>
          <a:bodyPr/>
          <a:lstStyle/>
          <a:p>
            <a:r>
              <a:rPr lang="en-US" sz="1400" dirty="0"/>
              <a:t> </a:t>
            </a:r>
            <a:r>
              <a:rPr lang="en-US" sz="1400" dirty="0" err="1"/>
              <a:t>XGBoost</a:t>
            </a:r>
            <a:r>
              <a:rPr lang="en-US" sz="1400" dirty="0"/>
              <a:t>: A Scalable Tree Boosting System </a:t>
            </a:r>
            <a:endParaRPr lang="ru-RU" sz="1400" dirty="0"/>
          </a:p>
          <a:p>
            <a:endParaRPr lang="en-US" sz="900" dirty="0"/>
          </a:p>
        </p:txBody>
      </p:sp>
      <p:pic>
        <p:nvPicPr>
          <p:cNvPr id="1026" name="Picture 2" descr="Applications of Machine learning">
            <a:extLst>
              <a:ext uri="{FF2B5EF4-FFF2-40B4-BE49-F238E27FC236}">
                <a16:creationId xmlns:a16="http://schemas.microsoft.com/office/drawing/2014/main" id="{BDD8006F-725B-1FA0-41DC-94F90DD787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672" y="1561008"/>
            <a:ext cx="5358655" cy="459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8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106E7CB1-98B2-5140-DF29-FA97D0C56549}"/>
              </a:ext>
            </a:extLst>
          </p:cNvPr>
          <p:cNvPicPr>
            <a:picLocks noGrp="1" noChangeAspect="1"/>
          </p:cNvPicPr>
          <p:nvPr>
            <p:ph type="pic" sz="quarter" idx="10"/>
          </p:nvPr>
        </p:nvPicPr>
        <p:blipFill rotWithShape="1">
          <a:blip r:embed="rId3"/>
          <a:srcRect t="-1" r="-596" b="-888"/>
          <a:stretch/>
        </p:blipFill>
        <p:spPr>
          <a:xfrm>
            <a:off x="6097392" y="2687440"/>
            <a:ext cx="5374105" cy="2744788"/>
          </a:xfrm>
        </p:spPr>
      </p:pic>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Regularized Learning Objective</a:t>
            </a:r>
            <a:endParaRPr lang="ru-RU" dirty="0"/>
          </a:p>
        </p:txBody>
      </p:sp>
      <mc:AlternateContent xmlns:mc="http://schemas.openxmlformats.org/markup-compatibility/2006">
        <mc:Choice xmlns:a14="http://schemas.microsoft.com/office/drawing/2010/main" Requires="a14">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p:txBody>
              <a:bodyPr>
                <a:normAutofit/>
              </a:bodyPr>
              <a:lstStyle/>
              <a:p>
                <a:r>
                  <a:rPr lang="en-US" sz="1600" dirty="0">
                    <a:latin typeface="HSE Sans" panose="02000000000000000000" pitchFamily="2" charset="0"/>
                  </a:rPr>
                  <a:t>A tree ensemble model uses additive functions to predict the output</a:t>
                </a:r>
              </a:p>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𝑦</m:t>
                              </m:r>
                            </m:e>
                          </m:acc>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r>
                        <a:rPr lang="en-US" sz="1600" b="0" i="1" smtClean="0">
                          <a:latin typeface="Cambria Math" panose="02040503050406030204" pitchFamily="18" charset="0"/>
                        </a:rPr>
                        <m:t>𝜙</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e>
                      </m:d>
                      <m:r>
                        <a:rPr lang="en-US" sz="1600" b="0" i="1" smtClean="0">
                          <a:latin typeface="Cambria Math" panose="02040503050406030204" pitchFamily="18" charset="0"/>
                        </a:rPr>
                        <m:t>=</m:t>
                      </m:r>
                      <m:nary>
                        <m:naryPr>
                          <m:chr m:val="∑"/>
                          <m:ctrlPr>
                            <a:rPr lang="en-US" sz="1600" i="1">
                              <a:latin typeface="Cambria Math" panose="02040503050406030204" pitchFamily="18" charset="0"/>
                            </a:rPr>
                          </m:ctrlPr>
                        </m:naryPr>
                        <m:sub>
                          <m:r>
                            <a:rPr lang="en-US" sz="1600" i="1">
                              <a:latin typeface="Cambria Math" panose="02040503050406030204" pitchFamily="18" charset="0"/>
                            </a:rPr>
                            <m:t>𝑘</m:t>
                          </m:r>
                          <m:r>
                            <a:rPr lang="en-US" sz="1600" i="1">
                              <a:latin typeface="Cambria Math" panose="02040503050406030204" pitchFamily="18" charset="0"/>
                            </a:rPr>
                            <m:t>=1</m:t>
                          </m:r>
                        </m:sub>
                        <m:sup>
                          <m:r>
                            <a:rPr lang="en-US" sz="1600" i="1">
                              <a:latin typeface="Cambria Math" panose="02040503050406030204" pitchFamily="18" charset="0"/>
                            </a:rPr>
                            <m:t>𝐾</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𝑘</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e>
                          </m:d>
                        </m:e>
                      </m:nary>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𝑘</m:t>
                          </m:r>
                        </m:sub>
                      </m:sSub>
                      <m:r>
                        <a:rPr lang="en-US" sz="1600" b="0" i="1" smtClean="0">
                          <a:latin typeface="Cambria Math" panose="02040503050406030204" pitchFamily="18" charset="0"/>
                        </a:rPr>
                        <m:t>∈</m:t>
                      </m:r>
                      <m:r>
                        <a:rPr lang="en-US" sz="1600" b="0" i="1" smtClean="0">
                          <a:latin typeface="Cambria Math" panose="02040503050406030204" pitchFamily="18" charset="0"/>
                        </a:rPr>
                        <m:t>𝐹</m:t>
                      </m:r>
                      <m:r>
                        <a:rPr lang="en-US" sz="1600" b="0" i="1" smtClean="0">
                          <a:latin typeface="Cambria Math" panose="02040503050406030204" pitchFamily="18" charset="0"/>
                        </a:rPr>
                        <m:t>,</m:t>
                      </m:r>
                    </m:oMath>
                  </m:oMathPara>
                </a14:m>
                <a:endParaRPr lang="en-US" sz="1600" dirty="0">
                  <a:latin typeface="HSE Sans" panose="02000000000000000000" pitchFamily="2" charset="0"/>
                </a:endParaRPr>
              </a:p>
              <a:p>
                <a:r>
                  <a:rPr lang="en-US" sz="1600" dirty="0"/>
                  <a:t>where F is the space of regression trees.</a:t>
                </a:r>
              </a:p>
              <a:p>
                <a:endParaRPr lang="en-US" sz="1600" dirty="0"/>
              </a:p>
              <a:p>
                <a:r>
                  <a:rPr lang="en-US" sz="1600" dirty="0">
                    <a:latin typeface="HSE Sans" panose="02000000000000000000" pitchFamily="2" charset="0"/>
                  </a:rPr>
                  <a:t>To learn the set of functions used in the mode</a:t>
                </a:r>
                <a:r>
                  <a:rPr lang="en-US" sz="1600" dirty="0"/>
                  <a:t>l, a regularized objective is minimized</a:t>
                </a:r>
                <a:r>
                  <a:rPr lang="en-US" sz="1200" dirty="0"/>
                  <a:t>.</a:t>
                </a:r>
              </a:p>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𝐿</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𝜙</m:t>
                          </m:r>
                        </m:e>
                      </m:d>
                      <m:r>
                        <a:rPr lang="en-US" sz="1600" b="0" i="1" smtClean="0">
                          <a:latin typeface="Cambria Math" panose="02040503050406030204" pitchFamily="18" charset="0"/>
                        </a:rPr>
                        <m:t>=</m:t>
                      </m:r>
                      <m:nary>
                        <m:naryPr>
                          <m:chr m:val="∑"/>
                          <m:supHide m:val="on"/>
                          <m:ctrlPr>
                            <a:rPr lang="en-US" sz="1600" b="0" i="1" smtClean="0">
                              <a:latin typeface="Cambria Math" panose="02040503050406030204" pitchFamily="18" charset="0"/>
                            </a:rPr>
                          </m:ctrlPr>
                        </m:naryPr>
                        <m:sub>
                          <m:r>
                            <m:rPr>
                              <m:brk m:alnAt="7"/>
                            </m:rPr>
                            <a:rPr lang="en-US" sz="1600" b="0" i="1" smtClean="0">
                              <a:latin typeface="Cambria Math" panose="02040503050406030204" pitchFamily="18" charset="0"/>
                            </a:rPr>
                            <m:t>𝑖</m:t>
                          </m:r>
                        </m:sub>
                        <m:sup/>
                        <m:e>
                          <m:r>
                            <a:rPr lang="en-US" sz="1600" b="0" i="1" smtClean="0">
                              <a:latin typeface="Cambria Math" panose="02040503050406030204" pitchFamily="18" charset="0"/>
                            </a:rPr>
                            <m:t>𝑙</m:t>
                          </m:r>
                          <m:d>
                            <m:dPr>
                              <m:ctrlPr>
                                <a:rPr lang="en-US" sz="1600" b="0" i="1" smtClean="0">
                                  <a:latin typeface="Cambria Math" panose="02040503050406030204" pitchFamily="18" charset="0"/>
                                </a:rPr>
                              </m:ctrlPr>
                            </m:dPr>
                            <m:e>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𝑦</m:t>
                                      </m:r>
                                    </m:e>
                                  </m:acc>
                                </m:e>
                                <m:sub>
                                  <m:r>
                                    <a:rPr lang="en-US" sz="1600" i="1">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𝑖</m:t>
                                  </m:r>
                                </m:sub>
                              </m:sSub>
                            </m:e>
                          </m:d>
                        </m:e>
                      </m:nary>
                      <m:r>
                        <a:rPr lang="en-US" sz="1600" b="0" i="1" smtClean="0">
                          <a:latin typeface="Cambria Math" panose="02040503050406030204" pitchFamily="18" charset="0"/>
                        </a:rPr>
                        <m:t>+</m:t>
                      </m:r>
                      <m:nary>
                        <m:naryPr>
                          <m:chr m:val="∑"/>
                          <m:supHide m:val="on"/>
                          <m:ctrlPr>
                            <a:rPr lang="en-US" sz="1600" i="1">
                              <a:latin typeface="Cambria Math" panose="02040503050406030204" pitchFamily="18" charset="0"/>
                            </a:rPr>
                          </m:ctrlPr>
                        </m:naryPr>
                        <m:sub>
                          <m:r>
                            <m:rPr>
                              <m:brk m:alnAt="7"/>
                            </m:rPr>
                            <a:rPr lang="en-US" sz="1600" b="0" i="1" smtClean="0">
                              <a:latin typeface="Cambria Math" panose="02040503050406030204" pitchFamily="18" charset="0"/>
                            </a:rPr>
                            <m:t>𝑘</m:t>
                          </m:r>
                        </m:sub>
                        <m:sup/>
                        <m:e>
                          <m:r>
                            <m:rPr>
                              <m:sty m:val="p"/>
                            </m:rPr>
                            <a:rPr lang="en-US" sz="1600" b="0" i="0" smtClean="0">
                              <a:latin typeface="Cambria Math" panose="02040503050406030204" pitchFamily="18" charset="0"/>
                            </a:rPr>
                            <m:t>Ω</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𝑘</m:t>
                              </m:r>
                            </m:sub>
                          </m:sSub>
                          <m:r>
                            <a:rPr lang="en-US" sz="1600" b="0" i="1" smtClean="0">
                              <a:latin typeface="Cambria Math" panose="02040503050406030204" pitchFamily="18" charset="0"/>
                            </a:rPr>
                            <m:t>)</m:t>
                          </m:r>
                        </m:e>
                      </m:nary>
                    </m:oMath>
                  </m:oMathPara>
                </a14:m>
                <a:endParaRPr lang="en-US" sz="1600" dirty="0"/>
              </a:p>
              <a:p>
                <a:endParaRPr lang="en-US" sz="1200" dirty="0"/>
              </a:p>
              <a:p>
                <a:endParaRPr lang="ru-RU" sz="1100" dirty="0"/>
              </a:p>
            </p:txBody>
          </p:sp>
        </mc:Choice>
        <mc:Fallback>
          <p:sp>
            <p:nvSpPr>
              <p:cNvPr id="4" name="Текст 3">
                <a:extLst>
                  <a:ext uri="{FF2B5EF4-FFF2-40B4-BE49-F238E27FC236}">
                    <a16:creationId xmlns:a16="http://schemas.microsoft.com/office/drawing/2014/main" id="{985EFA28-570A-F647-B2F7-A43359726B4F}"/>
                  </a:ext>
                </a:extLst>
              </p:cNvPr>
              <p:cNvSpPr>
                <a:spLocks noGrp="1" noRot="1" noChangeAspect="1" noMove="1" noResize="1" noEditPoints="1" noAdjustHandles="1" noChangeArrowheads="1" noChangeShapeType="1" noTextEdit="1"/>
              </p:cNvSpPr>
              <p:nvPr>
                <p:ph type="body" sz="quarter" idx="12"/>
              </p:nvPr>
            </p:nvSpPr>
            <p:spPr>
              <a:blipFill>
                <a:blip r:embed="rId4"/>
                <a:stretch>
                  <a:fillRect l="-2323" t="-1795"/>
                </a:stretch>
              </a:blipFill>
            </p:spPr>
            <p:txBody>
              <a:bodyPr/>
              <a:lstStyle/>
              <a:p>
                <a:r>
                  <a:rPr lang="en-US">
                    <a:noFill/>
                  </a:rPr>
                  <a:t> </a:t>
                </a:r>
              </a:p>
            </p:txBody>
          </p:sp>
        </mc:Fallback>
      </mc:AlternateContent>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400" dirty="0"/>
              <a:t>Tree boosting</a:t>
            </a:r>
            <a:endParaRPr lang="ru-RU" sz="14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a:xfrm>
            <a:off x="3459162" y="548720"/>
            <a:ext cx="2198687" cy="408109"/>
          </a:xfrm>
        </p:spPr>
        <p:txBody>
          <a:bodyPr/>
          <a:lstStyle/>
          <a:p>
            <a:r>
              <a:rPr lang="en-US" sz="1400" dirty="0"/>
              <a:t>Regularization and gradient tree boosting</a:t>
            </a:r>
          </a:p>
        </p:txBody>
      </p:sp>
      <p:sp>
        <p:nvSpPr>
          <p:cNvPr id="11" name="Текст 10">
            <a:extLst>
              <a:ext uri="{FF2B5EF4-FFF2-40B4-BE49-F238E27FC236}">
                <a16:creationId xmlns:a16="http://schemas.microsoft.com/office/drawing/2014/main" id="{ABB14A62-B547-CE06-A227-B8F4B16F4FDA}"/>
              </a:ext>
            </a:extLst>
          </p:cNvPr>
          <p:cNvSpPr>
            <a:spLocks noGrp="1"/>
          </p:cNvSpPr>
          <p:nvPr>
            <p:ph type="body" sz="quarter" idx="15"/>
          </p:nvPr>
        </p:nvSpPr>
        <p:spPr>
          <a:xfrm>
            <a:off x="6259892" y="548720"/>
            <a:ext cx="3646108" cy="408109"/>
          </a:xfrm>
        </p:spPr>
        <p:txBody>
          <a:bodyPr/>
          <a:lstStyle/>
          <a:p>
            <a:r>
              <a:rPr lang="en-US" sz="1400" dirty="0"/>
              <a:t> </a:t>
            </a:r>
            <a:r>
              <a:rPr lang="en-US" sz="1400" dirty="0" err="1"/>
              <a:t>XGBoost</a:t>
            </a:r>
            <a:r>
              <a:rPr lang="en-US" sz="1400" dirty="0"/>
              <a:t>: A Scalable Tree Boosting System </a:t>
            </a:r>
            <a:endParaRPr lang="ru-RU" sz="1400" dirty="0"/>
          </a:p>
          <a:p>
            <a:endParaRPr lang="en-US" sz="900" dirty="0"/>
          </a:p>
        </p:txBody>
      </p:sp>
      <p:sp>
        <p:nvSpPr>
          <p:cNvPr id="7" name="TextBox 6">
            <a:extLst>
              <a:ext uri="{FF2B5EF4-FFF2-40B4-BE49-F238E27FC236}">
                <a16:creationId xmlns:a16="http://schemas.microsoft.com/office/drawing/2014/main" id="{BA613969-830C-E6DB-FAFF-CBCE87A26059}"/>
              </a:ext>
            </a:extLst>
          </p:cNvPr>
          <p:cNvSpPr txBox="1"/>
          <p:nvPr/>
        </p:nvSpPr>
        <p:spPr>
          <a:xfrm>
            <a:off x="7650936" y="2379663"/>
            <a:ext cx="1915887" cy="307777"/>
          </a:xfrm>
          <a:prstGeom prst="rect">
            <a:avLst/>
          </a:prstGeom>
          <a:noFill/>
        </p:spPr>
        <p:txBody>
          <a:bodyPr wrap="square" rtlCol="0">
            <a:spAutoFit/>
          </a:bodyPr>
          <a:lstStyle/>
          <a:p>
            <a:pPr algn="l"/>
            <a:r>
              <a:rPr lang="en-US" sz="1400" dirty="0"/>
              <a:t>Tree Ensemble Model </a:t>
            </a:r>
            <a:endParaRPr lang="en-US" sz="1400" dirty="0">
              <a:latin typeface="HSE Sans" panose="02000000000000000000" pitchFamily="2" charset="0"/>
            </a:endParaRPr>
          </a:p>
        </p:txBody>
      </p:sp>
    </p:spTree>
    <p:extLst>
      <p:ext uri="{BB962C8B-B14F-4D97-AF65-F5344CB8AC3E}">
        <p14:creationId xmlns:p14="http://schemas.microsoft.com/office/powerpoint/2010/main" val="204767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Tree boosting</a:t>
            </a:r>
            <a:endParaRPr lang="ru-RU" sz="1400" dirty="0"/>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t>Regularization and gradient tree boosting</a:t>
            </a:r>
          </a:p>
          <a:p>
            <a:endParaRPr lang="ru-RU" sz="1400"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429540" cy="408109"/>
          </a:xfrm>
        </p:spPr>
        <p:txBody>
          <a:bodyPr/>
          <a:lstStyle/>
          <a:p>
            <a:r>
              <a:rPr lang="en-US" sz="1400" dirty="0" err="1"/>
              <a:t>XGBoost</a:t>
            </a:r>
            <a:r>
              <a:rPr lang="en-US" sz="1400" dirty="0"/>
              <a:t>: A Scalable Tree Boosting System</a:t>
            </a:r>
            <a:endParaRPr lang="ru-RU" sz="1400" dirty="0"/>
          </a:p>
        </p:txBody>
      </p:sp>
      <p:pic>
        <p:nvPicPr>
          <p:cNvPr id="7" name="Рисунок 6">
            <a:extLst>
              <a:ext uri="{FF2B5EF4-FFF2-40B4-BE49-F238E27FC236}">
                <a16:creationId xmlns:a16="http://schemas.microsoft.com/office/drawing/2014/main" id="{7CD9FAB5-51BD-D263-CA6E-ABDF1EDF391F}"/>
              </a:ext>
            </a:extLst>
          </p:cNvPr>
          <p:cNvPicPr>
            <a:picLocks noChangeAspect="1"/>
          </p:cNvPicPr>
          <p:nvPr/>
        </p:nvPicPr>
        <p:blipFill>
          <a:blip r:embed="rId3"/>
          <a:stretch>
            <a:fillRect/>
          </a:stretch>
        </p:blipFill>
        <p:spPr>
          <a:xfrm>
            <a:off x="4456694" y="1733313"/>
            <a:ext cx="7211431" cy="3391373"/>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51CFD75-89B4-25EB-F0AD-C988C0C84222}"/>
                  </a:ext>
                </a:extLst>
              </p:cNvPr>
              <p:cNvSpPr txBox="1"/>
              <p:nvPr/>
            </p:nvSpPr>
            <p:spPr>
              <a:xfrm>
                <a:off x="523875" y="2427513"/>
                <a:ext cx="4040465" cy="1010726"/>
              </a:xfrm>
              <a:prstGeom prst="rect">
                <a:avLst/>
              </a:prstGeom>
              <a:noFill/>
            </p:spPr>
            <p:txBody>
              <a:bodyPr wrap="none" rtlCol="0">
                <a:spAutoFit/>
              </a:bodyPr>
              <a:lstStyle/>
              <a:p>
                <a:pPr algn="l"/>
                <a:r>
                  <a:rPr lang="en-US" sz="1600" dirty="0">
                    <a:latin typeface="HSE Sans" panose="02000000000000000000" pitchFamily="2" charset="0"/>
                  </a:rPr>
                  <a:t>Simplified objective at step t</a:t>
                </a:r>
              </a:p>
              <a:p>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acc>
                            <m:accPr>
                              <m:chr m:val="̃"/>
                              <m:ctrlPr>
                                <a:rPr lang="en-US" sz="1600" b="0" i="1" smtClean="0">
                                  <a:latin typeface="Cambria Math" panose="02040503050406030204" pitchFamily="18" charset="0"/>
                                </a:rPr>
                              </m:ctrlPr>
                            </m:accPr>
                            <m:e>
                              <m:r>
                                <a:rPr lang="en-US" sz="1600" i="1">
                                  <a:latin typeface="Cambria Math" panose="02040503050406030204" pitchFamily="18" charset="0"/>
                                </a:rPr>
                                <m:t>𝐿</m:t>
                              </m:r>
                            </m:e>
                          </m:acc>
                        </m:e>
                        <m:sup>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sup>
                      </m:sSup>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𝑔</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𝑡</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𝑖</m:t>
                                  </m:r>
                                </m:sub>
                              </m:sSub>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𝑓</m:t>
                                  </m:r>
                                </m:e>
                                <m:sub>
                                  <m:r>
                                    <a:rPr lang="en-US" sz="1600" b="0" i="1" smtClean="0">
                                      <a:latin typeface="Cambria Math" panose="02040503050406030204" pitchFamily="18" charset="0"/>
                                    </a:rPr>
                                    <m:t>𝑡</m:t>
                                  </m:r>
                                </m:sub>
                                <m:sup>
                                  <m:r>
                                    <a:rPr lang="en-US" sz="1600" b="0" i="1" smtClean="0">
                                      <a:latin typeface="Cambria Math" panose="02040503050406030204" pitchFamily="18" charset="0"/>
                                    </a:rPr>
                                    <m:t>2</m:t>
                                  </m:r>
                                </m:sup>
                              </m:sSubSup>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e>
                              </m:d>
                            </m:e>
                          </m:d>
                          <m:r>
                            <a:rPr lang="en-US" sz="1600" b="0" i="1" smtClean="0">
                              <a:latin typeface="Cambria Math" panose="02040503050406030204" pitchFamily="18" charset="0"/>
                            </a:rPr>
                            <m:t>+</m:t>
                          </m:r>
                          <m:r>
                            <m:rPr>
                              <m:sty m:val="p"/>
                            </m:rPr>
                            <a:rPr lang="en-US" sz="1600" b="0" i="0" smtClean="0">
                              <a:latin typeface="Cambria Math" panose="02040503050406030204" pitchFamily="18" charset="0"/>
                            </a:rPr>
                            <m:t>Ω</m:t>
                          </m:r>
                          <m:d>
                            <m:dPr>
                              <m:ctrlPr>
                                <a:rPr lang="en-US" sz="1600" b="0" i="0"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𝑡</m:t>
                                  </m:r>
                                </m:sub>
                              </m:sSub>
                            </m:e>
                          </m:d>
                        </m:e>
                      </m:nary>
                    </m:oMath>
                  </m:oMathPara>
                </a14:m>
                <a:endParaRPr lang="en-US" sz="1600" dirty="0">
                  <a:latin typeface="HSE Sans" panose="02000000000000000000" pitchFamily="2" charset="0"/>
                </a:endParaRPr>
              </a:p>
            </p:txBody>
          </p:sp>
        </mc:Choice>
        <mc:Fallback>
          <p:sp>
            <p:nvSpPr>
              <p:cNvPr id="8" name="TextBox 7">
                <a:extLst>
                  <a:ext uri="{FF2B5EF4-FFF2-40B4-BE49-F238E27FC236}">
                    <a16:creationId xmlns:a16="http://schemas.microsoft.com/office/drawing/2014/main" id="{B51CFD75-89B4-25EB-F0AD-C988C0C84222}"/>
                  </a:ext>
                </a:extLst>
              </p:cNvPr>
              <p:cNvSpPr txBox="1">
                <a:spLocks noRot="1" noChangeAspect="1" noMove="1" noResize="1" noEditPoints="1" noAdjustHandles="1" noChangeArrowheads="1" noChangeShapeType="1" noTextEdit="1"/>
              </p:cNvSpPr>
              <p:nvPr/>
            </p:nvSpPr>
            <p:spPr>
              <a:xfrm>
                <a:off x="523875" y="2427513"/>
                <a:ext cx="4040465" cy="1010726"/>
              </a:xfrm>
              <a:prstGeom prst="rect">
                <a:avLst/>
              </a:prstGeom>
              <a:blipFill>
                <a:blip r:embed="rId4"/>
                <a:stretch>
                  <a:fillRect l="-905" t="-1807"/>
                </a:stretch>
              </a:blipFill>
            </p:spPr>
            <p:txBody>
              <a:bodyPr/>
              <a:lstStyle/>
              <a:p>
                <a:r>
                  <a:rPr lang="en-US">
                    <a:noFill/>
                  </a:rPr>
                  <a:t> </a:t>
                </a:r>
              </a:p>
            </p:txBody>
          </p:sp>
        </mc:Fallback>
      </mc:AlternateContent>
    </p:spTree>
    <p:extLst>
      <p:ext uri="{BB962C8B-B14F-4D97-AF65-F5344CB8AC3E}">
        <p14:creationId xmlns:p14="http://schemas.microsoft.com/office/powerpoint/2010/main" val="298804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Split finding</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latin typeface="HSE Sans" panose="02000000000000000000" pitchFamily="2" charset="0"/>
              </a:rPr>
              <a:t>Exact greedy algorithm</a:t>
            </a:r>
          </a:p>
          <a:p>
            <a:endParaRPr lang="ru-RU" sz="1400" dirty="0"/>
          </a:p>
        </p:txBody>
      </p:sp>
      <p:sp>
        <p:nvSpPr>
          <p:cNvPr id="5" name="TextBox 4">
            <a:extLst>
              <a:ext uri="{FF2B5EF4-FFF2-40B4-BE49-F238E27FC236}">
                <a16:creationId xmlns:a16="http://schemas.microsoft.com/office/drawing/2014/main" id="{7010BB2F-360D-C2AC-71DD-D344C2EDE259}"/>
              </a:ext>
            </a:extLst>
          </p:cNvPr>
          <p:cNvSpPr txBox="1"/>
          <p:nvPr/>
        </p:nvSpPr>
        <p:spPr>
          <a:xfrm>
            <a:off x="534089" y="2065479"/>
            <a:ext cx="5104711" cy="1077218"/>
          </a:xfrm>
          <a:prstGeom prst="rect">
            <a:avLst/>
          </a:prstGeom>
          <a:noFill/>
        </p:spPr>
        <p:txBody>
          <a:bodyPr wrap="square" rtlCol="0">
            <a:spAutoFit/>
          </a:bodyPr>
          <a:lstStyle/>
          <a:p>
            <a:pPr algn="l"/>
            <a:r>
              <a:rPr lang="en-US" sz="1600" dirty="0">
                <a:latin typeface="HSE Sans" panose="02000000000000000000" pitchFamily="2" charset="0"/>
              </a:rPr>
              <a:t>Exact greedy algorithm enumerates over all possibles splits on all features (Alg.1)</a:t>
            </a:r>
          </a:p>
          <a:p>
            <a:pPr algn="l"/>
            <a:endParaRPr lang="en-US" sz="1600" dirty="0">
              <a:latin typeface="HSE Sans" panose="02000000000000000000" pitchFamily="2" charset="0"/>
            </a:endParaRPr>
          </a:p>
          <a:p>
            <a:pPr algn="l"/>
            <a:endParaRPr lang="en-US" sz="1600" dirty="0">
              <a:latin typeface="HSE Sans" panose="02000000000000000000" pitchFamily="2" charset="0"/>
            </a:endParaRPr>
          </a:p>
        </p:txBody>
      </p:sp>
      <p:sp>
        <p:nvSpPr>
          <p:cNvPr id="11" name="Текст 3">
            <a:extLst>
              <a:ext uri="{FF2B5EF4-FFF2-40B4-BE49-F238E27FC236}">
                <a16:creationId xmlns:a16="http://schemas.microsoft.com/office/drawing/2014/main" id="{E8944D2F-3158-66B1-16B9-8F285F1AEFB2}"/>
              </a:ext>
            </a:extLst>
          </p:cNvPr>
          <p:cNvSpPr>
            <a:spLocks noGrp="1"/>
          </p:cNvSpPr>
          <p:nvPr>
            <p:ph type="body" sz="quarter" idx="15"/>
          </p:nvPr>
        </p:nvSpPr>
        <p:spPr>
          <a:xfrm>
            <a:off x="6259513" y="549275"/>
            <a:ext cx="3751262" cy="407988"/>
          </a:xfrm>
        </p:spPr>
        <p:txBody>
          <a:bodyPr/>
          <a:lstStyle/>
          <a:p>
            <a:r>
              <a:rPr lang="en-US" sz="1400" dirty="0" err="1"/>
              <a:t>XGBoost</a:t>
            </a:r>
            <a:r>
              <a:rPr lang="en-US" sz="1400" dirty="0"/>
              <a:t>: A Scalable Tree Boosting System</a:t>
            </a:r>
            <a:endParaRPr lang="ru-RU" sz="1400" dirty="0"/>
          </a:p>
          <a:p>
            <a:endParaRPr lang="ru-RU" sz="1400" dirty="0"/>
          </a:p>
        </p:txBody>
      </p:sp>
      <p:pic>
        <p:nvPicPr>
          <p:cNvPr id="12" name="Рисунок 11">
            <a:extLst>
              <a:ext uri="{FF2B5EF4-FFF2-40B4-BE49-F238E27FC236}">
                <a16:creationId xmlns:a16="http://schemas.microsoft.com/office/drawing/2014/main" id="{F0E7F5F1-3759-851F-F5CC-266415A70DB3}"/>
              </a:ext>
            </a:extLst>
          </p:cNvPr>
          <p:cNvPicPr>
            <a:picLocks noChangeAspect="1"/>
          </p:cNvPicPr>
          <p:nvPr/>
        </p:nvPicPr>
        <p:blipFill>
          <a:blip r:embed="rId3"/>
          <a:stretch>
            <a:fillRect/>
          </a:stretch>
        </p:blipFill>
        <p:spPr>
          <a:xfrm>
            <a:off x="6389851" y="1526870"/>
            <a:ext cx="5268060" cy="3515216"/>
          </a:xfrm>
          <a:prstGeom prst="rect">
            <a:avLst/>
          </a:prstGeom>
        </p:spPr>
      </p:pic>
    </p:spTree>
    <p:extLst>
      <p:ext uri="{BB962C8B-B14F-4D97-AF65-F5344CB8AC3E}">
        <p14:creationId xmlns:p14="http://schemas.microsoft.com/office/powerpoint/2010/main" val="2057009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Split finding</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latin typeface="HSE Sans" panose="02000000000000000000" pitchFamily="2" charset="0"/>
              </a:rPr>
              <a:t>Approximate algorithm</a:t>
            </a:r>
          </a:p>
          <a:p>
            <a:endParaRPr lang="ru-RU" sz="1400" dirty="0"/>
          </a:p>
        </p:txBody>
      </p:sp>
      <p:sp>
        <p:nvSpPr>
          <p:cNvPr id="5" name="TextBox 4">
            <a:extLst>
              <a:ext uri="{FF2B5EF4-FFF2-40B4-BE49-F238E27FC236}">
                <a16:creationId xmlns:a16="http://schemas.microsoft.com/office/drawing/2014/main" id="{7010BB2F-360D-C2AC-71DD-D344C2EDE259}"/>
              </a:ext>
            </a:extLst>
          </p:cNvPr>
          <p:cNvSpPr txBox="1"/>
          <p:nvPr/>
        </p:nvSpPr>
        <p:spPr>
          <a:xfrm>
            <a:off x="534089" y="2271218"/>
            <a:ext cx="5561911" cy="1323439"/>
          </a:xfrm>
          <a:prstGeom prst="rect">
            <a:avLst/>
          </a:prstGeom>
          <a:noFill/>
        </p:spPr>
        <p:txBody>
          <a:bodyPr wrap="square" rtlCol="0">
            <a:spAutoFit/>
          </a:bodyPr>
          <a:lstStyle/>
          <a:p>
            <a:pPr algn="l"/>
            <a:r>
              <a:rPr lang="en-US" sz="1600" dirty="0">
                <a:latin typeface="HSE Sans" panose="02000000000000000000" pitchFamily="2" charset="0"/>
              </a:rPr>
              <a:t>Approximate algorithm first proposes candidate splitting points, then calculates statistics for suggested splits and finds the best solution among proposals.</a:t>
            </a:r>
          </a:p>
          <a:p>
            <a:pPr algn="l"/>
            <a:endParaRPr lang="en-US" sz="1600" dirty="0">
              <a:latin typeface="HSE Sans" panose="02000000000000000000" pitchFamily="2" charset="0"/>
            </a:endParaRPr>
          </a:p>
          <a:p>
            <a:pPr algn="l"/>
            <a:endParaRPr lang="en-US" sz="1600" dirty="0">
              <a:latin typeface="HSE Sans" panose="02000000000000000000" pitchFamily="2" charset="0"/>
            </a:endParaRPr>
          </a:p>
        </p:txBody>
      </p:sp>
      <p:sp>
        <p:nvSpPr>
          <p:cNvPr id="7" name="Текст 3">
            <a:extLst>
              <a:ext uri="{FF2B5EF4-FFF2-40B4-BE49-F238E27FC236}">
                <a16:creationId xmlns:a16="http://schemas.microsoft.com/office/drawing/2014/main" id="{EAAFC43B-4F5E-3883-0705-EC411DC5A20E}"/>
              </a:ext>
            </a:extLst>
          </p:cNvPr>
          <p:cNvSpPr>
            <a:spLocks noGrp="1"/>
          </p:cNvSpPr>
          <p:nvPr>
            <p:ph type="body" sz="quarter" idx="15"/>
          </p:nvPr>
        </p:nvSpPr>
        <p:spPr>
          <a:xfrm>
            <a:off x="6259513" y="549275"/>
            <a:ext cx="3686592" cy="407988"/>
          </a:xfrm>
        </p:spPr>
        <p:txBody>
          <a:bodyPr/>
          <a:lstStyle/>
          <a:p>
            <a:r>
              <a:rPr lang="en-US" sz="1400" dirty="0" err="1"/>
              <a:t>XGBoost</a:t>
            </a:r>
            <a:r>
              <a:rPr lang="en-US" sz="1400" dirty="0"/>
              <a:t>: A Scalable Tree Boosting System</a:t>
            </a:r>
            <a:endParaRPr lang="ru-RU" sz="1400" dirty="0"/>
          </a:p>
          <a:p>
            <a:endParaRPr lang="ru-RU" sz="1400" dirty="0"/>
          </a:p>
        </p:txBody>
      </p:sp>
      <p:pic>
        <p:nvPicPr>
          <p:cNvPr id="9" name="Рисунок 8">
            <a:extLst>
              <a:ext uri="{FF2B5EF4-FFF2-40B4-BE49-F238E27FC236}">
                <a16:creationId xmlns:a16="http://schemas.microsoft.com/office/drawing/2014/main" id="{46AB9A02-D06A-A2CD-0DC0-CB086A4FE77B}"/>
              </a:ext>
            </a:extLst>
          </p:cNvPr>
          <p:cNvPicPr>
            <a:picLocks noChangeAspect="1"/>
          </p:cNvPicPr>
          <p:nvPr/>
        </p:nvPicPr>
        <p:blipFill>
          <a:blip r:embed="rId3"/>
          <a:stretch>
            <a:fillRect/>
          </a:stretch>
        </p:blipFill>
        <p:spPr>
          <a:xfrm>
            <a:off x="6096000" y="1722474"/>
            <a:ext cx="5456990" cy="2972760"/>
          </a:xfrm>
          <a:prstGeom prst="rect">
            <a:avLst/>
          </a:prstGeom>
        </p:spPr>
      </p:pic>
      <p:sp>
        <p:nvSpPr>
          <p:cNvPr id="13" name="TextBox 12">
            <a:extLst>
              <a:ext uri="{FF2B5EF4-FFF2-40B4-BE49-F238E27FC236}">
                <a16:creationId xmlns:a16="http://schemas.microsoft.com/office/drawing/2014/main" id="{6E5ADEC4-4532-91DB-C389-95635EEFBDAD}"/>
              </a:ext>
            </a:extLst>
          </p:cNvPr>
          <p:cNvSpPr txBox="1"/>
          <p:nvPr/>
        </p:nvSpPr>
        <p:spPr>
          <a:xfrm>
            <a:off x="6541406" y="4833457"/>
            <a:ext cx="5011583" cy="738664"/>
          </a:xfrm>
          <a:prstGeom prst="rect">
            <a:avLst/>
          </a:prstGeom>
          <a:noFill/>
        </p:spPr>
        <p:txBody>
          <a:bodyPr wrap="square">
            <a:spAutoFit/>
          </a:bodyPr>
          <a:lstStyle/>
          <a:p>
            <a:r>
              <a:rPr lang="en-US" sz="1400" dirty="0"/>
              <a:t>Comparison of test AUC convergence on Higgs 10M dataset. </a:t>
            </a:r>
          </a:p>
          <a:p>
            <a:r>
              <a:rPr lang="en-US" sz="1400" dirty="0"/>
              <a:t>The eps parameter corresponds to the accuracy of the approximate sketch. </a:t>
            </a:r>
          </a:p>
        </p:txBody>
      </p:sp>
    </p:spTree>
    <p:extLst>
      <p:ext uri="{BB962C8B-B14F-4D97-AF65-F5344CB8AC3E}">
        <p14:creationId xmlns:p14="http://schemas.microsoft.com/office/powerpoint/2010/main" val="176446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Split finding</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latin typeface="HSE Sans" panose="02000000000000000000" pitchFamily="2" charset="0"/>
              </a:rPr>
              <a:t>Sparsity-aware split finding</a:t>
            </a:r>
          </a:p>
          <a:p>
            <a:endParaRPr lang="ru-RU" sz="1400" dirty="0"/>
          </a:p>
        </p:txBody>
      </p:sp>
      <p:sp>
        <p:nvSpPr>
          <p:cNvPr id="5" name="TextBox 4">
            <a:extLst>
              <a:ext uri="{FF2B5EF4-FFF2-40B4-BE49-F238E27FC236}">
                <a16:creationId xmlns:a16="http://schemas.microsoft.com/office/drawing/2014/main" id="{7010BB2F-360D-C2AC-71DD-D344C2EDE259}"/>
              </a:ext>
            </a:extLst>
          </p:cNvPr>
          <p:cNvSpPr txBox="1"/>
          <p:nvPr/>
        </p:nvSpPr>
        <p:spPr>
          <a:xfrm>
            <a:off x="475355" y="2644170"/>
            <a:ext cx="4920413" cy="1569660"/>
          </a:xfrm>
          <a:prstGeom prst="rect">
            <a:avLst/>
          </a:prstGeom>
          <a:noFill/>
        </p:spPr>
        <p:txBody>
          <a:bodyPr wrap="square" rtlCol="0">
            <a:spAutoFit/>
          </a:bodyPr>
          <a:lstStyle/>
          <a:p>
            <a:pPr algn="l"/>
            <a:endParaRPr lang="en-US" sz="1600" dirty="0">
              <a:latin typeface="HSE Sans" panose="02000000000000000000" pitchFamily="2" charset="0"/>
            </a:endParaRPr>
          </a:p>
          <a:p>
            <a:pPr algn="l"/>
            <a:endParaRPr lang="en-US" sz="1600" dirty="0">
              <a:latin typeface="HSE Sans" panose="02000000000000000000" pitchFamily="2" charset="0"/>
            </a:endParaRPr>
          </a:p>
          <a:p>
            <a:pPr algn="l"/>
            <a:r>
              <a:rPr lang="en-US" sz="1600" dirty="0"/>
              <a:t>An example will be classified into the default direction when the feature needed for the split is missing.</a:t>
            </a:r>
            <a:endParaRPr lang="en-US" sz="1600" dirty="0">
              <a:latin typeface="HSE Sans" panose="02000000000000000000" pitchFamily="2" charset="0"/>
            </a:endParaRPr>
          </a:p>
          <a:p>
            <a:pPr algn="l"/>
            <a:endParaRPr lang="en-US" sz="1600" dirty="0">
              <a:latin typeface="HSE Sans" panose="02000000000000000000" pitchFamily="2" charset="0"/>
            </a:endParaRPr>
          </a:p>
          <a:p>
            <a:pPr algn="l"/>
            <a:endParaRPr lang="en-US" sz="1600" dirty="0">
              <a:latin typeface="HSE Sans" panose="02000000000000000000" pitchFamily="2" charset="0"/>
            </a:endParaRPr>
          </a:p>
        </p:txBody>
      </p:sp>
      <p:sp>
        <p:nvSpPr>
          <p:cNvPr id="7" name="Текст 3">
            <a:extLst>
              <a:ext uri="{FF2B5EF4-FFF2-40B4-BE49-F238E27FC236}">
                <a16:creationId xmlns:a16="http://schemas.microsoft.com/office/drawing/2014/main" id="{EAAFC43B-4F5E-3883-0705-EC411DC5A20E}"/>
              </a:ext>
            </a:extLst>
          </p:cNvPr>
          <p:cNvSpPr>
            <a:spLocks noGrp="1"/>
          </p:cNvSpPr>
          <p:nvPr>
            <p:ph type="body" sz="quarter" idx="15"/>
          </p:nvPr>
        </p:nvSpPr>
        <p:spPr>
          <a:xfrm>
            <a:off x="6259513" y="549275"/>
            <a:ext cx="3686592" cy="407988"/>
          </a:xfrm>
        </p:spPr>
        <p:txBody>
          <a:bodyPr/>
          <a:lstStyle/>
          <a:p>
            <a:r>
              <a:rPr lang="en-US" sz="1400" dirty="0" err="1"/>
              <a:t>XGBoost</a:t>
            </a:r>
            <a:r>
              <a:rPr lang="en-US" sz="1400" dirty="0"/>
              <a:t>: A Scalable Tree Boosting System</a:t>
            </a:r>
            <a:endParaRPr lang="ru-RU" sz="1400" dirty="0"/>
          </a:p>
          <a:p>
            <a:endParaRPr lang="ru-RU" sz="1400" dirty="0"/>
          </a:p>
        </p:txBody>
      </p:sp>
      <p:pic>
        <p:nvPicPr>
          <p:cNvPr id="6" name="Рисунок 5">
            <a:extLst>
              <a:ext uri="{FF2B5EF4-FFF2-40B4-BE49-F238E27FC236}">
                <a16:creationId xmlns:a16="http://schemas.microsoft.com/office/drawing/2014/main" id="{DF5C9EBB-9774-7118-471C-80547BF66359}"/>
              </a:ext>
            </a:extLst>
          </p:cNvPr>
          <p:cNvPicPr>
            <a:picLocks noChangeAspect="1"/>
          </p:cNvPicPr>
          <p:nvPr/>
        </p:nvPicPr>
        <p:blipFill>
          <a:blip r:embed="rId3"/>
          <a:stretch>
            <a:fillRect/>
          </a:stretch>
        </p:blipFill>
        <p:spPr>
          <a:xfrm>
            <a:off x="5395768" y="2225244"/>
            <a:ext cx="6262143" cy="2975138"/>
          </a:xfrm>
          <a:prstGeom prst="rect">
            <a:avLst/>
          </a:prstGeom>
        </p:spPr>
      </p:pic>
      <p:sp>
        <p:nvSpPr>
          <p:cNvPr id="9" name="TextBox 8">
            <a:extLst>
              <a:ext uri="{FF2B5EF4-FFF2-40B4-BE49-F238E27FC236}">
                <a16:creationId xmlns:a16="http://schemas.microsoft.com/office/drawing/2014/main" id="{6E6DFEAA-6509-2D21-076B-9D4CE6C47970}"/>
              </a:ext>
            </a:extLst>
          </p:cNvPr>
          <p:cNvSpPr txBox="1"/>
          <p:nvPr/>
        </p:nvSpPr>
        <p:spPr>
          <a:xfrm>
            <a:off x="6497750" y="1855912"/>
            <a:ext cx="3802998" cy="369332"/>
          </a:xfrm>
          <a:prstGeom prst="rect">
            <a:avLst/>
          </a:prstGeom>
          <a:noFill/>
        </p:spPr>
        <p:txBody>
          <a:bodyPr wrap="square">
            <a:spAutoFit/>
          </a:bodyPr>
          <a:lstStyle/>
          <a:p>
            <a:r>
              <a:rPr lang="en-US" dirty="0"/>
              <a:t>Tree structure with default directions.</a:t>
            </a:r>
          </a:p>
        </p:txBody>
      </p:sp>
    </p:spTree>
    <p:extLst>
      <p:ext uri="{BB962C8B-B14F-4D97-AF65-F5344CB8AC3E}">
        <p14:creationId xmlns:p14="http://schemas.microsoft.com/office/powerpoint/2010/main" val="327725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System Design</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latin typeface="HSE Sans" panose="02000000000000000000" pitchFamily="2" charset="0"/>
              </a:rPr>
              <a:t>Parallel Learning</a:t>
            </a:r>
          </a:p>
          <a:p>
            <a:endParaRPr lang="ru-RU" sz="1400" dirty="0"/>
          </a:p>
        </p:txBody>
      </p:sp>
      <p:sp>
        <p:nvSpPr>
          <p:cNvPr id="5" name="TextBox 4">
            <a:extLst>
              <a:ext uri="{FF2B5EF4-FFF2-40B4-BE49-F238E27FC236}">
                <a16:creationId xmlns:a16="http://schemas.microsoft.com/office/drawing/2014/main" id="{7010BB2F-360D-C2AC-71DD-D344C2EDE259}"/>
              </a:ext>
            </a:extLst>
          </p:cNvPr>
          <p:cNvSpPr txBox="1"/>
          <p:nvPr/>
        </p:nvSpPr>
        <p:spPr>
          <a:xfrm>
            <a:off x="534089" y="2264510"/>
            <a:ext cx="5387965" cy="2062103"/>
          </a:xfrm>
          <a:prstGeom prst="rect">
            <a:avLst/>
          </a:prstGeom>
          <a:noFill/>
        </p:spPr>
        <p:txBody>
          <a:bodyPr wrap="square" rtlCol="0">
            <a:spAutoFit/>
          </a:bodyPr>
          <a:lstStyle/>
          <a:p>
            <a:pPr algn="l"/>
            <a:endParaRPr lang="en-US" sz="1600" dirty="0">
              <a:latin typeface="HSE Sans" panose="02000000000000000000" pitchFamily="2" charset="0"/>
            </a:endParaRPr>
          </a:p>
          <a:p>
            <a:pPr algn="l"/>
            <a:r>
              <a:rPr lang="en-US" sz="1600" dirty="0">
                <a:latin typeface="HSE Sans" panose="02000000000000000000" pitchFamily="2" charset="0"/>
              </a:rPr>
              <a:t>Data is stored in </a:t>
            </a:r>
            <a:r>
              <a:rPr lang="en-US" sz="1600" i="1" dirty="0">
                <a:latin typeface="HSE Sans" panose="02000000000000000000" pitchFamily="2" charset="0"/>
              </a:rPr>
              <a:t>blocks </a:t>
            </a:r>
            <a:r>
              <a:rPr lang="en-US" sz="1600" dirty="0">
                <a:latin typeface="HSE Sans" panose="02000000000000000000" pitchFamily="2" charset="0"/>
              </a:rPr>
              <a:t>by columns, which are sorted by the corresponding feature values.</a:t>
            </a:r>
          </a:p>
          <a:p>
            <a:pPr algn="l"/>
            <a:endParaRPr lang="en-US" sz="1600" dirty="0">
              <a:latin typeface="HSE Sans" panose="02000000000000000000" pitchFamily="2" charset="0"/>
            </a:endParaRPr>
          </a:p>
          <a:p>
            <a:pPr algn="l"/>
            <a:endParaRPr lang="en-US" sz="1600" dirty="0">
              <a:latin typeface="HSE Sans" panose="02000000000000000000" pitchFamily="2" charset="0"/>
            </a:endParaRPr>
          </a:p>
          <a:p>
            <a:r>
              <a:rPr lang="en-US" sz="1600" dirty="0">
                <a:latin typeface="HSE Sans" panose="02000000000000000000" pitchFamily="2" charset="0"/>
              </a:rPr>
              <a:t>A pointer from feature value to instance index is stored.</a:t>
            </a:r>
          </a:p>
          <a:p>
            <a:pPr algn="l"/>
            <a:r>
              <a:rPr lang="en-US" sz="1600" dirty="0">
                <a:latin typeface="HSE Sans" panose="02000000000000000000" pitchFamily="2" charset="0"/>
              </a:rPr>
              <a:t>Missing values are not stored.</a:t>
            </a:r>
          </a:p>
          <a:p>
            <a:pPr algn="l"/>
            <a:endParaRPr lang="en-US" sz="1600" dirty="0">
              <a:latin typeface="HSE Sans" panose="02000000000000000000" pitchFamily="2" charset="0"/>
            </a:endParaRPr>
          </a:p>
        </p:txBody>
      </p:sp>
      <p:sp>
        <p:nvSpPr>
          <p:cNvPr id="7" name="Текст 3">
            <a:extLst>
              <a:ext uri="{FF2B5EF4-FFF2-40B4-BE49-F238E27FC236}">
                <a16:creationId xmlns:a16="http://schemas.microsoft.com/office/drawing/2014/main" id="{EAAFC43B-4F5E-3883-0705-EC411DC5A20E}"/>
              </a:ext>
            </a:extLst>
          </p:cNvPr>
          <p:cNvSpPr>
            <a:spLocks noGrp="1"/>
          </p:cNvSpPr>
          <p:nvPr>
            <p:ph type="body" sz="quarter" idx="15"/>
          </p:nvPr>
        </p:nvSpPr>
        <p:spPr>
          <a:xfrm>
            <a:off x="6259513" y="549275"/>
            <a:ext cx="3686592" cy="407988"/>
          </a:xfrm>
        </p:spPr>
        <p:txBody>
          <a:bodyPr/>
          <a:lstStyle/>
          <a:p>
            <a:r>
              <a:rPr lang="en-US" sz="1400" dirty="0" err="1"/>
              <a:t>XGBoost</a:t>
            </a:r>
            <a:r>
              <a:rPr lang="en-US" sz="1400" dirty="0"/>
              <a:t>: A Scalable Tree Boosting System</a:t>
            </a:r>
            <a:endParaRPr lang="ru-RU" sz="1400" dirty="0"/>
          </a:p>
          <a:p>
            <a:endParaRPr lang="ru-RU" sz="1400" dirty="0"/>
          </a:p>
        </p:txBody>
      </p:sp>
      <p:pic>
        <p:nvPicPr>
          <p:cNvPr id="6" name="Рисунок 5">
            <a:extLst>
              <a:ext uri="{FF2B5EF4-FFF2-40B4-BE49-F238E27FC236}">
                <a16:creationId xmlns:a16="http://schemas.microsoft.com/office/drawing/2014/main" id="{C30BAEB6-9065-1571-91A4-4119D2994264}"/>
              </a:ext>
            </a:extLst>
          </p:cNvPr>
          <p:cNvPicPr>
            <a:picLocks noChangeAspect="1"/>
          </p:cNvPicPr>
          <p:nvPr/>
        </p:nvPicPr>
        <p:blipFill rotWithShape="1">
          <a:blip r:embed="rId3"/>
          <a:srcRect r="35149"/>
          <a:stretch/>
        </p:blipFill>
        <p:spPr>
          <a:xfrm>
            <a:off x="6797749" y="2075627"/>
            <a:ext cx="4453795" cy="2439870"/>
          </a:xfrm>
          <a:prstGeom prst="rect">
            <a:avLst/>
          </a:prstGeom>
        </p:spPr>
      </p:pic>
      <p:pic>
        <p:nvPicPr>
          <p:cNvPr id="11" name="Рисунок 10">
            <a:extLst>
              <a:ext uri="{FF2B5EF4-FFF2-40B4-BE49-F238E27FC236}">
                <a16:creationId xmlns:a16="http://schemas.microsoft.com/office/drawing/2014/main" id="{BB13F5A0-486B-C273-B3A0-2B308C1626C9}"/>
              </a:ext>
            </a:extLst>
          </p:cNvPr>
          <p:cNvPicPr>
            <a:picLocks noChangeAspect="1"/>
          </p:cNvPicPr>
          <p:nvPr/>
        </p:nvPicPr>
        <p:blipFill>
          <a:blip r:embed="rId4"/>
          <a:stretch>
            <a:fillRect/>
          </a:stretch>
        </p:blipFill>
        <p:spPr>
          <a:xfrm>
            <a:off x="6869101" y="4286195"/>
            <a:ext cx="3077004" cy="781159"/>
          </a:xfrm>
          <a:prstGeom prst="rect">
            <a:avLst/>
          </a:prstGeom>
        </p:spPr>
      </p:pic>
    </p:spTree>
    <p:extLst>
      <p:ext uri="{BB962C8B-B14F-4D97-AF65-F5344CB8AC3E}">
        <p14:creationId xmlns:p14="http://schemas.microsoft.com/office/powerpoint/2010/main" val="4252027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System Design</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latin typeface="HSE Sans" panose="02000000000000000000" pitchFamily="2" charset="0"/>
              </a:rPr>
              <a:t>Cache-aware Access</a:t>
            </a:r>
          </a:p>
          <a:p>
            <a:endParaRPr lang="ru-RU" sz="1400" dirty="0"/>
          </a:p>
        </p:txBody>
      </p:sp>
      <p:sp>
        <p:nvSpPr>
          <p:cNvPr id="5" name="TextBox 4">
            <a:extLst>
              <a:ext uri="{FF2B5EF4-FFF2-40B4-BE49-F238E27FC236}">
                <a16:creationId xmlns:a16="http://schemas.microsoft.com/office/drawing/2014/main" id="{7010BB2F-360D-C2AC-71DD-D344C2EDE259}"/>
              </a:ext>
            </a:extLst>
          </p:cNvPr>
          <p:cNvSpPr txBox="1"/>
          <p:nvPr/>
        </p:nvSpPr>
        <p:spPr>
          <a:xfrm>
            <a:off x="6259513" y="2632827"/>
            <a:ext cx="5074794" cy="584775"/>
          </a:xfrm>
          <a:prstGeom prst="rect">
            <a:avLst/>
          </a:prstGeom>
          <a:noFill/>
        </p:spPr>
        <p:txBody>
          <a:bodyPr wrap="square" rtlCol="0">
            <a:spAutoFit/>
          </a:bodyPr>
          <a:lstStyle/>
          <a:p>
            <a:pPr algn="l"/>
            <a:r>
              <a:rPr lang="en-US" sz="1600" dirty="0"/>
              <a:t>Using cache-aware prefetching improves the performance by factor of two when the dataset is large.</a:t>
            </a:r>
            <a:endParaRPr lang="en-US" sz="1600" dirty="0">
              <a:latin typeface="HSE Sans" panose="02000000000000000000" pitchFamily="2" charset="0"/>
            </a:endParaRPr>
          </a:p>
        </p:txBody>
      </p:sp>
      <p:sp>
        <p:nvSpPr>
          <p:cNvPr id="7" name="Текст 3">
            <a:extLst>
              <a:ext uri="{FF2B5EF4-FFF2-40B4-BE49-F238E27FC236}">
                <a16:creationId xmlns:a16="http://schemas.microsoft.com/office/drawing/2014/main" id="{EAAFC43B-4F5E-3883-0705-EC411DC5A20E}"/>
              </a:ext>
            </a:extLst>
          </p:cNvPr>
          <p:cNvSpPr>
            <a:spLocks noGrp="1"/>
          </p:cNvSpPr>
          <p:nvPr>
            <p:ph type="body" sz="quarter" idx="15"/>
          </p:nvPr>
        </p:nvSpPr>
        <p:spPr>
          <a:xfrm>
            <a:off x="6259513" y="549275"/>
            <a:ext cx="3686592" cy="407988"/>
          </a:xfrm>
        </p:spPr>
        <p:txBody>
          <a:bodyPr/>
          <a:lstStyle/>
          <a:p>
            <a:r>
              <a:rPr lang="en-US" sz="1400" dirty="0" err="1"/>
              <a:t>XGBoost</a:t>
            </a:r>
            <a:r>
              <a:rPr lang="en-US" sz="1400" dirty="0"/>
              <a:t>: A Scalable Tree Boosting System</a:t>
            </a:r>
            <a:endParaRPr lang="ru-RU" sz="1400" dirty="0"/>
          </a:p>
          <a:p>
            <a:endParaRPr lang="ru-RU" sz="1400" dirty="0"/>
          </a:p>
        </p:txBody>
      </p:sp>
      <p:sp>
        <p:nvSpPr>
          <p:cNvPr id="15" name="TextBox 14">
            <a:extLst>
              <a:ext uri="{FF2B5EF4-FFF2-40B4-BE49-F238E27FC236}">
                <a16:creationId xmlns:a16="http://schemas.microsoft.com/office/drawing/2014/main" id="{3299FC0D-1538-E7DF-227A-083A79C28687}"/>
              </a:ext>
            </a:extLst>
          </p:cNvPr>
          <p:cNvSpPr txBox="1"/>
          <p:nvPr/>
        </p:nvSpPr>
        <p:spPr>
          <a:xfrm>
            <a:off x="704579" y="1912061"/>
            <a:ext cx="4681870" cy="646331"/>
          </a:xfrm>
          <a:prstGeom prst="rect">
            <a:avLst/>
          </a:prstGeom>
          <a:noFill/>
        </p:spPr>
        <p:txBody>
          <a:bodyPr wrap="square">
            <a:spAutoFit/>
          </a:bodyPr>
          <a:lstStyle/>
          <a:p>
            <a:r>
              <a:rPr lang="en-US" dirty="0"/>
              <a:t>Impact of cache-aware prefetching in exact greedy algorithm</a:t>
            </a:r>
          </a:p>
        </p:txBody>
      </p:sp>
      <p:pic>
        <p:nvPicPr>
          <p:cNvPr id="17" name="Рисунок 16">
            <a:extLst>
              <a:ext uri="{FF2B5EF4-FFF2-40B4-BE49-F238E27FC236}">
                <a16:creationId xmlns:a16="http://schemas.microsoft.com/office/drawing/2014/main" id="{28627AFA-6E24-0099-012A-D281F687BC4A}"/>
              </a:ext>
            </a:extLst>
          </p:cNvPr>
          <p:cNvPicPr>
            <a:picLocks noChangeAspect="1"/>
          </p:cNvPicPr>
          <p:nvPr/>
        </p:nvPicPr>
        <p:blipFill>
          <a:blip r:embed="rId3"/>
          <a:stretch>
            <a:fillRect/>
          </a:stretch>
        </p:blipFill>
        <p:spPr>
          <a:xfrm>
            <a:off x="570308" y="2672510"/>
            <a:ext cx="5525692" cy="2455863"/>
          </a:xfrm>
          <a:prstGeom prst="rect">
            <a:avLst/>
          </a:prstGeom>
        </p:spPr>
      </p:pic>
    </p:spTree>
    <p:extLst>
      <p:ext uri="{BB962C8B-B14F-4D97-AF65-F5344CB8AC3E}">
        <p14:creationId xmlns:p14="http://schemas.microsoft.com/office/powerpoint/2010/main" val="3992792232"/>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customXml/itemProps3.xml><?xml version="1.0" encoding="utf-8"?>
<ds:datastoreItem xmlns:ds="http://schemas.openxmlformats.org/officeDocument/2006/customXml" ds:itemID="{B34386AA-1848-4C75-B336-1053927CB0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1506</TotalTime>
  <Words>1925</Words>
  <Application>Microsoft Office PowerPoint</Application>
  <PresentationFormat>Широкоэкранный</PresentationFormat>
  <Paragraphs>218</Paragraphs>
  <Slides>15</Slides>
  <Notes>15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Cambria Math</vt:lpstr>
      <vt:lpstr>HSE Sans</vt:lpstr>
      <vt:lpstr>Office Theme</vt:lpstr>
      <vt:lpstr>XGBoost: A Scalable Tree Boosting System </vt:lpstr>
      <vt:lpstr>Machine Learning</vt:lpstr>
      <vt:lpstr>Regularized Learning Objective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Мельников Михаил Михайлович</cp:lastModifiedBy>
  <cp:revision>21</cp:revision>
  <cp:lastPrinted>2021-11-11T13:08:42Z</cp:lastPrinted>
  <dcterms:created xsi:type="dcterms:W3CDTF">2021-11-11T08:52:47Z</dcterms:created>
  <dcterms:modified xsi:type="dcterms:W3CDTF">2024-06-30T15:18:30Z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