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Lst>
  <p:sldIdLst>
    <p:sldId id="280" r:id="rId2"/>
    <p:sldId id="256" r:id="rId3"/>
    <p:sldId id="257" r:id="rId4"/>
    <p:sldId id="281"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82" r:id="rId24"/>
    <p:sldId id="277" r:id="rId25"/>
    <p:sldId id="283" r:id="rId26"/>
    <p:sldId id="278" r:id="rId27"/>
    <p:sldId id="279"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A9933-80D2-DFB9-1FE1-47030065D712}" v="23" dt="2024-06-21T06:00:22.034"/>
    <p1510:client id="{87F800E4-1C43-1A8D-C196-D7AD760F42C5}" v="276" dt="2024-06-21T09:36:17.331"/>
    <p1510:client id="{DCF3AE80-7AAA-901F-B953-C841C4B4E0AA}" v="4" dt="2024-06-21T05:54:06.5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965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40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41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951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4631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1713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263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045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5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602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297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672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66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873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045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484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368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986996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9" name="Rectangle 18">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3"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5"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7" name="Freeform: Shape 26">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FEB9F11F-674A-EDF9-0881-D16A3772C5AE}"/>
              </a:ext>
            </a:extLst>
          </p:cNvPr>
          <p:cNvSpPr>
            <a:spLocks noGrp="1"/>
          </p:cNvSpPr>
          <p:nvPr>
            <p:ph type="title"/>
          </p:nvPr>
        </p:nvSpPr>
        <p:spPr>
          <a:xfrm>
            <a:off x="8341910" y="1023257"/>
            <a:ext cx="3235083" cy="4767943"/>
          </a:xfrm>
          <a:effectLst/>
        </p:spPr>
        <p:txBody>
          <a:bodyPr vert="horz" lIns="91440" tIns="45720" rIns="91440" bIns="45720" rtlCol="0" anchor="ctr">
            <a:normAutofit/>
          </a:bodyPr>
          <a:lstStyle/>
          <a:p>
            <a:pPr algn="l"/>
            <a:r>
              <a:rPr lang="en-US" sz="3400"/>
              <a:t>Title: Salary Prediction</a:t>
            </a:r>
          </a:p>
        </p:txBody>
      </p:sp>
      <p:sp>
        <p:nvSpPr>
          <p:cNvPr id="29" name="Freeform: Shape 28">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1">
            <a:extLst>
              <a:ext uri="{FF2B5EF4-FFF2-40B4-BE49-F238E27FC236}">
                <a16:creationId xmlns:a16="http://schemas.microsoft.com/office/drawing/2014/main" id="{381B1208-5888-9133-486E-2BAF29E47C19}"/>
              </a:ext>
            </a:extLst>
          </p:cNvPr>
          <p:cNvSpPr txBox="1">
            <a:spLocks/>
          </p:cNvSpPr>
          <p:nvPr/>
        </p:nvSpPr>
        <p:spPr>
          <a:xfrm>
            <a:off x="693035" y="1023257"/>
            <a:ext cx="5968515" cy="476794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ct val="20000"/>
              </a:spcBef>
              <a:spcAft>
                <a:spcPts val="600"/>
              </a:spcAft>
              <a:buClr>
                <a:schemeClr val="accent1">
                  <a:lumMod val="75000"/>
                </a:schemeClr>
              </a:buClr>
              <a:buSzPct val="145000"/>
            </a:pPr>
            <a:r>
              <a:rPr lang="en-US" sz="2000" dirty="0">
                <a:latin typeface="+mn-lt"/>
                <a:ea typeface="+mn-ea"/>
                <a:cs typeface="+mn-cs"/>
              </a:rPr>
              <a:t>Presented by:</a:t>
            </a:r>
            <a:endParaRPr lang="en-US" dirty="0">
              <a:ea typeface="+mn-ea"/>
              <a:cs typeface="+mn-cs"/>
            </a:endParaRPr>
          </a:p>
          <a:p>
            <a:pPr algn="l">
              <a:spcBef>
                <a:spcPct val="20000"/>
              </a:spcBef>
              <a:spcAft>
                <a:spcPts val="600"/>
              </a:spcAft>
              <a:buClr>
                <a:schemeClr val="accent1">
                  <a:lumMod val="75000"/>
                </a:schemeClr>
              </a:buClr>
              <a:buSzPct val="145000"/>
              <a:buFont typeface="Arial"/>
              <a:buChar char="•"/>
            </a:pPr>
            <a:endParaRPr lang="en-US" sz="2000">
              <a:latin typeface="+mn-lt"/>
              <a:ea typeface="+mn-ea"/>
              <a:cs typeface="+mn-cs"/>
            </a:endParaRPr>
          </a:p>
          <a:p>
            <a:pPr algn="l">
              <a:spcBef>
                <a:spcPct val="20000"/>
              </a:spcBef>
              <a:spcAft>
                <a:spcPts val="600"/>
              </a:spcAft>
              <a:buClr>
                <a:schemeClr val="accent1">
                  <a:lumMod val="75000"/>
                </a:schemeClr>
              </a:buClr>
              <a:buSzPct val="145000"/>
            </a:pPr>
            <a:r>
              <a:rPr lang="en-US" sz="2000" dirty="0">
                <a:latin typeface="+mn-lt"/>
                <a:ea typeface="+mn-ea"/>
                <a:cs typeface="+mn-cs"/>
              </a:rPr>
              <a:t>Zeenat Sultan</a:t>
            </a:r>
          </a:p>
          <a:p>
            <a:pPr algn="l">
              <a:spcBef>
                <a:spcPct val="20000"/>
              </a:spcBef>
              <a:spcAft>
                <a:spcPts val="600"/>
              </a:spcAft>
              <a:buClr>
                <a:schemeClr val="accent1">
                  <a:lumMod val="75000"/>
                </a:schemeClr>
              </a:buClr>
              <a:buSzPct val="145000"/>
            </a:pPr>
            <a:r>
              <a:rPr lang="en-US" sz="2000" dirty="0">
                <a:latin typeface="+mn-lt"/>
                <a:ea typeface="+mn-ea"/>
                <a:cs typeface="+mn-cs"/>
              </a:rPr>
              <a:t>CSC-20F-194</a:t>
            </a:r>
          </a:p>
          <a:p>
            <a:pPr algn="l">
              <a:spcBef>
                <a:spcPct val="20000"/>
              </a:spcBef>
              <a:spcAft>
                <a:spcPts val="600"/>
              </a:spcAft>
              <a:buClr>
                <a:schemeClr val="accent1">
                  <a:lumMod val="75000"/>
                </a:schemeClr>
              </a:buClr>
              <a:buSzPct val="145000"/>
              <a:buFont typeface="Arial"/>
              <a:buChar char="•"/>
            </a:pPr>
            <a:endParaRPr lang="en-US" sz="2000">
              <a:latin typeface="+mn-lt"/>
              <a:ea typeface="+mn-ea"/>
              <a:cs typeface="+mn-cs"/>
            </a:endParaRPr>
          </a:p>
          <a:p>
            <a:pPr algn="l">
              <a:spcBef>
                <a:spcPct val="20000"/>
              </a:spcBef>
              <a:spcAft>
                <a:spcPts val="600"/>
              </a:spcAft>
              <a:buClr>
                <a:schemeClr val="accent1">
                  <a:lumMod val="75000"/>
                </a:schemeClr>
              </a:buClr>
              <a:buSzPct val="145000"/>
            </a:pPr>
            <a:r>
              <a:rPr lang="en-US" sz="2000" dirty="0">
                <a:latin typeface="+mn-lt"/>
                <a:ea typeface="+mn-ea"/>
                <a:cs typeface="+mn-cs"/>
              </a:rPr>
              <a:t>Fahad Hussain</a:t>
            </a:r>
          </a:p>
          <a:p>
            <a:pPr algn="l">
              <a:spcBef>
                <a:spcPct val="20000"/>
              </a:spcBef>
              <a:spcAft>
                <a:spcPts val="600"/>
              </a:spcAft>
              <a:buClr>
                <a:schemeClr val="accent1">
                  <a:lumMod val="75000"/>
                </a:schemeClr>
              </a:buClr>
              <a:buSzPct val="145000"/>
            </a:pPr>
            <a:r>
              <a:rPr lang="en-US" sz="2000" dirty="0">
                <a:latin typeface="+mn-lt"/>
                <a:ea typeface="+mn-ea"/>
                <a:cs typeface="+mn-cs"/>
              </a:rPr>
              <a:t>CSC-20F-045</a:t>
            </a:r>
          </a:p>
        </p:txBody>
      </p:sp>
    </p:spTree>
    <p:extLst>
      <p:ext uri="{BB962C8B-B14F-4D97-AF65-F5344CB8AC3E}">
        <p14:creationId xmlns:p14="http://schemas.microsoft.com/office/powerpoint/2010/main" val="10053204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828" y="314959"/>
            <a:ext cx="9249410" cy="1134745"/>
          </a:xfrm>
          <a:prstGeom prst="rect">
            <a:avLst/>
          </a:prstGeom>
        </p:spPr>
        <p:txBody>
          <a:bodyPr vert="horz" wrap="square" lIns="0" tIns="12700" rIns="0" bIns="0" rtlCol="0">
            <a:spAutoFit/>
          </a:bodyPr>
          <a:lstStyle/>
          <a:p>
            <a:pPr marL="195580" indent="-182880">
              <a:lnSpc>
                <a:spcPct val="100000"/>
              </a:lnSpc>
              <a:spcBef>
                <a:spcPts val="100"/>
              </a:spcBef>
              <a:buClr>
                <a:srgbClr val="6E6E74"/>
              </a:buClr>
              <a:buSzPct val="78571"/>
              <a:buFont typeface="Arial MT"/>
              <a:buChar char="•"/>
              <a:tabLst>
                <a:tab pos="194945" algn="l"/>
                <a:tab pos="195580" algn="l"/>
              </a:tabLst>
            </a:pPr>
            <a:r>
              <a:rPr sz="1400">
                <a:latin typeface="Calibri"/>
                <a:cs typeface="Calibri"/>
              </a:rPr>
              <a:t>A</a:t>
            </a:r>
            <a:r>
              <a:rPr sz="1400" spc="15">
                <a:latin typeface="Calibri"/>
                <a:cs typeface="Calibri"/>
              </a:rPr>
              <a:t> </a:t>
            </a:r>
            <a:r>
              <a:rPr sz="1400" b="1" spc="10">
                <a:latin typeface="Calibri"/>
                <a:cs typeface="Calibri"/>
              </a:rPr>
              <a:t>donut</a:t>
            </a:r>
            <a:r>
              <a:rPr sz="1400" b="1">
                <a:latin typeface="Calibri"/>
                <a:cs typeface="Calibri"/>
              </a:rPr>
              <a:t> </a:t>
            </a:r>
            <a:r>
              <a:rPr sz="1400" b="1" spc="10">
                <a:latin typeface="Calibri"/>
                <a:cs typeface="Calibri"/>
              </a:rPr>
              <a:t>chart</a:t>
            </a:r>
            <a:r>
              <a:rPr sz="1400" b="1">
                <a:latin typeface="Calibri"/>
                <a:cs typeface="Calibri"/>
              </a:rPr>
              <a:t> </a:t>
            </a:r>
            <a:r>
              <a:rPr sz="1400" spc="5">
                <a:latin typeface="Calibri"/>
                <a:cs typeface="Calibri"/>
              </a:rPr>
              <a:t>is</a:t>
            </a:r>
            <a:r>
              <a:rPr sz="1400" spc="30">
                <a:latin typeface="Calibri"/>
                <a:cs typeface="Calibri"/>
              </a:rPr>
              <a:t> </a:t>
            </a:r>
            <a:r>
              <a:rPr sz="1400">
                <a:latin typeface="Calibri"/>
                <a:cs typeface="Calibri"/>
              </a:rPr>
              <a:t>plotted</a:t>
            </a:r>
            <a:r>
              <a:rPr sz="1400" spc="30">
                <a:latin typeface="Calibri"/>
                <a:cs typeface="Calibri"/>
              </a:rPr>
              <a:t> </a:t>
            </a:r>
            <a:r>
              <a:rPr sz="1400" spc="-5">
                <a:latin typeface="Calibri"/>
                <a:cs typeface="Calibri"/>
              </a:rPr>
              <a:t>to</a:t>
            </a:r>
            <a:r>
              <a:rPr sz="1400" spc="30">
                <a:latin typeface="Calibri"/>
                <a:cs typeface="Calibri"/>
              </a:rPr>
              <a:t> </a:t>
            </a:r>
            <a:r>
              <a:rPr sz="1400" spc="5">
                <a:latin typeface="Calibri"/>
                <a:cs typeface="Calibri"/>
              </a:rPr>
              <a:t>visualized</a:t>
            </a:r>
            <a:r>
              <a:rPr sz="1400" spc="35">
                <a:latin typeface="Calibri"/>
                <a:cs typeface="Calibri"/>
              </a:rPr>
              <a:t> </a:t>
            </a:r>
            <a:r>
              <a:rPr sz="1400" b="1" spc="5">
                <a:latin typeface="Calibri"/>
                <a:cs typeface="Calibri"/>
              </a:rPr>
              <a:t>education</a:t>
            </a:r>
            <a:r>
              <a:rPr sz="1400" b="1" spc="-5">
                <a:latin typeface="Calibri"/>
                <a:cs typeface="Calibri"/>
              </a:rPr>
              <a:t> </a:t>
            </a:r>
            <a:r>
              <a:rPr sz="1400" b="1" spc="5">
                <a:latin typeface="Calibri"/>
                <a:cs typeface="Calibri"/>
              </a:rPr>
              <a:t>distribution</a:t>
            </a:r>
            <a:r>
              <a:rPr sz="1400" b="1" spc="-10">
                <a:latin typeface="Calibri"/>
                <a:cs typeface="Calibri"/>
              </a:rPr>
              <a:t> </a:t>
            </a:r>
            <a:r>
              <a:rPr sz="1400" b="1" spc="5">
                <a:latin typeface="Calibri"/>
                <a:cs typeface="Calibri"/>
              </a:rPr>
              <a:t>and location distribution</a:t>
            </a:r>
            <a:r>
              <a:rPr sz="1400" b="1">
                <a:latin typeface="Calibri"/>
                <a:cs typeface="Calibri"/>
              </a:rPr>
              <a:t> </a:t>
            </a:r>
            <a:r>
              <a:rPr sz="1400" spc="-5">
                <a:latin typeface="Calibri"/>
                <a:cs typeface="Calibri"/>
              </a:rPr>
              <a:t>to</a:t>
            </a:r>
            <a:r>
              <a:rPr sz="1400" spc="20">
                <a:latin typeface="Calibri"/>
                <a:cs typeface="Calibri"/>
              </a:rPr>
              <a:t> </a:t>
            </a:r>
            <a:r>
              <a:rPr sz="1400" spc="5">
                <a:latin typeface="Calibri"/>
                <a:cs typeface="Calibri"/>
              </a:rPr>
              <a:t>finding</a:t>
            </a:r>
            <a:r>
              <a:rPr sz="1400" spc="35">
                <a:latin typeface="Calibri"/>
                <a:cs typeface="Calibri"/>
              </a:rPr>
              <a:t> </a:t>
            </a:r>
            <a:r>
              <a:rPr sz="1400" spc="5">
                <a:latin typeface="Calibri"/>
                <a:cs typeface="Calibri"/>
              </a:rPr>
              <a:t>out</a:t>
            </a:r>
            <a:r>
              <a:rPr sz="1400" spc="30">
                <a:latin typeface="Calibri"/>
                <a:cs typeface="Calibri"/>
              </a:rPr>
              <a:t> </a:t>
            </a:r>
            <a:r>
              <a:rPr sz="1400" spc="5">
                <a:latin typeface="Calibri"/>
                <a:cs typeface="Calibri"/>
              </a:rPr>
              <a:t>relationship</a:t>
            </a:r>
            <a:r>
              <a:rPr sz="1400" spc="20">
                <a:latin typeface="Calibri"/>
                <a:cs typeface="Calibri"/>
              </a:rPr>
              <a:t> </a:t>
            </a:r>
            <a:r>
              <a:rPr sz="1400" spc="5">
                <a:latin typeface="Calibri"/>
                <a:cs typeface="Calibri"/>
              </a:rPr>
              <a:t>between</a:t>
            </a:r>
            <a:r>
              <a:rPr sz="1400" spc="30">
                <a:latin typeface="Calibri"/>
                <a:cs typeface="Calibri"/>
              </a:rPr>
              <a:t> </a:t>
            </a:r>
            <a:r>
              <a:rPr sz="1400">
                <a:latin typeface="Calibri"/>
                <a:cs typeface="Calibri"/>
              </a:rPr>
              <a:t>.</a:t>
            </a:r>
          </a:p>
          <a:p>
            <a:pPr>
              <a:lnSpc>
                <a:spcPct val="100000"/>
              </a:lnSpc>
              <a:spcBef>
                <a:spcPts val="45"/>
              </a:spcBef>
            </a:pPr>
            <a:endParaRPr sz="2000">
              <a:latin typeface="Calibri"/>
              <a:cs typeface="Calibri"/>
            </a:endParaRPr>
          </a:p>
          <a:p>
            <a:pPr marL="12700" marR="4637405">
              <a:lnSpc>
                <a:spcPct val="135700"/>
              </a:lnSpc>
            </a:pPr>
            <a:r>
              <a:rPr sz="1400" spc="5">
                <a:latin typeface="Calibri"/>
                <a:cs typeface="Calibri"/>
              </a:rPr>
              <a:t>As</a:t>
            </a:r>
            <a:r>
              <a:rPr sz="1400" spc="-5">
                <a:latin typeface="Calibri"/>
                <a:cs typeface="Calibri"/>
              </a:rPr>
              <a:t> </a:t>
            </a:r>
            <a:r>
              <a:rPr sz="1400" spc="5">
                <a:latin typeface="Calibri"/>
                <a:cs typeface="Calibri"/>
              </a:rPr>
              <a:t>per</a:t>
            </a:r>
            <a:r>
              <a:rPr sz="1400" spc="10">
                <a:latin typeface="Calibri"/>
                <a:cs typeface="Calibri"/>
              </a:rPr>
              <a:t> </a:t>
            </a:r>
            <a:r>
              <a:rPr sz="1400" spc="5">
                <a:latin typeface="Calibri"/>
                <a:cs typeface="Calibri"/>
              </a:rPr>
              <a:t>the</a:t>
            </a:r>
            <a:r>
              <a:rPr sz="1400" spc="20">
                <a:latin typeface="Calibri"/>
                <a:cs typeface="Calibri"/>
              </a:rPr>
              <a:t> </a:t>
            </a:r>
            <a:r>
              <a:rPr sz="1400" spc="5">
                <a:latin typeface="Calibri"/>
                <a:cs typeface="Calibri"/>
              </a:rPr>
              <a:t>education </a:t>
            </a:r>
            <a:r>
              <a:rPr sz="1400">
                <a:latin typeface="Calibri"/>
                <a:cs typeface="Calibri"/>
              </a:rPr>
              <a:t>we can</a:t>
            </a:r>
            <a:r>
              <a:rPr sz="1400" spc="5">
                <a:latin typeface="Calibri"/>
                <a:cs typeface="Calibri"/>
              </a:rPr>
              <a:t> see the</a:t>
            </a:r>
            <a:r>
              <a:rPr sz="1400" spc="20">
                <a:latin typeface="Calibri"/>
                <a:cs typeface="Calibri"/>
              </a:rPr>
              <a:t> </a:t>
            </a:r>
            <a:r>
              <a:rPr sz="1400" spc="5">
                <a:latin typeface="Calibri"/>
                <a:cs typeface="Calibri"/>
              </a:rPr>
              <a:t>almost</a:t>
            </a:r>
            <a:r>
              <a:rPr sz="1400" spc="-10">
                <a:latin typeface="Calibri"/>
                <a:cs typeface="Calibri"/>
              </a:rPr>
              <a:t> </a:t>
            </a:r>
            <a:r>
              <a:rPr sz="1400" spc="5">
                <a:latin typeface="Calibri"/>
                <a:cs typeface="Calibri"/>
              </a:rPr>
              <a:t>equal</a:t>
            </a:r>
            <a:r>
              <a:rPr sz="1400" spc="130">
                <a:latin typeface="Calibri"/>
                <a:cs typeface="Calibri"/>
              </a:rPr>
              <a:t> </a:t>
            </a:r>
            <a:r>
              <a:rPr sz="1400">
                <a:latin typeface="Calibri"/>
                <a:cs typeface="Calibri"/>
              </a:rPr>
              <a:t>% </a:t>
            </a:r>
            <a:r>
              <a:rPr sz="1400" spc="10">
                <a:latin typeface="Calibri"/>
                <a:cs typeface="Calibri"/>
              </a:rPr>
              <a:t>salary</a:t>
            </a:r>
            <a:r>
              <a:rPr sz="1400">
                <a:latin typeface="Calibri"/>
                <a:cs typeface="Calibri"/>
              </a:rPr>
              <a:t> </a:t>
            </a:r>
            <a:r>
              <a:rPr sz="1400" spc="5">
                <a:latin typeface="Calibri"/>
                <a:cs typeface="Calibri"/>
              </a:rPr>
              <a:t>but </a:t>
            </a:r>
            <a:r>
              <a:rPr sz="1400" spc="-300">
                <a:latin typeface="Calibri"/>
                <a:cs typeface="Calibri"/>
              </a:rPr>
              <a:t> </a:t>
            </a:r>
            <a:r>
              <a:rPr sz="1400" spc="5">
                <a:latin typeface="Calibri"/>
                <a:cs typeface="Calibri"/>
              </a:rPr>
              <a:t>qualified</a:t>
            </a:r>
            <a:r>
              <a:rPr sz="1400" spc="10">
                <a:latin typeface="Calibri"/>
                <a:cs typeface="Calibri"/>
              </a:rPr>
              <a:t> </a:t>
            </a:r>
            <a:r>
              <a:rPr sz="1400">
                <a:latin typeface="Calibri"/>
                <a:cs typeface="Calibri"/>
              </a:rPr>
              <a:t>from</a:t>
            </a:r>
            <a:r>
              <a:rPr sz="1400" spc="-10">
                <a:latin typeface="Calibri"/>
                <a:cs typeface="Calibri"/>
              </a:rPr>
              <a:t> </a:t>
            </a:r>
            <a:r>
              <a:rPr sz="1400" spc="5">
                <a:latin typeface="Calibri"/>
                <a:cs typeface="Calibri"/>
              </a:rPr>
              <a:t>high</a:t>
            </a:r>
            <a:r>
              <a:rPr sz="1400" spc="10">
                <a:latin typeface="Calibri"/>
                <a:cs typeface="Calibri"/>
              </a:rPr>
              <a:t> </a:t>
            </a:r>
            <a:r>
              <a:rPr sz="1400" spc="5">
                <a:latin typeface="Calibri"/>
                <a:cs typeface="Calibri"/>
              </a:rPr>
              <a:t>school</a:t>
            </a:r>
            <a:r>
              <a:rPr sz="1400">
                <a:latin typeface="Calibri"/>
                <a:cs typeface="Calibri"/>
              </a:rPr>
              <a:t> </a:t>
            </a:r>
            <a:r>
              <a:rPr sz="1400" spc="5">
                <a:latin typeface="Calibri"/>
                <a:cs typeface="Calibri"/>
              </a:rPr>
              <a:t>people</a:t>
            </a:r>
            <a:r>
              <a:rPr sz="1400" spc="15">
                <a:latin typeface="Calibri"/>
                <a:cs typeface="Calibri"/>
              </a:rPr>
              <a:t> </a:t>
            </a:r>
            <a:r>
              <a:rPr sz="1400" spc="-5">
                <a:latin typeface="Calibri"/>
                <a:cs typeface="Calibri"/>
              </a:rPr>
              <a:t>have</a:t>
            </a:r>
            <a:r>
              <a:rPr sz="1400" spc="15">
                <a:latin typeface="Calibri"/>
                <a:cs typeface="Calibri"/>
              </a:rPr>
              <a:t> </a:t>
            </a:r>
            <a:r>
              <a:rPr sz="1400" spc="5">
                <a:latin typeface="Calibri"/>
                <a:cs typeface="Calibri"/>
              </a:rPr>
              <a:t>highly</a:t>
            </a:r>
            <a:r>
              <a:rPr sz="1400" spc="30">
                <a:latin typeface="Calibri"/>
                <a:cs typeface="Calibri"/>
              </a:rPr>
              <a:t> </a:t>
            </a:r>
            <a:r>
              <a:rPr sz="1400" spc="5">
                <a:latin typeface="Calibri"/>
                <a:cs typeface="Calibri"/>
              </a:rPr>
              <a:t>paid</a:t>
            </a:r>
            <a:r>
              <a:rPr sz="1400" spc="15">
                <a:latin typeface="Calibri"/>
                <a:cs typeface="Calibri"/>
              </a:rPr>
              <a:t> </a:t>
            </a:r>
            <a:r>
              <a:rPr sz="1400">
                <a:latin typeface="Calibri"/>
                <a:cs typeface="Calibri"/>
              </a:rPr>
              <a:t>package</a:t>
            </a:r>
          </a:p>
        </p:txBody>
      </p:sp>
      <p:sp>
        <p:nvSpPr>
          <p:cNvPr id="3" name="object 3"/>
          <p:cNvSpPr txBox="1"/>
          <p:nvPr/>
        </p:nvSpPr>
        <p:spPr>
          <a:xfrm>
            <a:off x="255828" y="1995881"/>
            <a:ext cx="3670300" cy="443230"/>
          </a:xfrm>
          <a:prstGeom prst="rect">
            <a:avLst/>
          </a:prstGeom>
        </p:spPr>
        <p:txBody>
          <a:bodyPr vert="horz" wrap="square" lIns="0" tIns="13335" rIns="0" bIns="0" rtlCol="0">
            <a:spAutoFit/>
          </a:bodyPr>
          <a:lstStyle/>
          <a:p>
            <a:pPr marL="12700">
              <a:lnSpc>
                <a:spcPts val="1639"/>
              </a:lnSpc>
              <a:spcBef>
                <a:spcPts val="105"/>
              </a:spcBef>
            </a:pPr>
            <a:r>
              <a:rPr sz="1400" spc="5">
                <a:latin typeface="Calibri"/>
                <a:cs typeface="Calibri"/>
              </a:rPr>
              <a:t>Location</a:t>
            </a:r>
            <a:r>
              <a:rPr sz="1400" spc="-10">
                <a:latin typeface="Calibri"/>
                <a:cs typeface="Calibri"/>
              </a:rPr>
              <a:t> </a:t>
            </a:r>
            <a:r>
              <a:rPr sz="1400" spc="5">
                <a:latin typeface="Calibri"/>
                <a:cs typeface="Calibri"/>
              </a:rPr>
              <a:t>distribution</a:t>
            </a:r>
            <a:r>
              <a:rPr sz="1400" spc="-5">
                <a:latin typeface="Calibri"/>
                <a:cs typeface="Calibri"/>
              </a:rPr>
              <a:t> </a:t>
            </a:r>
            <a:r>
              <a:rPr sz="1400" spc="5">
                <a:latin typeface="Calibri"/>
                <a:cs typeface="Calibri"/>
              </a:rPr>
              <a:t>chart</a:t>
            </a:r>
            <a:r>
              <a:rPr sz="1400" spc="10">
                <a:latin typeface="Calibri"/>
                <a:cs typeface="Calibri"/>
              </a:rPr>
              <a:t> </a:t>
            </a:r>
            <a:r>
              <a:rPr sz="1400" spc="5">
                <a:latin typeface="Calibri"/>
                <a:cs typeface="Calibri"/>
              </a:rPr>
              <a:t>is</a:t>
            </a:r>
            <a:r>
              <a:rPr sz="1400" spc="15">
                <a:latin typeface="Calibri"/>
                <a:cs typeface="Calibri"/>
              </a:rPr>
              <a:t> </a:t>
            </a:r>
            <a:r>
              <a:rPr sz="1400">
                <a:latin typeface="Calibri"/>
                <a:cs typeface="Calibri"/>
              </a:rPr>
              <a:t>offering</a:t>
            </a:r>
            <a:r>
              <a:rPr sz="1400" spc="-20">
                <a:latin typeface="Calibri"/>
                <a:cs typeface="Calibri"/>
              </a:rPr>
              <a:t> </a:t>
            </a:r>
            <a:r>
              <a:rPr sz="1400" spc="5">
                <a:latin typeface="Calibri"/>
                <a:cs typeface="Calibri"/>
              </a:rPr>
              <a:t>insight</a:t>
            </a:r>
            <a:r>
              <a:rPr sz="1400" spc="25">
                <a:latin typeface="Calibri"/>
                <a:cs typeface="Calibri"/>
              </a:rPr>
              <a:t> </a:t>
            </a:r>
            <a:r>
              <a:rPr sz="1400">
                <a:latin typeface="Calibri"/>
                <a:cs typeface="Calibri"/>
              </a:rPr>
              <a:t>that</a:t>
            </a:r>
          </a:p>
          <a:p>
            <a:pPr marL="12700">
              <a:lnSpc>
                <a:spcPts val="1639"/>
              </a:lnSpc>
            </a:pPr>
            <a:r>
              <a:rPr sz="1400" spc="5">
                <a:latin typeface="Calibri"/>
                <a:cs typeface="Calibri"/>
              </a:rPr>
              <a:t>suburban</a:t>
            </a:r>
            <a:r>
              <a:rPr sz="1400" spc="15">
                <a:latin typeface="Calibri"/>
                <a:cs typeface="Calibri"/>
              </a:rPr>
              <a:t> </a:t>
            </a:r>
            <a:r>
              <a:rPr sz="1400" spc="5">
                <a:latin typeface="Calibri"/>
                <a:cs typeface="Calibri"/>
              </a:rPr>
              <a:t>and</a:t>
            </a:r>
            <a:r>
              <a:rPr sz="1400" spc="10">
                <a:latin typeface="Calibri"/>
                <a:cs typeface="Calibri"/>
              </a:rPr>
              <a:t> </a:t>
            </a:r>
            <a:r>
              <a:rPr sz="1400">
                <a:latin typeface="Calibri"/>
                <a:cs typeface="Calibri"/>
              </a:rPr>
              <a:t>rural</a:t>
            </a:r>
            <a:r>
              <a:rPr sz="1400" spc="5">
                <a:latin typeface="Calibri"/>
                <a:cs typeface="Calibri"/>
              </a:rPr>
              <a:t> </a:t>
            </a:r>
            <a:r>
              <a:rPr sz="1400">
                <a:latin typeface="Calibri"/>
                <a:cs typeface="Calibri"/>
              </a:rPr>
              <a:t>area</a:t>
            </a:r>
            <a:r>
              <a:rPr sz="1400" spc="15">
                <a:latin typeface="Calibri"/>
                <a:cs typeface="Calibri"/>
              </a:rPr>
              <a:t> </a:t>
            </a:r>
            <a:r>
              <a:rPr sz="1400" spc="5">
                <a:latin typeface="Calibri"/>
                <a:cs typeface="Calibri"/>
              </a:rPr>
              <a:t>people</a:t>
            </a:r>
            <a:r>
              <a:rPr sz="1400" spc="10">
                <a:latin typeface="Calibri"/>
                <a:cs typeface="Calibri"/>
              </a:rPr>
              <a:t> </a:t>
            </a:r>
            <a:r>
              <a:rPr sz="1400" spc="5">
                <a:latin typeface="Calibri"/>
                <a:cs typeface="Calibri"/>
              </a:rPr>
              <a:t>has</a:t>
            </a:r>
            <a:r>
              <a:rPr sz="1400" spc="20">
                <a:latin typeface="Calibri"/>
                <a:cs typeface="Calibri"/>
              </a:rPr>
              <a:t> </a:t>
            </a:r>
            <a:r>
              <a:rPr sz="1400" spc="5">
                <a:latin typeface="Calibri"/>
                <a:cs typeface="Calibri"/>
              </a:rPr>
              <a:t>high</a:t>
            </a:r>
            <a:r>
              <a:rPr sz="1400" spc="10">
                <a:latin typeface="Calibri"/>
                <a:cs typeface="Calibri"/>
              </a:rPr>
              <a:t> </a:t>
            </a:r>
            <a:r>
              <a:rPr sz="1400">
                <a:latin typeface="Calibri"/>
                <a:cs typeface="Calibri"/>
              </a:rPr>
              <a:t>package.</a:t>
            </a:r>
          </a:p>
        </p:txBody>
      </p:sp>
      <p:sp>
        <p:nvSpPr>
          <p:cNvPr id="4" name="object 4"/>
          <p:cNvSpPr txBox="1"/>
          <p:nvPr/>
        </p:nvSpPr>
        <p:spPr>
          <a:xfrm>
            <a:off x="9401047" y="1995881"/>
            <a:ext cx="1004569" cy="240029"/>
          </a:xfrm>
          <a:prstGeom prst="rect">
            <a:avLst/>
          </a:prstGeom>
        </p:spPr>
        <p:txBody>
          <a:bodyPr vert="horz" wrap="square" lIns="0" tIns="13335" rIns="0" bIns="0" rtlCol="0">
            <a:spAutoFit/>
          </a:bodyPr>
          <a:lstStyle/>
          <a:p>
            <a:pPr marL="12700">
              <a:lnSpc>
                <a:spcPct val="100000"/>
              </a:lnSpc>
              <a:spcBef>
                <a:spcPts val="105"/>
              </a:spcBef>
            </a:pPr>
            <a:r>
              <a:rPr sz="1400">
                <a:latin typeface="Calibri"/>
                <a:cs typeface="Calibri"/>
              </a:rPr>
              <a:t>and</a:t>
            </a:r>
            <a:r>
              <a:rPr sz="1400" spc="-5">
                <a:latin typeface="Calibri"/>
                <a:cs typeface="Calibri"/>
              </a:rPr>
              <a:t> </a:t>
            </a:r>
            <a:r>
              <a:rPr sz="1400">
                <a:latin typeface="Calibri"/>
                <a:cs typeface="Calibri"/>
              </a:rPr>
              <a:t>rural</a:t>
            </a:r>
            <a:r>
              <a:rPr sz="1400" spc="-30">
                <a:latin typeface="Calibri"/>
                <a:cs typeface="Calibri"/>
              </a:rPr>
              <a:t> </a:t>
            </a:r>
            <a:r>
              <a:rPr sz="1400">
                <a:latin typeface="Calibri"/>
                <a:cs typeface="Calibri"/>
              </a:rPr>
              <a:t>and</a:t>
            </a:r>
          </a:p>
        </p:txBody>
      </p:sp>
      <p:pic>
        <p:nvPicPr>
          <p:cNvPr id="5" name="object 5"/>
          <p:cNvPicPr/>
          <p:nvPr/>
        </p:nvPicPr>
        <p:blipFill>
          <a:blip r:embed="rId2" cstate="print"/>
          <a:stretch>
            <a:fillRect/>
          </a:stretch>
        </p:blipFill>
        <p:spPr>
          <a:xfrm>
            <a:off x="5013959" y="661416"/>
            <a:ext cx="6086855" cy="2025395"/>
          </a:xfrm>
          <a:prstGeom prst="rect">
            <a:avLst/>
          </a:prstGeom>
        </p:spPr>
      </p:pic>
      <p:grpSp>
        <p:nvGrpSpPr>
          <p:cNvPr id="6" name="object 6"/>
          <p:cNvGrpSpPr/>
          <p:nvPr/>
        </p:nvGrpSpPr>
        <p:grpSpPr>
          <a:xfrm>
            <a:off x="835152" y="2752342"/>
            <a:ext cx="9474835" cy="3992879"/>
            <a:chOff x="835152" y="2752342"/>
            <a:chExt cx="9474835" cy="3992879"/>
          </a:xfrm>
        </p:grpSpPr>
        <p:pic>
          <p:nvPicPr>
            <p:cNvPr id="7" name="object 7"/>
            <p:cNvPicPr/>
            <p:nvPr/>
          </p:nvPicPr>
          <p:blipFill>
            <a:blip r:embed="rId3" cstate="print"/>
            <a:stretch>
              <a:fillRect/>
            </a:stretch>
          </p:blipFill>
          <p:spPr>
            <a:xfrm>
              <a:off x="835152" y="2981673"/>
              <a:ext cx="4788408" cy="3630962"/>
            </a:xfrm>
            <a:prstGeom prst="rect">
              <a:avLst/>
            </a:prstGeom>
          </p:spPr>
        </p:pic>
        <p:pic>
          <p:nvPicPr>
            <p:cNvPr id="8" name="object 8"/>
            <p:cNvPicPr/>
            <p:nvPr/>
          </p:nvPicPr>
          <p:blipFill>
            <a:blip r:embed="rId4" cstate="print"/>
            <a:stretch>
              <a:fillRect/>
            </a:stretch>
          </p:blipFill>
          <p:spPr>
            <a:xfrm>
              <a:off x="5433060" y="2752342"/>
              <a:ext cx="4876799" cy="3992878"/>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AEBEFE2-515F-4B18-8468-97D8C73098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42A84A1C-64AD-4415-AC50-45FB65361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9CCB5DF-B7FE-4417-9B32-672497E3A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C6EE6E1-4DD7-4FB0-9428-1B0064584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F19641FD-140C-4164-882A-1C36915F4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1B022741-DE93-4568-9EA7-CFDF6A7B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0366A110-6771-478C-915F-09E3FC17D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object 2"/>
          <p:cNvSpPr txBox="1"/>
          <p:nvPr/>
        </p:nvSpPr>
        <p:spPr>
          <a:xfrm>
            <a:off x="1383670" y="1531188"/>
            <a:ext cx="5532118" cy="4648200"/>
          </a:xfrm>
          <a:prstGeom prst="rect">
            <a:avLst/>
          </a:prstGeom>
        </p:spPr>
        <p:txBody>
          <a:bodyPr vert="horz" lIns="91440" tIns="45720" rIns="91440" bIns="45720" rtlCol="0" anchor="ctr">
            <a:noAutofit/>
          </a:bodyPr>
          <a:lstStyle/>
          <a:p>
            <a:pPr marL="12700" marR="5080" defTabSz="457200">
              <a:lnSpc>
                <a:spcPct val="90000"/>
              </a:lnSpc>
              <a:spcBef>
                <a:spcPct val="20000"/>
              </a:spcBef>
              <a:spcAft>
                <a:spcPts val="600"/>
              </a:spcAft>
              <a:buClr>
                <a:schemeClr val="accent1">
                  <a:lumMod val="75000"/>
                </a:schemeClr>
              </a:buClr>
              <a:buSzPct val="145000"/>
              <a:buFont typeface="Arial"/>
              <a:buChar char="•"/>
            </a:pPr>
            <a:r>
              <a:rPr lang="en-US" sz="1300" b="1" dirty="0">
                <a:latin typeface="Times New Roman"/>
                <a:cs typeface="Times New Roman"/>
              </a:rPr>
              <a:t>A </a:t>
            </a:r>
            <a:r>
              <a:rPr lang="en-US" sz="1300" b="1" spc="5" dirty="0">
                <a:latin typeface="Times New Roman"/>
                <a:cs typeface="Times New Roman"/>
              </a:rPr>
              <a:t>heatmap is </a:t>
            </a:r>
            <a:r>
              <a:rPr lang="en-US" sz="1300" b="1" dirty="0">
                <a:latin typeface="Times New Roman"/>
                <a:cs typeface="Times New Roman"/>
              </a:rPr>
              <a:t>generated to </a:t>
            </a:r>
            <a:r>
              <a:rPr lang="en-US" sz="1300" b="1" spc="5" dirty="0">
                <a:latin typeface="Times New Roman"/>
                <a:cs typeface="Times New Roman"/>
              </a:rPr>
              <a:t>visualize </a:t>
            </a:r>
            <a:r>
              <a:rPr lang="en-US" sz="1300" b="1" spc="10" dirty="0">
                <a:latin typeface="Times New Roman"/>
                <a:cs typeface="Times New Roman"/>
              </a:rPr>
              <a:t>the </a:t>
            </a:r>
            <a:r>
              <a:rPr lang="en-US" sz="1300" b="1" spc="5" dirty="0">
                <a:latin typeface="Times New Roman"/>
                <a:cs typeface="Times New Roman"/>
              </a:rPr>
              <a:t>correlation matrix of </a:t>
            </a:r>
            <a:r>
              <a:rPr lang="en-US" sz="1300" b="1" spc="10" dirty="0">
                <a:latin typeface="Times New Roman"/>
                <a:cs typeface="Times New Roman"/>
              </a:rPr>
              <a:t>the </a:t>
            </a:r>
            <a:r>
              <a:rPr lang="en-US" sz="1300" b="1" spc="5" dirty="0">
                <a:latin typeface="Times New Roman"/>
                <a:cs typeface="Times New Roman"/>
              </a:rPr>
              <a:t>entire </a:t>
            </a:r>
            <a:r>
              <a:rPr lang="en-US" sz="1300" b="1" dirty="0">
                <a:latin typeface="Times New Roman"/>
                <a:cs typeface="Times New Roman"/>
              </a:rPr>
              <a:t>dataset </a:t>
            </a:r>
            <a:r>
              <a:rPr lang="en-US" sz="1300" b="1" spc="5" dirty="0">
                <a:latin typeface="Times New Roman"/>
                <a:cs typeface="Times New Roman"/>
              </a:rPr>
              <a:t>providing </a:t>
            </a:r>
            <a:r>
              <a:rPr lang="en-US" sz="1300" b="1" spc="10" dirty="0">
                <a:latin typeface="Times New Roman"/>
                <a:cs typeface="Times New Roman"/>
              </a:rPr>
              <a:t>the </a:t>
            </a:r>
            <a:r>
              <a:rPr lang="en-US" sz="1300" b="1" dirty="0">
                <a:latin typeface="Times New Roman"/>
                <a:cs typeface="Times New Roman"/>
              </a:rPr>
              <a:t>comprehensive </a:t>
            </a:r>
            <a:r>
              <a:rPr lang="en-US" sz="1300" b="1" spc="5" dirty="0">
                <a:latin typeface="Times New Roman"/>
                <a:cs typeface="Times New Roman"/>
              </a:rPr>
              <a:t>overview of </a:t>
            </a:r>
            <a:r>
              <a:rPr lang="en-US" sz="1300" b="1" spc="15" dirty="0">
                <a:latin typeface="Times New Roman"/>
                <a:cs typeface="Times New Roman"/>
              </a:rPr>
              <a:t>relationship </a:t>
            </a:r>
            <a:r>
              <a:rPr lang="en-US" sz="1300" b="1" spc="-305" dirty="0">
                <a:latin typeface="Times New Roman"/>
                <a:cs typeface="Times New Roman"/>
              </a:rPr>
              <a:t> </a:t>
            </a:r>
            <a:r>
              <a:rPr lang="en-US" sz="1300" b="1" dirty="0">
                <a:latin typeface="Times New Roman"/>
                <a:cs typeface="Times New Roman"/>
              </a:rPr>
              <a:t>between</a:t>
            </a:r>
            <a:r>
              <a:rPr lang="en-US" sz="1300" b="1" spc="-35" dirty="0">
                <a:latin typeface="Times New Roman"/>
                <a:cs typeface="Times New Roman"/>
              </a:rPr>
              <a:t> </a:t>
            </a:r>
            <a:r>
              <a:rPr lang="en-US" sz="1300" b="1" spc="5" dirty="0">
                <a:latin typeface="Times New Roman"/>
                <a:cs typeface="Times New Roman"/>
              </a:rPr>
              <a:t>numerical</a:t>
            </a:r>
            <a:r>
              <a:rPr lang="en-US" sz="1300" b="1" spc="-15" dirty="0">
                <a:latin typeface="Times New Roman"/>
                <a:cs typeface="Times New Roman"/>
              </a:rPr>
              <a:t> </a:t>
            </a:r>
            <a:r>
              <a:rPr lang="en-US" sz="1300" b="1" spc="5" dirty="0">
                <a:latin typeface="Times New Roman"/>
                <a:cs typeface="Times New Roman"/>
              </a:rPr>
              <a:t>variables.</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300" spc="-5" dirty="0">
                <a:latin typeface="Times New Roman"/>
                <a:cs typeface="Times New Roman"/>
              </a:rPr>
              <a:t>Each</a:t>
            </a:r>
            <a:r>
              <a:rPr lang="en-US" sz="1300" spc="10" dirty="0">
                <a:latin typeface="Times New Roman"/>
                <a:cs typeface="Times New Roman"/>
              </a:rPr>
              <a:t> </a:t>
            </a:r>
            <a:r>
              <a:rPr lang="en-US" sz="1300" spc="5" dirty="0">
                <a:latin typeface="Times New Roman"/>
                <a:cs typeface="Times New Roman"/>
              </a:rPr>
              <a:t>cell</a:t>
            </a:r>
            <a:r>
              <a:rPr lang="en-US" sz="1300" spc="20" dirty="0">
                <a:latin typeface="Times New Roman"/>
                <a:cs typeface="Times New Roman"/>
              </a:rPr>
              <a:t> </a:t>
            </a:r>
            <a:r>
              <a:rPr lang="en-US" sz="1300" spc="5" dirty="0">
                <a:latin typeface="Times New Roman"/>
                <a:cs typeface="Times New Roman"/>
              </a:rPr>
              <a:t>in</a:t>
            </a:r>
            <a:r>
              <a:rPr lang="en-US" sz="1300" spc="15"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dirty="0">
                <a:latin typeface="Times New Roman"/>
                <a:cs typeface="Times New Roman"/>
              </a:rPr>
              <a:t>heatmap</a:t>
            </a:r>
            <a:r>
              <a:rPr lang="en-US" sz="1300" spc="15" dirty="0">
                <a:latin typeface="Times New Roman"/>
                <a:cs typeface="Times New Roman"/>
              </a:rPr>
              <a:t> </a:t>
            </a:r>
            <a:r>
              <a:rPr lang="en-US" sz="1300" spc="5" dirty="0">
                <a:latin typeface="Times New Roman"/>
                <a:cs typeface="Times New Roman"/>
              </a:rPr>
              <a:t>corresponds</a:t>
            </a:r>
            <a:r>
              <a:rPr lang="en-US" sz="1300" dirty="0">
                <a:latin typeface="Times New Roman"/>
                <a:cs typeface="Times New Roman"/>
              </a:rPr>
              <a:t> to</a:t>
            </a:r>
            <a:r>
              <a:rPr lang="en-US" sz="1300" spc="20"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spc="5" dirty="0">
                <a:latin typeface="Times New Roman"/>
                <a:cs typeface="Times New Roman"/>
              </a:rPr>
              <a:t>correlation</a:t>
            </a:r>
            <a:r>
              <a:rPr lang="en-US" sz="1300" spc="-10" dirty="0">
                <a:latin typeface="Times New Roman"/>
                <a:cs typeface="Times New Roman"/>
              </a:rPr>
              <a:t> </a:t>
            </a:r>
            <a:r>
              <a:rPr lang="en-US" sz="1300" dirty="0">
                <a:latin typeface="Times New Roman"/>
                <a:cs typeface="Times New Roman"/>
              </a:rPr>
              <a:t>coefficient</a:t>
            </a:r>
            <a:r>
              <a:rPr lang="en-US" sz="1300" spc="-5" dirty="0">
                <a:latin typeface="Times New Roman"/>
                <a:cs typeface="Times New Roman"/>
              </a:rPr>
              <a:t> </a:t>
            </a:r>
            <a:r>
              <a:rPr lang="en-US" sz="1300" spc="5" dirty="0">
                <a:latin typeface="Times New Roman"/>
                <a:cs typeface="Times New Roman"/>
              </a:rPr>
              <a:t>between</a:t>
            </a:r>
            <a:r>
              <a:rPr lang="en-US" sz="1300" spc="25"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spc="5" dirty="0">
                <a:latin typeface="Times New Roman"/>
                <a:cs typeface="Times New Roman"/>
              </a:rPr>
              <a:t>variables</a:t>
            </a:r>
            <a:r>
              <a:rPr lang="en-US" sz="1300" spc="10" dirty="0">
                <a:latin typeface="Times New Roman"/>
                <a:cs typeface="Times New Roman"/>
              </a:rPr>
              <a:t> </a:t>
            </a:r>
            <a:r>
              <a:rPr lang="en-US" sz="1300" dirty="0">
                <a:latin typeface="Times New Roman"/>
                <a:cs typeface="Times New Roman"/>
              </a:rPr>
              <a:t>represented</a:t>
            </a:r>
            <a:r>
              <a:rPr lang="en-US" sz="1300" spc="25" dirty="0">
                <a:latin typeface="Times New Roman"/>
                <a:cs typeface="Times New Roman"/>
              </a:rPr>
              <a:t> </a:t>
            </a:r>
            <a:r>
              <a:rPr lang="en-US" sz="1300" spc="-5" dirty="0">
                <a:latin typeface="Times New Roman"/>
                <a:cs typeface="Times New Roman"/>
              </a:rPr>
              <a:t>by</a:t>
            </a:r>
            <a:r>
              <a:rPr lang="en-US" sz="1300" spc="30"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dirty="0">
                <a:latin typeface="Times New Roman"/>
                <a:cs typeface="Times New Roman"/>
              </a:rPr>
              <a:t>row</a:t>
            </a:r>
            <a:r>
              <a:rPr lang="en-US" sz="1300" spc="-10" dirty="0">
                <a:latin typeface="Times New Roman"/>
                <a:cs typeface="Times New Roman"/>
              </a:rPr>
              <a:t> </a:t>
            </a:r>
            <a:r>
              <a:rPr lang="en-US" sz="1300" spc="5" dirty="0">
                <a:latin typeface="Times New Roman"/>
                <a:cs typeface="Times New Roman"/>
              </a:rPr>
              <a:t>and</a:t>
            </a:r>
            <a:r>
              <a:rPr lang="en-US" sz="1300" spc="25" dirty="0">
                <a:latin typeface="Times New Roman"/>
                <a:cs typeface="Times New Roman"/>
              </a:rPr>
              <a:t> </a:t>
            </a:r>
            <a:r>
              <a:rPr lang="en-US" sz="1300" dirty="0">
                <a:latin typeface="Times New Roman"/>
                <a:cs typeface="Times New Roman"/>
              </a:rPr>
              <a:t>column.</a:t>
            </a: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355600" indent="-342900" defTabSz="457200">
              <a:lnSpc>
                <a:spcPct val="90000"/>
              </a:lnSpc>
              <a:spcBef>
                <a:spcPct val="20000"/>
              </a:spcBef>
              <a:spcAft>
                <a:spcPts val="600"/>
              </a:spcAft>
              <a:buClr>
                <a:schemeClr val="accent1">
                  <a:lumMod val="75000"/>
                </a:schemeClr>
              </a:buClr>
              <a:buSzPct val="145000"/>
              <a:buFont typeface="Arial"/>
              <a:buChar char="•"/>
              <a:tabLst>
                <a:tab pos="354965" algn="l"/>
                <a:tab pos="355600" algn="l"/>
              </a:tabLst>
            </a:pPr>
            <a:r>
              <a:rPr lang="en-US" sz="1300" dirty="0">
                <a:latin typeface="Times New Roman"/>
                <a:cs typeface="Times New Roman"/>
              </a:rPr>
              <a:t>The</a:t>
            </a:r>
            <a:r>
              <a:rPr lang="en-US" sz="1300" spc="10" dirty="0">
                <a:latin typeface="Times New Roman"/>
                <a:cs typeface="Times New Roman"/>
              </a:rPr>
              <a:t> </a:t>
            </a:r>
            <a:r>
              <a:rPr lang="en-US" sz="1300" spc="5" dirty="0">
                <a:latin typeface="Times New Roman"/>
                <a:cs typeface="Times New Roman"/>
              </a:rPr>
              <a:t>color</a:t>
            </a:r>
            <a:r>
              <a:rPr lang="en-US" sz="1300" spc="-10" dirty="0">
                <a:latin typeface="Times New Roman"/>
                <a:cs typeface="Times New Roman"/>
              </a:rPr>
              <a:t> </a:t>
            </a:r>
            <a:r>
              <a:rPr lang="en-US" sz="1300" spc="5" dirty="0">
                <a:latin typeface="Times New Roman"/>
                <a:cs typeface="Times New Roman"/>
              </a:rPr>
              <a:t>intensity</a:t>
            </a:r>
            <a:r>
              <a:rPr lang="en-US" sz="1300" spc="25" dirty="0">
                <a:latin typeface="Times New Roman"/>
                <a:cs typeface="Times New Roman"/>
              </a:rPr>
              <a:t> </a:t>
            </a:r>
            <a:r>
              <a:rPr lang="en-US" sz="1300" dirty="0">
                <a:latin typeface="Times New Roman"/>
                <a:cs typeface="Times New Roman"/>
              </a:rPr>
              <a:t>indicates</a:t>
            </a:r>
            <a:r>
              <a:rPr lang="en-US" sz="1300" spc="20" dirty="0">
                <a:latin typeface="Times New Roman"/>
                <a:cs typeface="Times New Roman"/>
              </a:rPr>
              <a:t> </a:t>
            </a:r>
            <a:r>
              <a:rPr lang="en-US" sz="1300" dirty="0">
                <a:latin typeface="Times New Roman"/>
                <a:cs typeface="Times New Roman"/>
              </a:rPr>
              <a:t>the</a:t>
            </a:r>
            <a:r>
              <a:rPr lang="en-US" sz="1300" spc="20" dirty="0">
                <a:latin typeface="Times New Roman"/>
                <a:cs typeface="Times New Roman"/>
              </a:rPr>
              <a:t> </a:t>
            </a:r>
            <a:r>
              <a:rPr lang="en-US" sz="1300" dirty="0">
                <a:latin typeface="Times New Roman"/>
                <a:cs typeface="Times New Roman"/>
              </a:rPr>
              <a:t>strength</a:t>
            </a:r>
            <a:r>
              <a:rPr lang="en-US" sz="1300" spc="20" dirty="0">
                <a:latin typeface="Times New Roman"/>
                <a:cs typeface="Times New Roman"/>
              </a:rPr>
              <a:t> </a:t>
            </a:r>
            <a:r>
              <a:rPr lang="en-US" sz="1300" dirty="0">
                <a:latin typeface="Times New Roman"/>
                <a:cs typeface="Times New Roman"/>
              </a:rPr>
              <a:t>and</a:t>
            </a:r>
            <a:r>
              <a:rPr lang="en-US" sz="1300" spc="10" dirty="0">
                <a:latin typeface="Times New Roman"/>
                <a:cs typeface="Times New Roman"/>
              </a:rPr>
              <a:t> </a:t>
            </a:r>
            <a:r>
              <a:rPr lang="en-US" sz="1300" spc="5" dirty="0">
                <a:latin typeface="Times New Roman"/>
                <a:cs typeface="Times New Roman"/>
              </a:rPr>
              <a:t>direction of</a:t>
            </a:r>
            <a:r>
              <a:rPr lang="en-US" sz="1300" spc="-5" dirty="0">
                <a:latin typeface="Times New Roman"/>
                <a:cs typeface="Times New Roman"/>
              </a:rPr>
              <a:t> </a:t>
            </a:r>
            <a:r>
              <a:rPr lang="en-US" sz="1300" dirty="0">
                <a:latin typeface="Times New Roman"/>
                <a:cs typeface="Times New Roman"/>
              </a:rPr>
              <a:t>the</a:t>
            </a:r>
            <a:r>
              <a:rPr lang="en-US" sz="1300" spc="20" dirty="0">
                <a:latin typeface="Times New Roman"/>
                <a:cs typeface="Times New Roman"/>
              </a:rPr>
              <a:t> </a:t>
            </a:r>
            <a:r>
              <a:rPr lang="en-US" sz="1300" spc="5" dirty="0">
                <a:latin typeface="Times New Roman"/>
                <a:cs typeface="Times New Roman"/>
              </a:rPr>
              <a:t>correlation:</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355600" indent="-342900" defTabSz="457200">
              <a:lnSpc>
                <a:spcPct val="90000"/>
              </a:lnSpc>
              <a:spcBef>
                <a:spcPct val="20000"/>
              </a:spcBef>
              <a:spcAft>
                <a:spcPts val="600"/>
              </a:spcAft>
              <a:buClr>
                <a:schemeClr val="accent1">
                  <a:lumMod val="75000"/>
                </a:schemeClr>
              </a:buClr>
              <a:buSzPct val="145000"/>
              <a:buFont typeface="Arial"/>
              <a:buChar char="•"/>
              <a:tabLst>
                <a:tab pos="354965" algn="l"/>
                <a:tab pos="355600" algn="l"/>
              </a:tabLst>
            </a:pPr>
            <a:r>
              <a:rPr lang="en-US" sz="1300" spc="5" dirty="0">
                <a:latin typeface="Times New Roman"/>
                <a:cs typeface="Times New Roman"/>
              </a:rPr>
              <a:t>Dark blue</a:t>
            </a:r>
            <a:r>
              <a:rPr lang="en-US" sz="1300" spc="30" dirty="0">
                <a:latin typeface="Times New Roman"/>
                <a:cs typeface="Times New Roman"/>
              </a:rPr>
              <a:t> </a:t>
            </a:r>
            <a:r>
              <a:rPr lang="en-US" sz="1300" dirty="0">
                <a:latin typeface="Times New Roman"/>
                <a:cs typeface="Times New Roman"/>
              </a:rPr>
              <a:t>indicates</a:t>
            </a:r>
            <a:r>
              <a:rPr lang="en-US" sz="1300" spc="30" dirty="0">
                <a:latin typeface="Times New Roman"/>
                <a:cs typeface="Times New Roman"/>
              </a:rPr>
              <a:t> </a:t>
            </a:r>
            <a:r>
              <a:rPr lang="en-US" sz="1300" dirty="0">
                <a:latin typeface="Times New Roman"/>
                <a:cs typeface="Times New Roman"/>
              </a:rPr>
              <a:t>a</a:t>
            </a:r>
            <a:r>
              <a:rPr lang="en-US" sz="1300" spc="20" dirty="0">
                <a:latin typeface="Times New Roman"/>
                <a:cs typeface="Times New Roman"/>
              </a:rPr>
              <a:t> </a:t>
            </a:r>
            <a:r>
              <a:rPr lang="en-US" sz="1300" dirty="0">
                <a:latin typeface="Times New Roman"/>
                <a:cs typeface="Times New Roman"/>
              </a:rPr>
              <a:t>strong</a:t>
            </a:r>
            <a:r>
              <a:rPr lang="en-US" sz="1300" spc="15" dirty="0">
                <a:latin typeface="Times New Roman"/>
                <a:cs typeface="Times New Roman"/>
              </a:rPr>
              <a:t> </a:t>
            </a:r>
            <a:r>
              <a:rPr lang="en-US" sz="1300" dirty="0">
                <a:latin typeface="Times New Roman"/>
                <a:cs typeface="Times New Roman"/>
              </a:rPr>
              <a:t>negative</a:t>
            </a:r>
            <a:r>
              <a:rPr lang="en-US" sz="1300" spc="20" dirty="0">
                <a:latin typeface="Times New Roman"/>
                <a:cs typeface="Times New Roman"/>
              </a:rPr>
              <a:t> </a:t>
            </a:r>
            <a:r>
              <a:rPr lang="en-US" sz="1300" spc="5" dirty="0">
                <a:latin typeface="Times New Roman"/>
                <a:cs typeface="Times New Roman"/>
              </a:rPr>
              <a:t>correlation; Dark</a:t>
            </a:r>
            <a:r>
              <a:rPr lang="en-US" sz="1300" spc="10" dirty="0">
                <a:latin typeface="Times New Roman"/>
                <a:cs typeface="Times New Roman"/>
              </a:rPr>
              <a:t> </a:t>
            </a:r>
            <a:r>
              <a:rPr lang="en-US" sz="1300" dirty="0">
                <a:latin typeface="Times New Roman"/>
                <a:cs typeface="Times New Roman"/>
              </a:rPr>
              <a:t>red</a:t>
            </a:r>
            <a:r>
              <a:rPr lang="en-US" sz="1300" spc="15" dirty="0">
                <a:latin typeface="Times New Roman"/>
                <a:cs typeface="Times New Roman"/>
              </a:rPr>
              <a:t> </a:t>
            </a:r>
            <a:r>
              <a:rPr lang="en-US" sz="1300" dirty="0">
                <a:latin typeface="Times New Roman"/>
                <a:cs typeface="Times New Roman"/>
              </a:rPr>
              <a:t>indicates</a:t>
            </a:r>
            <a:r>
              <a:rPr lang="en-US" sz="1300" spc="30" dirty="0">
                <a:latin typeface="Times New Roman"/>
                <a:cs typeface="Times New Roman"/>
              </a:rPr>
              <a:t> </a:t>
            </a:r>
            <a:r>
              <a:rPr lang="en-US" sz="1300" dirty="0">
                <a:latin typeface="Times New Roman"/>
                <a:cs typeface="Times New Roman"/>
              </a:rPr>
              <a:t>a</a:t>
            </a:r>
            <a:r>
              <a:rPr lang="en-US" sz="1300" spc="20" dirty="0">
                <a:latin typeface="Times New Roman"/>
                <a:cs typeface="Times New Roman"/>
              </a:rPr>
              <a:t> </a:t>
            </a:r>
            <a:r>
              <a:rPr lang="en-US" sz="1300" dirty="0">
                <a:latin typeface="Times New Roman"/>
                <a:cs typeface="Times New Roman"/>
              </a:rPr>
              <a:t>strong</a:t>
            </a:r>
            <a:r>
              <a:rPr lang="en-US" sz="1300" spc="10" dirty="0">
                <a:latin typeface="Times New Roman"/>
                <a:cs typeface="Times New Roman"/>
              </a:rPr>
              <a:t> </a:t>
            </a:r>
            <a:r>
              <a:rPr lang="en-US" sz="1300" spc="5" dirty="0">
                <a:latin typeface="Times New Roman"/>
                <a:cs typeface="Times New Roman"/>
              </a:rPr>
              <a:t>positive</a:t>
            </a:r>
            <a:r>
              <a:rPr lang="en-US" sz="1300" spc="10" dirty="0">
                <a:latin typeface="Times New Roman"/>
                <a:cs typeface="Times New Roman"/>
              </a:rPr>
              <a:t> </a:t>
            </a:r>
            <a:r>
              <a:rPr lang="en-US" sz="1300" spc="5" dirty="0">
                <a:latin typeface="Times New Roman"/>
                <a:cs typeface="Times New Roman"/>
              </a:rPr>
              <a:t>correlation.</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355600" indent="-342900" defTabSz="457200">
              <a:lnSpc>
                <a:spcPct val="90000"/>
              </a:lnSpc>
              <a:spcBef>
                <a:spcPct val="20000"/>
              </a:spcBef>
              <a:spcAft>
                <a:spcPts val="600"/>
              </a:spcAft>
              <a:buClr>
                <a:schemeClr val="accent1">
                  <a:lumMod val="75000"/>
                </a:schemeClr>
              </a:buClr>
              <a:buSzPct val="145000"/>
              <a:buFont typeface="Arial"/>
              <a:buChar char="•"/>
              <a:tabLst>
                <a:tab pos="354965" algn="l"/>
                <a:tab pos="355600" algn="l"/>
              </a:tabLst>
            </a:pPr>
            <a:r>
              <a:rPr lang="en-US" sz="1300" spc="5" dirty="0">
                <a:latin typeface="Times New Roman"/>
                <a:cs typeface="Times New Roman"/>
              </a:rPr>
              <a:t>White</a:t>
            </a:r>
            <a:r>
              <a:rPr lang="en-US" sz="1300" spc="10" dirty="0">
                <a:latin typeface="Times New Roman"/>
                <a:cs typeface="Times New Roman"/>
              </a:rPr>
              <a:t> </a:t>
            </a:r>
            <a:r>
              <a:rPr lang="en-US" sz="1300" dirty="0">
                <a:latin typeface="Times New Roman"/>
                <a:cs typeface="Times New Roman"/>
              </a:rPr>
              <a:t>indicates</a:t>
            </a:r>
            <a:r>
              <a:rPr lang="en-US" sz="1300" spc="35" dirty="0">
                <a:latin typeface="Times New Roman"/>
                <a:cs typeface="Times New Roman"/>
              </a:rPr>
              <a:t> </a:t>
            </a:r>
            <a:r>
              <a:rPr lang="en-US" sz="1300" dirty="0">
                <a:latin typeface="Times New Roman"/>
                <a:cs typeface="Times New Roman"/>
              </a:rPr>
              <a:t>no</a:t>
            </a:r>
            <a:r>
              <a:rPr lang="en-US" sz="1300" spc="10" dirty="0">
                <a:latin typeface="Times New Roman"/>
                <a:cs typeface="Times New Roman"/>
              </a:rPr>
              <a:t> </a:t>
            </a:r>
            <a:r>
              <a:rPr lang="en-US" sz="1300" spc="5" dirty="0">
                <a:latin typeface="Times New Roman"/>
                <a:cs typeface="Times New Roman"/>
              </a:rPr>
              <a:t>correlation</a:t>
            </a:r>
            <a:r>
              <a:rPr lang="en-US" sz="1300" spc="-10" dirty="0">
                <a:latin typeface="Times New Roman"/>
                <a:cs typeface="Times New Roman"/>
              </a:rPr>
              <a:t> </a:t>
            </a:r>
            <a:r>
              <a:rPr lang="en-US" sz="1300" spc="5" dirty="0">
                <a:latin typeface="Times New Roman"/>
                <a:cs typeface="Times New Roman"/>
              </a:rPr>
              <a:t>(correlation </a:t>
            </a:r>
            <a:r>
              <a:rPr lang="en-US" sz="1300" dirty="0">
                <a:latin typeface="Times New Roman"/>
                <a:cs typeface="Times New Roman"/>
              </a:rPr>
              <a:t>coefficient</a:t>
            </a:r>
            <a:r>
              <a:rPr lang="en-US" sz="1300" spc="-10" dirty="0">
                <a:latin typeface="Times New Roman"/>
                <a:cs typeface="Times New Roman"/>
              </a:rPr>
              <a:t> </a:t>
            </a:r>
            <a:r>
              <a:rPr lang="en-US" sz="1300" spc="5" dirty="0">
                <a:latin typeface="Times New Roman"/>
                <a:cs typeface="Times New Roman"/>
              </a:rPr>
              <a:t>close </a:t>
            </a:r>
            <a:r>
              <a:rPr lang="en-US" sz="1300" dirty="0">
                <a:latin typeface="Times New Roman"/>
                <a:cs typeface="Times New Roman"/>
              </a:rPr>
              <a:t>to</a:t>
            </a:r>
            <a:r>
              <a:rPr lang="en-US" sz="1300" spc="10" dirty="0">
                <a:latin typeface="Times New Roman"/>
                <a:cs typeface="Times New Roman"/>
              </a:rPr>
              <a:t> </a:t>
            </a:r>
            <a:r>
              <a:rPr lang="en-US" sz="1300" spc="-5" dirty="0">
                <a:latin typeface="Times New Roman"/>
                <a:cs typeface="Times New Roman"/>
              </a:rPr>
              <a:t>zero).</a:t>
            </a:r>
            <a:endParaRPr lang="en-US" sz="1300">
              <a:latin typeface="Times New Roman"/>
              <a:cs typeface="Times New Roman"/>
            </a:endParaRPr>
          </a:p>
        </p:txBody>
      </p:sp>
      <p:sp>
        <p:nvSpPr>
          <p:cNvPr id="17" name="Rounded Rectangle 6">
            <a:extLst>
              <a:ext uri="{FF2B5EF4-FFF2-40B4-BE49-F238E27FC236}">
                <a16:creationId xmlns:a16="http://schemas.microsoft.com/office/drawing/2014/main" id="{61DCA37C-CB0B-475A-B462-77C9CBA37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p:cNvPicPr/>
          <p:nvPr/>
        </p:nvPicPr>
        <p:blipFill>
          <a:blip r:embed="rId3" cstate="print"/>
          <a:stretch>
            <a:fillRect/>
          </a:stretch>
        </p:blipFill>
        <p:spPr>
          <a:xfrm>
            <a:off x="8022828" y="1011765"/>
            <a:ext cx="3043136" cy="2191058"/>
          </a:xfrm>
          <a:prstGeom prst="rect">
            <a:avLst/>
          </a:prstGeom>
        </p:spPr>
      </p:pic>
      <p:pic>
        <p:nvPicPr>
          <p:cNvPr id="3" name="object 3"/>
          <p:cNvPicPr/>
          <p:nvPr/>
        </p:nvPicPr>
        <p:blipFill>
          <a:blip r:embed="rId4" cstate="print"/>
          <a:stretch>
            <a:fillRect/>
          </a:stretch>
        </p:blipFill>
        <p:spPr>
          <a:xfrm>
            <a:off x="7873801" y="4229637"/>
            <a:ext cx="3341190" cy="4666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1990" y="314959"/>
            <a:ext cx="9720580" cy="1660525"/>
          </a:xfrm>
          <a:prstGeom prst="rect">
            <a:avLst/>
          </a:prstGeom>
        </p:spPr>
        <p:txBody>
          <a:bodyPr vert="horz" wrap="square" lIns="0" tIns="12700" rIns="0" bIns="0" rtlCol="0">
            <a:spAutoFit/>
          </a:bodyPr>
          <a:lstStyle/>
          <a:p>
            <a:pPr marL="12700">
              <a:lnSpc>
                <a:spcPct val="100000"/>
              </a:lnSpc>
              <a:spcBef>
                <a:spcPts val="100"/>
              </a:spcBef>
            </a:pPr>
            <a:r>
              <a:rPr sz="1400">
                <a:latin typeface="Calibri"/>
                <a:cs typeface="Calibri"/>
              </a:rPr>
              <a:t>A</a:t>
            </a:r>
            <a:r>
              <a:rPr sz="1400" spc="15">
                <a:latin typeface="Calibri"/>
                <a:cs typeface="Calibri"/>
              </a:rPr>
              <a:t> </a:t>
            </a:r>
            <a:r>
              <a:rPr sz="1400" b="1">
                <a:latin typeface="Calibri"/>
                <a:cs typeface="Calibri"/>
              </a:rPr>
              <a:t>stacked</a:t>
            </a:r>
            <a:r>
              <a:rPr sz="1400" b="1" spc="-20">
                <a:latin typeface="Calibri"/>
                <a:cs typeface="Calibri"/>
              </a:rPr>
              <a:t> </a:t>
            </a:r>
            <a:r>
              <a:rPr sz="1400" b="1" spc="5">
                <a:latin typeface="Calibri"/>
                <a:cs typeface="Calibri"/>
              </a:rPr>
              <a:t>column </a:t>
            </a:r>
            <a:r>
              <a:rPr sz="1400" b="1" spc="10">
                <a:latin typeface="Calibri"/>
                <a:cs typeface="Calibri"/>
              </a:rPr>
              <a:t>chart</a:t>
            </a:r>
            <a:r>
              <a:rPr sz="1400" b="1" spc="15">
                <a:latin typeface="Calibri"/>
                <a:cs typeface="Calibri"/>
              </a:rPr>
              <a:t> </a:t>
            </a:r>
            <a:r>
              <a:rPr sz="1400" spc="5">
                <a:latin typeface="Calibri"/>
                <a:cs typeface="Calibri"/>
              </a:rPr>
              <a:t>is</a:t>
            </a:r>
            <a:r>
              <a:rPr sz="1400" spc="25">
                <a:latin typeface="Calibri"/>
                <a:cs typeface="Calibri"/>
              </a:rPr>
              <a:t> </a:t>
            </a:r>
            <a:r>
              <a:rPr sz="1400">
                <a:latin typeface="Calibri"/>
                <a:cs typeface="Calibri"/>
              </a:rPr>
              <a:t>plotted</a:t>
            </a:r>
            <a:r>
              <a:rPr sz="1400" spc="20">
                <a:latin typeface="Calibri"/>
                <a:cs typeface="Calibri"/>
              </a:rPr>
              <a:t> </a:t>
            </a:r>
            <a:r>
              <a:rPr sz="1400">
                <a:latin typeface="Calibri"/>
                <a:cs typeface="Calibri"/>
              </a:rPr>
              <a:t>for </a:t>
            </a:r>
            <a:r>
              <a:rPr sz="1400" spc="5">
                <a:latin typeface="Calibri"/>
                <a:cs typeface="Calibri"/>
              </a:rPr>
              <a:t>the</a:t>
            </a:r>
            <a:r>
              <a:rPr sz="1400" spc="55">
                <a:latin typeface="Calibri"/>
                <a:cs typeface="Calibri"/>
              </a:rPr>
              <a:t> </a:t>
            </a:r>
            <a:r>
              <a:rPr sz="1400" b="1" spc="-25">
                <a:latin typeface="Calibri"/>
                <a:cs typeface="Calibri"/>
              </a:rPr>
              <a:t>“Age</a:t>
            </a:r>
            <a:r>
              <a:rPr sz="1400" b="1" spc="5">
                <a:latin typeface="Calibri"/>
                <a:cs typeface="Calibri"/>
              </a:rPr>
              <a:t> </a:t>
            </a:r>
            <a:r>
              <a:rPr sz="1400" b="1">
                <a:latin typeface="Calibri"/>
                <a:cs typeface="Calibri"/>
              </a:rPr>
              <a:t>Distribution”.</a:t>
            </a:r>
            <a:r>
              <a:rPr sz="1400" b="1" spc="5">
                <a:latin typeface="Calibri"/>
                <a:cs typeface="Calibri"/>
              </a:rPr>
              <a:t> </a:t>
            </a:r>
            <a:r>
              <a:rPr sz="1400">
                <a:latin typeface="Calibri"/>
                <a:cs typeface="Calibri"/>
              </a:rPr>
              <a:t>Offering </a:t>
            </a:r>
            <a:r>
              <a:rPr sz="1400" spc="5">
                <a:latin typeface="Calibri"/>
                <a:cs typeface="Calibri"/>
              </a:rPr>
              <a:t>insight</a:t>
            </a:r>
            <a:r>
              <a:rPr sz="1400" spc="15">
                <a:latin typeface="Calibri"/>
                <a:cs typeface="Calibri"/>
              </a:rPr>
              <a:t> </a:t>
            </a:r>
            <a:r>
              <a:rPr sz="1400">
                <a:latin typeface="Calibri"/>
                <a:cs typeface="Calibri"/>
              </a:rPr>
              <a:t>into</a:t>
            </a:r>
            <a:r>
              <a:rPr sz="1400" spc="25">
                <a:latin typeface="Calibri"/>
                <a:cs typeface="Calibri"/>
              </a:rPr>
              <a:t> </a:t>
            </a:r>
            <a:r>
              <a:rPr sz="1400" spc="5">
                <a:latin typeface="Calibri"/>
                <a:cs typeface="Calibri"/>
              </a:rPr>
              <a:t>the</a:t>
            </a:r>
            <a:r>
              <a:rPr sz="1400" spc="30">
                <a:latin typeface="Calibri"/>
                <a:cs typeface="Calibri"/>
              </a:rPr>
              <a:t> </a:t>
            </a:r>
            <a:r>
              <a:rPr sz="1400">
                <a:latin typeface="Calibri"/>
                <a:cs typeface="Calibri"/>
              </a:rPr>
              <a:t>frequency</a:t>
            </a:r>
            <a:r>
              <a:rPr sz="1400" spc="25">
                <a:latin typeface="Calibri"/>
                <a:cs typeface="Calibri"/>
              </a:rPr>
              <a:t> </a:t>
            </a:r>
            <a:r>
              <a:rPr sz="1400" spc="5">
                <a:latin typeface="Calibri"/>
                <a:cs typeface="Calibri"/>
              </a:rPr>
              <a:t>of</a:t>
            </a:r>
            <a:r>
              <a:rPr sz="1400">
                <a:latin typeface="Calibri"/>
                <a:cs typeface="Calibri"/>
              </a:rPr>
              <a:t> </a:t>
            </a:r>
            <a:r>
              <a:rPr sz="1400" spc="-5">
                <a:latin typeface="Calibri"/>
                <a:cs typeface="Calibri"/>
              </a:rPr>
              <a:t>different</a:t>
            </a:r>
            <a:r>
              <a:rPr sz="1400" spc="10">
                <a:latin typeface="Calibri"/>
                <a:cs typeface="Calibri"/>
              </a:rPr>
              <a:t> </a:t>
            </a:r>
            <a:r>
              <a:rPr sz="1400">
                <a:latin typeface="Calibri"/>
                <a:cs typeface="Calibri"/>
              </a:rPr>
              <a:t>age</a:t>
            </a:r>
            <a:r>
              <a:rPr sz="1400" spc="30">
                <a:latin typeface="Calibri"/>
                <a:cs typeface="Calibri"/>
              </a:rPr>
              <a:t> </a:t>
            </a:r>
            <a:r>
              <a:rPr sz="1400" spc="5">
                <a:latin typeface="Calibri"/>
                <a:cs typeface="Calibri"/>
              </a:rPr>
              <a:t>type</a:t>
            </a:r>
            <a:r>
              <a:rPr sz="1400" spc="15">
                <a:latin typeface="Calibri"/>
                <a:cs typeface="Calibri"/>
              </a:rPr>
              <a:t> </a:t>
            </a:r>
            <a:r>
              <a:rPr sz="1400" spc="5">
                <a:latin typeface="Calibri"/>
                <a:cs typeface="Calibri"/>
              </a:rPr>
              <a:t>of</a:t>
            </a:r>
            <a:r>
              <a:rPr sz="1400" spc="15">
                <a:latin typeface="Calibri"/>
                <a:cs typeface="Calibri"/>
              </a:rPr>
              <a:t> </a:t>
            </a:r>
            <a:r>
              <a:rPr sz="1400" spc="5">
                <a:latin typeface="Calibri"/>
                <a:cs typeface="Calibri"/>
              </a:rPr>
              <a:t>people.</a:t>
            </a:r>
            <a:endParaRPr sz="1400">
              <a:latin typeface="Calibri"/>
              <a:cs typeface="Calibri"/>
            </a:endParaRPr>
          </a:p>
          <a:p>
            <a:pPr>
              <a:lnSpc>
                <a:spcPct val="100000"/>
              </a:lnSpc>
            </a:pPr>
            <a:endParaRPr sz="1250">
              <a:latin typeface="Calibri"/>
              <a:cs typeface="Calibri"/>
            </a:endParaRPr>
          </a:p>
          <a:p>
            <a:pPr marL="355600" indent="-342900">
              <a:lnSpc>
                <a:spcPct val="100000"/>
              </a:lnSpc>
              <a:spcBef>
                <a:spcPts val="5"/>
              </a:spcBef>
              <a:buClr>
                <a:srgbClr val="6E6E74"/>
              </a:buClr>
              <a:buSzPct val="78571"/>
              <a:buAutoNum type="arabicPeriod"/>
              <a:tabLst>
                <a:tab pos="354965" algn="l"/>
                <a:tab pos="355600" algn="l"/>
              </a:tabLst>
            </a:pPr>
            <a:r>
              <a:rPr sz="1400">
                <a:latin typeface="Calibri"/>
                <a:cs typeface="Calibri"/>
              </a:rPr>
              <a:t>In</a:t>
            </a:r>
            <a:r>
              <a:rPr sz="1400" spc="15">
                <a:latin typeface="Calibri"/>
                <a:cs typeface="Calibri"/>
              </a:rPr>
              <a:t> </a:t>
            </a:r>
            <a:r>
              <a:rPr sz="1400" spc="5">
                <a:latin typeface="Calibri"/>
                <a:cs typeface="Calibri"/>
              </a:rPr>
              <a:t>the</a:t>
            </a:r>
            <a:r>
              <a:rPr sz="1400" spc="35">
                <a:latin typeface="Calibri"/>
                <a:cs typeface="Calibri"/>
              </a:rPr>
              <a:t> </a:t>
            </a:r>
            <a:r>
              <a:rPr sz="1400" spc="5">
                <a:latin typeface="Calibri"/>
                <a:cs typeface="Calibri"/>
              </a:rPr>
              <a:t>plot</a:t>
            </a:r>
            <a:r>
              <a:rPr sz="1400" spc="25">
                <a:latin typeface="Calibri"/>
                <a:cs typeface="Calibri"/>
              </a:rPr>
              <a:t> </a:t>
            </a:r>
            <a:r>
              <a:rPr sz="1400">
                <a:latin typeface="Calibri"/>
                <a:cs typeface="Calibri"/>
              </a:rPr>
              <a:t>we</a:t>
            </a:r>
            <a:r>
              <a:rPr sz="1400" spc="5">
                <a:latin typeface="Calibri"/>
                <a:cs typeface="Calibri"/>
              </a:rPr>
              <a:t> </a:t>
            </a:r>
            <a:r>
              <a:rPr sz="1400">
                <a:latin typeface="Calibri"/>
                <a:cs typeface="Calibri"/>
              </a:rPr>
              <a:t>can</a:t>
            </a:r>
            <a:r>
              <a:rPr sz="1400" spc="20">
                <a:latin typeface="Calibri"/>
                <a:cs typeface="Calibri"/>
              </a:rPr>
              <a:t> </a:t>
            </a:r>
            <a:r>
              <a:rPr sz="1400">
                <a:latin typeface="Calibri"/>
                <a:cs typeface="Calibri"/>
              </a:rPr>
              <a:t>found</a:t>
            </a:r>
            <a:r>
              <a:rPr sz="1400" spc="5">
                <a:latin typeface="Calibri"/>
                <a:cs typeface="Calibri"/>
              </a:rPr>
              <a:t> </a:t>
            </a:r>
            <a:r>
              <a:rPr sz="1400">
                <a:latin typeface="Calibri"/>
                <a:cs typeface="Calibri"/>
              </a:rPr>
              <a:t>that</a:t>
            </a:r>
            <a:r>
              <a:rPr sz="1400" spc="30">
                <a:latin typeface="Calibri"/>
                <a:cs typeface="Calibri"/>
              </a:rPr>
              <a:t> </a:t>
            </a:r>
            <a:r>
              <a:rPr sz="1400">
                <a:latin typeface="Calibri"/>
                <a:cs typeface="Calibri"/>
              </a:rPr>
              <a:t>age</a:t>
            </a:r>
            <a:r>
              <a:rPr sz="1400" spc="20">
                <a:latin typeface="Calibri"/>
                <a:cs typeface="Calibri"/>
              </a:rPr>
              <a:t> </a:t>
            </a:r>
            <a:r>
              <a:rPr sz="1400">
                <a:latin typeface="Calibri"/>
                <a:cs typeface="Calibri"/>
              </a:rPr>
              <a:t>group</a:t>
            </a:r>
            <a:r>
              <a:rPr sz="1400" spc="5">
                <a:latin typeface="Calibri"/>
                <a:cs typeface="Calibri"/>
              </a:rPr>
              <a:t> of</a:t>
            </a:r>
            <a:r>
              <a:rPr sz="1400" spc="30">
                <a:latin typeface="Calibri"/>
                <a:cs typeface="Calibri"/>
              </a:rPr>
              <a:t> </a:t>
            </a:r>
            <a:r>
              <a:rPr sz="1400" spc="5">
                <a:latin typeface="Calibri"/>
                <a:cs typeface="Calibri"/>
              </a:rPr>
              <a:t>between</a:t>
            </a:r>
            <a:r>
              <a:rPr sz="1400" spc="25">
                <a:latin typeface="Calibri"/>
                <a:cs typeface="Calibri"/>
              </a:rPr>
              <a:t> </a:t>
            </a:r>
            <a:r>
              <a:rPr sz="1400">
                <a:latin typeface="Calibri"/>
                <a:cs typeface="Calibri"/>
              </a:rPr>
              <a:t>25</a:t>
            </a:r>
            <a:r>
              <a:rPr sz="1400" spc="15">
                <a:latin typeface="Calibri"/>
                <a:cs typeface="Calibri"/>
              </a:rPr>
              <a:t> </a:t>
            </a:r>
            <a:r>
              <a:rPr sz="1400">
                <a:latin typeface="Calibri"/>
                <a:cs typeface="Calibri"/>
              </a:rPr>
              <a:t>to</a:t>
            </a:r>
            <a:r>
              <a:rPr sz="1400" spc="10">
                <a:latin typeface="Calibri"/>
                <a:cs typeface="Calibri"/>
              </a:rPr>
              <a:t> </a:t>
            </a:r>
            <a:r>
              <a:rPr sz="1400">
                <a:latin typeface="Calibri"/>
                <a:cs typeface="Calibri"/>
              </a:rPr>
              <a:t>45</a:t>
            </a:r>
            <a:r>
              <a:rPr sz="1400" spc="25">
                <a:latin typeface="Calibri"/>
                <a:cs typeface="Calibri"/>
              </a:rPr>
              <a:t> </a:t>
            </a:r>
            <a:r>
              <a:rPr sz="1400" spc="-5">
                <a:latin typeface="Calibri"/>
                <a:cs typeface="Calibri"/>
              </a:rPr>
              <a:t>have</a:t>
            </a:r>
            <a:r>
              <a:rPr sz="1400" spc="20">
                <a:latin typeface="Calibri"/>
                <a:cs typeface="Calibri"/>
              </a:rPr>
              <a:t> </a:t>
            </a:r>
            <a:r>
              <a:rPr sz="1400" spc="5">
                <a:latin typeface="Calibri"/>
                <a:cs typeface="Calibri"/>
              </a:rPr>
              <a:t>high</a:t>
            </a:r>
            <a:r>
              <a:rPr sz="1400" spc="20">
                <a:latin typeface="Calibri"/>
                <a:cs typeface="Calibri"/>
              </a:rPr>
              <a:t> </a:t>
            </a:r>
            <a:r>
              <a:rPr sz="1400">
                <a:latin typeface="Calibri"/>
                <a:cs typeface="Calibri"/>
              </a:rPr>
              <a:t>frequency</a:t>
            </a:r>
            <a:r>
              <a:rPr sz="1400" spc="20">
                <a:latin typeface="Calibri"/>
                <a:cs typeface="Calibri"/>
              </a:rPr>
              <a:t> </a:t>
            </a:r>
            <a:r>
              <a:rPr sz="1400" spc="5">
                <a:latin typeface="Calibri"/>
                <a:cs typeface="Calibri"/>
              </a:rPr>
              <a:t>of</a:t>
            </a:r>
            <a:r>
              <a:rPr sz="1400" spc="85">
                <a:latin typeface="Calibri"/>
                <a:cs typeface="Calibri"/>
              </a:rPr>
              <a:t> </a:t>
            </a:r>
            <a:r>
              <a:rPr sz="1400" spc="5">
                <a:latin typeface="Calibri"/>
                <a:cs typeface="Calibri"/>
              </a:rPr>
              <a:t>the</a:t>
            </a:r>
            <a:r>
              <a:rPr sz="1400" spc="35">
                <a:latin typeface="Calibri"/>
                <a:cs typeface="Calibri"/>
              </a:rPr>
              <a:t> </a:t>
            </a:r>
            <a:r>
              <a:rPr sz="1400" spc="5">
                <a:latin typeface="Calibri"/>
                <a:cs typeface="Calibri"/>
              </a:rPr>
              <a:t>good </a:t>
            </a:r>
            <a:r>
              <a:rPr sz="1400" spc="10">
                <a:latin typeface="Calibri"/>
                <a:cs typeface="Calibri"/>
              </a:rPr>
              <a:t>salary</a:t>
            </a:r>
            <a:r>
              <a:rPr sz="1400" spc="5">
                <a:latin typeface="Calibri"/>
                <a:cs typeface="Calibri"/>
              </a:rPr>
              <a:t> </a:t>
            </a:r>
            <a:r>
              <a:rPr sz="1400">
                <a:latin typeface="Calibri"/>
                <a:cs typeface="Calibri"/>
              </a:rPr>
              <a:t>package.</a:t>
            </a:r>
          </a:p>
          <a:p>
            <a:pPr>
              <a:lnSpc>
                <a:spcPct val="100000"/>
              </a:lnSpc>
              <a:spcBef>
                <a:spcPts val="45"/>
              </a:spcBef>
              <a:buClr>
                <a:srgbClr val="6E6E74"/>
              </a:buClr>
              <a:buFont typeface="Calibri"/>
              <a:buAutoNum type="arabicPeriod"/>
            </a:pPr>
            <a:endParaRPr sz="1200">
              <a:latin typeface="Calibri"/>
              <a:cs typeface="Calibri"/>
            </a:endParaRPr>
          </a:p>
          <a:p>
            <a:pPr marL="355600" indent="-342900">
              <a:lnSpc>
                <a:spcPct val="100000"/>
              </a:lnSpc>
              <a:buClr>
                <a:srgbClr val="6E6E74"/>
              </a:buClr>
              <a:buSzPct val="78571"/>
              <a:buAutoNum type="arabicPeriod"/>
              <a:tabLst>
                <a:tab pos="354965" algn="l"/>
                <a:tab pos="355600" algn="l"/>
              </a:tabLst>
            </a:pPr>
            <a:r>
              <a:rPr sz="1400" spc="5">
                <a:latin typeface="Calibri"/>
                <a:cs typeface="Calibri"/>
              </a:rPr>
              <a:t>And</a:t>
            </a:r>
            <a:r>
              <a:rPr sz="1400" spc="10">
                <a:latin typeface="Calibri"/>
                <a:cs typeface="Calibri"/>
              </a:rPr>
              <a:t> </a:t>
            </a:r>
            <a:r>
              <a:rPr sz="1400" spc="5">
                <a:latin typeface="Calibri"/>
                <a:cs typeface="Calibri"/>
              </a:rPr>
              <a:t>other</a:t>
            </a:r>
            <a:r>
              <a:rPr sz="1400" spc="10">
                <a:latin typeface="Calibri"/>
                <a:cs typeface="Calibri"/>
              </a:rPr>
              <a:t> </a:t>
            </a:r>
            <a:r>
              <a:rPr sz="1400">
                <a:latin typeface="Calibri"/>
                <a:cs typeface="Calibri"/>
              </a:rPr>
              <a:t>age</a:t>
            </a:r>
            <a:r>
              <a:rPr sz="1400" spc="25">
                <a:latin typeface="Calibri"/>
                <a:cs typeface="Calibri"/>
              </a:rPr>
              <a:t> </a:t>
            </a:r>
            <a:r>
              <a:rPr sz="1400">
                <a:latin typeface="Calibri"/>
                <a:cs typeface="Calibri"/>
              </a:rPr>
              <a:t>group</a:t>
            </a:r>
            <a:r>
              <a:rPr sz="1400" spc="5">
                <a:latin typeface="Calibri"/>
                <a:cs typeface="Calibri"/>
              </a:rPr>
              <a:t> of people</a:t>
            </a:r>
            <a:r>
              <a:rPr sz="1400" spc="15">
                <a:latin typeface="Calibri"/>
                <a:cs typeface="Calibri"/>
              </a:rPr>
              <a:t> </a:t>
            </a:r>
            <a:r>
              <a:rPr sz="1400" spc="-5">
                <a:latin typeface="Calibri"/>
                <a:cs typeface="Calibri"/>
              </a:rPr>
              <a:t>have</a:t>
            </a:r>
            <a:r>
              <a:rPr sz="1400" spc="20">
                <a:latin typeface="Calibri"/>
                <a:cs typeface="Calibri"/>
              </a:rPr>
              <a:t> </a:t>
            </a:r>
            <a:r>
              <a:rPr sz="1400" spc="-5">
                <a:latin typeface="Calibri"/>
                <a:cs typeface="Calibri"/>
              </a:rPr>
              <a:t>average</a:t>
            </a:r>
            <a:r>
              <a:rPr sz="1400">
                <a:latin typeface="Calibri"/>
                <a:cs typeface="Calibri"/>
              </a:rPr>
              <a:t> </a:t>
            </a:r>
            <a:r>
              <a:rPr sz="1400" spc="10">
                <a:latin typeface="Calibri"/>
                <a:cs typeface="Calibri"/>
              </a:rPr>
              <a:t>salary </a:t>
            </a:r>
            <a:r>
              <a:rPr sz="1400">
                <a:latin typeface="Calibri"/>
                <a:cs typeface="Calibri"/>
              </a:rPr>
              <a:t>package</a:t>
            </a:r>
          </a:p>
          <a:p>
            <a:pPr>
              <a:lnSpc>
                <a:spcPct val="100000"/>
              </a:lnSpc>
              <a:spcBef>
                <a:spcPts val="45"/>
              </a:spcBef>
              <a:buClr>
                <a:srgbClr val="6E6E74"/>
              </a:buClr>
              <a:buFont typeface="Calibri"/>
              <a:buAutoNum type="arabicPeriod"/>
            </a:pPr>
            <a:endParaRPr sz="1300">
              <a:latin typeface="Calibri"/>
              <a:cs typeface="Calibri"/>
            </a:endParaRPr>
          </a:p>
          <a:p>
            <a:pPr marL="355600" marR="5080" indent="-342900">
              <a:lnSpc>
                <a:spcPts val="1600"/>
              </a:lnSpc>
              <a:buClr>
                <a:srgbClr val="6E6E74"/>
              </a:buClr>
              <a:buSzPct val="78571"/>
              <a:buAutoNum type="arabicPeriod"/>
              <a:tabLst>
                <a:tab pos="354965" algn="l"/>
                <a:tab pos="355600" algn="l"/>
              </a:tabLst>
            </a:pPr>
            <a:r>
              <a:rPr sz="1400">
                <a:latin typeface="Calibri"/>
                <a:cs typeface="Calibri"/>
              </a:rPr>
              <a:t>Here</a:t>
            </a:r>
            <a:r>
              <a:rPr sz="1400" spc="15">
                <a:latin typeface="Calibri"/>
                <a:cs typeface="Calibri"/>
              </a:rPr>
              <a:t> </a:t>
            </a:r>
            <a:r>
              <a:rPr sz="1400">
                <a:latin typeface="Calibri"/>
                <a:cs typeface="Calibri"/>
              </a:rPr>
              <a:t>we</a:t>
            </a:r>
            <a:r>
              <a:rPr sz="1400" spc="20">
                <a:latin typeface="Calibri"/>
                <a:cs typeface="Calibri"/>
              </a:rPr>
              <a:t> </a:t>
            </a:r>
            <a:r>
              <a:rPr sz="1400">
                <a:latin typeface="Calibri"/>
                <a:cs typeface="Calibri"/>
              </a:rPr>
              <a:t>can</a:t>
            </a:r>
            <a:r>
              <a:rPr sz="1400" spc="25">
                <a:latin typeface="Calibri"/>
                <a:cs typeface="Calibri"/>
              </a:rPr>
              <a:t> </a:t>
            </a:r>
            <a:r>
              <a:rPr sz="1400">
                <a:latin typeface="Calibri"/>
                <a:cs typeface="Calibri"/>
              </a:rPr>
              <a:t>found</a:t>
            </a:r>
            <a:r>
              <a:rPr sz="1400" spc="10">
                <a:latin typeface="Calibri"/>
                <a:cs typeface="Calibri"/>
              </a:rPr>
              <a:t> </a:t>
            </a:r>
            <a:r>
              <a:rPr sz="1400">
                <a:latin typeface="Calibri"/>
                <a:cs typeface="Calibri"/>
              </a:rPr>
              <a:t>that</a:t>
            </a:r>
            <a:r>
              <a:rPr sz="1400" spc="35">
                <a:latin typeface="Calibri"/>
                <a:cs typeface="Calibri"/>
              </a:rPr>
              <a:t> </a:t>
            </a:r>
            <a:r>
              <a:rPr sz="1400" spc="5">
                <a:latin typeface="Calibri"/>
                <a:cs typeface="Calibri"/>
              </a:rPr>
              <a:t>the</a:t>
            </a:r>
            <a:r>
              <a:rPr sz="1400" spc="40">
                <a:latin typeface="Calibri"/>
                <a:cs typeface="Calibri"/>
              </a:rPr>
              <a:t> </a:t>
            </a:r>
            <a:r>
              <a:rPr sz="1400" spc="5">
                <a:latin typeface="Calibri"/>
                <a:cs typeface="Calibri"/>
              </a:rPr>
              <a:t>middle</a:t>
            </a:r>
            <a:r>
              <a:rPr sz="1400" spc="15">
                <a:latin typeface="Calibri"/>
                <a:cs typeface="Calibri"/>
              </a:rPr>
              <a:t> </a:t>
            </a:r>
            <a:r>
              <a:rPr sz="1400">
                <a:latin typeface="Calibri"/>
                <a:cs typeface="Calibri"/>
              </a:rPr>
              <a:t>age</a:t>
            </a:r>
            <a:r>
              <a:rPr sz="1400" spc="30">
                <a:latin typeface="Calibri"/>
                <a:cs typeface="Calibri"/>
              </a:rPr>
              <a:t> </a:t>
            </a:r>
            <a:r>
              <a:rPr sz="1400">
                <a:latin typeface="Calibri"/>
                <a:cs typeface="Calibri"/>
              </a:rPr>
              <a:t>group</a:t>
            </a:r>
            <a:r>
              <a:rPr sz="1400" spc="15">
                <a:latin typeface="Calibri"/>
                <a:cs typeface="Calibri"/>
              </a:rPr>
              <a:t> </a:t>
            </a:r>
            <a:r>
              <a:rPr sz="1400" spc="5">
                <a:latin typeface="Calibri"/>
                <a:cs typeface="Calibri"/>
              </a:rPr>
              <a:t>of</a:t>
            </a:r>
            <a:r>
              <a:rPr sz="1400" spc="15">
                <a:latin typeface="Calibri"/>
                <a:cs typeface="Calibri"/>
              </a:rPr>
              <a:t> </a:t>
            </a:r>
            <a:r>
              <a:rPr sz="1400" spc="5">
                <a:latin typeface="Calibri"/>
                <a:cs typeface="Calibri"/>
              </a:rPr>
              <a:t>people</a:t>
            </a:r>
            <a:r>
              <a:rPr sz="1400" spc="20">
                <a:latin typeface="Calibri"/>
                <a:cs typeface="Calibri"/>
              </a:rPr>
              <a:t> </a:t>
            </a:r>
            <a:r>
              <a:rPr sz="1400" spc="-5">
                <a:latin typeface="Calibri"/>
                <a:cs typeface="Calibri"/>
              </a:rPr>
              <a:t>have</a:t>
            </a:r>
            <a:r>
              <a:rPr sz="1400" spc="25">
                <a:latin typeface="Calibri"/>
                <a:cs typeface="Calibri"/>
              </a:rPr>
              <a:t> </a:t>
            </a:r>
            <a:r>
              <a:rPr sz="1400" spc="5">
                <a:latin typeface="Calibri"/>
                <a:cs typeface="Calibri"/>
              </a:rPr>
              <a:t>high</a:t>
            </a:r>
            <a:r>
              <a:rPr sz="1400" spc="15">
                <a:latin typeface="Calibri"/>
                <a:cs typeface="Calibri"/>
              </a:rPr>
              <a:t> </a:t>
            </a:r>
            <a:r>
              <a:rPr sz="1400" spc="10">
                <a:latin typeface="Calibri"/>
                <a:cs typeface="Calibri"/>
              </a:rPr>
              <a:t>salary </a:t>
            </a:r>
            <a:r>
              <a:rPr sz="1400">
                <a:latin typeface="Calibri"/>
                <a:cs typeface="Calibri"/>
              </a:rPr>
              <a:t>package,</a:t>
            </a:r>
            <a:r>
              <a:rPr sz="1400" spc="20">
                <a:latin typeface="Calibri"/>
                <a:cs typeface="Calibri"/>
              </a:rPr>
              <a:t> </a:t>
            </a:r>
            <a:r>
              <a:rPr sz="1400" spc="5">
                <a:latin typeface="Calibri"/>
                <a:cs typeface="Calibri"/>
              </a:rPr>
              <a:t>and</a:t>
            </a:r>
            <a:r>
              <a:rPr sz="1400" spc="25">
                <a:latin typeface="Calibri"/>
                <a:cs typeface="Calibri"/>
              </a:rPr>
              <a:t> </a:t>
            </a:r>
            <a:r>
              <a:rPr sz="1400" spc="5">
                <a:latin typeface="Calibri"/>
                <a:cs typeface="Calibri"/>
              </a:rPr>
              <a:t>above </a:t>
            </a:r>
            <a:r>
              <a:rPr sz="1400">
                <a:latin typeface="Calibri"/>
                <a:cs typeface="Calibri"/>
              </a:rPr>
              <a:t>30</a:t>
            </a:r>
            <a:r>
              <a:rPr sz="1400" spc="20">
                <a:latin typeface="Calibri"/>
                <a:cs typeface="Calibri"/>
              </a:rPr>
              <a:t> </a:t>
            </a:r>
            <a:r>
              <a:rPr sz="1400">
                <a:latin typeface="Calibri"/>
                <a:cs typeface="Calibri"/>
              </a:rPr>
              <a:t>to</a:t>
            </a:r>
            <a:r>
              <a:rPr sz="1400" spc="20">
                <a:latin typeface="Calibri"/>
                <a:cs typeface="Calibri"/>
              </a:rPr>
              <a:t> </a:t>
            </a:r>
            <a:r>
              <a:rPr sz="1400">
                <a:latin typeface="Calibri"/>
                <a:cs typeface="Calibri"/>
              </a:rPr>
              <a:t>40</a:t>
            </a:r>
            <a:r>
              <a:rPr sz="1400" spc="15">
                <a:latin typeface="Calibri"/>
                <a:cs typeface="Calibri"/>
              </a:rPr>
              <a:t> </a:t>
            </a:r>
            <a:r>
              <a:rPr sz="1400" spc="5">
                <a:latin typeface="Calibri"/>
                <a:cs typeface="Calibri"/>
              </a:rPr>
              <a:t>and</a:t>
            </a:r>
            <a:r>
              <a:rPr sz="1400" spc="30">
                <a:latin typeface="Calibri"/>
                <a:cs typeface="Calibri"/>
              </a:rPr>
              <a:t> </a:t>
            </a:r>
            <a:r>
              <a:rPr sz="1400">
                <a:latin typeface="Calibri"/>
                <a:cs typeface="Calibri"/>
              </a:rPr>
              <a:t>50</a:t>
            </a:r>
            <a:r>
              <a:rPr sz="1400" spc="15">
                <a:latin typeface="Calibri"/>
                <a:cs typeface="Calibri"/>
              </a:rPr>
              <a:t> </a:t>
            </a:r>
            <a:r>
              <a:rPr sz="1400">
                <a:latin typeface="Calibri"/>
                <a:cs typeface="Calibri"/>
              </a:rPr>
              <a:t>to</a:t>
            </a:r>
            <a:r>
              <a:rPr sz="1400" spc="10">
                <a:latin typeface="Calibri"/>
                <a:cs typeface="Calibri"/>
              </a:rPr>
              <a:t> </a:t>
            </a:r>
            <a:r>
              <a:rPr sz="1400">
                <a:latin typeface="Calibri"/>
                <a:cs typeface="Calibri"/>
              </a:rPr>
              <a:t>60</a:t>
            </a:r>
            <a:r>
              <a:rPr sz="1400" spc="30">
                <a:latin typeface="Calibri"/>
                <a:cs typeface="Calibri"/>
              </a:rPr>
              <a:t> </a:t>
            </a:r>
            <a:r>
              <a:rPr sz="1400">
                <a:latin typeface="Calibri"/>
                <a:cs typeface="Calibri"/>
              </a:rPr>
              <a:t>age</a:t>
            </a:r>
            <a:r>
              <a:rPr sz="1400" spc="15">
                <a:latin typeface="Calibri"/>
                <a:cs typeface="Calibri"/>
              </a:rPr>
              <a:t> </a:t>
            </a:r>
            <a:r>
              <a:rPr sz="1400">
                <a:latin typeface="Calibri"/>
                <a:cs typeface="Calibri"/>
              </a:rPr>
              <a:t>group</a:t>
            </a:r>
            <a:r>
              <a:rPr sz="1400" spc="5">
                <a:latin typeface="Calibri"/>
                <a:cs typeface="Calibri"/>
              </a:rPr>
              <a:t> of </a:t>
            </a:r>
            <a:r>
              <a:rPr sz="1400" spc="-300">
                <a:latin typeface="Calibri"/>
                <a:cs typeface="Calibri"/>
              </a:rPr>
              <a:t> </a:t>
            </a:r>
            <a:r>
              <a:rPr sz="1400" spc="5">
                <a:latin typeface="Calibri"/>
                <a:cs typeface="Calibri"/>
              </a:rPr>
              <a:t>people </a:t>
            </a:r>
            <a:r>
              <a:rPr sz="1400" spc="-5">
                <a:latin typeface="Calibri"/>
                <a:cs typeface="Calibri"/>
              </a:rPr>
              <a:t>have</a:t>
            </a:r>
            <a:r>
              <a:rPr sz="1400" spc="15">
                <a:latin typeface="Calibri"/>
                <a:cs typeface="Calibri"/>
              </a:rPr>
              <a:t> </a:t>
            </a:r>
            <a:r>
              <a:rPr sz="1400" spc="5">
                <a:latin typeface="Calibri"/>
                <a:cs typeface="Calibri"/>
              </a:rPr>
              <a:t>less</a:t>
            </a:r>
            <a:r>
              <a:rPr sz="1400" spc="20">
                <a:latin typeface="Calibri"/>
                <a:cs typeface="Calibri"/>
              </a:rPr>
              <a:t> </a:t>
            </a:r>
            <a:r>
              <a:rPr sz="1400" spc="10">
                <a:latin typeface="Calibri"/>
                <a:cs typeface="Calibri"/>
              </a:rPr>
              <a:t>salary</a:t>
            </a:r>
            <a:r>
              <a:rPr sz="1400" spc="-5">
                <a:latin typeface="Calibri"/>
                <a:cs typeface="Calibri"/>
              </a:rPr>
              <a:t> </a:t>
            </a:r>
            <a:r>
              <a:rPr sz="1400">
                <a:latin typeface="Calibri"/>
                <a:cs typeface="Calibri"/>
              </a:rPr>
              <a:t>package.</a:t>
            </a:r>
          </a:p>
        </p:txBody>
      </p:sp>
      <p:grpSp>
        <p:nvGrpSpPr>
          <p:cNvPr id="3" name="object 3"/>
          <p:cNvGrpSpPr/>
          <p:nvPr/>
        </p:nvGrpSpPr>
        <p:grpSpPr>
          <a:xfrm>
            <a:off x="187452" y="2153411"/>
            <a:ext cx="10933430" cy="4395470"/>
            <a:chOff x="187452" y="2153411"/>
            <a:chExt cx="10933430" cy="4395470"/>
          </a:xfrm>
        </p:grpSpPr>
        <p:pic>
          <p:nvPicPr>
            <p:cNvPr id="4" name="object 4"/>
            <p:cNvPicPr/>
            <p:nvPr/>
          </p:nvPicPr>
          <p:blipFill>
            <a:blip r:embed="rId2" cstate="print"/>
            <a:stretch>
              <a:fillRect/>
            </a:stretch>
          </p:blipFill>
          <p:spPr>
            <a:xfrm>
              <a:off x="6233160" y="3136391"/>
              <a:ext cx="4887468" cy="1720292"/>
            </a:xfrm>
            <a:prstGeom prst="rect">
              <a:avLst/>
            </a:prstGeom>
          </p:spPr>
        </p:pic>
        <p:pic>
          <p:nvPicPr>
            <p:cNvPr id="5" name="object 5"/>
            <p:cNvPicPr/>
            <p:nvPr/>
          </p:nvPicPr>
          <p:blipFill>
            <a:blip r:embed="rId3" cstate="print"/>
            <a:stretch>
              <a:fillRect/>
            </a:stretch>
          </p:blipFill>
          <p:spPr>
            <a:xfrm>
              <a:off x="187452" y="2153411"/>
              <a:ext cx="6045708" cy="4395216"/>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455" y="600532"/>
            <a:ext cx="5536565" cy="1895475"/>
          </a:xfrm>
          <a:prstGeom prst="rect">
            <a:avLst/>
          </a:prstGeom>
        </p:spPr>
        <p:txBody>
          <a:bodyPr vert="horz" wrap="square" lIns="0" tIns="12065" rIns="0" bIns="0" rtlCol="0">
            <a:spAutoFit/>
          </a:bodyPr>
          <a:lstStyle/>
          <a:p>
            <a:pPr marL="53975">
              <a:lnSpc>
                <a:spcPct val="100000"/>
              </a:lnSpc>
              <a:spcBef>
                <a:spcPts val="95"/>
              </a:spcBef>
            </a:pPr>
            <a:r>
              <a:rPr sz="1600" spc="-5">
                <a:solidFill>
                  <a:srgbClr val="0D0D0D"/>
                </a:solidFill>
                <a:latin typeface="Calibri"/>
                <a:cs typeface="Calibri"/>
              </a:rPr>
              <a:t>Generated</a:t>
            </a:r>
            <a:r>
              <a:rPr sz="1600" spc="15">
                <a:solidFill>
                  <a:srgbClr val="0D0D0D"/>
                </a:solidFill>
                <a:latin typeface="Calibri"/>
                <a:cs typeface="Calibri"/>
              </a:rPr>
              <a:t> </a:t>
            </a:r>
            <a:r>
              <a:rPr sz="1600" spc="-5">
                <a:solidFill>
                  <a:srgbClr val="0D0D0D"/>
                </a:solidFill>
                <a:latin typeface="Calibri"/>
                <a:cs typeface="Calibri"/>
              </a:rPr>
              <a:t>a</a:t>
            </a:r>
            <a:r>
              <a:rPr sz="1600" spc="20">
                <a:solidFill>
                  <a:srgbClr val="0D0D0D"/>
                </a:solidFill>
                <a:latin typeface="Calibri"/>
                <a:cs typeface="Calibri"/>
              </a:rPr>
              <a:t> </a:t>
            </a:r>
            <a:r>
              <a:rPr sz="1600" spc="-10">
                <a:solidFill>
                  <a:srgbClr val="0D0D0D"/>
                </a:solidFill>
                <a:latin typeface="Calibri"/>
                <a:cs typeface="Calibri"/>
              </a:rPr>
              <a:t>box</a:t>
            </a:r>
            <a:r>
              <a:rPr sz="1600" spc="10">
                <a:solidFill>
                  <a:srgbClr val="0D0D0D"/>
                </a:solidFill>
                <a:latin typeface="Calibri"/>
                <a:cs typeface="Calibri"/>
              </a:rPr>
              <a:t> </a:t>
            </a:r>
            <a:r>
              <a:rPr sz="1600" spc="5">
                <a:solidFill>
                  <a:srgbClr val="0D0D0D"/>
                </a:solidFill>
                <a:latin typeface="Calibri"/>
                <a:cs typeface="Calibri"/>
              </a:rPr>
              <a:t>plot</a:t>
            </a:r>
            <a:r>
              <a:rPr sz="1600" spc="10">
                <a:solidFill>
                  <a:srgbClr val="0D0D0D"/>
                </a:solidFill>
                <a:latin typeface="Calibri"/>
                <a:cs typeface="Calibri"/>
              </a:rPr>
              <a:t> </a:t>
            </a:r>
            <a:r>
              <a:rPr sz="1600" spc="-5">
                <a:solidFill>
                  <a:srgbClr val="0D0D0D"/>
                </a:solidFill>
                <a:latin typeface="Calibri"/>
                <a:cs typeface="Calibri"/>
              </a:rPr>
              <a:t>to</a:t>
            </a:r>
            <a:r>
              <a:rPr sz="1600" spc="20">
                <a:solidFill>
                  <a:srgbClr val="0D0D0D"/>
                </a:solidFill>
                <a:latin typeface="Calibri"/>
                <a:cs typeface="Calibri"/>
              </a:rPr>
              <a:t> </a:t>
            </a:r>
            <a:r>
              <a:rPr sz="1600" spc="5">
                <a:solidFill>
                  <a:srgbClr val="0D0D0D"/>
                </a:solidFill>
                <a:latin typeface="Calibri"/>
                <a:cs typeface="Calibri"/>
              </a:rPr>
              <a:t>visualize</a:t>
            </a:r>
            <a:r>
              <a:rPr sz="1600" spc="-20">
                <a:solidFill>
                  <a:srgbClr val="0D0D0D"/>
                </a:solidFill>
                <a:latin typeface="Calibri"/>
                <a:cs typeface="Calibri"/>
              </a:rPr>
              <a:t> </a:t>
            </a:r>
            <a:r>
              <a:rPr sz="1600" spc="5">
                <a:solidFill>
                  <a:srgbClr val="0D0D0D"/>
                </a:solidFill>
                <a:latin typeface="Calibri"/>
                <a:cs typeface="Calibri"/>
              </a:rPr>
              <a:t>the</a:t>
            </a:r>
            <a:r>
              <a:rPr sz="1600" spc="65">
                <a:solidFill>
                  <a:srgbClr val="0D0D0D"/>
                </a:solidFill>
                <a:latin typeface="Calibri"/>
                <a:cs typeface="Calibri"/>
              </a:rPr>
              <a:t> </a:t>
            </a:r>
            <a:r>
              <a:rPr sz="1600" b="1" spc="5">
                <a:solidFill>
                  <a:srgbClr val="0D0D0D"/>
                </a:solidFill>
                <a:latin typeface="Calibri"/>
                <a:cs typeface="Calibri"/>
              </a:rPr>
              <a:t>distribution</a:t>
            </a:r>
            <a:r>
              <a:rPr sz="1600" b="1" spc="10">
                <a:solidFill>
                  <a:srgbClr val="0D0D0D"/>
                </a:solidFill>
                <a:latin typeface="Calibri"/>
                <a:cs typeface="Calibri"/>
              </a:rPr>
              <a:t> </a:t>
            </a:r>
            <a:r>
              <a:rPr sz="1600" b="1" spc="5">
                <a:solidFill>
                  <a:srgbClr val="0D0D0D"/>
                </a:solidFill>
                <a:latin typeface="Calibri"/>
                <a:cs typeface="Calibri"/>
              </a:rPr>
              <a:t>of</a:t>
            </a:r>
            <a:r>
              <a:rPr sz="1600" b="1" spc="15">
                <a:solidFill>
                  <a:srgbClr val="0D0D0D"/>
                </a:solidFill>
                <a:latin typeface="Calibri"/>
                <a:cs typeface="Calibri"/>
              </a:rPr>
              <a:t> </a:t>
            </a:r>
            <a:r>
              <a:rPr sz="1600" b="1" spc="5">
                <a:solidFill>
                  <a:srgbClr val="0D0D0D"/>
                </a:solidFill>
                <a:latin typeface="Calibri"/>
                <a:cs typeface="Calibri"/>
              </a:rPr>
              <a:t>salary</a:t>
            </a:r>
            <a:endParaRPr sz="1600">
              <a:latin typeface="Calibri"/>
              <a:cs typeface="Calibri"/>
            </a:endParaRPr>
          </a:p>
          <a:p>
            <a:pPr>
              <a:lnSpc>
                <a:spcPct val="100000"/>
              </a:lnSpc>
              <a:spcBef>
                <a:spcPts val="10"/>
              </a:spcBef>
            </a:pPr>
            <a:endParaRPr sz="1250">
              <a:latin typeface="Calibri"/>
              <a:cs typeface="Calibri"/>
            </a:endParaRPr>
          </a:p>
          <a:p>
            <a:pPr marL="195580" indent="-183515">
              <a:lnSpc>
                <a:spcPct val="100000"/>
              </a:lnSpc>
              <a:buClr>
                <a:srgbClr val="6E6E74"/>
              </a:buClr>
              <a:buSzPct val="78571"/>
              <a:buFont typeface="Arial MT"/>
              <a:buChar char="•"/>
              <a:tabLst>
                <a:tab pos="195580" algn="l"/>
                <a:tab pos="196215" algn="l"/>
              </a:tabLst>
            </a:pPr>
            <a:r>
              <a:rPr sz="1400">
                <a:solidFill>
                  <a:srgbClr val="0D0D0D"/>
                </a:solidFill>
                <a:latin typeface="Calibri"/>
                <a:cs typeface="Calibri"/>
              </a:rPr>
              <a:t>Found</a:t>
            </a:r>
            <a:r>
              <a:rPr sz="1400" spc="5">
                <a:solidFill>
                  <a:srgbClr val="0D0D0D"/>
                </a:solidFill>
                <a:latin typeface="Calibri"/>
                <a:cs typeface="Calibri"/>
              </a:rPr>
              <a:t> </a:t>
            </a:r>
            <a:r>
              <a:rPr sz="1400" b="1" spc="5">
                <a:solidFill>
                  <a:srgbClr val="0D0D0D"/>
                </a:solidFill>
                <a:latin typeface="Calibri"/>
                <a:cs typeface="Calibri"/>
              </a:rPr>
              <a:t>min, median</a:t>
            </a:r>
            <a:r>
              <a:rPr sz="1400" b="1" spc="-15">
                <a:solidFill>
                  <a:srgbClr val="0D0D0D"/>
                </a:solidFill>
                <a:latin typeface="Calibri"/>
                <a:cs typeface="Calibri"/>
              </a:rPr>
              <a:t> </a:t>
            </a:r>
            <a:r>
              <a:rPr sz="1400" b="1" spc="5">
                <a:solidFill>
                  <a:srgbClr val="0D0D0D"/>
                </a:solidFill>
                <a:latin typeface="Calibri"/>
                <a:cs typeface="Calibri"/>
              </a:rPr>
              <a:t>and</a:t>
            </a:r>
            <a:r>
              <a:rPr sz="1400" b="1" spc="-15">
                <a:solidFill>
                  <a:srgbClr val="0D0D0D"/>
                </a:solidFill>
                <a:latin typeface="Calibri"/>
                <a:cs typeface="Calibri"/>
              </a:rPr>
              <a:t> </a:t>
            </a:r>
            <a:r>
              <a:rPr sz="1400" b="1">
                <a:solidFill>
                  <a:srgbClr val="0D0D0D"/>
                </a:solidFill>
                <a:latin typeface="Calibri"/>
                <a:cs typeface="Calibri"/>
              </a:rPr>
              <a:t>max</a:t>
            </a:r>
            <a:r>
              <a:rPr sz="1400" b="1" spc="5">
                <a:solidFill>
                  <a:srgbClr val="0D0D0D"/>
                </a:solidFill>
                <a:latin typeface="Calibri"/>
                <a:cs typeface="Calibri"/>
              </a:rPr>
              <a:t> </a:t>
            </a:r>
            <a:r>
              <a:rPr sz="1400" b="1">
                <a:solidFill>
                  <a:srgbClr val="0D0D0D"/>
                </a:solidFill>
                <a:latin typeface="Calibri"/>
                <a:cs typeface="Calibri"/>
              </a:rPr>
              <a:t>value </a:t>
            </a:r>
            <a:r>
              <a:rPr sz="1400" b="1" spc="5">
                <a:solidFill>
                  <a:srgbClr val="0D0D0D"/>
                </a:solidFill>
                <a:latin typeface="Calibri"/>
                <a:cs typeface="Calibri"/>
              </a:rPr>
              <a:t>of</a:t>
            </a:r>
            <a:r>
              <a:rPr sz="1400" b="1" spc="-5">
                <a:solidFill>
                  <a:srgbClr val="0D0D0D"/>
                </a:solidFill>
                <a:latin typeface="Calibri"/>
                <a:cs typeface="Calibri"/>
              </a:rPr>
              <a:t> </a:t>
            </a:r>
            <a:r>
              <a:rPr sz="1400" b="1" spc="10">
                <a:solidFill>
                  <a:srgbClr val="0D0D0D"/>
                </a:solidFill>
                <a:latin typeface="Calibri"/>
                <a:cs typeface="Calibri"/>
              </a:rPr>
              <a:t>the</a:t>
            </a:r>
            <a:r>
              <a:rPr sz="1400" b="1">
                <a:solidFill>
                  <a:srgbClr val="0D0D0D"/>
                </a:solidFill>
                <a:latin typeface="Calibri"/>
                <a:cs typeface="Calibri"/>
              </a:rPr>
              <a:t> </a:t>
            </a:r>
            <a:r>
              <a:rPr sz="1400" b="1" spc="10">
                <a:solidFill>
                  <a:srgbClr val="0D0D0D"/>
                </a:solidFill>
                <a:latin typeface="Calibri"/>
                <a:cs typeface="Calibri"/>
              </a:rPr>
              <a:t>salary</a:t>
            </a:r>
            <a:r>
              <a:rPr sz="1400" b="1" spc="-5">
                <a:solidFill>
                  <a:srgbClr val="0D0D0D"/>
                </a:solidFill>
                <a:latin typeface="Calibri"/>
                <a:cs typeface="Calibri"/>
              </a:rPr>
              <a:t> </a:t>
            </a:r>
            <a:r>
              <a:rPr sz="1400" b="1" spc="5">
                <a:solidFill>
                  <a:srgbClr val="0D0D0D"/>
                </a:solidFill>
                <a:latin typeface="Calibri"/>
                <a:cs typeface="Calibri"/>
              </a:rPr>
              <a:t>package</a:t>
            </a:r>
            <a:r>
              <a:rPr sz="1400" b="1" spc="-30">
                <a:solidFill>
                  <a:srgbClr val="0D0D0D"/>
                </a:solidFill>
                <a:latin typeface="Calibri"/>
                <a:cs typeface="Calibri"/>
              </a:rPr>
              <a:t> </a:t>
            </a:r>
            <a:r>
              <a:rPr sz="1400" b="1" spc="5">
                <a:solidFill>
                  <a:srgbClr val="0D0D0D"/>
                </a:solidFill>
                <a:latin typeface="Calibri"/>
                <a:cs typeface="Calibri"/>
              </a:rPr>
              <a:t>as</a:t>
            </a:r>
            <a:r>
              <a:rPr sz="1400" b="1" spc="10">
                <a:solidFill>
                  <a:srgbClr val="0D0D0D"/>
                </a:solidFill>
                <a:latin typeface="Calibri"/>
                <a:cs typeface="Calibri"/>
              </a:rPr>
              <a:t> the</a:t>
            </a:r>
            <a:r>
              <a:rPr sz="1400" b="1" spc="-15">
                <a:solidFill>
                  <a:srgbClr val="0D0D0D"/>
                </a:solidFill>
                <a:latin typeface="Calibri"/>
                <a:cs typeface="Calibri"/>
              </a:rPr>
              <a:t> </a:t>
            </a:r>
            <a:r>
              <a:rPr sz="1400" b="1" spc="10">
                <a:solidFill>
                  <a:srgbClr val="0D0D0D"/>
                </a:solidFill>
                <a:latin typeface="Calibri"/>
                <a:cs typeface="Calibri"/>
              </a:rPr>
              <a:t>dataset</a:t>
            </a:r>
            <a:r>
              <a:rPr sz="1400" spc="10">
                <a:solidFill>
                  <a:srgbClr val="0D0D0D"/>
                </a:solidFill>
                <a:latin typeface="Calibri"/>
                <a:cs typeface="Calibri"/>
              </a:rPr>
              <a:t>.</a:t>
            </a:r>
            <a:endParaRPr sz="1400">
              <a:latin typeface="Calibri"/>
              <a:cs typeface="Calibri"/>
            </a:endParaRPr>
          </a:p>
          <a:p>
            <a:pPr>
              <a:lnSpc>
                <a:spcPct val="100000"/>
              </a:lnSpc>
              <a:spcBef>
                <a:spcPts val="45"/>
              </a:spcBef>
              <a:buClr>
                <a:srgbClr val="6E6E74"/>
              </a:buClr>
              <a:buFont typeface="Arial MT"/>
              <a:buChar char="•"/>
            </a:pPr>
            <a:endParaRPr sz="1200">
              <a:latin typeface="Calibri"/>
              <a:cs typeface="Calibri"/>
            </a:endParaRPr>
          </a:p>
          <a:p>
            <a:pPr marL="195580" indent="-183515">
              <a:lnSpc>
                <a:spcPct val="100000"/>
              </a:lnSpc>
              <a:spcBef>
                <a:spcPts val="5"/>
              </a:spcBef>
              <a:buClr>
                <a:srgbClr val="6E6E74"/>
              </a:buClr>
              <a:buSzPct val="78571"/>
              <a:buFont typeface="Arial MT"/>
              <a:buChar char="•"/>
              <a:tabLst>
                <a:tab pos="195580" algn="l"/>
                <a:tab pos="196215" algn="l"/>
              </a:tabLst>
            </a:pPr>
            <a:r>
              <a:rPr sz="1400" spc="-20">
                <a:solidFill>
                  <a:srgbClr val="0D0D0D"/>
                </a:solidFill>
                <a:latin typeface="Calibri"/>
                <a:cs typeface="Calibri"/>
              </a:rPr>
              <a:t>We</a:t>
            </a:r>
            <a:r>
              <a:rPr sz="1400" spc="5">
                <a:solidFill>
                  <a:srgbClr val="0D0D0D"/>
                </a:solidFill>
                <a:latin typeface="Calibri"/>
                <a:cs typeface="Calibri"/>
              </a:rPr>
              <a:t> </a:t>
            </a:r>
            <a:r>
              <a:rPr sz="1400">
                <a:solidFill>
                  <a:srgbClr val="0D0D0D"/>
                </a:solidFill>
                <a:latin typeface="Calibri"/>
                <a:cs typeface="Calibri"/>
              </a:rPr>
              <a:t>can</a:t>
            </a:r>
            <a:r>
              <a:rPr sz="1400" spc="10">
                <a:solidFill>
                  <a:srgbClr val="0D0D0D"/>
                </a:solidFill>
                <a:latin typeface="Calibri"/>
                <a:cs typeface="Calibri"/>
              </a:rPr>
              <a:t> </a:t>
            </a:r>
            <a:r>
              <a:rPr sz="1400" spc="5">
                <a:solidFill>
                  <a:srgbClr val="0D0D0D"/>
                </a:solidFill>
                <a:latin typeface="Calibri"/>
                <a:cs typeface="Calibri"/>
              </a:rPr>
              <a:t>see </a:t>
            </a:r>
            <a:r>
              <a:rPr sz="1400">
                <a:solidFill>
                  <a:srgbClr val="0D0D0D"/>
                </a:solidFill>
                <a:latin typeface="Calibri"/>
                <a:cs typeface="Calibri"/>
              </a:rPr>
              <a:t>as</a:t>
            </a:r>
            <a:r>
              <a:rPr sz="1400" spc="5">
                <a:solidFill>
                  <a:srgbClr val="0D0D0D"/>
                </a:solidFill>
                <a:latin typeface="Calibri"/>
                <a:cs typeface="Calibri"/>
              </a:rPr>
              <a:t> per</a:t>
            </a:r>
            <a:r>
              <a:rPr sz="1400" spc="10">
                <a:solidFill>
                  <a:srgbClr val="0D0D0D"/>
                </a:solidFill>
                <a:latin typeface="Calibri"/>
                <a:cs typeface="Calibri"/>
              </a:rPr>
              <a:t> </a:t>
            </a:r>
            <a:r>
              <a:rPr sz="1400" spc="5">
                <a:solidFill>
                  <a:srgbClr val="0D0D0D"/>
                </a:solidFill>
                <a:latin typeface="Calibri"/>
                <a:cs typeface="Calibri"/>
              </a:rPr>
              <a:t>shown</a:t>
            </a:r>
            <a:r>
              <a:rPr sz="1400" spc="-15">
                <a:solidFill>
                  <a:srgbClr val="0D0D0D"/>
                </a:solidFill>
                <a:latin typeface="Calibri"/>
                <a:cs typeface="Calibri"/>
              </a:rPr>
              <a:t> </a:t>
            </a:r>
            <a:r>
              <a:rPr sz="1400" spc="5">
                <a:solidFill>
                  <a:srgbClr val="0D0D0D"/>
                </a:solidFill>
                <a:latin typeface="Calibri"/>
                <a:cs typeface="Calibri"/>
              </a:rPr>
              <a:t>in the</a:t>
            </a:r>
            <a:r>
              <a:rPr sz="1400" spc="25">
                <a:solidFill>
                  <a:srgbClr val="0D0D0D"/>
                </a:solidFill>
                <a:latin typeface="Calibri"/>
                <a:cs typeface="Calibri"/>
              </a:rPr>
              <a:t> </a:t>
            </a:r>
            <a:r>
              <a:rPr sz="1400">
                <a:solidFill>
                  <a:srgbClr val="0D0D0D"/>
                </a:solidFill>
                <a:latin typeface="Calibri"/>
                <a:cs typeface="Calibri"/>
              </a:rPr>
              <a:t>box </a:t>
            </a:r>
            <a:r>
              <a:rPr sz="1400" spc="5">
                <a:solidFill>
                  <a:srgbClr val="0D0D0D"/>
                </a:solidFill>
                <a:latin typeface="Calibri"/>
                <a:cs typeface="Calibri"/>
              </a:rPr>
              <a:t>plot</a:t>
            </a:r>
            <a:r>
              <a:rPr sz="1400" spc="10">
                <a:solidFill>
                  <a:srgbClr val="0D0D0D"/>
                </a:solidFill>
                <a:latin typeface="Calibri"/>
                <a:cs typeface="Calibri"/>
              </a:rPr>
              <a:t> </a:t>
            </a:r>
            <a:r>
              <a:rPr sz="1400" spc="5">
                <a:solidFill>
                  <a:srgbClr val="0D0D0D"/>
                </a:solidFill>
                <a:latin typeface="Calibri"/>
                <a:cs typeface="Calibri"/>
              </a:rPr>
              <a:t>min </a:t>
            </a:r>
            <a:r>
              <a:rPr sz="1400" spc="10">
                <a:solidFill>
                  <a:srgbClr val="0D0D0D"/>
                </a:solidFill>
                <a:latin typeface="Calibri"/>
                <a:cs typeface="Calibri"/>
              </a:rPr>
              <a:t>salary</a:t>
            </a:r>
            <a:r>
              <a:rPr sz="1400" spc="-5">
                <a:solidFill>
                  <a:srgbClr val="0D0D0D"/>
                </a:solidFill>
                <a:latin typeface="Calibri"/>
                <a:cs typeface="Calibri"/>
              </a:rPr>
              <a:t> </a:t>
            </a:r>
            <a:r>
              <a:rPr sz="1400" spc="5">
                <a:solidFill>
                  <a:srgbClr val="0D0D0D"/>
                </a:solidFill>
                <a:latin typeface="Calibri"/>
                <a:cs typeface="Calibri"/>
              </a:rPr>
              <a:t>is</a:t>
            </a:r>
            <a:r>
              <a:rPr sz="1400" spc="15">
                <a:solidFill>
                  <a:srgbClr val="0D0D0D"/>
                </a:solidFill>
                <a:latin typeface="Calibri"/>
                <a:cs typeface="Calibri"/>
              </a:rPr>
              <a:t> </a:t>
            </a:r>
            <a:r>
              <a:rPr sz="1400" spc="5">
                <a:solidFill>
                  <a:srgbClr val="0D0D0D"/>
                </a:solidFill>
                <a:latin typeface="Calibri"/>
                <a:cs typeface="Calibri"/>
              </a:rPr>
              <a:t>40k</a:t>
            </a:r>
            <a:endParaRPr sz="1400">
              <a:latin typeface="Calibri"/>
              <a:cs typeface="Calibri"/>
            </a:endParaRPr>
          </a:p>
          <a:p>
            <a:pPr>
              <a:lnSpc>
                <a:spcPct val="100000"/>
              </a:lnSpc>
              <a:spcBef>
                <a:spcPts val="55"/>
              </a:spcBef>
              <a:buClr>
                <a:srgbClr val="6E6E74"/>
              </a:buClr>
              <a:buFont typeface="Arial MT"/>
              <a:buChar char="•"/>
            </a:pPr>
            <a:endParaRPr sz="1200">
              <a:latin typeface="Calibri"/>
              <a:cs typeface="Calibri"/>
            </a:endParaRPr>
          </a:p>
          <a:p>
            <a:pPr marL="195580" indent="-183515">
              <a:lnSpc>
                <a:spcPct val="100000"/>
              </a:lnSpc>
              <a:buClr>
                <a:srgbClr val="6E6E74"/>
              </a:buClr>
              <a:buSzPct val="78571"/>
              <a:buFont typeface="Arial MT"/>
              <a:buChar char="•"/>
              <a:tabLst>
                <a:tab pos="195580" algn="l"/>
                <a:tab pos="196215" algn="l"/>
              </a:tabLst>
            </a:pPr>
            <a:r>
              <a:rPr sz="1400" spc="5">
                <a:solidFill>
                  <a:srgbClr val="0D0D0D"/>
                </a:solidFill>
                <a:latin typeface="Calibri"/>
                <a:cs typeface="Calibri"/>
              </a:rPr>
              <a:t>Median</a:t>
            </a:r>
            <a:r>
              <a:rPr sz="1400">
                <a:solidFill>
                  <a:srgbClr val="0D0D0D"/>
                </a:solidFill>
                <a:latin typeface="Calibri"/>
                <a:cs typeface="Calibri"/>
              </a:rPr>
              <a:t> </a:t>
            </a:r>
            <a:r>
              <a:rPr sz="1400" spc="10">
                <a:solidFill>
                  <a:srgbClr val="0D0D0D"/>
                </a:solidFill>
                <a:latin typeface="Calibri"/>
                <a:cs typeface="Calibri"/>
              </a:rPr>
              <a:t>salary</a:t>
            </a:r>
            <a:r>
              <a:rPr sz="1400">
                <a:solidFill>
                  <a:srgbClr val="0D0D0D"/>
                </a:solidFill>
                <a:latin typeface="Calibri"/>
                <a:cs typeface="Calibri"/>
              </a:rPr>
              <a:t> package</a:t>
            </a:r>
            <a:r>
              <a:rPr sz="1400" spc="5">
                <a:solidFill>
                  <a:srgbClr val="0D0D0D"/>
                </a:solidFill>
                <a:latin typeface="Calibri"/>
                <a:cs typeface="Calibri"/>
              </a:rPr>
              <a:t> is</a:t>
            </a:r>
            <a:r>
              <a:rPr sz="1400" spc="10">
                <a:solidFill>
                  <a:srgbClr val="0D0D0D"/>
                </a:solidFill>
                <a:latin typeface="Calibri"/>
                <a:cs typeface="Calibri"/>
              </a:rPr>
              <a:t> </a:t>
            </a:r>
            <a:r>
              <a:rPr sz="1400" spc="5">
                <a:solidFill>
                  <a:srgbClr val="0D0D0D"/>
                </a:solidFill>
                <a:latin typeface="Calibri"/>
                <a:cs typeface="Calibri"/>
              </a:rPr>
              <a:t>1.5</a:t>
            </a:r>
            <a:r>
              <a:rPr sz="1400" spc="-5">
                <a:solidFill>
                  <a:srgbClr val="0D0D0D"/>
                </a:solidFill>
                <a:latin typeface="Calibri"/>
                <a:cs typeface="Calibri"/>
              </a:rPr>
              <a:t> </a:t>
            </a:r>
            <a:r>
              <a:rPr sz="1400" spc="5">
                <a:solidFill>
                  <a:srgbClr val="0D0D0D"/>
                </a:solidFill>
                <a:latin typeface="Calibri"/>
                <a:cs typeface="Calibri"/>
              </a:rPr>
              <a:t>lakhs.</a:t>
            </a:r>
            <a:endParaRPr sz="1400">
              <a:latin typeface="Calibri"/>
              <a:cs typeface="Calibri"/>
            </a:endParaRPr>
          </a:p>
          <a:p>
            <a:pPr>
              <a:lnSpc>
                <a:spcPct val="100000"/>
              </a:lnSpc>
              <a:spcBef>
                <a:spcPts val="50"/>
              </a:spcBef>
              <a:buClr>
                <a:srgbClr val="6E6E74"/>
              </a:buClr>
              <a:buFont typeface="Arial MT"/>
              <a:buChar char="•"/>
            </a:pPr>
            <a:endParaRPr sz="1200">
              <a:latin typeface="Calibri"/>
              <a:cs typeface="Calibri"/>
            </a:endParaRPr>
          </a:p>
          <a:p>
            <a:pPr marL="195580" indent="-183515">
              <a:lnSpc>
                <a:spcPct val="100000"/>
              </a:lnSpc>
              <a:buClr>
                <a:srgbClr val="6E6E74"/>
              </a:buClr>
              <a:buSzPct val="78571"/>
              <a:buFont typeface="Arial MT"/>
              <a:buChar char="•"/>
              <a:tabLst>
                <a:tab pos="195580" algn="l"/>
                <a:tab pos="196215" algn="l"/>
              </a:tabLst>
            </a:pPr>
            <a:r>
              <a:rPr sz="1400" spc="5">
                <a:solidFill>
                  <a:srgbClr val="0D0D0D"/>
                </a:solidFill>
                <a:latin typeface="Calibri"/>
                <a:cs typeface="Calibri"/>
              </a:rPr>
              <a:t>And </a:t>
            </a:r>
            <a:r>
              <a:rPr sz="1400">
                <a:solidFill>
                  <a:srgbClr val="0D0D0D"/>
                </a:solidFill>
                <a:latin typeface="Calibri"/>
                <a:cs typeface="Calibri"/>
              </a:rPr>
              <a:t>max </a:t>
            </a:r>
            <a:r>
              <a:rPr sz="1400" spc="10">
                <a:solidFill>
                  <a:srgbClr val="0D0D0D"/>
                </a:solidFill>
                <a:latin typeface="Calibri"/>
                <a:cs typeface="Calibri"/>
              </a:rPr>
              <a:t>salary</a:t>
            </a:r>
            <a:r>
              <a:rPr sz="1400">
                <a:solidFill>
                  <a:srgbClr val="0D0D0D"/>
                </a:solidFill>
                <a:latin typeface="Calibri"/>
                <a:cs typeface="Calibri"/>
              </a:rPr>
              <a:t> package</a:t>
            </a:r>
            <a:r>
              <a:rPr sz="1400" spc="5">
                <a:solidFill>
                  <a:srgbClr val="0D0D0D"/>
                </a:solidFill>
                <a:latin typeface="Calibri"/>
                <a:cs typeface="Calibri"/>
              </a:rPr>
              <a:t> is</a:t>
            </a:r>
            <a:r>
              <a:rPr sz="1400" spc="15">
                <a:solidFill>
                  <a:srgbClr val="0D0D0D"/>
                </a:solidFill>
                <a:latin typeface="Calibri"/>
                <a:cs typeface="Calibri"/>
              </a:rPr>
              <a:t> </a:t>
            </a:r>
            <a:r>
              <a:rPr sz="1400" spc="5">
                <a:solidFill>
                  <a:srgbClr val="0D0D0D"/>
                </a:solidFill>
                <a:latin typeface="Calibri"/>
                <a:cs typeface="Calibri"/>
              </a:rPr>
              <a:t>1.9</a:t>
            </a:r>
            <a:r>
              <a:rPr sz="1400" spc="-5">
                <a:solidFill>
                  <a:srgbClr val="0D0D0D"/>
                </a:solidFill>
                <a:latin typeface="Calibri"/>
                <a:cs typeface="Calibri"/>
              </a:rPr>
              <a:t> </a:t>
            </a:r>
            <a:r>
              <a:rPr sz="1400" spc="5">
                <a:solidFill>
                  <a:srgbClr val="0D0D0D"/>
                </a:solidFill>
                <a:latin typeface="Calibri"/>
                <a:cs typeface="Calibri"/>
              </a:rPr>
              <a:t>lakhs.</a:t>
            </a:r>
            <a:endParaRPr sz="1400">
              <a:latin typeface="Calibri"/>
              <a:cs typeface="Calibri"/>
            </a:endParaRPr>
          </a:p>
        </p:txBody>
      </p:sp>
      <p:grpSp>
        <p:nvGrpSpPr>
          <p:cNvPr id="3" name="object 3"/>
          <p:cNvGrpSpPr/>
          <p:nvPr/>
        </p:nvGrpSpPr>
        <p:grpSpPr>
          <a:xfrm>
            <a:off x="306012" y="1868422"/>
            <a:ext cx="10779760" cy="4910455"/>
            <a:chOff x="306012" y="1868422"/>
            <a:chExt cx="10779760" cy="4910455"/>
          </a:xfrm>
        </p:grpSpPr>
        <p:pic>
          <p:nvPicPr>
            <p:cNvPr id="4" name="object 4"/>
            <p:cNvPicPr/>
            <p:nvPr/>
          </p:nvPicPr>
          <p:blipFill>
            <a:blip r:embed="rId2" cstate="print"/>
            <a:stretch>
              <a:fillRect/>
            </a:stretch>
          </p:blipFill>
          <p:spPr>
            <a:xfrm>
              <a:off x="306012" y="3429000"/>
              <a:ext cx="4983791" cy="2129028"/>
            </a:xfrm>
            <a:prstGeom prst="rect">
              <a:avLst/>
            </a:prstGeom>
          </p:spPr>
        </p:pic>
        <p:pic>
          <p:nvPicPr>
            <p:cNvPr id="5" name="object 5"/>
            <p:cNvPicPr/>
            <p:nvPr/>
          </p:nvPicPr>
          <p:blipFill>
            <a:blip r:embed="rId3" cstate="print"/>
            <a:stretch>
              <a:fillRect/>
            </a:stretch>
          </p:blipFill>
          <p:spPr>
            <a:xfrm>
              <a:off x="5289803" y="1868422"/>
              <a:ext cx="5795772" cy="4910326"/>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122" y="265938"/>
            <a:ext cx="4551680" cy="239395"/>
          </a:xfrm>
          <a:prstGeom prst="rect">
            <a:avLst/>
          </a:prstGeom>
        </p:spPr>
        <p:txBody>
          <a:bodyPr vert="horz" wrap="square" lIns="0" tIns="12700" rIns="0" bIns="0" rtlCol="0">
            <a:spAutoFit/>
          </a:bodyPr>
          <a:lstStyle/>
          <a:p>
            <a:pPr marL="12700">
              <a:lnSpc>
                <a:spcPct val="100000"/>
              </a:lnSpc>
              <a:spcBef>
                <a:spcPts val="100"/>
              </a:spcBef>
            </a:pPr>
            <a:r>
              <a:rPr sz="1400">
                <a:latin typeface="Calibri"/>
                <a:cs typeface="Calibri"/>
              </a:rPr>
              <a:t>1.</a:t>
            </a:r>
            <a:r>
              <a:rPr sz="1400" spc="15">
                <a:latin typeface="Calibri"/>
                <a:cs typeface="Calibri"/>
              </a:rPr>
              <a:t> </a:t>
            </a:r>
            <a:r>
              <a:rPr sz="1400" spc="5">
                <a:latin typeface="Calibri"/>
                <a:cs typeface="Calibri"/>
              </a:rPr>
              <a:t>using</a:t>
            </a:r>
            <a:r>
              <a:rPr sz="1400" spc="30">
                <a:latin typeface="Calibri"/>
                <a:cs typeface="Calibri"/>
              </a:rPr>
              <a:t> </a:t>
            </a:r>
            <a:r>
              <a:rPr sz="1400" b="1">
                <a:latin typeface="Calibri"/>
                <a:cs typeface="Calibri"/>
              </a:rPr>
              <a:t>scatter</a:t>
            </a:r>
            <a:r>
              <a:rPr sz="1400" b="1" spc="-10">
                <a:latin typeface="Calibri"/>
                <a:cs typeface="Calibri"/>
              </a:rPr>
              <a:t> </a:t>
            </a:r>
            <a:r>
              <a:rPr sz="1400" b="1" spc="5">
                <a:latin typeface="Calibri"/>
                <a:cs typeface="Calibri"/>
              </a:rPr>
              <a:t>plot</a:t>
            </a:r>
            <a:r>
              <a:rPr sz="1400" b="1">
                <a:latin typeface="Calibri"/>
                <a:cs typeface="Calibri"/>
              </a:rPr>
              <a:t> to </a:t>
            </a:r>
            <a:r>
              <a:rPr sz="1400" b="1" spc="5">
                <a:latin typeface="Calibri"/>
                <a:cs typeface="Calibri"/>
              </a:rPr>
              <a:t>display</a:t>
            </a:r>
            <a:r>
              <a:rPr sz="1400" b="1" spc="-20">
                <a:latin typeface="Calibri"/>
                <a:cs typeface="Calibri"/>
              </a:rPr>
              <a:t> </a:t>
            </a:r>
            <a:r>
              <a:rPr sz="1400" b="1" spc="5">
                <a:latin typeface="Calibri"/>
                <a:cs typeface="Calibri"/>
              </a:rPr>
              <a:t>relationship</a:t>
            </a:r>
            <a:r>
              <a:rPr sz="1400" b="1" spc="-15">
                <a:latin typeface="Calibri"/>
                <a:cs typeface="Calibri"/>
              </a:rPr>
              <a:t> </a:t>
            </a:r>
            <a:r>
              <a:rPr sz="1400" b="1" spc="5">
                <a:latin typeface="Calibri"/>
                <a:cs typeface="Calibri"/>
              </a:rPr>
              <a:t>of</a:t>
            </a:r>
            <a:r>
              <a:rPr sz="1400" b="1" spc="10">
                <a:latin typeface="Calibri"/>
                <a:cs typeface="Calibri"/>
              </a:rPr>
              <a:t> </a:t>
            </a:r>
            <a:r>
              <a:rPr sz="1400" b="1">
                <a:latin typeface="Calibri"/>
                <a:cs typeface="Calibri"/>
              </a:rPr>
              <a:t>age </a:t>
            </a:r>
            <a:r>
              <a:rPr sz="1400" b="1" spc="5">
                <a:latin typeface="Calibri"/>
                <a:cs typeface="Calibri"/>
              </a:rPr>
              <a:t>and</a:t>
            </a:r>
            <a:r>
              <a:rPr sz="1400" b="1" spc="-15">
                <a:latin typeface="Calibri"/>
                <a:cs typeface="Calibri"/>
              </a:rPr>
              <a:t> </a:t>
            </a:r>
            <a:r>
              <a:rPr sz="1400" b="1" spc="15">
                <a:latin typeface="Calibri"/>
                <a:cs typeface="Calibri"/>
              </a:rPr>
              <a:t>salary</a:t>
            </a:r>
            <a:r>
              <a:rPr sz="1400" spc="15">
                <a:latin typeface="Calibri"/>
                <a:cs typeface="Calibri"/>
              </a:rPr>
              <a:t>.</a:t>
            </a:r>
            <a:endParaRPr sz="1400">
              <a:latin typeface="Calibri"/>
              <a:cs typeface="Calibri"/>
            </a:endParaRPr>
          </a:p>
        </p:txBody>
      </p:sp>
      <p:sp>
        <p:nvSpPr>
          <p:cNvPr id="3" name="object 3"/>
          <p:cNvSpPr txBox="1"/>
          <p:nvPr/>
        </p:nvSpPr>
        <p:spPr>
          <a:xfrm>
            <a:off x="5654249" y="265938"/>
            <a:ext cx="5095240" cy="239395"/>
          </a:xfrm>
          <a:prstGeom prst="rect">
            <a:avLst/>
          </a:prstGeom>
        </p:spPr>
        <p:txBody>
          <a:bodyPr vert="horz" wrap="square" lIns="0" tIns="12700" rIns="0" bIns="0" rtlCol="0">
            <a:spAutoFit/>
          </a:bodyPr>
          <a:lstStyle/>
          <a:p>
            <a:pPr marL="12700">
              <a:lnSpc>
                <a:spcPct val="100000"/>
              </a:lnSpc>
              <a:spcBef>
                <a:spcPts val="100"/>
              </a:spcBef>
            </a:pPr>
            <a:r>
              <a:rPr sz="1400">
                <a:latin typeface="Calibri"/>
                <a:cs typeface="Calibri"/>
              </a:rPr>
              <a:t>2.</a:t>
            </a:r>
            <a:r>
              <a:rPr sz="1400" spc="10">
                <a:latin typeface="Calibri"/>
                <a:cs typeface="Calibri"/>
              </a:rPr>
              <a:t> </a:t>
            </a:r>
            <a:r>
              <a:rPr sz="1400" spc="5">
                <a:latin typeface="Calibri"/>
                <a:cs typeface="Calibri"/>
              </a:rPr>
              <a:t>using</a:t>
            </a:r>
            <a:r>
              <a:rPr sz="1400" spc="55">
                <a:latin typeface="Calibri"/>
                <a:cs typeface="Calibri"/>
              </a:rPr>
              <a:t> </a:t>
            </a:r>
            <a:r>
              <a:rPr sz="1400" b="1">
                <a:latin typeface="Calibri"/>
                <a:cs typeface="Calibri"/>
              </a:rPr>
              <a:t>scatter</a:t>
            </a:r>
            <a:r>
              <a:rPr sz="1400" b="1" spc="-15">
                <a:latin typeface="Calibri"/>
                <a:cs typeface="Calibri"/>
              </a:rPr>
              <a:t> </a:t>
            </a:r>
            <a:r>
              <a:rPr sz="1400" b="1" spc="5">
                <a:latin typeface="Calibri"/>
                <a:cs typeface="Calibri"/>
              </a:rPr>
              <a:t>plot</a:t>
            </a:r>
            <a:r>
              <a:rPr sz="1400" b="1">
                <a:latin typeface="Calibri"/>
                <a:cs typeface="Calibri"/>
              </a:rPr>
              <a:t> to </a:t>
            </a:r>
            <a:r>
              <a:rPr sz="1400" b="1" spc="5">
                <a:latin typeface="Calibri"/>
                <a:cs typeface="Calibri"/>
              </a:rPr>
              <a:t>display</a:t>
            </a:r>
            <a:r>
              <a:rPr sz="1400" b="1" spc="-5">
                <a:latin typeface="Calibri"/>
                <a:cs typeface="Calibri"/>
              </a:rPr>
              <a:t> </a:t>
            </a:r>
            <a:r>
              <a:rPr sz="1400" b="1" spc="5">
                <a:latin typeface="Calibri"/>
                <a:cs typeface="Calibri"/>
              </a:rPr>
              <a:t>relationship</a:t>
            </a:r>
            <a:r>
              <a:rPr sz="1400" b="1" spc="-25">
                <a:latin typeface="Calibri"/>
                <a:cs typeface="Calibri"/>
              </a:rPr>
              <a:t> </a:t>
            </a:r>
            <a:r>
              <a:rPr sz="1400" b="1" spc="5">
                <a:latin typeface="Calibri"/>
                <a:cs typeface="Calibri"/>
              </a:rPr>
              <a:t>of</a:t>
            </a:r>
            <a:r>
              <a:rPr sz="1400" b="1" spc="10">
                <a:latin typeface="Calibri"/>
                <a:cs typeface="Calibri"/>
              </a:rPr>
              <a:t> </a:t>
            </a:r>
            <a:r>
              <a:rPr sz="1400" b="1" spc="5">
                <a:latin typeface="Calibri"/>
                <a:cs typeface="Calibri"/>
              </a:rPr>
              <a:t>experience</a:t>
            </a:r>
            <a:r>
              <a:rPr sz="1400" b="1" spc="-25">
                <a:latin typeface="Calibri"/>
                <a:cs typeface="Calibri"/>
              </a:rPr>
              <a:t> </a:t>
            </a:r>
            <a:r>
              <a:rPr sz="1400" b="1" spc="5">
                <a:latin typeface="Calibri"/>
                <a:cs typeface="Calibri"/>
              </a:rPr>
              <a:t>and</a:t>
            </a:r>
            <a:r>
              <a:rPr sz="1400" b="1" spc="-15">
                <a:latin typeface="Calibri"/>
                <a:cs typeface="Calibri"/>
              </a:rPr>
              <a:t> </a:t>
            </a:r>
            <a:r>
              <a:rPr sz="1400" b="1" spc="-5">
                <a:latin typeface="Calibri"/>
                <a:cs typeface="Calibri"/>
              </a:rPr>
              <a:t>salary.</a:t>
            </a:r>
            <a:endParaRPr sz="1400">
              <a:latin typeface="Calibri"/>
              <a:cs typeface="Calibri"/>
            </a:endParaRPr>
          </a:p>
        </p:txBody>
      </p:sp>
      <p:sp>
        <p:nvSpPr>
          <p:cNvPr id="4" name="object 4"/>
          <p:cNvSpPr txBox="1"/>
          <p:nvPr/>
        </p:nvSpPr>
        <p:spPr>
          <a:xfrm>
            <a:off x="303174" y="5544108"/>
            <a:ext cx="8411210" cy="1050925"/>
          </a:xfrm>
          <a:prstGeom prst="rect">
            <a:avLst/>
          </a:prstGeom>
        </p:spPr>
        <p:txBody>
          <a:bodyPr vert="horz" wrap="square" lIns="0" tIns="13335" rIns="0" bIns="0" rtlCol="0">
            <a:spAutoFit/>
          </a:bodyPr>
          <a:lstStyle/>
          <a:p>
            <a:pPr marL="406400" indent="-343535">
              <a:lnSpc>
                <a:spcPct val="100000"/>
              </a:lnSpc>
              <a:spcBef>
                <a:spcPts val="105"/>
              </a:spcBef>
              <a:buClr>
                <a:srgbClr val="6E6E74"/>
              </a:buClr>
              <a:buSzPct val="78571"/>
              <a:buAutoNum type="arabicPeriod"/>
              <a:tabLst>
                <a:tab pos="406400" algn="l"/>
                <a:tab pos="407034" algn="l"/>
              </a:tabLst>
            </a:pPr>
            <a:r>
              <a:rPr sz="1400" spc="5">
                <a:latin typeface="Calibri"/>
                <a:cs typeface="Calibri"/>
              </a:rPr>
              <a:t>in</a:t>
            </a:r>
            <a:r>
              <a:rPr sz="1400" spc="15">
                <a:latin typeface="Calibri"/>
                <a:cs typeface="Calibri"/>
              </a:rPr>
              <a:t> </a:t>
            </a:r>
            <a:r>
              <a:rPr sz="1400" spc="10">
                <a:latin typeface="Calibri"/>
                <a:cs typeface="Calibri"/>
              </a:rPr>
              <a:t>1</a:t>
            </a:r>
            <a:r>
              <a:rPr sz="1350" spc="15" baseline="24691">
                <a:latin typeface="Calibri"/>
                <a:cs typeface="Calibri"/>
              </a:rPr>
              <a:t>st</a:t>
            </a:r>
            <a:r>
              <a:rPr sz="1350" spc="187" baseline="24691">
                <a:latin typeface="Calibri"/>
                <a:cs typeface="Calibri"/>
              </a:rPr>
              <a:t> </a:t>
            </a:r>
            <a:r>
              <a:rPr sz="1400" spc="-5">
                <a:latin typeface="Calibri"/>
                <a:cs typeface="Calibri"/>
              </a:rPr>
              <a:t>scatter</a:t>
            </a:r>
            <a:r>
              <a:rPr sz="1400" spc="20">
                <a:latin typeface="Calibri"/>
                <a:cs typeface="Calibri"/>
              </a:rPr>
              <a:t> </a:t>
            </a:r>
            <a:r>
              <a:rPr sz="1400" spc="5">
                <a:latin typeface="Calibri"/>
                <a:cs typeface="Calibri"/>
              </a:rPr>
              <a:t>plot </a:t>
            </a:r>
            <a:r>
              <a:rPr sz="1400">
                <a:latin typeface="Calibri"/>
                <a:cs typeface="Calibri"/>
              </a:rPr>
              <a:t>we</a:t>
            </a:r>
            <a:r>
              <a:rPr sz="1400" spc="10">
                <a:latin typeface="Calibri"/>
                <a:cs typeface="Calibri"/>
              </a:rPr>
              <a:t> </a:t>
            </a:r>
            <a:r>
              <a:rPr sz="1400">
                <a:latin typeface="Calibri"/>
                <a:cs typeface="Calibri"/>
              </a:rPr>
              <a:t>can</a:t>
            </a:r>
            <a:r>
              <a:rPr sz="1400" spc="25">
                <a:latin typeface="Calibri"/>
                <a:cs typeface="Calibri"/>
              </a:rPr>
              <a:t> </a:t>
            </a:r>
            <a:r>
              <a:rPr sz="1400" spc="5">
                <a:latin typeface="Calibri"/>
                <a:cs typeface="Calibri"/>
              </a:rPr>
              <a:t>see mostly</a:t>
            </a:r>
            <a:r>
              <a:rPr sz="1400" spc="15">
                <a:latin typeface="Calibri"/>
                <a:cs typeface="Calibri"/>
              </a:rPr>
              <a:t> </a:t>
            </a:r>
            <a:r>
              <a:rPr sz="1400">
                <a:latin typeface="Calibri"/>
                <a:cs typeface="Calibri"/>
              </a:rPr>
              <a:t>age</a:t>
            </a:r>
            <a:r>
              <a:rPr sz="1400" spc="15">
                <a:latin typeface="Calibri"/>
                <a:cs typeface="Calibri"/>
              </a:rPr>
              <a:t> </a:t>
            </a:r>
            <a:r>
              <a:rPr sz="1400">
                <a:latin typeface="Calibri"/>
                <a:cs typeface="Calibri"/>
              </a:rPr>
              <a:t>group </a:t>
            </a:r>
            <a:r>
              <a:rPr sz="1400" spc="5">
                <a:latin typeface="Calibri"/>
                <a:cs typeface="Calibri"/>
              </a:rPr>
              <a:t>of</a:t>
            </a:r>
            <a:r>
              <a:rPr sz="1400" spc="10">
                <a:latin typeface="Calibri"/>
                <a:cs typeface="Calibri"/>
              </a:rPr>
              <a:t> </a:t>
            </a:r>
            <a:r>
              <a:rPr sz="1400" spc="5">
                <a:latin typeface="Calibri"/>
                <a:cs typeface="Calibri"/>
              </a:rPr>
              <a:t>people</a:t>
            </a:r>
            <a:r>
              <a:rPr sz="1400" spc="20">
                <a:latin typeface="Calibri"/>
                <a:cs typeface="Calibri"/>
              </a:rPr>
              <a:t> </a:t>
            </a:r>
            <a:r>
              <a:rPr sz="1400" spc="5">
                <a:latin typeface="Calibri"/>
                <a:cs typeface="Calibri"/>
              </a:rPr>
              <a:t>taking</a:t>
            </a:r>
            <a:r>
              <a:rPr sz="1400" spc="15">
                <a:latin typeface="Calibri"/>
                <a:cs typeface="Calibri"/>
              </a:rPr>
              <a:t> </a:t>
            </a:r>
            <a:r>
              <a:rPr sz="1400" spc="10">
                <a:latin typeface="Calibri"/>
                <a:cs typeface="Calibri"/>
              </a:rPr>
              <a:t>salary </a:t>
            </a:r>
            <a:r>
              <a:rPr sz="1400">
                <a:latin typeface="Calibri"/>
                <a:cs typeface="Calibri"/>
              </a:rPr>
              <a:t>between</a:t>
            </a:r>
            <a:r>
              <a:rPr sz="1400" spc="30">
                <a:latin typeface="Calibri"/>
                <a:cs typeface="Calibri"/>
              </a:rPr>
              <a:t> </a:t>
            </a:r>
            <a:r>
              <a:rPr sz="1400">
                <a:latin typeface="Calibri"/>
                <a:cs typeface="Calibri"/>
              </a:rPr>
              <a:t>1</a:t>
            </a:r>
            <a:r>
              <a:rPr sz="1400" spc="15">
                <a:latin typeface="Calibri"/>
                <a:cs typeface="Calibri"/>
              </a:rPr>
              <a:t> </a:t>
            </a:r>
            <a:r>
              <a:rPr sz="1400" spc="5">
                <a:latin typeface="Calibri"/>
                <a:cs typeface="Calibri"/>
              </a:rPr>
              <a:t>lakh</a:t>
            </a:r>
            <a:r>
              <a:rPr sz="1400" spc="10">
                <a:latin typeface="Calibri"/>
                <a:cs typeface="Calibri"/>
              </a:rPr>
              <a:t> </a:t>
            </a:r>
            <a:r>
              <a:rPr sz="1400">
                <a:latin typeface="Calibri"/>
                <a:cs typeface="Calibri"/>
              </a:rPr>
              <a:t>to</a:t>
            </a:r>
            <a:r>
              <a:rPr sz="1400" spc="10">
                <a:latin typeface="Calibri"/>
                <a:cs typeface="Calibri"/>
              </a:rPr>
              <a:t> </a:t>
            </a:r>
            <a:r>
              <a:rPr sz="1400" spc="5">
                <a:latin typeface="Calibri"/>
                <a:cs typeface="Calibri"/>
              </a:rPr>
              <a:t>1.2</a:t>
            </a:r>
            <a:r>
              <a:rPr sz="1400" spc="10">
                <a:latin typeface="Calibri"/>
                <a:cs typeface="Calibri"/>
              </a:rPr>
              <a:t> </a:t>
            </a:r>
            <a:r>
              <a:rPr sz="1400" spc="5">
                <a:latin typeface="Calibri"/>
                <a:cs typeface="Calibri"/>
              </a:rPr>
              <a:t>lakh</a:t>
            </a:r>
            <a:r>
              <a:rPr sz="1400" spc="25">
                <a:latin typeface="Calibri"/>
                <a:cs typeface="Calibri"/>
              </a:rPr>
              <a:t> </a:t>
            </a:r>
            <a:r>
              <a:rPr sz="1400" spc="5">
                <a:latin typeface="Calibri"/>
                <a:cs typeface="Calibri"/>
              </a:rPr>
              <a:t>of</a:t>
            </a:r>
            <a:r>
              <a:rPr sz="1400">
                <a:latin typeface="Calibri"/>
                <a:cs typeface="Calibri"/>
              </a:rPr>
              <a:t> package.</a:t>
            </a:r>
          </a:p>
          <a:p>
            <a:pPr>
              <a:lnSpc>
                <a:spcPct val="100000"/>
              </a:lnSpc>
              <a:spcBef>
                <a:spcPts val="50"/>
              </a:spcBef>
              <a:buClr>
                <a:srgbClr val="6E6E74"/>
              </a:buClr>
              <a:buFont typeface="Calibri"/>
              <a:buAutoNum type="arabicPeriod"/>
            </a:pPr>
            <a:endParaRPr sz="1200">
              <a:latin typeface="Calibri"/>
              <a:cs typeface="Calibri"/>
            </a:endParaRPr>
          </a:p>
          <a:p>
            <a:pPr marL="406400" indent="-343535">
              <a:lnSpc>
                <a:spcPct val="100000"/>
              </a:lnSpc>
              <a:buClr>
                <a:srgbClr val="6E6E74"/>
              </a:buClr>
              <a:buSzPct val="78571"/>
              <a:buAutoNum type="arabicPeriod"/>
              <a:tabLst>
                <a:tab pos="406400" algn="l"/>
                <a:tab pos="407034" algn="l"/>
              </a:tabLst>
            </a:pPr>
            <a:r>
              <a:rPr sz="1400" spc="5">
                <a:latin typeface="Calibri"/>
                <a:cs typeface="Calibri"/>
              </a:rPr>
              <a:t>Highly</a:t>
            </a:r>
            <a:r>
              <a:rPr sz="1400" spc="15">
                <a:latin typeface="Calibri"/>
                <a:cs typeface="Calibri"/>
              </a:rPr>
              <a:t> </a:t>
            </a:r>
            <a:r>
              <a:rPr sz="1400" spc="5">
                <a:latin typeface="Calibri"/>
                <a:cs typeface="Calibri"/>
              </a:rPr>
              <a:t>experienced</a:t>
            </a:r>
            <a:r>
              <a:rPr sz="1400" spc="40">
                <a:latin typeface="Calibri"/>
                <a:cs typeface="Calibri"/>
              </a:rPr>
              <a:t> </a:t>
            </a:r>
            <a:r>
              <a:rPr sz="1400" spc="5">
                <a:latin typeface="Calibri"/>
                <a:cs typeface="Calibri"/>
              </a:rPr>
              <a:t>people</a:t>
            </a:r>
            <a:r>
              <a:rPr sz="1400" spc="30">
                <a:latin typeface="Calibri"/>
                <a:cs typeface="Calibri"/>
              </a:rPr>
              <a:t> </a:t>
            </a:r>
            <a:r>
              <a:rPr sz="1400" spc="5">
                <a:latin typeface="Calibri"/>
                <a:cs typeface="Calibri"/>
              </a:rPr>
              <a:t>less</a:t>
            </a:r>
            <a:r>
              <a:rPr sz="1400" spc="30">
                <a:latin typeface="Calibri"/>
                <a:cs typeface="Calibri"/>
              </a:rPr>
              <a:t> </a:t>
            </a:r>
            <a:r>
              <a:rPr sz="1400">
                <a:latin typeface="Calibri"/>
                <a:cs typeface="Calibri"/>
              </a:rPr>
              <a:t>frequency</a:t>
            </a:r>
            <a:r>
              <a:rPr sz="1400" spc="35">
                <a:latin typeface="Calibri"/>
                <a:cs typeface="Calibri"/>
              </a:rPr>
              <a:t> </a:t>
            </a:r>
            <a:r>
              <a:rPr sz="1400" spc="5">
                <a:latin typeface="Calibri"/>
                <a:cs typeface="Calibri"/>
              </a:rPr>
              <a:t>and</a:t>
            </a:r>
            <a:r>
              <a:rPr sz="1400" spc="20">
                <a:latin typeface="Calibri"/>
                <a:cs typeface="Calibri"/>
              </a:rPr>
              <a:t> </a:t>
            </a:r>
            <a:r>
              <a:rPr sz="1400" spc="-5">
                <a:latin typeface="Calibri"/>
                <a:cs typeface="Calibri"/>
              </a:rPr>
              <a:t>few</a:t>
            </a:r>
            <a:r>
              <a:rPr sz="1400" spc="10">
                <a:latin typeface="Calibri"/>
                <a:cs typeface="Calibri"/>
              </a:rPr>
              <a:t> </a:t>
            </a:r>
            <a:r>
              <a:rPr sz="1400" spc="5">
                <a:latin typeface="Calibri"/>
                <a:cs typeface="Calibri"/>
              </a:rPr>
              <a:t>of</a:t>
            </a:r>
            <a:r>
              <a:rPr sz="1400" spc="10">
                <a:latin typeface="Calibri"/>
                <a:cs typeface="Calibri"/>
              </a:rPr>
              <a:t> </a:t>
            </a:r>
            <a:r>
              <a:rPr sz="1400" spc="5">
                <a:latin typeface="Calibri"/>
                <a:cs typeface="Calibri"/>
              </a:rPr>
              <a:t>them</a:t>
            </a:r>
            <a:r>
              <a:rPr sz="1400" spc="15">
                <a:latin typeface="Calibri"/>
                <a:cs typeface="Calibri"/>
              </a:rPr>
              <a:t> </a:t>
            </a:r>
            <a:r>
              <a:rPr sz="1400" spc="5">
                <a:latin typeface="Calibri"/>
                <a:cs typeface="Calibri"/>
              </a:rPr>
              <a:t>only taking</a:t>
            </a:r>
            <a:r>
              <a:rPr sz="1400" spc="20">
                <a:latin typeface="Calibri"/>
                <a:cs typeface="Calibri"/>
              </a:rPr>
              <a:t> </a:t>
            </a:r>
            <a:r>
              <a:rPr sz="1400" spc="5">
                <a:latin typeface="Calibri"/>
                <a:cs typeface="Calibri"/>
              </a:rPr>
              <a:t>high</a:t>
            </a:r>
            <a:r>
              <a:rPr sz="1400" spc="25">
                <a:latin typeface="Calibri"/>
                <a:cs typeface="Calibri"/>
              </a:rPr>
              <a:t> </a:t>
            </a:r>
            <a:r>
              <a:rPr sz="1400" spc="10">
                <a:latin typeface="Calibri"/>
                <a:cs typeface="Calibri"/>
              </a:rPr>
              <a:t>salary </a:t>
            </a:r>
            <a:r>
              <a:rPr sz="1400">
                <a:latin typeface="Calibri"/>
                <a:cs typeface="Calibri"/>
              </a:rPr>
              <a:t>package.</a:t>
            </a:r>
            <a:r>
              <a:rPr sz="1400" spc="15">
                <a:latin typeface="Calibri"/>
                <a:cs typeface="Calibri"/>
              </a:rPr>
              <a:t> </a:t>
            </a:r>
            <a:r>
              <a:rPr sz="1400" spc="5">
                <a:latin typeface="Calibri"/>
                <a:cs typeface="Calibri"/>
              </a:rPr>
              <a:t>which is</a:t>
            </a:r>
            <a:r>
              <a:rPr sz="1400" spc="25">
                <a:latin typeface="Calibri"/>
                <a:cs typeface="Calibri"/>
              </a:rPr>
              <a:t> </a:t>
            </a:r>
            <a:r>
              <a:rPr sz="1400">
                <a:latin typeface="Calibri"/>
                <a:cs typeface="Calibri"/>
              </a:rPr>
              <a:t>2</a:t>
            </a:r>
            <a:r>
              <a:rPr sz="1400" spc="15">
                <a:latin typeface="Calibri"/>
                <a:cs typeface="Calibri"/>
              </a:rPr>
              <a:t> </a:t>
            </a:r>
            <a:r>
              <a:rPr sz="1400" spc="5">
                <a:latin typeface="Calibri"/>
                <a:cs typeface="Calibri"/>
              </a:rPr>
              <a:t>lakh</a:t>
            </a:r>
            <a:endParaRPr sz="1400">
              <a:latin typeface="Calibri"/>
              <a:cs typeface="Calibri"/>
            </a:endParaRPr>
          </a:p>
          <a:p>
            <a:pPr>
              <a:lnSpc>
                <a:spcPct val="100000"/>
              </a:lnSpc>
              <a:spcBef>
                <a:spcPts val="45"/>
              </a:spcBef>
              <a:buClr>
                <a:srgbClr val="6E6E74"/>
              </a:buClr>
              <a:buFont typeface="Calibri"/>
              <a:buAutoNum type="arabicPeriod"/>
            </a:pPr>
            <a:endParaRPr sz="1200">
              <a:latin typeface="Calibri"/>
              <a:cs typeface="Calibri"/>
            </a:endParaRPr>
          </a:p>
          <a:p>
            <a:pPr marL="406400" indent="-343535">
              <a:lnSpc>
                <a:spcPct val="100000"/>
              </a:lnSpc>
              <a:buClr>
                <a:srgbClr val="6E6E74"/>
              </a:buClr>
              <a:buSzPct val="78571"/>
              <a:buAutoNum type="arabicPeriod"/>
              <a:tabLst>
                <a:tab pos="406400" algn="l"/>
                <a:tab pos="407034" algn="l"/>
              </a:tabLst>
            </a:pPr>
            <a:r>
              <a:rPr sz="1400" spc="5">
                <a:latin typeface="Calibri"/>
                <a:cs typeface="Calibri"/>
              </a:rPr>
              <a:t>Older</a:t>
            </a:r>
            <a:r>
              <a:rPr sz="1400" spc="15">
                <a:latin typeface="Calibri"/>
                <a:cs typeface="Calibri"/>
              </a:rPr>
              <a:t> </a:t>
            </a:r>
            <a:r>
              <a:rPr sz="1400">
                <a:latin typeface="Calibri"/>
                <a:cs typeface="Calibri"/>
              </a:rPr>
              <a:t>age</a:t>
            </a:r>
            <a:r>
              <a:rPr sz="1400" spc="25">
                <a:latin typeface="Calibri"/>
                <a:cs typeface="Calibri"/>
              </a:rPr>
              <a:t> </a:t>
            </a:r>
            <a:r>
              <a:rPr sz="1400">
                <a:latin typeface="Calibri"/>
                <a:cs typeface="Calibri"/>
              </a:rPr>
              <a:t>group</a:t>
            </a:r>
            <a:r>
              <a:rPr sz="1400" spc="5">
                <a:latin typeface="Calibri"/>
                <a:cs typeface="Calibri"/>
              </a:rPr>
              <a:t> of</a:t>
            </a:r>
            <a:r>
              <a:rPr sz="1400" spc="15">
                <a:latin typeface="Calibri"/>
                <a:cs typeface="Calibri"/>
              </a:rPr>
              <a:t> </a:t>
            </a:r>
            <a:r>
              <a:rPr sz="1400" spc="5">
                <a:latin typeface="Calibri"/>
                <a:cs typeface="Calibri"/>
              </a:rPr>
              <a:t>people</a:t>
            </a:r>
            <a:r>
              <a:rPr sz="1400" spc="25">
                <a:latin typeface="Calibri"/>
                <a:cs typeface="Calibri"/>
              </a:rPr>
              <a:t> </a:t>
            </a:r>
            <a:r>
              <a:rPr sz="1400">
                <a:latin typeface="Calibri"/>
                <a:cs typeface="Calibri"/>
              </a:rPr>
              <a:t>get</a:t>
            </a:r>
            <a:r>
              <a:rPr sz="1400" spc="30">
                <a:latin typeface="Calibri"/>
                <a:cs typeface="Calibri"/>
              </a:rPr>
              <a:t> </a:t>
            </a:r>
            <a:r>
              <a:rPr sz="1400" spc="5">
                <a:latin typeface="Calibri"/>
                <a:cs typeface="Calibri"/>
              </a:rPr>
              <a:t>lower</a:t>
            </a:r>
            <a:r>
              <a:rPr sz="1400" spc="-15">
                <a:latin typeface="Calibri"/>
                <a:cs typeface="Calibri"/>
              </a:rPr>
              <a:t> </a:t>
            </a:r>
            <a:r>
              <a:rPr sz="1400" spc="10">
                <a:latin typeface="Calibri"/>
                <a:cs typeface="Calibri"/>
              </a:rPr>
              <a:t>salary</a:t>
            </a:r>
            <a:r>
              <a:rPr sz="1400" spc="5">
                <a:latin typeface="Calibri"/>
                <a:cs typeface="Calibri"/>
              </a:rPr>
              <a:t> </a:t>
            </a:r>
            <a:r>
              <a:rPr sz="1400">
                <a:latin typeface="Calibri"/>
                <a:cs typeface="Calibri"/>
              </a:rPr>
              <a:t>package</a:t>
            </a:r>
            <a:r>
              <a:rPr sz="1400" spc="10">
                <a:latin typeface="Calibri"/>
                <a:cs typeface="Calibri"/>
              </a:rPr>
              <a:t> </a:t>
            </a:r>
            <a:r>
              <a:rPr sz="1400" spc="5">
                <a:latin typeface="Calibri"/>
                <a:cs typeface="Calibri"/>
              </a:rPr>
              <a:t>who</a:t>
            </a:r>
            <a:r>
              <a:rPr sz="1400" spc="10">
                <a:latin typeface="Calibri"/>
                <a:cs typeface="Calibri"/>
              </a:rPr>
              <a:t> </a:t>
            </a:r>
            <a:r>
              <a:rPr sz="1400" spc="5">
                <a:latin typeface="Calibri"/>
                <a:cs typeface="Calibri"/>
              </a:rPr>
              <a:t>has </a:t>
            </a:r>
            <a:r>
              <a:rPr sz="1400">
                <a:latin typeface="Calibri"/>
                <a:cs typeface="Calibri"/>
              </a:rPr>
              <a:t>more </a:t>
            </a:r>
            <a:r>
              <a:rPr sz="1400" spc="5">
                <a:latin typeface="Calibri"/>
                <a:cs typeface="Calibri"/>
              </a:rPr>
              <a:t>experience.</a:t>
            </a:r>
            <a:endParaRPr sz="1400">
              <a:latin typeface="Calibri"/>
              <a:cs typeface="Calibri"/>
            </a:endParaRPr>
          </a:p>
        </p:txBody>
      </p:sp>
      <p:pic>
        <p:nvPicPr>
          <p:cNvPr id="5" name="object 5"/>
          <p:cNvPicPr/>
          <p:nvPr/>
        </p:nvPicPr>
        <p:blipFill>
          <a:blip r:embed="rId2" cstate="print"/>
          <a:stretch>
            <a:fillRect/>
          </a:stretch>
        </p:blipFill>
        <p:spPr>
          <a:xfrm>
            <a:off x="5722620" y="848409"/>
            <a:ext cx="4724400" cy="4372954"/>
          </a:xfrm>
          <a:prstGeom prst="rect">
            <a:avLst/>
          </a:prstGeom>
        </p:spPr>
      </p:pic>
      <p:pic>
        <p:nvPicPr>
          <p:cNvPr id="6" name="object 6"/>
          <p:cNvPicPr/>
          <p:nvPr/>
        </p:nvPicPr>
        <p:blipFill>
          <a:blip r:embed="rId3" cstate="print"/>
          <a:stretch>
            <a:fillRect/>
          </a:stretch>
        </p:blipFill>
        <p:spPr>
          <a:xfrm>
            <a:off x="644893" y="831038"/>
            <a:ext cx="4596142" cy="44037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41F1421-EB4D-4FCC-84AA-B8EAB598D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C2868A18-D0E4-4521-BA87-CE338DE4F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4F736B56-6631-4C1B-9CC6-D26C3DB9A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F88E20D-A161-4C96-9EAE-6A421E59F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62838FE3-738E-4926-B12B-06CB84AB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0A3A990B-04D7-4B58-9819-692A71E0A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FA6533A-5978-4C31-BE29-20D7F950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2A1E25D-508A-4EE7-9B89-71BC1BEEF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2">
            <a:extLst>
              <a:ext uri="{FF2B5EF4-FFF2-40B4-BE49-F238E27FC236}">
                <a16:creationId xmlns:a16="http://schemas.microsoft.com/office/drawing/2014/main" id="{6FD9ED33-B960-4F9D-8023-20D83062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2974973" y="-15832"/>
            <a:ext cx="9217026" cy="6889518"/>
          </a:xfrm>
          <a:custGeom>
            <a:avLst/>
            <a:gdLst>
              <a:gd name="connsiteX0" fmla="*/ 1087153 w 9217026"/>
              <a:gd name="connsiteY0" fmla="*/ 0 h 6889518"/>
              <a:gd name="connsiteX1" fmla="*/ 1087153 w 9217026"/>
              <a:gd name="connsiteY1" fmla="*/ 1098 h 6889518"/>
              <a:gd name="connsiteX2" fmla="*/ 0 w 9217026"/>
              <a:gd name="connsiteY2" fmla="*/ 0 h 6889518"/>
              <a:gd name="connsiteX3" fmla="*/ 0 w 9217026"/>
              <a:gd name="connsiteY3" fmla="*/ 6889518 h 6889518"/>
              <a:gd name="connsiteX4" fmla="*/ 1087153 w 9217026"/>
              <a:gd name="connsiteY4" fmla="*/ 6888254 h 6889518"/>
              <a:gd name="connsiteX5" fmla="*/ 1087153 w 9217026"/>
              <a:gd name="connsiteY5" fmla="*/ 6889518 h 6889518"/>
              <a:gd name="connsiteX6" fmla="*/ 7295095 w 9217026"/>
              <a:gd name="connsiteY6" fmla="*/ 6882299 h 6889518"/>
              <a:gd name="connsiteX7" fmla="*/ 9217026 w 9217026"/>
              <a:gd name="connsiteY7" fmla="*/ 5349831 h 6889518"/>
              <a:gd name="connsiteX8" fmla="*/ 8378827 w 9217026"/>
              <a:gd name="connsiteY8" fmla="*/ 7365 h 688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7026" h="6889518">
                <a:moveTo>
                  <a:pt x="1087153" y="0"/>
                </a:moveTo>
                <a:lnTo>
                  <a:pt x="1087153" y="1098"/>
                </a:lnTo>
                <a:lnTo>
                  <a:pt x="0" y="0"/>
                </a:lnTo>
                <a:lnTo>
                  <a:pt x="0" y="6889518"/>
                </a:lnTo>
                <a:lnTo>
                  <a:pt x="1087153" y="6888254"/>
                </a:lnTo>
                <a:lnTo>
                  <a:pt x="1087153" y="6889518"/>
                </a:lnTo>
                <a:lnTo>
                  <a:pt x="7295095" y="6882299"/>
                </a:lnTo>
                <a:lnTo>
                  <a:pt x="9217026" y="5349831"/>
                </a:lnTo>
                <a:lnTo>
                  <a:pt x="8378827"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21" name="Group 20">
            <a:extLst>
              <a:ext uri="{FF2B5EF4-FFF2-40B4-BE49-F238E27FC236}">
                <a16:creationId xmlns:a16="http://schemas.microsoft.com/office/drawing/2014/main" id="{48248BD7-AE40-49AB-844D-ABD40D80B2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2" name="Freeform 6">
              <a:extLst>
                <a:ext uri="{FF2B5EF4-FFF2-40B4-BE49-F238E27FC236}">
                  <a16:creationId xmlns:a16="http://schemas.microsoft.com/office/drawing/2014/main" id="{977D6250-A0F3-4872-9969-3DB7ADE7C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5796BEC7-5389-45D6-A0D4-F36405E5A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BEA57FAB-D2EF-4F47-A986-4321D5148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5E8C59C9-8A0C-4F01-A36F-1C6389554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62D244EC-76FC-490A-8371-18E8C0624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FA33782B-4F01-450E-A17D-F7C0335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4" name="object 4"/>
          <p:cNvPicPr/>
          <p:nvPr/>
        </p:nvPicPr>
        <p:blipFill rotWithShape="1">
          <a:blip r:embed="rId3" cstate="print"/>
          <a:srcRect l="31401" r="20478" b="2"/>
          <a:stretch/>
        </p:blipFill>
        <p:spPr>
          <a:xfrm>
            <a:off x="20" y="10"/>
            <a:ext cx="3175466" cy="5245940"/>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ln w="38100">
            <a:noFill/>
          </a:ln>
          <a:effectLst/>
        </p:spPr>
      </p:pic>
      <p:pic>
        <p:nvPicPr>
          <p:cNvPr id="3" name="object 3"/>
          <p:cNvPicPr/>
          <p:nvPr/>
        </p:nvPicPr>
        <p:blipFill rotWithShape="1">
          <a:blip r:embed="rId4" cstate="print"/>
          <a:srcRect l="3848" r="33408" b="-4"/>
          <a:stretch/>
        </p:blipFill>
        <p:spPr>
          <a:xfrm>
            <a:off x="20" y="4901964"/>
            <a:ext cx="3459143" cy="1956037"/>
          </a:xfrm>
          <a:custGeom>
            <a:avLst/>
            <a:gdLst/>
            <a:ahLst/>
            <a:cxnLst/>
            <a:rect l="l" t="t" r="r" b="b"/>
            <a:pathLst>
              <a:path w="3459163" h="1956037">
                <a:moveTo>
                  <a:pt x="0" y="0"/>
                </a:moveTo>
                <a:lnTo>
                  <a:pt x="2310547" y="343987"/>
                </a:lnTo>
                <a:lnTo>
                  <a:pt x="3459163" y="1951804"/>
                </a:lnTo>
                <a:lnTo>
                  <a:pt x="0" y="1956037"/>
                </a:lnTo>
                <a:close/>
              </a:path>
            </a:pathLst>
          </a:custGeom>
          <a:ln w="38100">
            <a:noFill/>
          </a:ln>
          <a:effectLst/>
        </p:spPr>
      </p:pic>
      <p:sp>
        <p:nvSpPr>
          <p:cNvPr id="2" name="object 2"/>
          <p:cNvSpPr txBox="1"/>
          <p:nvPr/>
        </p:nvSpPr>
        <p:spPr>
          <a:xfrm>
            <a:off x="4056062" y="2666999"/>
            <a:ext cx="7446961" cy="3124201"/>
          </a:xfrm>
          <a:prstGeom prst="rect">
            <a:avLst/>
          </a:prstGeom>
        </p:spPr>
        <p:txBody>
          <a:bodyPr vert="horz" lIns="91440" tIns="45720" rIns="91440" bIns="45720" rtlCol="0" anchor="ctr">
            <a:noAutofit/>
          </a:bodyPr>
          <a:lstStyle/>
          <a:p>
            <a:pPr marL="12700" defTabSz="457200">
              <a:lnSpc>
                <a:spcPct val="90000"/>
              </a:lnSpc>
              <a:spcBef>
                <a:spcPct val="20000"/>
              </a:spcBef>
              <a:spcAft>
                <a:spcPts val="600"/>
              </a:spcAft>
              <a:buClr>
                <a:schemeClr val="accent1">
                  <a:lumMod val="75000"/>
                </a:schemeClr>
              </a:buClr>
              <a:buSzPct val="145000"/>
              <a:buFont typeface="Arial"/>
              <a:buChar char="•"/>
            </a:pPr>
            <a:r>
              <a:rPr lang="en-US" sz="1400" b="1" dirty="0">
                <a:solidFill>
                  <a:schemeClr val="bg1"/>
                </a:solidFill>
                <a:latin typeface="Times New Roman"/>
                <a:cs typeface="Times New Roman"/>
              </a:rPr>
              <a:t>#Mean</a:t>
            </a:r>
            <a:r>
              <a:rPr lang="en-US" sz="1400" b="1" spc="15" dirty="0">
                <a:solidFill>
                  <a:schemeClr val="bg1"/>
                </a:solidFill>
                <a:latin typeface="Times New Roman"/>
                <a:cs typeface="Times New Roman"/>
              </a:rPr>
              <a:t> </a:t>
            </a:r>
            <a:r>
              <a:rPr lang="en-US" sz="1400" b="1" spc="5" dirty="0">
                <a:solidFill>
                  <a:schemeClr val="bg1"/>
                </a:solidFill>
                <a:latin typeface="Times New Roman"/>
                <a:cs typeface="Times New Roman"/>
              </a:rPr>
              <a:t>salary</a:t>
            </a:r>
            <a:r>
              <a:rPr lang="en-US" sz="1400" b="1" spc="-15" dirty="0">
                <a:solidFill>
                  <a:schemeClr val="bg1"/>
                </a:solidFill>
                <a:latin typeface="Times New Roman"/>
                <a:cs typeface="Times New Roman"/>
              </a:rPr>
              <a:t> </a:t>
            </a:r>
            <a:r>
              <a:rPr lang="en-US" sz="1400" b="1" spc="-5" dirty="0">
                <a:solidFill>
                  <a:schemeClr val="bg1"/>
                </a:solidFill>
                <a:latin typeface="Times New Roman"/>
                <a:cs typeface="Times New Roman"/>
              </a:rPr>
              <a:t>for</a:t>
            </a:r>
            <a:r>
              <a:rPr lang="en-US" sz="1400" b="1" spc="15" dirty="0">
                <a:solidFill>
                  <a:schemeClr val="bg1"/>
                </a:solidFill>
                <a:latin typeface="Times New Roman"/>
                <a:cs typeface="Times New Roman"/>
              </a:rPr>
              <a:t> </a:t>
            </a:r>
            <a:r>
              <a:rPr lang="en-US" sz="1400" b="1" spc="5" dirty="0">
                <a:solidFill>
                  <a:schemeClr val="bg1"/>
                </a:solidFill>
                <a:latin typeface="Times New Roman"/>
                <a:cs typeface="Times New Roman"/>
              </a:rPr>
              <a:t>each</a:t>
            </a:r>
            <a:r>
              <a:rPr lang="en-US" sz="1400" b="1" dirty="0">
                <a:solidFill>
                  <a:schemeClr val="bg1"/>
                </a:solidFill>
                <a:latin typeface="Times New Roman"/>
                <a:cs typeface="Times New Roman"/>
              </a:rPr>
              <a:t> category</a:t>
            </a:r>
            <a:endParaRPr lang="en-US" sz="1400" dirty="0">
              <a:solidFill>
                <a:schemeClr val="bg1"/>
              </a:solidFill>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400" dirty="0">
              <a:solidFill>
                <a:schemeClr val="bg1"/>
              </a:solidFill>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400" dirty="0">
              <a:solidFill>
                <a:schemeClr val="bg1"/>
              </a:solidFill>
              <a:latin typeface="Times New Roman"/>
              <a:cs typeface="Times New Roman"/>
            </a:endParaRPr>
          </a:p>
          <a:p>
            <a:pPr marL="12700" marR="1458595" defTabSz="457200">
              <a:lnSpc>
                <a:spcPct val="90000"/>
              </a:lnSpc>
              <a:spcBef>
                <a:spcPct val="20000"/>
              </a:spcBef>
              <a:spcAft>
                <a:spcPts val="600"/>
              </a:spcAft>
              <a:buClr>
                <a:schemeClr val="accent1">
                  <a:lumMod val="75000"/>
                </a:schemeClr>
              </a:buClr>
              <a:buSzPct val="145000"/>
              <a:buFont typeface="Arial"/>
              <a:buChar char="•"/>
            </a:pPr>
            <a:r>
              <a:rPr lang="en-US" sz="1400" dirty="0">
                <a:solidFill>
                  <a:schemeClr val="bg1"/>
                </a:solidFill>
                <a:latin typeface="Times New Roman"/>
                <a:cs typeface="Times New Roman"/>
              </a:rPr>
              <a:t>Generated</a:t>
            </a:r>
            <a:r>
              <a:rPr lang="en-US" sz="1400" spc="15" dirty="0">
                <a:solidFill>
                  <a:schemeClr val="bg1"/>
                </a:solidFill>
                <a:latin typeface="Times New Roman"/>
                <a:cs typeface="Times New Roman"/>
              </a:rPr>
              <a:t> </a:t>
            </a:r>
            <a:r>
              <a:rPr lang="en-US" sz="1400" dirty="0">
                <a:solidFill>
                  <a:schemeClr val="bg1"/>
                </a:solidFill>
                <a:latin typeface="Times New Roman"/>
                <a:cs typeface="Times New Roman"/>
              </a:rPr>
              <a:t>common</a:t>
            </a:r>
            <a:r>
              <a:rPr lang="en-US" sz="1400" spc="-10" dirty="0">
                <a:solidFill>
                  <a:schemeClr val="bg1"/>
                </a:solidFill>
                <a:latin typeface="Times New Roman"/>
                <a:cs typeface="Times New Roman"/>
              </a:rPr>
              <a:t> </a:t>
            </a:r>
            <a:r>
              <a:rPr lang="en-US" sz="1400" spc="5" dirty="0">
                <a:solidFill>
                  <a:schemeClr val="bg1"/>
                </a:solidFill>
                <a:latin typeface="Times New Roman"/>
                <a:cs typeface="Times New Roman"/>
              </a:rPr>
              <a:t>multiple</a:t>
            </a:r>
            <a:r>
              <a:rPr lang="en-US" sz="1400" spc="20" dirty="0">
                <a:solidFill>
                  <a:schemeClr val="bg1"/>
                </a:solidFill>
                <a:latin typeface="Times New Roman"/>
                <a:cs typeface="Times New Roman"/>
              </a:rPr>
              <a:t> </a:t>
            </a:r>
            <a:r>
              <a:rPr lang="en-US" sz="1400" spc="5" dirty="0">
                <a:solidFill>
                  <a:schemeClr val="bg1"/>
                </a:solidFill>
                <a:latin typeface="Times New Roman"/>
                <a:cs typeface="Times New Roman"/>
              </a:rPr>
              <a:t>plots</a:t>
            </a:r>
            <a:r>
              <a:rPr lang="en-US" sz="1400" spc="10" dirty="0">
                <a:solidFill>
                  <a:schemeClr val="bg1"/>
                </a:solidFill>
                <a:latin typeface="Times New Roman"/>
                <a:cs typeface="Times New Roman"/>
              </a:rPr>
              <a:t> </a:t>
            </a:r>
            <a:r>
              <a:rPr lang="en-US" sz="1400" dirty="0">
                <a:solidFill>
                  <a:schemeClr val="bg1"/>
                </a:solidFill>
                <a:latin typeface="Times New Roman"/>
                <a:cs typeface="Times New Roman"/>
              </a:rPr>
              <a:t>to</a:t>
            </a:r>
            <a:r>
              <a:rPr lang="en-US" sz="1400" spc="25" dirty="0">
                <a:solidFill>
                  <a:schemeClr val="bg1"/>
                </a:solidFill>
                <a:latin typeface="Times New Roman"/>
                <a:cs typeface="Times New Roman"/>
              </a:rPr>
              <a:t> </a:t>
            </a:r>
            <a:r>
              <a:rPr lang="en-US" sz="1400" dirty="0">
                <a:solidFill>
                  <a:schemeClr val="bg1"/>
                </a:solidFill>
                <a:latin typeface="Times New Roman"/>
                <a:cs typeface="Times New Roman"/>
              </a:rPr>
              <a:t>indicates</a:t>
            </a:r>
            <a:r>
              <a:rPr lang="en-US" sz="1400" spc="25" dirty="0">
                <a:solidFill>
                  <a:schemeClr val="bg1"/>
                </a:solidFill>
                <a:latin typeface="Times New Roman"/>
                <a:cs typeface="Times New Roman"/>
              </a:rPr>
              <a:t> </a:t>
            </a:r>
            <a:r>
              <a:rPr lang="en-US" sz="1400" dirty="0">
                <a:solidFill>
                  <a:schemeClr val="bg1"/>
                </a:solidFill>
                <a:latin typeface="Times New Roman"/>
                <a:cs typeface="Times New Roman"/>
              </a:rPr>
              <a:t>mean </a:t>
            </a:r>
            <a:r>
              <a:rPr lang="en-US" sz="1400" spc="-300" dirty="0">
                <a:solidFill>
                  <a:schemeClr val="bg1"/>
                </a:solidFill>
                <a:latin typeface="Times New Roman"/>
                <a:cs typeface="Times New Roman"/>
              </a:rPr>
              <a:t> </a:t>
            </a:r>
            <a:r>
              <a:rPr lang="en-US" sz="1400" spc="5" dirty="0">
                <a:solidFill>
                  <a:schemeClr val="bg1"/>
                </a:solidFill>
                <a:latin typeface="Times New Roman"/>
                <a:cs typeface="Times New Roman"/>
              </a:rPr>
              <a:t>of</a:t>
            </a:r>
            <a:r>
              <a:rPr lang="en-US" sz="1400" spc="-10" dirty="0">
                <a:solidFill>
                  <a:schemeClr val="bg1"/>
                </a:solidFill>
                <a:latin typeface="Times New Roman"/>
                <a:cs typeface="Times New Roman"/>
              </a:rPr>
              <a:t> </a:t>
            </a:r>
            <a:r>
              <a:rPr lang="en-US" sz="1400" dirty="0">
                <a:solidFill>
                  <a:schemeClr val="bg1"/>
                </a:solidFill>
                <a:latin typeface="Times New Roman"/>
                <a:cs typeface="Times New Roman"/>
              </a:rPr>
              <a:t>each</a:t>
            </a:r>
            <a:r>
              <a:rPr lang="en-US" sz="1400" spc="30" dirty="0">
                <a:solidFill>
                  <a:schemeClr val="bg1"/>
                </a:solidFill>
                <a:latin typeface="Times New Roman"/>
                <a:cs typeface="Times New Roman"/>
              </a:rPr>
              <a:t> </a:t>
            </a:r>
            <a:r>
              <a:rPr lang="en-US" sz="1400" dirty="0">
                <a:solidFill>
                  <a:schemeClr val="bg1"/>
                </a:solidFill>
                <a:latin typeface="Times New Roman"/>
                <a:cs typeface="Times New Roman"/>
              </a:rPr>
              <a:t>category</a:t>
            </a:r>
          </a:p>
          <a:p>
            <a:pPr defTabSz="457200">
              <a:lnSpc>
                <a:spcPct val="90000"/>
              </a:lnSpc>
              <a:spcBef>
                <a:spcPct val="20000"/>
              </a:spcBef>
              <a:spcAft>
                <a:spcPts val="600"/>
              </a:spcAft>
              <a:buClr>
                <a:schemeClr val="accent1">
                  <a:lumMod val="75000"/>
                </a:schemeClr>
              </a:buClr>
              <a:buSzPct val="145000"/>
              <a:buFont typeface="Arial"/>
              <a:buChar char="•"/>
            </a:pPr>
            <a:endParaRPr lang="en-US" sz="1400" dirty="0">
              <a:solidFill>
                <a:schemeClr val="bg1"/>
              </a:solidFill>
              <a:latin typeface="Times New Roman"/>
              <a:cs typeface="Times New Roman"/>
            </a:endParaRPr>
          </a:p>
          <a:p>
            <a:pPr marL="12700" marR="1390650" defTabSz="457200">
              <a:lnSpc>
                <a:spcPct val="90000"/>
              </a:lnSpc>
              <a:spcBef>
                <a:spcPct val="20000"/>
              </a:spcBef>
              <a:spcAft>
                <a:spcPts val="600"/>
              </a:spcAft>
              <a:buClr>
                <a:schemeClr val="accent1">
                  <a:lumMod val="75000"/>
                </a:schemeClr>
              </a:buClr>
              <a:buSzPct val="145000"/>
              <a:buFont typeface="Arial"/>
              <a:buChar char="•"/>
              <a:tabLst>
                <a:tab pos="151765" algn="l"/>
              </a:tabLst>
            </a:pPr>
            <a:r>
              <a:rPr lang="en-US" sz="1400" dirty="0">
                <a:solidFill>
                  <a:schemeClr val="bg1"/>
                </a:solidFill>
                <a:latin typeface="Times New Roman"/>
                <a:cs typeface="Times New Roman"/>
              </a:rPr>
              <a:t>For</a:t>
            </a:r>
            <a:r>
              <a:rPr lang="en-US" sz="1400" spc="-20" dirty="0">
                <a:solidFill>
                  <a:schemeClr val="bg1"/>
                </a:solidFill>
                <a:latin typeface="Times New Roman"/>
                <a:cs typeface="Times New Roman"/>
              </a:rPr>
              <a:t> </a:t>
            </a:r>
            <a:r>
              <a:rPr lang="en-US" sz="1400" spc="5" dirty="0">
                <a:solidFill>
                  <a:schemeClr val="bg1"/>
                </a:solidFill>
                <a:latin typeface="Times New Roman"/>
                <a:cs typeface="Times New Roman"/>
              </a:rPr>
              <a:t>education</a:t>
            </a:r>
            <a:r>
              <a:rPr lang="en-US" sz="1400" spc="20" dirty="0">
                <a:solidFill>
                  <a:schemeClr val="bg1"/>
                </a:solidFill>
                <a:latin typeface="Times New Roman"/>
                <a:cs typeface="Times New Roman"/>
              </a:rPr>
              <a:t> </a:t>
            </a:r>
            <a:r>
              <a:rPr lang="en-US" sz="1400" dirty="0">
                <a:solidFill>
                  <a:schemeClr val="bg1"/>
                </a:solidFill>
                <a:latin typeface="Times New Roman"/>
                <a:cs typeface="Times New Roman"/>
              </a:rPr>
              <a:t>category</a:t>
            </a:r>
            <a:r>
              <a:rPr lang="en-US" sz="1400" spc="-5" dirty="0">
                <a:solidFill>
                  <a:schemeClr val="bg1"/>
                </a:solidFill>
                <a:latin typeface="Times New Roman"/>
                <a:cs typeface="Times New Roman"/>
              </a:rPr>
              <a:t> </a:t>
            </a:r>
            <a:r>
              <a:rPr lang="en-US" sz="1400" dirty="0" err="1">
                <a:solidFill>
                  <a:schemeClr val="bg1"/>
                </a:solidFill>
                <a:latin typeface="Times New Roman"/>
                <a:cs typeface="Times New Roman"/>
              </a:rPr>
              <a:t>masters</a:t>
            </a:r>
            <a:r>
              <a:rPr lang="en-US" sz="1400" spc="10" dirty="0">
                <a:solidFill>
                  <a:schemeClr val="bg1"/>
                </a:solidFill>
                <a:latin typeface="Times New Roman"/>
                <a:cs typeface="Times New Roman"/>
              </a:rPr>
              <a:t> </a:t>
            </a:r>
            <a:r>
              <a:rPr lang="en-US" sz="1400" dirty="0">
                <a:solidFill>
                  <a:schemeClr val="bg1"/>
                </a:solidFill>
                <a:latin typeface="Times New Roman"/>
                <a:cs typeface="Times New Roman"/>
              </a:rPr>
              <a:t>degree</a:t>
            </a:r>
            <a:r>
              <a:rPr lang="en-US" sz="1400" spc="10" dirty="0">
                <a:solidFill>
                  <a:schemeClr val="bg1"/>
                </a:solidFill>
                <a:latin typeface="Times New Roman"/>
                <a:cs typeface="Times New Roman"/>
              </a:rPr>
              <a:t> </a:t>
            </a:r>
            <a:r>
              <a:rPr lang="en-US" sz="1400" spc="5" dirty="0">
                <a:solidFill>
                  <a:schemeClr val="bg1"/>
                </a:solidFill>
                <a:latin typeface="Times New Roman"/>
                <a:cs typeface="Times New Roman"/>
              </a:rPr>
              <a:t>people</a:t>
            </a:r>
            <a:r>
              <a:rPr lang="en-US" sz="1400" spc="10" dirty="0">
                <a:solidFill>
                  <a:schemeClr val="bg1"/>
                </a:solidFill>
                <a:latin typeface="Times New Roman"/>
                <a:cs typeface="Times New Roman"/>
              </a:rPr>
              <a:t> </a:t>
            </a:r>
            <a:r>
              <a:rPr lang="en-US" sz="1400" spc="-5" dirty="0">
                <a:solidFill>
                  <a:schemeClr val="bg1"/>
                </a:solidFill>
                <a:latin typeface="Times New Roman"/>
                <a:cs typeface="Times New Roman"/>
              </a:rPr>
              <a:t>have </a:t>
            </a:r>
            <a:r>
              <a:rPr lang="en-US" sz="1400" spc="-300" dirty="0">
                <a:solidFill>
                  <a:schemeClr val="bg1"/>
                </a:solidFill>
                <a:latin typeface="Times New Roman"/>
                <a:cs typeface="Times New Roman"/>
              </a:rPr>
              <a:t> </a:t>
            </a:r>
            <a:r>
              <a:rPr lang="en-US" sz="1400" dirty="0">
                <a:solidFill>
                  <a:schemeClr val="bg1"/>
                </a:solidFill>
                <a:latin typeface="Times New Roman"/>
                <a:cs typeface="Times New Roman"/>
              </a:rPr>
              <a:t>mean</a:t>
            </a:r>
            <a:r>
              <a:rPr lang="en-US" sz="1400" spc="5" dirty="0">
                <a:solidFill>
                  <a:schemeClr val="bg1"/>
                </a:solidFill>
                <a:latin typeface="Times New Roman"/>
                <a:cs typeface="Times New Roman"/>
              </a:rPr>
              <a:t> </a:t>
            </a:r>
            <a:r>
              <a:rPr lang="en-US" sz="1400" spc="10" dirty="0">
                <a:solidFill>
                  <a:schemeClr val="bg1"/>
                </a:solidFill>
                <a:latin typeface="Times New Roman"/>
                <a:cs typeface="Times New Roman"/>
              </a:rPr>
              <a:t>salary</a:t>
            </a:r>
            <a:endParaRPr lang="en-US" sz="1400" dirty="0">
              <a:solidFill>
                <a:schemeClr val="bg1"/>
              </a:solidFill>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400" dirty="0">
              <a:solidFill>
                <a:schemeClr val="bg1"/>
              </a:solidFill>
              <a:latin typeface="Times New Roman"/>
              <a:cs typeface="Times New Roman"/>
            </a:endParaRPr>
          </a:p>
          <a:p>
            <a:pPr marL="150495" indent="-138430" defTabSz="457200">
              <a:lnSpc>
                <a:spcPct val="90000"/>
              </a:lnSpc>
              <a:spcBef>
                <a:spcPct val="20000"/>
              </a:spcBef>
              <a:spcAft>
                <a:spcPts val="600"/>
              </a:spcAft>
              <a:buClr>
                <a:schemeClr val="accent1">
                  <a:lumMod val="75000"/>
                </a:schemeClr>
              </a:buClr>
              <a:buSzPct val="145000"/>
              <a:buFont typeface="Arial"/>
              <a:buChar char="•"/>
              <a:tabLst>
                <a:tab pos="151130" algn="l"/>
              </a:tabLst>
            </a:pPr>
            <a:r>
              <a:rPr lang="en-US" sz="1400" dirty="0">
                <a:solidFill>
                  <a:schemeClr val="bg1"/>
                </a:solidFill>
                <a:latin typeface="Times New Roman"/>
                <a:cs typeface="Times New Roman"/>
              </a:rPr>
              <a:t>In</a:t>
            </a:r>
            <a:r>
              <a:rPr lang="en-US" sz="1400" spc="5" dirty="0">
                <a:solidFill>
                  <a:schemeClr val="bg1"/>
                </a:solidFill>
                <a:latin typeface="Times New Roman"/>
                <a:cs typeface="Times New Roman"/>
              </a:rPr>
              <a:t> location</a:t>
            </a:r>
            <a:r>
              <a:rPr lang="en-US" sz="1400" spc="20" dirty="0">
                <a:solidFill>
                  <a:schemeClr val="bg1"/>
                </a:solidFill>
                <a:latin typeface="Times New Roman"/>
                <a:cs typeface="Times New Roman"/>
              </a:rPr>
              <a:t> </a:t>
            </a:r>
            <a:r>
              <a:rPr lang="en-US" sz="1400" dirty="0">
                <a:solidFill>
                  <a:schemeClr val="bg1"/>
                </a:solidFill>
                <a:latin typeface="Times New Roman"/>
                <a:cs typeface="Times New Roman"/>
              </a:rPr>
              <a:t>category</a:t>
            </a:r>
            <a:r>
              <a:rPr lang="en-US" sz="1400" spc="15" dirty="0">
                <a:solidFill>
                  <a:schemeClr val="bg1"/>
                </a:solidFill>
                <a:latin typeface="Times New Roman"/>
                <a:cs typeface="Times New Roman"/>
              </a:rPr>
              <a:t> </a:t>
            </a:r>
            <a:r>
              <a:rPr lang="en-US" sz="1400" dirty="0">
                <a:solidFill>
                  <a:schemeClr val="bg1"/>
                </a:solidFill>
                <a:latin typeface="Times New Roman"/>
                <a:cs typeface="Times New Roman"/>
              </a:rPr>
              <a:t>mean</a:t>
            </a:r>
            <a:r>
              <a:rPr lang="en-US" sz="1400" spc="15" dirty="0">
                <a:solidFill>
                  <a:schemeClr val="bg1"/>
                </a:solidFill>
                <a:latin typeface="Times New Roman"/>
                <a:cs typeface="Times New Roman"/>
              </a:rPr>
              <a:t> </a:t>
            </a:r>
            <a:r>
              <a:rPr lang="en-US" sz="1400" spc="5" dirty="0">
                <a:solidFill>
                  <a:schemeClr val="bg1"/>
                </a:solidFill>
                <a:latin typeface="Times New Roman"/>
                <a:cs typeface="Times New Roman"/>
              </a:rPr>
              <a:t>is</a:t>
            </a:r>
            <a:r>
              <a:rPr lang="en-US" sz="1400" spc="15" dirty="0">
                <a:solidFill>
                  <a:schemeClr val="bg1"/>
                </a:solidFill>
                <a:latin typeface="Times New Roman"/>
                <a:cs typeface="Times New Roman"/>
              </a:rPr>
              <a:t> </a:t>
            </a:r>
            <a:r>
              <a:rPr lang="en-US" sz="1400" spc="5" dirty="0">
                <a:solidFill>
                  <a:schemeClr val="bg1"/>
                </a:solidFill>
                <a:latin typeface="Times New Roman"/>
                <a:cs typeface="Times New Roman"/>
              </a:rPr>
              <a:t>suburban</a:t>
            </a:r>
            <a:r>
              <a:rPr lang="en-US" sz="1400" spc="25" dirty="0">
                <a:solidFill>
                  <a:schemeClr val="bg1"/>
                </a:solidFill>
                <a:latin typeface="Times New Roman"/>
                <a:cs typeface="Times New Roman"/>
              </a:rPr>
              <a:t> </a:t>
            </a:r>
            <a:r>
              <a:rPr lang="en-US" sz="1400" dirty="0">
                <a:solidFill>
                  <a:schemeClr val="bg1"/>
                </a:solidFill>
                <a:latin typeface="Times New Roman"/>
                <a:cs typeface="Times New Roman"/>
              </a:rPr>
              <a:t>located</a:t>
            </a:r>
            <a:r>
              <a:rPr lang="en-US" sz="1400" spc="5" dirty="0">
                <a:solidFill>
                  <a:schemeClr val="bg1"/>
                </a:solidFill>
                <a:latin typeface="Times New Roman"/>
                <a:cs typeface="Times New Roman"/>
              </a:rPr>
              <a:t> people</a:t>
            </a:r>
            <a:r>
              <a:rPr lang="en-US" sz="1400" spc="15" dirty="0">
                <a:solidFill>
                  <a:schemeClr val="bg1"/>
                </a:solidFill>
                <a:latin typeface="Times New Roman"/>
                <a:cs typeface="Times New Roman"/>
              </a:rPr>
              <a:t> </a:t>
            </a:r>
            <a:r>
              <a:rPr lang="en-US" sz="1400" spc="5" dirty="0">
                <a:solidFill>
                  <a:schemeClr val="bg1"/>
                </a:solidFill>
                <a:latin typeface="Times New Roman"/>
                <a:cs typeface="Times New Roman"/>
              </a:rPr>
              <a:t>has</a:t>
            </a:r>
            <a:r>
              <a:rPr lang="en-US" sz="1400" spc="30" dirty="0">
                <a:solidFill>
                  <a:schemeClr val="bg1"/>
                </a:solidFill>
                <a:latin typeface="Times New Roman"/>
                <a:cs typeface="Times New Roman"/>
              </a:rPr>
              <a:t> </a:t>
            </a:r>
            <a:r>
              <a:rPr lang="en-US" sz="1400" dirty="0">
                <a:solidFill>
                  <a:schemeClr val="bg1"/>
                </a:solidFill>
                <a:latin typeface="Times New Roman"/>
                <a:cs typeface="Times New Roman"/>
              </a:rPr>
              <a:t>mean</a:t>
            </a:r>
            <a:r>
              <a:rPr lang="en-US" sz="1400" spc="15" dirty="0">
                <a:solidFill>
                  <a:schemeClr val="bg1"/>
                </a:solidFill>
                <a:latin typeface="Times New Roman"/>
                <a:cs typeface="Times New Roman"/>
              </a:rPr>
              <a:t> </a:t>
            </a:r>
            <a:r>
              <a:rPr lang="en-US" sz="1400" spc="-5" dirty="0">
                <a:solidFill>
                  <a:schemeClr val="bg1"/>
                </a:solidFill>
                <a:latin typeface="Times New Roman"/>
                <a:cs typeface="Times New Roman"/>
              </a:rPr>
              <a:t>salary.</a:t>
            </a:r>
            <a:endParaRPr lang="en-US" sz="1400" dirty="0">
              <a:solidFill>
                <a:schemeClr val="bg1"/>
              </a:solidFill>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400" dirty="0">
              <a:solidFill>
                <a:schemeClr val="bg1"/>
              </a:solidFill>
              <a:latin typeface="Times New Roman"/>
              <a:cs typeface="Times New Roman"/>
            </a:endParaRPr>
          </a:p>
          <a:p>
            <a:pPr marL="190500" indent="-178435" defTabSz="457200">
              <a:lnSpc>
                <a:spcPct val="90000"/>
              </a:lnSpc>
              <a:spcBef>
                <a:spcPct val="20000"/>
              </a:spcBef>
              <a:spcAft>
                <a:spcPts val="600"/>
              </a:spcAft>
              <a:buClr>
                <a:schemeClr val="accent1">
                  <a:lumMod val="75000"/>
                </a:schemeClr>
              </a:buClr>
              <a:buSzPct val="145000"/>
              <a:buFont typeface="Arial"/>
              <a:buChar char="•"/>
              <a:tabLst>
                <a:tab pos="191135" algn="l"/>
              </a:tabLst>
            </a:pPr>
            <a:r>
              <a:rPr lang="en-US" sz="1400" spc="5" dirty="0">
                <a:solidFill>
                  <a:schemeClr val="bg1"/>
                </a:solidFill>
                <a:latin typeface="Times New Roman"/>
                <a:cs typeface="Times New Roman"/>
              </a:rPr>
              <a:t>Aa</a:t>
            </a:r>
            <a:r>
              <a:rPr lang="en-US" sz="1400" spc="15" dirty="0">
                <a:solidFill>
                  <a:schemeClr val="bg1"/>
                </a:solidFill>
                <a:latin typeface="Times New Roman"/>
                <a:cs typeface="Times New Roman"/>
              </a:rPr>
              <a:t> </a:t>
            </a:r>
            <a:r>
              <a:rPr lang="en-US" sz="1400" spc="5" dirty="0">
                <a:solidFill>
                  <a:schemeClr val="bg1"/>
                </a:solidFill>
                <a:latin typeface="Times New Roman"/>
                <a:cs typeface="Times New Roman"/>
              </a:rPr>
              <a:t>per</a:t>
            </a:r>
            <a:r>
              <a:rPr lang="en-US" sz="1400" spc="10" dirty="0">
                <a:solidFill>
                  <a:schemeClr val="bg1"/>
                </a:solidFill>
                <a:latin typeface="Times New Roman"/>
                <a:cs typeface="Times New Roman"/>
              </a:rPr>
              <a:t> </a:t>
            </a:r>
            <a:r>
              <a:rPr lang="en-US" sz="1400" spc="5" dirty="0">
                <a:solidFill>
                  <a:schemeClr val="bg1"/>
                </a:solidFill>
                <a:latin typeface="Times New Roman"/>
                <a:cs typeface="Times New Roman"/>
              </a:rPr>
              <a:t>the</a:t>
            </a:r>
            <a:r>
              <a:rPr lang="en-US" sz="1400" spc="30" dirty="0">
                <a:solidFill>
                  <a:schemeClr val="bg1"/>
                </a:solidFill>
                <a:latin typeface="Times New Roman"/>
                <a:cs typeface="Times New Roman"/>
              </a:rPr>
              <a:t> </a:t>
            </a:r>
            <a:r>
              <a:rPr lang="en-US" sz="1400" spc="5" dirty="0">
                <a:solidFill>
                  <a:schemeClr val="bg1"/>
                </a:solidFill>
                <a:latin typeface="Times New Roman"/>
                <a:cs typeface="Times New Roman"/>
              </a:rPr>
              <a:t>job</a:t>
            </a:r>
            <a:r>
              <a:rPr lang="en-US" sz="1400" spc="15" dirty="0">
                <a:solidFill>
                  <a:schemeClr val="bg1"/>
                </a:solidFill>
                <a:latin typeface="Times New Roman"/>
                <a:cs typeface="Times New Roman"/>
              </a:rPr>
              <a:t> </a:t>
            </a:r>
            <a:r>
              <a:rPr lang="en-US" sz="1400" spc="5" dirty="0">
                <a:solidFill>
                  <a:schemeClr val="bg1"/>
                </a:solidFill>
                <a:latin typeface="Times New Roman"/>
                <a:cs typeface="Times New Roman"/>
              </a:rPr>
              <a:t>title</a:t>
            </a:r>
            <a:r>
              <a:rPr lang="en-US" sz="1400" spc="15" dirty="0">
                <a:solidFill>
                  <a:schemeClr val="bg1"/>
                </a:solidFill>
                <a:latin typeface="Times New Roman"/>
                <a:cs typeface="Times New Roman"/>
              </a:rPr>
              <a:t> </a:t>
            </a:r>
            <a:r>
              <a:rPr lang="en-US" sz="1400" dirty="0">
                <a:solidFill>
                  <a:schemeClr val="bg1"/>
                </a:solidFill>
                <a:latin typeface="Times New Roman"/>
                <a:cs typeface="Times New Roman"/>
              </a:rPr>
              <a:t>category</a:t>
            </a:r>
            <a:r>
              <a:rPr lang="en-US" sz="1400" spc="50" dirty="0">
                <a:solidFill>
                  <a:schemeClr val="bg1"/>
                </a:solidFill>
                <a:latin typeface="Times New Roman"/>
                <a:cs typeface="Times New Roman"/>
              </a:rPr>
              <a:t> </a:t>
            </a:r>
            <a:r>
              <a:rPr lang="en-US" sz="1400" dirty="0">
                <a:solidFill>
                  <a:schemeClr val="bg1"/>
                </a:solidFill>
                <a:latin typeface="Times New Roman"/>
                <a:cs typeface="Times New Roman"/>
              </a:rPr>
              <a:t>manger</a:t>
            </a:r>
            <a:r>
              <a:rPr lang="en-US" sz="1400" spc="5" dirty="0">
                <a:solidFill>
                  <a:schemeClr val="bg1"/>
                </a:solidFill>
                <a:latin typeface="Times New Roman"/>
                <a:cs typeface="Times New Roman"/>
              </a:rPr>
              <a:t> job</a:t>
            </a:r>
            <a:r>
              <a:rPr lang="en-US" sz="1400" spc="15" dirty="0">
                <a:solidFill>
                  <a:schemeClr val="bg1"/>
                </a:solidFill>
                <a:latin typeface="Times New Roman"/>
                <a:cs typeface="Times New Roman"/>
              </a:rPr>
              <a:t> </a:t>
            </a:r>
            <a:r>
              <a:rPr lang="en-US" sz="1400" dirty="0">
                <a:solidFill>
                  <a:schemeClr val="bg1"/>
                </a:solidFill>
                <a:latin typeface="Times New Roman"/>
                <a:cs typeface="Times New Roman"/>
              </a:rPr>
              <a:t>role</a:t>
            </a:r>
            <a:r>
              <a:rPr lang="en-US" sz="1400" spc="5" dirty="0">
                <a:solidFill>
                  <a:schemeClr val="bg1"/>
                </a:solidFill>
                <a:latin typeface="Times New Roman"/>
                <a:cs typeface="Times New Roman"/>
              </a:rPr>
              <a:t> </a:t>
            </a:r>
            <a:r>
              <a:rPr lang="en-US" sz="1400" dirty="0">
                <a:solidFill>
                  <a:schemeClr val="bg1"/>
                </a:solidFill>
                <a:latin typeface="Times New Roman"/>
                <a:cs typeface="Times New Roman"/>
              </a:rPr>
              <a:t>mean</a:t>
            </a:r>
            <a:r>
              <a:rPr lang="en-US" sz="1400" spc="15" dirty="0">
                <a:solidFill>
                  <a:schemeClr val="bg1"/>
                </a:solidFill>
                <a:latin typeface="Times New Roman"/>
                <a:cs typeface="Times New Roman"/>
              </a:rPr>
              <a:t> </a:t>
            </a:r>
            <a:r>
              <a:rPr lang="en-US" sz="1400" spc="10" dirty="0">
                <a:solidFill>
                  <a:schemeClr val="bg1"/>
                </a:solidFill>
                <a:latin typeface="Times New Roman"/>
                <a:cs typeface="Times New Roman"/>
              </a:rPr>
              <a:t>salary</a:t>
            </a:r>
            <a:r>
              <a:rPr lang="en-US" sz="1400" dirty="0">
                <a:solidFill>
                  <a:schemeClr val="bg1"/>
                </a:solidFill>
                <a:latin typeface="Times New Roman"/>
                <a:cs typeface="Times New Roman"/>
              </a:rPr>
              <a:t> .</a:t>
            </a:r>
          </a:p>
          <a:p>
            <a:pPr defTabSz="457200">
              <a:lnSpc>
                <a:spcPct val="90000"/>
              </a:lnSpc>
              <a:spcBef>
                <a:spcPct val="20000"/>
              </a:spcBef>
              <a:spcAft>
                <a:spcPts val="600"/>
              </a:spcAft>
              <a:buClr>
                <a:schemeClr val="accent1">
                  <a:lumMod val="75000"/>
                </a:schemeClr>
              </a:buClr>
              <a:buSzPct val="145000"/>
              <a:buFont typeface="Arial"/>
              <a:buChar char="•"/>
            </a:pPr>
            <a:endParaRPr lang="en-US" sz="1400" dirty="0">
              <a:solidFill>
                <a:schemeClr val="bg1"/>
              </a:solidFill>
              <a:latin typeface="Times New Roman"/>
              <a:cs typeface="Times New Roman"/>
            </a:endParaRPr>
          </a:p>
          <a:p>
            <a:pPr marL="190500" indent="-178435" defTabSz="457200">
              <a:lnSpc>
                <a:spcPct val="90000"/>
              </a:lnSpc>
              <a:spcBef>
                <a:spcPct val="20000"/>
              </a:spcBef>
              <a:spcAft>
                <a:spcPts val="600"/>
              </a:spcAft>
              <a:buClr>
                <a:schemeClr val="accent1">
                  <a:lumMod val="75000"/>
                </a:schemeClr>
              </a:buClr>
              <a:buSzPct val="145000"/>
              <a:buFont typeface="Arial"/>
              <a:buChar char="•"/>
              <a:tabLst>
                <a:tab pos="191135" algn="l"/>
              </a:tabLst>
            </a:pPr>
            <a:r>
              <a:rPr lang="en-US" sz="1400" spc="5" dirty="0">
                <a:solidFill>
                  <a:schemeClr val="bg1"/>
                </a:solidFill>
                <a:latin typeface="Times New Roman"/>
                <a:cs typeface="Times New Roman"/>
              </a:rPr>
              <a:t>Gender</a:t>
            </a:r>
            <a:r>
              <a:rPr lang="en-US" sz="1400" spc="10" dirty="0">
                <a:solidFill>
                  <a:schemeClr val="bg1"/>
                </a:solidFill>
                <a:latin typeface="Times New Roman"/>
                <a:cs typeface="Times New Roman"/>
              </a:rPr>
              <a:t> </a:t>
            </a:r>
            <a:r>
              <a:rPr lang="en-US" sz="1400" dirty="0">
                <a:solidFill>
                  <a:schemeClr val="bg1"/>
                </a:solidFill>
                <a:latin typeface="Times New Roman"/>
                <a:cs typeface="Times New Roman"/>
              </a:rPr>
              <a:t>category</a:t>
            </a:r>
            <a:r>
              <a:rPr lang="en-US" sz="1400" spc="5" dirty="0">
                <a:solidFill>
                  <a:schemeClr val="bg1"/>
                </a:solidFill>
                <a:latin typeface="Times New Roman"/>
                <a:cs typeface="Times New Roman"/>
              </a:rPr>
              <a:t> has</a:t>
            </a:r>
            <a:r>
              <a:rPr lang="en-US" sz="1400" spc="20" dirty="0">
                <a:solidFill>
                  <a:schemeClr val="bg1"/>
                </a:solidFill>
                <a:latin typeface="Times New Roman"/>
                <a:cs typeface="Times New Roman"/>
              </a:rPr>
              <a:t> </a:t>
            </a:r>
            <a:r>
              <a:rPr lang="en-US" sz="1400" spc="5" dirty="0">
                <a:solidFill>
                  <a:schemeClr val="bg1"/>
                </a:solidFill>
                <a:latin typeface="Times New Roman"/>
                <a:cs typeface="Times New Roman"/>
              </a:rPr>
              <a:t>distributed</a:t>
            </a:r>
            <a:r>
              <a:rPr lang="en-US" sz="1400" spc="10" dirty="0">
                <a:solidFill>
                  <a:schemeClr val="bg1"/>
                </a:solidFill>
                <a:latin typeface="Times New Roman"/>
                <a:cs typeface="Times New Roman"/>
              </a:rPr>
              <a:t> </a:t>
            </a:r>
            <a:r>
              <a:rPr lang="en-US" sz="1400" spc="5" dirty="0">
                <a:solidFill>
                  <a:schemeClr val="bg1"/>
                </a:solidFill>
                <a:latin typeface="Times New Roman"/>
                <a:cs typeface="Times New Roman"/>
              </a:rPr>
              <a:t>the</a:t>
            </a:r>
            <a:r>
              <a:rPr lang="en-US" sz="1400" spc="25" dirty="0">
                <a:solidFill>
                  <a:schemeClr val="bg1"/>
                </a:solidFill>
                <a:latin typeface="Times New Roman"/>
                <a:cs typeface="Times New Roman"/>
              </a:rPr>
              <a:t> </a:t>
            </a:r>
            <a:r>
              <a:rPr lang="en-US" sz="1400" spc="5" dirty="0">
                <a:solidFill>
                  <a:schemeClr val="bg1"/>
                </a:solidFill>
                <a:latin typeface="Times New Roman"/>
                <a:cs typeface="Times New Roman"/>
              </a:rPr>
              <a:t>equal</a:t>
            </a:r>
            <a:r>
              <a:rPr lang="en-US" sz="1400" spc="15" dirty="0">
                <a:solidFill>
                  <a:schemeClr val="bg1"/>
                </a:solidFill>
                <a:latin typeface="Times New Roman"/>
                <a:cs typeface="Times New Roman"/>
              </a:rPr>
              <a:t> </a:t>
            </a:r>
            <a:r>
              <a:rPr lang="en-US" sz="1400" spc="10" dirty="0">
                <a:solidFill>
                  <a:schemeClr val="bg1"/>
                </a:solidFill>
                <a:latin typeface="Times New Roman"/>
                <a:cs typeface="Times New Roman"/>
              </a:rPr>
              <a:t>salary</a:t>
            </a:r>
            <a:r>
              <a:rPr lang="en-US" sz="1400" spc="5" dirty="0">
                <a:solidFill>
                  <a:schemeClr val="bg1"/>
                </a:solidFill>
                <a:latin typeface="Times New Roman"/>
                <a:cs typeface="Times New Roman"/>
              </a:rPr>
              <a:t> </a:t>
            </a:r>
            <a:r>
              <a:rPr lang="en-US" sz="1400" dirty="0">
                <a:solidFill>
                  <a:schemeClr val="bg1"/>
                </a:solidFill>
                <a:latin typeface="Times New Roman"/>
                <a:cs typeface="Times New Roman"/>
              </a:rPr>
              <a:t>package.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7814" y="293878"/>
            <a:ext cx="8551545" cy="676910"/>
          </a:xfrm>
          <a:prstGeom prst="rect">
            <a:avLst/>
          </a:prstGeom>
        </p:spPr>
        <p:txBody>
          <a:bodyPr vert="horz" wrap="square" lIns="0" tIns="12065" rIns="0" bIns="0" rtlCol="0">
            <a:spAutoFit/>
          </a:bodyPr>
          <a:lstStyle/>
          <a:p>
            <a:pPr marL="3126105">
              <a:lnSpc>
                <a:spcPct val="100000"/>
              </a:lnSpc>
              <a:spcBef>
                <a:spcPts val="95"/>
              </a:spcBef>
            </a:pPr>
            <a:r>
              <a:rPr sz="1600" b="1">
                <a:latin typeface="Calibri"/>
                <a:cs typeface="Calibri"/>
              </a:rPr>
              <a:t>#Data</a:t>
            </a:r>
            <a:r>
              <a:rPr sz="1600" b="1" spc="-5">
                <a:latin typeface="Calibri"/>
                <a:cs typeface="Calibri"/>
              </a:rPr>
              <a:t> </a:t>
            </a:r>
            <a:r>
              <a:rPr sz="1600" b="1" spc="5">
                <a:latin typeface="Calibri"/>
                <a:cs typeface="Calibri"/>
              </a:rPr>
              <a:t>distribution</a:t>
            </a:r>
            <a:r>
              <a:rPr sz="1600" b="1" spc="-15">
                <a:latin typeface="Calibri"/>
                <a:cs typeface="Calibri"/>
              </a:rPr>
              <a:t> </a:t>
            </a:r>
            <a:r>
              <a:rPr sz="1600" b="1">
                <a:latin typeface="Calibri"/>
                <a:cs typeface="Calibri"/>
              </a:rPr>
              <a:t>using</a:t>
            </a:r>
            <a:r>
              <a:rPr sz="1600" b="1" spc="15">
                <a:latin typeface="Calibri"/>
                <a:cs typeface="Calibri"/>
              </a:rPr>
              <a:t> </a:t>
            </a:r>
            <a:r>
              <a:rPr sz="1600" b="1" spc="10">
                <a:latin typeface="Calibri"/>
                <a:cs typeface="Calibri"/>
              </a:rPr>
              <a:t>pair-plots</a:t>
            </a:r>
            <a:endParaRPr sz="1600">
              <a:latin typeface="Calibri"/>
              <a:cs typeface="Calibri"/>
            </a:endParaRPr>
          </a:p>
          <a:p>
            <a:pPr>
              <a:lnSpc>
                <a:spcPct val="100000"/>
              </a:lnSpc>
              <a:spcBef>
                <a:spcPts val="5"/>
              </a:spcBef>
            </a:pPr>
            <a:endParaRPr sz="1250">
              <a:latin typeface="Calibri"/>
              <a:cs typeface="Calibri"/>
            </a:endParaRPr>
          </a:p>
          <a:p>
            <a:pPr marL="12700">
              <a:lnSpc>
                <a:spcPct val="100000"/>
              </a:lnSpc>
              <a:tabLst>
                <a:tab pos="5499100" algn="l"/>
              </a:tabLst>
            </a:pPr>
            <a:r>
              <a:rPr sz="1400" b="1" spc="5">
                <a:latin typeface="Calibri"/>
                <a:cs typeface="Calibri"/>
              </a:rPr>
              <a:t>"Age", "Experience",</a:t>
            </a:r>
            <a:r>
              <a:rPr sz="1400" b="1">
                <a:latin typeface="Calibri"/>
                <a:cs typeface="Calibri"/>
              </a:rPr>
              <a:t> </a:t>
            </a:r>
            <a:r>
              <a:rPr sz="1400" b="1" spc="-5">
                <a:latin typeface="Calibri"/>
                <a:cs typeface="Calibri"/>
              </a:rPr>
              <a:t>"Salary“,</a:t>
            </a:r>
            <a:r>
              <a:rPr sz="1400" b="1" spc="10">
                <a:latin typeface="Calibri"/>
                <a:cs typeface="Calibri"/>
              </a:rPr>
              <a:t> </a:t>
            </a:r>
            <a:r>
              <a:rPr sz="1400" b="1">
                <a:latin typeface="Calibri"/>
                <a:cs typeface="Calibri"/>
              </a:rPr>
              <a:t>"Education“	</a:t>
            </a:r>
            <a:r>
              <a:rPr sz="1400" b="1" spc="5">
                <a:latin typeface="Calibri"/>
                <a:cs typeface="Calibri"/>
              </a:rPr>
              <a:t>"Age",</a:t>
            </a:r>
            <a:r>
              <a:rPr sz="1400" b="1" spc="-20">
                <a:latin typeface="Calibri"/>
                <a:cs typeface="Calibri"/>
              </a:rPr>
              <a:t> </a:t>
            </a:r>
            <a:r>
              <a:rPr sz="1400" b="1" spc="5">
                <a:latin typeface="Calibri"/>
                <a:cs typeface="Calibri"/>
              </a:rPr>
              <a:t>"Experience",</a:t>
            </a:r>
            <a:r>
              <a:rPr sz="1400" b="1" spc="-25">
                <a:latin typeface="Calibri"/>
                <a:cs typeface="Calibri"/>
              </a:rPr>
              <a:t> </a:t>
            </a:r>
            <a:r>
              <a:rPr sz="1400" b="1" spc="10">
                <a:latin typeface="Calibri"/>
                <a:cs typeface="Calibri"/>
              </a:rPr>
              <a:t>"Salary“</a:t>
            </a:r>
            <a:r>
              <a:rPr sz="1400" b="1" spc="-15">
                <a:latin typeface="Calibri"/>
                <a:cs typeface="Calibri"/>
              </a:rPr>
              <a:t> </a:t>
            </a:r>
            <a:r>
              <a:rPr sz="1400" b="1" spc="5">
                <a:latin typeface="Calibri"/>
                <a:cs typeface="Calibri"/>
              </a:rPr>
              <a:t>"Job</a:t>
            </a:r>
            <a:r>
              <a:rPr sz="1400" b="1" spc="-15">
                <a:latin typeface="Calibri"/>
                <a:cs typeface="Calibri"/>
              </a:rPr>
              <a:t> </a:t>
            </a:r>
            <a:r>
              <a:rPr sz="1400" b="1" spc="10">
                <a:latin typeface="Calibri"/>
                <a:cs typeface="Calibri"/>
              </a:rPr>
              <a:t>Title"</a:t>
            </a:r>
            <a:endParaRPr sz="1400">
              <a:latin typeface="Calibri"/>
              <a:cs typeface="Calibri"/>
            </a:endParaRPr>
          </a:p>
        </p:txBody>
      </p:sp>
      <p:sp>
        <p:nvSpPr>
          <p:cNvPr id="3" name="object 3"/>
          <p:cNvSpPr txBox="1"/>
          <p:nvPr/>
        </p:nvSpPr>
        <p:spPr>
          <a:xfrm>
            <a:off x="597814" y="5602935"/>
            <a:ext cx="9156065" cy="645160"/>
          </a:xfrm>
          <a:prstGeom prst="rect">
            <a:avLst/>
          </a:prstGeom>
        </p:spPr>
        <p:txBody>
          <a:bodyPr vert="horz" wrap="square" lIns="0" tIns="27940" rIns="0" bIns="0" rtlCol="0">
            <a:spAutoFit/>
          </a:bodyPr>
          <a:lstStyle/>
          <a:p>
            <a:pPr marL="12700" marR="5080">
              <a:lnSpc>
                <a:spcPts val="1600"/>
              </a:lnSpc>
              <a:spcBef>
                <a:spcPts val="220"/>
              </a:spcBef>
            </a:pPr>
            <a:r>
              <a:rPr sz="1400" spc="5">
                <a:solidFill>
                  <a:srgbClr val="0D0D0D"/>
                </a:solidFill>
                <a:latin typeface="Calibri"/>
                <a:cs typeface="Calibri"/>
              </a:rPr>
              <a:t>pair</a:t>
            </a:r>
            <a:r>
              <a:rPr sz="1400" spc="15">
                <a:solidFill>
                  <a:srgbClr val="0D0D0D"/>
                </a:solidFill>
                <a:latin typeface="Calibri"/>
                <a:cs typeface="Calibri"/>
              </a:rPr>
              <a:t> </a:t>
            </a:r>
            <a:r>
              <a:rPr sz="1400" spc="5">
                <a:solidFill>
                  <a:srgbClr val="0D0D0D"/>
                </a:solidFill>
                <a:latin typeface="Calibri"/>
                <a:cs typeface="Calibri"/>
              </a:rPr>
              <a:t>plot visualizes</a:t>
            </a:r>
            <a:r>
              <a:rPr sz="1400" spc="25">
                <a:solidFill>
                  <a:srgbClr val="0D0D0D"/>
                </a:solidFill>
                <a:latin typeface="Calibri"/>
                <a:cs typeface="Calibri"/>
              </a:rPr>
              <a:t> </a:t>
            </a:r>
            <a:r>
              <a:rPr sz="1400" spc="5">
                <a:solidFill>
                  <a:srgbClr val="0D0D0D"/>
                </a:solidFill>
                <a:latin typeface="Calibri"/>
                <a:cs typeface="Calibri"/>
              </a:rPr>
              <a:t>the</a:t>
            </a:r>
            <a:r>
              <a:rPr sz="1400" spc="30">
                <a:solidFill>
                  <a:srgbClr val="0D0D0D"/>
                </a:solidFill>
                <a:latin typeface="Calibri"/>
                <a:cs typeface="Calibri"/>
              </a:rPr>
              <a:t> </a:t>
            </a:r>
            <a:r>
              <a:rPr sz="1400" spc="5">
                <a:solidFill>
                  <a:srgbClr val="0D0D0D"/>
                </a:solidFill>
                <a:latin typeface="Calibri"/>
                <a:cs typeface="Calibri"/>
              </a:rPr>
              <a:t>relationships</a:t>
            </a:r>
            <a:r>
              <a:rPr sz="1400" spc="25">
                <a:solidFill>
                  <a:srgbClr val="0D0D0D"/>
                </a:solidFill>
                <a:latin typeface="Calibri"/>
                <a:cs typeface="Calibri"/>
              </a:rPr>
              <a:t> </a:t>
            </a:r>
            <a:r>
              <a:rPr sz="1400" spc="5">
                <a:solidFill>
                  <a:srgbClr val="0D0D0D"/>
                </a:solidFill>
                <a:latin typeface="Calibri"/>
                <a:cs typeface="Calibri"/>
              </a:rPr>
              <a:t>between</a:t>
            </a:r>
            <a:r>
              <a:rPr sz="1400" spc="25">
                <a:solidFill>
                  <a:srgbClr val="0D0D0D"/>
                </a:solidFill>
                <a:latin typeface="Calibri"/>
                <a:cs typeface="Calibri"/>
              </a:rPr>
              <a:t> </a:t>
            </a:r>
            <a:r>
              <a:rPr sz="1400" spc="5">
                <a:solidFill>
                  <a:srgbClr val="0D0D0D"/>
                </a:solidFill>
                <a:latin typeface="Calibri"/>
                <a:cs typeface="Calibri"/>
              </a:rPr>
              <a:t>"Age", "Experience", and</a:t>
            </a:r>
            <a:r>
              <a:rPr sz="1400" spc="25">
                <a:solidFill>
                  <a:srgbClr val="0D0D0D"/>
                </a:solidFill>
                <a:latin typeface="Calibri"/>
                <a:cs typeface="Calibri"/>
              </a:rPr>
              <a:t> </a:t>
            </a:r>
            <a:r>
              <a:rPr sz="1400" spc="10">
                <a:solidFill>
                  <a:srgbClr val="0D0D0D"/>
                </a:solidFill>
                <a:latin typeface="Calibri"/>
                <a:cs typeface="Calibri"/>
              </a:rPr>
              <a:t>"Salary"</a:t>
            </a:r>
            <a:r>
              <a:rPr sz="1400" spc="-15">
                <a:solidFill>
                  <a:srgbClr val="0D0D0D"/>
                </a:solidFill>
                <a:latin typeface="Calibri"/>
                <a:cs typeface="Calibri"/>
              </a:rPr>
              <a:t> </a:t>
            </a:r>
            <a:r>
              <a:rPr sz="1400">
                <a:solidFill>
                  <a:srgbClr val="0D0D0D"/>
                </a:solidFill>
                <a:latin typeface="Calibri"/>
                <a:cs typeface="Calibri"/>
              </a:rPr>
              <a:t>for</a:t>
            </a:r>
            <a:r>
              <a:rPr sz="1400" spc="-5">
                <a:solidFill>
                  <a:srgbClr val="0D0D0D"/>
                </a:solidFill>
                <a:latin typeface="Calibri"/>
                <a:cs typeface="Calibri"/>
              </a:rPr>
              <a:t> different</a:t>
            </a:r>
            <a:r>
              <a:rPr sz="1400" spc="5">
                <a:solidFill>
                  <a:srgbClr val="0D0D0D"/>
                </a:solidFill>
                <a:latin typeface="Calibri"/>
                <a:cs typeface="Calibri"/>
              </a:rPr>
              <a:t> levels</a:t>
            </a:r>
            <a:r>
              <a:rPr sz="1400" spc="25">
                <a:solidFill>
                  <a:srgbClr val="0D0D0D"/>
                </a:solidFill>
                <a:latin typeface="Calibri"/>
                <a:cs typeface="Calibri"/>
              </a:rPr>
              <a:t> </a:t>
            </a:r>
            <a:r>
              <a:rPr sz="1400" spc="5">
                <a:solidFill>
                  <a:srgbClr val="0D0D0D"/>
                </a:solidFill>
                <a:latin typeface="Calibri"/>
                <a:cs typeface="Calibri"/>
              </a:rPr>
              <a:t>of</a:t>
            </a:r>
            <a:r>
              <a:rPr sz="1400">
                <a:solidFill>
                  <a:srgbClr val="0D0D0D"/>
                </a:solidFill>
                <a:latin typeface="Calibri"/>
                <a:cs typeface="Calibri"/>
              </a:rPr>
              <a:t> "Education".</a:t>
            </a:r>
            <a:r>
              <a:rPr sz="1400" spc="15">
                <a:solidFill>
                  <a:srgbClr val="0D0D0D"/>
                </a:solidFill>
                <a:latin typeface="Calibri"/>
                <a:cs typeface="Calibri"/>
              </a:rPr>
              <a:t> </a:t>
            </a:r>
            <a:r>
              <a:rPr sz="1400" spc="-5">
                <a:solidFill>
                  <a:srgbClr val="0D0D0D"/>
                </a:solidFill>
                <a:latin typeface="Calibri"/>
                <a:cs typeface="Calibri"/>
              </a:rPr>
              <a:t>Each </a:t>
            </a:r>
            <a:r>
              <a:rPr sz="1400">
                <a:solidFill>
                  <a:srgbClr val="0D0D0D"/>
                </a:solidFill>
                <a:latin typeface="Calibri"/>
                <a:cs typeface="Calibri"/>
              </a:rPr>
              <a:t> scatterplot</a:t>
            </a:r>
            <a:r>
              <a:rPr sz="1400" spc="15">
                <a:solidFill>
                  <a:srgbClr val="0D0D0D"/>
                </a:solidFill>
                <a:latin typeface="Calibri"/>
                <a:cs typeface="Calibri"/>
              </a:rPr>
              <a:t> </a:t>
            </a:r>
            <a:r>
              <a:rPr sz="1400" spc="5">
                <a:solidFill>
                  <a:srgbClr val="0D0D0D"/>
                </a:solidFill>
                <a:latin typeface="Calibri"/>
                <a:cs typeface="Calibri"/>
              </a:rPr>
              <a:t>in</a:t>
            </a:r>
            <a:r>
              <a:rPr sz="1400" spc="20">
                <a:solidFill>
                  <a:srgbClr val="0D0D0D"/>
                </a:solidFill>
                <a:latin typeface="Calibri"/>
                <a:cs typeface="Calibri"/>
              </a:rPr>
              <a:t> </a:t>
            </a:r>
            <a:r>
              <a:rPr sz="1400" spc="5">
                <a:solidFill>
                  <a:srgbClr val="0D0D0D"/>
                </a:solidFill>
                <a:latin typeface="Calibri"/>
                <a:cs typeface="Calibri"/>
              </a:rPr>
              <a:t>the</a:t>
            </a:r>
            <a:r>
              <a:rPr sz="1400" spc="35">
                <a:solidFill>
                  <a:srgbClr val="0D0D0D"/>
                </a:solidFill>
                <a:latin typeface="Calibri"/>
                <a:cs typeface="Calibri"/>
              </a:rPr>
              <a:t> </a:t>
            </a:r>
            <a:r>
              <a:rPr sz="1400" spc="5">
                <a:solidFill>
                  <a:srgbClr val="0D0D0D"/>
                </a:solidFill>
                <a:latin typeface="Calibri"/>
                <a:cs typeface="Calibri"/>
              </a:rPr>
              <a:t>pair</a:t>
            </a:r>
            <a:r>
              <a:rPr sz="1400" spc="10">
                <a:solidFill>
                  <a:srgbClr val="0D0D0D"/>
                </a:solidFill>
                <a:latin typeface="Calibri"/>
                <a:cs typeface="Calibri"/>
              </a:rPr>
              <a:t> </a:t>
            </a:r>
            <a:r>
              <a:rPr sz="1400" spc="5">
                <a:solidFill>
                  <a:srgbClr val="0D0D0D"/>
                </a:solidFill>
                <a:latin typeface="Calibri"/>
                <a:cs typeface="Calibri"/>
              </a:rPr>
              <a:t>plot</a:t>
            </a:r>
            <a:r>
              <a:rPr sz="1400" spc="20">
                <a:solidFill>
                  <a:srgbClr val="0D0D0D"/>
                </a:solidFill>
                <a:latin typeface="Calibri"/>
                <a:cs typeface="Calibri"/>
              </a:rPr>
              <a:t> </a:t>
            </a:r>
            <a:r>
              <a:rPr sz="1400">
                <a:solidFill>
                  <a:srgbClr val="0D0D0D"/>
                </a:solidFill>
                <a:latin typeface="Calibri"/>
                <a:cs typeface="Calibri"/>
              </a:rPr>
              <a:t>represents</a:t>
            </a:r>
            <a:r>
              <a:rPr sz="1400" spc="35">
                <a:solidFill>
                  <a:srgbClr val="0D0D0D"/>
                </a:solidFill>
                <a:latin typeface="Calibri"/>
                <a:cs typeface="Calibri"/>
              </a:rPr>
              <a:t> </a:t>
            </a:r>
            <a:r>
              <a:rPr sz="1400" spc="5">
                <a:solidFill>
                  <a:srgbClr val="0D0D0D"/>
                </a:solidFill>
                <a:latin typeface="Calibri"/>
                <a:cs typeface="Calibri"/>
              </a:rPr>
              <a:t>the</a:t>
            </a:r>
            <a:r>
              <a:rPr sz="1400" spc="20">
                <a:solidFill>
                  <a:srgbClr val="0D0D0D"/>
                </a:solidFill>
                <a:latin typeface="Calibri"/>
                <a:cs typeface="Calibri"/>
              </a:rPr>
              <a:t> </a:t>
            </a:r>
            <a:r>
              <a:rPr sz="1400" spc="5">
                <a:solidFill>
                  <a:srgbClr val="0D0D0D"/>
                </a:solidFill>
                <a:latin typeface="Calibri"/>
                <a:cs typeface="Calibri"/>
              </a:rPr>
              <a:t>relationship</a:t>
            </a:r>
            <a:r>
              <a:rPr sz="1400" spc="20">
                <a:solidFill>
                  <a:srgbClr val="0D0D0D"/>
                </a:solidFill>
                <a:latin typeface="Calibri"/>
                <a:cs typeface="Calibri"/>
              </a:rPr>
              <a:t> </a:t>
            </a:r>
            <a:r>
              <a:rPr sz="1400" spc="5">
                <a:solidFill>
                  <a:srgbClr val="0D0D0D"/>
                </a:solidFill>
                <a:latin typeface="Calibri"/>
                <a:cs typeface="Calibri"/>
              </a:rPr>
              <a:t>between</a:t>
            </a:r>
            <a:r>
              <a:rPr sz="1400" spc="25">
                <a:solidFill>
                  <a:srgbClr val="0D0D0D"/>
                </a:solidFill>
                <a:latin typeface="Calibri"/>
                <a:cs typeface="Calibri"/>
              </a:rPr>
              <a:t> </a:t>
            </a:r>
            <a:r>
              <a:rPr sz="1400">
                <a:solidFill>
                  <a:srgbClr val="0D0D0D"/>
                </a:solidFill>
                <a:latin typeface="Calibri"/>
                <a:cs typeface="Calibri"/>
              </a:rPr>
              <a:t>two</a:t>
            </a:r>
            <a:r>
              <a:rPr sz="1400" spc="20">
                <a:solidFill>
                  <a:srgbClr val="0D0D0D"/>
                </a:solidFill>
                <a:latin typeface="Calibri"/>
                <a:cs typeface="Calibri"/>
              </a:rPr>
              <a:t> </a:t>
            </a:r>
            <a:r>
              <a:rPr sz="1400" spc="5">
                <a:solidFill>
                  <a:srgbClr val="0D0D0D"/>
                </a:solidFill>
                <a:latin typeface="Calibri"/>
                <a:cs typeface="Calibri"/>
              </a:rPr>
              <a:t>variables,</a:t>
            </a:r>
            <a:r>
              <a:rPr sz="1400" spc="20">
                <a:solidFill>
                  <a:srgbClr val="0D0D0D"/>
                </a:solidFill>
                <a:latin typeface="Calibri"/>
                <a:cs typeface="Calibri"/>
              </a:rPr>
              <a:t> </a:t>
            </a:r>
            <a:r>
              <a:rPr sz="1400" spc="5">
                <a:solidFill>
                  <a:srgbClr val="0D0D0D"/>
                </a:solidFill>
                <a:latin typeface="Calibri"/>
                <a:cs typeface="Calibri"/>
              </a:rPr>
              <a:t>and</a:t>
            </a:r>
            <a:r>
              <a:rPr sz="1400" spc="15">
                <a:solidFill>
                  <a:srgbClr val="0D0D0D"/>
                </a:solidFill>
                <a:latin typeface="Calibri"/>
                <a:cs typeface="Calibri"/>
              </a:rPr>
              <a:t> </a:t>
            </a:r>
            <a:r>
              <a:rPr sz="1400" spc="5">
                <a:solidFill>
                  <a:srgbClr val="0D0D0D"/>
                </a:solidFill>
                <a:latin typeface="Calibri"/>
                <a:cs typeface="Calibri"/>
              </a:rPr>
              <a:t>the</a:t>
            </a:r>
            <a:r>
              <a:rPr sz="1400" spc="35">
                <a:solidFill>
                  <a:srgbClr val="0D0D0D"/>
                </a:solidFill>
                <a:latin typeface="Calibri"/>
                <a:cs typeface="Calibri"/>
              </a:rPr>
              <a:t> </a:t>
            </a:r>
            <a:r>
              <a:rPr sz="1400" spc="5">
                <a:solidFill>
                  <a:srgbClr val="0D0D0D"/>
                </a:solidFill>
                <a:latin typeface="Calibri"/>
                <a:cs typeface="Calibri"/>
              </a:rPr>
              <a:t>diagonal</a:t>
            </a:r>
            <a:r>
              <a:rPr sz="1400" spc="25">
                <a:solidFill>
                  <a:srgbClr val="0D0D0D"/>
                </a:solidFill>
                <a:latin typeface="Calibri"/>
                <a:cs typeface="Calibri"/>
              </a:rPr>
              <a:t> </a:t>
            </a:r>
            <a:r>
              <a:rPr sz="1400">
                <a:solidFill>
                  <a:srgbClr val="0D0D0D"/>
                </a:solidFill>
                <a:latin typeface="Calibri"/>
                <a:cs typeface="Calibri"/>
              </a:rPr>
              <a:t>contains</a:t>
            </a:r>
            <a:r>
              <a:rPr sz="1400" spc="10">
                <a:solidFill>
                  <a:srgbClr val="0D0D0D"/>
                </a:solidFill>
                <a:latin typeface="Calibri"/>
                <a:cs typeface="Calibri"/>
              </a:rPr>
              <a:t> </a:t>
            </a:r>
            <a:r>
              <a:rPr sz="1400">
                <a:solidFill>
                  <a:srgbClr val="0D0D0D"/>
                </a:solidFill>
                <a:latin typeface="Calibri"/>
                <a:cs typeface="Calibri"/>
              </a:rPr>
              <a:t>histograms</a:t>
            </a:r>
            <a:r>
              <a:rPr sz="1400" spc="-5">
                <a:solidFill>
                  <a:srgbClr val="0D0D0D"/>
                </a:solidFill>
                <a:latin typeface="Calibri"/>
                <a:cs typeface="Calibri"/>
              </a:rPr>
              <a:t> </a:t>
            </a:r>
            <a:r>
              <a:rPr sz="1400" spc="5">
                <a:solidFill>
                  <a:srgbClr val="0D0D0D"/>
                </a:solidFill>
                <a:latin typeface="Calibri"/>
                <a:cs typeface="Calibri"/>
              </a:rPr>
              <a:t>showing </a:t>
            </a:r>
            <a:r>
              <a:rPr sz="1400" spc="-300">
                <a:solidFill>
                  <a:srgbClr val="0D0D0D"/>
                </a:solidFill>
                <a:latin typeface="Calibri"/>
                <a:cs typeface="Calibri"/>
              </a:rPr>
              <a:t> </a:t>
            </a:r>
            <a:r>
              <a:rPr sz="1400">
                <a:solidFill>
                  <a:srgbClr val="0D0D0D"/>
                </a:solidFill>
                <a:latin typeface="Calibri"/>
                <a:cs typeface="Calibri"/>
              </a:rPr>
              <a:t>the</a:t>
            </a:r>
            <a:r>
              <a:rPr sz="1400" spc="15">
                <a:solidFill>
                  <a:srgbClr val="0D0D0D"/>
                </a:solidFill>
                <a:latin typeface="Calibri"/>
                <a:cs typeface="Calibri"/>
              </a:rPr>
              <a:t> </a:t>
            </a:r>
            <a:r>
              <a:rPr sz="1400" spc="5">
                <a:solidFill>
                  <a:srgbClr val="0D0D0D"/>
                </a:solidFill>
                <a:latin typeface="Calibri"/>
                <a:cs typeface="Calibri"/>
              </a:rPr>
              <a:t>distribution</a:t>
            </a:r>
            <a:r>
              <a:rPr sz="1400" spc="-5">
                <a:solidFill>
                  <a:srgbClr val="0D0D0D"/>
                </a:solidFill>
                <a:latin typeface="Calibri"/>
                <a:cs typeface="Calibri"/>
              </a:rPr>
              <a:t> </a:t>
            </a:r>
            <a:r>
              <a:rPr sz="1400" spc="5">
                <a:solidFill>
                  <a:srgbClr val="0D0D0D"/>
                </a:solidFill>
                <a:latin typeface="Calibri"/>
                <a:cs typeface="Calibri"/>
              </a:rPr>
              <a:t>of each variable.</a:t>
            </a:r>
            <a:endParaRPr sz="1400">
              <a:latin typeface="Calibri"/>
              <a:cs typeface="Calibri"/>
            </a:endParaRPr>
          </a:p>
        </p:txBody>
      </p:sp>
      <p:pic>
        <p:nvPicPr>
          <p:cNvPr id="4" name="object 4"/>
          <p:cNvPicPr/>
          <p:nvPr/>
        </p:nvPicPr>
        <p:blipFill>
          <a:blip r:embed="rId2" cstate="print"/>
          <a:stretch>
            <a:fillRect/>
          </a:stretch>
        </p:blipFill>
        <p:spPr>
          <a:xfrm>
            <a:off x="460353" y="1091183"/>
            <a:ext cx="4696862" cy="4322235"/>
          </a:xfrm>
          <a:prstGeom prst="rect">
            <a:avLst/>
          </a:prstGeom>
        </p:spPr>
      </p:pic>
      <p:pic>
        <p:nvPicPr>
          <p:cNvPr id="5" name="object 5"/>
          <p:cNvPicPr/>
          <p:nvPr/>
        </p:nvPicPr>
        <p:blipFill>
          <a:blip r:embed="rId3" cstate="print"/>
          <a:stretch>
            <a:fillRect/>
          </a:stretch>
        </p:blipFill>
        <p:spPr>
          <a:xfrm>
            <a:off x="5682789" y="1097732"/>
            <a:ext cx="5290009" cy="42825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8398" y="138176"/>
            <a:ext cx="1331595" cy="269240"/>
          </a:xfrm>
          <a:prstGeom prst="rect">
            <a:avLst/>
          </a:prstGeom>
        </p:spPr>
        <p:txBody>
          <a:bodyPr vert="horz" wrap="square" lIns="0" tIns="12065" rIns="0" bIns="0" rtlCol="0">
            <a:spAutoFit/>
          </a:bodyPr>
          <a:lstStyle/>
          <a:p>
            <a:pPr marL="12700">
              <a:lnSpc>
                <a:spcPct val="100000"/>
              </a:lnSpc>
              <a:spcBef>
                <a:spcPts val="95"/>
              </a:spcBef>
            </a:pPr>
            <a:r>
              <a:rPr sz="1600" b="1">
                <a:latin typeface="Calibri"/>
                <a:cs typeface="Calibri"/>
              </a:rPr>
              <a:t>#Encoding </a:t>
            </a:r>
            <a:r>
              <a:rPr sz="1600" b="1" spc="-5">
                <a:latin typeface="Calibri"/>
                <a:cs typeface="Calibri"/>
              </a:rPr>
              <a:t>data</a:t>
            </a:r>
            <a:endParaRPr sz="1600">
              <a:latin typeface="Calibri"/>
              <a:cs typeface="Calibri"/>
            </a:endParaRPr>
          </a:p>
        </p:txBody>
      </p:sp>
      <p:sp>
        <p:nvSpPr>
          <p:cNvPr id="3" name="object 3"/>
          <p:cNvSpPr txBox="1"/>
          <p:nvPr/>
        </p:nvSpPr>
        <p:spPr>
          <a:xfrm>
            <a:off x="6237223" y="423163"/>
            <a:ext cx="4744085" cy="1878330"/>
          </a:xfrm>
          <a:prstGeom prst="rect">
            <a:avLst/>
          </a:prstGeom>
        </p:spPr>
        <p:txBody>
          <a:bodyPr vert="horz" wrap="square" lIns="0" tIns="13335" rIns="0" bIns="0" rtlCol="0">
            <a:spAutoFit/>
          </a:bodyPr>
          <a:lstStyle/>
          <a:p>
            <a:pPr marL="231775" indent="-219710">
              <a:lnSpc>
                <a:spcPct val="100000"/>
              </a:lnSpc>
              <a:spcBef>
                <a:spcPts val="105"/>
              </a:spcBef>
              <a:buAutoNum type="arabicPeriod"/>
              <a:tabLst>
                <a:tab pos="232410" algn="l"/>
              </a:tabLst>
            </a:pPr>
            <a:r>
              <a:rPr sz="1400" spc="5">
                <a:latin typeface="Calibri"/>
                <a:cs typeface="Calibri"/>
              </a:rPr>
              <a:t>Import</a:t>
            </a:r>
            <a:r>
              <a:rPr sz="1400" spc="-5">
                <a:latin typeface="Calibri"/>
                <a:cs typeface="Calibri"/>
              </a:rPr>
              <a:t> </a:t>
            </a:r>
            <a:r>
              <a:rPr sz="1400" spc="5">
                <a:latin typeface="Calibri"/>
                <a:cs typeface="Calibri"/>
              </a:rPr>
              <a:t>the Label-Encoder class</a:t>
            </a:r>
            <a:r>
              <a:rPr sz="1400">
                <a:latin typeface="Calibri"/>
                <a:cs typeface="Calibri"/>
              </a:rPr>
              <a:t> from</a:t>
            </a:r>
            <a:r>
              <a:rPr sz="1400" spc="-15">
                <a:latin typeface="Calibri"/>
                <a:cs typeface="Calibri"/>
              </a:rPr>
              <a:t> </a:t>
            </a:r>
            <a:r>
              <a:rPr sz="1400" spc="10">
                <a:latin typeface="Calibri"/>
                <a:cs typeface="Calibri"/>
              </a:rPr>
              <a:t>scikit-learn</a:t>
            </a:r>
            <a:endParaRPr sz="1400">
              <a:latin typeface="Calibri"/>
              <a:cs typeface="Calibri"/>
            </a:endParaRPr>
          </a:p>
          <a:p>
            <a:pPr>
              <a:lnSpc>
                <a:spcPct val="100000"/>
              </a:lnSpc>
              <a:spcBef>
                <a:spcPts val="45"/>
              </a:spcBef>
              <a:buAutoNum type="arabicPeriod"/>
            </a:pPr>
            <a:endParaRPr sz="1300">
              <a:latin typeface="Calibri"/>
              <a:cs typeface="Calibri"/>
            </a:endParaRPr>
          </a:p>
          <a:p>
            <a:pPr marL="42545">
              <a:lnSpc>
                <a:spcPct val="100000"/>
              </a:lnSpc>
            </a:pPr>
            <a:r>
              <a:rPr sz="1400">
                <a:latin typeface="Calibri"/>
                <a:cs typeface="Calibri"/>
              </a:rPr>
              <a:t>Iterate</a:t>
            </a:r>
            <a:r>
              <a:rPr sz="1400" spc="-5">
                <a:latin typeface="Calibri"/>
                <a:cs typeface="Calibri"/>
              </a:rPr>
              <a:t> </a:t>
            </a:r>
            <a:r>
              <a:rPr sz="1400" spc="5">
                <a:latin typeface="Calibri"/>
                <a:cs typeface="Calibri"/>
              </a:rPr>
              <a:t>over</a:t>
            </a:r>
            <a:r>
              <a:rPr sz="1400">
                <a:latin typeface="Calibri"/>
                <a:cs typeface="Calibri"/>
              </a:rPr>
              <a:t> each</a:t>
            </a:r>
            <a:r>
              <a:rPr sz="1400" spc="25">
                <a:latin typeface="Calibri"/>
                <a:cs typeface="Calibri"/>
              </a:rPr>
              <a:t> </a:t>
            </a:r>
            <a:r>
              <a:rPr sz="1400">
                <a:latin typeface="Calibri"/>
                <a:cs typeface="Calibri"/>
              </a:rPr>
              <a:t>categorical</a:t>
            </a:r>
            <a:r>
              <a:rPr sz="1400" spc="10">
                <a:latin typeface="Calibri"/>
                <a:cs typeface="Calibri"/>
              </a:rPr>
              <a:t> </a:t>
            </a:r>
            <a:r>
              <a:rPr sz="1400" spc="5">
                <a:latin typeface="Calibri"/>
                <a:cs typeface="Calibri"/>
              </a:rPr>
              <a:t>variable</a:t>
            </a:r>
            <a:r>
              <a:rPr sz="1400" spc="15">
                <a:latin typeface="Calibri"/>
                <a:cs typeface="Calibri"/>
              </a:rPr>
              <a:t> </a:t>
            </a:r>
            <a:r>
              <a:rPr sz="1400" spc="5">
                <a:latin typeface="Calibri"/>
                <a:cs typeface="Calibri"/>
              </a:rPr>
              <a:t>in</a:t>
            </a:r>
            <a:r>
              <a:rPr sz="1400" spc="15">
                <a:latin typeface="Calibri"/>
                <a:cs typeface="Calibri"/>
              </a:rPr>
              <a:t> </a:t>
            </a:r>
            <a:r>
              <a:rPr sz="1400" spc="5">
                <a:latin typeface="Calibri"/>
                <a:cs typeface="Calibri"/>
              </a:rPr>
              <a:t>the</a:t>
            </a:r>
            <a:r>
              <a:rPr sz="1400" spc="10">
                <a:latin typeface="Calibri"/>
                <a:cs typeface="Calibri"/>
              </a:rPr>
              <a:t> </a:t>
            </a:r>
            <a:r>
              <a:rPr sz="1400">
                <a:latin typeface="Calibri"/>
                <a:cs typeface="Calibri"/>
              </a:rPr>
              <a:t>list</a:t>
            </a:r>
            <a:r>
              <a:rPr sz="1400" spc="20">
                <a:latin typeface="Calibri"/>
                <a:cs typeface="Calibri"/>
              </a:rPr>
              <a:t> </a:t>
            </a:r>
            <a:r>
              <a:rPr sz="1400">
                <a:latin typeface="Calibri"/>
                <a:cs typeface="Calibri"/>
              </a:rPr>
              <a:t>'categorical’</a:t>
            </a:r>
          </a:p>
          <a:p>
            <a:pPr marL="205740" marR="505459" indent="-135890">
              <a:lnSpc>
                <a:spcPct val="190000"/>
              </a:lnSpc>
              <a:buAutoNum type="arabicPeriod" startAt="2"/>
              <a:tabLst>
                <a:tab pos="248920" algn="l"/>
              </a:tabLst>
            </a:pPr>
            <a:r>
              <a:rPr sz="1400">
                <a:latin typeface="Calibri"/>
                <a:cs typeface="Calibri"/>
              </a:rPr>
              <a:t>found</a:t>
            </a:r>
            <a:r>
              <a:rPr sz="1400" spc="5">
                <a:latin typeface="Calibri"/>
                <a:cs typeface="Calibri"/>
              </a:rPr>
              <a:t> </a:t>
            </a:r>
            <a:r>
              <a:rPr sz="1400" spc="5">
                <a:solidFill>
                  <a:srgbClr val="0D0D0D"/>
                </a:solidFill>
                <a:latin typeface="Calibri"/>
                <a:cs typeface="Calibri"/>
              </a:rPr>
              <a:t>the</a:t>
            </a:r>
            <a:r>
              <a:rPr sz="1400" spc="25">
                <a:solidFill>
                  <a:srgbClr val="0D0D0D"/>
                </a:solidFill>
                <a:latin typeface="Calibri"/>
                <a:cs typeface="Calibri"/>
              </a:rPr>
              <a:t> </a:t>
            </a:r>
            <a:r>
              <a:rPr sz="1400">
                <a:solidFill>
                  <a:srgbClr val="0D0D0D"/>
                </a:solidFill>
                <a:latin typeface="Calibri"/>
                <a:cs typeface="Calibri"/>
              </a:rPr>
              <a:t>data</a:t>
            </a:r>
            <a:r>
              <a:rPr sz="1400" spc="15">
                <a:solidFill>
                  <a:srgbClr val="0D0D0D"/>
                </a:solidFill>
                <a:latin typeface="Calibri"/>
                <a:cs typeface="Calibri"/>
              </a:rPr>
              <a:t> </a:t>
            </a:r>
            <a:r>
              <a:rPr sz="1400" spc="5">
                <a:solidFill>
                  <a:srgbClr val="0D0D0D"/>
                </a:solidFill>
                <a:latin typeface="Calibri"/>
                <a:cs typeface="Calibri"/>
              </a:rPr>
              <a:t>types</a:t>
            </a:r>
            <a:r>
              <a:rPr sz="1400" spc="20">
                <a:solidFill>
                  <a:srgbClr val="0D0D0D"/>
                </a:solidFill>
                <a:latin typeface="Calibri"/>
                <a:cs typeface="Calibri"/>
              </a:rPr>
              <a:t> </a:t>
            </a:r>
            <a:r>
              <a:rPr sz="1400" spc="5">
                <a:solidFill>
                  <a:srgbClr val="0D0D0D"/>
                </a:solidFill>
                <a:latin typeface="Calibri"/>
                <a:cs typeface="Calibri"/>
              </a:rPr>
              <a:t>of</a:t>
            </a:r>
            <a:r>
              <a:rPr sz="1400" spc="10">
                <a:solidFill>
                  <a:srgbClr val="0D0D0D"/>
                </a:solidFill>
                <a:latin typeface="Calibri"/>
                <a:cs typeface="Calibri"/>
              </a:rPr>
              <a:t> </a:t>
            </a:r>
            <a:r>
              <a:rPr sz="1400" spc="5">
                <a:solidFill>
                  <a:srgbClr val="0D0D0D"/>
                </a:solidFill>
                <a:latin typeface="Calibri"/>
                <a:cs typeface="Calibri"/>
              </a:rPr>
              <a:t>all </a:t>
            </a:r>
            <a:r>
              <a:rPr sz="1400">
                <a:solidFill>
                  <a:srgbClr val="0D0D0D"/>
                </a:solidFill>
                <a:latin typeface="Calibri"/>
                <a:cs typeface="Calibri"/>
              </a:rPr>
              <a:t>columns</a:t>
            </a:r>
            <a:r>
              <a:rPr sz="1400" spc="10">
                <a:solidFill>
                  <a:srgbClr val="0D0D0D"/>
                </a:solidFill>
                <a:latin typeface="Calibri"/>
                <a:cs typeface="Calibri"/>
              </a:rPr>
              <a:t> </a:t>
            </a:r>
            <a:r>
              <a:rPr sz="1400" spc="5">
                <a:solidFill>
                  <a:srgbClr val="0D0D0D"/>
                </a:solidFill>
                <a:latin typeface="Calibri"/>
                <a:cs typeface="Calibri"/>
              </a:rPr>
              <a:t>in</a:t>
            </a:r>
            <a:r>
              <a:rPr sz="1400" spc="10">
                <a:solidFill>
                  <a:srgbClr val="0D0D0D"/>
                </a:solidFill>
                <a:latin typeface="Calibri"/>
                <a:cs typeface="Calibri"/>
              </a:rPr>
              <a:t> </a:t>
            </a:r>
            <a:r>
              <a:rPr sz="1400" spc="5">
                <a:solidFill>
                  <a:srgbClr val="0D0D0D"/>
                </a:solidFill>
                <a:latin typeface="Calibri"/>
                <a:cs typeface="Calibri"/>
              </a:rPr>
              <a:t>the</a:t>
            </a:r>
            <a:r>
              <a:rPr sz="1400" spc="30">
                <a:solidFill>
                  <a:srgbClr val="0D0D0D"/>
                </a:solidFill>
                <a:latin typeface="Calibri"/>
                <a:cs typeface="Calibri"/>
              </a:rPr>
              <a:t> </a:t>
            </a:r>
            <a:r>
              <a:rPr sz="1400">
                <a:solidFill>
                  <a:srgbClr val="0D0D0D"/>
                </a:solidFill>
                <a:latin typeface="Calibri"/>
                <a:cs typeface="Calibri"/>
              </a:rPr>
              <a:t>Data</a:t>
            </a:r>
            <a:r>
              <a:rPr sz="1400" spc="10">
                <a:solidFill>
                  <a:srgbClr val="0D0D0D"/>
                </a:solidFill>
                <a:latin typeface="Calibri"/>
                <a:cs typeface="Calibri"/>
              </a:rPr>
              <a:t> </a:t>
            </a:r>
            <a:r>
              <a:rPr sz="1400">
                <a:solidFill>
                  <a:srgbClr val="0D0D0D"/>
                </a:solidFill>
                <a:latin typeface="Calibri"/>
                <a:cs typeface="Calibri"/>
              </a:rPr>
              <a:t>Frame. </a:t>
            </a:r>
            <a:r>
              <a:rPr sz="1400" spc="-300">
                <a:solidFill>
                  <a:srgbClr val="0D0D0D"/>
                </a:solidFill>
                <a:latin typeface="Calibri"/>
                <a:cs typeface="Calibri"/>
              </a:rPr>
              <a:t> </a:t>
            </a:r>
            <a:r>
              <a:rPr sz="1400">
                <a:solidFill>
                  <a:srgbClr val="0D0D0D"/>
                </a:solidFill>
                <a:latin typeface="Calibri"/>
                <a:cs typeface="Calibri"/>
              </a:rPr>
              <a:t>There</a:t>
            </a:r>
            <a:r>
              <a:rPr sz="1400" spc="20">
                <a:solidFill>
                  <a:srgbClr val="0D0D0D"/>
                </a:solidFill>
                <a:latin typeface="Calibri"/>
                <a:cs typeface="Calibri"/>
              </a:rPr>
              <a:t> </a:t>
            </a:r>
            <a:r>
              <a:rPr sz="1400" spc="5">
                <a:solidFill>
                  <a:srgbClr val="0D0D0D"/>
                </a:solidFill>
                <a:latin typeface="Calibri"/>
                <a:cs typeface="Calibri"/>
              </a:rPr>
              <a:t>is </a:t>
            </a:r>
            <a:r>
              <a:rPr sz="1400">
                <a:solidFill>
                  <a:srgbClr val="0D0D0D"/>
                </a:solidFill>
                <a:latin typeface="Calibri"/>
                <a:cs typeface="Calibri"/>
              </a:rPr>
              <a:t>2</a:t>
            </a:r>
            <a:r>
              <a:rPr sz="1400" spc="10">
                <a:solidFill>
                  <a:srgbClr val="0D0D0D"/>
                </a:solidFill>
                <a:latin typeface="Calibri"/>
                <a:cs typeface="Calibri"/>
              </a:rPr>
              <a:t> </a:t>
            </a:r>
            <a:r>
              <a:rPr sz="1400" spc="5">
                <a:solidFill>
                  <a:srgbClr val="0D0D0D"/>
                </a:solidFill>
                <a:latin typeface="Calibri"/>
                <a:cs typeface="Calibri"/>
              </a:rPr>
              <a:t>type</a:t>
            </a:r>
            <a:r>
              <a:rPr sz="1400" spc="25">
                <a:solidFill>
                  <a:srgbClr val="0D0D0D"/>
                </a:solidFill>
                <a:latin typeface="Calibri"/>
                <a:cs typeface="Calibri"/>
              </a:rPr>
              <a:t> </a:t>
            </a:r>
            <a:r>
              <a:rPr sz="1400" spc="5">
                <a:solidFill>
                  <a:srgbClr val="0D0D0D"/>
                </a:solidFill>
                <a:latin typeface="Calibri"/>
                <a:cs typeface="Calibri"/>
              </a:rPr>
              <a:t>of</a:t>
            </a:r>
            <a:r>
              <a:rPr sz="1400" spc="-5">
                <a:solidFill>
                  <a:srgbClr val="0D0D0D"/>
                </a:solidFill>
                <a:latin typeface="Calibri"/>
                <a:cs typeface="Calibri"/>
              </a:rPr>
              <a:t> </a:t>
            </a:r>
            <a:r>
              <a:rPr sz="1400">
                <a:solidFill>
                  <a:srgbClr val="0D0D0D"/>
                </a:solidFill>
                <a:latin typeface="Calibri"/>
                <a:cs typeface="Calibri"/>
              </a:rPr>
              <a:t>data</a:t>
            </a:r>
            <a:r>
              <a:rPr sz="1400" spc="30">
                <a:solidFill>
                  <a:srgbClr val="0D0D0D"/>
                </a:solidFill>
                <a:latin typeface="Calibri"/>
                <a:cs typeface="Calibri"/>
              </a:rPr>
              <a:t> </a:t>
            </a:r>
            <a:r>
              <a:rPr sz="1400">
                <a:solidFill>
                  <a:srgbClr val="0D0D0D"/>
                </a:solidFill>
                <a:latin typeface="Calibri"/>
                <a:cs typeface="Calibri"/>
              </a:rPr>
              <a:t>:</a:t>
            </a:r>
            <a:r>
              <a:rPr sz="1400" spc="45">
                <a:solidFill>
                  <a:srgbClr val="0D0D0D"/>
                </a:solidFill>
                <a:latin typeface="Calibri"/>
                <a:cs typeface="Calibri"/>
              </a:rPr>
              <a:t> </a:t>
            </a:r>
            <a:r>
              <a:rPr sz="1400">
                <a:solidFill>
                  <a:srgbClr val="0D0D0D"/>
                </a:solidFill>
                <a:latin typeface="Calibri"/>
                <a:cs typeface="Calibri"/>
              </a:rPr>
              <a:t>int,</a:t>
            </a:r>
            <a:r>
              <a:rPr sz="1400" spc="10">
                <a:solidFill>
                  <a:srgbClr val="0D0D0D"/>
                </a:solidFill>
                <a:latin typeface="Calibri"/>
                <a:cs typeface="Calibri"/>
              </a:rPr>
              <a:t> </a:t>
            </a:r>
            <a:r>
              <a:rPr sz="1400" spc="5">
                <a:solidFill>
                  <a:srgbClr val="0D0D0D"/>
                </a:solidFill>
                <a:latin typeface="Calibri"/>
                <a:cs typeface="Calibri"/>
              </a:rPr>
              <a:t>object.</a:t>
            </a:r>
            <a:endParaRPr sz="1400">
              <a:latin typeface="Calibri"/>
              <a:cs typeface="Calibri"/>
            </a:endParaRPr>
          </a:p>
          <a:p>
            <a:pPr>
              <a:lnSpc>
                <a:spcPct val="100000"/>
              </a:lnSpc>
              <a:spcBef>
                <a:spcPts val="60"/>
              </a:spcBef>
              <a:buAutoNum type="arabicPeriod" startAt="2"/>
            </a:pPr>
            <a:endParaRPr sz="1200">
              <a:latin typeface="Calibri"/>
              <a:cs typeface="Calibri"/>
            </a:endParaRPr>
          </a:p>
          <a:p>
            <a:pPr marL="248920" indent="-219710">
              <a:lnSpc>
                <a:spcPct val="100000"/>
              </a:lnSpc>
              <a:buAutoNum type="arabicPeriod" startAt="2"/>
              <a:tabLst>
                <a:tab pos="248920" algn="l"/>
              </a:tabLst>
            </a:pPr>
            <a:r>
              <a:rPr sz="1400" spc="-30">
                <a:solidFill>
                  <a:srgbClr val="0D0D0D"/>
                </a:solidFill>
                <a:latin typeface="Calibri"/>
                <a:cs typeface="Calibri"/>
              </a:rPr>
              <a:t>df.</a:t>
            </a:r>
            <a:r>
              <a:rPr sz="1400" spc="10">
                <a:solidFill>
                  <a:srgbClr val="0D0D0D"/>
                </a:solidFill>
                <a:latin typeface="Calibri"/>
                <a:cs typeface="Calibri"/>
              </a:rPr>
              <a:t> </a:t>
            </a:r>
            <a:r>
              <a:rPr sz="1400" spc="5">
                <a:solidFill>
                  <a:srgbClr val="0D0D0D"/>
                </a:solidFill>
                <a:latin typeface="Calibri"/>
                <a:cs typeface="Calibri"/>
              </a:rPr>
              <a:t>head()</a:t>
            </a:r>
            <a:r>
              <a:rPr sz="1400" spc="25">
                <a:solidFill>
                  <a:srgbClr val="0D0D0D"/>
                </a:solidFill>
                <a:latin typeface="Calibri"/>
                <a:cs typeface="Calibri"/>
              </a:rPr>
              <a:t> </a:t>
            </a:r>
            <a:r>
              <a:rPr sz="1400">
                <a:solidFill>
                  <a:srgbClr val="0D0D0D"/>
                </a:solidFill>
                <a:latin typeface="Calibri"/>
                <a:cs typeface="Calibri"/>
              </a:rPr>
              <a:t>to</a:t>
            </a:r>
            <a:r>
              <a:rPr sz="1400" spc="10">
                <a:solidFill>
                  <a:srgbClr val="0D0D0D"/>
                </a:solidFill>
                <a:latin typeface="Calibri"/>
                <a:cs typeface="Calibri"/>
              </a:rPr>
              <a:t> </a:t>
            </a:r>
            <a:r>
              <a:rPr sz="1400">
                <a:solidFill>
                  <a:srgbClr val="0D0D0D"/>
                </a:solidFill>
                <a:latin typeface="Calibri"/>
                <a:cs typeface="Calibri"/>
              </a:rPr>
              <a:t>get</a:t>
            </a:r>
            <a:r>
              <a:rPr sz="1400" spc="40">
                <a:solidFill>
                  <a:srgbClr val="0D0D0D"/>
                </a:solidFill>
                <a:latin typeface="Calibri"/>
                <a:cs typeface="Calibri"/>
              </a:rPr>
              <a:t> </a:t>
            </a:r>
            <a:r>
              <a:rPr sz="1400">
                <a:solidFill>
                  <a:srgbClr val="0D0D0D"/>
                </a:solidFill>
                <a:latin typeface="Calibri"/>
                <a:cs typeface="Calibri"/>
              </a:rPr>
              <a:t>information</a:t>
            </a:r>
            <a:r>
              <a:rPr sz="1400" spc="-10">
                <a:solidFill>
                  <a:srgbClr val="0D0D0D"/>
                </a:solidFill>
                <a:latin typeface="Calibri"/>
                <a:cs typeface="Calibri"/>
              </a:rPr>
              <a:t> </a:t>
            </a:r>
            <a:r>
              <a:rPr sz="1400" spc="5">
                <a:solidFill>
                  <a:srgbClr val="0D0D0D"/>
                </a:solidFill>
                <a:latin typeface="Calibri"/>
                <a:cs typeface="Calibri"/>
              </a:rPr>
              <a:t>of</a:t>
            </a:r>
            <a:r>
              <a:rPr sz="1400">
                <a:solidFill>
                  <a:srgbClr val="0D0D0D"/>
                </a:solidFill>
                <a:latin typeface="Calibri"/>
                <a:cs typeface="Calibri"/>
              </a:rPr>
              <a:t> </a:t>
            </a:r>
            <a:r>
              <a:rPr sz="1400" spc="5">
                <a:solidFill>
                  <a:srgbClr val="0D0D0D"/>
                </a:solidFill>
                <a:latin typeface="Calibri"/>
                <a:cs typeface="Calibri"/>
              </a:rPr>
              <a:t>the</a:t>
            </a:r>
            <a:r>
              <a:rPr sz="1400" spc="25">
                <a:solidFill>
                  <a:srgbClr val="0D0D0D"/>
                </a:solidFill>
                <a:latin typeface="Calibri"/>
                <a:cs typeface="Calibri"/>
              </a:rPr>
              <a:t> </a:t>
            </a:r>
            <a:r>
              <a:rPr sz="1400">
                <a:solidFill>
                  <a:srgbClr val="0D0D0D"/>
                </a:solidFill>
                <a:latin typeface="Calibri"/>
                <a:cs typeface="Calibri"/>
              </a:rPr>
              <a:t>data</a:t>
            </a:r>
            <a:r>
              <a:rPr sz="1400" spc="15">
                <a:solidFill>
                  <a:srgbClr val="0D0D0D"/>
                </a:solidFill>
                <a:latin typeface="Calibri"/>
                <a:cs typeface="Calibri"/>
              </a:rPr>
              <a:t> </a:t>
            </a:r>
            <a:r>
              <a:rPr sz="1400" spc="5">
                <a:solidFill>
                  <a:srgbClr val="0D0D0D"/>
                </a:solidFill>
                <a:latin typeface="Calibri"/>
                <a:cs typeface="Calibri"/>
              </a:rPr>
              <a:t>of</a:t>
            </a:r>
            <a:r>
              <a:rPr sz="1400">
                <a:solidFill>
                  <a:srgbClr val="0D0D0D"/>
                </a:solidFill>
                <a:latin typeface="Calibri"/>
                <a:cs typeface="Calibri"/>
              </a:rPr>
              <a:t> rows </a:t>
            </a:r>
            <a:r>
              <a:rPr sz="1400" spc="5">
                <a:solidFill>
                  <a:srgbClr val="0D0D0D"/>
                </a:solidFill>
                <a:latin typeface="Calibri"/>
                <a:cs typeface="Calibri"/>
              </a:rPr>
              <a:t>and</a:t>
            </a:r>
            <a:r>
              <a:rPr sz="1400" spc="15">
                <a:solidFill>
                  <a:srgbClr val="0D0D0D"/>
                </a:solidFill>
                <a:latin typeface="Calibri"/>
                <a:cs typeface="Calibri"/>
              </a:rPr>
              <a:t> </a:t>
            </a:r>
            <a:r>
              <a:rPr sz="1400">
                <a:solidFill>
                  <a:srgbClr val="0D0D0D"/>
                </a:solidFill>
                <a:latin typeface="Calibri"/>
                <a:cs typeface="Calibri"/>
              </a:rPr>
              <a:t>columns</a:t>
            </a:r>
            <a:endParaRPr sz="1400">
              <a:latin typeface="Calibri"/>
              <a:cs typeface="Calibri"/>
            </a:endParaRPr>
          </a:p>
        </p:txBody>
      </p:sp>
      <p:sp>
        <p:nvSpPr>
          <p:cNvPr id="4" name="object 4"/>
          <p:cNvSpPr txBox="1"/>
          <p:nvPr/>
        </p:nvSpPr>
        <p:spPr>
          <a:xfrm>
            <a:off x="3940302" y="4118228"/>
            <a:ext cx="4204970" cy="269240"/>
          </a:xfrm>
          <a:prstGeom prst="rect">
            <a:avLst/>
          </a:prstGeom>
        </p:spPr>
        <p:txBody>
          <a:bodyPr vert="horz" wrap="square" lIns="0" tIns="12065" rIns="0" bIns="0" rtlCol="0">
            <a:spAutoFit/>
          </a:bodyPr>
          <a:lstStyle/>
          <a:p>
            <a:pPr marL="12700">
              <a:lnSpc>
                <a:spcPct val="100000"/>
              </a:lnSpc>
              <a:spcBef>
                <a:spcPts val="95"/>
              </a:spcBef>
            </a:pPr>
            <a:r>
              <a:rPr sz="1600" b="1" spc="-5">
                <a:latin typeface="Calibri"/>
                <a:cs typeface="Calibri"/>
              </a:rPr>
              <a:t>#</a:t>
            </a:r>
            <a:r>
              <a:rPr sz="1600" b="1" spc="25">
                <a:latin typeface="Calibri"/>
                <a:cs typeface="Calibri"/>
              </a:rPr>
              <a:t> </a:t>
            </a:r>
            <a:r>
              <a:rPr sz="1600" b="1">
                <a:latin typeface="Calibri"/>
                <a:cs typeface="Calibri"/>
              </a:rPr>
              <a:t>Splitting</a:t>
            </a:r>
            <a:r>
              <a:rPr sz="1600" b="1" spc="5">
                <a:latin typeface="Calibri"/>
                <a:cs typeface="Calibri"/>
              </a:rPr>
              <a:t> </a:t>
            </a:r>
            <a:r>
              <a:rPr sz="1600" b="1">
                <a:latin typeface="Calibri"/>
                <a:cs typeface="Calibri"/>
              </a:rPr>
              <a:t>the</a:t>
            </a:r>
            <a:r>
              <a:rPr sz="1600" b="1" spc="20">
                <a:latin typeface="Calibri"/>
                <a:cs typeface="Calibri"/>
              </a:rPr>
              <a:t> </a:t>
            </a:r>
            <a:r>
              <a:rPr sz="1600" b="1">
                <a:latin typeface="Calibri"/>
                <a:cs typeface="Calibri"/>
              </a:rPr>
              <a:t>train-test</a:t>
            </a:r>
            <a:r>
              <a:rPr sz="1600" b="1" spc="-10">
                <a:latin typeface="Calibri"/>
                <a:cs typeface="Calibri"/>
              </a:rPr>
              <a:t> </a:t>
            </a:r>
            <a:r>
              <a:rPr sz="1600" b="1" spc="5">
                <a:latin typeface="Calibri"/>
                <a:cs typeface="Calibri"/>
              </a:rPr>
              <a:t>split</a:t>
            </a:r>
            <a:r>
              <a:rPr sz="1600" b="1" spc="-5">
                <a:latin typeface="Calibri"/>
                <a:cs typeface="Calibri"/>
              </a:rPr>
              <a:t> &amp;</a:t>
            </a:r>
            <a:r>
              <a:rPr sz="1600" b="1" spc="20">
                <a:latin typeface="Calibri"/>
                <a:cs typeface="Calibri"/>
              </a:rPr>
              <a:t> </a:t>
            </a:r>
            <a:r>
              <a:rPr sz="1600" b="1" spc="-5">
                <a:latin typeface="Calibri"/>
                <a:cs typeface="Calibri"/>
              </a:rPr>
              <a:t>#</a:t>
            </a:r>
            <a:r>
              <a:rPr sz="1600" b="1" spc="30">
                <a:latin typeface="Calibri"/>
                <a:cs typeface="Calibri"/>
              </a:rPr>
              <a:t> </a:t>
            </a:r>
            <a:r>
              <a:rPr sz="1600" b="1" spc="5">
                <a:latin typeface="Calibri"/>
                <a:cs typeface="Calibri"/>
              </a:rPr>
              <a:t>Scaling </a:t>
            </a:r>
            <a:r>
              <a:rPr sz="1600" b="1">
                <a:latin typeface="Calibri"/>
                <a:cs typeface="Calibri"/>
              </a:rPr>
              <a:t>the</a:t>
            </a:r>
            <a:r>
              <a:rPr sz="1600" b="1" spc="20">
                <a:latin typeface="Calibri"/>
                <a:cs typeface="Calibri"/>
              </a:rPr>
              <a:t> </a:t>
            </a:r>
            <a:r>
              <a:rPr sz="1600" b="1" spc="-5">
                <a:latin typeface="Calibri"/>
                <a:cs typeface="Calibri"/>
              </a:rPr>
              <a:t>data</a:t>
            </a:r>
            <a:endParaRPr sz="1600">
              <a:latin typeface="Calibri"/>
              <a:cs typeface="Calibri"/>
            </a:endParaRPr>
          </a:p>
        </p:txBody>
      </p:sp>
      <p:pic>
        <p:nvPicPr>
          <p:cNvPr id="5" name="object 5"/>
          <p:cNvPicPr/>
          <p:nvPr/>
        </p:nvPicPr>
        <p:blipFill>
          <a:blip r:embed="rId2" cstate="print"/>
          <a:stretch>
            <a:fillRect/>
          </a:stretch>
        </p:blipFill>
        <p:spPr>
          <a:xfrm>
            <a:off x="251459" y="502919"/>
            <a:ext cx="5682996" cy="3427646"/>
          </a:xfrm>
          <a:prstGeom prst="rect">
            <a:avLst/>
          </a:prstGeom>
        </p:spPr>
      </p:pic>
      <p:pic>
        <p:nvPicPr>
          <p:cNvPr id="6" name="object 6"/>
          <p:cNvPicPr/>
          <p:nvPr/>
        </p:nvPicPr>
        <p:blipFill>
          <a:blip r:embed="rId3" cstate="print"/>
          <a:stretch>
            <a:fillRect/>
          </a:stretch>
        </p:blipFill>
        <p:spPr>
          <a:xfrm>
            <a:off x="1769364" y="4501641"/>
            <a:ext cx="8229600" cy="22725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p:cNvPicPr/>
          <p:nvPr/>
        </p:nvPicPr>
        <p:blipFill rotWithShape="1">
          <a:blip r:embed="rId2" cstate="print">
            <a:alphaModFix amt="25000"/>
          </a:blip>
          <a:srcRect r="23556"/>
          <a:stretch/>
        </p:blipFill>
        <p:spPr>
          <a:xfrm>
            <a:off x="20" y="10"/>
            <a:ext cx="12191980" cy="6857990"/>
          </a:xfrm>
          <a:prstGeom prst="rect">
            <a:avLst/>
          </a:prstGeom>
        </p:spPr>
      </p:pic>
      <p:sp>
        <p:nvSpPr>
          <p:cNvPr id="2" name="object 2"/>
          <p:cNvSpPr txBox="1">
            <a:spLocks noGrp="1"/>
          </p:cNvSpPr>
          <p:nvPr>
            <p:ph type="title"/>
          </p:nvPr>
        </p:nvSpPr>
        <p:spPr>
          <a:xfrm>
            <a:off x="1484311" y="685800"/>
            <a:ext cx="10018713" cy="1752599"/>
          </a:xfrm>
          <a:prstGeom prst="rect">
            <a:avLst/>
          </a:prstGeom>
        </p:spPr>
        <p:txBody>
          <a:bodyPr vert="horz" lIns="91440" tIns="45720" rIns="91440" bIns="45720" rtlCol="0" anchor="b">
            <a:normAutofit/>
          </a:bodyPr>
          <a:lstStyle/>
          <a:p>
            <a:pPr marL="12700" algn="l"/>
            <a:r>
              <a:rPr lang="en-US" u="none" spc="5"/>
              <a:t>linear</a:t>
            </a:r>
            <a:r>
              <a:rPr lang="en-US" u="none" spc="-90"/>
              <a:t> </a:t>
            </a:r>
            <a:r>
              <a:rPr lang="en-US" u="none"/>
              <a:t>Regression</a:t>
            </a:r>
            <a:endParaRPr lang="en-US"/>
          </a:p>
        </p:txBody>
      </p:sp>
      <p:sp>
        <p:nvSpPr>
          <p:cNvPr id="3" name="object 3"/>
          <p:cNvSpPr txBox="1"/>
          <p:nvPr/>
        </p:nvSpPr>
        <p:spPr>
          <a:xfrm>
            <a:off x="1269402" y="2666999"/>
            <a:ext cx="10233621" cy="3124201"/>
          </a:xfrm>
          <a:prstGeom prst="rect">
            <a:avLst/>
          </a:prstGeom>
        </p:spPr>
        <p:txBody>
          <a:bodyPr vert="horz" lIns="91440" tIns="45720" rIns="91440" bIns="45720" rtlCol="0" anchor="t">
            <a:normAutofit/>
          </a:bodyPr>
          <a:lstStyle/>
          <a:p>
            <a:pPr marL="12700" defTabSz="457200">
              <a:spcBef>
                <a:spcPct val="20000"/>
              </a:spcBef>
              <a:spcAft>
                <a:spcPts val="600"/>
              </a:spcAft>
              <a:buClr>
                <a:schemeClr val="accent1">
                  <a:lumMod val="75000"/>
                </a:schemeClr>
              </a:buClr>
              <a:buSzPct val="145000"/>
              <a:buFont typeface="Arial"/>
              <a:buChar char="•"/>
            </a:pPr>
            <a:r>
              <a:rPr lang="en-US"/>
              <a:t>Using</a:t>
            </a:r>
            <a:r>
              <a:rPr lang="en-US" spc="40"/>
              <a:t> </a:t>
            </a:r>
            <a:r>
              <a:rPr lang="en-US" spc="10"/>
              <a:t>linear</a:t>
            </a:r>
            <a:r>
              <a:rPr lang="en-US" spc="25"/>
              <a:t> </a:t>
            </a:r>
            <a:r>
              <a:rPr lang="en-US" spc="5"/>
              <a:t>regression</a:t>
            </a:r>
            <a:r>
              <a:rPr lang="en-US" spc="25"/>
              <a:t> </a:t>
            </a:r>
            <a:r>
              <a:rPr lang="en-US"/>
              <a:t>method</a:t>
            </a:r>
            <a:r>
              <a:rPr lang="en-US" spc="65"/>
              <a:t> </a:t>
            </a:r>
            <a:r>
              <a:rPr lang="en-US"/>
              <a:t>is</a:t>
            </a:r>
            <a:r>
              <a:rPr lang="en-US" spc="30"/>
              <a:t> </a:t>
            </a:r>
            <a:r>
              <a:rPr lang="en-US"/>
              <a:t>not</a:t>
            </a:r>
            <a:r>
              <a:rPr lang="en-US" spc="35"/>
              <a:t> </a:t>
            </a:r>
            <a:r>
              <a:rPr lang="en-US" spc="5"/>
              <a:t>suitable</a:t>
            </a:r>
            <a:r>
              <a:rPr lang="en-US" spc="45"/>
              <a:t> </a:t>
            </a:r>
            <a:r>
              <a:rPr lang="en-US" spc="-5"/>
              <a:t>for</a:t>
            </a:r>
            <a:r>
              <a:rPr lang="en-US" spc="40"/>
              <a:t> </a:t>
            </a:r>
            <a:r>
              <a:rPr lang="en-US" spc="-15"/>
              <a:t>my</a:t>
            </a:r>
            <a:r>
              <a:rPr lang="en-US" spc="25"/>
              <a:t> </a:t>
            </a:r>
            <a:r>
              <a:rPr lang="en-US"/>
              <a:t>dataset,</a:t>
            </a:r>
            <a:r>
              <a:rPr lang="en-US" spc="40"/>
              <a:t> </a:t>
            </a:r>
            <a:r>
              <a:rPr lang="en-US" spc="-5"/>
              <a:t>it’s</a:t>
            </a:r>
            <a:r>
              <a:rPr lang="en-US" spc="40"/>
              <a:t> </a:t>
            </a:r>
            <a:r>
              <a:rPr lang="en-US" spc="5"/>
              <a:t>showing</a:t>
            </a:r>
            <a:r>
              <a:rPr lang="en-US" spc="30"/>
              <a:t> </a:t>
            </a:r>
            <a:r>
              <a:rPr lang="en-US"/>
              <a:t>less</a:t>
            </a:r>
            <a:r>
              <a:rPr lang="en-US" spc="40"/>
              <a:t> </a:t>
            </a:r>
            <a:r>
              <a:rPr lang="en-US"/>
              <a:t>accuracy</a:t>
            </a:r>
            <a:r>
              <a:rPr lang="en-US" spc="-5"/>
              <a:t> </a:t>
            </a:r>
            <a:r>
              <a:rPr lang="en-US" spc="5"/>
              <a:t>(0.57%)</a:t>
            </a:r>
            <a:endParaRPr lang="en-US"/>
          </a:p>
          <a:p>
            <a:pPr defTabSz="457200">
              <a:spcBef>
                <a:spcPct val="20000"/>
              </a:spcBef>
              <a:spcAft>
                <a:spcPts val="600"/>
              </a:spcAft>
              <a:buClr>
                <a:schemeClr val="accent1">
                  <a:lumMod val="75000"/>
                </a:schemeClr>
              </a:buClr>
              <a:buSzPct val="145000"/>
              <a:buFont typeface="Arial"/>
              <a:buChar char="•"/>
            </a:pPr>
            <a:endParaRPr lang="en-US"/>
          </a:p>
          <a:p>
            <a:pPr marL="12700" marR="5080" defTabSz="457200">
              <a:spcBef>
                <a:spcPct val="20000"/>
              </a:spcBef>
              <a:spcAft>
                <a:spcPts val="600"/>
              </a:spcAft>
              <a:buClr>
                <a:schemeClr val="accent1">
                  <a:lumMod val="75000"/>
                </a:schemeClr>
              </a:buClr>
              <a:buSzPct val="145000"/>
              <a:buFont typeface="Arial"/>
              <a:buChar char="•"/>
            </a:pPr>
            <a:r>
              <a:rPr lang="en-US" spc="5"/>
              <a:t>Finding</a:t>
            </a:r>
            <a:r>
              <a:rPr lang="en-US" spc="35"/>
              <a:t> </a:t>
            </a:r>
            <a:r>
              <a:rPr lang="en-US" spc="5"/>
              <a:t>R-squared,</a:t>
            </a:r>
            <a:r>
              <a:rPr lang="en-US" spc="10"/>
              <a:t> </a:t>
            </a:r>
            <a:r>
              <a:rPr lang="en-US"/>
              <a:t>is</a:t>
            </a:r>
            <a:r>
              <a:rPr lang="en-US" spc="45"/>
              <a:t> </a:t>
            </a:r>
            <a:r>
              <a:rPr lang="en-US" spc="-5"/>
              <a:t>a</a:t>
            </a:r>
            <a:r>
              <a:rPr lang="en-US" spc="30"/>
              <a:t> </a:t>
            </a:r>
            <a:r>
              <a:rPr lang="en-US"/>
              <a:t>statistical</a:t>
            </a:r>
            <a:r>
              <a:rPr lang="en-US" spc="50"/>
              <a:t> </a:t>
            </a:r>
            <a:r>
              <a:rPr lang="en-US"/>
              <a:t>measure</a:t>
            </a:r>
            <a:r>
              <a:rPr lang="en-US" spc="30"/>
              <a:t> </a:t>
            </a:r>
            <a:r>
              <a:rPr lang="en-US"/>
              <a:t>that</a:t>
            </a:r>
            <a:r>
              <a:rPr lang="en-US" spc="55"/>
              <a:t> </a:t>
            </a:r>
            <a:r>
              <a:rPr lang="en-US"/>
              <a:t>represents</a:t>
            </a:r>
            <a:r>
              <a:rPr lang="en-US" spc="20"/>
              <a:t> </a:t>
            </a:r>
            <a:r>
              <a:rPr lang="en-US"/>
              <a:t>the</a:t>
            </a:r>
            <a:r>
              <a:rPr lang="en-US" spc="40"/>
              <a:t> </a:t>
            </a:r>
            <a:r>
              <a:rPr lang="en-US"/>
              <a:t>proportion</a:t>
            </a:r>
            <a:r>
              <a:rPr lang="en-US" spc="45"/>
              <a:t> </a:t>
            </a:r>
            <a:r>
              <a:rPr lang="en-US"/>
              <a:t>of</a:t>
            </a:r>
            <a:r>
              <a:rPr lang="en-US" spc="35"/>
              <a:t> </a:t>
            </a:r>
            <a:r>
              <a:rPr lang="en-US"/>
              <a:t>the</a:t>
            </a:r>
            <a:r>
              <a:rPr lang="en-US" spc="40"/>
              <a:t> </a:t>
            </a:r>
            <a:r>
              <a:rPr lang="en-US"/>
              <a:t>variance</a:t>
            </a:r>
            <a:r>
              <a:rPr lang="en-US" spc="30"/>
              <a:t> </a:t>
            </a:r>
            <a:r>
              <a:rPr lang="en-US"/>
              <a:t>in</a:t>
            </a:r>
            <a:r>
              <a:rPr lang="en-US" spc="40"/>
              <a:t> </a:t>
            </a:r>
            <a:r>
              <a:rPr lang="en-US"/>
              <a:t>the</a:t>
            </a:r>
            <a:r>
              <a:rPr lang="en-US" spc="40"/>
              <a:t> </a:t>
            </a:r>
            <a:r>
              <a:rPr lang="en-US" spc="5"/>
              <a:t>dependent</a:t>
            </a:r>
            <a:r>
              <a:rPr lang="en-US" spc="55"/>
              <a:t> </a:t>
            </a:r>
            <a:r>
              <a:rPr lang="en-US"/>
              <a:t>variable</a:t>
            </a:r>
            <a:r>
              <a:rPr lang="en-US" spc="25"/>
              <a:t> </a:t>
            </a:r>
            <a:r>
              <a:rPr lang="en-US"/>
              <a:t>that</a:t>
            </a:r>
            <a:r>
              <a:rPr lang="en-US" spc="35"/>
              <a:t> </a:t>
            </a:r>
            <a:r>
              <a:rPr lang="en-US"/>
              <a:t>is</a:t>
            </a:r>
            <a:r>
              <a:rPr lang="en-US" spc="30"/>
              <a:t> </a:t>
            </a:r>
            <a:r>
              <a:rPr lang="en-US" spc="20"/>
              <a:t>explained </a:t>
            </a:r>
            <a:r>
              <a:rPr lang="en-US" spc="25"/>
              <a:t> </a:t>
            </a:r>
            <a:r>
              <a:rPr lang="en-US" spc="-5"/>
              <a:t>by</a:t>
            </a:r>
            <a:r>
              <a:rPr lang="en-US" spc="30"/>
              <a:t> </a:t>
            </a:r>
            <a:r>
              <a:rPr lang="en-US"/>
              <a:t>the</a:t>
            </a:r>
            <a:r>
              <a:rPr lang="en-US" spc="35"/>
              <a:t> </a:t>
            </a:r>
            <a:r>
              <a:rPr lang="en-US" spc="5"/>
              <a:t>independent</a:t>
            </a:r>
            <a:r>
              <a:rPr lang="en-US" spc="45"/>
              <a:t> </a:t>
            </a:r>
            <a:r>
              <a:rPr lang="en-US" spc="5"/>
              <a:t>variables</a:t>
            </a:r>
            <a:r>
              <a:rPr lang="en-US" spc="20"/>
              <a:t> </a:t>
            </a:r>
            <a:r>
              <a:rPr lang="en-US"/>
              <a:t>in</a:t>
            </a:r>
            <a:r>
              <a:rPr lang="en-US" spc="35"/>
              <a:t> </a:t>
            </a:r>
            <a:r>
              <a:rPr lang="en-US" spc="-5"/>
              <a:t>a</a:t>
            </a:r>
            <a:r>
              <a:rPr lang="en-US" spc="20"/>
              <a:t> </a:t>
            </a:r>
            <a:r>
              <a:rPr lang="en-US" spc="5"/>
              <a:t>regression</a:t>
            </a:r>
            <a:r>
              <a:rPr lang="en-US" spc="15"/>
              <a:t> </a:t>
            </a:r>
            <a:r>
              <a:rPr lang="en-US" spc="5"/>
              <a:t>model.</a:t>
            </a:r>
            <a:r>
              <a:rPr lang="en-US" spc="25"/>
              <a:t> </a:t>
            </a:r>
            <a:r>
              <a:rPr lang="en-US"/>
              <a:t>It</a:t>
            </a:r>
            <a:r>
              <a:rPr lang="en-US" spc="30"/>
              <a:t> </a:t>
            </a:r>
            <a:r>
              <a:rPr lang="en-US"/>
              <a:t>is</a:t>
            </a:r>
            <a:r>
              <a:rPr lang="en-US" spc="25"/>
              <a:t> </a:t>
            </a:r>
            <a:r>
              <a:rPr lang="en-US" spc="-5"/>
              <a:t>a</a:t>
            </a:r>
            <a:r>
              <a:rPr lang="en-US" spc="30"/>
              <a:t> </a:t>
            </a:r>
            <a:r>
              <a:rPr lang="en-US" spc="-15"/>
              <a:t>key</a:t>
            </a:r>
            <a:r>
              <a:rPr lang="en-US" spc="20"/>
              <a:t> </a:t>
            </a:r>
            <a:r>
              <a:rPr lang="en-US"/>
              <a:t>metric</a:t>
            </a:r>
            <a:r>
              <a:rPr lang="en-US" spc="35"/>
              <a:t> </a:t>
            </a:r>
            <a:r>
              <a:rPr lang="en-US"/>
              <a:t>used</a:t>
            </a:r>
            <a:r>
              <a:rPr lang="en-US" spc="40"/>
              <a:t> </a:t>
            </a:r>
            <a:r>
              <a:rPr lang="en-US" spc="-5"/>
              <a:t>to</a:t>
            </a:r>
            <a:r>
              <a:rPr lang="en-US" spc="30"/>
              <a:t> </a:t>
            </a:r>
            <a:r>
              <a:rPr lang="en-US"/>
              <a:t>evaluate</a:t>
            </a:r>
            <a:r>
              <a:rPr lang="en-US" spc="35"/>
              <a:t> </a:t>
            </a:r>
            <a:r>
              <a:rPr lang="en-US"/>
              <a:t>the</a:t>
            </a:r>
            <a:r>
              <a:rPr lang="en-US" spc="30"/>
              <a:t> </a:t>
            </a:r>
            <a:r>
              <a:rPr lang="en-US"/>
              <a:t>goodness</a:t>
            </a:r>
            <a:r>
              <a:rPr lang="en-US" spc="50"/>
              <a:t> </a:t>
            </a:r>
            <a:r>
              <a:rPr lang="en-US"/>
              <a:t>of</a:t>
            </a:r>
            <a:r>
              <a:rPr lang="en-US" spc="30"/>
              <a:t> </a:t>
            </a:r>
            <a:r>
              <a:rPr lang="en-US" spc="5"/>
              <a:t>fit</a:t>
            </a:r>
            <a:r>
              <a:rPr lang="en-US" spc="30"/>
              <a:t> </a:t>
            </a:r>
            <a:r>
              <a:rPr lang="en-US"/>
              <a:t>of</a:t>
            </a:r>
            <a:r>
              <a:rPr lang="en-US" spc="25"/>
              <a:t> </a:t>
            </a:r>
            <a:r>
              <a:rPr lang="en-US"/>
              <a:t>the</a:t>
            </a:r>
            <a:r>
              <a:rPr lang="en-US" spc="45"/>
              <a:t> </a:t>
            </a:r>
            <a:r>
              <a:rPr lang="en-US"/>
              <a:t>model</a:t>
            </a:r>
            <a:r>
              <a:rPr lang="en-US" spc="35"/>
              <a:t> </a:t>
            </a:r>
            <a:r>
              <a:rPr lang="en-US" spc="-5"/>
              <a:t>to</a:t>
            </a:r>
            <a:r>
              <a:rPr lang="en-US" spc="25"/>
              <a:t> </a:t>
            </a:r>
            <a:r>
              <a:rPr lang="en-US" spc="50"/>
              <a:t>the </a:t>
            </a:r>
            <a:r>
              <a:rPr lang="en-US" spc="55"/>
              <a:t> </a:t>
            </a:r>
            <a:r>
              <a:rPr lang="en-US" spc="5"/>
              <a:t>observed</a:t>
            </a:r>
            <a:r>
              <a:rPr lang="en-US" spc="25"/>
              <a:t> </a:t>
            </a:r>
            <a:r>
              <a:rPr lang="en-US"/>
              <a:t>data.</a:t>
            </a: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13326" y="235077"/>
            <a:ext cx="1471930" cy="269240"/>
          </a:xfrm>
          <a:prstGeom prst="rect">
            <a:avLst/>
          </a:prstGeom>
        </p:spPr>
        <p:txBody>
          <a:bodyPr vert="horz" wrap="square" lIns="0" tIns="12065" rIns="0" bIns="0" rtlCol="0">
            <a:spAutoFit/>
          </a:bodyPr>
          <a:lstStyle/>
          <a:p>
            <a:pPr marL="12700">
              <a:lnSpc>
                <a:spcPct val="100000"/>
              </a:lnSpc>
              <a:spcBef>
                <a:spcPts val="95"/>
              </a:spcBef>
            </a:pPr>
            <a:r>
              <a:rPr sz="1600" b="1">
                <a:latin typeface="Arial"/>
                <a:cs typeface="Arial"/>
              </a:rPr>
              <a:t>Random</a:t>
            </a:r>
            <a:r>
              <a:rPr sz="1600" b="1" spc="-35">
                <a:latin typeface="Arial"/>
                <a:cs typeface="Arial"/>
              </a:rPr>
              <a:t> </a:t>
            </a:r>
            <a:r>
              <a:rPr sz="1600" b="1">
                <a:latin typeface="Arial"/>
                <a:cs typeface="Arial"/>
              </a:rPr>
              <a:t>forest</a:t>
            </a:r>
            <a:endParaRPr sz="1600">
              <a:latin typeface="Arial"/>
              <a:cs typeface="Arial"/>
            </a:endParaRPr>
          </a:p>
        </p:txBody>
      </p:sp>
      <p:sp>
        <p:nvSpPr>
          <p:cNvPr id="3" name="object 3"/>
          <p:cNvSpPr txBox="1"/>
          <p:nvPr/>
        </p:nvSpPr>
        <p:spPr>
          <a:xfrm>
            <a:off x="1032154" y="5855309"/>
            <a:ext cx="5978525" cy="239395"/>
          </a:xfrm>
          <a:prstGeom prst="rect">
            <a:avLst/>
          </a:prstGeom>
        </p:spPr>
        <p:txBody>
          <a:bodyPr vert="horz" wrap="square" lIns="0" tIns="12700" rIns="0" bIns="0" rtlCol="0">
            <a:spAutoFit/>
          </a:bodyPr>
          <a:lstStyle/>
          <a:p>
            <a:pPr marL="12700">
              <a:lnSpc>
                <a:spcPct val="100000"/>
              </a:lnSpc>
              <a:spcBef>
                <a:spcPts val="100"/>
              </a:spcBef>
            </a:pPr>
            <a:r>
              <a:rPr sz="1400" b="1" spc="5">
                <a:latin typeface="Calibri"/>
                <a:cs typeface="Calibri"/>
              </a:rPr>
              <a:t>used</a:t>
            </a:r>
            <a:r>
              <a:rPr sz="1400" b="1" spc="-15">
                <a:latin typeface="Calibri"/>
                <a:cs typeface="Calibri"/>
              </a:rPr>
              <a:t> </a:t>
            </a:r>
            <a:r>
              <a:rPr sz="1400" b="1" spc="10">
                <a:latin typeface="Calibri"/>
                <a:cs typeface="Calibri"/>
              </a:rPr>
              <a:t>Random</a:t>
            </a:r>
            <a:r>
              <a:rPr sz="1400" b="1" spc="-30">
                <a:latin typeface="Calibri"/>
                <a:cs typeface="Calibri"/>
              </a:rPr>
              <a:t> </a:t>
            </a:r>
            <a:r>
              <a:rPr sz="1400" b="1">
                <a:latin typeface="Calibri"/>
                <a:cs typeface="Calibri"/>
              </a:rPr>
              <a:t>forest</a:t>
            </a:r>
            <a:r>
              <a:rPr sz="1400" b="1" spc="-20">
                <a:latin typeface="Calibri"/>
                <a:cs typeface="Calibri"/>
              </a:rPr>
              <a:t> </a:t>
            </a:r>
            <a:r>
              <a:rPr sz="1400" b="1" spc="5">
                <a:latin typeface="Calibri"/>
                <a:cs typeface="Calibri"/>
              </a:rPr>
              <a:t>model</a:t>
            </a:r>
            <a:r>
              <a:rPr sz="1400" b="1">
                <a:latin typeface="Calibri"/>
                <a:cs typeface="Calibri"/>
              </a:rPr>
              <a:t> </a:t>
            </a:r>
            <a:r>
              <a:rPr sz="1400" b="1" spc="-5">
                <a:latin typeface="Calibri"/>
                <a:cs typeface="Calibri"/>
              </a:rPr>
              <a:t>for</a:t>
            </a:r>
            <a:r>
              <a:rPr sz="1400" b="1" spc="35">
                <a:latin typeface="Calibri"/>
                <a:cs typeface="Calibri"/>
              </a:rPr>
              <a:t> </a:t>
            </a:r>
            <a:r>
              <a:rPr sz="1400" b="1" spc="10">
                <a:solidFill>
                  <a:srgbClr val="0D0D0D"/>
                </a:solidFill>
                <a:latin typeface="Calibri"/>
                <a:cs typeface="Calibri"/>
              </a:rPr>
              <a:t>tuning</a:t>
            </a:r>
            <a:r>
              <a:rPr sz="1400" b="1" spc="-20">
                <a:solidFill>
                  <a:srgbClr val="0D0D0D"/>
                </a:solidFill>
                <a:latin typeface="Calibri"/>
                <a:cs typeface="Calibri"/>
              </a:rPr>
              <a:t> </a:t>
            </a:r>
            <a:r>
              <a:rPr sz="1400" b="1">
                <a:solidFill>
                  <a:srgbClr val="0D0D0D"/>
                </a:solidFill>
                <a:latin typeface="Calibri"/>
                <a:cs typeface="Calibri"/>
              </a:rPr>
              <a:t>hyperparameter</a:t>
            </a:r>
            <a:r>
              <a:rPr sz="1400" b="1" spc="5">
                <a:solidFill>
                  <a:srgbClr val="0D0D0D"/>
                </a:solidFill>
                <a:latin typeface="Calibri"/>
                <a:cs typeface="Calibri"/>
              </a:rPr>
              <a:t> </a:t>
            </a:r>
            <a:r>
              <a:rPr sz="1400" b="1" spc="5">
                <a:latin typeface="Calibri"/>
                <a:cs typeface="Calibri"/>
              </a:rPr>
              <a:t>it</a:t>
            </a:r>
            <a:r>
              <a:rPr sz="1400" b="1" spc="20">
                <a:latin typeface="Calibri"/>
                <a:cs typeface="Calibri"/>
              </a:rPr>
              <a:t> </a:t>
            </a:r>
            <a:r>
              <a:rPr sz="1400" b="1" spc="5">
                <a:latin typeface="Calibri"/>
                <a:cs typeface="Calibri"/>
              </a:rPr>
              <a:t>showing</a:t>
            </a:r>
            <a:r>
              <a:rPr sz="1400" b="1" spc="-20">
                <a:latin typeface="Calibri"/>
                <a:cs typeface="Calibri"/>
              </a:rPr>
              <a:t> </a:t>
            </a:r>
            <a:r>
              <a:rPr sz="1400" b="1" spc="5">
                <a:latin typeface="Calibri"/>
                <a:cs typeface="Calibri"/>
              </a:rPr>
              <a:t>97%</a:t>
            </a:r>
            <a:r>
              <a:rPr sz="1400" b="1" spc="15">
                <a:latin typeface="Calibri"/>
                <a:cs typeface="Calibri"/>
              </a:rPr>
              <a:t> </a:t>
            </a:r>
            <a:r>
              <a:rPr sz="1400" b="1" spc="-5">
                <a:latin typeface="Calibri"/>
                <a:cs typeface="Calibri"/>
              </a:rPr>
              <a:t>accuracy.</a:t>
            </a:r>
            <a:endParaRPr sz="1400">
              <a:latin typeface="Calibri"/>
              <a:cs typeface="Calibri"/>
            </a:endParaRPr>
          </a:p>
        </p:txBody>
      </p:sp>
      <p:pic>
        <p:nvPicPr>
          <p:cNvPr id="4" name="object 4"/>
          <p:cNvPicPr/>
          <p:nvPr/>
        </p:nvPicPr>
        <p:blipFill>
          <a:blip r:embed="rId2" cstate="print"/>
          <a:stretch>
            <a:fillRect/>
          </a:stretch>
        </p:blipFill>
        <p:spPr>
          <a:xfrm>
            <a:off x="1018472" y="708659"/>
            <a:ext cx="9115145" cy="46427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0" name="Rectangle 29">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using a computer with a pen&#10;&#10;Description automatically generated">
            <a:extLst>
              <a:ext uri="{FF2B5EF4-FFF2-40B4-BE49-F238E27FC236}">
                <a16:creationId xmlns:a16="http://schemas.microsoft.com/office/drawing/2014/main" id="{6197A3DE-9E78-A466-AA66-F0C54A64EC5A}"/>
              </a:ext>
            </a:extLst>
          </p:cNvPr>
          <p:cNvPicPr>
            <a:picLocks noChangeAspect="1"/>
          </p:cNvPicPr>
          <p:nvPr/>
        </p:nvPicPr>
        <p:blipFill rotWithShape="1">
          <a:blip r:embed="rId2">
            <a:alphaModFix amt="40000"/>
          </a:blip>
          <a:srcRect t="23766" b="19843"/>
          <a:stretch/>
        </p:blipFill>
        <p:spPr>
          <a:xfrm>
            <a:off x="20" y="10"/>
            <a:ext cx="12191980" cy="6857990"/>
          </a:xfrm>
          <a:prstGeom prst="rect">
            <a:avLst/>
          </a:prstGeom>
        </p:spPr>
      </p:pic>
      <p:sp>
        <p:nvSpPr>
          <p:cNvPr id="2" name="object 2"/>
          <p:cNvSpPr txBox="1">
            <a:spLocks noGrp="1"/>
          </p:cNvSpPr>
          <p:nvPr>
            <p:ph type="title"/>
          </p:nvPr>
        </p:nvSpPr>
        <p:spPr>
          <a:xfrm>
            <a:off x="1461911" y="1466332"/>
            <a:ext cx="9279112" cy="2616199"/>
          </a:xfrm>
          <a:prstGeom prst="rect">
            <a:avLst/>
          </a:prstGeom>
        </p:spPr>
        <p:txBody>
          <a:bodyPr vert="horz" lIns="91440" tIns="45720" rIns="91440" bIns="45720" rtlCol="0" anchor="b">
            <a:normAutofit/>
          </a:bodyPr>
          <a:lstStyle/>
          <a:p>
            <a:pPr marL="12700" marR="5080" indent="1046480" algn="r"/>
            <a:r>
              <a:rPr lang="en-US" sz="4700" u="none" spc="765">
                <a:latin typeface="Times New Roman"/>
                <a:cs typeface="Times New Roman"/>
              </a:rPr>
              <a:t>SALARY</a:t>
            </a:r>
            <a:r>
              <a:rPr lang="en-US" sz="4700" spc="765">
                <a:latin typeface="Times New Roman"/>
                <a:cs typeface="Times New Roman"/>
              </a:rPr>
              <a:t> </a:t>
            </a:r>
            <a:r>
              <a:rPr lang="en-US" sz="4700" u="none" spc="815">
                <a:latin typeface="Times New Roman"/>
                <a:cs typeface="Times New Roman"/>
              </a:rPr>
              <a:t>P</a:t>
            </a:r>
            <a:r>
              <a:rPr lang="en-US" sz="4700" u="none" spc="865">
                <a:latin typeface="Times New Roman"/>
                <a:cs typeface="Times New Roman"/>
              </a:rPr>
              <a:t>R</a:t>
            </a:r>
            <a:r>
              <a:rPr lang="en-US" sz="4700" u="none" spc="1030">
                <a:latin typeface="Times New Roman"/>
                <a:cs typeface="Times New Roman"/>
              </a:rPr>
              <a:t>E</a:t>
            </a:r>
            <a:r>
              <a:rPr lang="en-US" sz="4700" u="none" spc="725">
                <a:latin typeface="Times New Roman"/>
                <a:cs typeface="Times New Roman"/>
              </a:rPr>
              <a:t>D</a:t>
            </a:r>
            <a:r>
              <a:rPr lang="en-US" sz="4700" u="none" spc="515">
                <a:latin typeface="Times New Roman"/>
                <a:cs typeface="Times New Roman"/>
              </a:rPr>
              <a:t>I</a:t>
            </a:r>
            <a:r>
              <a:rPr lang="en-US" sz="4700" u="none" spc="1175">
                <a:latin typeface="Times New Roman"/>
                <a:cs typeface="Times New Roman"/>
              </a:rPr>
              <a:t>C</a:t>
            </a:r>
            <a:r>
              <a:rPr lang="en-US" sz="4700" u="none" spc="445">
                <a:latin typeface="Times New Roman"/>
                <a:cs typeface="Times New Roman"/>
              </a:rPr>
              <a:t>T</a:t>
            </a:r>
            <a:r>
              <a:rPr lang="en-US" sz="4700" u="none" spc="515">
                <a:latin typeface="Times New Roman"/>
                <a:cs typeface="Times New Roman"/>
              </a:rPr>
              <a:t>I</a:t>
            </a:r>
            <a:r>
              <a:rPr lang="en-US" sz="4700" u="none" spc="780">
                <a:latin typeface="Times New Roman"/>
                <a:cs typeface="Times New Roman"/>
              </a:rPr>
              <a:t>O</a:t>
            </a:r>
            <a:r>
              <a:rPr lang="en-US" sz="4700" u="none" spc="919">
                <a:latin typeface="Times New Roman"/>
                <a:cs typeface="Times New Roman"/>
              </a:rPr>
              <a:t>N</a:t>
            </a:r>
            <a:endParaRPr lang="en-US" sz="4700">
              <a:latin typeface="Times New Roman"/>
              <a:cs typeface="Times New Roman"/>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object 2"/>
          <p:cNvSpPr txBox="1">
            <a:spLocks noGrp="1"/>
          </p:cNvSpPr>
          <p:nvPr>
            <p:ph type="title"/>
          </p:nvPr>
        </p:nvSpPr>
        <p:spPr>
          <a:xfrm>
            <a:off x="1484312" y="685800"/>
            <a:ext cx="4278928" cy="1752599"/>
          </a:xfrm>
          <a:prstGeom prst="rect">
            <a:avLst/>
          </a:prstGeom>
        </p:spPr>
        <p:txBody>
          <a:bodyPr vert="horz" lIns="91440" tIns="45720" rIns="91440" bIns="45720" rtlCol="0" anchor="ctr">
            <a:normAutofit/>
          </a:bodyPr>
          <a:lstStyle/>
          <a:p>
            <a:pPr marL="12700"/>
            <a:r>
              <a:rPr lang="en-US" u="none" spc="5"/>
              <a:t>Support</a:t>
            </a:r>
            <a:r>
              <a:rPr lang="en-US" u="none" spc="-50"/>
              <a:t> </a:t>
            </a:r>
            <a:r>
              <a:rPr lang="en-US" u="none"/>
              <a:t>vector</a:t>
            </a:r>
            <a:r>
              <a:rPr lang="en-US" u="none" spc="15"/>
              <a:t> </a:t>
            </a:r>
            <a:r>
              <a:rPr lang="en-US" u="none" spc="5"/>
              <a:t>regressor</a:t>
            </a:r>
          </a:p>
        </p:txBody>
      </p:sp>
      <p:sp>
        <p:nvSpPr>
          <p:cNvPr id="3" name="object 3"/>
          <p:cNvSpPr txBox="1"/>
          <p:nvPr/>
        </p:nvSpPr>
        <p:spPr>
          <a:xfrm>
            <a:off x="1484310" y="2666999"/>
            <a:ext cx="4278929" cy="3124201"/>
          </a:xfrm>
          <a:prstGeom prst="rect">
            <a:avLst/>
          </a:prstGeom>
        </p:spPr>
        <p:txBody>
          <a:bodyPr vert="horz" lIns="91440" tIns="45720" rIns="91440" bIns="45720" rtlCol="0" anchor="ctr">
            <a:normAutofit/>
          </a:bodyPr>
          <a:lstStyle/>
          <a:p>
            <a:pPr marL="12700" marR="5080" defTabSz="457200">
              <a:lnSpc>
                <a:spcPct val="90000"/>
              </a:lnSpc>
              <a:spcBef>
                <a:spcPct val="20000"/>
              </a:spcBef>
              <a:spcAft>
                <a:spcPts val="600"/>
              </a:spcAft>
              <a:buClr>
                <a:schemeClr val="accent1">
                  <a:lumMod val="75000"/>
                </a:schemeClr>
              </a:buClr>
              <a:buSzPct val="145000"/>
              <a:buFont typeface="Arial"/>
              <a:buChar char="•"/>
            </a:pPr>
            <a:r>
              <a:rPr lang="en-US" sz="2000" spc="5"/>
              <a:t>Support </a:t>
            </a:r>
            <a:r>
              <a:rPr lang="en-US" sz="2000"/>
              <a:t>vector</a:t>
            </a:r>
            <a:r>
              <a:rPr lang="en-US" sz="2000" spc="10"/>
              <a:t> </a:t>
            </a:r>
            <a:r>
              <a:rPr lang="en-US" sz="2000" spc="5"/>
              <a:t>regressor</a:t>
            </a:r>
            <a:r>
              <a:rPr lang="en-US" sz="2000"/>
              <a:t> </a:t>
            </a:r>
            <a:r>
              <a:rPr lang="en-US" sz="2000" spc="5"/>
              <a:t>provides</a:t>
            </a:r>
            <a:r>
              <a:rPr lang="en-US" sz="2000"/>
              <a:t> </a:t>
            </a:r>
            <a:r>
              <a:rPr lang="en-US" sz="2000" spc="5"/>
              <a:t>flexible</a:t>
            </a:r>
            <a:r>
              <a:rPr lang="en-US" sz="2000" spc="15"/>
              <a:t> </a:t>
            </a:r>
            <a:r>
              <a:rPr lang="en-US" sz="2000" spc="5"/>
              <a:t>options</a:t>
            </a:r>
            <a:r>
              <a:rPr lang="en-US" sz="2000"/>
              <a:t> for </a:t>
            </a:r>
            <a:r>
              <a:rPr lang="en-US" sz="2000" spc="5"/>
              <a:t>customizing</a:t>
            </a:r>
            <a:r>
              <a:rPr lang="en-US" sz="2000" spc="-5"/>
              <a:t> </a:t>
            </a:r>
            <a:r>
              <a:rPr lang="en-US" sz="2000" spc="5"/>
              <a:t>the</a:t>
            </a:r>
            <a:r>
              <a:rPr lang="en-US" sz="2000" spc="30"/>
              <a:t> </a:t>
            </a:r>
            <a:r>
              <a:rPr lang="en-US" sz="2000"/>
              <a:t>SVR</a:t>
            </a:r>
            <a:r>
              <a:rPr lang="en-US" sz="2000" spc="15"/>
              <a:t> </a:t>
            </a:r>
            <a:r>
              <a:rPr lang="en-US" sz="2000" spc="5"/>
              <a:t>model,</a:t>
            </a:r>
            <a:r>
              <a:rPr lang="en-US" sz="2000" spc="10"/>
              <a:t> </a:t>
            </a:r>
            <a:r>
              <a:rPr lang="en-US" sz="2000" spc="5"/>
              <a:t>including</a:t>
            </a:r>
            <a:r>
              <a:rPr lang="en-US" sz="2000" spc="30"/>
              <a:t> </a:t>
            </a:r>
            <a:r>
              <a:rPr lang="en-US" sz="2000" spc="5"/>
              <a:t>the</a:t>
            </a:r>
            <a:r>
              <a:rPr lang="en-US" sz="2000" spc="15"/>
              <a:t> </a:t>
            </a:r>
            <a:r>
              <a:rPr lang="en-US" sz="2000" spc="5"/>
              <a:t>choice of</a:t>
            </a:r>
            <a:r>
              <a:rPr lang="en-US" sz="2000" spc="10"/>
              <a:t> </a:t>
            </a:r>
            <a:r>
              <a:rPr lang="en-US" sz="2000" spc="-5"/>
              <a:t>kernel</a:t>
            </a:r>
            <a:r>
              <a:rPr lang="en-US" sz="2000" spc="20"/>
              <a:t> </a:t>
            </a:r>
            <a:r>
              <a:rPr lang="en-US" sz="2000" spc="5"/>
              <a:t>function, </a:t>
            </a:r>
            <a:r>
              <a:rPr lang="en-US" sz="2000" spc="-300"/>
              <a:t> </a:t>
            </a:r>
            <a:r>
              <a:rPr lang="en-US" sz="2000" spc="5"/>
              <a:t>regularization</a:t>
            </a:r>
            <a:r>
              <a:rPr lang="en-US" sz="2000" spc="-5"/>
              <a:t> </a:t>
            </a:r>
            <a:r>
              <a:rPr lang="en-US" sz="2000" spc="-10"/>
              <a:t>parameter,</a:t>
            </a:r>
            <a:r>
              <a:rPr lang="en-US" sz="2000" spc="10"/>
              <a:t> </a:t>
            </a:r>
            <a:r>
              <a:rPr lang="en-US" sz="2000" spc="5"/>
              <a:t>and</a:t>
            </a:r>
            <a:r>
              <a:rPr lang="en-US" sz="2000" spc="10"/>
              <a:t> </a:t>
            </a:r>
            <a:r>
              <a:rPr lang="en-US" sz="2000" spc="5"/>
              <a:t>other</a:t>
            </a:r>
            <a:r>
              <a:rPr lang="en-US" sz="2000" spc="15"/>
              <a:t> </a:t>
            </a:r>
            <a:r>
              <a:rPr lang="en-US" sz="2000"/>
              <a:t>hyperparameters.</a:t>
            </a:r>
          </a:p>
          <a:p>
            <a:pPr defTabSz="457200">
              <a:lnSpc>
                <a:spcPct val="90000"/>
              </a:lnSpc>
              <a:spcBef>
                <a:spcPct val="20000"/>
              </a:spcBef>
              <a:spcAft>
                <a:spcPts val="600"/>
              </a:spcAft>
              <a:buClr>
                <a:schemeClr val="accent1">
                  <a:lumMod val="75000"/>
                </a:schemeClr>
              </a:buClr>
              <a:buSzPct val="145000"/>
              <a:buFont typeface="Arial"/>
              <a:buChar char="•"/>
            </a:pPr>
            <a:endParaRPr lang="en-US" sz="2000"/>
          </a:p>
          <a:p>
            <a:pPr marL="12700" defTabSz="457200">
              <a:lnSpc>
                <a:spcPct val="90000"/>
              </a:lnSpc>
              <a:spcBef>
                <a:spcPct val="20000"/>
              </a:spcBef>
              <a:spcAft>
                <a:spcPts val="600"/>
              </a:spcAft>
              <a:buClr>
                <a:schemeClr val="accent1">
                  <a:lumMod val="75000"/>
                </a:schemeClr>
              </a:buClr>
              <a:buSzPct val="145000"/>
              <a:buFont typeface="Arial"/>
              <a:buChar char="•"/>
            </a:pPr>
            <a:r>
              <a:rPr lang="en-US" sz="2000" spc="5"/>
              <a:t>After</a:t>
            </a:r>
            <a:r>
              <a:rPr lang="en-US" sz="2000"/>
              <a:t> </a:t>
            </a:r>
            <a:r>
              <a:rPr lang="en-US" sz="2000" spc="5"/>
              <a:t>using</a:t>
            </a:r>
            <a:r>
              <a:rPr lang="en-US" sz="2000" spc="45"/>
              <a:t> </a:t>
            </a:r>
            <a:r>
              <a:rPr lang="en-US" sz="2000" spc="5"/>
              <a:t>support</a:t>
            </a:r>
            <a:r>
              <a:rPr lang="en-US" sz="2000" spc="15"/>
              <a:t> </a:t>
            </a:r>
            <a:r>
              <a:rPr lang="en-US" sz="2000"/>
              <a:t>vector</a:t>
            </a:r>
            <a:r>
              <a:rPr lang="en-US" sz="2000" spc="10"/>
              <a:t> </a:t>
            </a:r>
            <a:r>
              <a:rPr lang="en-US" sz="2000" spc="5"/>
              <a:t>regressor</a:t>
            </a:r>
            <a:r>
              <a:rPr lang="en-US" sz="2000"/>
              <a:t> </a:t>
            </a:r>
            <a:r>
              <a:rPr lang="en-US" sz="2000" spc="5"/>
              <a:t>got</a:t>
            </a:r>
            <a:r>
              <a:rPr lang="en-US" sz="2000" spc="15"/>
              <a:t> </a:t>
            </a:r>
            <a:r>
              <a:rPr lang="en-US" sz="2000" spc="5"/>
              <a:t>2.14%</a:t>
            </a:r>
            <a:r>
              <a:rPr lang="en-US" sz="2000"/>
              <a:t> </a:t>
            </a:r>
            <a:r>
              <a:rPr lang="en-US" sz="2000" spc="-10"/>
              <a:t>accuracy.</a:t>
            </a:r>
            <a:r>
              <a:rPr lang="en-US" sz="2000" spc="10"/>
              <a:t> </a:t>
            </a:r>
            <a:r>
              <a:rPr lang="en-US" sz="2000" spc="5"/>
              <a:t>This</a:t>
            </a:r>
            <a:r>
              <a:rPr lang="en-US" sz="2000" spc="25"/>
              <a:t> </a:t>
            </a:r>
            <a:r>
              <a:rPr lang="en-US" sz="2000" spc="5"/>
              <a:t>model</a:t>
            </a:r>
            <a:r>
              <a:rPr lang="en-US" sz="2000" spc="10"/>
              <a:t> </a:t>
            </a:r>
            <a:r>
              <a:rPr lang="en-US" sz="2000" spc="5"/>
              <a:t>is</a:t>
            </a:r>
            <a:r>
              <a:rPr lang="en-US" sz="2000" spc="25"/>
              <a:t> </a:t>
            </a:r>
            <a:r>
              <a:rPr lang="en-US" sz="2000" spc="5"/>
              <a:t>not</a:t>
            </a:r>
            <a:r>
              <a:rPr lang="en-US" sz="2000" spc="15"/>
              <a:t> </a:t>
            </a:r>
            <a:r>
              <a:rPr lang="en-US" sz="2000" spc="5"/>
              <a:t>suitable</a:t>
            </a:r>
            <a:r>
              <a:rPr lang="en-US" sz="2000" spc="15"/>
              <a:t> </a:t>
            </a:r>
            <a:r>
              <a:rPr lang="en-US" sz="2000"/>
              <a:t>for</a:t>
            </a:r>
            <a:r>
              <a:rPr lang="en-US" sz="2000" spc="-10"/>
              <a:t> my</a:t>
            </a:r>
            <a:r>
              <a:rPr lang="en-US" sz="2000" spc="20"/>
              <a:t> </a:t>
            </a:r>
            <a:r>
              <a:rPr lang="en-US" sz="2000"/>
              <a:t>dataset.</a:t>
            </a:r>
          </a:p>
        </p:txBody>
      </p:sp>
      <p:sp>
        <p:nvSpPr>
          <p:cNvPr id="17"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p:cNvPicPr/>
          <p:nvPr/>
        </p:nvPicPr>
        <p:blipFill rotWithShape="1">
          <a:blip r:embed="rId3" cstate="print"/>
          <a:srcRect r="73445" b="1"/>
          <a:stretch/>
        </p:blipFill>
        <p:spPr>
          <a:xfrm>
            <a:off x="6434407" y="1011765"/>
            <a:ext cx="4744154" cy="45467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object 2"/>
          <p:cNvSpPr txBox="1">
            <a:spLocks noGrp="1"/>
          </p:cNvSpPr>
          <p:nvPr>
            <p:ph type="title"/>
          </p:nvPr>
        </p:nvSpPr>
        <p:spPr>
          <a:xfrm>
            <a:off x="1753496" y="685800"/>
            <a:ext cx="2543201" cy="1752599"/>
          </a:xfrm>
          <a:prstGeom prst="rect">
            <a:avLst/>
          </a:prstGeom>
        </p:spPr>
        <p:txBody>
          <a:bodyPr vert="horz" lIns="91440" tIns="45720" rIns="91440" bIns="45720" rtlCol="0" anchor="b">
            <a:normAutofit/>
          </a:bodyPr>
          <a:lstStyle/>
          <a:p>
            <a:pPr marL="12700" algn="l"/>
            <a:r>
              <a:rPr lang="en-US" sz="3200" u="none" spc="5"/>
              <a:t>XG</a:t>
            </a:r>
            <a:r>
              <a:rPr lang="en-US" sz="3200" u="none" spc="-55"/>
              <a:t> </a:t>
            </a:r>
            <a:r>
              <a:rPr lang="en-US" sz="3200" u="none" spc="10"/>
              <a:t>Boost</a:t>
            </a:r>
            <a:r>
              <a:rPr lang="en-US" sz="3200" u="none" spc="-35"/>
              <a:t> </a:t>
            </a:r>
            <a:r>
              <a:rPr lang="en-US" sz="3200" u="none" spc="5"/>
              <a:t>Regressor</a:t>
            </a:r>
            <a:endParaRPr lang="en-US" sz="3200"/>
          </a:p>
        </p:txBody>
      </p:sp>
      <p:sp>
        <p:nvSpPr>
          <p:cNvPr id="3" name="object 3"/>
          <p:cNvSpPr txBox="1"/>
          <p:nvPr/>
        </p:nvSpPr>
        <p:spPr>
          <a:xfrm>
            <a:off x="1484310" y="2666999"/>
            <a:ext cx="2812387" cy="3124201"/>
          </a:xfrm>
          <a:prstGeom prst="rect">
            <a:avLst/>
          </a:prstGeom>
        </p:spPr>
        <p:txBody>
          <a:bodyPr vert="horz" lIns="91440" tIns="45720" rIns="91440" bIns="45720" rtlCol="0" anchor="t">
            <a:normAutofit/>
          </a:bodyPr>
          <a:lstStyle/>
          <a:p>
            <a:pPr marL="12700" marR="5080" defTabSz="457200">
              <a:spcBef>
                <a:spcPct val="20000"/>
              </a:spcBef>
              <a:spcAft>
                <a:spcPts val="600"/>
              </a:spcAft>
              <a:buClr>
                <a:schemeClr val="accent1">
                  <a:lumMod val="75000"/>
                </a:schemeClr>
              </a:buClr>
              <a:buSzPct val="145000"/>
              <a:buFont typeface="Arial"/>
              <a:buChar char="•"/>
            </a:pPr>
            <a:r>
              <a:rPr lang="en-US" b="1"/>
              <a:t>After</a:t>
            </a:r>
            <a:r>
              <a:rPr lang="en-US" b="1" spc="30"/>
              <a:t> </a:t>
            </a:r>
            <a:r>
              <a:rPr lang="en-US" b="1"/>
              <a:t>applying</a:t>
            </a:r>
            <a:r>
              <a:rPr lang="en-US" b="1" spc="15"/>
              <a:t> </a:t>
            </a:r>
            <a:r>
              <a:rPr lang="en-US" b="1"/>
              <a:t>5</a:t>
            </a:r>
            <a:r>
              <a:rPr lang="en-US" b="1" spc="20"/>
              <a:t> </a:t>
            </a:r>
            <a:r>
              <a:rPr lang="en-US" b="1" spc="5"/>
              <a:t>different</a:t>
            </a:r>
            <a:r>
              <a:rPr lang="en-US" b="1" spc="-20"/>
              <a:t> </a:t>
            </a:r>
            <a:r>
              <a:rPr lang="en-US" b="1" spc="5"/>
              <a:t>models</a:t>
            </a:r>
            <a:r>
              <a:rPr lang="en-US" b="1" spc="-15"/>
              <a:t> </a:t>
            </a:r>
            <a:r>
              <a:rPr lang="en-US" b="1"/>
              <a:t>,</a:t>
            </a:r>
            <a:r>
              <a:rPr lang="en-US" b="1" spc="45"/>
              <a:t> </a:t>
            </a:r>
            <a:r>
              <a:rPr lang="en-US" b="1" spc="5"/>
              <a:t>getting</a:t>
            </a:r>
            <a:r>
              <a:rPr lang="en-US" b="1" spc="-30"/>
              <a:t> </a:t>
            </a:r>
            <a:r>
              <a:rPr lang="en-US" b="1" spc="5"/>
              <a:t>99%</a:t>
            </a:r>
            <a:r>
              <a:rPr lang="en-US" b="1" spc="10"/>
              <a:t> </a:t>
            </a:r>
            <a:r>
              <a:rPr lang="en-US" b="1" spc="5"/>
              <a:t>accuracy</a:t>
            </a:r>
            <a:r>
              <a:rPr lang="en-US" b="1" spc="-15"/>
              <a:t> </a:t>
            </a:r>
            <a:r>
              <a:rPr lang="en-US" b="1" spc="5"/>
              <a:t>after</a:t>
            </a:r>
            <a:r>
              <a:rPr lang="en-US" b="1" spc="-15"/>
              <a:t> </a:t>
            </a:r>
            <a:r>
              <a:rPr lang="en-US" b="1" spc="5"/>
              <a:t>using</a:t>
            </a:r>
            <a:r>
              <a:rPr lang="en-US" b="1" spc="80"/>
              <a:t> </a:t>
            </a:r>
            <a:r>
              <a:rPr lang="en-US" b="1" spc="5"/>
              <a:t>XGBoost</a:t>
            </a:r>
            <a:r>
              <a:rPr lang="en-US" b="1" spc="-5"/>
              <a:t> </a:t>
            </a:r>
            <a:r>
              <a:rPr lang="en-US" b="1" spc="5"/>
              <a:t>Regression</a:t>
            </a:r>
            <a:r>
              <a:rPr lang="en-US" b="1" spc="-30"/>
              <a:t> </a:t>
            </a:r>
            <a:r>
              <a:rPr lang="en-US" b="1"/>
              <a:t>model</a:t>
            </a:r>
            <a:r>
              <a:rPr lang="en-US" b="1" spc="5"/>
              <a:t> </a:t>
            </a:r>
            <a:r>
              <a:rPr lang="en-US" b="1"/>
              <a:t>so</a:t>
            </a:r>
            <a:r>
              <a:rPr lang="en-US" b="1" spc="5"/>
              <a:t> this</a:t>
            </a:r>
            <a:r>
              <a:rPr lang="en-US" b="1" spc="-10"/>
              <a:t> </a:t>
            </a:r>
            <a:r>
              <a:rPr lang="en-US" b="1" spc="5"/>
              <a:t>is </a:t>
            </a:r>
            <a:r>
              <a:rPr lang="en-US" b="1" spc="-375"/>
              <a:t> </a:t>
            </a:r>
            <a:r>
              <a:rPr lang="en-US" b="1"/>
              <a:t>best</a:t>
            </a:r>
            <a:r>
              <a:rPr lang="en-US" b="1" spc="-15"/>
              <a:t> </a:t>
            </a:r>
            <a:r>
              <a:rPr lang="en-US" b="1"/>
              <a:t>model </a:t>
            </a:r>
            <a:r>
              <a:rPr lang="en-US" b="1" spc="5"/>
              <a:t>for</a:t>
            </a:r>
            <a:r>
              <a:rPr lang="en-US" b="1" spc="10"/>
              <a:t> </a:t>
            </a:r>
            <a:r>
              <a:rPr lang="en-US" b="1" spc="5"/>
              <a:t>my data</a:t>
            </a:r>
            <a:r>
              <a:rPr lang="en-US" b="1" spc="-10"/>
              <a:t> </a:t>
            </a:r>
            <a:r>
              <a:rPr lang="en-US" b="1" spc="5"/>
              <a:t>set.</a:t>
            </a:r>
            <a:endParaRPr lang="en-US"/>
          </a:p>
        </p:txBody>
      </p:sp>
      <p:sp>
        <p:nvSpPr>
          <p:cNvPr id="22"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p:cNvPicPr/>
          <p:nvPr/>
        </p:nvPicPr>
        <p:blipFill rotWithShape="1">
          <a:blip r:embed="rId3" cstate="print"/>
          <a:srcRect r="32093" b="-1"/>
          <a:stretch/>
        </p:blipFill>
        <p:spPr>
          <a:xfrm>
            <a:off x="4941202" y="1011765"/>
            <a:ext cx="6237359" cy="45467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FF64A51-0B9E-4405-A276-88E23C246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B9B3D5D-FAFA-4C3E-85A7-25E2B5A56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ABD1EBD0-A060-48EA-BCD1-847EA8790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2254685" y="1152395"/>
            <a:ext cx="3543706" cy="1903956"/>
          </a:xfrm>
          <a:prstGeom prst="rect">
            <a:avLst/>
          </a:prstGeom>
        </p:spPr>
        <p:txBody>
          <a:bodyPr vert="horz" lIns="91440" tIns="45720" rIns="91440" bIns="45720" rtlCol="0" anchor="t">
            <a:normAutofit/>
          </a:bodyPr>
          <a:lstStyle/>
          <a:p>
            <a:pPr marL="12700" algn="r"/>
            <a:r>
              <a:rPr lang="en-US" sz="2800" spc="5"/>
              <a:t>Conclusion</a:t>
            </a:r>
            <a:r>
              <a:rPr lang="en-US" sz="2800" spc="-35"/>
              <a:t> </a:t>
            </a:r>
            <a:r>
              <a:rPr lang="en-US" sz="2800"/>
              <a:t>and</a:t>
            </a:r>
            <a:r>
              <a:rPr lang="en-US" sz="2800" spc="-30"/>
              <a:t> </a:t>
            </a:r>
            <a:r>
              <a:rPr lang="en-US" sz="2800"/>
              <a:t>Insights:</a:t>
            </a:r>
          </a:p>
        </p:txBody>
      </p:sp>
      <p:sp>
        <p:nvSpPr>
          <p:cNvPr id="55" name="object 3"/>
          <p:cNvSpPr txBox="1"/>
          <p:nvPr/>
        </p:nvSpPr>
        <p:spPr>
          <a:xfrm>
            <a:off x="6438471" y="1152395"/>
            <a:ext cx="4895705" cy="3970750"/>
          </a:xfrm>
          <a:prstGeom prst="rect">
            <a:avLst/>
          </a:prstGeom>
        </p:spPr>
        <p:txBody>
          <a:bodyPr vert="horz" lIns="91440" tIns="45720" rIns="91440" bIns="45720" rtlCol="0" anchor="t">
            <a:noAutofit/>
          </a:bodyPr>
          <a:lstStyle/>
          <a:p>
            <a:pPr defTabSz="457200">
              <a:lnSpc>
                <a:spcPct val="90000"/>
              </a:lnSpc>
              <a:spcBef>
                <a:spcPct val="20000"/>
              </a:spcBef>
              <a:spcAft>
                <a:spcPts val="600"/>
              </a:spcAft>
              <a:buClr>
                <a:schemeClr val="accent1">
                  <a:lumMod val="75000"/>
                </a:schemeClr>
              </a:buClr>
              <a:buSzPct val="145000"/>
              <a:buFont typeface="Arial"/>
              <a:buChar char="•"/>
            </a:pPr>
            <a:endParaRPr lang="en-US" sz="1400"/>
          </a:p>
          <a:p>
            <a:pPr marL="12700" defTabSz="457200">
              <a:lnSpc>
                <a:spcPct val="90000"/>
              </a:lnSpc>
              <a:spcBef>
                <a:spcPct val="20000"/>
              </a:spcBef>
              <a:spcAft>
                <a:spcPts val="600"/>
              </a:spcAft>
              <a:buClr>
                <a:schemeClr val="accent1">
                  <a:lumMod val="75000"/>
                </a:schemeClr>
              </a:buClr>
              <a:buSzPct val="145000"/>
              <a:buFont typeface="Arial"/>
              <a:buChar char="•"/>
            </a:pPr>
            <a:r>
              <a:rPr lang="en-US" sz="1400" b="1" dirty="0"/>
              <a:t>Job</a:t>
            </a:r>
            <a:r>
              <a:rPr lang="en-US" sz="1400" b="1" spc="-10" dirty="0"/>
              <a:t> </a:t>
            </a:r>
            <a:r>
              <a:rPr lang="en-US" sz="1400" b="1" spc="5" dirty="0"/>
              <a:t>Title</a:t>
            </a:r>
            <a:endParaRPr lang="en-US" sz="1400" dirty="0"/>
          </a:p>
          <a:p>
            <a:pPr defTabSz="457200">
              <a:lnSpc>
                <a:spcPct val="90000"/>
              </a:lnSpc>
              <a:spcBef>
                <a:spcPct val="20000"/>
              </a:spcBef>
              <a:spcAft>
                <a:spcPts val="600"/>
              </a:spcAft>
              <a:buClr>
                <a:schemeClr val="accent1">
                  <a:lumMod val="75000"/>
                </a:schemeClr>
              </a:buClr>
              <a:buSzPct val="145000"/>
              <a:buFont typeface="Arial"/>
              <a:buChar char="•"/>
            </a:pPr>
            <a:endParaRPr lang="en-US" sz="1400"/>
          </a:p>
          <a:p>
            <a:pPr marL="12700" marR="274320" defTabSz="457200">
              <a:lnSpc>
                <a:spcPct val="90000"/>
              </a:lnSpc>
              <a:spcBef>
                <a:spcPct val="20000"/>
              </a:spcBef>
              <a:spcAft>
                <a:spcPts val="600"/>
              </a:spcAft>
              <a:buClr>
                <a:schemeClr val="accent1">
                  <a:lumMod val="75000"/>
                </a:schemeClr>
              </a:buClr>
              <a:buSzPct val="145000"/>
              <a:buFont typeface="Arial"/>
              <a:buChar char="•"/>
              <a:tabLst>
                <a:tab pos="145415" algn="l"/>
              </a:tabLst>
            </a:pPr>
            <a:r>
              <a:rPr lang="en-US" sz="1400" dirty="0"/>
              <a:t>. In </a:t>
            </a:r>
            <a:r>
              <a:rPr lang="en-US" sz="1400" spc="5" dirty="0"/>
              <a:t>the second slide the bar plot </a:t>
            </a:r>
            <a:r>
              <a:rPr lang="en-US" sz="1400" dirty="0"/>
              <a:t>indicates </a:t>
            </a:r>
            <a:r>
              <a:rPr lang="en-US" sz="1400" spc="-5" dirty="0"/>
              <a:t>Each </a:t>
            </a:r>
            <a:r>
              <a:rPr lang="en-US" sz="1400" spc="5" dirty="0"/>
              <a:t>bar </a:t>
            </a:r>
            <a:r>
              <a:rPr lang="en-US" sz="1400" dirty="0"/>
              <a:t>represents a </a:t>
            </a:r>
            <a:r>
              <a:rPr lang="en-US" sz="1400" spc="5" dirty="0"/>
              <a:t>unique job title, and the height of </a:t>
            </a:r>
            <a:r>
              <a:rPr lang="en-US" sz="1400" dirty="0"/>
              <a:t>each </a:t>
            </a:r>
            <a:r>
              <a:rPr lang="en-US" sz="1400" spc="5" dirty="0"/>
              <a:t>bar corresponds </a:t>
            </a:r>
            <a:r>
              <a:rPr lang="en-US" sz="1400" dirty="0"/>
              <a:t>to </a:t>
            </a:r>
            <a:r>
              <a:rPr lang="en-US" sz="1400" spc="5" dirty="0"/>
              <a:t>the </a:t>
            </a:r>
            <a:r>
              <a:rPr lang="en-US" sz="1400" dirty="0"/>
              <a:t>frequency </a:t>
            </a:r>
            <a:r>
              <a:rPr lang="en-US" sz="1400" spc="5" dirty="0"/>
              <a:t> </a:t>
            </a:r>
            <a:r>
              <a:rPr lang="en-US" sz="1400" dirty="0"/>
              <a:t>(count) </a:t>
            </a:r>
            <a:r>
              <a:rPr lang="en-US" sz="1400" spc="5" dirty="0"/>
              <a:t>of </a:t>
            </a:r>
            <a:r>
              <a:rPr lang="en-US" sz="1400" dirty="0"/>
              <a:t>that </a:t>
            </a:r>
            <a:r>
              <a:rPr lang="en-US" sz="1400" spc="5" dirty="0"/>
              <a:t>job title in the </a:t>
            </a:r>
            <a:r>
              <a:rPr lang="en-US" sz="1400" dirty="0"/>
              <a:t>dataset. </a:t>
            </a:r>
            <a:r>
              <a:rPr lang="en-US" sz="1400" spc="5" dirty="0"/>
              <a:t>The </a:t>
            </a:r>
            <a:r>
              <a:rPr lang="en-US" sz="1400" spc="-5" dirty="0"/>
              <a:t>text </a:t>
            </a:r>
            <a:r>
              <a:rPr lang="en-US" sz="1400" spc="5" dirty="0"/>
              <a:t>labels on top of </a:t>
            </a:r>
            <a:r>
              <a:rPr lang="en-US" sz="1400" dirty="0"/>
              <a:t>each </a:t>
            </a:r>
            <a:r>
              <a:rPr lang="en-US" sz="1400" spc="5" dirty="0"/>
              <a:t>bar provide the </a:t>
            </a:r>
            <a:r>
              <a:rPr lang="en-US" sz="1400" spc="-5" dirty="0"/>
              <a:t>exact </a:t>
            </a:r>
            <a:r>
              <a:rPr lang="en-US" sz="1400" dirty="0"/>
              <a:t>count for each </a:t>
            </a:r>
            <a:r>
              <a:rPr lang="en-US" sz="1400" spc="5" dirty="0"/>
              <a:t>job title </a:t>
            </a:r>
            <a:r>
              <a:rPr lang="en-US" sz="1400" spc="-5" dirty="0" err="1"/>
              <a:t>categ</a:t>
            </a:r>
            <a:r>
              <a:rPr lang="en-US" sz="1400" spc="-5" dirty="0"/>
              <a:t> </a:t>
            </a:r>
            <a:r>
              <a:rPr lang="en-US" sz="1400" spc="-15" dirty="0" err="1"/>
              <a:t>ory</a:t>
            </a:r>
            <a:r>
              <a:rPr lang="en-US" sz="1400" spc="-15" dirty="0"/>
              <a:t>. </a:t>
            </a:r>
            <a:r>
              <a:rPr lang="en-US" sz="1400" b="1" spc="5" dirty="0"/>
              <a:t>People who are </a:t>
            </a:r>
            <a:r>
              <a:rPr lang="en-US" sz="1400" b="1" spc="10" dirty="0"/>
              <a:t> </a:t>
            </a:r>
            <a:r>
              <a:rPr lang="en-US" sz="1400" b="1" spc="5" dirty="0"/>
              <a:t>working</a:t>
            </a:r>
            <a:r>
              <a:rPr lang="en-US" sz="1400" b="1" spc="-30" dirty="0"/>
              <a:t> </a:t>
            </a:r>
            <a:r>
              <a:rPr lang="en-US" sz="1400" b="1" spc="5" dirty="0"/>
              <a:t>as manager</a:t>
            </a:r>
            <a:r>
              <a:rPr lang="en-US" sz="1400" b="1" spc="-15" dirty="0"/>
              <a:t> </a:t>
            </a:r>
            <a:r>
              <a:rPr lang="en-US" sz="1400" b="1" spc="10" dirty="0"/>
              <a:t>position</a:t>
            </a:r>
            <a:r>
              <a:rPr lang="en-US" sz="1400" b="1" spc="-25" dirty="0"/>
              <a:t> </a:t>
            </a:r>
            <a:r>
              <a:rPr lang="en-US" sz="1400" b="1" spc="5" dirty="0"/>
              <a:t>has</a:t>
            </a:r>
            <a:r>
              <a:rPr lang="en-US" sz="1400" b="1" spc="-5" dirty="0"/>
              <a:t> </a:t>
            </a:r>
            <a:r>
              <a:rPr lang="en-US" sz="1400" b="1" dirty="0"/>
              <a:t>good</a:t>
            </a:r>
            <a:r>
              <a:rPr lang="en-US" sz="1400" b="1" spc="-5" dirty="0"/>
              <a:t> </a:t>
            </a:r>
            <a:r>
              <a:rPr lang="en-US" sz="1400" b="1" spc="10" dirty="0"/>
              <a:t>salary</a:t>
            </a:r>
            <a:r>
              <a:rPr lang="en-US" sz="1400" b="1" spc="-10" dirty="0"/>
              <a:t> </a:t>
            </a:r>
            <a:r>
              <a:rPr lang="en-US" sz="1400" b="1" spc="5" dirty="0"/>
              <a:t>package</a:t>
            </a:r>
            <a:endParaRPr lang="en-US" sz="1400" dirty="0"/>
          </a:p>
          <a:p>
            <a:pPr defTabSz="457200">
              <a:lnSpc>
                <a:spcPct val="90000"/>
              </a:lnSpc>
              <a:spcBef>
                <a:spcPct val="20000"/>
              </a:spcBef>
              <a:spcAft>
                <a:spcPts val="600"/>
              </a:spcAft>
              <a:buClr>
                <a:schemeClr val="accent1">
                  <a:lumMod val="75000"/>
                </a:schemeClr>
              </a:buClr>
              <a:buSzPct val="145000"/>
              <a:buFont typeface="Arial"/>
              <a:buChar char="•"/>
            </a:pPr>
            <a:endParaRPr lang="en-US" sz="1400"/>
          </a:p>
          <a:p>
            <a:pPr marL="12700" defTabSz="457200">
              <a:lnSpc>
                <a:spcPct val="90000"/>
              </a:lnSpc>
              <a:spcBef>
                <a:spcPct val="20000"/>
              </a:spcBef>
              <a:spcAft>
                <a:spcPts val="600"/>
              </a:spcAft>
              <a:buClr>
                <a:schemeClr val="accent1">
                  <a:lumMod val="75000"/>
                </a:schemeClr>
              </a:buClr>
              <a:buSzPct val="145000"/>
              <a:buFont typeface="Arial"/>
              <a:buChar char="•"/>
            </a:pPr>
            <a:r>
              <a:rPr lang="en-US" sz="1400" b="1" dirty="0"/>
              <a:t>Education </a:t>
            </a:r>
            <a:r>
              <a:rPr lang="en-US" sz="1400" b="1" spc="-5" dirty="0"/>
              <a:t>&amp;</a:t>
            </a:r>
            <a:r>
              <a:rPr lang="en-US" sz="1400" b="1" spc="-10" dirty="0"/>
              <a:t> </a:t>
            </a:r>
            <a:r>
              <a:rPr lang="en-US" sz="1400" b="1" spc="5" dirty="0"/>
              <a:t>Location</a:t>
            </a:r>
            <a:endParaRPr lang="en-US" sz="1400" dirty="0"/>
          </a:p>
          <a:p>
            <a:pPr defTabSz="457200">
              <a:lnSpc>
                <a:spcPct val="90000"/>
              </a:lnSpc>
              <a:spcBef>
                <a:spcPct val="20000"/>
              </a:spcBef>
              <a:spcAft>
                <a:spcPts val="600"/>
              </a:spcAft>
              <a:buClr>
                <a:schemeClr val="accent1">
                  <a:lumMod val="75000"/>
                </a:schemeClr>
              </a:buClr>
              <a:buSzPct val="145000"/>
              <a:buFont typeface="Arial"/>
              <a:buChar char="•"/>
            </a:pPr>
            <a:endParaRPr lang="en-US" sz="1400"/>
          </a:p>
          <a:p>
            <a:pPr marL="12700" marR="42545" defTabSz="457200">
              <a:lnSpc>
                <a:spcPct val="90000"/>
              </a:lnSpc>
              <a:spcBef>
                <a:spcPct val="20000"/>
              </a:spcBef>
              <a:spcAft>
                <a:spcPts val="600"/>
              </a:spcAft>
              <a:buClr>
                <a:schemeClr val="accent1">
                  <a:lumMod val="75000"/>
                </a:schemeClr>
              </a:buClr>
              <a:buSzPct val="145000"/>
              <a:buFont typeface="Arial"/>
              <a:buChar char="•"/>
              <a:tabLst>
                <a:tab pos="145415" algn="l"/>
              </a:tabLst>
            </a:pPr>
            <a:r>
              <a:rPr lang="en-US" sz="1400" dirty="0"/>
              <a:t>. </a:t>
            </a:r>
            <a:r>
              <a:rPr lang="en-US" sz="1400" spc="5" dirty="0"/>
              <a:t>The donut chart shows the distribution of education and location distribution</a:t>
            </a:r>
            <a:r>
              <a:rPr lang="en-US" sz="1400" spc="10" dirty="0"/>
              <a:t> </a:t>
            </a:r>
            <a:r>
              <a:rPr lang="en-US" sz="1400" spc="5" dirty="0"/>
              <a:t>The </a:t>
            </a:r>
            <a:r>
              <a:rPr lang="en-US" sz="1400" dirty="0"/>
              <a:t>percentage </a:t>
            </a:r>
            <a:r>
              <a:rPr lang="en-US" sz="1400" spc="5" dirty="0"/>
              <a:t>labels on </a:t>
            </a:r>
            <a:r>
              <a:rPr lang="en-US" sz="1400" dirty="0"/>
              <a:t>each </a:t>
            </a:r>
            <a:r>
              <a:rPr lang="en-US" sz="1400" spc="5" dirty="0"/>
              <a:t>slice provide additional </a:t>
            </a:r>
            <a:r>
              <a:rPr lang="en-US" sz="1400" spc="10" dirty="0"/>
              <a:t> </a:t>
            </a:r>
            <a:r>
              <a:rPr lang="en-US" sz="1400" spc="5" dirty="0"/>
              <a:t>information</a:t>
            </a:r>
            <a:r>
              <a:rPr lang="en-US" sz="1400" spc="-20" dirty="0"/>
              <a:t> </a:t>
            </a:r>
            <a:r>
              <a:rPr lang="en-US" sz="1400" spc="5" dirty="0"/>
              <a:t>about</a:t>
            </a:r>
            <a:r>
              <a:rPr lang="en-US" sz="1400" spc="40" dirty="0"/>
              <a:t> </a:t>
            </a:r>
            <a:r>
              <a:rPr lang="en-US" sz="1400" dirty="0"/>
              <a:t>the</a:t>
            </a:r>
            <a:r>
              <a:rPr lang="en-US" sz="1400" spc="20" dirty="0"/>
              <a:t> </a:t>
            </a:r>
            <a:r>
              <a:rPr lang="en-US" sz="1400" dirty="0"/>
              <a:t>relative</a:t>
            </a:r>
            <a:r>
              <a:rPr lang="en-US" sz="1400" spc="35" dirty="0"/>
              <a:t> </a:t>
            </a:r>
            <a:r>
              <a:rPr lang="en-US" sz="1400" dirty="0"/>
              <a:t>frequency</a:t>
            </a:r>
            <a:r>
              <a:rPr lang="en-US" sz="1400" spc="25" dirty="0"/>
              <a:t> </a:t>
            </a:r>
            <a:r>
              <a:rPr lang="en-US" sz="1400" spc="5" dirty="0"/>
              <a:t>of each</a:t>
            </a:r>
            <a:r>
              <a:rPr lang="en-US" sz="1400" spc="20" dirty="0"/>
              <a:t> </a:t>
            </a:r>
            <a:r>
              <a:rPr lang="en-US" sz="1400" spc="-10" dirty="0"/>
              <a:t>category.</a:t>
            </a:r>
            <a:r>
              <a:rPr lang="en-US" sz="1400" spc="5" dirty="0"/>
              <a:t> </a:t>
            </a:r>
            <a:r>
              <a:rPr lang="en-US" sz="1400" dirty="0"/>
              <a:t>In</a:t>
            </a:r>
            <a:r>
              <a:rPr lang="en-US" sz="1400" spc="15" dirty="0"/>
              <a:t> </a:t>
            </a:r>
            <a:r>
              <a:rPr lang="en-US" sz="1400" spc="-5" dirty="0"/>
              <a:t>summary,</a:t>
            </a:r>
            <a:r>
              <a:rPr lang="en-US" sz="1400" dirty="0"/>
              <a:t> </a:t>
            </a:r>
            <a:r>
              <a:rPr lang="en-US" sz="1400" spc="5" dirty="0"/>
              <a:t>these</a:t>
            </a:r>
            <a:r>
              <a:rPr lang="en-US" sz="1400" spc="30" dirty="0"/>
              <a:t> </a:t>
            </a:r>
            <a:r>
              <a:rPr lang="en-US" sz="1400" spc="5" dirty="0"/>
              <a:t>visualizations</a:t>
            </a:r>
            <a:r>
              <a:rPr lang="en-US" sz="1400" spc="15" dirty="0"/>
              <a:t> </a:t>
            </a:r>
            <a:r>
              <a:rPr lang="en-US" sz="1400" spc="5" dirty="0"/>
              <a:t>provide</a:t>
            </a:r>
            <a:r>
              <a:rPr lang="en-US" sz="1400" spc="-5" dirty="0"/>
              <a:t> </a:t>
            </a:r>
            <a:r>
              <a:rPr lang="en-US" sz="1400" spc="5" dirty="0"/>
              <a:t>insights</a:t>
            </a:r>
            <a:r>
              <a:rPr lang="en-US" sz="1400" spc="30" dirty="0"/>
              <a:t> </a:t>
            </a:r>
            <a:r>
              <a:rPr lang="en-US" sz="1400" dirty="0"/>
              <a:t>into</a:t>
            </a:r>
            <a:r>
              <a:rPr lang="en-US" sz="1400" spc="25" dirty="0"/>
              <a:t> </a:t>
            </a:r>
            <a:r>
              <a:rPr lang="en-US" sz="1400" dirty="0"/>
              <a:t>the</a:t>
            </a:r>
            <a:r>
              <a:rPr lang="en-US" sz="1400" spc="30" dirty="0"/>
              <a:t> </a:t>
            </a:r>
            <a:r>
              <a:rPr lang="en-US" sz="1400" spc="5" dirty="0" err="1"/>
              <a:t>distrib</a:t>
            </a:r>
            <a:r>
              <a:rPr lang="en-US" sz="1400" spc="-155" dirty="0"/>
              <a:t> </a:t>
            </a:r>
            <a:r>
              <a:rPr lang="en-US" sz="1400" spc="5" dirty="0" err="1"/>
              <a:t>ution</a:t>
            </a:r>
            <a:r>
              <a:rPr lang="en-US" sz="1400" spc="5" dirty="0"/>
              <a:t> of</a:t>
            </a:r>
            <a:r>
              <a:rPr lang="en-US" sz="1400" spc="15" dirty="0"/>
              <a:t> </a:t>
            </a:r>
            <a:r>
              <a:rPr lang="en-US" sz="1400" dirty="0"/>
              <a:t>categorical </a:t>
            </a:r>
            <a:r>
              <a:rPr lang="en-US" sz="1400" spc="5" dirty="0"/>
              <a:t> variables in the </a:t>
            </a:r>
            <a:r>
              <a:rPr lang="en-US" sz="1400" dirty="0"/>
              <a:t>data </a:t>
            </a:r>
            <a:r>
              <a:rPr lang="en-US" sz="1400" spc="5" dirty="0"/>
              <a:t>set. </a:t>
            </a:r>
            <a:r>
              <a:rPr lang="en-US" sz="1400" b="1" spc="5" dirty="0"/>
              <a:t>As </a:t>
            </a:r>
            <a:r>
              <a:rPr lang="en-US" sz="1400" b="1" dirty="0"/>
              <a:t>we can </a:t>
            </a:r>
            <a:r>
              <a:rPr lang="en-US" sz="1400" b="1" spc="5" dirty="0"/>
              <a:t>see </a:t>
            </a:r>
            <a:r>
              <a:rPr lang="en-US" sz="1400" b="1" spc="10" dirty="0"/>
              <a:t>the </a:t>
            </a:r>
            <a:r>
              <a:rPr lang="en-US" sz="1400" b="1" spc="5" dirty="0"/>
              <a:t>outcome is almost same </a:t>
            </a:r>
            <a:r>
              <a:rPr lang="en-US" sz="1400" b="1" dirty="0"/>
              <a:t>, </a:t>
            </a:r>
            <a:r>
              <a:rPr lang="en-US" sz="1400" b="1" spc="10" dirty="0"/>
              <a:t>people </a:t>
            </a:r>
            <a:r>
              <a:rPr lang="en-US" sz="1400" b="1" spc="5" dirty="0"/>
              <a:t>who studied in high </a:t>
            </a:r>
            <a:r>
              <a:rPr lang="en-US" sz="1400" b="1" spc="10" dirty="0"/>
              <a:t>school </a:t>
            </a:r>
            <a:r>
              <a:rPr lang="en-US" sz="1400" b="1" spc="5" dirty="0"/>
              <a:t>and with degree in </a:t>
            </a:r>
            <a:r>
              <a:rPr lang="en-US" sz="1400" b="1" dirty="0"/>
              <a:t>masters </a:t>
            </a:r>
            <a:r>
              <a:rPr lang="en-US" sz="1400" b="1" spc="-5" dirty="0"/>
              <a:t>have </a:t>
            </a:r>
            <a:r>
              <a:rPr lang="en-US" sz="1400" b="1" dirty="0"/>
              <a:t> good</a:t>
            </a:r>
            <a:r>
              <a:rPr lang="en-US" sz="1400" b="1" spc="-5" dirty="0"/>
              <a:t> </a:t>
            </a:r>
            <a:r>
              <a:rPr lang="en-US" sz="1400" b="1" spc="10" dirty="0"/>
              <a:t>salary</a:t>
            </a:r>
            <a:r>
              <a:rPr lang="en-US" sz="1400" b="1" spc="-10" dirty="0"/>
              <a:t> </a:t>
            </a:r>
            <a:r>
              <a:rPr lang="en-US" sz="1400" b="1" spc="5" dirty="0"/>
              <a:t>package,</a:t>
            </a:r>
            <a:r>
              <a:rPr lang="en-US" sz="1400" b="1" spc="-15" dirty="0"/>
              <a:t> </a:t>
            </a:r>
            <a:r>
              <a:rPr lang="en-US" sz="1400" b="1" spc="5" dirty="0"/>
              <a:t>and</a:t>
            </a:r>
            <a:r>
              <a:rPr lang="en-US" sz="1400" b="1" spc="-20" dirty="0"/>
              <a:t> </a:t>
            </a:r>
            <a:r>
              <a:rPr lang="en-US" sz="1400" b="1" spc="5" dirty="0"/>
              <a:t>as </a:t>
            </a:r>
            <a:r>
              <a:rPr lang="en-US" sz="1400" b="1" dirty="0"/>
              <a:t>we</a:t>
            </a:r>
            <a:r>
              <a:rPr lang="en-US" sz="1400" b="1" spc="-5" dirty="0"/>
              <a:t> </a:t>
            </a:r>
            <a:r>
              <a:rPr lang="en-US" sz="1400" b="1" dirty="0"/>
              <a:t>can</a:t>
            </a:r>
            <a:r>
              <a:rPr lang="en-US" sz="1400" b="1" spc="5" dirty="0"/>
              <a:t> see</a:t>
            </a:r>
            <a:r>
              <a:rPr lang="en-US" sz="1400" b="1" spc="-5" dirty="0"/>
              <a:t> </a:t>
            </a:r>
            <a:r>
              <a:rPr lang="en-US" sz="1400" b="1" spc="10" dirty="0"/>
              <a:t>the</a:t>
            </a:r>
            <a:r>
              <a:rPr lang="en-US" sz="1400" b="1" dirty="0"/>
              <a:t> </a:t>
            </a:r>
            <a:r>
              <a:rPr lang="en-US" sz="1400" b="1" spc="5" dirty="0"/>
              <a:t>location</a:t>
            </a:r>
            <a:r>
              <a:rPr lang="en-US" sz="1400" b="1" spc="-25" dirty="0"/>
              <a:t> </a:t>
            </a:r>
            <a:r>
              <a:rPr lang="en-US" sz="1400" b="1" spc="5" dirty="0"/>
              <a:t>distribution</a:t>
            </a:r>
            <a:r>
              <a:rPr lang="en-US" sz="1400" b="1" spc="-25" dirty="0"/>
              <a:t> </a:t>
            </a:r>
            <a:r>
              <a:rPr lang="en-US" sz="1400" b="1" dirty="0"/>
              <a:t>rural</a:t>
            </a:r>
            <a:r>
              <a:rPr lang="en-US" sz="1400" b="1" spc="-5" dirty="0"/>
              <a:t> </a:t>
            </a:r>
            <a:r>
              <a:rPr lang="en-US" sz="1400" b="1" spc="5" dirty="0"/>
              <a:t>and</a:t>
            </a:r>
            <a:r>
              <a:rPr lang="en-US" sz="1400" b="1" spc="-5" dirty="0"/>
              <a:t> </a:t>
            </a:r>
            <a:r>
              <a:rPr lang="en-US" sz="1400" b="1" spc="10" dirty="0"/>
              <a:t>suburban</a:t>
            </a:r>
            <a:r>
              <a:rPr lang="en-US" sz="1400" b="1" spc="-20" dirty="0"/>
              <a:t> </a:t>
            </a:r>
            <a:r>
              <a:rPr lang="en-US" sz="1400" b="1" spc="10" dirty="0"/>
              <a:t>people</a:t>
            </a:r>
            <a:r>
              <a:rPr lang="en-US" sz="1400" b="1" spc="-30" dirty="0"/>
              <a:t> </a:t>
            </a:r>
            <a:r>
              <a:rPr lang="en-US" sz="1400" b="1" spc="5" dirty="0"/>
              <a:t>earning</a:t>
            </a:r>
            <a:r>
              <a:rPr lang="en-US" sz="1400" b="1" spc="-25" dirty="0"/>
              <a:t> </a:t>
            </a:r>
            <a:r>
              <a:rPr lang="en-US" sz="1400" b="1" spc="-5" dirty="0"/>
              <a:t>equally.</a:t>
            </a:r>
            <a:endParaRPr lang="en-US" sz="1400" dirty="0"/>
          </a:p>
          <a:p>
            <a:pPr marL="12700" marR="7183120" defTabSz="457200">
              <a:lnSpc>
                <a:spcPct val="90000"/>
              </a:lnSpc>
              <a:spcBef>
                <a:spcPct val="20000"/>
              </a:spcBef>
              <a:spcAft>
                <a:spcPts val="600"/>
              </a:spcAft>
              <a:buClr>
                <a:schemeClr val="accent1">
                  <a:lumMod val="75000"/>
                </a:schemeClr>
              </a:buClr>
              <a:buSzPct val="145000"/>
              <a:buFont typeface="Arial"/>
              <a:buChar char="•"/>
            </a:pPr>
            <a:r>
              <a:rPr lang="en-US" sz="1400" b="1" dirty="0"/>
              <a:t>Used</a:t>
            </a:r>
            <a:r>
              <a:rPr lang="en-US" sz="1400" b="1" spc="20" dirty="0"/>
              <a:t> </a:t>
            </a:r>
            <a:r>
              <a:rPr lang="en-US" sz="1400" b="1" dirty="0"/>
              <a:t>Heatmap</a:t>
            </a:r>
            <a:r>
              <a:rPr lang="en-US" sz="1400" b="1" spc="-10" dirty="0"/>
              <a:t> </a:t>
            </a:r>
            <a:r>
              <a:rPr lang="en-US" sz="1400" b="1" spc="-5" dirty="0"/>
              <a:t>for</a:t>
            </a:r>
            <a:r>
              <a:rPr lang="en-US" sz="1400" b="1" spc="30" dirty="0"/>
              <a:t> </a:t>
            </a:r>
            <a:r>
              <a:rPr lang="en-US" sz="1400" b="1" dirty="0"/>
              <a:t>find</a:t>
            </a:r>
            <a:r>
              <a:rPr lang="en-US" sz="1400" b="1" spc="25" dirty="0"/>
              <a:t> </a:t>
            </a:r>
            <a:r>
              <a:rPr lang="en-US" sz="1400" b="1" dirty="0"/>
              <a:t>out</a:t>
            </a:r>
            <a:r>
              <a:rPr lang="en-US" sz="1400" b="1" spc="15" dirty="0"/>
              <a:t> </a:t>
            </a:r>
            <a:r>
              <a:rPr lang="en-US" sz="1400" b="1" spc="5" dirty="0"/>
              <a:t>correlation. </a:t>
            </a:r>
            <a:r>
              <a:rPr lang="en-US" sz="1400" b="1" spc="-350" dirty="0"/>
              <a:t> </a:t>
            </a:r>
            <a:r>
              <a:rPr lang="en-US" sz="1400" b="1" dirty="0"/>
              <a:t>Insights</a:t>
            </a:r>
            <a:r>
              <a:rPr lang="en-US" sz="1400" b="1" spc="25" dirty="0"/>
              <a:t> </a:t>
            </a:r>
            <a:r>
              <a:rPr lang="en-US" sz="1400" b="1" spc="-5" dirty="0"/>
              <a:t>from</a:t>
            </a:r>
            <a:r>
              <a:rPr lang="en-US" sz="1400" b="1" spc="30" dirty="0"/>
              <a:t> </a:t>
            </a:r>
            <a:r>
              <a:rPr lang="en-US" sz="1400" b="1" dirty="0"/>
              <a:t>the</a:t>
            </a:r>
            <a:r>
              <a:rPr lang="en-US" sz="1400" b="1" spc="15" dirty="0"/>
              <a:t> </a:t>
            </a:r>
            <a:r>
              <a:rPr lang="en-US" sz="1400" b="1" dirty="0"/>
              <a:t>Heatmap:</a:t>
            </a:r>
            <a:endParaRPr lang="en-US" sz="1400" dirty="0"/>
          </a:p>
          <a:p>
            <a:pPr marL="75628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10" dirty="0"/>
              <a:t>Strong</a:t>
            </a:r>
            <a:r>
              <a:rPr lang="en-US" sz="1400" spc="-5" dirty="0"/>
              <a:t> positive correlations</a:t>
            </a:r>
            <a:r>
              <a:rPr lang="en-US" sz="1400" spc="15" dirty="0"/>
              <a:t> </a:t>
            </a:r>
            <a:r>
              <a:rPr lang="en-US" sz="1400" spc="-5" dirty="0"/>
              <a:t>(values</a:t>
            </a:r>
            <a:r>
              <a:rPr lang="en-US" sz="1400" spc="20" dirty="0"/>
              <a:t> </a:t>
            </a:r>
            <a:r>
              <a:rPr lang="en-US" sz="1400" spc="-5" dirty="0"/>
              <a:t>close</a:t>
            </a:r>
            <a:r>
              <a:rPr lang="en-US" sz="1400" spc="-10" dirty="0"/>
              <a:t> to</a:t>
            </a:r>
            <a:r>
              <a:rPr lang="en-US" sz="1400" dirty="0"/>
              <a:t> </a:t>
            </a:r>
            <a:r>
              <a:rPr lang="en-US" sz="1400" spc="-5" dirty="0"/>
              <a:t>1)</a:t>
            </a:r>
            <a:r>
              <a:rPr lang="en-US" sz="1400" spc="10" dirty="0"/>
              <a:t> </a:t>
            </a:r>
            <a:r>
              <a:rPr lang="en-US" sz="1400" spc="-5" dirty="0"/>
              <a:t>between</a:t>
            </a:r>
            <a:r>
              <a:rPr lang="en-US" sz="1400" spc="15" dirty="0"/>
              <a:t> </a:t>
            </a:r>
            <a:r>
              <a:rPr lang="en-US" sz="1400" spc="-5" dirty="0"/>
              <a:t>variables</a:t>
            </a:r>
            <a:r>
              <a:rPr lang="en-US" sz="1400" spc="30" dirty="0"/>
              <a:t> </a:t>
            </a:r>
            <a:r>
              <a:rPr lang="en-US" sz="1400" spc="-5" dirty="0"/>
              <a:t>appear</a:t>
            </a:r>
            <a:r>
              <a:rPr lang="en-US" sz="1400" spc="10" dirty="0"/>
              <a:t> </a:t>
            </a:r>
            <a:r>
              <a:rPr lang="en-US" sz="1400" dirty="0"/>
              <a:t>as</a:t>
            </a:r>
            <a:r>
              <a:rPr lang="en-US" sz="1400" spc="10" dirty="0"/>
              <a:t> </a:t>
            </a:r>
            <a:r>
              <a:rPr lang="en-US" sz="1400" spc="-5" dirty="0"/>
              <a:t>bright</a:t>
            </a:r>
            <a:r>
              <a:rPr lang="en-US" sz="1400" spc="20" dirty="0"/>
              <a:t> </a:t>
            </a:r>
            <a:r>
              <a:rPr lang="en-US" sz="1400" spc="-10" dirty="0"/>
              <a:t>red</a:t>
            </a:r>
            <a:r>
              <a:rPr lang="en-US" sz="1400" spc="-5" dirty="0"/>
              <a:t> cells</a:t>
            </a:r>
            <a:r>
              <a:rPr lang="en-US" sz="1400" spc="10" dirty="0"/>
              <a:t> </a:t>
            </a:r>
            <a:r>
              <a:rPr lang="en-US" sz="1400" dirty="0"/>
              <a:t>in </a:t>
            </a:r>
            <a:r>
              <a:rPr lang="en-US" sz="1400" spc="-5" dirty="0"/>
              <a:t>the</a:t>
            </a:r>
            <a:r>
              <a:rPr lang="en-US" sz="1400" spc="20" dirty="0"/>
              <a:t> </a:t>
            </a:r>
            <a:r>
              <a:rPr lang="en-US" sz="1400" spc="-5" dirty="0"/>
              <a:t>heatmap.</a:t>
            </a:r>
            <a:endParaRPr lang="en-US" sz="1400" dirty="0"/>
          </a:p>
          <a:p>
            <a:pPr marL="75628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5" dirty="0"/>
              <a:t>Strong</a:t>
            </a:r>
            <a:r>
              <a:rPr lang="en-US" sz="1400" spc="-10" dirty="0"/>
              <a:t> negative</a:t>
            </a:r>
            <a:r>
              <a:rPr lang="en-US" sz="1400" spc="15" dirty="0"/>
              <a:t> </a:t>
            </a:r>
            <a:r>
              <a:rPr lang="en-US" sz="1400" spc="-5" dirty="0"/>
              <a:t>correlations</a:t>
            </a:r>
            <a:r>
              <a:rPr lang="en-US" sz="1400" spc="10" dirty="0"/>
              <a:t> </a:t>
            </a:r>
            <a:r>
              <a:rPr lang="en-US" sz="1400" spc="-10" dirty="0"/>
              <a:t>(values</a:t>
            </a:r>
            <a:r>
              <a:rPr lang="en-US" sz="1400" spc="25" dirty="0"/>
              <a:t> </a:t>
            </a:r>
            <a:r>
              <a:rPr lang="en-US" sz="1400" dirty="0"/>
              <a:t>close</a:t>
            </a:r>
            <a:r>
              <a:rPr lang="en-US" sz="1400" spc="-20" dirty="0"/>
              <a:t> </a:t>
            </a:r>
            <a:r>
              <a:rPr lang="en-US" sz="1400" spc="-10" dirty="0"/>
              <a:t>to</a:t>
            </a:r>
            <a:r>
              <a:rPr lang="en-US" sz="1400" spc="10" dirty="0"/>
              <a:t> </a:t>
            </a:r>
            <a:r>
              <a:rPr lang="en-US" sz="1400" spc="-5" dirty="0"/>
              <a:t>-1)</a:t>
            </a:r>
            <a:r>
              <a:rPr lang="en-US" sz="1400" spc="5" dirty="0"/>
              <a:t> </a:t>
            </a:r>
            <a:r>
              <a:rPr lang="en-US" sz="1400" spc="-5" dirty="0"/>
              <a:t>between</a:t>
            </a:r>
            <a:r>
              <a:rPr lang="en-US" sz="1400" spc="15" dirty="0"/>
              <a:t> </a:t>
            </a:r>
            <a:r>
              <a:rPr lang="en-US" sz="1400" spc="-5" dirty="0"/>
              <a:t>variables</a:t>
            </a:r>
            <a:r>
              <a:rPr lang="en-US" sz="1400" spc="15" dirty="0"/>
              <a:t> </a:t>
            </a:r>
            <a:r>
              <a:rPr lang="en-US" sz="1400" spc="-5" dirty="0"/>
              <a:t>appear</a:t>
            </a:r>
            <a:r>
              <a:rPr lang="en-US" sz="1400" spc="25" dirty="0"/>
              <a:t> </a:t>
            </a:r>
            <a:r>
              <a:rPr lang="en-US" sz="1400" dirty="0"/>
              <a:t>as </a:t>
            </a:r>
            <a:r>
              <a:rPr lang="en-US" sz="1400" spc="-5" dirty="0"/>
              <a:t>bright</a:t>
            </a:r>
            <a:r>
              <a:rPr lang="en-US" sz="1400" spc="10" dirty="0"/>
              <a:t> </a:t>
            </a:r>
            <a:r>
              <a:rPr lang="en-US" sz="1400" spc="-5" dirty="0"/>
              <a:t>blue</a:t>
            </a:r>
            <a:r>
              <a:rPr lang="en-US" sz="1400" spc="15" dirty="0"/>
              <a:t> </a:t>
            </a:r>
            <a:r>
              <a:rPr lang="en-US" sz="1400" spc="-5" dirty="0"/>
              <a:t>cells</a:t>
            </a:r>
            <a:r>
              <a:rPr lang="en-US" sz="1400" spc="10" dirty="0"/>
              <a:t> </a:t>
            </a:r>
            <a:r>
              <a:rPr lang="en-US" sz="1400" dirty="0"/>
              <a:t>in</a:t>
            </a:r>
            <a:r>
              <a:rPr lang="en-US" sz="1400" spc="-10" dirty="0"/>
              <a:t> </a:t>
            </a:r>
            <a:r>
              <a:rPr lang="en-US" sz="1400" spc="-5" dirty="0"/>
              <a:t>the</a:t>
            </a:r>
            <a:r>
              <a:rPr lang="en-US" sz="1400" spc="20" dirty="0"/>
              <a:t> </a:t>
            </a:r>
            <a:r>
              <a:rPr lang="en-US" sz="1400" spc="-5" dirty="0"/>
              <a:t>heatmap.</a:t>
            </a:r>
            <a:endParaRPr lang="en-US" sz="1400" dirty="0"/>
          </a:p>
          <a:p>
            <a:pPr marL="75628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15" dirty="0"/>
              <a:t>Weak</a:t>
            </a:r>
            <a:r>
              <a:rPr lang="en-US" sz="1400" spc="5" dirty="0"/>
              <a:t> </a:t>
            </a:r>
            <a:r>
              <a:rPr lang="en-US" sz="1400" spc="-5" dirty="0"/>
              <a:t>correlations</a:t>
            </a:r>
            <a:r>
              <a:rPr lang="en-US" sz="1400" dirty="0"/>
              <a:t> </a:t>
            </a:r>
            <a:r>
              <a:rPr lang="en-US" sz="1400" spc="-5" dirty="0"/>
              <a:t>(values</a:t>
            </a:r>
            <a:r>
              <a:rPr lang="en-US" sz="1400" spc="25" dirty="0"/>
              <a:t> </a:t>
            </a:r>
            <a:r>
              <a:rPr lang="en-US" sz="1400" spc="-5" dirty="0"/>
              <a:t>close</a:t>
            </a:r>
            <a:r>
              <a:rPr lang="en-US" sz="1400" spc="-15" dirty="0"/>
              <a:t> </a:t>
            </a:r>
            <a:r>
              <a:rPr lang="en-US" sz="1400" spc="-10" dirty="0"/>
              <a:t>to</a:t>
            </a:r>
            <a:r>
              <a:rPr lang="en-US" sz="1400" dirty="0"/>
              <a:t> </a:t>
            </a:r>
            <a:r>
              <a:rPr lang="en-US" sz="1400" spc="-5" dirty="0"/>
              <a:t>0)</a:t>
            </a:r>
            <a:r>
              <a:rPr lang="en-US" sz="1400" spc="5" dirty="0"/>
              <a:t> </a:t>
            </a:r>
            <a:r>
              <a:rPr lang="en-US" sz="1400" spc="-5" dirty="0"/>
              <a:t>appear</a:t>
            </a:r>
            <a:r>
              <a:rPr lang="en-US" sz="1400" spc="25" dirty="0"/>
              <a:t> </a:t>
            </a:r>
            <a:r>
              <a:rPr lang="en-US" sz="1400" dirty="0"/>
              <a:t>as</a:t>
            </a:r>
            <a:r>
              <a:rPr lang="en-US" sz="1400" spc="5" dirty="0"/>
              <a:t> </a:t>
            </a:r>
            <a:r>
              <a:rPr lang="en-US" sz="1400" spc="-5" dirty="0"/>
              <a:t>cells</a:t>
            </a:r>
            <a:r>
              <a:rPr lang="en-US" sz="1400" spc="5" dirty="0"/>
              <a:t> </a:t>
            </a:r>
            <a:r>
              <a:rPr lang="en-US" sz="1400" dirty="0"/>
              <a:t>with</a:t>
            </a:r>
            <a:r>
              <a:rPr lang="en-US" sz="1400" spc="10" dirty="0"/>
              <a:t> </a:t>
            </a:r>
            <a:r>
              <a:rPr lang="en-US" sz="1400" spc="-10" dirty="0"/>
              <a:t>colors</a:t>
            </a:r>
            <a:r>
              <a:rPr lang="en-US" sz="1400" spc="-25" dirty="0"/>
              <a:t> </a:t>
            </a:r>
            <a:r>
              <a:rPr lang="en-US" sz="1400" spc="-5" dirty="0"/>
              <a:t>closer</a:t>
            </a:r>
            <a:r>
              <a:rPr lang="en-US" sz="1400" spc="-10" dirty="0"/>
              <a:t> to</a:t>
            </a:r>
            <a:r>
              <a:rPr lang="en-US" sz="1400" spc="5" dirty="0"/>
              <a:t> </a:t>
            </a:r>
            <a:r>
              <a:rPr lang="en-US" sz="1400" spc="-5" dirty="0"/>
              <a:t>white</a:t>
            </a:r>
            <a:r>
              <a:rPr lang="en-US" sz="1400" spc="5" dirty="0"/>
              <a:t> </a:t>
            </a:r>
            <a:r>
              <a:rPr lang="en-US" sz="1400" dirty="0"/>
              <a:t>or</a:t>
            </a:r>
            <a:r>
              <a:rPr lang="en-US" sz="1400" spc="-10" dirty="0"/>
              <a:t> </a:t>
            </a:r>
            <a:r>
              <a:rPr lang="en-US" sz="1400" spc="-30" dirty="0"/>
              <a:t>gray.</a:t>
            </a:r>
            <a:endParaRPr lang="en-US" sz="1400" dirty="0"/>
          </a:p>
          <a:p>
            <a:pPr marL="756285" marR="111760"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5" dirty="0"/>
              <a:t>By </a:t>
            </a:r>
            <a:r>
              <a:rPr lang="en-US" sz="1400" spc="-10" dirty="0"/>
              <a:t>examining</a:t>
            </a:r>
            <a:r>
              <a:rPr lang="en-US" sz="1400" spc="10" dirty="0"/>
              <a:t> </a:t>
            </a:r>
            <a:r>
              <a:rPr lang="en-US" sz="1400" spc="-5" dirty="0"/>
              <a:t>the</a:t>
            </a:r>
            <a:r>
              <a:rPr lang="en-US" sz="1400" spc="20" dirty="0"/>
              <a:t> </a:t>
            </a:r>
            <a:r>
              <a:rPr lang="en-US" sz="1400" spc="-5" dirty="0"/>
              <a:t>heatmap,</a:t>
            </a:r>
            <a:r>
              <a:rPr lang="en-US" sz="1400" spc="20" dirty="0"/>
              <a:t> </a:t>
            </a:r>
            <a:r>
              <a:rPr lang="en-US" sz="1400" spc="-5" dirty="0"/>
              <a:t>you</a:t>
            </a:r>
            <a:r>
              <a:rPr lang="en-US" sz="1400" spc="-10" dirty="0"/>
              <a:t> </a:t>
            </a:r>
            <a:r>
              <a:rPr lang="en-US" sz="1400" spc="-5" dirty="0"/>
              <a:t>can</a:t>
            </a:r>
            <a:r>
              <a:rPr lang="en-US" sz="1400" spc="-10" dirty="0"/>
              <a:t> </a:t>
            </a:r>
            <a:r>
              <a:rPr lang="en-US" sz="1400" spc="-5" dirty="0"/>
              <a:t>identify</a:t>
            </a:r>
            <a:r>
              <a:rPr lang="en-US" sz="1400" spc="20" dirty="0"/>
              <a:t> </a:t>
            </a:r>
            <a:r>
              <a:rPr lang="en-US" sz="1400" spc="-10" dirty="0"/>
              <a:t>patterns</a:t>
            </a:r>
            <a:r>
              <a:rPr lang="en-US" sz="1400" spc="25" dirty="0"/>
              <a:t> </a:t>
            </a:r>
            <a:r>
              <a:rPr lang="en-US" sz="1400" spc="-5" dirty="0"/>
              <a:t>and</a:t>
            </a:r>
            <a:r>
              <a:rPr lang="en-US" sz="1400" dirty="0"/>
              <a:t> </a:t>
            </a:r>
            <a:r>
              <a:rPr lang="en-US" sz="1400" spc="-5" dirty="0"/>
              <a:t>relationships</a:t>
            </a:r>
            <a:r>
              <a:rPr lang="en-US" sz="1400" spc="25" dirty="0"/>
              <a:t> </a:t>
            </a:r>
            <a:r>
              <a:rPr lang="en-US" sz="1400" spc="-5" dirty="0"/>
              <a:t>between</a:t>
            </a:r>
            <a:r>
              <a:rPr lang="en-US" sz="1400" spc="15" dirty="0"/>
              <a:t> </a:t>
            </a:r>
            <a:r>
              <a:rPr lang="en-US" sz="1400" spc="-10" dirty="0"/>
              <a:t>different</a:t>
            </a:r>
            <a:r>
              <a:rPr lang="en-US" sz="1400" spc="20" dirty="0"/>
              <a:t> </a:t>
            </a:r>
            <a:r>
              <a:rPr lang="en-US" sz="1400" spc="-5" dirty="0"/>
              <a:t>numerical</a:t>
            </a:r>
            <a:r>
              <a:rPr lang="en-US" sz="1400" spc="5" dirty="0"/>
              <a:t> </a:t>
            </a:r>
            <a:r>
              <a:rPr lang="en-US" sz="1400" spc="-5" dirty="0"/>
              <a:t>variables</a:t>
            </a:r>
            <a:r>
              <a:rPr lang="en-US" sz="1400" spc="10" dirty="0"/>
              <a:t> </a:t>
            </a:r>
            <a:r>
              <a:rPr lang="en-US" sz="1400" dirty="0"/>
              <a:t>in</a:t>
            </a:r>
            <a:r>
              <a:rPr lang="en-US" sz="1400" spc="5" dirty="0"/>
              <a:t> </a:t>
            </a:r>
            <a:r>
              <a:rPr lang="en-US" sz="1400" dirty="0"/>
              <a:t>the</a:t>
            </a:r>
            <a:r>
              <a:rPr lang="en-US" sz="1400" spc="5" dirty="0"/>
              <a:t> </a:t>
            </a:r>
            <a:r>
              <a:rPr lang="en-US" sz="1400" spc="-5" dirty="0"/>
              <a:t>dataset.</a:t>
            </a:r>
            <a:r>
              <a:rPr lang="en-US" sz="1400" spc="10" dirty="0"/>
              <a:t> </a:t>
            </a:r>
            <a:r>
              <a:rPr lang="en-US" sz="1400" dirty="0"/>
              <a:t>For </a:t>
            </a:r>
            <a:r>
              <a:rPr lang="en-US" sz="1400" spc="5" dirty="0"/>
              <a:t> </a:t>
            </a:r>
            <a:r>
              <a:rPr lang="en-US" sz="1400" spc="-10" dirty="0"/>
              <a:t>example,</a:t>
            </a:r>
            <a:r>
              <a:rPr lang="en-US" sz="1400" spc="20" dirty="0"/>
              <a:t> </a:t>
            </a:r>
            <a:r>
              <a:rPr lang="en-US" sz="1400" spc="-5" dirty="0"/>
              <a:t>variables</a:t>
            </a:r>
            <a:r>
              <a:rPr lang="en-US" sz="1400" spc="15" dirty="0"/>
              <a:t> </a:t>
            </a:r>
            <a:r>
              <a:rPr lang="en-US" sz="1400" dirty="0"/>
              <a:t>with</a:t>
            </a:r>
            <a:r>
              <a:rPr lang="en-US" sz="1400" spc="-10" dirty="0"/>
              <a:t> </a:t>
            </a:r>
            <a:r>
              <a:rPr lang="en-US" sz="1400" spc="-5" dirty="0"/>
              <a:t>high</a:t>
            </a:r>
            <a:r>
              <a:rPr lang="en-US" sz="1400" spc="25" dirty="0"/>
              <a:t> </a:t>
            </a:r>
            <a:r>
              <a:rPr lang="en-US" sz="1400" spc="-5" dirty="0"/>
              <a:t>positive</a:t>
            </a:r>
            <a:r>
              <a:rPr lang="en-US" sz="1400" spc="10" dirty="0"/>
              <a:t> </a:t>
            </a:r>
            <a:r>
              <a:rPr lang="en-US" sz="1400" spc="-5" dirty="0"/>
              <a:t>correlations</a:t>
            </a:r>
            <a:r>
              <a:rPr lang="en-US" sz="1400" spc="5" dirty="0"/>
              <a:t> </a:t>
            </a:r>
            <a:r>
              <a:rPr lang="en-US" sz="1400" spc="-10" dirty="0"/>
              <a:t>may</a:t>
            </a:r>
            <a:r>
              <a:rPr lang="en-US" sz="1400" dirty="0"/>
              <a:t> </a:t>
            </a:r>
            <a:r>
              <a:rPr lang="en-US" sz="1400" spc="-10" dirty="0"/>
              <a:t>indicate</a:t>
            </a:r>
            <a:r>
              <a:rPr lang="en-US" sz="1400" spc="30" dirty="0"/>
              <a:t> </a:t>
            </a:r>
            <a:r>
              <a:rPr lang="en-US" sz="1400" spc="-5" dirty="0"/>
              <a:t>dependencies</a:t>
            </a:r>
            <a:r>
              <a:rPr lang="en-US" sz="1400" spc="40" dirty="0"/>
              <a:t> </a:t>
            </a:r>
            <a:r>
              <a:rPr lang="en-US" sz="1400" spc="-5" dirty="0"/>
              <a:t>or interactions</a:t>
            </a:r>
            <a:r>
              <a:rPr lang="en-US" sz="1400" spc="15" dirty="0"/>
              <a:t> </a:t>
            </a:r>
            <a:r>
              <a:rPr lang="en-US" sz="1400" spc="-5" dirty="0"/>
              <a:t>between</a:t>
            </a:r>
            <a:r>
              <a:rPr lang="en-US" sz="1400" spc="30" dirty="0"/>
              <a:t> </a:t>
            </a:r>
            <a:r>
              <a:rPr lang="en-US" sz="1400" spc="-5" dirty="0"/>
              <a:t>them,</a:t>
            </a:r>
            <a:r>
              <a:rPr lang="en-US" sz="1400" spc="10" dirty="0"/>
              <a:t> </a:t>
            </a:r>
            <a:r>
              <a:rPr lang="en-US" sz="1400" dirty="0"/>
              <a:t>while</a:t>
            </a:r>
            <a:r>
              <a:rPr lang="en-US" sz="1400" spc="5" dirty="0"/>
              <a:t> </a:t>
            </a:r>
            <a:r>
              <a:rPr lang="en-US" sz="1400" spc="-5" dirty="0"/>
              <a:t>variables</a:t>
            </a:r>
            <a:r>
              <a:rPr lang="en-US" sz="1400" spc="30" dirty="0"/>
              <a:t> </a:t>
            </a:r>
            <a:r>
              <a:rPr lang="en-US" sz="1400" spc="5" dirty="0"/>
              <a:t>with</a:t>
            </a:r>
            <a:r>
              <a:rPr lang="en-US" sz="1400" dirty="0"/>
              <a:t> </a:t>
            </a:r>
            <a:r>
              <a:rPr lang="en-US" sz="1400" spc="-5" dirty="0"/>
              <a:t>high </a:t>
            </a:r>
            <a:r>
              <a:rPr lang="en-US" sz="1400" spc="-300" dirty="0"/>
              <a:t> </a:t>
            </a:r>
            <a:r>
              <a:rPr lang="en-US" sz="1400" spc="-10" dirty="0"/>
              <a:t>negative</a:t>
            </a:r>
            <a:r>
              <a:rPr lang="en-US" sz="1400" spc="15" dirty="0"/>
              <a:t> </a:t>
            </a:r>
            <a:r>
              <a:rPr lang="en-US" sz="1400" spc="-5" dirty="0"/>
              <a:t>correlations </a:t>
            </a:r>
            <a:r>
              <a:rPr lang="en-US" sz="1400" spc="-10" dirty="0"/>
              <a:t>may</a:t>
            </a:r>
            <a:r>
              <a:rPr lang="en-US" sz="1400" spc="-5" dirty="0"/>
              <a:t> </a:t>
            </a:r>
            <a:r>
              <a:rPr lang="en-US" sz="1400" spc="-10" dirty="0"/>
              <a:t>indicate</a:t>
            </a:r>
            <a:r>
              <a:rPr lang="en-US" sz="1400" spc="15" dirty="0"/>
              <a:t> </a:t>
            </a:r>
            <a:r>
              <a:rPr lang="en-US" sz="1400" spc="-10" dirty="0"/>
              <a:t>inverse</a:t>
            </a:r>
            <a:r>
              <a:rPr lang="en-US" sz="1400" spc="5" dirty="0"/>
              <a:t> </a:t>
            </a:r>
            <a:r>
              <a:rPr lang="en-US" sz="1400" spc="-5" dirty="0"/>
              <a:t>relationships.</a:t>
            </a:r>
            <a:endParaRPr lang="en-US" sz="1400" dirty="0"/>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63"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4"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65"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66"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7"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8"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55" name="object 3"/>
          <p:cNvSpPr txBox="1"/>
          <p:nvPr/>
        </p:nvSpPr>
        <p:spPr>
          <a:xfrm>
            <a:off x="1018190" y="1718094"/>
            <a:ext cx="7473640" cy="4386965"/>
          </a:xfrm>
          <a:prstGeom prst="rect">
            <a:avLst/>
          </a:prstGeom>
        </p:spPr>
        <p:txBody>
          <a:bodyPr vert="horz" lIns="91440" tIns="45720" rIns="91440" bIns="45720" rtlCol="0" anchor="t">
            <a:noAutofit/>
          </a:bodyPr>
          <a:lstStyle/>
          <a:p>
            <a:pPr defTabSz="457200">
              <a:lnSpc>
                <a:spcPct val="90000"/>
              </a:lnSpc>
              <a:spcBef>
                <a:spcPct val="20000"/>
              </a:spcBef>
              <a:spcAft>
                <a:spcPts val="600"/>
              </a:spcAft>
              <a:buClr>
                <a:schemeClr val="accent1">
                  <a:lumMod val="75000"/>
                </a:schemeClr>
              </a:buClr>
              <a:buSzPct val="145000"/>
              <a:buFont typeface="Arial"/>
              <a:buChar char="•"/>
            </a:pPr>
            <a:endParaRPr lang="en-US" sz="140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400" b="1">
                <a:latin typeface="Times New Roman"/>
                <a:cs typeface="Times New Roman"/>
              </a:rPr>
              <a:t>Used</a:t>
            </a:r>
            <a:r>
              <a:rPr lang="en-US" sz="1400" b="1" spc="20">
                <a:latin typeface="Times New Roman"/>
                <a:cs typeface="Times New Roman"/>
              </a:rPr>
              <a:t> </a:t>
            </a:r>
            <a:r>
              <a:rPr lang="en-US" sz="1400" b="1">
                <a:latin typeface="Times New Roman"/>
                <a:cs typeface="Times New Roman"/>
              </a:rPr>
              <a:t>Heatmap</a:t>
            </a:r>
            <a:r>
              <a:rPr lang="en-US" sz="1400" b="1" spc="-10">
                <a:latin typeface="Times New Roman"/>
                <a:cs typeface="Times New Roman"/>
              </a:rPr>
              <a:t> </a:t>
            </a:r>
            <a:r>
              <a:rPr lang="en-US" sz="1400" b="1" spc="-5">
                <a:latin typeface="Times New Roman"/>
                <a:cs typeface="Times New Roman"/>
              </a:rPr>
              <a:t>for</a:t>
            </a:r>
            <a:r>
              <a:rPr lang="en-US" sz="1400" b="1" spc="30">
                <a:latin typeface="Times New Roman"/>
                <a:cs typeface="Times New Roman"/>
              </a:rPr>
              <a:t> </a:t>
            </a:r>
            <a:r>
              <a:rPr lang="en-US" sz="1400" b="1">
                <a:latin typeface="Times New Roman"/>
                <a:cs typeface="Times New Roman"/>
              </a:rPr>
              <a:t>find</a:t>
            </a:r>
            <a:r>
              <a:rPr lang="en-US" sz="1400" b="1" spc="25">
                <a:latin typeface="Times New Roman"/>
                <a:cs typeface="Times New Roman"/>
              </a:rPr>
              <a:t> </a:t>
            </a:r>
            <a:r>
              <a:rPr lang="en-US" sz="1400" b="1">
                <a:latin typeface="Times New Roman"/>
                <a:cs typeface="Times New Roman"/>
              </a:rPr>
              <a:t>out</a:t>
            </a:r>
            <a:r>
              <a:rPr lang="en-US" sz="1400" b="1" spc="15">
                <a:latin typeface="Times New Roman"/>
                <a:cs typeface="Times New Roman"/>
              </a:rPr>
              <a:t> </a:t>
            </a:r>
            <a:r>
              <a:rPr lang="en-US" sz="1400" b="1" spc="5">
                <a:latin typeface="Times New Roman"/>
                <a:cs typeface="Times New Roman"/>
              </a:rPr>
              <a:t>correlation. </a:t>
            </a:r>
            <a:r>
              <a:rPr lang="en-US" sz="1400" b="1" spc="-350">
                <a:latin typeface="Times New Roman"/>
                <a:cs typeface="Times New Roman"/>
              </a:rPr>
              <a:t> </a:t>
            </a:r>
            <a:r>
              <a:rPr lang="en-US" sz="1400" b="1">
                <a:latin typeface="Times New Roman"/>
                <a:cs typeface="Times New Roman"/>
              </a:rPr>
              <a:t>Insights</a:t>
            </a:r>
            <a:r>
              <a:rPr lang="en-US" sz="1400" b="1" spc="25">
                <a:latin typeface="Times New Roman"/>
                <a:cs typeface="Times New Roman"/>
              </a:rPr>
              <a:t> </a:t>
            </a:r>
            <a:r>
              <a:rPr lang="en-US" sz="1400" b="1" spc="-5">
                <a:latin typeface="Times New Roman"/>
                <a:cs typeface="Times New Roman"/>
              </a:rPr>
              <a:t>from</a:t>
            </a:r>
            <a:r>
              <a:rPr lang="en-US" sz="1400" b="1" spc="30">
                <a:latin typeface="Times New Roman"/>
                <a:cs typeface="Times New Roman"/>
              </a:rPr>
              <a:t> </a:t>
            </a:r>
            <a:r>
              <a:rPr lang="en-US" sz="1400" b="1">
                <a:latin typeface="Times New Roman"/>
                <a:cs typeface="Times New Roman"/>
              </a:rPr>
              <a:t>the</a:t>
            </a:r>
            <a:r>
              <a:rPr lang="en-US" sz="1400" b="1" spc="15">
                <a:latin typeface="Times New Roman"/>
                <a:cs typeface="Times New Roman"/>
              </a:rPr>
              <a:t> </a:t>
            </a:r>
            <a:r>
              <a:rPr lang="en-US" sz="1400" b="1">
                <a:latin typeface="Times New Roman"/>
                <a:cs typeface="Times New Roman"/>
              </a:rPr>
              <a:t>Heatmap:</a:t>
            </a:r>
            <a:endParaRPr lang="en-US" sz="1400">
              <a:latin typeface="Times New Roman"/>
              <a:cs typeface="Times New Roman"/>
            </a:endParaRPr>
          </a:p>
          <a:p>
            <a:pPr marL="75628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10">
                <a:latin typeface="Times New Roman"/>
                <a:cs typeface="Times New Roman"/>
              </a:rPr>
              <a:t>Strong</a:t>
            </a:r>
            <a:r>
              <a:rPr lang="en-US" sz="1400" spc="-5">
                <a:latin typeface="Times New Roman"/>
                <a:cs typeface="Times New Roman"/>
              </a:rPr>
              <a:t> positive correlations</a:t>
            </a:r>
            <a:r>
              <a:rPr lang="en-US" sz="1400" spc="15">
                <a:latin typeface="Times New Roman"/>
                <a:cs typeface="Times New Roman"/>
              </a:rPr>
              <a:t> </a:t>
            </a:r>
            <a:r>
              <a:rPr lang="en-US" sz="1400" spc="-5">
                <a:latin typeface="Times New Roman"/>
                <a:cs typeface="Times New Roman"/>
              </a:rPr>
              <a:t>(values</a:t>
            </a:r>
            <a:r>
              <a:rPr lang="en-US" sz="1400" spc="20">
                <a:latin typeface="Times New Roman"/>
                <a:cs typeface="Times New Roman"/>
              </a:rPr>
              <a:t> </a:t>
            </a:r>
            <a:r>
              <a:rPr lang="en-US" sz="1400" spc="-5">
                <a:latin typeface="Times New Roman"/>
                <a:cs typeface="Times New Roman"/>
              </a:rPr>
              <a:t>close</a:t>
            </a:r>
            <a:r>
              <a:rPr lang="en-US" sz="1400" spc="-10">
                <a:latin typeface="Times New Roman"/>
                <a:cs typeface="Times New Roman"/>
              </a:rPr>
              <a:t> to</a:t>
            </a:r>
            <a:r>
              <a:rPr lang="en-US" sz="1400">
                <a:latin typeface="Times New Roman"/>
                <a:cs typeface="Times New Roman"/>
              </a:rPr>
              <a:t> </a:t>
            </a:r>
            <a:r>
              <a:rPr lang="en-US" sz="1400" spc="-5">
                <a:latin typeface="Times New Roman"/>
                <a:cs typeface="Times New Roman"/>
              </a:rPr>
              <a:t>1)</a:t>
            </a:r>
            <a:r>
              <a:rPr lang="en-US" sz="1400" spc="10">
                <a:latin typeface="Times New Roman"/>
                <a:cs typeface="Times New Roman"/>
              </a:rPr>
              <a:t> </a:t>
            </a:r>
            <a:r>
              <a:rPr lang="en-US" sz="1400" spc="-5">
                <a:latin typeface="Times New Roman"/>
                <a:cs typeface="Times New Roman"/>
              </a:rPr>
              <a:t>between</a:t>
            </a:r>
            <a:r>
              <a:rPr lang="en-US" sz="1400" spc="15">
                <a:latin typeface="Times New Roman"/>
                <a:cs typeface="Times New Roman"/>
              </a:rPr>
              <a:t> </a:t>
            </a:r>
            <a:r>
              <a:rPr lang="en-US" sz="1400" spc="-5">
                <a:latin typeface="Times New Roman"/>
                <a:cs typeface="Times New Roman"/>
              </a:rPr>
              <a:t>variables</a:t>
            </a:r>
            <a:r>
              <a:rPr lang="en-US" sz="1400" spc="30">
                <a:latin typeface="Times New Roman"/>
                <a:cs typeface="Times New Roman"/>
              </a:rPr>
              <a:t> </a:t>
            </a:r>
            <a:r>
              <a:rPr lang="en-US" sz="1400" spc="-5">
                <a:latin typeface="Times New Roman"/>
                <a:cs typeface="Times New Roman"/>
              </a:rPr>
              <a:t>appear</a:t>
            </a:r>
            <a:r>
              <a:rPr lang="en-US" sz="1400" spc="10">
                <a:latin typeface="Times New Roman"/>
                <a:cs typeface="Times New Roman"/>
              </a:rPr>
              <a:t> </a:t>
            </a:r>
            <a:r>
              <a:rPr lang="en-US" sz="1400">
                <a:latin typeface="Times New Roman"/>
                <a:cs typeface="Times New Roman"/>
              </a:rPr>
              <a:t>as</a:t>
            </a:r>
            <a:r>
              <a:rPr lang="en-US" sz="1400" spc="10">
                <a:latin typeface="Times New Roman"/>
                <a:cs typeface="Times New Roman"/>
              </a:rPr>
              <a:t> </a:t>
            </a:r>
            <a:r>
              <a:rPr lang="en-US" sz="1400" spc="-5">
                <a:latin typeface="Times New Roman"/>
                <a:cs typeface="Times New Roman"/>
              </a:rPr>
              <a:t>bright</a:t>
            </a:r>
            <a:r>
              <a:rPr lang="en-US" sz="1400" spc="20">
                <a:latin typeface="Times New Roman"/>
                <a:cs typeface="Times New Roman"/>
              </a:rPr>
              <a:t> </a:t>
            </a:r>
            <a:r>
              <a:rPr lang="en-US" sz="1400" spc="-10">
                <a:latin typeface="Times New Roman"/>
                <a:cs typeface="Times New Roman"/>
              </a:rPr>
              <a:t>red</a:t>
            </a:r>
            <a:r>
              <a:rPr lang="en-US" sz="1400" spc="-5">
                <a:latin typeface="Times New Roman"/>
                <a:cs typeface="Times New Roman"/>
              </a:rPr>
              <a:t> cells</a:t>
            </a:r>
            <a:r>
              <a:rPr lang="en-US" sz="1400" spc="10">
                <a:latin typeface="Times New Roman"/>
                <a:cs typeface="Times New Roman"/>
              </a:rPr>
              <a:t> </a:t>
            </a:r>
            <a:r>
              <a:rPr lang="en-US" sz="1400">
                <a:latin typeface="Times New Roman"/>
                <a:cs typeface="Times New Roman"/>
              </a:rPr>
              <a:t>in </a:t>
            </a:r>
            <a:r>
              <a:rPr lang="en-US" sz="1400" spc="-5">
                <a:latin typeface="Times New Roman"/>
                <a:cs typeface="Times New Roman"/>
              </a:rPr>
              <a:t>the</a:t>
            </a:r>
            <a:r>
              <a:rPr lang="en-US" sz="1400" spc="20">
                <a:latin typeface="Times New Roman"/>
                <a:cs typeface="Times New Roman"/>
              </a:rPr>
              <a:t> </a:t>
            </a:r>
            <a:r>
              <a:rPr lang="en-US" sz="1400" spc="-5">
                <a:latin typeface="Times New Roman"/>
                <a:cs typeface="Times New Roman"/>
              </a:rPr>
              <a:t>heatmap.</a:t>
            </a:r>
            <a:endParaRPr lang="en-US" sz="1400">
              <a:latin typeface="Times New Roman"/>
              <a:cs typeface="Times New Roman"/>
            </a:endParaRPr>
          </a:p>
          <a:p>
            <a:pPr marL="75628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5">
                <a:latin typeface="Times New Roman"/>
                <a:cs typeface="Times New Roman"/>
              </a:rPr>
              <a:t>Strong</a:t>
            </a:r>
            <a:r>
              <a:rPr lang="en-US" sz="1400" spc="-10">
                <a:latin typeface="Times New Roman"/>
                <a:cs typeface="Times New Roman"/>
              </a:rPr>
              <a:t> negative</a:t>
            </a:r>
            <a:r>
              <a:rPr lang="en-US" sz="1400" spc="15">
                <a:latin typeface="Times New Roman"/>
                <a:cs typeface="Times New Roman"/>
              </a:rPr>
              <a:t> </a:t>
            </a:r>
            <a:r>
              <a:rPr lang="en-US" sz="1400" spc="-5">
                <a:latin typeface="Times New Roman"/>
                <a:cs typeface="Times New Roman"/>
              </a:rPr>
              <a:t>correlations</a:t>
            </a:r>
            <a:r>
              <a:rPr lang="en-US" sz="1400" spc="10">
                <a:latin typeface="Times New Roman"/>
                <a:cs typeface="Times New Roman"/>
              </a:rPr>
              <a:t> </a:t>
            </a:r>
            <a:r>
              <a:rPr lang="en-US" sz="1400" spc="-10">
                <a:latin typeface="Times New Roman"/>
                <a:cs typeface="Times New Roman"/>
              </a:rPr>
              <a:t>(values</a:t>
            </a:r>
            <a:r>
              <a:rPr lang="en-US" sz="1400" spc="25">
                <a:latin typeface="Times New Roman"/>
                <a:cs typeface="Times New Roman"/>
              </a:rPr>
              <a:t> </a:t>
            </a:r>
            <a:r>
              <a:rPr lang="en-US" sz="1400">
                <a:latin typeface="Times New Roman"/>
                <a:cs typeface="Times New Roman"/>
              </a:rPr>
              <a:t>close</a:t>
            </a:r>
            <a:r>
              <a:rPr lang="en-US" sz="1400" spc="-20">
                <a:latin typeface="Times New Roman"/>
                <a:cs typeface="Times New Roman"/>
              </a:rPr>
              <a:t> </a:t>
            </a:r>
            <a:r>
              <a:rPr lang="en-US" sz="1400" spc="-10">
                <a:latin typeface="Times New Roman"/>
                <a:cs typeface="Times New Roman"/>
              </a:rPr>
              <a:t>to</a:t>
            </a:r>
            <a:r>
              <a:rPr lang="en-US" sz="1400" spc="10">
                <a:latin typeface="Times New Roman"/>
                <a:cs typeface="Times New Roman"/>
              </a:rPr>
              <a:t> </a:t>
            </a:r>
            <a:r>
              <a:rPr lang="en-US" sz="1400" spc="-5">
                <a:latin typeface="Times New Roman"/>
                <a:cs typeface="Times New Roman"/>
              </a:rPr>
              <a:t>-1)</a:t>
            </a:r>
            <a:r>
              <a:rPr lang="en-US" sz="1400" spc="5">
                <a:latin typeface="Times New Roman"/>
                <a:cs typeface="Times New Roman"/>
              </a:rPr>
              <a:t> </a:t>
            </a:r>
            <a:r>
              <a:rPr lang="en-US" sz="1400" spc="-5">
                <a:latin typeface="Times New Roman"/>
                <a:cs typeface="Times New Roman"/>
              </a:rPr>
              <a:t>between</a:t>
            </a:r>
            <a:r>
              <a:rPr lang="en-US" sz="1400" spc="15">
                <a:latin typeface="Times New Roman"/>
                <a:cs typeface="Times New Roman"/>
              </a:rPr>
              <a:t> </a:t>
            </a:r>
            <a:r>
              <a:rPr lang="en-US" sz="1400" spc="-5">
                <a:latin typeface="Times New Roman"/>
                <a:cs typeface="Times New Roman"/>
              </a:rPr>
              <a:t>variables</a:t>
            </a:r>
            <a:r>
              <a:rPr lang="en-US" sz="1400" spc="15">
                <a:latin typeface="Times New Roman"/>
                <a:cs typeface="Times New Roman"/>
              </a:rPr>
              <a:t> </a:t>
            </a:r>
            <a:r>
              <a:rPr lang="en-US" sz="1400" spc="-5">
                <a:latin typeface="Times New Roman"/>
                <a:cs typeface="Times New Roman"/>
              </a:rPr>
              <a:t>appear</a:t>
            </a:r>
            <a:r>
              <a:rPr lang="en-US" sz="1400" spc="25">
                <a:latin typeface="Times New Roman"/>
                <a:cs typeface="Times New Roman"/>
              </a:rPr>
              <a:t> </a:t>
            </a:r>
            <a:r>
              <a:rPr lang="en-US" sz="1400">
                <a:latin typeface="Times New Roman"/>
                <a:cs typeface="Times New Roman"/>
              </a:rPr>
              <a:t>as </a:t>
            </a:r>
            <a:r>
              <a:rPr lang="en-US" sz="1400" spc="-5">
                <a:latin typeface="Times New Roman"/>
                <a:cs typeface="Times New Roman"/>
              </a:rPr>
              <a:t>bright</a:t>
            </a:r>
            <a:r>
              <a:rPr lang="en-US" sz="1400" spc="10">
                <a:latin typeface="Times New Roman"/>
                <a:cs typeface="Times New Roman"/>
              </a:rPr>
              <a:t> </a:t>
            </a:r>
            <a:r>
              <a:rPr lang="en-US" sz="1400" spc="-5">
                <a:latin typeface="Times New Roman"/>
                <a:cs typeface="Times New Roman"/>
              </a:rPr>
              <a:t>blue</a:t>
            </a:r>
            <a:r>
              <a:rPr lang="en-US" sz="1400" spc="15">
                <a:latin typeface="Times New Roman"/>
                <a:cs typeface="Times New Roman"/>
              </a:rPr>
              <a:t> </a:t>
            </a:r>
            <a:r>
              <a:rPr lang="en-US" sz="1400" spc="-5">
                <a:latin typeface="Times New Roman"/>
                <a:cs typeface="Times New Roman"/>
              </a:rPr>
              <a:t>cells</a:t>
            </a:r>
            <a:r>
              <a:rPr lang="en-US" sz="1400" spc="10">
                <a:latin typeface="Times New Roman"/>
                <a:cs typeface="Times New Roman"/>
              </a:rPr>
              <a:t> </a:t>
            </a:r>
            <a:r>
              <a:rPr lang="en-US" sz="1400">
                <a:latin typeface="Times New Roman"/>
                <a:cs typeface="Times New Roman"/>
              </a:rPr>
              <a:t>in</a:t>
            </a:r>
            <a:r>
              <a:rPr lang="en-US" sz="1400" spc="-10">
                <a:latin typeface="Times New Roman"/>
                <a:cs typeface="Times New Roman"/>
              </a:rPr>
              <a:t> </a:t>
            </a:r>
            <a:r>
              <a:rPr lang="en-US" sz="1400" spc="-5">
                <a:latin typeface="Times New Roman"/>
                <a:cs typeface="Times New Roman"/>
              </a:rPr>
              <a:t>the</a:t>
            </a:r>
            <a:r>
              <a:rPr lang="en-US" sz="1400" spc="20">
                <a:latin typeface="Times New Roman"/>
                <a:cs typeface="Times New Roman"/>
              </a:rPr>
              <a:t> </a:t>
            </a:r>
            <a:r>
              <a:rPr lang="en-US" sz="1400" spc="-5">
                <a:latin typeface="Times New Roman"/>
                <a:cs typeface="Times New Roman"/>
              </a:rPr>
              <a:t>heatmap.</a:t>
            </a:r>
            <a:endParaRPr lang="en-US" sz="1400">
              <a:latin typeface="Times New Roman"/>
              <a:cs typeface="Times New Roman"/>
            </a:endParaRPr>
          </a:p>
          <a:p>
            <a:pPr marL="75628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15">
                <a:latin typeface="Times New Roman"/>
                <a:cs typeface="Times New Roman"/>
              </a:rPr>
              <a:t>Weak</a:t>
            </a:r>
            <a:r>
              <a:rPr lang="en-US" sz="1400" spc="5">
                <a:latin typeface="Times New Roman"/>
                <a:cs typeface="Times New Roman"/>
              </a:rPr>
              <a:t> </a:t>
            </a:r>
            <a:r>
              <a:rPr lang="en-US" sz="1400" spc="-5">
                <a:latin typeface="Times New Roman"/>
                <a:cs typeface="Times New Roman"/>
              </a:rPr>
              <a:t>correlations</a:t>
            </a:r>
            <a:r>
              <a:rPr lang="en-US" sz="1400">
                <a:latin typeface="Times New Roman"/>
                <a:cs typeface="Times New Roman"/>
              </a:rPr>
              <a:t> </a:t>
            </a:r>
            <a:r>
              <a:rPr lang="en-US" sz="1400" spc="-5">
                <a:latin typeface="Times New Roman"/>
                <a:cs typeface="Times New Roman"/>
              </a:rPr>
              <a:t>(values</a:t>
            </a:r>
            <a:r>
              <a:rPr lang="en-US" sz="1400" spc="25">
                <a:latin typeface="Times New Roman"/>
                <a:cs typeface="Times New Roman"/>
              </a:rPr>
              <a:t> </a:t>
            </a:r>
            <a:r>
              <a:rPr lang="en-US" sz="1400" spc="-5">
                <a:latin typeface="Times New Roman"/>
                <a:cs typeface="Times New Roman"/>
              </a:rPr>
              <a:t>close</a:t>
            </a:r>
            <a:r>
              <a:rPr lang="en-US" sz="1400" spc="-15">
                <a:latin typeface="Times New Roman"/>
                <a:cs typeface="Times New Roman"/>
              </a:rPr>
              <a:t> </a:t>
            </a:r>
            <a:r>
              <a:rPr lang="en-US" sz="1400" spc="-10">
                <a:latin typeface="Times New Roman"/>
                <a:cs typeface="Times New Roman"/>
              </a:rPr>
              <a:t>to</a:t>
            </a:r>
            <a:r>
              <a:rPr lang="en-US" sz="1400">
                <a:latin typeface="Times New Roman"/>
                <a:cs typeface="Times New Roman"/>
              </a:rPr>
              <a:t> </a:t>
            </a:r>
            <a:r>
              <a:rPr lang="en-US" sz="1400" spc="-5">
                <a:latin typeface="Times New Roman"/>
                <a:cs typeface="Times New Roman"/>
              </a:rPr>
              <a:t>0)</a:t>
            </a:r>
            <a:r>
              <a:rPr lang="en-US" sz="1400" spc="5">
                <a:latin typeface="Times New Roman"/>
                <a:cs typeface="Times New Roman"/>
              </a:rPr>
              <a:t> </a:t>
            </a:r>
            <a:r>
              <a:rPr lang="en-US" sz="1400" spc="-5">
                <a:latin typeface="Times New Roman"/>
                <a:cs typeface="Times New Roman"/>
              </a:rPr>
              <a:t>appear</a:t>
            </a:r>
            <a:r>
              <a:rPr lang="en-US" sz="1400" spc="25">
                <a:latin typeface="Times New Roman"/>
                <a:cs typeface="Times New Roman"/>
              </a:rPr>
              <a:t> </a:t>
            </a:r>
            <a:r>
              <a:rPr lang="en-US" sz="1400">
                <a:latin typeface="Times New Roman"/>
                <a:cs typeface="Times New Roman"/>
              </a:rPr>
              <a:t>as</a:t>
            </a:r>
            <a:r>
              <a:rPr lang="en-US" sz="1400" spc="5">
                <a:latin typeface="Times New Roman"/>
                <a:cs typeface="Times New Roman"/>
              </a:rPr>
              <a:t> </a:t>
            </a:r>
            <a:r>
              <a:rPr lang="en-US" sz="1400" spc="-5">
                <a:latin typeface="Times New Roman"/>
                <a:cs typeface="Times New Roman"/>
              </a:rPr>
              <a:t>cells</a:t>
            </a:r>
            <a:r>
              <a:rPr lang="en-US" sz="1400" spc="5">
                <a:latin typeface="Times New Roman"/>
                <a:cs typeface="Times New Roman"/>
              </a:rPr>
              <a:t> </a:t>
            </a:r>
            <a:r>
              <a:rPr lang="en-US" sz="1400">
                <a:latin typeface="Times New Roman"/>
                <a:cs typeface="Times New Roman"/>
              </a:rPr>
              <a:t>with</a:t>
            </a:r>
            <a:r>
              <a:rPr lang="en-US" sz="1400" spc="10">
                <a:latin typeface="Times New Roman"/>
                <a:cs typeface="Times New Roman"/>
              </a:rPr>
              <a:t> </a:t>
            </a:r>
            <a:r>
              <a:rPr lang="en-US" sz="1400" spc="-10">
                <a:latin typeface="Times New Roman"/>
                <a:cs typeface="Times New Roman"/>
              </a:rPr>
              <a:t>colors</a:t>
            </a:r>
            <a:r>
              <a:rPr lang="en-US" sz="1400" spc="-25">
                <a:latin typeface="Times New Roman"/>
                <a:cs typeface="Times New Roman"/>
              </a:rPr>
              <a:t> </a:t>
            </a:r>
            <a:r>
              <a:rPr lang="en-US" sz="1400" spc="-5">
                <a:latin typeface="Times New Roman"/>
                <a:cs typeface="Times New Roman"/>
              </a:rPr>
              <a:t>closer</a:t>
            </a:r>
            <a:r>
              <a:rPr lang="en-US" sz="1400" spc="-10">
                <a:latin typeface="Times New Roman"/>
                <a:cs typeface="Times New Roman"/>
              </a:rPr>
              <a:t> to</a:t>
            </a:r>
            <a:r>
              <a:rPr lang="en-US" sz="1400" spc="5">
                <a:latin typeface="Times New Roman"/>
                <a:cs typeface="Times New Roman"/>
              </a:rPr>
              <a:t> </a:t>
            </a:r>
            <a:r>
              <a:rPr lang="en-US" sz="1400" spc="-5">
                <a:latin typeface="Times New Roman"/>
                <a:cs typeface="Times New Roman"/>
              </a:rPr>
              <a:t>white</a:t>
            </a:r>
            <a:r>
              <a:rPr lang="en-US" sz="1400" spc="5">
                <a:latin typeface="Times New Roman"/>
                <a:cs typeface="Times New Roman"/>
              </a:rPr>
              <a:t> </a:t>
            </a:r>
            <a:r>
              <a:rPr lang="en-US" sz="1400">
                <a:latin typeface="Times New Roman"/>
                <a:cs typeface="Times New Roman"/>
              </a:rPr>
              <a:t>or</a:t>
            </a:r>
            <a:r>
              <a:rPr lang="en-US" sz="1400" spc="-10">
                <a:latin typeface="Times New Roman"/>
                <a:cs typeface="Times New Roman"/>
              </a:rPr>
              <a:t> </a:t>
            </a:r>
            <a:r>
              <a:rPr lang="en-US" sz="1400" spc="-30">
                <a:latin typeface="Times New Roman"/>
                <a:cs typeface="Times New Roman"/>
              </a:rPr>
              <a:t>gray.</a:t>
            </a:r>
            <a:endParaRPr lang="en-US" sz="1400">
              <a:latin typeface="Times New Roman"/>
              <a:cs typeface="Times New Roman"/>
            </a:endParaRPr>
          </a:p>
          <a:p>
            <a:pPr marL="756285" marR="111760"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400" spc="-5">
                <a:latin typeface="Times New Roman"/>
                <a:cs typeface="Times New Roman"/>
              </a:rPr>
              <a:t>By </a:t>
            </a:r>
            <a:r>
              <a:rPr lang="en-US" sz="1400" spc="-10">
                <a:latin typeface="Times New Roman"/>
                <a:cs typeface="Times New Roman"/>
              </a:rPr>
              <a:t>examining</a:t>
            </a:r>
            <a:r>
              <a:rPr lang="en-US" sz="1400" spc="10">
                <a:latin typeface="Times New Roman"/>
                <a:cs typeface="Times New Roman"/>
              </a:rPr>
              <a:t> </a:t>
            </a:r>
            <a:r>
              <a:rPr lang="en-US" sz="1400" spc="-5">
                <a:latin typeface="Times New Roman"/>
                <a:cs typeface="Times New Roman"/>
              </a:rPr>
              <a:t>the</a:t>
            </a:r>
            <a:r>
              <a:rPr lang="en-US" sz="1400" spc="20">
                <a:latin typeface="Times New Roman"/>
                <a:cs typeface="Times New Roman"/>
              </a:rPr>
              <a:t> </a:t>
            </a:r>
            <a:r>
              <a:rPr lang="en-US" sz="1400" spc="-5">
                <a:latin typeface="Times New Roman"/>
                <a:cs typeface="Times New Roman"/>
              </a:rPr>
              <a:t>heatmap,</a:t>
            </a:r>
            <a:r>
              <a:rPr lang="en-US" sz="1400" spc="20">
                <a:latin typeface="Times New Roman"/>
                <a:cs typeface="Times New Roman"/>
              </a:rPr>
              <a:t> </a:t>
            </a:r>
            <a:r>
              <a:rPr lang="en-US" sz="1400" spc="-5">
                <a:latin typeface="Times New Roman"/>
                <a:cs typeface="Times New Roman"/>
              </a:rPr>
              <a:t>you</a:t>
            </a:r>
            <a:r>
              <a:rPr lang="en-US" sz="1400" spc="-10">
                <a:latin typeface="Times New Roman"/>
                <a:cs typeface="Times New Roman"/>
              </a:rPr>
              <a:t> </a:t>
            </a:r>
            <a:r>
              <a:rPr lang="en-US" sz="1400" spc="-5">
                <a:latin typeface="Times New Roman"/>
                <a:cs typeface="Times New Roman"/>
              </a:rPr>
              <a:t>can</a:t>
            </a:r>
            <a:r>
              <a:rPr lang="en-US" sz="1400" spc="-10">
                <a:latin typeface="Times New Roman"/>
                <a:cs typeface="Times New Roman"/>
              </a:rPr>
              <a:t> </a:t>
            </a:r>
            <a:r>
              <a:rPr lang="en-US" sz="1400" spc="-5">
                <a:latin typeface="Times New Roman"/>
                <a:cs typeface="Times New Roman"/>
              </a:rPr>
              <a:t>identify</a:t>
            </a:r>
            <a:r>
              <a:rPr lang="en-US" sz="1400" spc="20">
                <a:latin typeface="Times New Roman"/>
                <a:cs typeface="Times New Roman"/>
              </a:rPr>
              <a:t> </a:t>
            </a:r>
            <a:r>
              <a:rPr lang="en-US" sz="1400" spc="-10">
                <a:latin typeface="Times New Roman"/>
                <a:cs typeface="Times New Roman"/>
              </a:rPr>
              <a:t>patterns</a:t>
            </a:r>
            <a:r>
              <a:rPr lang="en-US" sz="1400" spc="25">
                <a:latin typeface="Times New Roman"/>
                <a:cs typeface="Times New Roman"/>
              </a:rPr>
              <a:t> </a:t>
            </a:r>
            <a:r>
              <a:rPr lang="en-US" sz="1400" spc="-5">
                <a:latin typeface="Times New Roman"/>
                <a:cs typeface="Times New Roman"/>
              </a:rPr>
              <a:t>and</a:t>
            </a:r>
            <a:r>
              <a:rPr lang="en-US" sz="1400">
                <a:latin typeface="Times New Roman"/>
                <a:cs typeface="Times New Roman"/>
              </a:rPr>
              <a:t> </a:t>
            </a:r>
            <a:r>
              <a:rPr lang="en-US" sz="1400" spc="-5">
                <a:latin typeface="Times New Roman"/>
                <a:cs typeface="Times New Roman"/>
              </a:rPr>
              <a:t>relationships</a:t>
            </a:r>
            <a:r>
              <a:rPr lang="en-US" sz="1400" spc="25">
                <a:latin typeface="Times New Roman"/>
                <a:cs typeface="Times New Roman"/>
              </a:rPr>
              <a:t> </a:t>
            </a:r>
            <a:r>
              <a:rPr lang="en-US" sz="1400" spc="-5">
                <a:latin typeface="Times New Roman"/>
                <a:cs typeface="Times New Roman"/>
              </a:rPr>
              <a:t>between</a:t>
            </a:r>
            <a:r>
              <a:rPr lang="en-US" sz="1400" spc="15">
                <a:latin typeface="Times New Roman"/>
                <a:cs typeface="Times New Roman"/>
              </a:rPr>
              <a:t> </a:t>
            </a:r>
            <a:r>
              <a:rPr lang="en-US" sz="1400" spc="-10">
                <a:latin typeface="Times New Roman"/>
                <a:cs typeface="Times New Roman"/>
              </a:rPr>
              <a:t>different</a:t>
            </a:r>
            <a:r>
              <a:rPr lang="en-US" sz="1400" spc="20">
                <a:latin typeface="Times New Roman"/>
                <a:cs typeface="Times New Roman"/>
              </a:rPr>
              <a:t> </a:t>
            </a:r>
            <a:r>
              <a:rPr lang="en-US" sz="1400" spc="-5">
                <a:latin typeface="Times New Roman"/>
                <a:cs typeface="Times New Roman"/>
              </a:rPr>
              <a:t>numerical</a:t>
            </a:r>
            <a:r>
              <a:rPr lang="en-US" sz="1400" spc="5">
                <a:latin typeface="Times New Roman"/>
                <a:cs typeface="Times New Roman"/>
              </a:rPr>
              <a:t> </a:t>
            </a:r>
            <a:r>
              <a:rPr lang="en-US" sz="1400" spc="-5">
                <a:latin typeface="Times New Roman"/>
                <a:cs typeface="Times New Roman"/>
              </a:rPr>
              <a:t>variables</a:t>
            </a:r>
            <a:r>
              <a:rPr lang="en-US" sz="1400" spc="10">
                <a:latin typeface="Times New Roman"/>
                <a:cs typeface="Times New Roman"/>
              </a:rPr>
              <a:t> </a:t>
            </a:r>
            <a:r>
              <a:rPr lang="en-US" sz="1400">
                <a:latin typeface="Times New Roman"/>
                <a:cs typeface="Times New Roman"/>
              </a:rPr>
              <a:t>in</a:t>
            </a:r>
            <a:r>
              <a:rPr lang="en-US" sz="1400" spc="5">
                <a:latin typeface="Times New Roman"/>
                <a:cs typeface="Times New Roman"/>
              </a:rPr>
              <a:t> </a:t>
            </a:r>
            <a:r>
              <a:rPr lang="en-US" sz="1400">
                <a:latin typeface="Times New Roman"/>
                <a:cs typeface="Times New Roman"/>
              </a:rPr>
              <a:t>the</a:t>
            </a:r>
            <a:r>
              <a:rPr lang="en-US" sz="1400" spc="5">
                <a:latin typeface="Times New Roman"/>
                <a:cs typeface="Times New Roman"/>
              </a:rPr>
              <a:t> </a:t>
            </a:r>
            <a:r>
              <a:rPr lang="en-US" sz="1400" spc="-5">
                <a:latin typeface="Times New Roman"/>
                <a:cs typeface="Times New Roman"/>
              </a:rPr>
              <a:t>dataset.</a:t>
            </a:r>
            <a:r>
              <a:rPr lang="en-US" sz="1400" spc="10">
                <a:latin typeface="Times New Roman"/>
                <a:cs typeface="Times New Roman"/>
              </a:rPr>
              <a:t> </a:t>
            </a:r>
            <a:r>
              <a:rPr lang="en-US" sz="1400">
                <a:latin typeface="Times New Roman"/>
                <a:cs typeface="Times New Roman"/>
              </a:rPr>
              <a:t>For </a:t>
            </a:r>
            <a:r>
              <a:rPr lang="en-US" sz="1400" spc="5">
                <a:latin typeface="Times New Roman"/>
                <a:cs typeface="Times New Roman"/>
              </a:rPr>
              <a:t> </a:t>
            </a:r>
            <a:r>
              <a:rPr lang="en-US" sz="1400" spc="-10">
                <a:latin typeface="Times New Roman"/>
                <a:cs typeface="Times New Roman"/>
              </a:rPr>
              <a:t>example,</a:t>
            </a:r>
            <a:r>
              <a:rPr lang="en-US" sz="1400" spc="20">
                <a:latin typeface="Times New Roman"/>
                <a:cs typeface="Times New Roman"/>
              </a:rPr>
              <a:t> </a:t>
            </a:r>
            <a:r>
              <a:rPr lang="en-US" sz="1400" spc="-5">
                <a:latin typeface="Times New Roman"/>
                <a:cs typeface="Times New Roman"/>
              </a:rPr>
              <a:t>variables</a:t>
            </a:r>
            <a:r>
              <a:rPr lang="en-US" sz="1400" spc="15">
                <a:latin typeface="Times New Roman"/>
                <a:cs typeface="Times New Roman"/>
              </a:rPr>
              <a:t> </a:t>
            </a:r>
            <a:r>
              <a:rPr lang="en-US" sz="1400">
                <a:latin typeface="Times New Roman"/>
                <a:cs typeface="Times New Roman"/>
              </a:rPr>
              <a:t>with</a:t>
            </a:r>
            <a:r>
              <a:rPr lang="en-US" sz="1400" spc="-10">
                <a:latin typeface="Times New Roman"/>
                <a:cs typeface="Times New Roman"/>
              </a:rPr>
              <a:t> </a:t>
            </a:r>
            <a:r>
              <a:rPr lang="en-US" sz="1400" spc="-5">
                <a:latin typeface="Times New Roman"/>
                <a:cs typeface="Times New Roman"/>
              </a:rPr>
              <a:t>high</a:t>
            </a:r>
            <a:r>
              <a:rPr lang="en-US" sz="1400" spc="25">
                <a:latin typeface="Times New Roman"/>
                <a:cs typeface="Times New Roman"/>
              </a:rPr>
              <a:t> </a:t>
            </a:r>
            <a:r>
              <a:rPr lang="en-US" sz="1400" spc="-5">
                <a:latin typeface="Times New Roman"/>
                <a:cs typeface="Times New Roman"/>
              </a:rPr>
              <a:t>positive</a:t>
            </a:r>
            <a:r>
              <a:rPr lang="en-US" sz="1400" spc="10">
                <a:latin typeface="Times New Roman"/>
                <a:cs typeface="Times New Roman"/>
              </a:rPr>
              <a:t> </a:t>
            </a:r>
            <a:r>
              <a:rPr lang="en-US" sz="1400" spc="-5">
                <a:latin typeface="Times New Roman"/>
                <a:cs typeface="Times New Roman"/>
              </a:rPr>
              <a:t>correlations</a:t>
            </a:r>
            <a:r>
              <a:rPr lang="en-US" sz="1400" spc="5">
                <a:latin typeface="Times New Roman"/>
                <a:cs typeface="Times New Roman"/>
              </a:rPr>
              <a:t> </a:t>
            </a:r>
            <a:r>
              <a:rPr lang="en-US" sz="1400" spc="-10">
                <a:latin typeface="Times New Roman"/>
                <a:cs typeface="Times New Roman"/>
              </a:rPr>
              <a:t>may</a:t>
            </a:r>
            <a:r>
              <a:rPr lang="en-US" sz="1400">
                <a:latin typeface="Times New Roman"/>
                <a:cs typeface="Times New Roman"/>
              </a:rPr>
              <a:t> </a:t>
            </a:r>
            <a:r>
              <a:rPr lang="en-US" sz="1400" spc="-10">
                <a:latin typeface="Times New Roman"/>
                <a:cs typeface="Times New Roman"/>
              </a:rPr>
              <a:t>indicate</a:t>
            </a:r>
            <a:r>
              <a:rPr lang="en-US" sz="1400" spc="30">
                <a:latin typeface="Times New Roman"/>
                <a:cs typeface="Times New Roman"/>
              </a:rPr>
              <a:t> </a:t>
            </a:r>
            <a:r>
              <a:rPr lang="en-US" sz="1400" spc="-5">
                <a:latin typeface="Times New Roman"/>
                <a:cs typeface="Times New Roman"/>
              </a:rPr>
              <a:t>dependencies</a:t>
            </a:r>
            <a:r>
              <a:rPr lang="en-US" sz="1400" spc="40">
                <a:latin typeface="Times New Roman"/>
                <a:cs typeface="Times New Roman"/>
              </a:rPr>
              <a:t> </a:t>
            </a:r>
            <a:r>
              <a:rPr lang="en-US" sz="1400" spc="-5">
                <a:latin typeface="Times New Roman"/>
                <a:cs typeface="Times New Roman"/>
              </a:rPr>
              <a:t>or interactions</a:t>
            </a:r>
            <a:r>
              <a:rPr lang="en-US" sz="1400" spc="15">
                <a:latin typeface="Times New Roman"/>
                <a:cs typeface="Times New Roman"/>
              </a:rPr>
              <a:t> </a:t>
            </a:r>
            <a:r>
              <a:rPr lang="en-US" sz="1400" spc="-5">
                <a:latin typeface="Times New Roman"/>
                <a:cs typeface="Times New Roman"/>
              </a:rPr>
              <a:t>between</a:t>
            </a:r>
            <a:r>
              <a:rPr lang="en-US" sz="1400" spc="30">
                <a:latin typeface="Times New Roman"/>
                <a:cs typeface="Times New Roman"/>
              </a:rPr>
              <a:t> </a:t>
            </a:r>
            <a:r>
              <a:rPr lang="en-US" sz="1400" spc="-5">
                <a:latin typeface="Times New Roman"/>
                <a:cs typeface="Times New Roman"/>
              </a:rPr>
              <a:t>them,</a:t>
            </a:r>
            <a:r>
              <a:rPr lang="en-US" sz="1400" spc="10">
                <a:latin typeface="Times New Roman"/>
                <a:cs typeface="Times New Roman"/>
              </a:rPr>
              <a:t> </a:t>
            </a:r>
            <a:r>
              <a:rPr lang="en-US" sz="1400">
                <a:latin typeface="Times New Roman"/>
                <a:cs typeface="Times New Roman"/>
              </a:rPr>
              <a:t>while</a:t>
            </a:r>
            <a:r>
              <a:rPr lang="en-US" sz="1400" spc="5">
                <a:latin typeface="Times New Roman"/>
                <a:cs typeface="Times New Roman"/>
              </a:rPr>
              <a:t> </a:t>
            </a:r>
            <a:r>
              <a:rPr lang="en-US" sz="1400" spc="-5">
                <a:latin typeface="Times New Roman"/>
                <a:cs typeface="Times New Roman"/>
              </a:rPr>
              <a:t>variables</a:t>
            </a:r>
            <a:r>
              <a:rPr lang="en-US" sz="1400" spc="30">
                <a:latin typeface="Times New Roman"/>
                <a:cs typeface="Times New Roman"/>
              </a:rPr>
              <a:t> </a:t>
            </a:r>
            <a:r>
              <a:rPr lang="en-US" sz="1400" spc="5">
                <a:latin typeface="Times New Roman"/>
                <a:cs typeface="Times New Roman"/>
              </a:rPr>
              <a:t>with</a:t>
            </a:r>
            <a:r>
              <a:rPr lang="en-US" sz="1400">
                <a:latin typeface="Times New Roman"/>
                <a:cs typeface="Times New Roman"/>
              </a:rPr>
              <a:t> </a:t>
            </a:r>
            <a:r>
              <a:rPr lang="en-US" sz="1400" spc="-5">
                <a:latin typeface="Times New Roman"/>
                <a:cs typeface="Times New Roman"/>
              </a:rPr>
              <a:t>high </a:t>
            </a:r>
            <a:r>
              <a:rPr lang="en-US" sz="1400" spc="-300">
                <a:latin typeface="Times New Roman"/>
                <a:cs typeface="Times New Roman"/>
              </a:rPr>
              <a:t> </a:t>
            </a:r>
            <a:r>
              <a:rPr lang="en-US" sz="1400" spc="-10">
                <a:latin typeface="Times New Roman"/>
                <a:cs typeface="Times New Roman"/>
              </a:rPr>
              <a:t>negative</a:t>
            </a:r>
            <a:r>
              <a:rPr lang="en-US" sz="1400" spc="15">
                <a:latin typeface="Times New Roman"/>
                <a:cs typeface="Times New Roman"/>
              </a:rPr>
              <a:t> </a:t>
            </a:r>
            <a:r>
              <a:rPr lang="en-US" sz="1400" spc="-5">
                <a:latin typeface="Times New Roman"/>
                <a:cs typeface="Times New Roman"/>
              </a:rPr>
              <a:t>correlations </a:t>
            </a:r>
            <a:r>
              <a:rPr lang="en-US" sz="1400" spc="-10">
                <a:latin typeface="Times New Roman"/>
                <a:cs typeface="Times New Roman"/>
              </a:rPr>
              <a:t>may</a:t>
            </a:r>
            <a:r>
              <a:rPr lang="en-US" sz="1400" spc="-5">
                <a:latin typeface="Times New Roman"/>
                <a:cs typeface="Times New Roman"/>
              </a:rPr>
              <a:t> </a:t>
            </a:r>
            <a:r>
              <a:rPr lang="en-US" sz="1400" spc="-10">
                <a:latin typeface="Times New Roman"/>
                <a:cs typeface="Times New Roman"/>
              </a:rPr>
              <a:t>indicate</a:t>
            </a:r>
            <a:r>
              <a:rPr lang="en-US" sz="1400" spc="15">
                <a:latin typeface="Times New Roman"/>
                <a:cs typeface="Times New Roman"/>
              </a:rPr>
              <a:t> </a:t>
            </a:r>
            <a:r>
              <a:rPr lang="en-US" sz="1400" spc="-10">
                <a:latin typeface="Times New Roman"/>
                <a:cs typeface="Times New Roman"/>
              </a:rPr>
              <a:t>inverse</a:t>
            </a:r>
            <a:r>
              <a:rPr lang="en-US" sz="1400" spc="5">
                <a:latin typeface="Times New Roman"/>
                <a:cs typeface="Times New Roman"/>
              </a:rPr>
              <a:t> </a:t>
            </a:r>
            <a:r>
              <a:rPr lang="en-US" sz="1400" spc="-5">
                <a:latin typeface="Times New Roman"/>
                <a:cs typeface="Times New Roman"/>
              </a:rPr>
              <a:t>relationships.</a:t>
            </a:r>
            <a:endParaRPr lang="en-US" sz="1400">
              <a:latin typeface="Times New Roman"/>
              <a:cs typeface="Times New Roman"/>
            </a:endParaRPr>
          </a:p>
        </p:txBody>
      </p:sp>
    </p:spTree>
    <p:extLst>
      <p:ext uri="{BB962C8B-B14F-4D97-AF65-F5344CB8AC3E}">
        <p14:creationId xmlns:p14="http://schemas.microsoft.com/office/powerpoint/2010/main" val="360239636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9"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1"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3" name="Freeform: Shape 22">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5" name="Freeform: Shape 24">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object 2"/>
          <p:cNvSpPr txBox="1"/>
          <p:nvPr/>
        </p:nvSpPr>
        <p:spPr>
          <a:xfrm>
            <a:off x="693035" y="1023257"/>
            <a:ext cx="5968515" cy="5228019"/>
          </a:xfrm>
          <a:prstGeom prst="rect">
            <a:avLst/>
          </a:prstGeom>
        </p:spPr>
        <p:txBody>
          <a:bodyPr vert="horz" lIns="91440" tIns="45720" rIns="91440" bIns="45720" rtlCol="0" anchor="ctr">
            <a:noAutofit/>
          </a:bodyPr>
          <a:lstStyle/>
          <a:p>
            <a:pPr marL="195580" indent="-182880" defTabSz="457200">
              <a:lnSpc>
                <a:spcPct val="90000"/>
              </a:lnSpc>
              <a:spcBef>
                <a:spcPct val="20000"/>
              </a:spcBef>
              <a:spcAft>
                <a:spcPts val="600"/>
              </a:spcAft>
              <a:buClr>
                <a:schemeClr val="accent1">
                  <a:lumMod val="75000"/>
                </a:schemeClr>
              </a:buClr>
              <a:buSzPct val="145000"/>
              <a:buFont typeface="Arial"/>
              <a:buChar char="•"/>
              <a:tabLst>
                <a:tab pos="195580" algn="l"/>
              </a:tabLst>
            </a:pPr>
            <a:r>
              <a:rPr lang="en-US" sz="1600" b="1" spc="5" dirty="0"/>
              <a:t>Application</a:t>
            </a:r>
            <a:r>
              <a:rPr lang="en-US" sz="1600" b="1" spc="-30" dirty="0"/>
              <a:t> </a:t>
            </a:r>
            <a:r>
              <a:rPr lang="en-US" sz="1600" b="1" dirty="0"/>
              <a:t>and</a:t>
            </a:r>
            <a:r>
              <a:rPr lang="en-US" sz="1600" b="1" spc="10" dirty="0"/>
              <a:t> </a:t>
            </a:r>
            <a:r>
              <a:rPr lang="en-US" sz="1600" b="1" dirty="0"/>
              <a:t>Further</a:t>
            </a:r>
            <a:r>
              <a:rPr lang="en-US" sz="1600" b="1" spc="25" dirty="0"/>
              <a:t> </a:t>
            </a:r>
            <a:r>
              <a:rPr lang="en-US" sz="1600" b="1" spc="5" dirty="0"/>
              <a:t>Analysis:</a:t>
            </a:r>
            <a:endParaRPr lang="en-US" sz="1600" dirty="0"/>
          </a:p>
          <a:p>
            <a:pPr marL="756285" marR="5080"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600" spc="-5" dirty="0"/>
              <a:t>The</a:t>
            </a:r>
            <a:r>
              <a:rPr lang="en-US" sz="1600" spc="5" dirty="0"/>
              <a:t> </a:t>
            </a:r>
            <a:r>
              <a:rPr lang="en-US" sz="1600" spc="-5" dirty="0"/>
              <a:t>heatmap</a:t>
            </a:r>
            <a:r>
              <a:rPr lang="en-US" sz="1600" spc="20" dirty="0"/>
              <a:t> </a:t>
            </a:r>
            <a:r>
              <a:rPr lang="en-US" sz="1600" spc="-5" dirty="0"/>
              <a:t>provides</a:t>
            </a:r>
            <a:r>
              <a:rPr lang="en-US" sz="1600" spc="10" dirty="0"/>
              <a:t> </a:t>
            </a:r>
            <a:r>
              <a:rPr lang="en-US" sz="1600" spc="-5" dirty="0"/>
              <a:t>valuable</a:t>
            </a:r>
            <a:r>
              <a:rPr lang="en-US" sz="1600" spc="35" dirty="0"/>
              <a:t> </a:t>
            </a:r>
            <a:r>
              <a:rPr lang="en-US" sz="1600" spc="-5" dirty="0"/>
              <a:t>insights</a:t>
            </a:r>
            <a:r>
              <a:rPr lang="en-US" sz="1600" spc="15" dirty="0"/>
              <a:t> </a:t>
            </a:r>
            <a:r>
              <a:rPr lang="en-US" sz="1600" spc="-10" dirty="0"/>
              <a:t>into</a:t>
            </a:r>
            <a:r>
              <a:rPr lang="en-US" sz="1600" dirty="0"/>
              <a:t> </a:t>
            </a:r>
            <a:r>
              <a:rPr lang="en-US" sz="1600" spc="-5" dirty="0"/>
              <a:t>the</a:t>
            </a:r>
            <a:r>
              <a:rPr lang="en-US" sz="1600" spc="25" dirty="0"/>
              <a:t> </a:t>
            </a:r>
            <a:r>
              <a:rPr lang="en-US" sz="1600" spc="-5" dirty="0"/>
              <a:t>relationships</a:t>
            </a:r>
            <a:r>
              <a:rPr lang="en-US" sz="1600" spc="30" dirty="0"/>
              <a:t> </a:t>
            </a:r>
            <a:r>
              <a:rPr lang="en-US" sz="1600" spc="-5" dirty="0"/>
              <a:t>between</a:t>
            </a:r>
            <a:r>
              <a:rPr lang="en-US" sz="1600" spc="20" dirty="0"/>
              <a:t> </a:t>
            </a:r>
            <a:r>
              <a:rPr lang="en-US" sz="1600" spc="-5" dirty="0"/>
              <a:t>variables,</a:t>
            </a:r>
            <a:r>
              <a:rPr lang="en-US" sz="1600" spc="25" dirty="0"/>
              <a:t> </a:t>
            </a:r>
            <a:r>
              <a:rPr lang="en-US" sz="1600" spc="-5" dirty="0"/>
              <a:t>which</a:t>
            </a:r>
            <a:r>
              <a:rPr lang="en-US" sz="1600" spc="-10" dirty="0"/>
              <a:t> </a:t>
            </a:r>
            <a:r>
              <a:rPr lang="en-US" sz="1600" spc="-5" dirty="0"/>
              <a:t>can</a:t>
            </a:r>
            <a:r>
              <a:rPr lang="en-US" sz="1600" spc="10" dirty="0"/>
              <a:t> </a:t>
            </a:r>
            <a:r>
              <a:rPr lang="en-US" sz="1600" spc="-5" dirty="0"/>
              <a:t>inform</a:t>
            </a:r>
            <a:r>
              <a:rPr lang="en-US" sz="1600" spc="-15" dirty="0"/>
              <a:t> feature</a:t>
            </a:r>
            <a:r>
              <a:rPr lang="en-US" sz="1600" spc="10" dirty="0"/>
              <a:t> </a:t>
            </a:r>
            <a:r>
              <a:rPr lang="en-US" sz="1600" dirty="0"/>
              <a:t>selection,</a:t>
            </a:r>
            <a:r>
              <a:rPr lang="en-US" sz="1600" spc="15" dirty="0"/>
              <a:t> </a:t>
            </a:r>
            <a:r>
              <a:rPr lang="en-US" sz="1600" spc="-5" dirty="0"/>
              <a:t>model</a:t>
            </a:r>
            <a:r>
              <a:rPr lang="en-US" sz="1600" dirty="0"/>
              <a:t> building,</a:t>
            </a:r>
            <a:r>
              <a:rPr lang="en-US" sz="1600" spc="25" dirty="0"/>
              <a:t> </a:t>
            </a:r>
            <a:r>
              <a:rPr lang="en-US" sz="1600" spc="-5" dirty="0"/>
              <a:t>and </a:t>
            </a:r>
            <a:r>
              <a:rPr lang="en-US" sz="1600" spc="-300" dirty="0"/>
              <a:t> </a:t>
            </a:r>
            <a:r>
              <a:rPr lang="en-US" sz="1600" spc="-10" dirty="0"/>
              <a:t>data</a:t>
            </a:r>
            <a:r>
              <a:rPr lang="en-US" sz="1600" spc="5" dirty="0"/>
              <a:t> </a:t>
            </a:r>
            <a:r>
              <a:rPr lang="en-US" sz="1600" spc="-10" dirty="0"/>
              <a:t>preprocessing</a:t>
            </a:r>
            <a:r>
              <a:rPr lang="en-US" sz="1600" dirty="0"/>
              <a:t> </a:t>
            </a:r>
            <a:r>
              <a:rPr lang="en-US" sz="1600" spc="-10" dirty="0"/>
              <a:t>steps</a:t>
            </a:r>
            <a:r>
              <a:rPr lang="en-US" sz="1600" spc="5" dirty="0"/>
              <a:t> </a:t>
            </a:r>
            <a:r>
              <a:rPr lang="en-US" sz="1600" dirty="0"/>
              <a:t>in </a:t>
            </a:r>
            <a:r>
              <a:rPr lang="en-US" sz="1600" spc="-10" dirty="0"/>
              <a:t>data</a:t>
            </a:r>
            <a:r>
              <a:rPr lang="en-US" sz="1600" spc="5" dirty="0"/>
              <a:t> </a:t>
            </a:r>
            <a:r>
              <a:rPr lang="en-US" sz="1600" spc="-5" dirty="0"/>
              <a:t>analysis</a:t>
            </a:r>
            <a:r>
              <a:rPr lang="en-US" sz="1600" spc="10" dirty="0"/>
              <a:t> </a:t>
            </a:r>
            <a:r>
              <a:rPr lang="en-US" sz="1600" spc="-5" dirty="0"/>
              <a:t>and</a:t>
            </a:r>
            <a:r>
              <a:rPr lang="en-US" sz="1600" dirty="0"/>
              <a:t> </a:t>
            </a:r>
            <a:r>
              <a:rPr lang="en-US" sz="1600" spc="-5" dirty="0"/>
              <a:t>machine</a:t>
            </a:r>
            <a:r>
              <a:rPr lang="en-US" sz="1600" dirty="0"/>
              <a:t> learning</a:t>
            </a:r>
            <a:r>
              <a:rPr lang="en-US" sz="1600" spc="15" dirty="0"/>
              <a:t> </a:t>
            </a:r>
            <a:r>
              <a:rPr lang="en-US" sz="1600" spc="-10" dirty="0"/>
              <a:t>tasks.</a:t>
            </a:r>
            <a:endParaRPr lang="en-US" sz="1600" dirty="0"/>
          </a:p>
          <a:p>
            <a:pPr marL="756285" marR="233045"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600" spc="-5" dirty="0"/>
              <a:t>Further</a:t>
            </a:r>
            <a:r>
              <a:rPr lang="en-US" sz="1600" dirty="0"/>
              <a:t> </a:t>
            </a:r>
            <a:r>
              <a:rPr lang="en-US" sz="1600" spc="-5" dirty="0"/>
              <a:t>analysis</a:t>
            </a:r>
            <a:r>
              <a:rPr lang="en-US" sz="1600" spc="20" dirty="0"/>
              <a:t> </a:t>
            </a:r>
            <a:r>
              <a:rPr lang="en-US" sz="1600" spc="-5" dirty="0"/>
              <a:t>can</a:t>
            </a:r>
            <a:r>
              <a:rPr lang="en-US" sz="1600" spc="10" dirty="0"/>
              <a:t> </a:t>
            </a:r>
            <a:r>
              <a:rPr lang="en-US" sz="1600" spc="-10" dirty="0"/>
              <a:t>involve</a:t>
            </a:r>
            <a:r>
              <a:rPr lang="en-US" sz="1600" dirty="0"/>
              <a:t> </a:t>
            </a:r>
            <a:r>
              <a:rPr lang="en-US" sz="1600" spc="-10" dirty="0"/>
              <a:t>investigating</a:t>
            </a:r>
            <a:r>
              <a:rPr lang="en-US" sz="1600" spc="35" dirty="0"/>
              <a:t> </a:t>
            </a:r>
            <a:r>
              <a:rPr lang="en-US" sz="1600" spc="-5" dirty="0"/>
              <a:t>the</a:t>
            </a:r>
            <a:r>
              <a:rPr lang="en-US" sz="1600" spc="25" dirty="0"/>
              <a:t> </a:t>
            </a:r>
            <a:r>
              <a:rPr lang="en-US" sz="1600" spc="-5" dirty="0"/>
              <a:t>identified</a:t>
            </a:r>
            <a:r>
              <a:rPr lang="en-US" sz="1600" spc="15" dirty="0"/>
              <a:t> </a:t>
            </a:r>
            <a:r>
              <a:rPr lang="en-US" sz="1600" spc="-5" dirty="0"/>
              <a:t>correlations</a:t>
            </a:r>
            <a:r>
              <a:rPr lang="en-US" sz="1600" spc="5" dirty="0"/>
              <a:t> </a:t>
            </a:r>
            <a:r>
              <a:rPr lang="en-US" sz="1600" dirty="0"/>
              <a:t>in</a:t>
            </a:r>
            <a:r>
              <a:rPr lang="en-US" sz="1600" spc="10" dirty="0"/>
              <a:t> </a:t>
            </a:r>
            <a:r>
              <a:rPr lang="en-US" sz="1600" spc="-5" dirty="0"/>
              <a:t>more</a:t>
            </a:r>
            <a:r>
              <a:rPr lang="en-US" sz="1600" spc="-10" dirty="0"/>
              <a:t> </a:t>
            </a:r>
            <a:r>
              <a:rPr lang="en-US" sz="1600" spc="-5" dirty="0"/>
              <a:t>detail,</a:t>
            </a:r>
            <a:r>
              <a:rPr lang="en-US" sz="1600" spc="25" dirty="0"/>
              <a:t> </a:t>
            </a:r>
            <a:r>
              <a:rPr lang="en-US" sz="1600" spc="-5" dirty="0"/>
              <a:t>exploring</a:t>
            </a:r>
            <a:r>
              <a:rPr lang="en-US" sz="1600" spc="5" dirty="0"/>
              <a:t> </a:t>
            </a:r>
            <a:r>
              <a:rPr lang="en-US" sz="1600" spc="-15" dirty="0"/>
              <a:t>causality,</a:t>
            </a:r>
            <a:r>
              <a:rPr lang="en-US" sz="1600" spc="25" dirty="0"/>
              <a:t> </a:t>
            </a:r>
            <a:r>
              <a:rPr lang="en-US" sz="1600" spc="-5" dirty="0"/>
              <a:t>and</a:t>
            </a:r>
            <a:r>
              <a:rPr lang="en-US" sz="1600" spc="10" dirty="0"/>
              <a:t> </a:t>
            </a:r>
            <a:r>
              <a:rPr lang="en-US" sz="1600" spc="-5" dirty="0"/>
              <a:t>validating</a:t>
            </a:r>
            <a:r>
              <a:rPr lang="en-US" sz="1600" spc="35" dirty="0"/>
              <a:t> </a:t>
            </a:r>
            <a:r>
              <a:rPr lang="en-US" sz="1600" spc="5" dirty="0"/>
              <a:t>the</a:t>
            </a:r>
            <a:r>
              <a:rPr lang="en-US" sz="1600" spc="10" dirty="0"/>
              <a:t> </a:t>
            </a:r>
            <a:r>
              <a:rPr lang="en-US" sz="1600" spc="-5" dirty="0"/>
              <a:t>relationships </a:t>
            </a:r>
            <a:r>
              <a:rPr lang="en-US" sz="1600" spc="-300" dirty="0"/>
              <a:t> </a:t>
            </a:r>
            <a:r>
              <a:rPr lang="en-US" sz="1600" spc="-10" dirty="0"/>
              <a:t>through</a:t>
            </a:r>
            <a:r>
              <a:rPr lang="en-US" sz="1600" spc="-5" dirty="0"/>
              <a:t> additional</a:t>
            </a:r>
            <a:r>
              <a:rPr lang="en-US" sz="1600" spc="30" dirty="0"/>
              <a:t> </a:t>
            </a:r>
            <a:r>
              <a:rPr lang="en-US" sz="1600" spc="-5" dirty="0"/>
              <a:t>statistical</a:t>
            </a:r>
            <a:r>
              <a:rPr lang="en-US" sz="1600" spc="5" dirty="0"/>
              <a:t> </a:t>
            </a:r>
            <a:r>
              <a:rPr lang="en-US" sz="1600" spc="-5" dirty="0"/>
              <a:t>tests or domain</a:t>
            </a:r>
            <a:r>
              <a:rPr lang="en-US" sz="1600" spc="-15" dirty="0"/>
              <a:t> </a:t>
            </a:r>
            <a:r>
              <a:rPr lang="en-US" sz="1600" spc="-5" dirty="0"/>
              <a:t>knowledge.</a:t>
            </a:r>
            <a:endParaRPr lang="en-US" sz="1600" dirty="0"/>
          </a:p>
          <a:p>
            <a:pPr defTabSz="457200">
              <a:lnSpc>
                <a:spcPct val="90000"/>
              </a:lnSpc>
              <a:spcBef>
                <a:spcPct val="20000"/>
              </a:spcBef>
              <a:spcAft>
                <a:spcPts val="600"/>
              </a:spcAft>
              <a:buClr>
                <a:schemeClr val="accent1">
                  <a:lumMod val="75000"/>
                </a:schemeClr>
              </a:buClr>
              <a:buSzPct val="145000"/>
              <a:buFont typeface="Arial"/>
              <a:buChar char="•"/>
            </a:pPr>
            <a:endParaRPr lang="en-US" sz="1600" dirty="0"/>
          </a:p>
          <a:p>
            <a:pPr marL="12700" defTabSz="457200">
              <a:lnSpc>
                <a:spcPct val="90000"/>
              </a:lnSpc>
              <a:spcBef>
                <a:spcPct val="20000"/>
              </a:spcBef>
              <a:spcAft>
                <a:spcPts val="600"/>
              </a:spcAft>
              <a:buClr>
                <a:schemeClr val="accent1">
                  <a:lumMod val="75000"/>
                </a:schemeClr>
              </a:buClr>
              <a:buSzPct val="145000"/>
              <a:buFont typeface="Arial"/>
              <a:buChar char="•"/>
            </a:pPr>
            <a:r>
              <a:rPr lang="en-US" sz="1600" b="1" spc="-5" dirty="0"/>
              <a:t>Histogram</a:t>
            </a:r>
            <a:r>
              <a:rPr lang="en-US" sz="1600" b="1" spc="-35" dirty="0"/>
              <a:t> </a:t>
            </a:r>
            <a:r>
              <a:rPr lang="en-US" sz="1600" b="1" dirty="0"/>
              <a:t>:</a:t>
            </a:r>
            <a:endParaRPr lang="en-US" sz="1600" dirty="0"/>
          </a:p>
          <a:p>
            <a:pPr marL="195580" indent="-182880" defTabSz="457200">
              <a:lnSpc>
                <a:spcPct val="90000"/>
              </a:lnSpc>
              <a:spcBef>
                <a:spcPct val="20000"/>
              </a:spcBef>
              <a:spcAft>
                <a:spcPts val="600"/>
              </a:spcAft>
              <a:buClr>
                <a:schemeClr val="accent1">
                  <a:lumMod val="75000"/>
                </a:schemeClr>
              </a:buClr>
              <a:buSzPct val="145000"/>
              <a:buFont typeface="Arial"/>
              <a:buChar char="•"/>
              <a:tabLst>
                <a:tab pos="195580" algn="l"/>
              </a:tabLst>
            </a:pPr>
            <a:r>
              <a:rPr lang="en-US" sz="1600" b="1" spc="5" dirty="0"/>
              <a:t>Application</a:t>
            </a:r>
            <a:r>
              <a:rPr lang="en-US" sz="1600" b="1" spc="-20" dirty="0"/>
              <a:t> </a:t>
            </a:r>
            <a:r>
              <a:rPr lang="en-US" sz="1600" b="1" dirty="0"/>
              <a:t>and</a:t>
            </a:r>
            <a:r>
              <a:rPr lang="en-US" sz="1600" b="1" spc="20" dirty="0"/>
              <a:t> </a:t>
            </a:r>
            <a:r>
              <a:rPr lang="en-US" sz="1600" b="1" dirty="0"/>
              <a:t>Further</a:t>
            </a:r>
            <a:r>
              <a:rPr lang="en-US" sz="1600" b="1" spc="40" dirty="0"/>
              <a:t> </a:t>
            </a:r>
            <a:r>
              <a:rPr lang="en-US" sz="1600" b="1" spc="5" dirty="0"/>
              <a:t>Analysis:</a:t>
            </a:r>
            <a:endParaRPr lang="en-US" sz="1600" dirty="0"/>
          </a:p>
          <a:p>
            <a:pPr marL="756285" marR="430530"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600" spc="-5" dirty="0"/>
              <a:t>The</a:t>
            </a:r>
            <a:r>
              <a:rPr lang="en-US" sz="1600" spc="5" dirty="0"/>
              <a:t> </a:t>
            </a:r>
            <a:r>
              <a:rPr lang="en-US" sz="1600" spc="-10" dirty="0"/>
              <a:t>histogram</a:t>
            </a:r>
            <a:r>
              <a:rPr lang="en-US" sz="1600" spc="-5" dirty="0"/>
              <a:t> provides</a:t>
            </a:r>
            <a:r>
              <a:rPr lang="en-US" sz="1600" spc="10" dirty="0"/>
              <a:t> </a:t>
            </a:r>
            <a:r>
              <a:rPr lang="en-US" sz="1600" spc="-5" dirty="0"/>
              <a:t>insights</a:t>
            </a:r>
            <a:r>
              <a:rPr lang="en-US" sz="1600" spc="15" dirty="0"/>
              <a:t> </a:t>
            </a:r>
            <a:r>
              <a:rPr lang="en-US" sz="1600" spc="-10" dirty="0"/>
              <a:t>into</a:t>
            </a:r>
            <a:r>
              <a:rPr lang="en-US" sz="1600" spc="15" dirty="0"/>
              <a:t> </a:t>
            </a:r>
            <a:r>
              <a:rPr lang="en-US" sz="1600" spc="-5" dirty="0"/>
              <a:t>the</a:t>
            </a:r>
            <a:r>
              <a:rPr lang="en-US" sz="1600" spc="10" dirty="0"/>
              <a:t> </a:t>
            </a:r>
            <a:r>
              <a:rPr lang="en-US" sz="1600" spc="-5" dirty="0"/>
              <a:t>age</a:t>
            </a:r>
            <a:r>
              <a:rPr lang="en-US" sz="1600" spc="5" dirty="0"/>
              <a:t> </a:t>
            </a:r>
            <a:r>
              <a:rPr lang="en-US" sz="1600" spc="-5" dirty="0"/>
              <a:t>distribution</a:t>
            </a:r>
            <a:r>
              <a:rPr lang="en-US" sz="1600" spc="25" dirty="0"/>
              <a:t> </a:t>
            </a:r>
            <a:r>
              <a:rPr lang="en-US" sz="1600" spc="-5" dirty="0"/>
              <a:t>of</a:t>
            </a:r>
            <a:r>
              <a:rPr lang="en-US" sz="1600" dirty="0"/>
              <a:t> </a:t>
            </a:r>
            <a:r>
              <a:rPr lang="en-US" sz="1600" spc="-5" dirty="0"/>
              <a:t>the</a:t>
            </a:r>
            <a:r>
              <a:rPr lang="en-US" sz="1600" spc="10" dirty="0"/>
              <a:t> </a:t>
            </a:r>
            <a:r>
              <a:rPr lang="en-US" sz="1600" spc="-5" dirty="0"/>
              <a:t>dataset,</a:t>
            </a:r>
            <a:r>
              <a:rPr lang="en-US" sz="1600" spc="20" dirty="0"/>
              <a:t> </a:t>
            </a:r>
            <a:r>
              <a:rPr lang="en-US" sz="1600" spc="-5" dirty="0"/>
              <a:t>which</a:t>
            </a:r>
            <a:r>
              <a:rPr lang="en-US" sz="1600" spc="10" dirty="0"/>
              <a:t> </a:t>
            </a:r>
            <a:r>
              <a:rPr lang="en-US" sz="1600" spc="-5" dirty="0"/>
              <a:t>can</a:t>
            </a:r>
            <a:r>
              <a:rPr lang="en-US" sz="1600" spc="10" dirty="0"/>
              <a:t> </a:t>
            </a:r>
            <a:r>
              <a:rPr lang="en-US" sz="1600" spc="-5" dirty="0"/>
              <a:t>inform</a:t>
            </a:r>
            <a:r>
              <a:rPr lang="en-US" sz="1600" spc="-30" dirty="0"/>
              <a:t> </a:t>
            </a:r>
            <a:r>
              <a:rPr lang="en-US" sz="1600" spc="-5" dirty="0"/>
              <a:t>demographic</a:t>
            </a:r>
            <a:r>
              <a:rPr lang="en-US" sz="1600" spc="10" dirty="0"/>
              <a:t> </a:t>
            </a:r>
            <a:r>
              <a:rPr lang="en-US" sz="1600" spc="-5" dirty="0"/>
              <a:t>analysis,</a:t>
            </a:r>
            <a:r>
              <a:rPr lang="en-US" sz="1600" spc="10" dirty="0"/>
              <a:t> </a:t>
            </a:r>
            <a:r>
              <a:rPr lang="en-US" sz="1600" spc="-5" dirty="0"/>
              <a:t>segmentation,</a:t>
            </a:r>
            <a:r>
              <a:rPr lang="en-US" sz="1600" spc="25" dirty="0"/>
              <a:t> </a:t>
            </a:r>
            <a:r>
              <a:rPr lang="en-US" sz="1600" spc="-5" dirty="0"/>
              <a:t>and </a:t>
            </a:r>
            <a:r>
              <a:rPr lang="en-US" sz="1600" spc="-305" dirty="0"/>
              <a:t> </a:t>
            </a:r>
            <a:r>
              <a:rPr lang="en-US" sz="1600" spc="-10" dirty="0"/>
              <a:t>targeted</a:t>
            </a:r>
            <a:r>
              <a:rPr lang="en-US" sz="1600" spc="15" dirty="0"/>
              <a:t> </a:t>
            </a:r>
            <a:r>
              <a:rPr lang="en-US" sz="1600" spc="-10" dirty="0"/>
              <a:t>marketing</a:t>
            </a:r>
            <a:r>
              <a:rPr lang="en-US" sz="1600" spc="15" dirty="0"/>
              <a:t> </a:t>
            </a:r>
            <a:r>
              <a:rPr lang="en-US" sz="1600" spc="-5" dirty="0"/>
              <a:t>strategies.</a:t>
            </a:r>
            <a:endParaRPr lang="en-US" sz="1600" dirty="0"/>
          </a:p>
          <a:p>
            <a:pPr marL="756285" marR="349250" lvl="1" indent="-287020" defTabSz="457200">
              <a:lnSpc>
                <a:spcPct val="90000"/>
              </a:lnSpc>
              <a:spcBef>
                <a:spcPct val="20000"/>
              </a:spcBef>
              <a:spcAft>
                <a:spcPts val="600"/>
              </a:spcAft>
              <a:buClr>
                <a:schemeClr val="accent1">
                  <a:lumMod val="75000"/>
                </a:schemeClr>
              </a:buClr>
              <a:buSzPct val="145000"/>
              <a:buFont typeface="Arial"/>
              <a:buChar char="•"/>
              <a:tabLst>
                <a:tab pos="756285" algn="l"/>
                <a:tab pos="756920" algn="l"/>
              </a:tabLst>
            </a:pPr>
            <a:r>
              <a:rPr lang="en-US" sz="1600" spc="-5" dirty="0"/>
              <a:t>Further</a:t>
            </a:r>
            <a:r>
              <a:rPr lang="en-US" sz="1600" dirty="0"/>
              <a:t> </a:t>
            </a:r>
            <a:r>
              <a:rPr lang="en-US" sz="1600" spc="-5" dirty="0"/>
              <a:t>analysis</a:t>
            </a:r>
            <a:r>
              <a:rPr lang="en-US" sz="1600" spc="15" dirty="0"/>
              <a:t> </a:t>
            </a:r>
            <a:r>
              <a:rPr lang="en-US" sz="1600" spc="-5" dirty="0"/>
              <a:t>can</a:t>
            </a:r>
            <a:r>
              <a:rPr lang="en-US" sz="1600" spc="10" dirty="0"/>
              <a:t> </a:t>
            </a:r>
            <a:r>
              <a:rPr lang="en-US" sz="1600" spc="-10" dirty="0"/>
              <a:t>involve</a:t>
            </a:r>
            <a:r>
              <a:rPr lang="en-US" sz="1600" spc="-5" dirty="0"/>
              <a:t> comparing</a:t>
            </a:r>
            <a:r>
              <a:rPr lang="en-US" sz="1600" spc="10" dirty="0"/>
              <a:t> </a:t>
            </a:r>
            <a:r>
              <a:rPr lang="en-US" sz="1600" dirty="0"/>
              <a:t>the</a:t>
            </a:r>
            <a:r>
              <a:rPr lang="en-US" sz="1600" spc="5" dirty="0"/>
              <a:t> </a:t>
            </a:r>
            <a:r>
              <a:rPr lang="en-US" sz="1600" spc="-5" dirty="0"/>
              <a:t>age</a:t>
            </a:r>
            <a:r>
              <a:rPr lang="en-US" sz="1600" spc="10" dirty="0"/>
              <a:t> </a:t>
            </a:r>
            <a:r>
              <a:rPr lang="en-US" sz="1600" spc="-5" dirty="0"/>
              <a:t>distribution</a:t>
            </a:r>
            <a:r>
              <a:rPr lang="en-US" sz="1600" spc="20" dirty="0"/>
              <a:t> </a:t>
            </a:r>
            <a:r>
              <a:rPr lang="en-US" sz="1600" spc="-5" dirty="0"/>
              <a:t>across </a:t>
            </a:r>
            <a:r>
              <a:rPr lang="en-US" sz="1600" spc="-10" dirty="0"/>
              <a:t>different</a:t>
            </a:r>
            <a:r>
              <a:rPr lang="en-US" sz="1600" spc="5" dirty="0"/>
              <a:t> </a:t>
            </a:r>
            <a:r>
              <a:rPr lang="en-US" sz="1600" spc="-10" dirty="0"/>
              <a:t>groups</a:t>
            </a:r>
            <a:r>
              <a:rPr lang="en-US" sz="1600" spc="15" dirty="0"/>
              <a:t> </a:t>
            </a:r>
            <a:r>
              <a:rPr lang="en-US" sz="1600" spc="-5" dirty="0"/>
              <a:t>or</a:t>
            </a:r>
            <a:r>
              <a:rPr lang="en-US" sz="1600" spc="-10" dirty="0"/>
              <a:t> </a:t>
            </a:r>
            <a:r>
              <a:rPr lang="en-US" sz="1600" spc="-5" dirty="0"/>
              <a:t>segments</a:t>
            </a:r>
            <a:r>
              <a:rPr lang="en-US" sz="1600" spc="15" dirty="0"/>
              <a:t> </a:t>
            </a:r>
            <a:r>
              <a:rPr lang="en-US" sz="1600" dirty="0"/>
              <a:t>in</a:t>
            </a:r>
            <a:r>
              <a:rPr lang="en-US" sz="1600" spc="5" dirty="0"/>
              <a:t> </a:t>
            </a:r>
            <a:r>
              <a:rPr lang="en-US" sz="1600" dirty="0"/>
              <a:t>the</a:t>
            </a:r>
            <a:r>
              <a:rPr lang="en-US" sz="1600" spc="10" dirty="0"/>
              <a:t> </a:t>
            </a:r>
            <a:r>
              <a:rPr lang="en-US" sz="1600" spc="-5" dirty="0"/>
              <a:t>dataset,</a:t>
            </a:r>
            <a:r>
              <a:rPr lang="en-US" sz="1600" spc="25" dirty="0"/>
              <a:t> </a:t>
            </a:r>
            <a:r>
              <a:rPr lang="en-US" sz="1600" spc="-5" dirty="0"/>
              <a:t>identifying</a:t>
            </a:r>
            <a:r>
              <a:rPr lang="en-US" sz="1600" spc="10" dirty="0"/>
              <a:t> </a:t>
            </a:r>
            <a:r>
              <a:rPr lang="en-US" sz="1600" dirty="0"/>
              <a:t>outliers</a:t>
            </a:r>
            <a:r>
              <a:rPr lang="en-US" sz="1600" spc="10" dirty="0"/>
              <a:t> </a:t>
            </a:r>
            <a:r>
              <a:rPr lang="en-US" sz="1600" spc="-5" dirty="0"/>
              <a:t>or </a:t>
            </a:r>
            <a:r>
              <a:rPr lang="en-US" sz="1600" spc="-300" dirty="0"/>
              <a:t> </a:t>
            </a:r>
            <a:r>
              <a:rPr lang="en-US" sz="1600" spc="-5" dirty="0"/>
              <a:t>anomalies, </a:t>
            </a:r>
            <a:r>
              <a:rPr lang="en-US" sz="1600" dirty="0"/>
              <a:t>and</a:t>
            </a:r>
            <a:r>
              <a:rPr lang="en-US" sz="1600" spc="-5" dirty="0"/>
              <a:t> </a:t>
            </a:r>
            <a:r>
              <a:rPr lang="en-US" sz="1600" dirty="0"/>
              <a:t>assessing </a:t>
            </a:r>
            <a:r>
              <a:rPr lang="en-US" sz="1600" spc="-5" dirty="0"/>
              <a:t>the</a:t>
            </a:r>
            <a:r>
              <a:rPr lang="en-US" sz="1600" dirty="0"/>
              <a:t> </a:t>
            </a:r>
            <a:r>
              <a:rPr lang="en-US" sz="1600" spc="-5" dirty="0"/>
              <a:t>impact</a:t>
            </a:r>
            <a:r>
              <a:rPr lang="en-US" sz="1600" spc="5" dirty="0"/>
              <a:t> </a:t>
            </a:r>
            <a:r>
              <a:rPr lang="en-US" sz="1600" spc="-5" dirty="0"/>
              <a:t>of</a:t>
            </a:r>
            <a:r>
              <a:rPr lang="en-US" sz="1600" spc="-10" dirty="0"/>
              <a:t> </a:t>
            </a:r>
            <a:r>
              <a:rPr lang="en-US" sz="1600" spc="-5" dirty="0"/>
              <a:t>age</a:t>
            </a:r>
            <a:r>
              <a:rPr lang="en-US" sz="1600" dirty="0"/>
              <a:t> on</a:t>
            </a:r>
            <a:r>
              <a:rPr lang="en-US" sz="1600" spc="-15" dirty="0"/>
              <a:t> </a:t>
            </a:r>
            <a:r>
              <a:rPr lang="en-US" sz="1600" spc="-5" dirty="0"/>
              <a:t>other</a:t>
            </a:r>
            <a:r>
              <a:rPr lang="en-US" sz="1600" dirty="0"/>
              <a:t> </a:t>
            </a:r>
            <a:r>
              <a:rPr lang="en-US" sz="1600" spc="-5" dirty="0"/>
              <a:t>variables</a:t>
            </a:r>
            <a:r>
              <a:rPr lang="en-US" sz="1600" spc="25" dirty="0"/>
              <a:t> </a:t>
            </a:r>
            <a:r>
              <a:rPr lang="en-US" sz="1600" spc="-5" dirty="0"/>
              <a:t>or</a:t>
            </a:r>
            <a:r>
              <a:rPr lang="en-US" sz="1600" spc="-15" dirty="0"/>
              <a:t> </a:t>
            </a:r>
            <a:r>
              <a:rPr lang="en-US" sz="1600" spc="-10" dirty="0"/>
              <a:t>outcomes</a:t>
            </a:r>
            <a:r>
              <a:rPr lang="en-US" sz="1600" spc="-15" dirty="0"/>
              <a:t> </a:t>
            </a:r>
            <a:r>
              <a:rPr lang="en-US" sz="1600" spc="-5" dirty="0"/>
              <a:t>of</a:t>
            </a:r>
            <a:r>
              <a:rPr lang="en-US" sz="1600" spc="-10" dirty="0"/>
              <a:t> interest.</a:t>
            </a:r>
            <a:endParaRPr lang="en-US" sz="1600" dirty="0"/>
          </a:p>
          <a:p>
            <a:pPr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endParaRPr lang="en-US" sz="1600" dirty="0"/>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9"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1"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3" name="Freeform: Shape 22">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5" name="Freeform: Shape 24">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object 2"/>
          <p:cNvSpPr txBox="1"/>
          <p:nvPr/>
        </p:nvSpPr>
        <p:spPr>
          <a:xfrm>
            <a:off x="693035" y="1023257"/>
            <a:ext cx="5968515" cy="5228019"/>
          </a:xfrm>
          <a:prstGeom prst="rect">
            <a:avLst/>
          </a:prstGeom>
        </p:spPr>
        <p:txBody>
          <a:bodyPr vert="horz" lIns="91440" tIns="45720" rIns="91440" bIns="45720" rtlCol="0" anchor="ctr">
            <a:noAutofit/>
          </a:bodyPr>
          <a:lstStyle/>
          <a:p>
            <a:pPr defTabSz="457200">
              <a:lnSpc>
                <a:spcPct val="90000"/>
              </a:lnSpc>
              <a:spcBef>
                <a:spcPct val="20000"/>
              </a:spcBef>
              <a:spcAft>
                <a:spcPts val="600"/>
              </a:spcAft>
              <a:buClr>
                <a:schemeClr val="accent1">
                  <a:lumMod val="75000"/>
                </a:schemeClr>
              </a:buClr>
              <a:buSzPct val="145000"/>
              <a:buFont typeface="Arial"/>
              <a:buChar char="•"/>
              <a:tabLst>
                <a:tab pos="195580" algn="l"/>
              </a:tabLst>
            </a:pPr>
            <a:endParaRPr lang="en-US" sz="1600" dirty="0">
              <a:latin typeface="Times New Roman"/>
              <a:cs typeface="Times New Roman"/>
            </a:endParaRPr>
          </a:p>
          <a:p>
            <a:pPr marL="195580"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600" dirty="0">
                <a:latin typeface="Times New Roman"/>
                <a:cs typeface="Times New Roman"/>
              </a:rPr>
              <a:t>In</a:t>
            </a:r>
            <a:r>
              <a:rPr lang="en-US" sz="1600" spc="15" dirty="0">
                <a:latin typeface="Times New Roman"/>
                <a:cs typeface="Times New Roman"/>
              </a:rPr>
              <a:t> </a:t>
            </a:r>
            <a:r>
              <a:rPr lang="en-US" sz="1600" spc="-5" dirty="0">
                <a:latin typeface="Times New Roman"/>
                <a:cs typeface="Times New Roman"/>
              </a:rPr>
              <a:t>summary,</a:t>
            </a:r>
            <a:r>
              <a:rPr lang="en-US" sz="1600" dirty="0">
                <a:latin typeface="Times New Roman"/>
                <a:cs typeface="Times New Roman"/>
              </a:rPr>
              <a:t> the</a:t>
            </a:r>
            <a:r>
              <a:rPr lang="en-US" sz="1600" spc="35" dirty="0">
                <a:latin typeface="Times New Roman"/>
                <a:cs typeface="Times New Roman"/>
              </a:rPr>
              <a:t> </a:t>
            </a:r>
            <a:r>
              <a:rPr lang="en-US" sz="1600" dirty="0">
                <a:latin typeface="Times New Roman"/>
                <a:cs typeface="Times New Roman"/>
              </a:rPr>
              <a:t>histogram</a:t>
            </a:r>
            <a:r>
              <a:rPr lang="en-US" sz="1600" spc="-20" dirty="0">
                <a:latin typeface="Times New Roman"/>
                <a:cs typeface="Times New Roman"/>
              </a:rPr>
              <a:t> </a:t>
            </a:r>
            <a:r>
              <a:rPr lang="en-US" sz="1600" spc="5" dirty="0">
                <a:latin typeface="Times New Roman"/>
                <a:cs typeface="Times New Roman"/>
              </a:rPr>
              <a:t>visualization</a:t>
            </a:r>
            <a:r>
              <a:rPr lang="en-US" sz="1600" spc="20" dirty="0">
                <a:latin typeface="Times New Roman"/>
                <a:cs typeface="Times New Roman"/>
              </a:rPr>
              <a:t> </a:t>
            </a:r>
            <a:r>
              <a:rPr lang="en-US" sz="1600" spc="5" dirty="0">
                <a:latin typeface="Times New Roman"/>
                <a:cs typeface="Times New Roman"/>
              </a:rPr>
              <a:t>of </a:t>
            </a:r>
            <a:r>
              <a:rPr lang="en-US" sz="1600" dirty="0">
                <a:latin typeface="Times New Roman"/>
                <a:cs typeface="Times New Roman"/>
              </a:rPr>
              <a:t>the</a:t>
            </a:r>
            <a:r>
              <a:rPr lang="en-US" sz="1600" spc="35" dirty="0">
                <a:latin typeface="Times New Roman"/>
                <a:cs typeface="Times New Roman"/>
              </a:rPr>
              <a:t> </a:t>
            </a:r>
            <a:r>
              <a:rPr lang="en-US" sz="1600" dirty="0">
                <a:latin typeface="Times New Roman"/>
                <a:cs typeface="Times New Roman"/>
              </a:rPr>
              <a:t>age</a:t>
            </a:r>
            <a:r>
              <a:rPr lang="en-US" sz="1600" spc="20" dirty="0">
                <a:latin typeface="Times New Roman"/>
                <a:cs typeface="Times New Roman"/>
              </a:rPr>
              <a:t> </a:t>
            </a:r>
            <a:r>
              <a:rPr lang="en-US" sz="1600" spc="5" dirty="0">
                <a:latin typeface="Times New Roman"/>
                <a:cs typeface="Times New Roman"/>
              </a:rPr>
              <a:t>distribution</a:t>
            </a:r>
            <a:r>
              <a:rPr lang="en-US" sz="1600" spc="20" dirty="0">
                <a:latin typeface="Times New Roman"/>
                <a:cs typeface="Times New Roman"/>
              </a:rPr>
              <a:t> </a:t>
            </a:r>
            <a:r>
              <a:rPr lang="en-US" sz="1600" dirty="0">
                <a:latin typeface="Times New Roman"/>
                <a:cs typeface="Times New Roman"/>
              </a:rPr>
              <a:t>helps</a:t>
            </a:r>
            <a:r>
              <a:rPr lang="en-US" sz="1600" spc="25" dirty="0">
                <a:latin typeface="Times New Roman"/>
                <a:cs typeface="Times New Roman"/>
              </a:rPr>
              <a:t> </a:t>
            </a:r>
            <a:r>
              <a:rPr lang="en-US" sz="1600" spc="5" dirty="0">
                <a:latin typeface="Times New Roman"/>
                <a:cs typeface="Times New Roman"/>
              </a:rPr>
              <a:t>in</a:t>
            </a:r>
            <a:r>
              <a:rPr lang="en-US" sz="1600" spc="35" dirty="0">
                <a:latin typeface="Times New Roman"/>
                <a:cs typeface="Times New Roman"/>
              </a:rPr>
              <a:t> </a:t>
            </a:r>
            <a:r>
              <a:rPr lang="en-US" sz="1600" dirty="0">
                <a:latin typeface="Times New Roman"/>
                <a:cs typeface="Times New Roman"/>
              </a:rPr>
              <a:t>understanding</a:t>
            </a:r>
            <a:r>
              <a:rPr lang="en-US" sz="1600" spc="20" dirty="0">
                <a:latin typeface="Times New Roman"/>
                <a:cs typeface="Times New Roman"/>
              </a:rPr>
              <a:t> </a:t>
            </a:r>
            <a:r>
              <a:rPr lang="en-US" sz="1600" dirty="0">
                <a:latin typeface="Times New Roman"/>
                <a:cs typeface="Times New Roman"/>
              </a:rPr>
              <a:t>the</a:t>
            </a:r>
            <a:r>
              <a:rPr lang="en-US" sz="1600" spc="35" dirty="0">
                <a:latin typeface="Times New Roman"/>
                <a:cs typeface="Times New Roman"/>
              </a:rPr>
              <a:t> </a:t>
            </a:r>
            <a:r>
              <a:rPr lang="en-US" sz="1600" dirty="0">
                <a:latin typeface="Times New Roman"/>
                <a:cs typeface="Times New Roman"/>
              </a:rPr>
              <a:t>demographic</a:t>
            </a:r>
            <a:r>
              <a:rPr lang="en-US" sz="1600" spc="10" dirty="0">
                <a:latin typeface="Times New Roman"/>
                <a:cs typeface="Times New Roman"/>
              </a:rPr>
              <a:t> </a:t>
            </a:r>
            <a:r>
              <a:rPr lang="en-US" sz="1600" spc="5" dirty="0">
                <a:latin typeface="Times New Roman"/>
                <a:cs typeface="Times New Roman"/>
              </a:rPr>
              <a:t>composition</a:t>
            </a:r>
            <a:r>
              <a:rPr lang="en-US" sz="1600" spc="-15" dirty="0">
                <a:latin typeface="Times New Roman"/>
                <a:cs typeface="Times New Roman"/>
              </a:rPr>
              <a:t> </a:t>
            </a:r>
            <a:r>
              <a:rPr lang="en-US" sz="1600" spc="5" dirty="0">
                <a:latin typeface="Times New Roman"/>
                <a:cs typeface="Times New Roman"/>
              </a:rPr>
              <a:t>of</a:t>
            </a:r>
            <a:r>
              <a:rPr lang="en-US" sz="1600" spc="20" dirty="0">
                <a:latin typeface="Times New Roman"/>
                <a:cs typeface="Times New Roman"/>
              </a:rPr>
              <a:t> </a:t>
            </a:r>
            <a:r>
              <a:rPr lang="en-US" sz="1600" dirty="0">
                <a:latin typeface="Times New Roman"/>
                <a:cs typeface="Times New Roman"/>
              </a:rPr>
              <a:t>the</a:t>
            </a:r>
            <a:r>
              <a:rPr lang="en-US" sz="1600" spc="20" dirty="0">
                <a:latin typeface="Times New Roman"/>
                <a:cs typeface="Times New Roman"/>
              </a:rPr>
              <a:t> </a:t>
            </a:r>
            <a:r>
              <a:rPr lang="en-US" sz="1600" err="1">
                <a:latin typeface="Times New Roman"/>
                <a:cs typeface="Times New Roman"/>
              </a:rPr>
              <a:t>dat</a:t>
            </a:r>
            <a:r>
              <a:rPr lang="en-US" sz="1600" spc="-155" dirty="0">
                <a:latin typeface="Times New Roman"/>
                <a:cs typeface="Times New Roman"/>
              </a:rPr>
              <a:t> </a:t>
            </a:r>
            <a:r>
              <a:rPr lang="en-US" sz="1600" spc="5" err="1">
                <a:latin typeface="Times New Roman"/>
                <a:cs typeface="Times New Roman"/>
              </a:rPr>
              <a:t>aset</a:t>
            </a:r>
            <a:r>
              <a:rPr lang="en-US" sz="1600" spc="35" dirty="0">
                <a:latin typeface="Times New Roman"/>
                <a:cs typeface="Times New Roman"/>
              </a:rPr>
              <a:t> </a:t>
            </a:r>
            <a:r>
              <a:rPr lang="en-US" sz="1600" dirty="0">
                <a:latin typeface="Times New Roman"/>
                <a:cs typeface="Times New Roman"/>
              </a:rPr>
              <a:t>and</a:t>
            </a:r>
          </a:p>
          <a:p>
            <a:pPr marL="195580" defTabSz="457200">
              <a:lnSpc>
                <a:spcPct val="90000"/>
              </a:lnSpc>
              <a:spcBef>
                <a:spcPct val="20000"/>
              </a:spcBef>
              <a:spcAft>
                <a:spcPts val="600"/>
              </a:spcAft>
              <a:buClr>
                <a:schemeClr val="accent1">
                  <a:lumMod val="75000"/>
                </a:schemeClr>
              </a:buClr>
              <a:buSzPct val="145000"/>
              <a:buFont typeface="Arial"/>
              <a:buChar char="•"/>
            </a:pPr>
            <a:r>
              <a:rPr lang="en-US" sz="1600" spc="5" dirty="0">
                <a:latin typeface="Times New Roman"/>
                <a:cs typeface="Times New Roman"/>
              </a:rPr>
              <a:t>provides</a:t>
            </a:r>
            <a:r>
              <a:rPr lang="en-US" sz="1600" spc="15" dirty="0">
                <a:latin typeface="Times New Roman"/>
                <a:cs typeface="Times New Roman"/>
              </a:rPr>
              <a:t> </a:t>
            </a:r>
            <a:r>
              <a:rPr lang="en-US" sz="1600" dirty="0">
                <a:latin typeface="Times New Roman"/>
                <a:cs typeface="Times New Roman"/>
              </a:rPr>
              <a:t>valuable</a:t>
            </a:r>
            <a:r>
              <a:rPr lang="en-US" sz="1600" spc="20" dirty="0">
                <a:latin typeface="Times New Roman"/>
                <a:cs typeface="Times New Roman"/>
              </a:rPr>
              <a:t> </a:t>
            </a:r>
            <a:r>
              <a:rPr lang="en-US" sz="1600" spc="5" dirty="0">
                <a:latin typeface="Times New Roman"/>
                <a:cs typeface="Times New Roman"/>
              </a:rPr>
              <a:t>insights</a:t>
            </a:r>
            <a:r>
              <a:rPr lang="en-US" sz="1600" spc="30" dirty="0">
                <a:latin typeface="Times New Roman"/>
                <a:cs typeface="Times New Roman"/>
              </a:rPr>
              <a:t> </a:t>
            </a:r>
            <a:r>
              <a:rPr lang="en-US" sz="1600" dirty="0">
                <a:latin typeface="Times New Roman"/>
                <a:cs typeface="Times New Roman"/>
              </a:rPr>
              <a:t>for</a:t>
            </a:r>
            <a:r>
              <a:rPr lang="en-US" sz="1600" spc="5" dirty="0">
                <a:latin typeface="Times New Roman"/>
                <a:cs typeface="Times New Roman"/>
              </a:rPr>
              <a:t> data-driven</a:t>
            </a:r>
            <a:r>
              <a:rPr lang="en-US" sz="1600" spc="10" dirty="0">
                <a:latin typeface="Times New Roman"/>
                <a:cs typeface="Times New Roman"/>
              </a:rPr>
              <a:t> </a:t>
            </a:r>
            <a:r>
              <a:rPr lang="en-US" sz="1600" spc="5" dirty="0">
                <a:latin typeface="Times New Roman"/>
                <a:cs typeface="Times New Roman"/>
              </a:rPr>
              <a:t>decision-making</a:t>
            </a:r>
            <a:r>
              <a:rPr lang="en-US" sz="1600" spc="15" dirty="0">
                <a:latin typeface="Times New Roman"/>
                <a:cs typeface="Times New Roman"/>
              </a:rPr>
              <a:t> </a:t>
            </a:r>
            <a:r>
              <a:rPr lang="en-US" sz="1600" spc="5" dirty="0">
                <a:latin typeface="Times New Roman"/>
                <a:cs typeface="Times New Roman"/>
              </a:rPr>
              <a:t>and</a:t>
            </a:r>
            <a:r>
              <a:rPr lang="en-US" sz="1600" spc="20" dirty="0">
                <a:latin typeface="Times New Roman"/>
                <a:cs typeface="Times New Roman"/>
              </a:rPr>
              <a:t> </a:t>
            </a:r>
            <a:r>
              <a:rPr lang="en-US" sz="1600" spc="10" dirty="0">
                <a:latin typeface="Times New Roman"/>
                <a:cs typeface="Times New Roman"/>
              </a:rPr>
              <a:t>analysis.</a:t>
            </a:r>
            <a:endParaRPr lang="en-US" sz="1600">
              <a:latin typeface="Times New Roman"/>
              <a:cs typeface="Times New Roman"/>
            </a:endParaRPr>
          </a:p>
          <a:p>
            <a:pPr marL="195580" indent="-182880" defTabSz="457200">
              <a:lnSpc>
                <a:spcPct val="90000"/>
              </a:lnSpc>
              <a:spcBef>
                <a:spcPct val="20000"/>
              </a:spcBef>
              <a:spcAft>
                <a:spcPts val="600"/>
              </a:spcAft>
              <a:buClr>
                <a:schemeClr val="accent1">
                  <a:lumMod val="75000"/>
                </a:schemeClr>
              </a:buClr>
              <a:buSzPct val="145000"/>
              <a:buFont typeface="Arial"/>
              <a:buChar char="•"/>
              <a:tabLst>
                <a:tab pos="195580" algn="l"/>
              </a:tabLst>
            </a:pPr>
            <a:r>
              <a:rPr lang="en-US" sz="1600" b="1" spc="5" dirty="0">
                <a:latin typeface="Times New Roman"/>
                <a:cs typeface="Times New Roman"/>
              </a:rPr>
              <a:t>Insights</a:t>
            </a:r>
            <a:r>
              <a:rPr lang="en-US" sz="1600" b="1" spc="-5" dirty="0">
                <a:latin typeface="Times New Roman"/>
                <a:cs typeface="Times New Roman"/>
              </a:rPr>
              <a:t> </a:t>
            </a:r>
            <a:r>
              <a:rPr lang="en-US" sz="1600" b="1" dirty="0">
                <a:latin typeface="Times New Roman"/>
                <a:cs typeface="Times New Roman"/>
              </a:rPr>
              <a:t>from</a:t>
            </a:r>
            <a:r>
              <a:rPr lang="en-US" sz="1600" b="1" spc="-25" dirty="0">
                <a:latin typeface="Times New Roman"/>
                <a:cs typeface="Times New Roman"/>
              </a:rPr>
              <a:t> </a:t>
            </a:r>
            <a:r>
              <a:rPr lang="en-US" sz="1600" b="1" spc="5" dirty="0">
                <a:latin typeface="Times New Roman"/>
                <a:cs typeface="Times New Roman"/>
              </a:rPr>
              <a:t>the</a:t>
            </a:r>
            <a:r>
              <a:rPr lang="en-US" sz="1600" b="1" spc="-10" dirty="0">
                <a:latin typeface="Times New Roman"/>
                <a:cs typeface="Times New Roman"/>
              </a:rPr>
              <a:t> </a:t>
            </a:r>
            <a:r>
              <a:rPr lang="en-US" sz="1600" b="1" spc="-5" dirty="0">
                <a:latin typeface="Times New Roman"/>
                <a:cs typeface="Times New Roman"/>
              </a:rPr>
              <a:t>Box</a:t>
            </a:r>
            <a:r>
              <a:rPr lang="en-US" sz="1600" b="1" spc="-10" dirty="0">
                <a:latin typeface="Times New Roman"/>
                <a:cs typeface="Times New Roman"/>
              </a:rPr>
              <a:t> </a:t>
            </a:r>
            <a:r>
              <a:rPr lang="en-US" sz="1600" b="1" spc="5" dirty="0">
                <a:latin typeface="Times New Roman"/>
                <a:cs typeface="Times New Roman"/>
              </a:rPr>
              <a:t>Plot:</a:t>
            </a:r>
            <a:endParaRPr lang="en-US" sz="16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600" dirty="0">
              <a:latin typeface="Times New Roman"/>
              <a:cs typeface="Times New Roman"/>
            </a:endParaRPr>
          </a:p>
          <a:p>
            <a:pPr marL="12700" marR="74930" defTabSz="457200">
              <a:lnSpc>
                <a:spcPct val="90000"/>
              </a:lnSpc>
              <a:spcBef>
                <a:spcPct val="20000"/>
              </a:spcBef>
              <a:spcAft>
                <a:spcPts val="600"/>
              </a:spcAft>
              <a:buClr>
                <a:schemeClr val="accent1">
                  <a:lumMod val="75000"/>
                </a:schemeClr>
              </a:buClr>
              <a:buSzPct val="145000"/>
              <a:buFont typeface="Arial"/>
              <a:buChar char="•"/>
            </a:pPr>
            <a:r>
              <a:rPr lang="en-US" sz="1600" spc="5" dirty="0">
                <a:latin typeface="Times New Roman"/>
                <a:cs typeface="Times New Roman"/>
              </a:rPr>
              <a:t>The</a:t>
            </a:r>
            <a:r>
              <a:rPr lang="en-US" sz="1600" spc="10" dirty="0">
                <a:latin typeface="Times New Roman"/>
                <a:cs typeface="Times New Roman"/>
              </a:rPr>
              <a:t> </a:t>
            </a:r>
            <a:r>
              <a:rPr lang="en-US" sz="1600" dirty="0">
                <a:latin typeface="Times New Roman"/>
                <a:cs typeface="Times New Roman"/>
              </a:rPr>
              <a:t>box</a:t>
            </a:r>
            <a:r>
              <a:rPr lang="en-US" sz="1600" spc="5" dirty="0">
                <a:latin typeface="Times New Roman"/>
                <a:cs typeface="Times New Roman"/>
              </a:rPr>
              <a:t> plot</a:t>
            </a:r>
            <a:r>
              <a:rPr lang="en-US" sz="1600" spc="15" dirty="0">
                <a:latin typeface="Times New Roman"/>
                <a:cs typeface="Times New Roman"/>
              </a:rPr>
              <a:t> </a:t>
            </a:r>
            <a:r>
              <a:rPr lang="en-US" sz="1600" spc="5" dirty="0">
                <a:latin typeface="Times New Roman"/>
                <a:cs typeface="Times New Roman"/>
              </a:rPr>
              <a:t>provides insights</a:t>
            </a:r>
            <a:r>
              <a:rPr lang="en-US" sz="1600" spc="20" dirty="0">
                <a:latin typeface="Times New Roman"/>
                <a:cs typeface="Times New Roman"/>
              </a:rPr>
              <a:t> </a:t>
            </a:r>
            <a:r>
              <a:rPr lang="en-US" sz="1600" dirty="0">
                <a:latin typeface="Times New Roman"/>
                <a:cs typeface="Times New Roman"/>
              </a:rPr>
              <a:t>into</a:t>
            </a:r>
            <a:r>
              <a:rPr lang="en-US" sz="1600" spc="10" dirty="0">
                <a:latin typeface="Times New Roman"/>
                <a:cs typeface="Times New Roman"/>
              </a:rPr>
              <a:t> </a:t>
            </a:r>
            <a:r>
              <a:rPr lang="en-US" sz="1600" spc="5" dirty="0">
                <a:latin typeface="Times New Roman"/>
                <a:cs typeface="Times New Roman"/>
              </a:rPr>
              <a:t>the</a:t>
            </a:r>
            <a:r>
              <a:rPr lang="en-US" sz="1600" spc="25" dirty="0">
                <a:latin typeface="Times New Roman"/>
                <a:cs typeface="Times New Roman"/>
              </a:rPr>
              <a:t> </a:t>
            </a:r>
            <a:r>
              <a:rPr lang="en-US" sz="1600" dirty="0">
                <a:latin typeface="Times New Roman"/>
                <a:cs typeface="Times New Roman"/>
              </a:rPr>
              <a:t>central</a:t>
            </a:r>
            <a:r>
              <a:rPr lang="en-US" sz="1600" spc="20" dirty="0">
                <a:latin typeface="Times New Roman"/>
                <a:cs typeface="Times New Roman"/>
              </a:rPr>
              <a:t> </a:t>
            </a:r>
            <a:r>
              <a:rPr lang="en-US" sz="1600" spc="5" dirty="0">
                <a:latin typeface="Times New Roman"/>
                <a:cs typeface="Times New Roman"/>
              </a:rPr>
              <a:t>tendency</a:t>
            </a:r>
            <a:r>
              <a:rPr lang="en-US" sz="1600" spc="25" dirty="0">
                <a:latin typeface="Times New Roman"/>
                <a:cs typeface="Times New Roman"/>
              </a:rPr>
              <a:t> </a:t>
            </a:r>
            <a:r>
              <a:rPr lang="en-US" sz="1600" spc="5" dirty="0">
                <a:latin typeface="Times New Roman"/>
                <a:cs typeface="Times New Roman"/>
              </a:rPr>
              <a:t>(median)</a:t>
            </a:r>
            <a:r>
              <a:rPr lang="en-US" sz="1600" spc="15" dirty="0">
                <a:latin typeface="Times New Roman"/>
                <a:cs typeface="Times New Roman"/>
              </a:rPr>
              <a:t> </a:t>
            </a:r>
            <a:r>
              <a:rPr lang="en-US" sz="1600" spc="5" dirty="0">
                <a:latin typeface="Times New Roman"/>
                <a:cs typeface="Times New Roman"/>
              </a:rPr>
              <a:t>and</a:t>
            </a:r>
            <a:r>
              <a:rPr lang="en-US" sz="1600" spc="20" dirty="0">
                <a:latin typeface="Times New Roman"/>
                <a:cs typeface="Times New Roman"/>
              </a:rPr>
              <a:t> </a:t>
            </a:r>
            <a:r>
              <a:rPr lang="en-US" sz="1600" dirty="0">
                <a:latin typeface="Times New Roman"/>
                <a:cs typeface="Times New Roman"/>
              </a:rPr>
              <a:t>spread</a:t>
            </a:r>
            <a:r>
              <a:rPr lang="en-US" sz="1600" spc="10" dirty="0">
                <a:latin typeface="Times New Roman"/>
                <a:cs typeface="Times New Roman"/>
              </a:rPr>
              <a:t> </a:t>
            </a:r>
            <a:r>
              <a:rPr lang="en-US" sz="1600" spc="5" dirty="0">
                <a:latin typeface="Times New Roman"/>
                <a:cs typeface="Times New Roman"/>
              </a:rPr>
              <a:t>of</a:t>
            </a:r>
            <a:r>
              <a:rPr lang="en-US" sz="1600" spc="10" dirty="0">
                <a:latin typeface="Times New Roman"/>
                <a:cs typeface="Times New Roman"/>
              </a:rPr>
              <a:t> salary</a:t>
            </a:r>
            <a:r>
              <a:rPr lang="en-US" sz="1600" spc="-5" dirty="0">
                <a:latin typeface="Times New Roman"/>
                <a:cs typeface="Times New Roman"/>
              </a:rPr>
              <a:t> </a:t>
            </a:r>
            <a:r>
              <a:rPr lang="en-US" sz="1600" dirty="0">
                <a:latin typeface="Times New Roman"/>
                <a:cs typeface="Times New Roman"/>
              </a:rPr>
              <a:t>values</a:t>
            </a:r>
            <a:r>
              <a:rPr lang="en-US" sz="1600" spc="35" dirty="0">
                <a:latin typeface="Times New Roman"/>
                <a:cs typeface="Times New Roman"/>
              </a:rPr>
              <a:t> </a:t>
            </a:r>
            <a:r>
              <a:rPr lang="en-US" sz="1600" spc="5" dirty="0">
                <a:latin typeface="Times New Roman"/>
                <a:cs typeface="Times New Roman"/>
              </a:rPr>
              <a:t>in</a:t>
            </a:r>
            <a:r>
              <a:rPr lang="en-US" sz="1600" spc="10" dirty="0">
                <a:latin typeface="Times New Roman"/>
                <a:cs typeface="Times New Roman"/>
              </a:rPr>
              <a:t> </a:t>
            </a:r>
            <a:r>
              <a:rPr lang="en-US" sz="1600" spc="5" dirty="0">
                <a:latin typeface="Times New Roman"/>
                <a:cs typeface="Times New Roman"/>
              </a:rPr>
              <a:t>the</a:t>
            </a:r>
            <a:r>
              <a:rPr lang="en-US" sz="1600" spc="10" dirty="0">
                <a:latin typeface="Times New Roman"/>
                <a:cs typeface="Times New Roman"/>
              </a:rPr>
              <a:t> </a:t>
            </a:r>
            <a:r>
              <a:rPr lang="en-US" sz="1600" dirty="0">
                <a:latin typeface="Times New Roman"/>
                <a:cs typeface="Times New Roman"/>
              </a:rPr>
              <a:t>data</a:t>
            </a:r>
            <a:r>
              <a:rPr lang="en-US" sz="1600" spc="25" dirty="0">
                <a:latin typeface="Times New Roman"/>
                <a:cs typeface="Times New Roman"/>
              </a:rPr>
              <a:t> </a:t>
            </a:r>
            <a:r>
              <a:rPr lang="en-US" sz="1600" spc="5" dirty="0">
                <a:latin typeface="Times New Roman"/>
                <a:cs typeface="Times New Roman"/>
              </a:rPr>
              <a:t>set.</a:t>
            </a:r>
            <a:r>
              <a:rPr lang="en-US" sz="1600" spc="10" dirty="0">
                <a:latin typeface="Times New Roman"/>
                <a:cs typeface="Times New Roman"/>
              </a:rPr>
              <a:t> </a:t>
            </a:r>
            <a:r>
              <a:rPr lang="en-US" sz="1600" spc="5" dirty="0">
                <a:latin typeface="Times New Roman"/>
                <a:cs typeface="Times New Roman"/>
              </a:rPr>
              <a:t>The</a:t>
            </a:r>
            <a:r>
              <a:rPr lang="en-US" sz="1600" spc="30" dirty="0">
                <a:latin typeface="Times New Roman"/>
                <a:cs typeface="Times New Roman"/>
              </a:rPr>
              <a:t> </a:t>
            </a:r>
            <a:r>
              <a:rPr lang="en-US" sz="1600" dirty="0">
                <a:latin typeface="Times New Roman"/>
                <a:cs typeface="Times New Roman"/>
              </a:rPr>
              <a:t>length</a:t>
            </a:r>
            <a:r>
              <a:rPr lang="en-US" sz="1600" spc="20" dirty="0">
                <a:latin typeface="Times New Roman"/>
                <a:cs typeface="Times New Roman"/>
              </a:rPr>
              <a:t> </a:t>
            </a:r>
            <a:r>
              <a:rPr lang="en-US" sz="1600" spc="5" dirty="0">
                <a:latin typeface="Times New Roman"/>
                <a:cs typeface="Times New Roman"/>
              </a:rPr>
              <a:t>of</a:t>
            </a:r>
            <a:r>
              <a:rPr lang="en-US" sz="1600" spc="160" dirty="0">
                <a:latin typeface="Times New Roman"/>
                <a:cs typeface="Times New Roman"/>
              </a:rPr>
              <a:t> </a:t>
            </a:r>
            <a:r>
              <a:rPr lang="en-US" sz="1600" spc="5" dirty="0">
                <a:latin typeface="Times New Roman"/>
                <a:cs typeface="Times New Roman"/>
              </a:rPr>
              <a:t>the</a:t>
            </a:r>
            <a:r>
              <a:rPr lang="en-US" sz="1600" spc="30" dirty="0">
                <a:latin typeface="Times New Roman"/>
                <a:cs typeface="Times New Roman"/>
              </a:rPr>
              <a:t> </a:t>
            </a:r>
            <a:r>
              <a:rPr lang="en-US" sz="1600" dirty="0">
                <a:latin typeface="Times New Roman"/>
                <a:cs typeface="Times New Roman"/>
              </a:rPr>
              <a:t>box</a:t>
            </a:r>
            <a:r>
              <a:rPr lang="en-US" sz="1600" spc="5" dirty="0">
                <a:latin typeface="Times New Roman"/>
                <a:cs typeface="Times New Roman"/>
              </a:rPr>
              <a:t> (IQR) </a:t>
            </a:r>
            <a:r>
              <a:rPr lang="en-US" sz="1600" spc="10" dirty="0">
                <a:latin typeface="Times New Roman"/>
                <a:cs typeface="Times New Roman"/>
              </a:rPr>
              <a:t> </a:t>
            </a:r>
            <a:r>
              <a:rPr lang="en-US" sz="1600" dirty="0">
                <a:latin typeface="Times New Roman"/>
                <a:cs typeface="Times New Roman"/>
              </a:rPr>
              <a:t>indicates</a:t>
            </a:r>
            <a:r>
              <a:rPr lang="en-US" sz="1600" spc="25" dirty="0">
                <a:latin typeface="Times New Roman"/>
                <a:cs typeface="Times New Roman"/>
              </a:rPr>
              <a:t> </a:t>
            </a:r>
            <a:r>
              <a:rPr lang="en-US" sz="1600" spc="5" dirty="0">
                <a:latin typeface="Times New Roman"/>
                <a:cs typeface="Times New Roman"/>
              </a:rPr>
              <a:t>the</a:t>
            </a:r>
            <a:r>
              <a:rPr lang="en-US" sz="1600" spc="35" dirty="0">
                <a:latin typeface="Times New Roman"/>
                <a:cs typeface="Times New Roman"/>
              </a:rPr>
              <a:t> </a:t>
            </a:r>
            <a:r>
              <a:rPr lang="en-US" sz="1600" dirty="0">
                <a:latin typeface="Times New Roman"/>
                <a:cs typeface="Times New Roman"/>
              </a:rPr>
              <a:t>spread</a:t>
            </a:r>
            <a:r>
              <a:rPr lang="en-US" sz="1600" spc="20" dirty="0">
                <a:latin typeface="Times New Roman"/>
                <a:cs typeface="Times New Roman"/>
              </a:rPr>
              <a:t> </a:t>
            </a:r>
            <a:r>
              <a:rPr lang="en-US" sz="1600" spc="5" dirty="0">
                <a:latin typeface="Times New Roman"/>
                <a:cs typeface="Times New Roman"/>
              </a:rPr>
              <a:t>of</a:t>
            </a:r>
            <a:r>
              <a:rPr lang="en-US" sz="1600" spc="10" dirty="0">
                <a:latin typeface="Times New Roman"/>
                <a:cs typeface="Times New Roman"/>
              </a:rPr>
              <a:t> salary</a:t>
            </a:r>
            <a:r>
              <a:rPr lang="en-US" sz="1600" spc="5" dirty="0">
                <a:latin typeface="Times New Roman"/>
                <a:cs typeface="Times New Roman"/>
              </a:rPr>
              <a:t> </a:t>
            </a:r>
            <a:r>
              <a:rPr lang="en-US" sz="1600" dirty="0">
                <a:latin typeface="Times New Roman"/>
                <a:cs typeface="Times New Roman"/>
              </a:rPr>
              <a:t>values,</a:t>
            </a:r>
            <a:r>
              <a:rPr lang="en-US" sz="1600" spc="15" dirty="0">
                <a:latin typeface="Times New Roman"/>
                <a:cs typeface="Times New Roman"/>
              </a:rPr>
              <a:t> </a:t>
            </a:r>
            <a:r>
              <a:rPr lang="en-US" sz="1600" spc="5" dirty="0">
                <a:latin typeface="Times New Roman"/>
                <a:cs typeface="Times New Roman"/>
              </a:rPr>
              <a:t>with</a:t>
            </a:r>
            <a:r>
              <a:rPr lang="en-US" sz="1600" spc="20" dirty="0">
                <a:latin typeface="Times New Roman"/>
                <a:cs typeface="Times New Roman"/>
              </a:rPr>
              <a:t> </a:t>
            </a:r>
            <a:r>
              <a:rPr lang="en-US" sz="1600" spc="5" dirty="0">
                <a:latin typeface="Times New Roman"/>
                <a:cs typeface="Times New Roman"/>
              </a:rPr>
              <a:t>longer</a:t>
            </a:r>
            <a:r>
              <a:rPr lang="en-US" sz="1600" spc="15" dirty="0">
                <a:latin typeface="Times New Roman"/>
                <a:cs typeface="Times New Roman"/>
              </a:rPr>
              <a:t> </a:t>
            </a:r>
            <a:r>
              <a:rPr lang="en-US" sz="1600" spc="-5" dirty="0">
                <a:latin typeface="Times New Roman"/>
                <a:cs typeface="Times New Roman"/>
              </a:rPr>
              <a:t>boxes</a:t>
            </a:r>
            <a:r>
              <a:rPr lang="en-US" sz="1600" spc="10" dirty="0">
                <a:latin typeface="Times New Roman"/>
                <a:cs typeface="Times New Roman"/>
              </a:rPr>
              <a:t> </a:t>
            </a:r>
            <a:r>
              <a:rPr lang="en-US" sz="1600" dirty="0">
                <a:latin typeface="Times New Roman"/>
                <a:cs typeface="Times New Roman"/>
              </a:rPr>
              <a:t>representing</a:t>
            </a:r>
            <a:r>
              <a:rPr lang="en-US" sz="1600" spc="35" dirty="0">
                <a:latin typeface="Times New Roman"/>
                <a:cs typeface="Times New Roman"/>
              </a:rPr>
              <a:t> </a:t>
            </a:r>
            <a:r>
              <a:rPr lang="en-US" sz="1600" dirty="0">
                <a:latin typeface="Times New Roman"/>
                <a:cs typeface="Times New Roman"/>
              </a:rPr>
              <a:t>greater</a:t>
            </a:r>
            <a:r>
              <a:rPr lang="en-US" sz="1600" spc="25" dirty="0">
                <a:latin typeface="Times New Roman"/>
                <a:cs typeface="Times New Roman"/>
              </a:rPr>
              <a:t> </a:t>
            </a:r>
            <a:r>
              <a:rPr lang="en-US" sz="1600" spc="5" dirty="0">
                <a:latin typeface="Times New Roman"/>
                <a:cs typeface="Times New Roman"/>
              </a:rPr>
              <a:t>variability</a:t>
            </a:r>
            <a:r>
              <a:rPr lang="en-US" sz="1600" spc="20" dirty="0">
                <a:latin typeface="Times New Roman"/>
                <a:cs typeface="Times New Roman"/>
              </a:rPr>
              <a:t> </a:t>
            </a:r>
            <a:r>
              <a:rPr lang="en-US" sz="1600" dirty="0">
                <a:latin typeface="Times New Roman"/>
                <a:cs typeface="Times New Roman"/>
              </a:rPr>
              <a:t>.</a:t>
            </a:r>
            <a:r>
              <a:rPr lang="en-US" sz="1600" spc="20" dirty="0">
                <a:latin typeface="Times New Roman"/>
                <a:cs typeface="Times New Roman"/>
              </a:rPr>
              <a:t> </a:t>
            </a:r>
            <a:r>
              <a:rPr lang="en-US" sz="1600" spc="5" dirty="0">
                <a:latin typeface="Times New Roman"/>
                <a:cs typeface="Times New Roman"/>
              </a:rPr>
              <a:t>The</a:t>
            </a:r>
            <a:r>
              <a:rPr lang="en-US" sz="1600" spc="20" dirty="0">
                <a:latin typeface="Times New Roman"/>
                <a:cs typeface="Times New Roman"/>
              </a:rPr>
              <a:t> </a:t>
            </a:r>
            <a:r>
              <a:rPr lang="en-US" sz="1600" spc="5" dirty="0">
                <a:latin typeface="Times New Roman"/>
                <a:cs typeface="Times New Roman"/>
              </a:rPr>
              <a:t>position of</a:t>
            </a:r>
            <a:r>
              <a:rPr lang="en-US" sz="1600" spc="15" dirty="0">
                <a:latin typeface="Times New Roman"/>
                <a:cs typeface="Times New Roman"/>
              </a:rPr>
              <a:t> </a:t>
            </a:r>
            <a:r>
              <a:rPr lang="en-US" sz="1600" spc="5" dirty="0">
                <a:latin typeface="Times New Roman"/>
                <a:cs typeface="Times New Roman"/>
              </a:rPr>
              <a:t>the</a:t>
            </a:r>
            <a:r>
              <a:rPr lang="en-US" sz="1600" spc="20" dirty="0">
                <a:latin typeface="Times New Roman"/>
                <a:cs typeface="Times New Roman"/>
              </a:rPr>
              <a:t> </a:t>
            </a:r>
            <a:r>
              <a:rPr lang="en-US" sz="1600" spc="5" dirty="0">
                <a:latin typeface="Times New Roman"/>
                <a:cs typeface="Times New Roman"/>
              </a:rPr>
              <a:t>median</a:t>
            </a:r>
            <a:r>
              <a:rPr lang="en-US" sz="1600" spc="25" dirty="0">
                <a:latin typeface="Times New Roman"/>
                <a:cs typeface="Times New Roman"/>
              </a:rPr>
              <a:t> </a:t>
            </a:r>
            <a:r>
              <a:rPr lang="en-US" sz="1600" spc="5" dirty="0">
                <a:latin typeface="Times New Roman"/>
                <a:cs typeface="Times New Roman"/>
              </a:rPr>
              <a:t>line</a:t>
            </a:r>
            <a:r>
              <a:rPr lang="en-US" sz="1600" spc="20" dirty="0">
                <a:latin typeface="Times New Roman"/>
                <a:cs typeface="Times New Roman"/>
              </a:rPr>
              <a:t> </a:t>
            </a:r>
            <a:r>
              <a:rPr lang="en-US" sz="1600" dirty="0">
                <a:latin typeface="Times New Roman"/>
                <a:cs typeface="Times New Roman"/>
              </a:rPr>
              <a:t>w</a:t>
            </a:r>
            <a:r>
              <a:rPr lang="en-US" sz="1600" spc="-135" dirty="0">
                <a:latin typeface="Times New Roman"/>
                <a:cs typeface="Times New Roman"/>
              </a:rPr>
              <a:t> </a:t>
            </a:r>
            <a:r>
              <a:rPr lang="en-US" sz="1600" spc="5" err="1">
                <a:latin typeface="Times New Roman"/>
                <a:cs typeface="Times New Roman"/>
              </a:rPr>
              <a:t>ithin</a:t>
            </a:r>
            <a:r>
              <a:rPr lang="en-US" sz="1600" spc="20" dirty="0">
                <a:latin typeface="Times New Roman"/>
                <a:cs typeface="Times New Roman"/>
              </a:rPr>
              <a:t> </a:t>
            </a:r>
            <a:r>
              <a:rPr lang="en-US" sz="1600" spc="5" dirty="0">
                <a:latin typeface="Times New Roman"/>
                <a:cs typeface="Times New Roman"/>
              </a:rPr>
              <a:t>the</a:t>
            </a:r>
            <a:r>
              <a:rPr lang="en-US" sz="1600" spc="20" dirty="0">
                <a:latin typeface="Times New Roman"/>
                <a:cs typeface="Times New Roman"/>
              </a:rPr>
              <a:t> </a:t>
            </a:r>
            <a:r>
              <a:rPr lang="en-US" sz="1600" dirty="0">
                <a:latin typeface="Times New Roman"/>
                <a:cs typeface="Times New Roman"/>
              </a:rPr>
              <a:t>box</a:t>
            </a:r>
            <a:r>
              <a:rPr lang="en-US" sz="1600" spc="20" dirty="0">
                <a:latin typeface="Times New Roman"/>
                <a:cs typeface="Times New Roman"/>
              </a:rPr>
              <a:t> </a:t>
            </a:r>
            <a:r>
              <a:rPr lang="en-US" sz="1600" spc="5" dirty="0">
                <a:latin typeface="Times New Roman"/>
                <a:cs typeface="Times New Roman"/>
              </a:rPr>
              <a:t>indicates </a:t>
            </a:r>
            <a:r>
              <a:rPr lang="en-US" sz="1600" spc="-300" dirty="0">
                <a:latin typeface="Times New Roman"/>
                <a:cs typeface="Times New Roman"/>
              </a:rPr>
              <a:t> </a:t>
            </a:r>
            <a:r>
              <a:rPr lang="en-US" sz="1600" dirty="0">
                <a:latin typeface="Times New Roman"/>
                <a:cs typeface="Times New Roman"/>
              </a:rPr>
              <a:t>the</a:t>
            </a:r>
            <a:r>
              <a:rPr lang="en-US" sz="1600" spc="25" dirty="0">
                <a:latin typeface="Times New Roman"/>
                <a:cs typeface="Times New Roman"/>
              </a:rPr>
              <a:t> </a:t>
            </a:r>
            <a:r>
              <a:rPr lang="en-US" sz="1600" dirty="0">
                <a:latin typeface="Times New Roman"/>
                <a:cs typeface="Times New Roman"/>
              </a:rPr>
              <a:t>central</a:t>
            </a:r>
            <a:r>
              <a:rPr lang="en-US" sz="1600" spc="10" dirty="0">
                <a:latin typeface="Times New Roman"/>
                <a:cs typeface="Times New Roman"/>
              </a:rPr>
              <a:t> </a:t>
            </a:r>
            <a:r>
              <a:rPr lang="en-US" sz="1600" dirty="0">
                <a:latin typeface="Times New Roman"/>
                <a:cs typeface="Times New Roman"/>
              </a:rPr>
              <a:t>tendency</a:t>
            </a:r>
            <a:r>
              <a:rPr lang="en-US" sz="1600" spc="35" dirty="0">
                <a:latin typeface="Times New Roman"/>
                <a:cs typeface="Times New Roman"/>
              </a:rPr>
              <a:t> </a:t>
            </a:r>
            <a:r>
              <a:rPr lang="en-US" sz="1600" spc="5" dirty="0">
                <a:latin typeface="Times New Roman"/>
                <a:cs typeface="Times New Roman"/>
              </a:rPr>
              <a:t>of</a:t>
            </a:r>
            <a:r>
              <a:rPr lang="en-US" sz="1600" spc="10" dirty="0">
                <a:latin typeface="Times New Roman"/>
                <a:cs typeface="Times New Roman"/>
              </a:rPr>
              <a:t> salary</a:t>
            </a:r>
            <a:r>
              <a:rPr lang="en-US" sz="1600" spc="-5" dirty="0">
                <a:latin typeface="Times New Roman"/>
                <a:cs typeface="Times New Roman"/>
              </a:rPr>
              <a:t> </a:t>
            </a:r>
            <a:r>
              <a:rPr lang="en-US" sz="1600" dirty="0">
                <a:latin typeface="Times New Roman"/>
                <a:cs typeface="Times New Roman"/>
              </a:rPr>
              <a:t>values.</a:t>
            </a:r>
            <a:r>
              <a:rPr lang="en-US" sz="1600" spc="25" dirty="0">
                <a:latin typeface="Times New Roman"/>
                <a:cs typeface="Times New Roman"/>
              </a:rPr>
              <a:t> </a:t>
            </a:r>
            <a:r>
              <a:rPr lang="en-US" sz="1600" spc="5" dirty="0">
                <a:latin typeface="Times New Roman"/>
                <a:cs typeface="Times New Roman"/>
              </a:rPr>
              <a:t>Outliers,</a:t>
            </a:r>
            <a:r>
              <a:rPr lang="en-US" sz="1600" spc="10" dirty="0">
                <a:latin typeface="Times New Roman"/>
                <a:cs typeface="Times New Roman"/>
              </a:rPr>
              <a:t> </a:t>
            </a:r>
            <a:r>
              <a:rPr lang="en-US" sz="1600" spc="5" dirty="0">
                <a:latin typeface="Times New Roman"/>
                <a:cs typeface="Times New Roman"/>
              </a:rPr>
              <a:t>if</a:t>
            </a:r>
            <a:r>
              <a:rPr lang="en-US" sz="1600" spc="10" dirty="0">
                <a:latin typeface="Times New Roman"/>
                <a:cs typeface="Times New Roman"/>
              </a:rPr>
              <a:t> </a:t>
            </a:r>
            <a:r>
              <a:rPr lang="en-US" sz="1600" dirty="0">
                <a:latin typeface="Times New Roman"/>
                <a:cs typeface="Times New Roman"/>
              </a:rPr>
              <a:t>present,</a:t>
            </a:r>
            <a:r>
              <a:rPr lang="en-US" sz="1600" spc="30" dirty="0">
                <a:latin typeface="Times New Roman"/>
                <a:cs typeface="Times New Roman"/>
              </a:rPr>
              <a:t> </a:t>
            </a:r>
            <a:r>
              <a:rPr lang="en-US" sz="1600" spc="-5" dirty="0">
                <a:latin typeface="Times New Roman"/>
                <a:cs typeface="Times New Roman"/>
              </a:rPr>
              <a:t>are</a:t>
            </a:r>
            <a:r>
              <a:rPr lang="en-US" sz="1600" spc="20" dirty="0">
                <a:latin typeface="Times New Roman"/>
                <a:cs typeface="Times New Roman"/>
              </a:rPr>
              <a:t> </a:t>
            </a:r>
            <a:r>
              <a:rPr lang="en-US" sz="1600" spc="5" dirty="0">
                <a:latin typeface="Times New Roman"/>
                <a:cs typeface="Times New Roman"/>
              </a:rPr>
              <a:t>identified</a:t>
            </a:r>
            <a:r>
              <a:rPr lang="en-US" sz="1600" spc="10" dirty="0">
                <a:latin typeface="Times New Roman"/>
                <a:cs typeface="Times New Roman"/>
              </a:rPr>
              <a:t> </a:t>
            </a:r>
            <a:r>
              <a:rPr lang="en-US" sz="1600" spc="5" dirty="0">
                <a:latin typeface="Times New Roman"/>
                <a:cs typeface="Times New Roman"/>
              </a:rPr>
              <a:t>as</a:t>
            </a:r>
            <a:r>
              <a:rPr lang="en-US" sz="1600" spc="20" dirty="0">
                <a:latin typeface="Times New Roman"/>
                <a:cs typeface="Times New Roman"/>
              </a:rPr>
              <a:t> </a:t>
            </a:r>
            <a:r>
              <a:rPr lang="en-US" sz="1600" spc="5" dirty="0">
                <a:latin typeface="Times New Roman"/>
                <a:cs typeface="Times New Roman"/>
              </a:rPr>
              <a:t>individual</a:t>
            </a:r>
            <a:r>
              <a:rPr lang="en-US" sz="1600" spc="40" dirty="0">
                <a:latin typeface="Times New Roman"/>
                <a:cs typeface="Times New Roman"/>
              </a:rPr>
              <a:t> </a:t>
            </a:r>
            <a:r>
              <a:rPr lang="en-US" sz="1600" dirty="0">
                <a:latin typeface="Times New Roman"/>
                <a:cs typeface="Times New Roman"/>
              </a:rPr>
              <a:t>data</a:t>
            </a:r>
            <a:r>
              <a:rPr lang="en-US" sz="1600" spc="15" dirty="0">
                <a:latin typeface="Times New Roman"/>
                <a:cs typeface="Times New Roman"/>
              </a:rPr>
              <a:t> </a:t>
            </a:r>
            <a:r>
              <a:rPr lang="en-US" sz="1600" spc="5" dirty="0">
                <a:latin typeface="Times New Roman"/>
                <a:cs typeface="Times New Roman"/>
              </a:rPr>
              <a:t>points</a:t>
            </a:r>
            <a:r>
              <a:rPr lang="en-US" sz="1600" spc="20" dirty="0">
                <a:latin typeface="Times New Roman"/>
                <a:cs typeface="Times New Roman"/>
              </a:rPr>
              <a:t> </a:t>
            </a:r>
            <a:r>
              <a:rPr lang="en-US" sz="1600" dirty="0">
                <a:latin typeface="Times New Roman"/>
                <a:cs typeface="Times New Roman"/>
              </a:rPr>
              <a:t>beyond</a:t>
            </a:r>
            <a:r>
              <a:rPr lang="en-US" sz="1600" spc="15" dirty="0">
                <a:latin typeface="Times New Roman"/>
                <a:cs typeface="Times New Roman"/>
              </a:rPr>
              <a:t> </a:t>
            </a:r>
            <a:r>
              <a:rPr lang="en-US" sz="1600" dirty="0">
                <a:latin typeface="Times New Roman"/>
                <a:cs typeface="Times New Roman"/>
              </a:rPr>
              <a:t>the</a:t>
            </a:r>
            <a:r>
              <a:rPr lang="en-US" sz="1600" spc="25" dirty="0">
                <a:latin typeface="Times New Roman"/>
                <a:cs typeface="Times New Roman"/>
              </a:rPr>
              <a:t> </a:t>
            </a:r>
            <a:r>
              <a:rPr lang="en-US" sz="1600" dirty="0">
                <a:latin typeface="Times New Roman"/>
                <a:cs typeface="Times New Roman"/>
              </a:rPr>
              <a:t>whiskers,</a:t>
            </a:r>
            <a:r>
              <a:rPr lang="en-US" sz="1600" spc="-5" dirty="0">
                <a:latin typeface="Times New Roman"/>
                <a:cs typeface="Times New Roman"/>
              </a:rPr>
              <a:t> </a:t>
            </a:r>
            <a:r>
              <a:rPr lang="en-US" sz="1600" spc="20" dirty="0">
                <a:latin typeface="Times New Roman"/>
                <a:cs typeface="Times New Roman"/>
              </a:rPr>
              <a:t>suggesting</a:t>
            </a:r>
            <a:r>
              <a:rPr lang="en-US" sz="1600" spc="25" dirty="0">
                <a:latin typeface="Times New Roman"/>
                <a:cs typeface="Times New Roman"/>
              </a:rPr>
              <a:t> </a:t>
            </a:r>
            <a:r>
              <a:rPr lang="en-US" sz="1600" spc="5" dirty="0">
                <a:latin typeface="Times New Roman"/>
                <a:cs typeface="Times New Roman"/>
              </a:rPr>
              <a:t>potential </a:t>
            </a:r>
            <a:r>
              <a:rPr lang="en-US" sz="1600" spc="10" dirty="0">
                <a:latin typeface="Times New Roman"/>
                <a:cs typeface="Times New Roman"/>
              </a:rPr>
              <a:t> </a:t>
            </a:r>
            <a:r>
              <a:rPr lang="en-US" sz="1600" dirty="0">
                <a:latin typeface="Times New Roman"/>
                <a:cs typeface="Times New Roman"/>
              </a:rPr>
              <a:t>extreme</a:t>
            </a:r>
            <a:r>
              <a:rPr lang="en-US" sz="1600" spc="20" dirty="0">
                <a:latin typeface="Times New Roman"/>
                <a:cs typeface="Times New Roman"/>
              </a:rPr>
              <a:t> </a:t>
            </a:r>
            <a:r>
              <a:rPr lang="en-US" sz="1600" spc="5" dirty="0">
                <a:latin typeface="Times New Roman"/>
                <a:cs typeface="Times New Roman"/>
              </a:rPr>
              <a:t>or</a:t>
            </a:r>
            <a:r>
              <a:rPr lang="en-US" sz="1600" spc="-5" dirty="0">
                <a:latin typeface="Times New Roman"/>
                <a:cs typeface="Times New Roman"/>
              </a:rPr>
              <a:t> </a:t>
            </a:r>
            <a:r>
              <a:rPr lang="en-US" sz="1600" spc="5" dirty="0">
                <a:latin typeface="Times New Roman"/>
                <a:cs typeface="Times New Roman"/>
              </a:rPr>
              <a:t>unusual</a:t>
            </a:r>
            <a:r>
              <a:rPr lang="en-US" sz="1600" spc="25" dirty="0">
                <a:latin typeface="Times New Roman"/>
                <a:cs typeface="Times New Roman"/>
              </a:rPr>
              <a:t> </a:t>
            </a:r>
            <a:r>
              <a:rPr lang="en-US" sz="1600" spc="10" dirty="0">
                <a:latin typeface="Times New Roman"/>
                <a:cs typeface="Times New Roman"/>
              </a:rPr>
              <a:t>salary</a:t>
            </a:r>
            <a:r>
              <a:rPr lang="en-US" sz="1600" spc="5" dirty="0">
                <a:latin typeface="Times New Roman"/>
                <a:cs typeface="Times New Roman"/>
              </a:rPr>
              <a:t> </a:t>
            </a:r>
            <a:r>
              <a:rPr lang="en-US" sz="1600" dirty="0">
                <a:latin typeface="Times New Roman"/>
                <a:cs typeface="Times New Roman"/>
              </a:rPr>
              <a:t>values.</a:t>
            </a:r>
          </a:p>
          <a:p>
            <a:pPr defTabSz="457200">
              <a:lnSpc>
                <a:spcPct val="90000"/>
              </a:lnSpc>
              <a:spcBef>
                <a:spcPct val="20000"/>
              </a:spcBef>
              <a:spcAft>
                <a:spcPts val="600"/>
              </a:spcAft>
              <a:buClr>
                <a:schemeClr val="accent1">
                  <a:lumMod val="75000"/>
                </a:schemeClr>
              </a:buClr>
              <a:buSzPct val="145000"/>
              <a:buFont typeface="Arial"/>
              <a:buChar char="•"/>
            </a:pPr>
            <a:endParaRPr lang="en-US" sz="1600" dirty="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600" b="1" dirty="0">
                <a:latin typeface="Times New Roman"/>
                <a:cs typeface="Times New Roman"/>
              </a:rPr>
              <a:t>In</a:t>
            </a:r>
            <a:r>
              <a:rPr lang="en-US" sz="1600" b="1" spc="5" dirty="0">
                <a:latin typeface="Times New Roman"/>
                <a:cs typeface="Times New Roman"/>
              </a:rPr>
              <a:t> </a:t>
            </a:r>
            <a:r>
              <a:rPr lang="en-US" sz="1600" b="1" dirty="0">
                <a:latin typeface="Times New Roman"/>
                <a:cs typeface="Times New Roman"/>
              </a:rPr>
              <a:t>box</a:t>
            </a:r>
            <a:r>
              <a:rPr lang="en-US" sz="1600" b="1" spc="-20" dirty="0">
                <a:latin typeface="Times New Roman"/>
                <a:cs typeface="Times New Roman"/>
              </a:rPr>
              <a:t> </a:t>
            </a:r>
            <a:r>
              <a:rPr lang="en-US" sz="1600" b="1" spc="5" dirty="0">
                <a:latin typeface="Times New Roman"/>
                <a:cs typeface="Times New Roman"/>
              </a:rPr>
              <a:t>plot</a:t>
            </a:r>
            <a:r>
              <a:rPr lang="en-US" sz="1600" b="1" dirty="0">
                <a:latin typeface="Times New Roman"/>
                <a:cs typeface="Times New Roman"/>
              </a:rPr>
              <a:t> </a:t>
            </a:r>
            <a:r>
              <a:rPr lang="en-US" sz="1600" b="1" spc="5" dirty="0">
                <a:latin typeface="Times New Roman"/>
                <a:cs typeface="Times New Roman"/>
              </a:rPr>
              <a:t>min </a:t>
            </a:r>
            <a:r>
              <a:rPr lang="en-US" sz="1600" b="1" spc="10" dirty="0">
                <a:latin typeface="Times New Roman"/>
                <a:cs typeface="Times New Roman"/>
              </a:rPr>
              <a:t>salary</a:t>
            </a:r>
            <a:r>
              <a:rPr lang="en-US" sz="1600" b="1" spc="-5" dirty="0">
                <a:latin typeface="Times New Roman"/>
                <a:cs typeface="Times New Roman"/>
              </a:rPr>
              <a:t> </a:t>
            </a:r>
            <a:r>
              <a:rPr lang="en-US" sz="1600" b="1" spc="5" dirty="0">
                <a:latin typeface="Times New Roman"/>
                <a:cs typeface="Times New Roman"/>
              </a:rPr>
              <a:t>is</a:t>
            </a:r>
            <a:r>
              <a:rPr lang="en-US" sz="1600" b="1" spc="20" dirty="0">
                <a:latin typeface="Times New Roman"/>
                <a:cs typeface="Times New Roman"/>
              </a:rPr>
              <a:t> </a:t>
            </a:r>
            <a:r>
              <a:rPr lang="en-US" sz="1600" b="1" spc="5" dirty="0">
                <a:latin typeface="Times New Roman"/>
                <a:cs typeface="Times New Roman"/>
              </a:rPr>
              <a:t>40k</a:t>
            </a:r>
            <a:r>
              <a:rPr lang="en-US" sz="1600" b="1" spc="15" dirty="0">
                <a:latin typeface="Times New Roman"/>
                <a:cs typeface="Times New Roman"/>
              </a:rPr>
              <a:t> </a:t>
            </a:r>
            <a:r>
              <a:rPr lang="en-US" sz="1600" b="1" spc="5" dirty="0">
                <a:latin typeface="Times New Roman"/>
                <a:cs typeface="Times New Roman"/>
              </a:rPr>
              <a:t>and</a:t>
            </a:r>
            <a:r>
              <a:rPr lang="en-US" sz="1600" b="1" spc="-5" dirty="0">
                <a:latin typeface="Times New Roman"/>
                <a:cs typeface="Times New Roman"/>
              </a:rPr>
              <a:t> </a:t>
            </a:r>
            <a:r>
              <a:rPr lang="en-US" sz="1600" b="1" spc="10" dirty="0">
                <a:latin typeface="Times New Roman"/>
                <a:cs typeface="Times New Roman"/>
              </a:rPr>
              <a:t>the</a:t>
            </a:r>
            <a:r>
              <a:rPr lang="en-US" sz="1600" b="1" dirty="0">
                <a:latin typeface="Times New Roman"/>
                <a:cs typeface="Times New Roman"/>
              </a:rPr>
              <a:t> </a:t>
            </a:r>
            <a:r>
              <a:rPr lang="en-US" sz="1600" b="1" spc="5" dirty="0">
                <a:latin typeface="Times New Roman"/>
                <a:cs typeface="Times New Roman"/>
              </a:rPr>
              <a:t>median</a:t>
            </a:r>
            <a:r>
              <a:rPr lang="en-US" sz="1600" b="1" spc="-25" dirty="0">
                <a:latin typeface="Times New Roman"/>
                <a:cs typeface="Times New Roman"/>
              </a:rPr>
              <a:t> </a:t>
            </a:r>
            <a:r>
              <a:rPr lang="en-US" sz="1600" b="1" spc="5" dirty="0">
                <a:latin typeface="Times New Roman"/>
                <a:cs typeface="Times New Roman"/>
              </a:rPr>
              <a:t>is</a:t>
            </a:r>
            <a:r>
              <a:rPr lang="en-US" sz="1600" b="1" spc="20" dirty="0">
                <a:latin typeface="Times New Roman"/>
                <a:cs typeface="Times New Roman"/>
              </a:rPr>
              <a:t> </a:t>
            </a:r>
            <a:r>
              <a:rPr lang="en-US" sz="1600" b="1" spc="5" dirty="0">
                <a:latin typeface="Times New Roman"/>
                <a:cs typeface="Times New Roman"/>
              </a:rPr>
              <a:t>1.10</a:t>
            </a:r>
            <a:r>
              <a:rPr lang="en-US" sz="1600" b="1" spc="15" dirty="0">
                <a:latin typeface="Times New Roman"/>
                <a:cs typeface="Times New Roman"/>
              </a:rPr>
              <a:t> </a:t>
            </a:r>
            <a:r>
              <a:rPr lang="en-US" sz="1600" b="1" spc="5" dirty="0">
                <a:latin typeface="Times New Roman"/>
                <a:cs typeface="Times New Roman"/>
              </a:rPr>
              <a:t>lakh and</a:t>
            </a:r>
            <a:r>
              <a:rPr lang="en-US" sz="1600" b="1" spc="-15" dirty="0">
                <a:latin typeface="Times New Roman"/>
                <a:cs typeface="Times New Roman"/>
              </a:rPr>
              <a:t> </a:t>
            </a:r>
            <a:r>
              <a:rPr lang="en-US" sz="1600" b="1" spc="10" dirty="0">
                <a:latin typeface="Times New Roman"/>
                <a:cs typeface="Times New Roman"/>
              </a:rPr>
              <a:t>the</a:t>
            </a:r>
            <a:r>
              <a:rPr lang="en-US" sz="1600" b="1" spc="-5" dirty="0">
                <a:latin typeface="Times New Roman"/>
                <a:cs typeface="Times New Roman"/>
              </a:rPr>
              <a:t> </a:t>
            </a:r>
            <a:r>
              <a:rPr lang="en-US" sz="1600" b="1" dirty="0">
                <a:latin typeface="Times New Roman"/>
                <a:cs typeface="Times New Roman"/>
              </a:rPr>
              <a:t>max</a:t>
            </a:r>
            <a:r>
              <a:rPr lang="en-US" sz="1600" b="1" spc="5" dirty="0">
                <a:latin typeface="Times New Roman"/>
                <a:cs typeface="Times New Roman"/>
              </a:rPr>
              <a:t> is 1.90</a:t>
            </a:r>
            <a:r>
              <a:rPr lang="en-US" sz="1600" b="1" spc="25" dirty="0">
                <a:latin typeface="Times New Roman"/>
                <a:cs typeface="Times New Roman"/>
              </a:rPr>
              <a:t> </a:t>
            </a:r>
            <a:r>
              <a:rPr lang="en-US" sz="1600" b="1" spc="5" dirty="0">
                <a:latin typeface="Times New Roman"/>
                <a:cs typeface="Times New Roman"/>
              </a:rPr>
              <a:t>lakh.</a:t>
            </a:r>
            <a:endParaRPr lang="en-US" sz="1600">
              <a:latin typeface="Times New Roman"/>
              <a:cs typeface="Times New Roman"/>
            </a:endParaRPr>
          </a:p>
        </p:txBody>
      </p:sp>
    </p:spTree>
    <p:extLst>
      <p:ext uri="{BB962C8B-B14F-4D97-AF65-F5344CB8AC3E}">
        <p14:creationId xmlns:p14="http://schemas.microsoft.com/office/powerpoint/2010/main" val="261930584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4"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5" name="Rectangle 34">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9"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1"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3" name="Freeform: Shape 22">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5" name="Freeform: Shape 24">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bject 2"/>
          <p:cNvSpPr txBox="1"/>
          <p:nvPr/>
        </p:nvSpPr>
        <p:spPr>
          <a:xfrm>
            <a:off x="693035" y="750088"/>
            <a:ext cx="6069156" cy="5558697"/>
          </a:xfrm>
          <a:prstGeom prst="rect">
            <a:avLst/>
          </a:prstGeom>
        </p:spPr>
        <p:txBody>
          <a:bodyPr vert="horz" lIns="91440" tIns="45720" rIns="91440" bIns="45720" rtlCol="0" anchor="ctr">
            <a:noAutofit/>
          </a:bodyPr>
          <a:lstStyle/>
          <a:p>
            <a:pPr marL="12700" defTabSz="457200">
              <a:lnSpc>
                <a:spcPct val="90000"/>
              </a:lnSpc>
              <a:spcBef>
                <a:spcPct val="20000"/>
              </a:spcBef>
              <a:spcAft>
                <a:spcPts val="600"/>
              </a:spcAft>
              <a:buClr>
                <a:schemeClr val="accent1">
                  <a:lumMod val="75000"/>
                </a:schemeClr>
              </a:buClr>
              <a:buSzPct val="145000"/>
              <a:buFont typeface="Arial"/>
              <a:buChar char="•"/>
            </a:pPr>
            <a:r>
              <a:rPr lang="en-US" sz="1300" b="1" spc="-5" dirty="0">
                <a:latin typeface="Times New Roman"/>
                <a:cs typeface="Times New Roman"/>
              </a:rPr>
              <a:t>Scatter</a:t>
            </a:r>
            <a:r>
              <a:rPr lang="en-US" sz="1300" b="1" spc="-60" dirty="0">
                <a:latin typeface="Times New Roman"/>
                <a:cs typeface="Times New Roman"/>
              </a:rPr>
              <a:t> </a:t>
            </a:r>
            <a:r>
              <a:rPr lang="en-US" sz="1300" b="1" spc="5" dirty="0">
                <a:latin typeface="Times New Roman"/>
                <a:cs typeface="Times New Roman"/>
              </a:rPr>
              <a:t>plot</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marR="65405" defTabSz="457200">
              <a:lnSpc>
                <a:spcPct val="90000"/>
              </a:lnSpc>
              <a:spcBef>
                <a:spcPct val="20000"/>
              </a:spcBef>
              <a:spcAft>
                <a:spcPts val="600"/>
              </a:spcAft>
              <a:buClr>
                <a:schemeClr val="accent1">
                  <a:lumMod val="75000"/>
                </a:schemeClr>
              </a:buClr>
              <a:buSzPct val="145000"/>
              <a:buFont typeface="Arial"/>
              <a:buChar char="•"/>
            </a:pPr>
            <a:r>
              <a:rPr lang="en-US" sz="1300" spc="5" dirty="0">
                <a:latin typeface="Times New Roman"/>
                <a:cs typeface="Times New Roman"/>
              </a:rPr>
              <a:t>the</a:t>
            </a:r>
            <a:r>
              <a:rPr lang="en-US" sz="1300" spc="30" dirty="0">
                <a:latin typeface="Times New Roman"/>
                <a:cs typeface="Times New Roman"/>
              </a:rPr>
              <a:t> </a:t>
            </a:r>
            <a:r>
              <a:rPr lang="en-US" sz="1300" spc="-5" dirty="0">
                <a:latin typeface="Times New Roman"/>
                <a:cs typeface="Times New Roman"/>
              </a:rPr>
              <a:t>scatter</a:t>
            </a:r>
            <a:r>
              <a:rPr lang="en-US" sz="1300" spc="20" dirty="0">
                <a:latin typeface="Times New Roman"/>
                <a:cs typeface="Times New Roman"/>
              </a:rPr>
              <a:t> </a:t>
            </a:r>
            <a:r>
              <a:rPr lang="en-US" sz="1300" spc="5" dirty="0">
                <a:latin typeface="Times New Roman"/>
                <a:cs typeface="Times New Roman"/>
              </a:rPr>
              <a:t>plot</a:t>
            </a:r>
            <a:r>
              <a:rPr lang="en-US" sz="1300" spc="10" dirty="0">
                <a:latin typeface="Times New Roman"/>
                <a:cs typeface="Times New Roman"/>
              </a:rPr>
              <a:t> </a:t>
            </a:r>
            <a:r>
              <a:rPr lang="en-US" sz="1300" spc="5" dirty="0">
                <a:latin typeface="Times New Roman"/>
                <a:cs typeface="Times New Roman"/>
              </a:rPr>
              <a:t>visualization</a:t>
            </a:r>
            <a:r>
              <a:rPr lang="en-US" sz="1300" spc="15" dirty="0">
                <a:latin typeface="Times New Roman"/>
                <a:cs typeface="Times New Roman"/>
              </a:rPr>
              <a:t> </a:t>
            </a:r>
            <a:r>
              <a:rPr lang="en-US" sz="1300" spc="5" dirty="0">
                <a:latin typeface="Times New Roman"/>
                <a:cs typeface="Times New Roman"/>
              </a:rPr>
              <a:t>of</a:t>
            </a:r>
            <a:r>
              <a:rPr lang="en-US" sz="1300" dirty="0">
                <a:latin typeface="Times New Roman"/>
                <a:cs typeface="Times New Roman"/>
              </a:rPr>
              <a:t> </a:t>
            </a:r>
            <a:r>
              <a:rPr lang="en-US" sz="1300" spc="5" dirty="0">
                <a:latin typeface="Times New Roman"/>
                <a:cs typeface="Times New Roman"/>
              </a:rPr>
              <a:t>the</a:t>
            </a:r>
            <a:r>
              <a:rPr lang="en-US" sz="1300" spc="35" dirty="0">
                <a:latin typeface="Times New Roman"/>
                <a:cs typeface="Times New Roman"/>
              </a:rPr>
              <a:t> </a:t>
            </a:r>
            <a:r>
              <a:rPr lang="en-US" sz="1300" spc="10" dirty="0">
                <a:latin typeface="Times New Roman"/>
                <a:cs typeface="Times New Roman"/>
              </a:rPr>
              <a:t>age-salary</a:t>
            </a:r>
            <a:r>
              <a:rPr lang="en-US" sz="1300" dirty="0">
                <a:latin typeface="Times New Roman"/>
                <a:cs typeface="Times New Roman"/>
              </a:rPr>
              <a:t> </a:t>
            </a:r>
            <a:r>
              <a:rPr lang="en-US" sz="1300" spc="5" dirty="0">
                <a:latin typeface="Times New Roman"/>
                <a:cs typeface="Times New Roman"/>
              </a:rPr>
              <a:t>relationship</a:t>
            </a:r>
            <a:r>
              <a:rPr lang="en-US" sz="1300" spc="20" dirty="0">
                <a:latin typeface="Times New Roman"/>
                <a:cs typeface="Times New Roman"/>
              </a:rPr>
              <a:t> </a:t>
            </a:r>
            <a:r>
              <a:rPr lang="en-US" sz="1300" spc="5" dirty="0">
                <a:latin typeface="Times New Roman"/>
                <a:cs typeface="Times New Roman"/>
              </a:rPr>
              <a:t>provides</a:t>
            </a:r>
            <a:r>
              <a:rPr lang="en-US" sz="1300" spc="10" dirty="0">
                <a:latin typeface="Times New Roman"/>
                <a:cs typeface="Times New Roman"/>
              </a:rPr>
              <a:t> </a:t>
            </a:r>
            <a:r>
              <a:rPr lang="en-US" sz="1300" spc="5" dirty="0">
                <a:latin typeface="Times New Roman"/>
                <a:cs typeface="Times New Roman"/>
              </a:rPr>
              <a:t>insights</a:t>
            </a:r>
            <a:r>
              <a:rPr lang="en-US" sz="1300" spc="25" dirty="0">
                <a:latin typeface="Times New Roman"/>
                <a:cs typeface="Times New Roman"/>
              </a:rPr>
              <a:t> </a:t>
            </a:r>
            <a:r>
              <a:rPr lang="en-US" sz="1300" dirty="0">
                <a:latin typeface="Times New Roman"/>
                <a:cs typeface="Times New Roman"/>
              </a:rPr>
              <a:t>into</a:t>
            </a:r>
            <a:r>
              <a:rPr lang="en-US" sz="1300" spc="15"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dirty="0">
                <a:latin typeface="Times New Roman"/>
                <a:cs typeface="Times New Roman"/>
              </a:rPr>
              <a:t>patterns</a:t>
            </a:r>
            <a:r>
              <a:rPr lang="en-US" sz="1300" spc="40" dirty="0">
                <a:latin typeface="Times New Roman"/>
                <a:cs typeface="Times New Roman"/>
              </a:rPr>
              <a:t> </a:t>
            </a:r>
            <a:r>
              <a:rPr lang="en-US" sz="1300" spc="5" dirty="0">
                <a:latin typeface="Times New Roman"/>
                <a:cs typeface="Times New Roman"/>
              </a:rPr>
              <a:t>and</a:t>
            </a:r>
            <a:r>
              <a:rPr lang="en-US" sz="1300" spc="15" dirty="0">
                <a:latin typeface="Times New Roman"/>
                <a:cs typeface="Times New Roman"/>
              </a:rPr>
              <a:t> </a:t>
            </a:r>
            <a:r>
              <a:rPr lang="en-US" sz="1300" spc="5" dirty="0">
                <a:latin typeface="Times New Roman"/>
                <a:cs typeface="Times New Roman"/>
              </a:rPr>
              <a:t>variability</a:t>
            </a:r>
            <a:r>
              <a:rPr lang="en-US" sz="1300" spc="20" dirty="0">
                <a:latin typeface="Times New Roman"/>
                <a:cs typeface="Times New Roman"/>
              </a:rPr>
              <a:t> </a:t>
            </a:r>
            <a:r>
              <a:rPr lang="en-US" sz="1300" spc="5" dirty="0">
                <a:latin typeface="Times New Roman"/>
                <a:cs typeface="Times New Roman"/>
              </a:rPr>
              <a:t>in</a:t>
            </a:r>
            <a:r>
              <a:rPr lang="en-US" sz="1300" spc="20"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spc="15" dirty="0">
                <a:latin typeface="Times New Roman"/>
                <a:cs typeface="Times New Roman"/>
              </a:rPr>
              <a:t>dataset,</a:t>
            </a:r>
            <a:r>
              <a:rPr lang="en-US" sz="1300" spc="35" dirty="0">
                <a:latin typeface="Times New Roman"/>
                <a:cs typeface="Times New Roman"/>
              </a:rPr>
              <a:t> </a:t>
            </a:r>
            <a:r>
              <a:rPr lang="en-US" sz="1300" spc="5" dirty="0">
                <a:latin typeface="Times New Roman"/>
                <a:cs typeface="Times New Roman"/>
              </a:rPr>
              <a:t>facilitating</a:t>
            </a:r>
            <a:r>
              <a:rPr lang="en-US" sz="1300" spc="10" dirty="0">
                <a:latin typeface="Times New Roman"/>
                <a:cs typeface="Times New Roman"/>
              </a:rPr>
              <a:t> </a:t>
            </a:r>
            <a:r>
              <a:rPr lang="en-US" sz="1300" dirty="0">
                <a:latin typeface="Times New Roman"/>
                <a:cs typeface="Times New Roman"/>
              </a:rPr>
              <a:t>data </a:t>
            </a:r>
            <a:r>
              <a:rPr lang="en-US" sz="1300" spc="-300" dirty="0">
                <a:latin typeface="Times New Roman"/>
                <a:cs typeface="Times New Roman"/>
              </a:rPr>
              <a:t> </a:t>
            </a:r>
            <a:r>
              <a:rPr lang="en-US" sz="1300" dirty="0">
                <a:latin typeface="Times New Roman"/>
                <a:cs typeface="Times New Roman"/>
              </a:rPr>
              <a:t>exploration </a:t>
            </a:r>
            <a:r>
              <a:rPr lang="en-US" sz="1300" spc="5" dirty="0">
                <a:latin typeface="Times New Roman"/>
                <a:cs typeface="Times New Roman"/>
              </a:rPr>
              <a:t>and</a:t>
            </a:r>
            <a:r>
              <a:rPr lang="en-US" sz="1300" spc="10" dirty="0">
                <a:latin typeface="Times New Roman"/>
                <a:cs typeface="Times New Roman"/>
              </a:rPr>
              <a:t> </a:t>
            </a:r>
            <a:r>
              <a:rPr lang="en-US" sz="1300" spc="5" dirty="0">
                <a:latin typeface="Times New Roman"/>
                <a:cs typeface="Times New Roman"/>
              </a:rPr>
              <a:t>analysis</a:t>
            </a:r>
            <a:r>
              <a:rPr lang="en-US" sz="1300" spc="20" dirty="0">
                <a:latin typeface="Times New Roman"/>
                <a:cs typeface="Times New Roman"/>
              </a:rPr>
              <a:t> </a:t>
            </a:r>
            <a:r>
              <a:rPr lang="en-US" sz="1300" dirty="0">
                <a:latin typeface="Times New Roman"/>
                <a:cs typeface="Times New Roman"/>
              </a:rPr>
              <a:t>for</a:t>
            </a:r>
            <a:r>
              <a:rPr lang="en-US" sz="1300" spc="-20" dirty="0">
                <a:latin typeface="Times New Roman"/>
                <a:cs typeface="Times New Roman"/>
              </a:rPr>
              <a:t> </a:t>
            </a:r>
            <a:r>
              <a:rPr lang="en-US" sz="1300" spc="10" dirty="0">
                <a:latin typeface="Times New Roman"/>
                <a:cs typeface="Times New Roman"/>
              </a:rPr>
              <a:t>salary</a:t>
            </a:r>
            <a:r>
              <a:rPr lang="en-US" sz="1300" spc="5" dirty="0">
                <a:latin typeface="Times New Roman"/>
                <a:cs typeface="Times New Roman"/>
              </a:rPr>
              <a:t> prediction</a:t>
            </a:r>
            <a:r>
              <a:rPr lang="en-US" sz="1300" spc="10" dirty="0">
                <a:latin typeface="Times New Roman"/>
                <a:cs typeface="Times New Roman"/>
              </a:rPr>
              <a:t> </a:t>
            </a:r>
            <a:r>
              <a:rPr lang="en-US" sz="1300" spc="5" dirty="0">
                <a:latin typeface="Times New Roman"/>
                <a:cs typeface="Times New Roman"/>
              </a:rPr>
              <a:t>or</a:t>
            </a:r>
            <a:r>
              <a:rPr lang="en-US" sz="1300" spc="-5" dirty="0">
                <a:latin typeface="Times New Roman"/>
                <a:cs typeface="Times New Roman"/>
              </a:rPr>
              <a:t> </a:t>
            </a:r>
            <a:r>
              <a:rPr lang="en-US" sz="1300" dirty="0">
                <a:latin typeface="Times New Roman"/>
                <a:cs typeface="Times New Roman"/>
              </a:rPr>
              <a:t>related</a:t>
            </a:r>
            <a:r>
              <a:rPr lang="en-US" sz="1300" spc="20" dirty="0">
                <a:latin typeface="Times New Roman"/>
                <a:cs typeface="Times New Roman"/>
              </a:rPr>
              <a:t> </a:t>
            </a:r>
            <a:r>
              <a:rPr lang="en-US" sz="1300" spc="5" dirty="0">
                <a:latin typeface="Times New Roman"/>
                <a:cs typeface="Times New Roman"/>
              </a:rPr>
              <a:t>tasks.</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marR="5080" defTabSz="457200">
              <a:lnSpc>
                <a:spcPct val="90000"/>
              </a:lnSpc>
              <a:spcBef>
                <a:spcPct val="20000"/>
              </a:spcBef>
              <a:spcAft>
                <a:spcPts val="600"/>
              </a:spcAft>
              <a:buClr>
                <a:schemeClr val="accent1">
                  <a:lumMod val="75000"/>
                </a:schemeClr>
              </a:buClr>
              <a:buSzPct val="145000"/>
              <a:buFont typeface="Arial"/>
              <a:buChar char="•"/>
            </a:pPr>
            <a:r>
              <a:rPr lang="en-US" sz="1300" spc="-20" dirty="0">
                <a:latin typeface="Times New Roman"/>
                <a:cs typeface="Times New Roman"/>
              </a:rPr>
              <a:t>We</a:t>
            </a:r>
            <a:r>
              <a:rPr lang="en-US" sz="1300" spc="10" dirty="0">
                <a:latin typeface="Times New Roman"/>
                <a:cs typeface="Times New Roman"/>
              </a:rPr>
              <a:t> </a:t>
            </a:r>
            <a:r>
              <a:rPr lang="en-US" sz="1300" dirty="0">
                <a:latin typeface="Times New Roman"/>
                <a:cs typeface="Times New Roman"/>
              </a:rPr>
              <a:t>found</a:t>
            </a:r>
            <a:r>
              <a:rPr lang="en-US" sz="1300" spc="5" dirty="0">
                <a:latin typeface="Times New Roman"/>
                <a:cs typeface="Times New Roman"/>
              </a:rPr>
              <a:t> the</a:t>
            </a:r>
            <a:r>
              <a:rPr lang="en-US" sz="1300" spc="15" dirty="0">
                <a:latin typeface="Times New Roman"/>
                <a:cs typeface="Times New Roman"/>
              </a:rPr>
              <a:t> </a:t>
            </a:r>
            <a:r>
              <a:rPr lang="en-US" sz="1300" spc="5" dirty="0">
                <a:latin typeface="Times New Roman"/>
                <a:cs typeface="Times New Roman"/>
              </a:rPr>
              <a:t>relationship</a:t>
            </a:r>
            <a:r>
              <a:rPr lang="en-US" sz="1300" spc="15" dirty="0">
                <a:latin typeface="Times New Roman"/>
                <a:cs typeface="Times New Roman"/>
              </a:rPr>
              <a:t> </a:t>
            </a:r>
            <a:r>
              <a:rPr lang="en-US" sz="1300" spc="5" dirty="0">
                <a:latin typeface="Times New Roman"/>
                <a:cs typeface="Times New Roman"/>
              </a:rPr>
              <a:t>of </a:t>
            </a:r>
            <a:r>
              <a:rPr lang="en-US" sz="1300" dirty="0">
                <a:latin typeface="Times New Roman"/>
                <a:cs typeface="Times New Roman"/>
              </a:rPr>
              <a:t>age</a:t>
            </a:r>
            <a:r>
              <a:rPr lang="en-US" sz="1300" spc="15" dirty="0">
                <a:latin typeface="Times New Roman"/>
                <a:cs typeface="Times New Roman"/>
              </a:rPr>
              <a:t> </a:t>
            </a:r>
            <a:r>
              <a:rPr lang="en-US" sz="1300" spc="5" dirty="0">
                <a:latin typeface="Times New Roman"/>
                <a:cs typeface="Times New Roman"/>
              </a:rPr>
              <a:t>and</a:t>
            </a:r>
            <a:r>
              <a:rPr lang="en-US" sz="1300" spc="15" dirty="0">
                <a:latin typeface="Times New Roman"/>
                <a:cs typeface="Times New Roman"/>
              </a:rPr>
              <a:t> </a:t>
            </a:r>
            <a:r>
              <a:rPr lang="en-US" sz="1300" spc="10" dirty="0">
                <a:latin typeface="Times New Roman"/>
                <a:cs typeface="Times New Roman"/>
              </a:rPr>
              <a:t>salary </a:t>
            </a:r>
            <a:r>
              <a:rPr lang="en-US" sz="1300" dirty="0">
                <a:latin typeface="Times New Roman"/>
                <a:cs typeface="Times New Roman"/>
              </a:rPr>
              <a:t>as</a:t>
            </a:r>
            <a:r>
              <a:rPr lang="en-US" sz="1300" spc="80" dirty="0">
                <a:latin typeface="Times New Roman"/>
                <a:cs typeface="Times New Roman"/>
              </a:rPr>
              <a:t> </a:t>
            </a:r>
            <a:r>
              <a:rPr lang="en-US" sz="1300" spc="5" dirty="0">
                <a:latin typeface="Times New Roman"/>
                <a:cs typeface="Times New Roman"/>
              </a:rPr>
              <a:t>the</a:t>
            </a:r>
            <a:r>
              <a:rPr lang="en-US" sz="1300" spc="20" dirty="0">
                <a:latin typeface="Times New Roman"/>
                <a:cs typeface="Times New Roman"/>
              </a:rPr>
              <a:t> </a:t>
            </a:r>
            <a:r>
              <a:rPr lang="en-US" sz="1300" dirty="0">
                <a:latin typeface="Times New Roman"/>
                <a:cs typeface="Times New Roman"/>
              </a:rPr>
              <a:t>age</a:t>
            </a:r>
            <a:r>
              <a:rPr lang="en-US" sz="1300" spc="25" dirty="0">
                <a:latin typeface="Times New Roman"/>
                <a:cs typeface="Times New Roman"/>
              </a:rPr>
              <a:t> </a:t>
            </a:r>
            <a:r>
              <a:rPr lang="en-US" sz="1300" spc="5" dirty="0">
                <a:latin typeface="Times New Roman"/>
                <a:cs typeface="Times New Roman"/>
              </a:rPr>
              <a:t>increases</a:t>
            </a:r>
            <a:r>
              <a:rPr lang="en-US" sz="1300" spc="25" dirty="0">
                <a:latin typeface="Times New Roman"/>
                <a:cs typeface="Times New Roman"/>
              </a:rPr>
              <a:t> </a:t>
            </a:r>
            <a:r>
              <a:rPr lang="en-US" sz="1300" spc="5" dirty="0">
                <a:latin typeface="Times New Roman"/>
                <a:cs typeface="Times New Roman"/>
              </a:rPr>
              <a:t>the</a:t>
            </a:r>
            <a:r>
              <a:rPr lang="en-US" sz="1300" spc="35" dirty="0">
                <a:latin typeface="Times New Roman"/>
                <a:cs typeface="Times New Roman"/>
              </a:rPr>
              <a:t> </a:t>
            </a:r>
            <a:r>
              <a:rPr lang="en-US" sz="1300" spc="10" dirty="0">
                <a:latin typeface="Times New Roman"/>
                <a:cs typeface="Times New Roman"/>
              </a:rPr>
              <a:t>salary </a:t>
            </a:r>
            <a:r>
              <a:rPr lang="en-US" sz="1300" dirty="0">
                <a:latin typeface="Times New Roman"/>
                <a:cs typeface="Times New Roman"/>
              </a:rPr>
              <a:t>package</a:t>
            </a:r>
            <a:r>
              <a:rPr lang="en-US" sz="1300" spc="15" dirty="0">
                <a:latin typeface="Times New Roman"/>
                <a:cs typeface="Times New Roman"/>
              </a:rPr>
              <a:t> </a:t>
            </a:r>
            <a:r>
              <a:rPr lang="en-US" sz="1300" spc="5" dirty="0">
                <a:latin typeface="Times New Roman"/>
                <a:cs typeface="Times New Roman"/>
              </a:rPr>
              <a:t>is </a:t>
            </a:r>
            <a:r>
              <a:rPr lang="en-US" sz="1300" dirty="0">
                <a:latin typeface="Times New Roman"/>
                <a:cs typeface="Times New Roman"/>
              </a:rPr>
              <a:t>getting</a:t>
            </a:r>
            <a:r>
              <a:rPr lang="en-US" sz="1300" spc="45" dirty="0">
                <a:latin typeface="Times New Roman"/>
                <a:cs typeface="Times New Roman"/>
              </a:rPr>
              <a:t> </a:t>
            </a:r>
            <a:r>
              <a:rPr lang="en-US" sz="1300" spc="5" dirty="0">
                <a:latin typeface="Times New Roman"/>
                <a:cs typeface="Times New Roman"/>
              </a:rPr>
              <a:t>less,</a:t>
            </a:r>
            <a:r>
              <a:rPr lang="en-US" sz="1300" spc="15" dirty="0">
                <a:latin typeface="Times New Roman"/>
                <a:cs typeface="Times New Roman"/>
              </a:rPr>
              <a:t> </a:t>
            </a:r>
            <a:r>
              <a:rPr lang="en-US" sz="1300" spc="5" dirty="0">
                <a:latin typeface="Times New Roman"/>
                <a:cs typeface="Times New Roman"/>
              </a:rPr>
              <a:t>and</a:t>
            </a:r>
            <a:r>
              <a:rPr lang="en-US" sz="1300" spc="15"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dirty="0">
                <a:latin typeface="Times New Roman"/>
                <a:cs typeface="Times New Roman"/>
              </a:rPr>
              <a:t>20</a:t>
            </a:r>
            <a:r>
              <a:rPr lang="en-US" sz="1300" spc="15" dirty="0">
                <a:latin typeface="Times New Roman"/>
                <a:cs typeface="Times New Roman"/>
              </a:rPr>
              <a:t> </a:t>
            </a:r>
            <a:r>
              <a:rPr lang="en-US" sz="1300" dirty="0">
                <a:latin typeface="Times New Roman"/>
                <a:cs typeface="Times New Roman"/>
              </a:rPr>
              <a:t>to</a:t>
            </a:r>
            <a:r>
              <a:rPr lang="en-US" sz="1300" spc="15" dirty="0">
                <a:latin typeface="Times New Roman"/>
                <a:cs typeface="Times New Roman"/>
              </a:rPr>
              <a:t> </a:t>
            </a:r>
            <a:r>
              <a:rPr lang="en-US" sz="1300" dirty="0">
                <a:latin typeface="Times New Roman"/>
                <a:cs typeface="Times New Roman"/>
              </a:rPr>
              <a:t>40</a:t>
            </a:r>
            <a:r>
              <a:rPr lang="en-US" sz="1300" spc="15" dirty="0">
                <a:latin typeface="Times New Roman"/>
                <a:cs typeface="Times New Roman"/>
              </a:rPr>
              <a:t> </a:t>
            </a:r>
            <a:r>
              <a:rPr lang="en-US" sz="1300" dirty="0">
                <a:latin typeface="Times New Roman"/>
                <a:cs typeface="Times New Roman"/>
              </a:rPr>
              <a:t>age</a:t>
            </a:r>
            <a:r>
              <a:rPr lang="en-US" sz="1300" spc="15" dirty="0">
                <a:latin typeface="Times New Roman"/>
                <a:cs typeface="Times New Roman"/>
              </a:rPr>
              <a:t> </a:t>
            </a:r>
            <a:r>
              <a:rPr lang="en-US" sz="1300" dirty="0">
                <a:latin typeface="Times New Roman"/>
                <a:cs typeface="Times New Roman"/>
              </a:rPr>
              <a:t>group</a:t>
            </a:r>
            <a:r>
              <a:rPr lang="en-US" sz="1300" spc="15" dirty="0">
                <a:latin typeface="Times New Roman"/>
                <a:cs typeface="Times New Roman"/>
              </a:rPr>
              <a:t> </a:t>
            </a:r>
            <a:r>
              <a:rPr lang="en-US" sz="1300" spc="5" dirty="0">
                <a:latin typeface="Times New Roman"/>
                <a:cs typeface="Times New Roman"/>
              </a:rPr>
              <a:t>of</a:t>
            </a:r>
            <a:r>
              <a:rPr lang="en-US" sz="1300" dirty="0">
                <a:latin typeface="Times New Roman"/>
                <a:cs typeface="Times New Roman"/>
              </a:rPr>
              <a:t> </a:t>
            </a:r>
            <a:r>
              <a:rPr lang="en-US" sz="1300" spc="5" dirty="0">
                <a:latin typeface="Times New Roman"/>
                <a:cs typeface="Times New Roman"/>
              </a:rPr>
              <a:t>people</a:t>
            </a:r>
            <a:r>
              <a:rPr lang="en-US" sz="1300" spc="10" dirty="0">
                <a:latin typeface="Times New Roman"/>
                <a:cs typeface="Times New Roman"/>
              </a:rPr>
              <a:t> </a:t>
            </a:r>
            <a:r>
              <a:rPr lang="en-US" sz="1300" spc="5" dirty="0">
                <a:latin typeface="Times New Roman"/>
                <a:cs typeface="Times New Roman"/>
              </a:rPr>
              <a:t>has </a:t>
            </a:r>
            <a:r>
              <a:rPr lang="en-US" sz="1300" spc="-300" dirty="0">
                <a:latin typeface="Times New Roman"/>
                <a:cs typeface="Times New Roman"/>
              </a:rPr>
              <a:t> </a:t>
            </a:r>
            <a:r>
              <a:rPr lang="en-US" sz="1300" spc="-5" dirty="0">
                <a:latin typeface="Times New Roman"/>
                <a:cs typeface="Times New Roman"/>
              </a:rPr>
              <a:t>average</a:t>
            </a:r>
            <a:r>
              <a:rPr lang="en-US" sz="1300" dirty="0">
                <a:latin typeface="Times New Roman"/>
                <a:cs typeface="Times New Roman"/>
              </a:rPr>
              <a:t> </a:t>
            </a:r>
            <a:r>
              <a:rPr lang="en-US" sz="1300" spc="10" dirty="0">
                <a:latin typeface="Times New Roman"/>
                <a:cs typeface="Times New Roman"/>
              </a:rPr>
              <a:t>salary </a:t>
            </a:r>
            <a:r>
              <a:rPr lang="en-US" sz="1300" dirty="0">
                <a:latin typeface="Times New Roman"/>
                <a:cs typeface="Times New Roman"/>
              </a:rPr>
              <a:t>package</a:t>
            </a:r>
            <a:r>
              <a:rPr lang="en-US" sz="1300" spc="15" dirty="0">
                <a:latin typeface="Times New Roman"/>
                <a:cs typeface="Times New Roman"/>
              </a:rPr>
              <a:t> </a:t>
            </a:r>
            <a:r>
              <a:rPr lang="en-US" sz="1300" spc="5" dirty="0">
                <a:latin typeface="Times New Roman"/>
                <a:cs typeface="Times New Roman"/>
              </a:rPr>
              <a:t>but</a:t>
            </a:r>
            <a:r>
              <a:rPr lang="en-US" sz="1300" spc="30"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dirty="0">
                <a:latin typeface="Times New Roman"/>
                <a:cs typeface="Times New Roman"/>
              </a:rPr>
              <a:t>frequency</a:t>
            </a:r>
            <a:r>
              <a:rPr lang="en-US" sz="1300" spc="20" dirty="0">
                <a:latin typeface="Times New Roman"/>
                <a:cs typeface="Times New Roman"/>
              </a:rPr>
              <a:t> </a:t>
            </a:r>
            <a:r>
              <a:rPr lang="en-US" sz="1300" spc="5" dirty="0">
                <a:latin typeface="Times New Roman"/>
                <a:cs typeface="Times New Roman"/>
              </a:rPr>
              <a:t>is</a:t>
            </a:r>
            <a:r>
              <a:rPr lang="en-US" sz="1300" spc="20" dirty="0">
                <a:latin typeface="Times New Roman"/>
                <a:cs typeface="Times New Roman"/>
              </a:rPr>
              <a:t> </a:t>
            </a:r>
            <a:r>
              <a:rPr lang="en-US" sz="1300" spc="5" dirty="0">
                <a:latin typeface="Times New Roman"/>
                <a:cs typeface="Times New Roman"/>
              </a:rPr>
              <a:t>high</a:t>
            </a:r>
            <a:r>
              <a:rPr lang="en-US" sz="1300" spc="15" dirty="0">
                <a:latin typeface="Times New Roman"/>
                <a:cs typeface="Times New Roman"/>
              </a:rPr>
              <a:t> </a:t>
            </a:r>
            <a:r>
              <a:rPr lang="en-US" sz="1300" dirty="0">
                <a:latin typeface="Times New Roman"/>
                <a:cs typeface="Times New Roman"/>
              </a:rPr>
              <a:t>.</a:t>
            </a:r>
            <a:r>
              <a:rPr lang="en-US" sz="1300" spc="80" dirty="0">
                <a:latin typeface="Times New Roman"/>
                <a:cs typeface="Times New Roman"/>
              </a:rPr>
              <a:t> </a:t>
            </a:r>
            <a:r>
              <a:rPr lang="en-US" sz="1300" spc="5" dirty="0">
                <a:latin typeface="Times New Roman"/>
                <a:cs typeface="Times New Roman"/>
              </a:rPr>
              <a:t>Highly</a:t>
            </a:r>
            <a:r>
              <a:rPr lang="en-US" sz="1300" spc="20" dirty="0">
                <a:latin typeface="Times New Roman"/>
                <a:cs typeface="Times New Roman"/>
              </a:rPr>
              <a:t> </a:t>
            </a:r>
            <a:r>
              <a:rPr lang="en-US" sz="1300" spc="5" dirty="0">
                <a:latin typeface="Times New Roman"/>
                <a:cs typeface="Times New Roman"/>
              </a:rPr>
              <a:t>experienced</a:t>
            </a:r>
            <a:r>
              <a:rPr lang="en-US" sz="1300" spc="15" dirty="0">
                <a:latin typeface="Times New Roman"/>
                <a:cs typeface="Times New Roman"/>
              </a:rPr>
              <a:t> </a:t>
            </a:r>
            <a:r>
              <a:rPr lang="en-US" sz="1300" spc="5" dirty="0">
                <a:latin typeface="Times New Roman"/>
                <a:cs typeface="Times New Roman"/>
              </a:rPr>
              <a:t>people</a:t>
            </a:r>
            <a:r>
              <a:rPr lang="en-US" sz="1300" spc="15" dirty="0">
                <a:latin typeface="Times New Roman"/>
                <a:cs typeface="Times New Roman"/>
              </a:rPr>
              <a:t> </a:t>
            </a:r>
            <a:r>
              <a:rPr lang="en-US" sz="1300" spc="5" dirty="0">
                <a:latin typeface="Times New Roman"/>
                <a:cs typeface="Times New Roman"/>
              </a:rPr>
              <a:t>less</a:t>
            </a:r>
            <a:r>
              <a:rPr lang="en-US" sz="1300" spc="25" dirty="0">
                <a:latin typeface="Times New Roman"/>
                <a:cs typeface="Times New Roman"/>
              </a:rPr>
              <a:t> </a:t>
            </a:r>
            <a:r>
              <a:rPr lang="en-US" sz="1300" dirty="0">
                <a:latin typeface="Times New Roman"/>
                <a:cs typeface="Times New Roman"/>
              </a:rPr>
              <a:t>frequency</a:t>
            </a:r>
            <a:r>
              <a:rPr lang="en-US" sz="1300" spc="15" dirty="0">
                <a:latin typeface="Times New Roman"/>
                <a:cs typeface="Times New Roman"/>
              </a:rPr>
              <a:t> </a:t>
            </a:r>
            <a:r>
              <a:rPr lang="en-US" sz="1300" spc="5" dirty="0">
                <a:latin typeface="Times New Roman"/>
                <a:cs typeface="Times New Roman"/>
              </a:rPr>
              <a:t>and</a:t>
            </a:r>
            <a:r>
              <a:rPr lang="en-US" sz="1300" spc="15" dirty="0">
                <a:latin typeface="Times New Roman"/>
                <a:cs typeface="Times New Roman"/>
              </a:rPr>
              <a:t> </a:t>
            </a:r>
            <a:r>
              <a:rPr lang="en-US" sz="1300" spc="-5" dirty="0">
                <a:latin typeface="Times New Roman"/>
                <a:cs typeface="Times New Roman"/>
              </a:rPr>
              <a:t>few</a:t>
            </a:r>
            <a:r>
              <a:rPr lang="en-US" sz="1300" spc="10" dirty="0">
                <a:latin typeface="Times New Roman"/>
                <a:cs typeface="Times New Roman"/>
              </a:rPr>
              <a:t> </a:t>
            </a:r>
            <a:r>
              <a:rPr lang="en-US" sz="1300" spc="5" dirty="0">
                <a:latin typeface="Times New Roman"/>
                <a:cs typeface="Times New Roman"/>
              </a:rPr>
              <a:t>of</a:t>
            </a:r>
            <a:r>
              <a:rPr lang="en-US" sz="1300" dirty="0">
                <a:latin typeface="Times New Roman"/>
                <a:cs typeface="Times New Roman"/>
              </a:rPr>
              <a:t> </a:t>
            </a:r>
            <a:r>
              <a:rPr lang="en-US" sz="1300" spc="5" dirty="0">
                <a:latin typeface="Times New Roman"/>
                <a:cs typeface="Times New Roman"/>
              </a:rPr>
              <a:t>them</a:t>
            </a:r>
            <a:r>
              <a:rPr lang="en-US" sz="1300" spc="25" dirty="0">
                <a:latin typeface="Times New Roman"/>
                <a:cs typeface="Times New Roman"/>
              </a:rPr>
              <a:t> </a:t>
            </a:r>
            <a:r>
              <a:rPr lang="en-US" sz="1300" spc="5" dirty="0">
                <a:latin typeface="Times New Roman"/>
                <a:cs typeface="Times New Roman"/>
              </a:rPr>
              <a:t>only</a:t>
            </a:r>
            <a:r>
              <a:rPr lang="en-US" sz="1300" spc="10" dirty="0">
                <a:latin typeface="Times New Roman"/>
                <a:cs typeface="Times New Roman"/>
              </a:rPr>
              <a:t> </a:t>
            </a:r>
            <a:r>
              <a:rPr lang="en-US" sz="1300" spc="5" dirty="0">
                <a:latin typeface="Times New Roman"/>
                <a:cs typeface="Times New Roman"/>
              </a:rPr>
              <a:t>taking</a:t>
            </a:r>
            <a:r>
              <a:rPr lang="en-US" sz="1300" spc="15" dirty="0">
                <a:latin typeface="Times New Roman"/>
                <a:cs typeface="Times New Roman"/>
              </a:rPr>
              <a:t> </a:t>
            </a:r>
            <a:r>
              <a:rPr lang="en-US" sz="1300" spc="5" dirty="0">
                <a:latin typeface="Times New Roman"/>
                <a:cs typeface="Times New Roman"/>
              </a:rPr>
              <a:t>high</a:t>
            </a:r>
            <a:r>
              <a:rPr lang="en-US" sz="1300" spc="25" dirty="0">
                <a:latin typeface="Times New Roman"/>
                <a:cs typeface="Times New Roman"/>
              </a:rPr>
              <a:t> </a:t>
            </a:r>
            <a:r>
              <a:rPr lang="en-US" sz="1300" spc="10" dirty="0">
                <a:latin typeface="Times New Roman"/>
                <a:cs typeface="Times New Roman"/>
              </a:rPr>
              <a:t>salary </a:t>
            </a:r>
            <a:r>
              <a:rPr lang="en-US" sz="1300" spc="15" dirty="0">
                <a:latin typeface="Times New Roman"/>
                <a:cs typeface="Times New Roman"/>
              </a:rPr>
              <a:t> </a:t>
            </a:r>
            <a:r>
              <a:rPr lang="en-US" sz="1300" dirty="0">
                <a:latin typeface="Times New Roman"/>
                <a:cs typeface="Times New Roman"/>
              </a:rPr>
              <a:t>package.</a:t>
            </a:r>
            <a:r>
              <a:rPr lang="en-US" sz="1300" spc="5" dirty="0">
                <a:latin typeface="Times New Roman"/>
                <a:cs typeface="Times New Roman"/>
              </a:rPr>
              <a:t> which</a:t>
            </a:r>
            <a:r>
              <a:rPr lang="en-US" sz="1300" spc="10" dirty="0">
                <a:latin typeface="Times New Roman"/>
                <a:cs typeface="Times New Roman"/>
              </a:rPr>
              <a:t> </a:t>
            </a:r>
            <a:r>
              <a:rPr lang="en-US" sz="1300" spc="5" dirty="0">
                <a:latin typeface="Times New Roman"/>
                <a:cs typeface="Times New Roman"/>
              </a:rPr>
              <a:t>is </a:t>
            </a:r>
            <a:r>
              <a:rPr lang="en-US" sz="1300" dirty="0">
                <a:latin typeface="Times New Roman"/>
                <a:cs typeface="Times New Roman"/>
              </a:rPr>
              <a:t>2</a:t>
            </a:r>
            <a:r>
              <a:rPr lang="en-US" sz="1300" spc="10" dirty="0">
                <a:latin typeface="Times New Roman"/>
                <a:cs typeface="Times New Roman"/>
              </a:rPr>
              <a:t> </a:t>
            </a:r>
            <a:r>
              <a:rPr lang="en-US" sz="1300" spc="5" dirty="0">
                <a:latin typeface="Times New Roman"/>
                <a:cs typeface="Times New Roman"/>
              </a:rPr>
              <a:t>lakh.</a:t>
            </a:r>
            <a:endParaRPr lang="en-US" sz="130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300" b="1" dirty="0">
                <a:latin typeface="Times New Roman"/>
                <a:cs typeface="Times New Roman"/>
              </a:rPr>
              <a:t>Mean </a:t>
            </a:r>
            <a:r>
              <a:rPr lang="en-US" sz="1300" b="1" spc="5" dirty="0">
                <a:latin typeface="Times New Roman"/>
                <a:cs typeface="Times New Roman"/>
              </a:rPr>
              <a:t>salary</a:t>
            </a:r>
            <a:r>
              <a:rPr lang="en-US" sz="1300" b="1" spc="-5" dirty="0">
                <a:latin typeface="Times New Roman"/>
                <a:cs typeface="Times New Roman"/>
              </a:rPr>
              <a:t> for</a:t>
            </a:r>
            <a:r>
              <a:rPr lang="en-US" sz="1300" b="1" spc="20" dirty="0">
                <a:latin typeface="Times New Roman"/>
                <a:cs typeface="Times New Roman"/>
              </a:rPr>
              <a:t> </a:t>
            </a:r>
            <a:r>
              <a:rPr lang="en-US" sz="1300" b="1" spc="5" dirty="0">
                <a:latin typeface="Times New Roman"/>
                <a:cs typeface="Times New Roman"/>
              </a:rPr>
              <a:t>each</a:t>
            </a:r>
            <a:r>
              <a:rPr lang="en-US" sz="1300" b="1" dirty="0">
                <a:latin typeface="Times New Roman"/>
                <a:cs typeface="Times New Roman"/>
              </a:rPr>
              <a:t> category</a:t>
            </a:r>
            <a:endParaRPr lang="en-US" sz="1300">
              <a:latin typeface="Times New Roman"/>
              <a:cs typeface="Times New Roman"/>
            </a:endParaRPr>
          </a:p>
          <a:p>
            <a:pPr marL="195580" indent="-182880" defTabSz="457200">
              <a:lnSpc>
                <a:spcPct val="90000"/>
              </a:lnSpc>
              <a:spcBef>
                <a:spcPct val="20000"/>
              </a:spcBef>
              <a:spcAft>
                <a:spcPts val="600"/>
              </a:spcAft>
              <a:buClr>
                <a:schemeClr val="accent1">
                  <a:lumMod val="75000"/>
                </a:schemeClr>
              </a:buClr>
              <a:buSzPct val="145000"/>
              <a:buFont typeface="Arial"/>
              <a:buChar char="•"/>
              <a:tabLst>
                <a:tab pos="195580" algn="l"/>
              </a:tabLst>
            </a:pPr>
            <a:r>
              <a:rPr lang="en-US" sz="1300" b="1" dirty="0">
                <a:latin typeface="Times New Roman"/>
                <a:cs typeface="Times New Roman"/>
              </a:rPr>
              <a:t>Insights</a:t>
            </a:r>
            <a:r>
              <a:rPr lang="en-US" sz="1300" b="1" spc="20" dirty="0">
                <a:latin typeface="Times New Roman"/>
                <a:cs typeface="Times New Roman"/>
              </a:rPr>
              <a:t> </a:t>
            </a:r>
            <a:r>
              <a:rPr lang="en-US" sz="1300" b="1" spc="-5" dirty="0">
                <a:latin typeface="Times New Roman"/>
                <a:cs typeface="Times New Roman"/>
              </a:rPr>
              <a:t>from</a:t>
            </a:r>
            <a:r>
              <a:rPr lang="en-US" sz="1300" b="1" spc="20" dirty="0">
                <a:latin typeface="Times New Roman"/>
                <a:cs typeface="Times New Roman"/>
              </a:rPr>
              <a:t> </a:t>
            </a:r>
            <a:r>
              <a:rPr lang="en-US" sz="1300" b="1" dirty="0">
                <a:latin typeface="Times New Roman"/>
                <a:cs typeface="Times New Roman"/>
              </a:rPr>
              <a:t>the</a:t>
            </a:r>
            <a:r>
              <a:rPr lang="en-US" sz="1300" b="1" spc="5" dirty="0">
                <a:latin typeface="Times New Roman"/>
                <a:cs typeface="Times New Roman"/>
              </a:rPr>
              <a:t> Bar</a:t>
            </a:r>
            <a:r>
              <a:rPr lang="en-US" sz="1300" b="1" spc="10" dirty="0">
                <a:latin typeface="Times New Roman"/>
                <a:cs typeface="Times New Roman"/>
              </a:rPr>
              <a:t> </a:t>
            </a:r>
            <a:r>
              <a:rPr lang="en-US" sz="1300" b="1" spc="5" dirty="0">
                <a:latin typeface="Times New Roman"/>
                <a:cs typeface="Times New Roman"/>
              </a:rPr>
              <a:t>Plots:</a:t>
            </a:r>
            <a:endParaRPr lang="en-US" sz="1300" dirty="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300" spc="5" dirty="0">
                <a:latin typeface="Times New Roman"/>
                <a:cs typeface="Times New Roman"/>
              </a:rPr>
              <a:t>The</a:t>
            </a:r>
            <a:r>
              <a:rPr lang="en-US" sz="1300" spc="10" dirty="0">
                <a:latin typeface="Times New Roman"/>
                <a:cs typeface="Times New Roman"/>
              </a:rPr>
              <a:t> </a:t>
            </a:r>
            <a:r>
              <a:rPr lang="en-US" sz="1300" spc="5" dirty="0">
                <a:latin typeface="Times New Roman"/>
                <a:cs typeface="Times New Roman"/>
              </a:rPr>
              <a:t>height</a:t>
            </a:r>
            <a:r>
              <a:rPr lang="en-US" sz="1300" spc="25" dirty="0">
                <a:latin typeface="Times New Roman"/>
                <a:cs typeface="Times New Roman"/>
              </a:rPr>
              <a:t> </a:t>
            </a:r>
            <a:r>
              <a:rPr lang="en-US" sz="1300" spc="5" dirty="0">
                <a:latin typeface="Times New Roman"/>
                <a:cs typeface="Times New Roman"/>
              </a:rPr>
              <a:t>of </a:t>
            </a:r>
            <a:r>
              <a:rPr lang="en-US" sz="1300" dirty="0">
                <a:latin typeface="Times New Roman"/>
                <a:cs typeface="Times New Roman"/>
              </a:rPr>
              <a:t>each</a:t>
            </a:r>
            <a:r>
              <a:rPr lang="en-US" sz="1300" spc="15" dirty="0">
                <a:latin typeface="Times New Roman"/>
                <a:cs typeface="Times New Roman"/>
              </a:rPr>
              <a:t> </a:t>
            </a:r>
            <a:r>
              <a:rPr lang="en-US" sz="1300" spc="5" dirty="0">
                <a:latin typeface="Times New Roman"/>
                <a:cs typeface="Times New Roman"/>
              </a:rPr>
              <a:t>bar</a:t>
            </a:r>
            <a:r>
              <a:rPr lang="en-US" sz="1300" spc="15" dirty="0">
                <a:latin typeface="Times New Roman"/>
                <a:cs typeface="Times New Roman"/>
              </a:rPr>
              <a:t> </a:t>
            </a:r>
            <a:r>
              <a:rPr lang="en-US" sz="1300" dirty="0">
                <a:latin typeface="Times New Roman"/>
                <a:cs typeface="Times New Roman"/>
              </a:rPr>
              <a:t>indicates</a:t>
            </a:r>
            <a:r>
              <a:rPr lang="en-US" sz="1300" spc="20"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spc="-5" dirty="0">
                <a:latin typeface="Times New Roman"/>
                <a:cs typeface="Times New Roman"/>
              </a:rPr>
              <a:t>average</a:t>
            </a:r>
            <a:r>
              <a:rPr lang="en-US" sz="1300" dirty="0">
                <a:latin typeface="Times New Roman"/>
                <a:cs typeface="Times New Roman"/>
              </a:rPr>
              <a:t> </a:t>
            </a:r>
            <a:r>
              <a:rPr lang="en-US" sz="1300" spc="10" dirty="0">
                <a:latin typeface="Times New Roman"/>
                <a:cs typeface="Times New Roman"/>
              </a:rPr>
              <a:t>salary</a:t>
            </a:r>
            <a:r>
              <a:rPr lang="en-US" sz="1300" spc="5" dirty="0">
                <a:latin typeface="Times New Roman"/>
                <a:cs typeface="Times New Roman"/>
              </a:rPr>
              <a:t> </a:t>
            </a:r>
            <a:r>
              <a:rPr lang="en-US" sz="1300" dirty="0">
                <a:latin typeface="Times New Roman"/>
                <a:cs typeface="Times New Roman"/>
              </a:rPr>
              <a:t>for</a:t>
            </a:r>
            <a:r>
              <a:rPr lang="en-US" sz="1300" spc="-20"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spc="5" dirty="0">
                <a:latin typeface="Times New Roman"/>
                <a:cs typeface="Times New Roman"/>
              </a:rPr>
              <a:t>corresponding</a:t>
            </a:r>
            <a:r>
              <a:rPr lang="en-US" sz="1300" spc="-10" dirty="0">
                <a:latin typeface="Times New Roman"/>
                <a:cs typeface="Times New Roman"/>
              </a:rPr>
              <a:t> </a:t>
            </a:r>
            <a:r>
              <a:rPr lang="en-US" sz="1300" spc="-5" dirty="0">
                <a:latin typeface="Times New Roman"/>
                <a:cs typeface="Times New Roman"/>
              </a:rPr>
              <a:t>category.</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marR="271145" defTabSz="457200">
              <a:lnSpc>
                <a:spcPct val="90000"/>
              </a:lnSpc>
              <a:spcBef>
                <a:spcPct val="20000"/>
              </a:spcBef>
              <a:spcAft>
                <a:spcPts val="600"/>
              </a:spcAft>
              <a:buClr>
                <a:schemeClr val="accent1">
                  <a:lumMod val="75000"/>
                </a:schemeClr>
              </a:buClr>
              <a:buSzPct val="145000"/>
              <a:buFont typeface="Arial"/>
              <a:buChar char="•"/>
            </a:pPr>
            <a:r>
              <a:rPr lang="en-US" sz="1300" dirty="0">
                <a:latin typeface="Times New Roman"/>
                <a:cs typeface="Times New Roman"/>
              </a:rPr>
              <a:t>By</a:t>
            </a:r>
            <a:r>
              <a:rPr lang="en-US" sz="1300" spc="10" dirty="0">
                <a:latin typeface="Times New Roman"/>
                <a:cs typeface="Times New Roman"/>
              </a:rPr>
              <a:t> </a:t>
            </a:r>
            <a:r>
              <a:rPr lang="en-US" sz="1300" spc="5" dirty="0">
                <a:latin typeface="Times New Roman"/>
                <a:cs typeface="Times New Roman"/>
              </a:rPr>
              <a:t>comparing</a:t>
            </a:r>
            <a:r>
              <a:rPr lang="en-US" sz="1300" spc="15" dirty="0">
                <a:latin typeface="Times New Roman"/>
                <a:cs typeface="Times New Roman"/>
              </a:rPr>
              <a:t> </a:t>
            </a:r>
            <a:r>
              <a:rPr lang="en-US" sz="1300" spc="5" dirty="0">
                <a:latin typeface="Times New Roman"/>
                <a:cs typeface="Times New Roman"/>
              </a:rPr>
              <a:t>the</a:t>
            </a:r>
            <a:r>
              <a:rPr lang="en-US" sz="1300" spc="15" dirty="0">
                <a:latin typeface="Times New Roman"/>
                <a:cs typeface="Times New Roman"/>
              </a:rPr>
              <a:t> </a:t>
            </a:r>
            <a:r>
              <a:rPr lang="en-US" sz="1300" spc="5" dirty="0">
                <a:latin typeface="Times New Roman"/>
                <a:cs typeface="Times New Roman"/>
              </a:rPr>
              <a:t>heights</a:t>
            </a:r>
            <a:r>
              <a:rPr lang="en-US" sz="1300" spc="40" dirty="0">
                <a:latin typeface="Times New Roman"/>
                <a:cs typeface="Times New Roman"/>
              </a:rPr>
              <a:t> </a:t>
            </a:r>
            <a:r>
              <a:rPr lang="en-US" sz="1300" spc="5" dirty="0">
                <a:latin typeface="Times New Roman"/>
                <a:cs typeface="Times New Roman"/>
              </a:rPr>
              <a:t>of</a:t>
            </a:r>
            <a:r>
              <a:rPr lang="en-US" sz="1300" dirty="0">
                <a:latin typeface="Times New Roman"/>
                <a:cs typeface="Times New Roman"/>
              </a:rPr>
              <a:t> bars</a:t>
            </a:r>
            <a:r>
              <a:rPr lang="en-US" sz="1300" spc="30" dirty="0">
                <a:latin typeface="Times New Roman"/>
                <a:cs typeface="Times New Roman"/>
              </a:rPr>
              <a:t> </a:t>
            </a:r>
            <a:r>
              <a:rPr lang="en-US" sz="1300" spc="5" dirty="0">
                <a:latin typeface="Times New Roman"/>
                <a:cs typeface="Times New Roman"/>
              </a:rPr>
              <a:t>within</a:t>
            </a:r>
            <a:r>
              <a:rPr lang="en-US" sz="1300" spc="15" dirty="0">
                <a:latin typeface="Times New Roman"/>
                <a:cs typeface="Times New Roman"/>
              </a:rPr>
              <a:t> </a:t>
            </a:r>
            <a:r>
              <a:rPr lang="en-US" sz="1300" dirty="0">
                <a:latin typeface="Times New Roman"/>
                <a:cs typeface="Times New Roman"/>
              </a:rPr>
              <a:t>each</a:t>
            </a:r>
            <a:r>
              <a:rPr lang="en-US" sz="1300" spc="20" dirty="0">
                <a:latin typeface="Times New Roman"/>
                <a:cs typeface="Times New Roman"/>
              </a:rPr>
              <a:t> </a:t>
            </a:r>
            <a:r>
              <a:rPr lang="en-US" sz="1300" spc="5" dirty="0">
                <a:latin typeface="Times New Roman"/>
                <a:cs typeface="Times New Roman"/>
              </a:rPr>
              <a:t>plot,</a:t>
            </a:r>
            <a:r>
              <a:rPr lang="en-US" sz="1300" spc="15" dirty="0">
                <a:latin typeface="Times New Roman"/>
                <a:cs typeface="Times New Roman"/>
              </a:rPr>
              <a:t> </a:t>
            </a:r>
            <a:r>
              <a:rPr lang="en-US" sz="1300" spc="5" dirty="0">
                <a:latin typeface="Times New Roman"/>
                <a:cs typeface="Times New Roman"/>
              </a:rPr>
              <a:t>you</a:t>
            </a:r>
            <a:r>
              <a:rPr lang="en-US" sz="1300" spc="10" dirty="0">
                <a:latin typeface="Times New Roman"/>
                <a:cs typeface="Times New Roman"/>
              </a:rPr>
              <a:t> </a:t>
            </a:r>
            <a:r>
              <a:rPr lang="en-US" sz="1300" dirty="0">
                <a:latin typeface="Times New Roman"/>
                <a:cs typeface="Times New Roman"/>
              </a:rPr>
              <a:t>can</a:t>
            </a:r>
            <a:r>
              <a:rPr lang="en-US" sz="1300" spc="15" dirty="0">
                <a:latin typeface="Times New Roman"/>
                <a:cs typeface="Times New Roman"/>
              </a:rPr>
              <a:t> </a:t>
            </a:r>
            <a:r>
              <a:rPr lang="en-US" sz="1300" spc="5" dirty="0">
                <a:latin typeface="Times New Roman"/>
                <a:cs typeface="Times New Roman"/>
              </a:rPr>
              <a:t>identify</a:t>
            </a:r>
            <a:r>
              <a:rPr lang="en-US" sz="1300" spc="15" dirty="0">
                <a:latin typeface="Times New Roman"/>
                <a:cs typeface="Times New Roman"/>
              </a:rPr>
              <a:t> </a:t>
            </a:r>
            <a:r>
              <a:rPr lang="en-US" sz="1300" spc="5" dirty="0">
                <a:latin typeface="Times New Roman"/>
                <a:cs typeface="Times New Roman"/>
              </a:rPr>
              <a:t>variations</a:t>
            </a:r>
            <a:r>
              <a:rPr lang="en-US" sz="1300" spc="25" dirty="0">
                <a:latin typeface="Times New Roman"/>
                <a:cs typeface="Times New Roman"/>
              </a:rPr>
              <a:t> </a:t>
            </a:r>
            <a:r>
              <a:rPr lang="en-US" sz="1300" spc="5" dirty="0">
                <a:latin typeface="Times New Roman"/>
                <a:cs typeface="Times New Roman"/>
              </a:rPr>
              <a:t>in</a:t>
            </a:r>
            <a:r>
              <a:rPr lang="en-US" sz="1300" spc="20" dirty="0">
                <a:latin typeface="Times New Roman"/>
                <a:cs typeface="Times New Roman"/>
              </a:rPr>
              <a:t> </a:t>
            </a:r>
            <a:r>
              <a:rPr lang="en-US" sz="1300" dirty="0">
                <a:latin typeface="Times New Roman"/>
                <a:cs typeface="Times New Roman"/>
              </a:rPr>
              <a:t>mean</a:t>
            </a:r>
            <a:r>
              <a:rPr lang="en-US" sz="1300" spc="15" dirty="0">
                <a:latin typeface="Times New Roman"/>
                <a:cs typeface="Times New Roman"/>
              </a:rPr>
              <a:t> </a:t>
            </a:r>
            <a:r>
              <a:rPr lang="en-US" sz="1300" spc="10" dirty="0">
                <a:latin typeface="Times New Roman"/>
                <a:cs typeface="Times New Roman"/>
              </a:rPr>
              <a:t>salary</a:t>
            </a:r>
            <a:r>
              <a:rPr lang="en-US" sz="1300" spc="5" dirty="0">
                <a:latin typeface="Times New Roman"/>
                <a:cs typeface="Times New Roman"/>
              </a:rPr>
              <a:t> </a:t>
            </a:r>
            <a:r>
              <a:rPr lang="en-US" sz="1300" dirty="0">
                <a:latin typeface="Times New Roman"/>
                <a:cs typeface="Times New Roman"/>
              </a:rPr>
              <a:t>across </a:t>
            </a:r>
            <a:r>
              <a:rPr lang="en-US" sz="1300" spc="-5" dirty="0">
                <a:latin typeface="Times New Roman"/>
                <a:cs typeface="Times New Roman"/>
              </a:rPr>
              <a:t>different</a:t>
            </a:r>
            <a:r>
              <a:rPr lang="en-US" sz="1300" spc="20" dirty="0">
                <a:latin typeface="Times New Roman"/>
                <a:cs typeface="Times New Roman"/>
              </a:rPr>
              <a:t> </a:t>
            </a:r>
            <a:r>
              <a:rPr lang="en-US" sz="1300" dirty="0">
                <a:latin typeface="Times New Roman"/>
                <a:cs typeface="Times New Roman"/>
              </a:rPr>
              <a:t>categories </a:t>
            </a:r>
            <a:r>
              <a:rPr lang="en-US" sz="1300" spc="30" dirty="0">
                <a:latin typeface="Times New Roman"/>
                <a:cs typeface="Times New Roman"/>
              </a:rPr>
              <a:t>within</a:t>
            </a:r>
            <a:r>
              <a:rPr lang="en-US" sz="1300" spc="25" dirty="0">
                <a:latin typeface="Times New Roman"/>
                <a:cs typeface="Times New Roman"/>
              </a:rPr>
              <a:t> </a:t>
            </a:r>
            <a:r>
              <a:rPr lang="en-US" sz="1300" spc="5" dirty="0">
                <a:latin typeface="Times New Roman"/>
                <a:cs typeface="Times New Roman"/>
              </a:rPr>
              <a:t>the</a:t>
            </a:r>
            <a:r>
              <a:rPr lang="en-US" sz="1300" spc="30" dirty="0">
                <a:latin typeface="Times New Roman"/>
                <a:cs typeface="Times New Roman"/>
              </a:rPr>
              <a:t> </a:t>
            </a:r>
            <a:r>
              <a:rPr lang="en-US" sz="1300" spc="5" dirty="0">
                <a:latin typeface="Times New Roman"/>
                <a:cs typeface="Times New Roman"/>
              </a:rPr>
              <a:t>same </a:t>
            </a:r>
            <a:r>
              <a:rPr lang="en-US" sz="1300" spc="10" dirty="0">
                <a:latin typeface="Times New Roman"/>
                <a:cs typeface="Times New Roman"/>
              </a:rPr>
              <a:t> </a:t>
            </a:r>
            <a:r>
              <a:rPr lang="en-US" sz="1300" dirty="0">
                <a:latin typeface="Times New Roman"/>
                <a:cs typeface="Times New Roman"/>
              </a:rPr>
              <a:t>categorical </a:t>
            </a:r>
            <a:r>
              <a:rPr lang="en-US" sz="1300" spc="5" dirty="0">
                <a:latin typeface="Times New Roman"/>
                <a:cs typeface="Times New Roman"/>
              </a:rPr>
              <a:t>variable.</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300" dirty="0">
                <a:latin typeface="Times New Roman"/>
                <a:cs typeface="Times New Roman"/>
              </a:rPr>
              <a:t>Differences </a:t>
            </a:r>
            <a:r>
              <a:rPr lang="en-US" sz="1300" spc="5" dirty="0">
                <a:latin typeface="Times New Roman"/>
                <a:cs typeface="Times New Roman"/>
              </a:rPr>
              <a:t>in</a:t>
            </a:r>
            <a:r>
              <a:rPr lang="en-US" sz="1300" spc="15" dirty="0">
                <a:latin typeface="Times New Roman"/>
                <a:cs typeface="Times New Roman"/>
              </a:rPr>
              <a:t> </a:t>
            </a:r>
            <a:r>
              <a:rPr lang="en-US" sz="1300" dirty="0">
                <a:latin typeface="Times New Roman"/>
                <a:cs typeface="Times New Roman"/>
              </a:rPr>
              <a:t>mean</a:t>
            </a:r>
            <a:r>
              <a:rPr lang="en-US" sz="1300" spc="15" dirty="0">
                <a:latin typeface="Times New Roman"/>
                <a:cs typeface="Times New Roman"/>
              </a:rPr>
              <a:t> </a:t>
            </a:r>
            <a:r>
              <a:rPr lang="en-US" sz="1300" spc="10" dirty="0">
                <a:latin typeface="Times New Roman"/>
                <a:cs typeface="Times New Roman"/>
              </a:rPr>
              <a:t>salary</a:t>
            </a:r>
            <a:r>
              <a:rPr lang="en-US" sz="1300" spc="15" dirty="0">
                <a:latin typeface="Times New Roman"/>
                <a:cs typeface="Times New Roman"/>
              </a:rPr>
              <a:t> </a:t>
            </a:r>
            <a:r>
              <a:rPr lang="en-US" sz="1300" spc="5" dirty="0">
                <a:latin typeface="Times New Roman"/>
                <a:cs typeface="Times New Roman"/>
              </a:rPr>
              <a:t>between</a:t>
            </a:r>
            <a:r>
              <a:rPr lang="en-US" sz="1300" spc="25" dirty="0">
                <a:latin typeface="Times New Roman"/>
                <a:cs typeface="Times New Roman"/>
              </a:rPr>
              <a:t> </a:t>
            </a:r>
            <a:r>
              <a:rPr lang="en-US" sz="1300" dirty="0">
                <a:latin typeface="Times New Roman"/>
                <a:cs typeface="Times New Roman"/>
              </a:rPr>
              <a:t>categories </a:t>
            </a:r>
            <a:r>
              <a:rPr lang="en-US" sz="1300" spc="-5" dirty="0">
                <a:latin typeface="Times New Roman"/>
                <a:cs typeface="Times New Roman"/>
              </a:rPr>
              <a:t>may</a:t>
            </a:r>
            <a:r>
              <a:rPr lang="en-US" sz="1300" spc="20" dirty="0">
                <a:latin typeface="Times New Roman"/>
                <a:cs typeface="Times New Roman"/>
              </a:rPr>
              <a:t> </a:t>
            </a:r>
            <a:r>
              <a:rPr lang="en-US" sz="1300" spc="5" dirty="0">
                <a:latin typeface="Times New Roman"/>
                <a:cs typeface="Times New Roman"/>
              </a:rPr>
              <a:t>suggest</a:t>
            </a:r>
            <a:r>
              <a:rPr lang="en-US" sz="1300" spc="25" dirty="0">
                <a:latin typeface="Times New Roman"/>
                <a:cs typeface="Times New Roman"/>
              </a:rPr>
              <a:t> </a:t>
            </a:r>
            <a:r>
              <a:rPr lang="en-US" sz="1300" spc="5" dirty="0">
                <a:latin typeface="Times New Roman"/>
                <a:cs typeface="Times New Roman"/>
              </a:rPr>
              <a:t>potential</a:t>
            </a:r>
            <a:r>
              <a:rPr lang="en-US" sz="1300" spc="20" dirty="0">
                <a:latin typeface="Times New Roman"/>
                <a:cs typeface="Times New Roman"/>
              </a:rPr>
              <a:t> </a:t>
            </a:r>
            <a:r>
              <a:rPr lang="en-US" sz="1300" dirty="0">
                <a:latin typeface="Times New Roman"/>
                <a:cs typeface="Times New Roman"/>
              </a:rPr>
              <a:t>factors </a:t>
            </a:r>
            <a:r>
              <a:rPr lang="en-US" sz="1300" spc="5" dirty="0">
                <a:latin typeface="Times New Roman"/>
                <a:cs typeface="Times New Roman"/>
              </a:rPr>
              <a:t>influencing</a:t>
            </a:r>
            <a:r>
              <a:rPr lang="en-US" sz="1300" spc="20" dirty="0">
                <a:latin typeface="Times New Roman"/>
                <a:cs typeface="Times New Roman"/>
              </a:rPr>
              <a:t> </a:t>
            </a:r>
            <a:r>
              <a:rPr lang="en-US" sz="1300" spc="10" dirty="0">
                <a:latin typeface="Times New Roman"/>
                <a:cs typeface="Times New Roman"/>
              </a:rPr>
              <a:t>salary</a:t>
            </a:r>
            <a:r>
              <a:rPr lang="en-US" sz="1300" spc="15" dirty="0">
                <a:latin typeface="Times New Roman"/>
                <a:cs typeface="Times New Roman"/>
              </a:rPr>
              <a:t> </a:t>
            </a:r>
            <a:r>
              <a:rPr lang="en-US" sz="1300" spc="5" dirty="0">
                <a:latin typeface="Times New Roman"/>
                <a:cs typeface="Times New Roman"/>
              </a:rPr>
              <a:t>variations</a:t>
            </a:r>
            <a:r>
              <a:rPr lang="en-US" sz="1300" spc="10" dirty="0">
                <a:latin typeface="Times New Roman"/>
                <a:cs typeface="Times New Roman"/>
              </a:rPr>
              <a:t> </a:t>
            </a:r>
            <a:r>
              <a:rPr lang="en-US" sz="1300" spc="5" dirty="0">
                <a:latin typeface="Times New Roman"/>
                <a:cs typeface="Times New Roman"/>
              </a:rPr>
              <a:t>within</a:t>
            </a:r>
            <a:r>
              <a:rPr lang="en-US" sz="1300" spc="15" dirty="0">
                <a:latin typeface="Times New Roman"/>
                <a:cs typeface="Times New Roman"/>
              </a:rPr>
              <a:t> </a:t>
            </a:r>
            <a:r>
              <a:rPr lang="en-US" sz="1300" spc="5" dirty="0">
                <a:latin typeface="Times New Roman"/>
                <a:cs typeface="Times New Roman"/>
              </a:rPr>
              <a:t>the</a:t>
            </a:r>
            <a:r>
              <a:rPr lang="en-US" sz="1300" spc="20" dirty="0">
                <a:latin typeface="Times New Roman"/>
                <a:cs typeface="Times New Roman"/>
              </a:rPr>
              <a:t> </a:t>
            </a:r>
            <a:r>
              <a:rPr lang="en-US" sz="1300" dirty="0">
                <a:latin typeface="Times New Roman"/>
                <a:cs typeface="Times New Roman"/>
              </a:rPr>
              <a:t>dataset.</a:t>
            </a: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defTabSz="457200">
              <a:lnSpc>
                <a:spcPct val="90000"/>
              </a:lnSpc>
              <a:spcBef>
                <a:spcPct val="20000"/>
              </a:spcBef>
              <a:spcAft>
                <a:spcPts val="600"/>
              </a:spcAft>
              <a:buClr>
                <a:schemeClr val="accent1">
                  <a:lumMod val="75000"/>
                </a:schemeClr>
              </a:buClr>
              <a:buSzPct val="145000"/>
              <a:buFont typeface="Arial"/>
              <a:buChar char="•"/>
            </a:pPr>
            <a:r>
              <a:rPr lang="en-US" sz="1300" b="1" dirty="0">
                <a:latin typeface="Times New Roman"/>
                <a:cs typeface="Times New Roman"/>
              </a:rPr>
              <a:t>Model</a:t>
            </a:r>
            <a:r>
              <a:rPr lang="en-US" sz="1300" b="1" spc="-5" dirty="0">
                <a:latin typeface="Times New Roman"/>
                <a:cs typeface="Times New Roman"/>
              </a:rPr>
              <a:t> </a:t>
            </a:r>
            <a:r>
              <a:rPr lang="en-US" sz="1300" b="1" dirty="0">
                <a:latin typeface="Times New Roman"/>
                <a:cs typeface="Times New Roman"/>
              </a:rPr>
              <a:t>used:</a:t>
            </a:r>
            <a:endParaRPr lang="en-US" sz="130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pPr>
            <a:endParaRPr lang="en-US" sz="1300" dirty="0">
              <a:latin typeface="Times New Roman"/>
              <a:cs typeface="Times New Roman"/>
            </a:endParaRPr>
          </a:p>
          <a:p>
            <a:pPr marL="12700" marR="220345" defTabSz="457200">
              <a:lnSpc>
                <a:spcPct val="90000"/>
              </a:lnSpc>
              <a:spcBef>
                <a:spcPct val="20000"/>
              </a:spcBef>
              <a:spcAft>
                <a:spcPts val="600"/>
              </a:spcAft>
              <a:buClr>
                <a:schemeClr val="accent1">
                  <a:lumMod val="75000"/>
                </a:schemeClr>
              </a:buClr>
              <a:buSzPct val="145000"/>
              <a:buFont typeface="Arial"/>
              <a:buChar char="•"/>
            </a:pPr>
            <a:r>
              <a:rPr lang="en-US" sz="1300" b="1" spc="5" dirty="0">
                <a:latin typeface="Times New Roman"/>
                <a:cs typeface="Times New Roman"/>
              </a:rPr>
              <a:t>Used all </a:t>
            </a:r>
            <a:r>
              <a:rPr lang="en-US" sz="1300" b="1" spc="10" dirty="0">
                <a:latin typeface="Times New Roman"/>
                <a:cs typeface="Times New Roman"/>
              </a:rPr>
              <a:t>this </a:t>
            </a:r>
            <a:r>
              <a:rPr lang="en-US" sz="1300" b="1" spc="5" dirty="0">
                <a:latin typeface="Times New Roman"/>
                <a:cs typeface="Times New Roman"/>
              </a:rPr>
              <a:t>model </a:t>
            </a:r>
            <a:r>
              <a:rPr lang="en-US" sz="1300" b="1" dirty="0">
                <a:latin typeface="Times New Roman"/>
                <a:cs typeface="Times New Roman"/>
              </a:rPr>
              <a:t>( </a:t>
            </a:r>
            <a:r>
              <a:rPr lang="en-US" sz="1300" b="1" spc="5" dirty="0">
                <a:latin typeface="Times New Roman"/>
                <a:cs typeface="Times New Roman"/>
              </a:rPr>
              <a:t>linear Regression </a:t>
            </a:r>
            <a:r>
              <a:rPr lang="en-US" sz="1300" b="1" dirty="0">
                <a:latin typeface="Times New Roman"/>
                <a:cs typeface="Times New Roman"/>
              </a:rPr>
              <a:t>, </a:t>
            </a:r>
            <a:r>
              <a:rPr lang="en-US" sz="1300" b="1" spc="10" dirty="0">
                <a:latin typeface="Times New Roman"/>
                <a:cs typeface="Times New Roman"/>
              </a:rPr>
              <a:t>Random </a:t>
            </a:r>
            <a:r>
              <a:rPr lang="en-US" sz="1300" b="1" dirty="0">
                <a:latin typeface="Times New Roman"/>
                <a:cs typeface="Times New Roman"/>
              </a:rPr>
              <a:t>forest </a:t>
            </a:r>
            <a:r>
              <a:rPr lang="en-US" sz="1300" b="1" spc="10" dirty="0">
                <a:latin typeface="Times New Roman"/>
                <a:cs typeface="Times New Roman"/>
              </a:rPr>
              <a:t>,Ada </a:t>
            </a:r>
            <a:r>
              <a:rPr lang="en-US" sz="1300" b="1" spc="5" dirty="0">
                <a:latin typeface="Times New Roman"/>
                <a:cs typeface="Times New Roman"/>
              </a:rPr>
              <a:t>boost regressor </a:t>
            </a:r>
            <a:r>
              <a:rPr lang="en-US" sz="1300" b="1" dirty="0">
                <a:latin typeface="Times New Roman"/>
                <a:cs typeface="Times New Roman"/>
              </a:rPr>
              <a:t>, </a:t>
            </a:r>
            <a:r>
              <a:rPr lang="en-US" sz="1300" b="1" spc="10" dirty="0">
                <a:latin typeface="Times New Roman"/>
                <a:cs typeface="Times New Roman"/>
              </a:rPr>
              <a:t>Support </a:t>
            </a:r>
            <a:r>
              <a:rPr lang="en-US" sz="1300" b="1" spc="5" dirty="0">
                <a:latin typeface="Times New Roman"/>
                <a:cs typeface="Times New Roman"/>
              </a:rPr>
              <a:t>vector regressor </a:t>
            </a:r>
            <a:r>
              <a:rPr lang="en-US" sz="1300" b="1" dirty="0">
                <a:latin typeface="Times New Roman"/>
                <a:cs typeface="Times New Roman"/>
              </a:rPr>
              <a:t>, </a:t>
            </a:r>
            <a:r>
              <a:rPr lang="en-US" sz="1300" b="1" spc="-25" dirty="0">
                <a:latin typeface="Times New Roman"/>
                <a:cs typeface="Times New Roman"/>
              </a:rPr>
              <a:t>XG </a:t>
            </a:r>
            <a:r>
              <a:rPr lang="en-US" sz="1300" b="1" spc="5" dirty="0">
                <a:latin typeface="Times New Roman"/>
                <a:cs typeface="Times New Roman"/>
              </a:rPr>
              <a:t>Boost Regressor)</a:t>
            </a:r>
            <a:r>
              <a:rPr lang="en-US" sz="1300" b="1" spc="10" dirty="0">
                <a:latin typeface="Times New Roman"/>
                <a:cs typeface="Times New Roman"/>
              </a:rPr>
              <a:t> </a:t>
            </a:r>
            <a:r>
              <a:rPr lang="en-US" sz="1300" b="1" dirty="0">
                <a:latin typeface="Times New Roman"/>
                <a:cs typeface="Times New Roman"/>
              </a:rPr>
              <a:t>to </a:t>
            </a:r>
            <a:r>
              <a:rPr lang="en-US" sz="1300" b="1" spc="-5" dirty="0">
                <a:latin typeface="Times New Roman"/>
                <a:cs typeface="Times New Roman"/>
              </a:rPr>
              <a:t>get </a:t>
            </a:r>
            <a:r>
              <a:rPr lang="en-US" sz="1300" b="1" dirty="0">
                <a:latin typeface="Times New Roman"/>
                <a:cs typeface="Times New Roman"/>
              </a:rPr>
              <a:t> </a:t>
            </a:r>
            <a:r>
              <a:rPr lang="en-US" sz="1300" b="1" spc="5" dirty="0">
                <a:latin typeface="Times New Roman"/>
                <a:cs typeface="Times New Roman"/>
              </a:rPr>
              <a:t>accuracy of </a:t>
            </a:r>
            <a:r>
              <a:rPr lang="en-US" sz="1300" b="1" dirty="0">
                <a:latin typeface="Times New Roman"/>
                <a:cs typeface="Times New Roman"/>
              </a:rPr>
              <a:t>dataset </a:t>
            </a:r>
            <a:r>
              <a:rPr lang="en-US" sz="1300" b="1" spc="5" dirty="0">
                <a:latin typeface="Times New Roman"/>
                <a:cs typeface="Times New Roman"/>
              </a:rPr>
              <a:t>and After applying </a:t>
            </a:r>
            <a:r>
              <a:rPr lang="en-US" sz="1300" b="1" dirty="0">
                <a:latin typeface="Times New Roman"/>
                <a:cs typeface="Times New Roman"/>
              </a:rPr>
              <a:t>5 different </a:t>
            </a:r>
            <a:r>
              <a:rPr lang="en-US" sz="1300" b="1" spc="5" dirty="0">
                <a:latin typeface="Times New Roman"/>
                <a:cs typeface="Times New Roman"/>
              </a:rPr>
              <a:t>models </a:t>
            </a:r>
            <a:r>
              <a:rPr lang="en-US" sz="1300" b="1" dirty="0">
                <a:latin typeface="Times New Roman"/>
                <a:cs typeface="Times New Roman"/>
              </a:rPr>
              <a:t>,</a:t>
            </a:r>
            <a:r>
              <a:rPr lang="en-US" sz="1300" b="1" spc="5" dirty="0">
                <a:latin typeface="Times New Roman"/>
                <a:cs typeface="Times New Roman"/>
              </a:rPr>
              <a:t> getting 99% accuracy after using </a:t>
            </a:r>
            <a:r>
              <a:rPr lang="en-US" sz="1300" b="1" spc="-25" dirty="0">
                <a:latin typeface="Times New Roman"/>
                <a:cs typeface="Times New Roman"/>
              </a:rPr>
              <a:t>XG </a:t>
            </a:r>
            <a:r>
              <a:rPr lang="en-US" sz="1300" b="1" spc="5" dirty="0">
                <a:latin typeface="Times New Roman"/>
                <a:cs typeface="Times New Roman"/>
              </a:rPr>
              <a:t>Boost Regression model so </a:t>
            </a:r>
            <a:r>
              <a:rPr lang="en-US" sz="1300" b="1" spc="10" dirty="0">
                <a:latin typeface="Times New Roman"/>
                <a:cs typeface="Times New Roman"/>
              </a:rPr>
              <a:t>this </a:t>
            </a:r>
            <a:r>
              <a:rPr lang="en-US" sz="1300" b="1" spc="5" dirty="0">
                <a:latin typeface="Times New Roman"/>
                <a:cs typeface="Times New Roman"/>
              </a:rPr>
              <a:t>is</a:t>
            </a:r>
            <a:r>
              <a:rPr lang="en-US" sz="1300" b="1" spc="10" dirty="0">
                <a:latin typeface="Times New Roman"/>
                <a:cs typeface="Times New Roman"/>
              </a:rPr>
              <a:t> </a:t>
            </a:r>
            <a:r>
              <a:rPr lang="en-US" sz="1300" b="1" spc="5" dirty="0">
                <a:latin typeface="Times New Roman"/>
                <a:cs typeface="Times New Roman"/>
              </a:rPr>
              <a:t>best </a:t>
            </a:r>
            <a:r>
              <a:rPr lang="en-US" sz="1300" b="1" spc="-305" dirty="0">
                <a:latin typeface="Times New Roman"/>
                <a:cs typeface="Times New Roman"/>
              </a:rPr>
              <a:t> </a:t>
            </a:r>
            <a:r>
              <a:rPr lang="en-US" sz="1300" b="1" spc="5" dirty="0">
                <a:latin typeface="Times New Roman"/>
                <a:cs typeface="Times New Roman"/>
              </a:rPr>
              <a:t>model</a:t>
            </a:r>
            <a:r>
              <a:rPr lang="en-US" sz="1300" b="1" spc="-25" dirty="0">
                <a:latin typeface="Times New Roman"/>
                <a:cs typeface="Times New Roman"/>
              </a:rPr>
              <a:t> </a:t>
            </a:r>
            <a:r>
              <a:rPr lang="en-US" sz="1300" b="1" spc="-5" dirty="0">
                <a:latin typeface="Times New Roman"/>
                <a:cs typeface="Times New Roman"/>
              </a:rPr>
              <a:t>for</a:t>
            </a:r>
            <a:r>
              <a:rPr lang="en-US" sz="1300" b="1" spc="10" dirty="0">
                <a:latin typeface="Times New Roman"/>
                <a:cs typeface="Times New Roman"/>
              </a:rPr>
              <a:t> </a:t>
            </a:r>
            <a:r>
              <a:rPr lang="en-US" sz="1300" b="1" spc="-5" dirty="0">
                <a:latin typeface="Times New Roman"/>
                <a:cs typeface="Times New Roman"/>
              </a:rPr>
              <a:t>my</a:t>
            </a:r>
            <a:r>
              <a:rPr lang="en-US" sz="1300" b="1" dirty="0">
                <a:latin typeface="Times New Roman"/>
                <a:cs typeface="Times New Roman"/>
              </a:rPr>
              <a:t> </a:t>
            </a:r>
            <a:r>
              <a:rPr lang="en-US" sz="1300" b="1" spc="5" dirty="0">
                <a:latin typeface="Times New Roman"/>
                <a:cs typeface="Times New Roman"/>
              </a:rPr>
              <a:t>data</a:t>
            </a:r>
            <a:r>
              <a:rPr lang="en-US" sz="1300" b="1" spc="-20" dirty="0">
                <a:latin typeface="Times New Roman"/>
                <a:cs typeface="Times New Roman"/>
              </a:rPr>
              <a:t> </a:t>
            </a:r>
            <a:r>
              <a:rPr lang="en-US" sz="1300" b="1" spc="5" dirty="0">
                <a:latin typeface="Times New Roman"/>
                <a:cs typeface="Times New Roman"/>
              </a:rPr>
              <a:t>set.</a:t>
            </a:r>
            <a:endParaRPr lang="en-US" sz="1300">
              <a:latin typeface="Times New Roman"/>
              <a:cs typeface="Times New Roman"/>
            </a:endParaRPr>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53EB82-AA0B-4AB7-BE68-038A303574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bject 2"/>
          <p:cNvPicPr/>
          <p:nvPr/>
        </p:nvPicPr>
        <p:blipFill rotWithShape="1">
          <a:blip r:embed="rId3" cstate="print"/>
          <a:srcRect r="5" b="9183"/>
          <a:stretch/>
        </p:blipFill>
        <p:spPr>
          <a:xfrm>
            <a:off x="643467" y="643467"/>
            <a:ext cx="10905066" cy="5571066"/>
          </a:xfrm>
          <a:prstGeom prst="rect">
            <a:avLst/>
          </a:prstGeom>
        </p:spPr>
      </p:pic>
      <p:sp>
        <p:nvSpPr>
          <p:cNvPr id="9" name="Rectangle 8">
            <a:extLst>
              <a:ext uri="{FF2B5EF4-FFF2-40B4-BE49-F238E27FC236}">
                <a16:creationId xmlns:a16="http://schemas.microsoft.com/office/drawing/2014/main" id="{F0F42738-AE74-4433-8657-EDE5C5C61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89702" y="1261872"/>
            <a:ext cx="3145536" cy="4334256"/>
          </a:xfrm>
          <a:prstGeom prst="rect">
            <a:avLst/>
          </a:prstGeom>
        </p:spPr>
        <p:txBody>
          <a:bodyPr vert="horz" lIns="91440" tIns="45720" rIns="91440" bIns="45720" rtlCol="0" anchor="ctr">
            <a:normAutofit/>
          </a:bodyPr>
          <a:lstStyle/>
          <a:p>
            <a:pPr marL="12700" algn="r"/>
            <a:r>
              <a:rPr lang="en-US" sz="3600" u="none" spc="-55"/>
              <a:t>Introduction:</a:t>
            </a:r>
            <a:endParaRPr lang="en-US" sz="36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5007932" y="1261873"/>
            <a:ext cx="5951013" cy="4449422"/>
          </a:xfrm>
          <a:prstGeom prst="rect">
            <a:avLst/>
          </a:prstGeom>
        </p:spPr>
        <p:txBody>
          <a:bodyPr vert="horz" lIns="91440" tIns="45720" rIns="91440" bIns="45720" rtlCol="0" anchor="ctr">
            <a:noAutofit/>
          </a:bodyPr>
          <a:lstStyle/>
          <a:p>
            <a:pPr marL="195580" marR="5080"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200"/>
              <a:t>In</a:t>
            </a:r>
            <a:r>
              <a:rPr lang="en-US" sz="1200" spc="15"/>
              <a:t> </a:t>
            </a:r>
            <a:r>
              <a:rPr lang="en-US" sz="1200"/>
              <a:t>today's</a:t>
            </a:r>
            <a:r>
              <a:rPr lang="en-US" sz="1200" spc="10"/>
              <a:t> </a:t>
            </a:r>
            <a:r>
              <a:rPr lang="en-US" sz="1200" spc="5"/>
              <a:t>dynamic</a:t>
            </a:r>
            <a:r>
              <a:rPr lang="en-US" sz="1200" spc="20"/>
              <a:t> </a:t>
            </a:r>
            <a:r>
              <a:rPr lang="en-US" sz="1200" spc="5"/>
              <a:t>job</a:t>
            </a:r>
            <a:r>
              <a:rPr lang="en-US" sz="1200" spc="15"/>
              <a:t> </a:t>
            </a:r>
            <a:r>
              <a:rPr lang="en-US" sz="1200" spc="-5"/>
              <a:t>market,</a:t>
            </a:r>
            <a:r>
              <a:rPr lang="en-US" sz="1200" spc="15"/>
              <a:t> </a:t>
            </a:r>
            <a:r>
              <a:rPr lang="en-US" sz="1200" spc="5"/>
              <a:t>predicting</a:t>
            </a:r>
            <a:r>
              <a:rPr lang="en-US" sz="1200" spc="35"/>
              <a:t> </a:t>
            </a:r>
            <a:r>
              <a:rPr lang="en-US" sz="1200" spc="5"/>
              <a:t>salaries</a:t>
            </a:r>
            <a:r>
              <a:rPr lang="en-US" sz="1200"/>
              <a:t> accurately</a:t>
            </a:r>
            <a:r>
              <a:rPr lang="en-US" sz="1200" spc="20"/>
              <a:t> </a:t>
            </a:r>
            <a:r>
              <a:rPr lang="en-US" sz="1200"/>
              <a:t>plays</a:t>
            </a:r>
            <a:r>
              <a:rPr lang="en-US" sz="1200" spc="15"/>
              <a:t> </a:t>
            </a:r>
            <a:r>
              <a:rPr lang="en-US" sz="1200"/>
              <a:t>a</a:t>
            </a:r>
            <a:r>
              <a:rPr lang="en-US" sz="1200" spc="20"/>
              <a:t> </a:t>
            </a:r>
            <a:r>
              <a:rPr lang="en-US" sz="1200" spc="5"/>
              <a:t>pivotal</a:t>
            </a:r>
            <a:r>
              <a:rPr lang="en-US" sz="1200" spc="15"/>
              <a:t> </a:t>
            </a:r>
            <a:r>
              <a:rPr lang="en-US" sz="1200"/>
              <a:t>role</a:t>
            </a:r>
            <a:r>
              <a:rPr lang="en-US" sz="1200" spc="5"/>
              <a:t> in</a:t>
            </a:r>
            <a:r>
              <a:rPr lang="en-US" sz="1200" spc="15"/>
              <a:t> </a:t>
            </a:r>
            <a:r>
              <a:rPr lang="en-US" sz="1200" spc="5"/>
              <a:t>various</a:t>
            </a:r>
            <a:r>
              <a:rPr lang="en-US" sz="1200" spc="15"/>
              <a:t> </a:t>
            </a:r>
            <a:r>
              <a:rPr lang="en-US" sz="1200" spc="5"/>
              <a:t>aspects</a:t>
            </a:r>
            <a:r>
              <a:rPr lang="en-US" sz="1200" spc="25"/>
              <a:t> </a:t>
            </a:r>
            <a:r>
              <a:rPr lang="en-US" sz="1200" spc="5"/>
              <a:t>of</a:t>
            </a:r>
            <a:r>
              <a:rPr lang="en-US" sz="1200"/>
              <a:t> workforce </a:t>
            </a:r>
            <a:r>
              <a:rPr lang="en-US" sz="1200" spc="5"/>
              <a:t> </a:t>
            </a:r>
            <a:r>
              <a:rPr lang="en-US" sz="1200"/>
              <a:t>management,</a:t>
            </a:r>
            <a:r>
              <a:rPr lang="en-US" sz="1200" spc="15"/>
              <a:t> </a:t>
            </a:r>
            <a:r>
              <a:rPr lang="en-US" sz="1200"/>
              <a:t>recruitment,</a:t>
            </a:r>
            <a:r>
              <a:rPr lang="en-US" sz="1200" spc="35"/>
              <a:t> </a:t>
            </a:r>
            <a:r>
              <a:rPr lang="en-US" sz="1200" spc="5"/>
              <a:t>and</a:t>
            </a:r>
            <a:r>
              <a:rPr lang="en-US" sz="1200" spc="15"/>
              <a:t> </a:t>
            </a:r>
            <a:r>
              <a:rPr lang="en-US" sz="1200" spc="5"/>
              <a:t>financial</a:t>
            </a:r>
            <a:r>
              <a:rPr lang="en-US" sz="1200" spc="25"/>
              <a:t> </a:t>
            </a:r>
            <a:r>
              <a:rPr lang="en-US" sz="1200" spc="5"/>
              <a:t>planning.</a:t>
            </a:r>
            <a:r>
              <a:rPr lang="en-US" sz="1200" spc="30"/>
              <a:t> </a:t>
            </a:r>
            <a:r>
              <a:rPr lang="en-US" sz="1200" spc="5"/>
              <a:t>The</a:t>
            </a:r>
            <a:r>
              <a:rPr lang="en-US" sz="1200" spc="15"/>
              <a:t> </a:t>
            </a:r>
            <a:r>
              <a:rPr lang="en-US" sz="1200" spc="5"/>
              <a:t>ability</a:t>
            </a:r>
            <a:r>
              <a:rPr lang="en-US" sz="1200" spc="25"/>
              <a:t> </a:t>
            </a:r>
            <a:r>
              <a:rPr lang="en-US" sz="1200"/>
              <a:t>to</a:t>
            </a:r>
            <a:r>
              <a:rPr lang="en-US" sz="1200" spc="20"/>
              <a:t> </a:t>
            </a:r>
            <a:r>
              <a:rPr lang="en-US" sz="1200"/>
              <a:t>estimate</a:t>
            </a:r>
            <a:r>
              <a:rPr lang="en-US" sz="1200" spc="20"/>
              <a:t> </a:t>
            </a:r>
            <a:r>
              <a:rPr lang="en-US" sz="1200" spc="5"/>
              <a:t>salaries</a:t>
            </a:r>
            <a:r>
              <a:rPr lang="en-US" sz="1200"/>
              <a:t> </a:t>
            </a:r>
            <a:r>
              <a:rPr lang="en-US" sz="1200" spc="5"/>
              <a:t>based</a:t>
            </a:r>
            <a:r>
              <a:rPr lang="en-US" sz="1200" spc="30"/>
              <a:t> </a:t>
            </a:r>
            <a:r>
              <a:rPr lang="en-US" sz="1200" spc="5"/>
              <a:t>on</a:t>
            </a:r>
            <a:r>
              <a:rPr lang="en-US" sz="1200" spc="10"/>
              <a:t> </a:t>
            </a:r>
            <a:r>
              <a:rPr lang="en-US" sz="1200"/>
              <a:t>a</a:t>
            </a:r>
            <a:r>
              <a:rPr lang="en-US" sz="1200" spc="20"/>
              <a:t> </a:t>
            </a:r>
            <a:r>
              <a:rPr lang="en-US" sz="1200"/>
              <a:t>range</a:t>
            </a:r>
            <a:r>
              <a:rPr lang="en-US" sz="1200" spc="20"/>
              <a:t> </a:t>
            </a:r>
            <a:r>
              <a:rPr lang="en-US" sz="1200" spc="5"/>
              <a:t>of</a:t>
            </a:r>
            <a:r>
              <a:rPr lang="en-US" sz="1200"/>
              <a:t> factors </a:t>
            </a:r>
            <a:r>
              <a:rPr lang="en-US" sz="1200" spc="5"/>
              <a:t> </a:t>
            </a:r>
            <a:r>
              <a:rPr lang="en-US" sz="1200"/>
              <a:t>empowers</a:t>
            </a:r>
            <a:r>
              <a:rPr lang="en-US" sz="1200" spc="-5"/>
              <a:t> </a:t>
            </a:r>
            <a:r>
              <a:rPr lang="en-US" sz="1200"/>
              <a:t>organizations</a:t>
            </a:r>
            <a:r>
              <a:rPr lang="en-US" sz="1200" spc="20"/>
              <a:t> </a:t>
            </a:r>
            <a:r>
              <a:rPr lang="en-US" sz="1200"/>
              <a:t>to</a:t>
            </a:r>
            <a:r>
              <a:rPr lang="en-US" sz="1200" spc="15"/>
              <a:t> </a:t>
            </a:r>
            <a:r>
              <a:rPr lang="en-US" sz="1200" spc="-10"/>
              <a:t>make</a:t>
            </a:r>
            <a:r>
              <a:rPr lang="en-US" sz="1200" spc="25"/>
              <a:t> </a:t>
            </a:r>
            <a:r>
              <a:rPr lang="en-US" sz="1200"/>
              <a:t>informed</a:t>
            </a:r>
            <a:r>
              <a:rPr lang="en-US" sz="1200" spc="-5"/>
              <a:t> </a:t>
            </a:r>
            <a:r>
              <a:rPr lang="en-US" sz="1200" spc="5"/>
              <a:t>decisions</a:t>
            </a:r>
            <a:r>
              <a:rPr lang="en-US" sz="1200" spc="20"/>
              <a:t> </a:t>
            </a:r>
            <a:r>
              <a:rPr lang="en-US" sz="1200"/>
              <a:t>regarding</a:t>
            </a:r>
            <a:r>
              <a:rPr lang="en-US" sz="1200" spc="30"/>
              <a:t> </a:t>
            </a:r>
            <a:r>
              <a:rPr lang="en-US" sz="1200"/>
              <a:t>budget</a:t>
            </a:r>
            <a:r>
              <a:rPr lang="en-US" sz="1200" spc="45"/>
              <a:t> </a:t>
            </a:r>
            <a:r>
              <a:rPr lang="en-US" sz="1200" spc="5"/>
              <a:t>allocation,</a:t>
            </a:r>
            <a:r>
              <a:rPr lang="en-US" sz="1200" spc="15"/>
              <a:t> </a:t>
            </a:r>
            <a:r>
              <a:rPr lang="en-US" sz="1200"/>
              <a:t>employee</a:t>
            </a:r>
            <a:r>
              <a:rPr lang="en-US" sz="1200" spc="15"/>
              <a:t> </a:t>
            </a:r>
            <a:r>
              <a:rPr lang="en-US" sz="1200" spc="5"/>
              <a:t>compensation,</a:t>
            </a:r>
            <a:r>
              <a:rPr lang="en-US" sz="1200" spc="10"/>
              <a:t> </a:t>
            </a:r>
            <a:r>
              <a:rPr lang="en-US" sz="1200" spc="5"/>
              <a:t>and </a:t>
            </a:r>
            <a:r>
              <a:rPr lang="en-US" sz="1200" spc="-300"/>
              <a:t> </a:t>
            </a:r>
            <a:r>
              <a:rPr lang="en-US" sz="1200"/>
              <a:t>talent</a:t>
            </a:r>
            <a:r>
              <a:rPr lang="en-US" sz="1200" spc="30"/>
              <a:t> </a:t>
            </a:r>
            <a:r>
              <a:rPr lang="en-US" sz="1200" spc="5"/>
              <a:t>acquisition </a:t>
            </a:r>
            <a:r>
              <a:rPr lang="en-US" sz="1200"/>
              <a:t>strategies.</a:t>
            </a:r>
            <a:r>
              <a:rPr lang="en-US" sz="1200" spc="5"/>
              <a:t> </a:t>
            </a:r>
            <a:r>
              <a:rPr lang="en-US" sz="1200"/>
              <a:t>Therefore,</a:t>
            </a:r>
            <a:r>
              <a:rPr lang="en-US" sz="1200" spc="5"/>
              <a:t> the</a:t>
            </a:r>
            <a:r>
              <a:rPr lang="en-US" sz="1200" spc="30"/>
              <a:t> </a:t>
            </a:r>
            <a:r>
              <a:rPr lang="en-US" sz="1200"/>
              <a:t>development</a:t>
            </a:r>
            <a:r>
              <a:rPr lang="en-US" sz="1200" spc="15"/>
              <a:t> </a:t>
            </a:r>
            <a:r>
              <a:rPr lang="en-US" sz="1200" spc="5"/>
              <a:t>of</a:t>
            </a:r>
            <a:r>
              <a:rPr lang="en-US" sz="1200" spc="10"/>
              <a:t> </a:t>
            </a:r>
            <a:r>
              <a:rPr lang="en-US" sz="1200"/>
              <a:t>robust</a:t>
            </a:r>
            <a:r>
              <a:rPr lang="en-US" sz="1200" spc="10"/>
              <a:t> salary</a:t>
            </a:r>
            <a:r>
              <a:rPr lang="en-US" sz="1200"/>
              <a:t> </a:t>
            </a:r>
            <a:r>
              <a:rPr lang="en-US" sz="1200" spc="5"/>
              <a:t>prediction</a:t>
            </a:r>
            <a:r>
              <a:rPr lang="en-US" sz="1200" spc="25"/>
              <a:t> </a:t>
            </a:r>
            <a:r>
              <a:rPr lang="en-US" sz="1200" spc="5"/>
              <a:t>models</a:t>
            </a:r>
            <a:r>
              <a:rPr lang="en-US" sz="1200"/>
              <a:t> </a:t>
            </a:r>
            <a:r>
              <a:rPr lang="en-US" sz="1200" spc="5"/>
              <a:t>has</a:t>
            </a:r>
            <a:r>
              <a:rPr lang="en-US" sz="1200" spc="25"/>
              <a:t> </a:t>
            </a:r>
            <a:r>
              <a:rPr lang="en-US" sz="1200"/>
              <a:t>become </a:t>
            </a:r>
            <a:r>
              <a:rPr lang="en-US" sz="1200" spc="5"/>
              <a:t> increasingly</a:t>
            </a:r>
            <a:r>
              <a:rPr lang="en-US" sz="1200" spc="15"/>
              <a:t> </a:t>
            </a:r>
            <a:r>
              <a:rPr lang="en-US" sz="1200"/>
              <a:t>valuable</a:t>
            </a:r>
            <a:r>
              <a:rPr lang="en-US" sz="1200" spc="25"/>
              <a:t> </a:t>
            </a:r>
            <a:r>
              <a:rPr lang="en-US" sz="1200" spc="5"/>
              <a:t>in</a:t>
            </a:r>
            <a:r>
              <a:rPr lang="en-US" sz="1200" spc="10"/>
              <a:t> </a:t>
            </a:r>
            <a:r>
              <a:rPr lang="en-US" sz="1200" spc="5"/>
              <a:t>modern</a:t>
            </a:r>
            <a:r>
              <a:rPr lang="en-US" sz="1200"/>
              <a:t> </a:t>
            </a:r>
            <a:r>
              <a:rPr lang="en-US" sz="1200" spc="5"/>
              <a:t>business</a:t>
            </a:r>
            <a:r>
              <a:rPr lang="en-US" sz="1200" spc="20"/>
              <a:t> </a:t>
            </a:r>
            <a:r>
              <a:rPr lang="en-US" sz="1200" spc="5"/>
              <a:t>operations.</a:t>
            </a:r>
            <a:endParaRPr lang="en-US" sz="1200"/>
          </a:p>
          <a:p>
            <a:pPr defTabSz="457200">
              <a:lnSpc>
                <a:spcPct val="90000"/>
              </a:lnSpc>
              <a:spcBef>
                <a:spcPct val="20000"/>
              </a:spcBef>
              <a:spcAft>
                <a:spcPts val="600"/>
              </a:spcAft>
              <a:buClr>
                <a:schemeClr val="accent1">
                  <a:lumMod val="75000"/>
                </a:schemeClr>
              </a:buClr>
              <a:buSzPct val="145000"/>
              <a:buFont typeface="Arial"/>
              <a:buChar char="•"/>
            </a:pPr>
            <a:endParaRPr lang="en-US" sz="1200"/>
          </a:p>
          <a:p>
            <a:pPr marL="195580" marR="21590"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200" spc="5"/>
              <a:t>The</a:t>
            </a:r>
            <a:r>
              <a:rPr lang="en-US" sz="1200" spc="10"/>
              <a:t> </a:t>
            </a:r>
            <a:r>
              <a:rPr lang="en-US" sz="1200" spc="5"/>
              <a:t>goal</a:t>
            </a:r>
            <a:r>
              <a:rPr lang="en-US" sz="1200" spc="20"/>
              <a:t> </a:t>
            </a:r>
            <a:r>
              <a:rPr lang="en-US" sz="1200" spc="5"/>
              <a:t>of</a:t>
            </a:r>
            <a:r>
              <a:rPr lang="en-US" sz="1200"/>
              <a:t> </a:t>
            </a:r>
            <a:r>
              <a:rPr lang="en-US" sz="1200" spc="5"/>
              <a:t>our </a:t>
            </a:r>
            <a:r>
              <a:rPr lang="en-US" sz="1200"/>
              <a:t>project</a:t>
            </a:r>
            <a:r>
              <a:rPr lang="en-US" sz="1200" spc="15"/>
              <a:t> </a:t>
            </a:r>
            <a:r>
              <a:rPr lang="en-US" sz="1200" spc="5"/>
              <a:t>is</a:t>
            </a:r>
            <a:r>
              <a:rPr lang="en-US" sz="1200" spc="10"/>
              <a:t> </a:t>
            </a:r>
            <a:r>
              <a:rPr lang="en-US" sz="1200"/>
              <a:t>to</a:t>
            </a:r>
            <a:r>
              <a:rPr lang="en-US" sz="1200" spc="15"/>
              <a:t> </a:t>
            </a:r>
            <a:r>
              <a:rPr lang="en-US" sz="1200"/>
              <a:t>construct</a:t>
            </a:r>
            <a:r>
              <a:rPr lang="en-US" sz="1200" spc="5"/>
              <a:t> </a:t>
            </a:r>
            <a:r>
              <a:rPr lang="en-US" sz="1200"/>
              <a:t>a</a:t>
            </a:r>
            <a:r>
              <a:rPr lang="en-US" sz="1200" spc="20"/>
              <a:t> </a:t>
            </a:r>
            <a:r>
              <a:rPr lang="en-US" sz="1200" spc="5"/>
              <a:t>reliable</a:t>
            </a:r>
            <a:r>
              <a:rPr lang="en-US" sz="1200" spc="10"/>
              <a:t> salary</a:t>
            </a:r>
            <a:r>
              <a:rPr lang="en-US" sz="1200"/>
              <a:t> </a:t>
            </a:r>
            <a:r>
              <a:rPr lang="en-US" sz="1200" spc="5"/>
              <a:t>prediction</a:t>
            </a:r>
            <a:r>
              <a:rPr lang="en-US" sz="1200" spc="25"/>
              <a:t> </a:t>
            </a:r>
            <a:r>
              <a:rPr lang="en-US" sz="1200"/>
              <a:t>system</a:t>
            </a:r>
            <a:r>
              <a:rPr lang="en-US" sz="1200" spc="-15"/>
              <a:t> </a:t>
            </a:r>
            <a:r>
              <a:rPr lang="en-US" sz="1200"/>
              <a:t>that</a:t>
            </a:r>
            <a:r>
              <a:rPr lang="en-US" sz="1200" spc="30"/>
              <a:t> </a:t>
            </a:r>
            <a:r>
              <a:rPr lang="en-US" sz="1200"/>
              <a:t>leverages</a:t>
            </a:r>
            <a:r>
              <a:rPr lang="en-US" sz="1200" spc="25"/>
              <a:t> </a:t>
            </a:r>
            <a:r>
              <a:rPr lang="en-US" sz="1200" spc="5"/>
              <a:t>machine</a:t>
            </a:r>
            <a:r>
              <a:rPr lang="en-US" sz="1200" spc="10"/>
              <a:t> </a:t>
            </a:r>
            <a:r>
              <a:rPr lang="en-US" sz="1200" spc="5"/>
              <a:t>learning </a:t>
            </a:r>
            <a:r>
              <a:rPr lang="en-US" sz="1200" spc="10"/>
              <a:t> </a:t>
            </a:r>
            <a:r>
              <a:rPr lang="en-US" sz="1200" spc="5"/>
              <a:t>techniques</a:t>
            </a:r>
            <a:r>
              <a:rPr lang="en-US" sz="1200" spc="40"/>
              <a:t> </a:t>
            </a:r>
            <a:r>
              <a:rPr lang="en-US" sz="1200"/>
              <a:t>to</a:t>
            </a:r>
            <a:r>
              <a:rPr lang="en-US" sz="1200" spc="15"/>
              <a:t> </a:t>
            </a:r>
            <a:r>
              <a:rPr lang="en-US" sz="1200" spc="-5"/>
              <a:t>forecast</a:t>
            </a:r>
            <a:r>
              <a:rPr lang="en-US" sz="1200" spc="5"/>
              <a:t> salaries</a:t>
            </a:r>
            <a:r>
              <a:rPr lang="en-US" sz="1200" spc="15"/>
              <a:t> </a:t>
            </a:r>
            <a:r>
              <a:rPr lang="en-US" sz="1200"/>
              <a:t>for</a:t>
            </a:r>
            <a:r>
              <a:rPr lang="en-US" sz="1200" spc="-10"/>
              <a:t> </a:t>
            </a:r>
            <a:r>
              <a:rPr lang="en-US" sz="1200" spc="5"/>
              <a:t>individuals</a:t>
            </a:r>
            <a:r>
              <a:rPr lang="en-US" sz="1200" spc="40"/>
              <a:t> </a:t>
            </a:r>
            <a:r>
              <a:rPr lang="en-US" sz="1200" spc="5"/>
              <a:t>based</a:t>
            </a:r>
            <a:r>
              <a:rPr lang="en-US" sz="1200" spc="20"/>
              <a:t> </a:t>
            </a:r>
            <a:r>
              <a:rPr lang="en-US" sz="1200" spc="5"/>
              <a:t>on</a:t>
            </a:r>
            <a:r>
              <a:rPr lang="en-US" sz="1200" spc="20"/>
              <a:t> </a:t>
            </a:r>
            <a:r>
              <a:rPr lang="en-US" sz="1200" spc="-5"/>
              <a:t>relevant</a:t>
            </a:r>
            <a:r>
              <a:rPr lang="en-US" sz="1200" spc="35"/>
              <a:t> </a:t>
            </a:r>
            <a:r>
              <a:rPr lang="en-US" sz="1200"/>
              <a:t>attributes</a:t>
            </a:r>
            <a:r>
              <a:rPr lang="en-US" sz="1200" spc="40"/>
              <a:t> </a:t>
            </a:r>
            <a:r>
              <a:rPr lang="en-US" sz="1200" spc="5"/>
              <a:t>such</a:t>
            </a:r>
            <a:r>
              <a:rPr lang="en-US" sz="1200" spc="20"/>
              <a:t> </a:t>
            </a:r>
            <a:r>
              <a:rPr lang="en-US" sz="1200"/>
              <a:t>as</a:t>
            </a:r>
            <a:r>
              <a:rPr lang="en-US" sz="1200" spc="35"/>
              <a:t> </a:t>
            </a:r>
            <a:r>
              <a:rPr lang="en-US" sz="1200" spc="5"/>
              <a:t>education,</a:t>
            </a:r>
            <a:r>
              <a:rPr lang="en-US" sz="1200" spc="20"/>
              <a:t> </a:t>
            </a:r>
            <a:r>
              <a:rPr lang="en-US" sz="1200" spc="5"/>
              <a:t>experience,</a:t>
            </a:r>
            <a:r>
              <a:rPr lang="en-US" sz="1200" spc="20"/>
              <a:t> </a:t>
            </a:r>
            <a:r>
              <a:rPr lang="en-US" sz="1200" spc="5"/>
              <a:t>skills, </a:t>
            </a:r>
            <a:r>
              <a:rPr lang="en-US" sz="1200" spc="-305"/>
              <a:t> </a:t>
            </a:r>
            <a:r>
              <a:rPr lang="en-US" sz="1200" spc="5"/>
              <a:t>and</a:t>
            </a:r>
            <a:r>
              <a:rPr lang="en-US" sz="1200" spc="20"/>
              <a:t> </a:t>
            </a:r>
            <a:r>
              <a:rPr lang="en-US" sz="1200" spc="5"/>
              <a:t>geographic</a:t>
            </a:r>
            <a:r>
              <a:rPr lang="en-US" sz="1200" spc="-10"/>
              <a:t> </a:t>
            </a:r>
            <a:r>
              <a:rPr lang="en-US" sz="1200" spc="5"/>
              <a:t>location. </a:t>
            </a:r>
            <a:r>
              <a:rPr lang="en-US" sz="1200"/>
              <a:t>By</a:t>
            </a:r>
            <a:r>
              <a:rPr lang="en-US" sz="1200" spc="10"/>
              <a:t> </a:t>
            </a:r>
            <a:r>
              <a:rPr lang="en-US" sz="1200" spc="5"/>
              <a:t>analyzing</a:t>
            </a:r>
            <a:r>
              <a:rPr lang="en-US" sz="1200" spc="30"/>
              <a:t> </a:t>
            </a:r>
            <a:r>
              <a:rPr lang="en-US" sz="1200" spc="5"/>
              <a:t>historical</a:t>
            </a:r>
            <a:r>
              <a:rPr lang="en-US" sz="1200"/>
              <a:t> </a:t>
            </a:r>
            <a:r>
              <a:rPr lang="en-US" sz="1200" spc="10"/>
              <a:t>salary</a:t>
            </a:r>
            <a:r>
              <a:rPr lang="en-US" sz="1200" spc="-5"/>
              <a:t> </a:t>
            </a:r>
            <a:r>
              <a:rPr lang="en-US" sz="1200"/>
              <a:t>data</a:t>
            </a:r>
            <a:r>
              <a:rPr lang="en-US" sz="1200" spc="25"/>
              <a:t> </a:t>
            </a:r>
            <a:r>
              <a:rPr lang="en-US" sz="1200" spc="5"/>
              <a:t>and</a:t>
            </a:r>
            <a:r>
              <a:rPr lang="en-US" sz="1200" spc="15"/>
              <a:t> </a:t>
            </a:r>
            <a:r>
              <a:rPr lang="en-US" sz="1200" spc="5"/>
              <a:t>identifying</a:t>
            </a:r>
            <a:r>
              <a:rPr lang="en-US" sz="1200" spc="20"/>
              <a:t> </a:t>
            </a:r>
            <a:r>
              <a:rPr lang="en-US" sz="1200"/>
              <a:t>patterns</a:t>
            </a:r>
            <a:r>
              <a:rPr lang="en-US" sz="1200" spc="35"/>
              <a:t> </a:t>
            </a:r>
            <a:r>
              <a:rPr lang="en-US" sz="1200" spc="5"/>
              <a:t>within</a:t>
            </a:r>
            <a:r>
              <a:rPr lang="en-US" sz="1200" spc="15"/>
              <a:t> </a:t>
            </a:r>
            <a:r>
              <a:rPr lang="en-US" sz="1200" spc="5"/>
              <a:t>the</a:t>
            </a:r>
            <a:r>
              <a:rPr lang="en-US" sz="1200" spc="15"/>
              <a:t> </a:t>
            </a:r>
            <a:r>
              <a:rPr lang="en-US" sz="1200" spc="5"/>
              <a:t>job</a:t>
            </a:r>
            <a:r>
              <a:rPr lang="en-US" sz="1200" spc="10"/>
              <a:t> </a:t>
            </a:r>
            <a:r>
              <a:rPr lang="en-US" sz="1200" spc="-5"/>
              <a:t>market,</a:t>
            </a:r>
            <a:r>
              <a:rPr lang="en-US" sz="1200" spc="15"/>
              <a:t> </a:t>
            </a:r>
            <a:r>
              <a:rPr lang="en-US" sz="1200" spc="5"/>
              <a:t>our </a:t>
            </a:r>
            <a:r>
              <a:rPr lang="en-US" sz="1200" spc="10"/>
              <a:t> </a:t>
            </a:r>
            <a:r>
              <a:rPr lang="en-US" sz="1200" spc="5"/>
              <a:t>aim</a:t>
            </a:r>
            <a:r>
              <a:rPr lang="en-US" sz="1200" spc="-5"/>
              <a:t> </a:t>
            </a:r>
            <a:r>
              <a:rPr lang="en-US" sz="1200" spc="5"/>
              <a:t>is</a:t>
            </a:r>
            <a:r>
              <a:rPr lang="en-US" sz="1200" spc="25"/>
              <a:t> </a:t>
            </a:r>
            <a:r>
              <a:rPr lang="en-US" sz="1200"/>
              <a:t>to</a:t>
            </a:r>
            <a:r>
              <a:rPr lang="en-US" sz="1200" spc="10"/>
              <a:t> </a:t>
            </a:r>
            <a:r>
              <a:rPr lang="en-US" sz="1200"/>
              <a:t>create</a:t>
            </a:r>
            <a:r>
              <a:rPr lang="en-US" sz="1200" spc="15"/>
              <a:t> </a:t>
            </a:r>
            <a:r>
              <a:rPr lang="en-US" sz="1200"/>
              <a:t>a</a:t>
            </a:r>
            <a:r>
              <a:rPr lang="en-US" sz="1200" spc="20"/>
              <a:t> </a:t>
            </a:r>
            <a:r>
              <a:rPr lang="en-US" sz="1200" spc="5"/>
              <a:t>model</a:t>
            </a:r>
            <a:r>
              <a:rPr lang="en-US" sz="1200" spc="10"/>
              <a:t> </a:t>
            </a:r>
            <a:r>
              <a:rPr lang="en-US" sz="1200"/>
              <a:t>capable</a:t>
            </a:r>
            <a:r>
              <a:rPr lang="en-US" sz="1200" spc="30"/>
              <a:t> </a:t>
            </a:r>
            <a:r>
              <a:rPr lang="en-US" sz="1200" spc="5"/>
              <a:t>of</a:t>
            </a:r>
            <a:r>
              <a:rPr lang="en-US" sz="1200"/>
              <a:t> </a:t>
            </a:r>
            <a:r>
              <a:rPr lang="en-US" sz="1200" spc="5"/>
              <a:t>providing </a:t>
            </a:r>
            <a:r>
              <a:rPr lang="en-US" sz="1200"/>
              <a:t>accurate</a:t>
            </a:r>
            <a:r>
              <a:rPr lang="en-US" sz="1200" spc="15"/>
              <a:t> </a:t>
            </a:r>
            <a:r>
              <a:rPr lang="en-US" sz="1200" spc="10"/>
              <a:t>salary</a:t>
            </a:r>
            <a:r>
              <a:rPr lang="en-US" sz="1200"/>
              <a:t> estimates</a:t>
            </a:r>
            <a:r>
              <a:rPr lang="en-US" sz="1200" spc="25"/>
              <a:t> </a:t>
            </a:r>
            <a:r>
              <a:rPr lang="en-US" sz="1200"/>
              <a:t>for</a:t>
            </a:r>
            <a:r>
              <a:rPr lang="en-US" sz="1200" spc="-15"/>
              <a:t> </a:t>
            </a:r>
            <a:r>
              <a:rPr lang="en-US" sz="1200"/>
              <a:t>new</a:t>
            </a:r>
            <a:r>
              <a:rPr lang="en-US" sz="1200" spc="20"/>
              <a:t> </a:t>
            </a:r>
            <a:r>
              <a:rPr lang="en-US" sz="1200" spc="5"/>
              <a:t>job listings</a:t>
            </a:r>
            <a:r>
              <a:rPr lang="en-US" sz="1200" spc="25"/>
              <a:t> </a:t>
            </a:r>
            <a:r>
              <a:rPr lang="en-US" sz="1200" spc="5"/>
              <a:t>or</a:t>
            </a:r>
            <a:r>
              <a:rPr lang="en-US" sz="1200" spc="-5"/>
              <a:t> </a:t>
            </a:r>
            <a:r>
              <a:rPr lang="en-US" sz="1200" spc="5"/>
              <a:t>assessing</a:t>
            </a:r>
            <a:r>
              <a:rPr lang="en-US" sz="1200" spc="10"/>
              <a:t> </a:t>
            </a:r>
            <a:r>
              <a:rPr lang="en-US" sz="1200" spc="5"/>
              <a:t>the </a:t>
            </a:r>
            <a:r>
              <a:rPr lang="en-US" sz="1200" spc="10"/>
              <a:t> </a:t>
            </a:r>
            <a:r>
              <a:rPr lang="en-US" sz="1200" spc="5"/>
              <a:t>competitiveness</a:t>
            </a:r>
            <a:r>
              <a:rPr lang="en-US" sz="1200" spc="20"/>
              <a:t> </a:t>
            </a:r>
            <a:r>
              <a:rPr lang="en-US" sz="1200" spc="5"/>
              <a:t>of</a:t>
            </a:r>
            <a:r>
              <a:rPr lang="en-US" sz="1200" spc="-5"/>
              <a:t> </a:t>
            </a:r>
            <a:r>
              <a:rPr lang="en-US" sz="1200" spc="5"/>
              <a:t>compensation</a:t>
            </a:r>
            <a:r>
              <a:rPr lang="en-US" sz="1200"/>
              <a:t> packages</a:t>
            </a:r>
            <a:r>
              <a:rPr lang="en-US" sz="1200" spc="20"/>
              <a:t> </a:t>
            </a:r>
            <a:r>
              <a:rPr lang="en-US" sz="1200" spc="-5"/>
              <a:t>offered</a:t>
            </a:r>
            <a:r>
              <a:rPr lang="en-US" sz="1200" spc="-15"/>
              <a:t> </a:t>
            </a:r>
            <a:r>
              <a:rPr lang="en-US" sz="1200" spc="-5"/>
              <a:t>by</a:t>
            </a:r>
            <a:r>
              <a:rPr lang="en-US" sz="1200" spc="25"/>
              <a:t> </a:t>
            </a:r>
            <a:r>
              <a:rPr lang="en-US" sz="1200"/>
              <a:t>employers.</a:t>
            </a:r>
          </a:p>
          <a:p>
            <a:pPr defTabSz="457200">
              <a:lnSpc>
                <a:spcPct val="90000"/>
              </a:lnSpc>
              <a:spcBef>
                <a:spcPct val="20000"/>
              </a:spcBef>
              <a:spcAft>
                <a:spcPts val="600"/>
              </a:spcAft>
              <a:buClr>
                <a:schemeClr val="accent1">
                  <a:lumMod val="75000"/>
                </a:schemeClr>
              </a:buClr>
              <a:buSzPct val="145000"/>
              <a:buFont typeface="Arial"/>
              <a:buChar char="•"/>
            </a:pPr>
            <a:endParaRPr lang="en-US" sz="1200"/>
          </a:p>
          <a:p>
            <a:pPr marL="195580" marR="103505"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200" spc="5"/>
              <a:t>Through</a:t>
            </a:r>
            <a:r>
              <a:rPr lang="en-US" sz="1200" spc="10"/>
              <a:t> </a:t>
            </a:r>
            <a:r>
              <a:rPr lang="en-US" sz="1200" spc="5"/>
              <a:t>this</a:t>
            </a:r>
            <a:r>
              <a:rPr lang="en-US" sz="1200" spc="25"/>
              <a:t> </a:t>
            </a:r>
            <a:r>
              <a:rPr lang="en-US" sz="1200"/>
              <a:t>project,</a:t>
            </a:r>
            <a:r>
              <a:rPr lang="en-US" sz="1200" spc="5"/>
              <a:t> </a:t>
            </a:r>
            <a:r>
              <a:rPr lang="en-US" sz="1200"/>
              <a:t>we</a:t>
            </a:r>
            <a:r>
              <a:rPr lang="en-US" sz="1200" spc="20"/>
              <a:t> </a:t>
            </a:r>
            <a:r>
              <a:rPr lang="en-US" sz="1200" spc="5"/>
              <a:t>seek </a:t>
            </a:r>
            <a:r>
              <a:rPr lang="en-US" sz="1200"/>
              <a:t>to</a:t>
            </a:r>
            <a:r>
              <a:rPr lang="en-US" sz="1200" spc="20"/>
              <a:t> </a:t>
            </a:r>
            <a:r>
              <a:rPr lang="en-US" sz="1200"/>
              <a:t>address</a:t>
            </a:r>
            <a:r>
              <a:rPr lang="en-US" sz="1200" spc="25"/>
              <a:t> </a:t>
            </a:r>
            <a:r>
              <a:rPr lang="en-US" sz="1200"/>
              <a:t>several</a:t>
            </a:r>
            <a:r>
              <a:rPr lang="en-US" sz="1200" spc="10"/>
              <a:t> </a:t>
            </a:r>
            <a:r>
              <a:rPr lang="en-US" sz="1200" spc="-15"/>
              <a:t>key</a:t>
            </a:r>
            <a:r>
              <a:rPr lang="en-US" sz="1200" spc="15"/>
              <a:t> </a:t>
            </a:r>
            <a:r>
              <a:rPr lang="en-US" sz="1200" spc="5"/>
              <a:t>challenges</a:t>
            </a:r>
            <a:r>
              <a:rPr lang="en-US" sz="1200" spc="35"/>
              <a:t> </a:t>
            </a:r>
            <a:r>
              <a:rPr lang="en-US" sz="1200" spc="5"/>
              <a:t>in</a:t>
            </a:r>
            <a:r>
              <a:rPr lang="en-US" sz="1200" spc="15"/>
              <a:t> </a:t>
            </a:r>
            <a:r>
              <a:rPr lang="en-US" sz="1200" spc="10"/>
              <a:t>salary</a:t>
            </a:r>
            <a:r>
              <a:rPr lang="en-US" sz="1200"/>
              <a:t> </a:t>
            </a:r>
            <a:r>
              <a:rPr lang="en-US" sz="1200" spc="5"/>
              <a:t>prediction,</a:t>
            </a:r>
            <a:r>
              <a:rPr lang="en-US" sz="1200" spc="30"/>
              <a:t> </a:t>
            </a:r>
            <a:r>
              <a:rPr lang="en-US" sz="1200" spc="5"/>
              <a:t>including</a:t>
            </a:r>
            <a:r>
              <a:rPr lang="en-US" sz="1200" spc="20"/>
              <a:t> </a:t>
            </a:r>
            <a:r>
              <a:rPr lang="en-US" sz="1200" spc="5"/>
              <a:t>the</a:t>
            </a:r>
            <a:r>
              <a:rPr lang="en-US" sz="1200" spc="25"/>
              <a:t> </a:t>
            </a:r>
            <a:r>
              <a:rPr lang="en-US" sz="1200"/>
              <a:t>inherent </a:t>
            </a:r>
            <a:r>
              <a:rPr lang="en-US" sz="1200" spc="5"/>
              <a:t> variability</a:t>
            </a:r>
            <a:r>
              <a:rPr lang="en-US" sz="1200" spc="20"/>
              <a:t> </a:t>
            </a:r>
            <a:r>
              <a:rPr lang="en-US" sz="1200" spc="5"/>
              <a:t>in</a:t>
            </a:r>
            <a:r>
              <a:rPr lang="en-US" sz="1200" spc="15"/>
              <a:t> </a:t>
            </a:r>
            <a:r>
              <a:rPr lang="en-US" sz="1200" spc="5"/>
              <a:t>compensation </a:t>
            </a:r>
            <a:r>
              <a:rPr lang="en-US" sz="1200"/>
              <a:t>across </a:t>
            </a:r>
            <a:r>
              <a:rPr lang="en-US" sz="1200" spc="5"/>
              <a:t>industries,</a:t>
            </a:r>
            <a:r>
              <a:rPr lang="en-US" sz="1200" spc="15"/>
              <a:t> </a:t>
            </a:r>
            <a:r>
              <a:rPr lang="en-US" sz="1200" spc="5"/>
              <a:t>regions, and</a:t>
            </a:r>
            <a:r>
              <a:rPr lang="en-US" sz="1200" spc="15"/>
              <a:t> </a:t>
            </a:r>
            <a:r>
              <a:rPr lang="en-US" sz="1200" spc="5"/>
              <a:t>job</a:t>
            </a:r>
            <a:r>
              <a:rPr lang="en-US" sz="1200" spc="15"/>
              <a:t> </a:t>
            </a:r>
            <a:r>
              <a:rPr lang="en-US" sz="1200" spc="5"/>
              <a:t>roles,</a:t>
            </a:r>
            <a:r>
              <a:rPr lang="en-US" sz="1200" spc="-5"/>
              <a:t> </a:t>
            </a:r>
            <a:r>
              <a:rPr lang="en-US" sz="1200"/>
              <a:t>as</a:t>
            </a:r>
            <a:r>
              <a:rPr lang="en-US" sz="1200" spc="25"/>
              <a:t> </a:t>
            </a:r>
            <a:r>
              <a:rPr lang="en-US" sz="1200" spc="5"/>
              <a:t>well</a:t>
            </a:r>
            <a:r>
              <a:rPr lang="en-US" sz="1200" spc="10"/>
              <a:t> </a:t>
            </a:r>
            <a:r>
              <a:rPr lang="en-US" sz="1200"/>
              <a:t>as</a:t>
            </a:r>
            <a:r>
              <a:rPr lang="en-US" sz="1200" spc="25"/>
              <a:t> </a:t>
            </a:r>
            <a:r>
              <a:rPr lang="en-US" sz="1200" spc="5"/>
              <a:t>the</a:t>
            </a:r>
            <a:r>
              <a:rPr lang="en-US" sz="1200" spc="15"/>
              <a:t> </a:t>
            </a:r>
            <a:r>
              <a:rPr lang="en-US" sz="1200"/>
              <a:t>complex</a:t>
            </a:r>
            <a:r>
              <a:rPr lang="en-US" sz="1200" spc="10"/>
              <a:t> </a:t>
            </a:r>
            <a:r>
              <a:rPr lang="en-US" sz="1200"/>
              <a:t>interplay</a:t>
            </a:r>
            <a:r>
              <a:rPr lang="en-US" sz="1200" spc="25"/>
              <a:t> </a:t>
            </a:r>
            <a:r>
              <a:rPr lang="en-US" sz="1200" spc="5"/>
              <a:t>of</a:t>
            </a:r>
            <a:r>
              <a:rPr lang="en-US" sz="1200" spc="10"/>
              <a:t> </a:t>
            </a:r>
            <a:r>
              <a:rPr lang="en-US" sz="1200"/>
              <a:t>factors </a:t>
            </a:r>
            <a:r>
              <a:rPr lang="en-US" sz="1200" spc="-305"/>
              <a:t> </a:t>
            </a:r>
            <a:r>
              <a:rPr lang="en-US" sz="1200" spc="5"/>
              <a:t>influencing</a:t>
            </a:r>
            <a:r>
              <a:rPr lang="en-US" sz="1200" spc="20"/>
              <a:t> </a:t>
            </a:r>
            <a:r>
              <a:rPr lang="en-US" sz="1200" spc="10"/>
              <a:t>salary</a:t>
            </a:r>
            <a:r>
              <a:rPr lang="en-US" sz="1200" spc="15"/>
              <a:t> </a:t>
            </a:r>
            <a:r>
              <a:rPr lang="en-US" sz="1200" spc="5"/>
              <a:t>determination.</a:t>
            </a:r>
            <a:r>
              <a:rPr lang="en-US" sz="1200" spc="15"/>
              <a:t> </a:t>
            </a:r>
            <a:r>
              <a:rPr lang="en-US" sz="1200"/>
              <a:t>By</a:t>
            </a:r>
            <a:r>
              <a:rPr lang="en-US" sz="1200" spc="15"/>
              <a:t> </a:t>
            </a:r>
            <a:r>
              <a:rPr lang="en-US" sz="1200" spc="5"/>
              <a:t>applying</a:t>
            </a:r>
            <a:r>
              <a:rPr lang="en-US" sz="1200" spc="30"/>
              <a:t> </a:t>
            </a:r>
            <a:r>
              <a:rPr lang="en-US" sz="1200"/>
              <a:t>advanced</a:t>
            </a:r>
            <a:r>
              <a:rPr lang="en-US" sz="1200" spc="30"/>
              <a:t> </a:t>
            </a:r>
            <a:r>
              <a:rPr lang="en-US" sz="1200" spc="5"/>
              <a:t>machine</a:t>
            </a:r>
            <a:r>
              <a:rPr lang="en-US" sz="1200" spc="15"/>
              <a:t> </a:t>
            </a:r>
            <a:r>
              <a:rPr lang="en-US" sz="1200" spc="5"/>
              <a:t>learning</a:t>
            </a:r>
            <a:r>
              <a:rPr lang="en-US" sz="1200" spc="25"/>
              <a:t> </a:t>
            </a:r>
            <a:r>
              <a:rPr lang="en-US" sz="1200" spc="5"/>
              <a:t>algorithms</a:t>
            </a:r>
            <a:r>
              <a:rPr lang="en-US" sz="1200" spc="10"/>
              <a:t> </a:t>
            </a:r>
            <a:r>
              <a:rPr lang="en-US" sz="1200" spc="5"/>
              <a:t>and</a:t>
            </a:r>
            <a:r>
              <a:rPr lang="en-US" sz="1200" spc="20"/>
              <a:t> </a:t>
            </a:r>
            <a:r>
              <a:rPr lang="en-US" sz="1200" spc="-5"/>
              <a:t>feature</a:t>
            </a:r>
            <a:r>
              <a:rPr lang="en-US" sz="1200" spc="15"/>
              <a:t> </a:t>
            </a:r>
            <a:r>
              <a:rPr lang="en-US" sz="1200" spc="5"/>
              <a:t>engineering </a:t>
            </a:r>
            <a:r>
              <a:rPr lang="en-US" sz="1200" spc="10"/>
              <a:t> </a:t>
            </a:r>
            <a:r>
              <a:rPr lang="en-US" sz="1200" spc="5"/>
              <a:t>techniques</a:t>
            </a:r>
            <a:r>
              <a:rPr lang="en-US" sz="1200" spc="35"/>
              <a:t> </a:t>
            </a:r>
            <a:r>
              <a:rPr lang="en-US" sz="1200"/>
              <a:t>to</a:t>
            </a:r>
            <a:r>
              <a:rPr lang="en-US" sz="1200" spc="10"/>
              <a:t> </a:t>
            </a:r>
            <a:r>
              <a:rPr lang="en-US" sz="1200" spc="5"/>
              <a:t>large-scale datasets,</a:t>
            </a:r>
            <a:r>
              <a:rPr lang="en-US" sz="1200" spc="35"/>
              <a:t> </a:t>
            </a:r>
            <a:r>
              <a:rPr lang="en-US" sz="1200"/>
              <a:t>we</a:t>
            </a:r>
            <a:r>
              <a:rPr lang="en-US" sz="1200" spc="10"/>
              <a:t> </a:t>
            </a:r>
            <a:r>
              <a:rPr lang="en-US" sz="1200" spc="5"/>
              <a:t>aim</a:t>
            </a:r>
            <a:r>
              <a:rPr lang="en-US" sz="1200"/>
              <a:t> to</a:t>
            </a:r>
            <a:r>
              <a:rPr lang="en-US" sz="1200" spc="25"/>
              <a:t> </a:t>
            </a:r>
            <a:r>
              <a:rPr lang="en-US" sz="1200" spc="5"/>
              <a:t>develop</a:t>
            </a:r>
            <a:r>
              <a:rPr lang="en-US" sz="1200" spc="15"/>
              <a:t> </a:t>
            </a:r>
            <a:r>
              <a:rPr lang="en-US" sz="1200"/>
              <a:t>a</a:t>
            </a:r>
            <a:r>
              <a:rPr lang="en-US" sz="1200" spc="20"/>
              <a:t> </a:t>
            </a:r>
            <a:r>
              <a:rPr lang="en-US" sz="1200"/>
              <a:t>predictive</a:t>
            </a:r>
            <a:r>
              <a:rPr lang="en-US" sz="1200" spc="35"/>
              <a:t> </a:t>
            </a:r>
            <a:r>
              <a:rPr lang="en-US" sz="1200" spc="5"/>
              <a:t>model</a:t>
            </a:r>
            <a:r>
              <a:rPr lang="en-US" sz="1200" spc="10"/>
              <a:t> </a:t>
            </a:r>
            <a:r>
              <a:rPr lang="en-US" sz="1200"/>
              <a:t>that</a:t>
            </a:r>
            <a:r>
              <a:rPr lang="en-US" sz="1200" spc="30"/>
              <a:t> </a:t>
            </a:r>
            <a:r>
              <a:rPr lang="en-US" sz="1200" spc="5"/>
              <a:t>not</a:t>
            </a:r>
            <a:r>
              <a:rPr lang="en-US" sz="1200" spc="20"/>
              <a:t> </a:t>
            </a:r>
            <a:r>
              <a:rPr lang="en-US" sz="1200" spc="5"/>
              <a:t>only</a:t>
            </a:r>
            <a:r>
              <a:rPr lang="en-US" sz="1200" spc="10"/>
              <a:t> </a:t>
            </a:r>
            <a:r>
              <a:rPr lang="en-US" sz="1200"/>
              <a:t>achieves</a:t>
            </a:r>
            <a:r>
              <a:rPr lang="en-US" sz="1200" spc="25"/>
              <a:t> </a:t>
            </a:r>
            <a:r>
              <a:rPr lang="en-US" sz="1200" spc="5"/>
              <a:t>high</a:t>
            </a:r>
            <a:r>
              <a:rPr lang="en-US" sz="1200" spc="30"/>
              <a:t> </a:t>
            </a:r>
            <a:r>
              <a:rPr lang="en-US" sz="1200"/>
              <a:t>accuracy </a:t>
            </a:r>
            <a:r>
              <a:rPr lang="en-US" sz="1200" spc="5"/>
              <a:t> but</a:t>
            </a:r>
            <a:r>
              <a:rPr lang="en-US" sz="1200" spc="25"/>
              <a:t> </a:t>
            </a:r>
            <a:r>
              <a:rPr lang="en-US" sz="1200" spc="5"/>
              <a:t>also</a:t>
            </a:r>
            <a:r>
              <a:rPr lang="en-US" sz="1200" spc="10"/>
              <a:t> </a:t>
            </a:r>
            <a:r>
              <a:rPr lang="en-US" sz="1200" spc="5"/>
              <a:t>provides</a:t>
            </a:r>
            <a:r>
              <a:rPr lang="en-US" sz="1200" spc="-5"/>
              <a:t> </a:t>
            </a:r>
            <a:r>
              <a:rPr lang="en-US" sz="1200" spc="5"/>
              <a:t>insights</a:t>
            </a:r>
            <a:r>
              <a:rPr lang="en-US" sz="1200" spc="25"/>
              <a:t> </a:t>
            </a:r>
            <a:r>
              <a:rPr lang="en-US" sz="1200"/>
              <a:t>into</a:t>
            </a:r>
            <a:r>
              <a:rPr lang="en-US" sz="1200" spc="15"/>
              <a:t> </a:t>
            </a:r>
            <a:r>
              <a:rPr lang="en-US" sz="1200" spc="5"/>
              <a:t>the</a:t>
            </a:r>
            <a:r>
              <a:rPr lang="en-US" sz="1200" spc="30"/>
              <a:t> </a:t>
            </a:r>
            <a:r>
              <a:rPr lang="en-US" sz="1200"/>
              <a:t>factors</a:t>
            </a:r>
            <a:r>
              <a:rPr lang="en-US" sz="1200" spc="-15"/>
              <a:t> </a:t>
            </a:r>
            <a:r>
              <a:rPr lang="en-US" sz="1200" spc="5"/>
              <a:t>driving</a:t>
            </a:r>
            <a:r>
              <a:rPr lang="en-US" sz="1200" spc="20"/>
              <a:t> </a:t>
            </a:r>
            <a:r>
              <a:rPr lang="en-US" sz="1200" spc="10"/>
              <a:t>salary</a:t>
            </a:r>
            <a:r>
              <a:rPr lang="en-US" sz="1200"/>
              <a:t> </a:t>
            </a:r>
            <a:r>
              <a:rPr lang="en-US" sz="1200" spc="5"/>
              <a:t>disparities</a:t>
            </a:r>
            <a:r>
              <a:rPr lang="en-US" sz="1200" spc="20"/>
              <a:t> </a:t>
            </a:r>
            <a:r>
              <a:rPr lang="en-US" sz="1200" spc="5"/>
              <a:t>and</a:t>
            </a:r>
            <a:r>
              <a:rPr lang="en-US" sz="1200" spc="25"/>
              <a:t> </a:t>
            </a:r>
            <a:r>
              <a:rPr lang="en-US" sz="1200"/>
              <a:t>trends</a:t>
            </a:r>
            <a:r>
              <a:rPr lang="en-US" sz="1200" spc="20"/>
              <a:t> </a:t>
            </a:r>
            <a:r>
              <a:rPr lang="en-US" sz="1200" spc="5"/>
              <a:t>within</a:t>
            </a:r>
            <a:r>
              <a:rPr lang="en-US" sz="1200" spc="15"/>
              <a:t> </a:t>
            </a:r>
            <a:r>
              <a:rPr lang="en-US" sz="1200" spc="5"/>
              <a:t>the</a:t>
            </a:r>
            <a:r>
              <a:rPr lang="en-US" sz="1200" spc="30"/>
              <a:t> </a:t>
            </a:r>
            <a:r>
              <a:rPr lang="en-US" sz="1200" spc="5"/>
              <a:t>job</a:t>
            </a:r>
            <a:r>
              <a:rPr lang="en-US" sz="1200"/>
              <a:t> </a:t>
            </a:r>
            <a:r>
              <a:rPr lang="en-US" sz="1200" spc="-5"/>
              <a:t>market.</a:t>
            </a:r>
            <a:endParaRPr lang="en-US" sz="1200"/>
          </a:p>
          <a:p>
            <a:pPr defTabSz="457200">
              <a:lnSpc>
                <a:spcPct val="90000"/>
              </a:lnSpc>
              <a:spcBef>
                <a:spcPct val="20000"/>
              </a:spcBef>
              <a:spcAft>
                <a:spcPts val="600"/>
              </a:spcAft>
              <a:buClr>
                <a:schemeClr val="accent1">
                  <a:lumMod val="75000"/>
                </a:schemeClr>
              </a:buClr>
              <a:buSzPct val="145000"/>
              <a:buFont typeface="Arial"/>
              <a:buChar char="•"/>
            </a:pPr>
            <a:endParaRPr lang="en-US" sz="1200"/>
          </a:p>
          <a:p>
            <a:pPr marL="195580" marR="157480"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200" spc="-5"/>
              <a:t>Ultimately,</a:t>
            </a:r>
            <a:r>
              <a:rPr lang="en-US" sz="1200" spc="5"/>
              <a:t> our</a:t>
            </a:r>
            <a:r>
              <a:rPr lang="en-US" sz="1200" spc="10"/>
              <a:t> salary</a:t>
            </a:r>
            <a:r>
              <a:rPr lang="en-US" sz="1200" spc="15"/>
              <a:t> </a:t>
            </a:r>
            <a:r>
              <a:rPr lang="en-US" sz="1200" spc="5"/>
              <a:t>prediction</a:t>
            </a:r>
            <a:r>
              <a:rPr lang="en-US" sz="1200" spc="15"/>
              <a:t> </a:t>
            </a:r>
            <a:r>
              <a:rPr lang="en-US" sz="1200"/>
              <a:t>project</a:t>
            </a:r>
            <a:r>
              <a:rPr lang="en-US" sz="1200" spc="10"/>
              <a:t> </a:t>
            </a:r>
            <a:r>
              <a:rPr lang="en-US" sz="1200" spc="5"/>
              <a:t>aims</a:t>
            </a:r>
            <a:r>
              <a:rPr lang="en-US" sz="1200" spc="30"/>
              <a:t> </a:t>
            </a:r>
            <a:r>
              <a:rPr lang="en-US" sz="1200"/>
              <a:t>to</a:t>
            </a:r>
            <a:r>
              <a:rPr lang="en-US" sz="1200" spc="10"/>
              <a:t> </a:t>
            </a:r>
            <a:r>
              <a:rPr lang="en-US" sz="1200" spc="5"/>
              <a:t>empower</a:t>
            </a:r>
            <a:r>
              <a:rPr lang="en-US" sz="1200" spc="-15"/>
              <a:t> </a:t>
            </a:r>
            <a:r>
              <a:rPr lang="en-US" sz="1200" spc="5"/>
              <a:t>businesses,</a:t>
            </a:r>
            <a:r>
              <a:rPr lang="en-US" sz="1200" spc="20"/>
              <a:t> </a:t>
            </a:r>
            <a:r>
              <a:rPr lang="en-US" sz="1200"/>
              <a:t>recruiters,</a:t>
            </a:r>
            <a:r>
              <a:rPr lang="en-US" sz="1200" spc="5"/>
              <a:t> and</a:t>
            </a:r>
            <a:r>
              <a:rPr lang="en-US" sz="1200" spc="30"/>
              <a:t> </a:t>
            </a:r>
            <a:r>
              <a:rPr lang="en-US" sz="1200" spc="5"/>
              <a:t>job </a:t>
            </a:r>
            <a:r>
              <a:rPr lang="en-US" sz="1200" spc="-5"/>
              <a:t>seekers</a:t>
            </a:r>
            <a:r>
              <a:rPr lang="en-US" sz="1200" spc="15"/>
              <a:t> </a:t>
            </a:r>
            <a:r>
              <a:rPr lang="en-US" sz="1200" spc="-5"/>
              <a:t>alike</a:t>
            </a:r>
            <a:r>
              <a:rPr lang="en-US" sz="1200" spc="30"/>
              <a:t> </a:t>
            </a:r>
            <a:r>
              <a:rPr lang="en-US" sz="1200" spc="5"/>
              <a:t>with </a:t>
            </a:r>
            <a:r>
              <a:rPr lang="en-US" sz="1200" spc="10"/>
              <a:t> </a:t>
            </a:r>
            <a:r>
              <a:rPr lang="en-US" sz="1200" spc="5"/>
              <a:t>actionable</a:t>
            </a:r>
            <a:r>
              <a:rPr lang="en-US" sz="1200" spc="10"/>
              <a:t> </a:t>
            </a:r>
            <a:r>
              <a:rPr lang="en-US" sz="1200" spc="5"/>
              <a:t>insights</a:t>
            </a:r>
            <a:r>
              <a:rPr lang="en-US" sz="1200" spc="25"/>
              <a:t> </a:t>
            </a:r>
            <a:r>
              <a:rPr lang="en-US" sz="1200"/>
              <a:t>into</a:t>
            </a:r>
            <a:r>
              <a:rPr lang="en-US" sz="1200" spc="20"/>
              <a:t> </a:t>
            </a:r>
            <a:r>
              <a:rPr lang="en-US" sz="1200" spc="10"/>
              <a:t>salary</a:t>
            </a:r>
            <a:r>
              <a:rPr lang="en-US" sz="1200"/>
              <a:t> </a:t>
            </a:r>
            <a:r>
              <a:rPr lang="en-US" sz="1200" spc="5"/>
              <a:t>expectations,</a:t>
            </a:r>
            <a:r>
              <a:rPr lang="en-US" sz="1200" spc="15"/>
              <a:t> </a:t>
            </a:r>
            <a:r>
              <a:rPr lang="en-US" sz="1200"/>
              <a:t>thereby</a:t>
            </a:r>
            <a:r>
              <a:rPr lang="en-US" sz="1200" spc="40"/>
              <a:t> </a:t>
            </a:r>
            <a:r>
              <a:rPr lang="en-US" sz="1200" spc="5"/>
              <a:t>facilitating</a:t>
            </a:r>
            <a:r>
              <a:rPr lang="en-US" sz="1200" spc="10"/>
              <a:t> </a:t>
            </a:r>
            <a:r>
              <a:rPr lang="en-US" sz="1200"/>
              <a:t>more</a:t>
            </a:r>
            <a:r>
              <a:rPr lang="en-US" sz="1200" spc="5"/>
              <a:t> </a:t>
            </a:r>
            <a:r>
              <a:rPr lang="en-US" sz="1200"/>
              <a:t>transparent</a:t>
            </a:r>
            <a:r>
              <a:rPr lang="en-US" sz="1200" spc="15"/>
              <a:t> </a:t>
            </a:r>
            <a:r>
              <a:rPr lang="en-US" sz="1200" spc="5"/>
              <a:t>and</a:t>
            </a:r>
            <a:r>
              <a:rPr lang="en-US" sz="1200" spc="25"/>
              <a:t> </a:t>
            </a:r>
            <a:r>
              <a:rPr lang="en-US" sz="1200" spc="5"/>
              <a:t>equitable</a:t>
            </a:r>
            <a:r>
              <a:rPr lang="en-US" sz="1200" spc="25"/>
              <a:t> </a:t>
            </a:r>
            <a:r>
              <a:rPr lang="en-US" sz="1200" spc="5"/>
              <a:t>negotiations, </a:t>
            </a:r>
            <a:r>
              <a:rPr lang="en-US" sz="1200" spc="-300"/>
              <a:t> </a:t>
            </a:r>
            <a:r>
              <a:rPr lang="en-US" sz="1200" spc="5"/>
              <a:t>optimizing </a:t>
            </a:r>
            <a:r>
              <a:rPr lang="en-US" sz="1200"/>
              <a:t>resource</a:t>
            </a:r>
            <a:r>
              <a:rPr lang="en-US" sz="1200" spc="10"/>
              <a:t> </a:t>
            </a:r>
            <a:r>
              <a:rPr lang="en-US" sz="1200" spc="5"/>
              <a:t>allocation,</a:t>
            </a:r>
            <a:r>
              <a:rPr lang="en-US" sz="1200"/>
              <a:t> and</a:t>
            </a:r>
            <a:r>
              <a:rPr lang="en-US" sz="1200" spc="30"/>
              <a:t> </a:t>
            </a:r>
            <a:r>
              <a:rPr lang="en-US" sz="1200" spc="5"/>
              <a:t>supporting</a:t>
            </a:r>
            <a:r>
              <a:rPr lang="en-US" sz="1200" spc="20"/>
              <a:t> </a:t>
            </a:r>
            <a:r>
              <a:rPr lang="en-US" sz="1200"/>
              <a:t>informed</a:t>
            </a:r>
            <a:r>
              <a:rPr lang="en-US" sz="1200" spc="-10"/>
              <a:t> </a:t>
            </a:r>
            <a:r>
              <a:rPr lang="en-US" sz="1200" spc="10"/>
              <a:t>decision-making</a:t>
            </a:r>
            <a:r>
              <a:rPr lang="en-US" sz="1200"/>
              <a:t> </a:t>
            </a:r>
            <a:r>
              <a:rPr lang="en-US" sz="1200" spc="5"/>
              <a:t>in</a:t>
            </a:r>
            <a:r>
              <a:rPr lang="en-US" sz="1200" spc="15"/>
              <a:t> </a:t>
            </a:r>
            <a:r>
              <a:rPr lang="en-US" sz="1200"/>
              <a:t>the</a:t>
            </a:r>
            <a:r>
              <a:rPr lang="en-US" sz="1200" spc="30"/>
              <a:t> </a:t>
            </a:r>
            <a:r>
              <a:rPr lang="en-US" sz="1200"/>
              <a:t>realm</a:t>
            </a:r>
            <a:r>
              <a:rPr lang="en-US" sz="1200" spc="5"/>
              <a:t> of</a:t>
            </a:r>
            <a:r>
              <a:rPr lang="en-US" sz="1200" spc="10"/>
              <a:t> </a:t>
            </a:r>
            <a:r>
              <a:rPr lang="en-US" sz="1200"/>
              <a:t>human</a:t>
            </a:r>
            <a:r>
              <a:rPr lang="en-US" sz="1200" spc="15"/>
              <a:t> </a:t>
            </a:r>
            <a:r>
              <a:rPr lang="en-US" sz="1200"/>
              <a:t>resource </a:t>
            </a:r>
            <a:r>
              <a:rPr lang="en-US" sz="1200" spc="5"/>
              <a:t> </a:t>
            </a:r>
            <a:r>
              <a:rPr lang="en-US" sz="1200"/>
              <a:t>management.</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39"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40"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1"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42"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3"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4"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69" name="Rectangle 68">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189702" y="1261872"/>
            <a:ext cx="3145536" cy="4334256"/>
          </a:xfrm>
          <a:prstGeom prst="rect">
            <a:avLst/>
          </a:prstGeom>
        </p:spPr>
        <p:txBody>
          <a:bodyPr vert="horz" lIns="91440" tIns="45720" rIns="91440" bIns="45720" rtlCol="0" anchor="ctr">
            <a:normAutofit/>
          </a:bodyPr>
          <a:lstStyle/>
          <a:p>
            <a:pPr marL="12700" algn="r"/>
            <a:r>
              <a:rPr lang="en-US" sz="3600" u="none" spc="-55"/>
              <a:t>P</a:t>
            </a:r>
            <a:r>
              <a:rPr lang="en-US" sz="3600" u="none" spc="-90"/>
              <a:t>r</a:t>
            </a:r>
            <a:r>
              <a:rPr lang="en-US" sz="3600" u="none" spc="-60"/>
              <a:t>o</a:t>
            </a:r>
            <a:r>
              <a:rPr lang="en-US" sz="3600" u="none" spc="-55"/>
              <a:t>b</a:t>
            </a:r>
            <a:r>
              <a:rPr lang="en-US" sz="3600" u="none" spc="-60"/>
              <a:t>le</a:t>
            </a:r>
            <a:r>
              <a:rPr lang="en-US" sz="3600" u="none" spc="-5"/>
              <a:t>m</a:t>
            </a:r>
            <a:r>
              <a:rPr lang="en-US" sz="3600" u="none" spc="-90"/>
              <a:t> </a:t>
            </a:r>
            <a:r>
              <a:rPr lang="en-US" sz="3600" u="none" spc="-55"/>
              <a:t>S</a:t>
            </a:r>
            <a:r>
              <a:rPr lang="en-US" sz="3600" u="none" spc="-75"/>
              <a:t>t</a:t>
            </a:r>
            <a:r>
              <a:rPr lang="en-US" sz="3600" u="none" spc="-80"/>
              <a:t>a</a:t>
            </a:r>
            <a:r>
              <a:rPr lang="en-US" sz="3600" u="none" spc="-90"/>
              <a:t>t</a:t>
            </a:r>
            <a:r>
              <a:rPr lang="en-US" sz="3600" u="none" spc="-60"/>
              <a:t>e</a:t>
            </a:r>
            <a:r>
              <a:rPr lang="en-US" sz="3600" u="none" spc="-50"/>
              <a:t>m</a:t>
            </a:r>
            <a:r>
              <a:rPr lang="en-US" sz="3600" u="none" spc="-60"/>
              <a:t>e</a:t>
            </a:r>
            <a:r>
              <a:rPr lang="en-US" sz="3600" u="none" spc="-80"/>
              <a:t>n</a:t>
            </a:r>
            <a:r>
              <a:rPr lang="en-US" sz="3600" u="none" spc="-55"/>
              <a:t>t</a:t>
            </a:r>
            <a:r>
              <a:rPr lang="en-US" sz="3600" u="none" spc="-5"/>
              <a:t>:</a:t>
            </a:r>
            <a:endParaRPr lang="en-US" sz="3600"/>
          </a:p>
        </p:txBody>
      </p:sp>
      <p:cxnSp>
        <p:nvCxnSpPr>
          <p:cNvPr id="70" name="Straight Connector 6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bject 3"/>
          <p:cNvSpPr txBox="1"/>
          <p:nvPr/>
        </p:nvSpPr>
        <p:spPr>
          <a:xfrm>
            <a:off x="5007932" y="1261873"/>
            <a:ext cx="5951013" cy="4449422"/>
          </a:xfrm>
          <a:prstGeom prst="rect">
            <a:avLst/>
          </a:prstGeom>
        </p:spPr>
        <p:txBody>
          <a:bodyPr vert="horz" lIns="91440" tIns="45720" rIns="91440" bIns="45720" rtlCol="0" anchor="ctr">
            <a:normAutofit/>
          </a:bodyPr>
          <a:lstStyle/>
          <a:p>
            <a:pPr marL="195580" marR="179070"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400"/>
              <a:t>In</a:t>
            </a:r>
            <a:r>
              <a:rPr lang="en-US" sz="1400" spc="20"/>
              <a:t> </a:t>
            </a:r>
            <a:r>
              <a:rPr lang="en-US" sz="1400"/>
              <a:t>today's</a:t>
            </a:r>
            <a:r>
              <a:rPr lang="en-US" sz="1400" spc="20"/>
              <a:t> </a:t>
            </a:r>
            <a:r>
              <a:rPr lang="en-US" sz="1400"/>
              <a:t>competitive</a:t>
            </a:r>
            <a:r>
              <a:rPr lang="en-US" sz="1400" spc="25"/>
              <a:t> </a:t>
            </a:r>
            <a:r>
              <a:rPr lang="en-US" sz="1400" spc="5"/>
              <a:t>job</a:t>
            </a:r>
            <a:r>
              <a:rPr lang="en-US" sz="1400" spc="25"/>
              <a:t> </a:t>
            </a:r>
            <a:r>
              <a:rPr lang="en-US" sz="1400" spc="-5"/>
              <a:t>market,</a:t>
            </a:r>
            <a:r>
              <a:rPr lang="en-US" sz="1400" spc="25"/>
              <a:t> </a:t>
            </a:r>
            <a:r>
              <a:rPr lang="en-US" sz="1400"/>
              <a:t>accurately</a:t>
            </a:r>
            <a:r>
              <a:rPr lang="en-US" sz="1400" spc="15"/>
              <a:t> </a:t>
            </a:r>
            <a:r>
              <a:rPr lang="en-US" sz="1400" spc="5"/>
              <a:t>predicting</a:t>
            </a:r>
            <a:r>
              <a:rPr lang="en-US" sz="1400" spc="40"/>
              <a:t> </a:t>
            </a:r>
            <a:r>
              <a:rPr lang="en-US" sz="1400" spc="5"/>
              <a:t>salaries</a:t>
            </a:r>
            <a:r>
              <a:rPr lang="en-US" sz="1400" spc="15"/>
              <a:t> </a:t>
            </a:r>
            <a:r>
              <a:rPr lang="en-US" sz="1400"/>
              <a:t>for</a:t>
            </a:r>
            <a:r>
              <a:rPr lang="en-US" sz="1400" spc="-5"/>
              <a:t> </a:t>
            </a:r>
            <a:r>
              <a:rPr lang="en-US" sz="1400" spc="5"/>
              <a:t>job</a:t>
            </a:r>
            <a:r>
              <a:rPr lang="en-US" sz="1400" spc="20"/>
              <a:t> </a:t>
            </a:r>
            <a:r>
              <a:rPr lang="en-US" sz="1400" spc="5"/>
              <a:t>positions</a:t>
            </a:r>
            <a:r>
              <a:rPr lang="en-US" sz="1400" spc="10"/>
              <a:t> </a:t>
            </a:r>
            <a:r>
              <a:rPr lang="en-US" sz="1400" spc="5"/>
              <a:t>is</a:t>
            </a:r>
            <a:r>
              <a:rPr lang="en-US" sz="1400" spc="35"/>
              <a:t> </a:t>
            </a:r>
            <a:r>
              <a:rPr lang="en-US" sz="1400" spc="5"/>
              <a:t>essential</a:t>
            </a:r>
            <a:r>
              <a:rPr lang="en-US" sz="1400" spc="25"/>
              <a:t> </a:t>
            </a:r>
            <a:r>
              <a:rPr lang="en-US" sz="1400"/>
              <a:t>for</a:t>
            </a:r>
            <a:r>
              <a:rPr lang="en-US" sz="1400" spc="-5"/>
              <a:t> </a:t>
            </a:r>
            <a:r>
              <a:rPr lang="en-US" sz="1400"/>
              <a:t>organizations </a:t>
            </a:r>
            <a:r>
              <a:rPr lang="en-US" sz="1400" spc="-305"/>
              <a:t> </a:t>
            </a:r>
            <a:r>
              <a:rPr lang="en-US" sz="1400"/>
              <a:t>to</a:t>
            </a:r>
            <a:r>
              <a:rPr lang="en-US" sz="1400" spc="10"/>
              <a:t> </a:t>
            </a:r>
            <a:r>
              <a:rPr lang="en-US" sz="1400" spc="-10"/>
              <a:t>make</a:t>
            </a:r>
            <a:r>
              <a:rPr lang="en-US" sz="1400" spc="15"/>
              <a:t> </a:t>
            </a:r>
            <a:r>
              <a:rPr lang="en-US" sz="1400"/>
              <a:t>informed</a:t>
            </a:r>
            <a:r>
              <a:rPr lang="en-US" sz="1400" spc="-5"/>
              <a:t> </a:t>
            </a:r>
            <a:r>
              <a:rPr lang="en-US" sz="1400" spc="5"/>
              <a:t>decisions</a:t>
            </a:r>
            <a:r>
              <a:rPr lang="en-US" sz="1400" spc="10"/>
              <a:t> </a:t>
            </a:r>
            <a:r>
              <a:rPr lang="en-US" sz="1400"/>
              <a:t>regarding</a:t>
            </a:r>
            <a:r>
              <a:rPr lang="en-US" sz="1400" spc="30"/>
              <a:t> </a:t>
            </a:r>
            <a:r>
              <a:rPr lang="en-US" sz="1400"/>
              <a:t>budget</a:t>
            </a:r>
            <a:r>
              <a:rPr lang="en-US" sz="1400" spc="35"/>
              <a:t> </a:t>
            </a:r>
            <a:r>
              <a:rPr lang="en-US" sz="1400" spc="5"/>
              <a:t>allocation, compensation </a:t>
            </a:r>
            <a:r>
              <a:rPr lang="en-US" sz="1400"/>
              <a:t>strategies,</a:t>
            </a:r>
            <a:r>
              <a:rPr lang="en-US" sz="1400" spc="10"/>
              <a:t> </a:t>
            </a:r>
            <a:r>
              <a:rPr lang="en-US" sz="1400" spc="5"/>
              <a:t>and</a:t>
            </a:r>
            <a:r>
              <a:rPr lang="en-US" sz="1400" spc="15"/>
              <a:t> </a:t>
            </a:r>
            <a:r>
              <a:rPr lang="en-US" sz="1400"/>
              <a:t>talent</a:t>
            </a:r>
            <a:r>
              <a:rPr lang="en-US" sz="1400" spc="35"/>
              <a:t> </a:t>
            </a:r>
            <a:r>
              <a:rPr lang="en-US" sz="1400" spc="5"/>
              <a:t>acquisition. </a:t>
            </a:r>
            <a:r>
              <a:rPr lang="en-US" sz="1400" spc="10"/>
              <a:t> </a:t>
            </a:r>
            <a:r>
              <a:rPr lang="en-US" sz="1400" spc="-10"/>
              <a:t>However, </a:t>
            </a:r>
            <a:r>
              <a:rPr lang="en-US" sz="1400" spc="5"/>
              <a:t>the</a:t>
            </a:r>
            <a:r>
              <a:rPr lang="en-US" sz="1400" spc="15"/>
              <a:t> </a:t>
            </a:r>
            <a:r>
              <a:rPr lang="en-US" sz="1400" spc="5"/>
              <a:t>task</a:t>
            </a:r>
            <a:r>
              <a:rPr lang="en-US" sz="1400" spc="15"/>
              <a:t> </a:t>
            </a:r>
            <a:r>
              <a:rPr lang="en-US" sz="1400" spc="5"/>
              <a:t>of</a:t>
            </a:r>
            <a:r>
              <a:rPr lang="en-US" sz="1400"/>
              <a:t> </a:t>
            </a:r>
            <a:r>
              <a:rPr lang="en-US" sz="1400" spc="10"/>
              <a:t>salary </a:t>
            </a:r>
            <a:r>
              <a:rPr lang="en-US" sz="1400" spc="5"/>
              <a:t>prediction</a:t>
            </a:r>
            <a:r>
              <a:rPr lang="en-US" sz="1400" spc="10"/>
              <a:t> </a:t>
            </a:r>
            <a:r>
              <a:rPr lang="en-US" sz="1400"/>
              <a:t>presents</a:t>
            </a:r>
            <a:r>
              <a:rPr lang="en-US" sz="1400" spc="35"/>
              <a:t> </a:t>
            </a:r>
            <a:r>
              <a:rPr lang="en-US" sz="1400"/>
              <a:t>several</a:t>
            </a:r>
            <a:r>
              <a:rPr lang="en-US" sz="1400" spc="10"/>
              <a:t> </a:t>
            </a:r>
            <a:r>
              <a:rPr lang="en-US" sz="1400" spc="5"/>
              <a:t>challenges</a:t>
            </a:r>
            <a:r>
              <a:rPr lang="en-US" sz="1400" spc="20"/>
              <a:t> </a:t>
            </a:r>
            <a:r>
              <a:rPr lang="en-US" sz="1400" spc="5"/>
              <a:t>due</a:t>
            </a:r>
            <a:r>
              <a:rPr lang="en-US" sz="1400" spc="30"/>
              <a:t> </a:t>
            </a:r>
            <a:r>
              <a:rPr lang="en-US" sz="1400"/>
              <a:t>to</a:t>
            </a:r>
            <a:r>
              <a:rPr lang="en-US" sz="1400" spc="10"/>
              <a:t> </a:t>
            </a:r>
            <a:r>
              <a:rPr lang="en-US" sz="1400" spc="5"/>
              <a:t>the</a:t>
            </a:r>
            <a:r>
              <a:rPr lang="en-US" sz="1400" spc="25"/>
              <a:t> </a:t>
            </a:r>
            <a:r>
              <a:rPr lang="en-US" sz="1400"/>
              <a:t>multifaceted</a:t>
            </a:r>
            <a:r>
              <a:rPr lang="en-US" sz="1400" spc="15"/>
              <a:t> </a:t>
            </a:r>
            <a:r>
              <a:rPr lang="en-US" sz="1400"/>
              <a:t>nature</a:t>
            </a:r>
            <a:r>
              <a:rPr lang="en-US" sz="1400" spc="30"/>
              <a:t> </a:t>
            </a:r>
            <a:r>
              <a:rPr lang="en-US" sz="1400" spc="5"/>
              <a:t>of</a:t>
            </a:r>
            <a:r>
              <a:rPr lang="en-US" sz="1400" spc="-5"/>
              <a:t> </a:t>
            </a:r>
            <a:r>
              <a:rPr lang="en-US" sz="1400" spc="10"/>
              <a:t>salary </a:t>
            </a:r>
            <a:r>
              <a:rPr lang="en-US" sz="1400" spc="15"/>
              <a:t> </a:t>
            </a:r>
            <a:r>
              <a:rPr lang="en-US" sz="1400"/>
              <a:t>determinants</a:t>
            </a:r>
            <a:r>
              <a:rPr lang="en-US" sz="1400" spc="30"/>
              <a:t> </a:t>
            </a:r>
            <a:r>
              <a:rPr lang="en-US" sz="1400" spc="5"/>
              <a:t>and</a:t>
            </a:r>
            <a:r>
              <a:rPr lang="en-US" sz="1400" spc="10"/>
              <a:t> </a:t>
            </a:r>
            <a:r>
              <a:rPr lang="en-US" sz="1400" spc="5"/>
              <a:t>the</a:t>
            </a:r>
            <a:r>
              <a:rPr lang="en-US" sz="1400" spc="25"/>
              <a:t> </a:t>
            </a:r>
            <a:r>
              <a:rPr lang="en-US" sz="1400"/>
              <a:t>inherent</a:t>
            </a:r>
            <a:r>
              <a:rPr lang="en-US" sz="1400" spc="25"/>
              <a:t> </a:t>
            </a:r>
            <a:r>
              <a:rPr lang="en-US" sz="1400" spc="5"/>
              <a:t>variability</a:t>
            </a:r>
            <a:r>
              <a:rPr lang="en-US" sz="1400" spc="15"/>
              <a:t> </a:t>
            </a:r>
            <a:r>
              <a:rPr lang="en-US" sz="1400" spc="5"/>
              <a:t>within</a:t>
            </a:r>
            <a:r>
              <a:rPr lang="en-US" sz="1400" spc="10"/>
              <a:t> </a:t>
            </a:r>
            <a:r>
              <a:rPr lang="en-US" sz="1400" spc="5"/>
              <a:t>the</a:t>
            </a:r>
            <a:r>
              <a:rPr lang="en-US" sz="1400" spc="25"/>
              <a:t> </a:t>
            </a:r>
            <a:r>
              <a:rPr lang="en-US" sz="1400" spc="5"/>
              <a:t>job</a:t>
            </a:r>
            <a:r>
              <a:rPr lang="en-US" sz="1400"/>
              <a:t> </a:t>
            </a:r>
            <a:r>
              <a:rPr lang="en-US" sz="1400" spc="-5"/>
              <a:t>market.</a:t>
            </a:r>
            <a:endParaRPr lang="en-US" sz="1400"/>
          </a:p>
          <a:p>
            <a:pPr defTabSz="457200">
              <a:lnSpc>
                <a:spcPct val="90000"/>
              </a:lnSpc>
              <a:spcBef>
                <a:spcPct val="20000"/>
              </a:spcBef>
              <a:spcAft>
                <a:spcPts val="600"/>
              </a:spcAft>
              <a:buClr>
                <a:schemeClr val="accent1">
                  <a:lumMod val="75000"/>
                </a:schemeClr>
              </a:buClr>
              <a:buSzPct val="145000"/>
              <a:buFont typeface="Arial"/>
              <a:buChar char="•"/>
            </a:pPr>
            <a:endParaRPr lang="en-US" sz="1400"/>
          </a:p>
          <a:p>
            <a:pPr marL="195580" marR="31750"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400"/>
              <a:t>The</a:t>
            </a:r>
            <a:r>
              <a:rPr lang="en-US" sz="1400" spc="35"/>
              <a:t> </a:t>
            </a:r>
            <a:r>
              <a:rPr lang="en-US" sz="1400" spc="5"/>
              <a:t>primary</a:t>
            </a:r>
            <a:r>
              <a:rPr lang="en-US" sz="1400" spc="30"/>
              <a:t> </a:t>
            </a:r>
            <a:r>
              <a:rPr lang="en-US" sz="1400" spc="5"/>
              <a:t>challenge</a:t>
            </a:r>
            <a:r>
              <a:rPr lang="en-US" sz="1400" spc="40"/>
              <a:t> </a:t>
            </a:r>
            <a:r>
              <a:rPr lang="en-US" sz="1400"/>
              <a:t>we</a:t>
            </a:r>
            <a:r>
              <a:rPr lang="en-US" sz="1400" spc="25"/>
              <a:t> </a:t>
            </a:r>
            <a:r>
              <a:rPr lang="en-US" sz="1400" spc="5"/>
              <a:t>aim</a:t>
            </a:r>
            <a:r>
              <a:rPr lang="en-US" sz="1400" spc="30"/>
              <a:t> </a:t>
            </a:r>
            <a:r>
              <a:rPr lang="en-US" sz="1400"/>
              <a:t>to</a:t>
            </a:r>
            <a:r>
              <a:rPr lang="en-US" sz="1400" spc="35"/>
              <a:t> </a:t>
            </a:r>
            <a:r>
              <a:rPr lang="en-US" sz="1400"/>
              <a:t>address</a:t>
            </a:r>
            <a:r>
              <a:rPr lang="en-US" sz="1400" spc="40"/>
              <a:t> </a:t>
            </a:r>
            <a:r>
              <a:rPr lang="en-US" sz="1400" spc="5"/>
              <a:t>with</a:t>
            </a:r>
            <a:r>
              <a:rPr lang="en-US" sz="1400" spc="35"/>
              <a:t> </a:t>
            </a:r>
            <a:r>
              <a:rPr lang="en-US" sz="1400" spc="5"/>
              <a:t>our</a:t>
            </a:r>
            <a:r>
              <a:rPr lang="en-US" sz="1400" spc="30"/>
              <a:t> </a:t>
            </a:r>
            <a:r>
              <a:rPr lang="en-US" sz="1400" spc="10"/>
              <a:t>salary</a:t>
            </a:r>
            <a:r>
              <a:rPr lang="en-US" sz="1400" spc="15"/>
              <a:t> </a:t>
            </a:r>
            <a:r>
              <a:rPr lang="en-US" sz="1400" spc="5"/>
              <a:t>prediction</a:t>
            </a:r>
            <a:r>
              <a:rPr lang="en-US" sz="1400" spc="50"/>
              <a:t> </a:t>
            </a:r>
            <a:r>
              <a:rPr lang="en-US" sz="1400"/>
              <a:t>project</a:t>
            </a:r>
            <a:r>
              <a:rPr lang="en-US" sz="1400" spc="25"/>
              <a:t> </a:t>
            </a:r>
            <a:r>
              <a:rPr lang="en-US" sz="1400" spc="5"/>
              <a:t>is</a:t>
            </a:r>
            <a:r>
              <a:rPr lang="en-US" sz="1400" spc="30"/>
              <a:t> </a:t>
            </a:r>
            <a:r>
              <a:rPr lang="en-US" sz="1400"/>
              <a:t>the</a:t>
            </a:r>
            <a:r>
              <a:rPr lang="en-US" sz="1400" spc="50"/>
              <a:t> </a:t>
            </a:r>
            <a:r>
              <a:rPr lang="en-US" sz="1400"/>
              <a:t>accurate</a:t>
            </a:r>
            <a:r>
              <a:rPr lang="en-US" sz="1400" spc="25"/>
              <a:t> </a:t>
            </a:r>
            <a:r>
              <a:rPr lang="en-US" sz="1400" spc="5"/>
              <a:t>estimation</a:t>
            </a:r>
            <a:r>
              <a:rPr lang="en-US" sz="1400" spc="35"/>
              <a:t> </a:t>
            </a:r>
            <a:r>
              <a:rPr lang="en-US" sz="1400" spc="5"/>
              <a:t>of </a:t>
            </a:r>
            <a:r>
              <a:rPr lang="en-US" sz="1400" spc="10"/>
              <a:t> </a:t>
            </a:r>
            <a:r>
              <a:rPr lang="en-US" sz="1400" spc="5"/>
              <a:t>salaries</a:t>
            </a:r>
            <a:r>
              <a:rPr lang="en-US" sz="1400" spc="10"/>
              <a:t> </a:t>
            </a:r>
            <a:r>
              <a:rPr lang="en-US" sz="1400"/>
              <a:t>for</a:t>
            </a:r>
            <a:r>
              <a:rPr lang="en-US" sz="1400" spc="-15"/>
              <a:t> </a:t>
            </a:r>
            <a:r>
              <a:rPr lang="en-US" sz="1400" spc="5"/>
              <a:t>individuals</a:t>
            </a:r>
            <a:r>
              <a:rPr lang="en-US" sz="1400" spc="35"/>
              <a:t> </a:t>
            </a:r>
            <a:r>
              <a:rPr lang="en-US" sz="1400" spc="5"/>
              <a:t>based</a:t>
            </a:r>
            <a:r>
              <a:rPr lang="en-US" sz="1400" spc="20"/>
              <a:t> </a:t>
            </a:r>
            <a:r>
              <a:rPr lang="en-US" sz="1400" spc="5"/>
              <a:t>on</a:t>
            </a:r>
            <a:r>
              <a:rPr lang="en-US" sz="1400" spc="15"/>
              <a:t> </a:t>
            </a:r>
            <a:r>
              <a:rPr lang="en-US" sz="1400"/>
              <a:t>a</a:t>
            </a:r>
            <a:r>
              <a:rPr lang="en-US" sz="1400" spc="10"/>
              <a:t> </a:t>
            </a:r>
            <a:r>
              <a:rPr lang="en-US" sz="1400"/>
              <a:t>diverse</a:t>
            </a:r>
            <a:r>
              <a:rPr lang="en-US" sz="1400" spc="20"/>
              <a:t> </a:t>
            </a:r>
            <a:r>
              <a:rPr lang="en-US" sz="1400" spc="5"/>
              <a:t>set</a:t>
            </a:r>
            <a:r>
              <a:rPr lang="en-US" sz="1400" spc="15"/>
              <a:t> </a:t>
            </a:r>
            <a:r>
              <a:rPr lang="en-US" sz="1400" spc="5"/>
              <a:t>of</a:t>
            </a:r>
            <a:r>
              <a:rPr lang="en-US" sz="1400" spc="10"/>
              <a:t> </a:t>
            </a:r>
            <a:r>
              <a:rPr lang="en-US" sz="1400"/>
              <a:t>attributes,</a:t>
            </a:r>
            <a:r>
              <a:rPr lang="en-US" sz="1400" spc="35"/>
              <a:t> </a:t>
            </a:r>
            <a:r>
              <a:rPr lang="en-US" sz="1400" spc="5"/>
              <a:t>including</a:t>
            </a:r>
            <a:r>
              <a:rPr lang="en-US" sz="1400" spc="20"/>
              <a:t> </a:t>
            </a:r>
            <a:r>
              <a:rPr lang="en-US" sz="1400" spc="5"/>
              <a:t>but</a:t>
            </a:r>
            <a:r>
              <a:rPr lang="en-US" sz="1400" spc="35"/>
              <a:t> </a:t>
            </a:r>
            <a:r>
              <a:rPr lang="en-US" sz="1400" spc="5"/>
              <a:t>not</a:t>
            </a:r>
            <a:r>
              <a:rPr lang="en-US" sz="1400" spc="15"/>
              <a:t> </a:t>
            </a:r>
            <a:r>
              <a:rPr lang="en-US" sz="1400" spc="5"/>
              <a:t>limited</a:t>
            </a:r>
            <a:r>
              <a:rPr lang="en-US" sz="1400" spc="15"/>
              <a:t> </a:t>
            </a:r>
            <a:r>
              <a:rPr lang="en-US" sz="1400"/>
              <a:t>to</a:t>
            </a:r>
            <a:r>
              <a:rPr lang="en-US" sz="1400" spc="15"/>
              <a:t> </a:t>
            </a:r>
            <a:r>
              <a:rPr lang="en-US" sz="1400" spc="5"/>
              <a:t>education</a:t>
            </a:r>
            <a:r>
              <a:rPr lang="en-US" sz="1400" spc="25"/>
              <a:t> </a:t>
            </a:r>
            <a:r>
              <a:rPr lang="en-US" sz="1400" spc="5"/>
              <a:t>level,</a:t>
            </a:r>
            <a:r>
              <a:rPr lang="en-US" sz="1400" spc="15"/>
              <a:t> </a:t>
            </a:r>
            <a:r>
              <a:rPr lang="en-US" sz="1400"/>
              <a:t>years</a:t>
            </a:r>
            <a:r>
              <a:rPr lang="en-US" sz="1400" spc="15"/>
              <a:t> </a:t>
            </a:r>
            <a:r>
              <a:rPr lang="en-US" sz="1400" spc="5"/>
              <a:t>of </a:t>
            </a:r>
            <a:r>
              <a:rPr lang="en-US" sz="1400" spc="-305"/>
              <a:t> </a:t>
            </a:r>
            <a:r>
              <a:rPr lang="en-US" sz="1400" spc="5"/>
              <a:t>experience,</a:t>
            </a:r>
            <a:r>
              <a:rPr lang="en-US" sz="1400" spc="15"/>
              <a:t> </a:t>
            </a:r>
            <a:r>
              <a:rPr lang="en-US" sz="1400"/>
              <a:t>specialized</a:t>
            </a:r>
            <a:r>
              <a:rPr lang="en-US" sz="1400" spc="25"/>
              <a:t> </a:t>
            </a:r>
            <a:r>
              <a:rPr lang="en-US" sz="1400" spc="5"/>
              <a:t>skills,</a:t>
            </a:r>
            <a:r>
              <a:rPr lang="en-US" sz="1400" spc="-10"/>
              <a:t> </a:t>
            </a:r>
            <a:r>
              <a:rPr lang="en-US" sz="1400" spc="5"/>
              <a:t>industry</a:t>
            </a:r>
            <a:r>
              <a:rPr lang="en-US" sz="1400" spc="20"/>
              <a:t> </a:t>
            </a:r>
            <a:r>
              <a:rPr lang="en-US" sz="1400" spc="-10"/>
              <a:t>sector,</a:t>
            </a:r>
            <a:r>
              <a:rPr lang="en-US" sz="1400" spc="-5"/>
              <a:t> </a:t>
            </a:r>
            <a:r>
              <a:rPr lang="en-US" sz="1400" spc="5"/>
              <a:t>and</a:t>
            </a:r>
            <a:r>
              <a:rPr lang="en-US" sz="1400" spc="25"/>
              <a:t> </a:t>
            </a:r>
            <a:r>
              <a:rPr lang="en-US" sz="1400" spc="5"/>
              <a:t>geographic</a:t>
            </a:r>
            <a:r>
              <a:rPr lang="en-US" sz="1400"/>
              <a:t> </a:t>
            </a:r>
            <a:r>
              <a:rPr lang="en-US" sz="1400" spc="5"/>
              <a:t>location. </a:t>
            </a:r>
            <a:r>
              <a:rPr lang="en-US" sz="1400"/>
              <a:t>Additionally,</a:t>
            </a:r>
            <a:r>
              <a:rPr lang="en-US" sz="1400" spc="5"/>
              <a:t> </a:t>
            </a:r>
            <a:r>
              <a:rPr lang="en-US" sz="1400"/>
              <a:t>we</a:t>
            </a:r>
            <a:r>
              <a:rPr lang="en-US" sz="1400" spc="10"/>
              <a:t> </a:t>
            </a:r>
            <a:r>
              <a:rPr lang="en-US" sz="1400" spc="5"/>
              <a:t>seek</a:t>
            </a:r>
            <a:r>
              <a:rPr lang="en-US" sz="1400" spc="20"/>
              <a:t> </a:t>
            </a:r>
            <a:r>
              <a:rPr lang="en-US" sz="1400"/>
              <a:t>to</a:t>
            </a:r>
            <a:r>
              <a:rPr lang="en-US" sz="1400" spc="20"/>
              <a:t> </a:t>
            </a:r>
            <a:r>
              <a:rPr lang="en-US" sz="1400"/>
              <a:t>account</a:t>
            </a:r>
            <a:r>
              <a:rPr lang="en-US" sz="1400" spc="5"/>
              <a:t> </a:t>
            </a:r>
            <a:r>
              <a:rPr lang="en-US" sz="1400"/>
              <a:t>for </a:t>
            </a:r>
            <a:r>
              <a:rPr lang="en-US" sz="1400" spc="5"/>
              <a:t>the </a:t>
            </a:r>
            <a:r>
              <a:rPr lang="en-US" sz="1400" spc="10"/>
              <a:t> </a:t>
            </a:r>
            <a:r>
              <a:rPr lang="en-US" sz="1400"/>
              <a:t>complex</a:t>
            </a:r>
            <a:r>
              <a:rPr lang="en-US" sz="1400" spc="5"/>
              <a:t> </a:t>
            </a:r>
            <a:r>
              <a:rPr lang="en-US" sz="1400"/>
              <a:t>interactions</a:t>
            </a:r>
            <a:r>
              <a:rPr lang="en-US" sz="1400" spc="10"/>
              <a:t> </a:t>
            </a:r>
            <a:r>
              <a:rPr lang="en-US" sz="1400" spc="5"/>
              <a:t>between</a:t>
            </a:r>
            <a:r>
              <a:rPr lang="en-US" sz="1400" spc="25"/>
              <a:t> </a:t>
            </a:r>
            <a:r>
              <a:rPr lang="en-US" sz="1400" spc="5"/>
              <a:t>these</a:t>
            </a:r>
            <a:r>
              <a:rPr lang="en-US" sz="1400" spc="15"/>
              <a:t> </a:t>
            </a:r>
            <a:r>
              <a:rPr lang="en-US" sz="1400"/>
              <a:t>factors </a:t>
            </a:r>
            <a:r>
              <a:rPr lang="en-US" sz="1400" spc="5"/>
              <a:t>and</a:t>
            </a:r>
            <a:r>
              <a:rPr lang="en-US" sz="1400" spc="15"/>
              <a:t> </a:t>
            </a:r>
            <a:r>
              <a:rPr lang="en-US" sz="1400" spc="5"/>
              <a:t>their</a:t>
            </a:r>
            <a:r>
              <a:rPr lang="en-US" sz="1400" spc="15"/>
              <a:t> </a:t>
            </a:r>
            <a:r>
              <a:rPr lang="en-US" sz="1400" spc="5"/>
              <a:t>impact</a:t>
            </a:r>
            <a:r>
              <a:rPr lang="en-US" sz="1400" spc="15"/>
              <a:t> </a:t>
            </a:r>
            <a:r>
              <a:rPr lang="en-US" sz="1400" spc="5"/>
              <a:t>on</a:t>
            </a:r>
            <a:r>
              <a:rPr lang="en-US" sz="1400" spc="15"/>
              <a:t> </a:t>
            </a:r>
            <a:r>
              <a:rPr lang="en-US" sz="1400" spc="10"/>
              <a:t>salary</a:t>
            </a:r>
            <a:r>
              <a:rPr lang="en-US" sz="1400"/>
              <a:t> </a:t>
            </a:r>
            <a:r>
              <a:rPr lang="en-US" sz="1400" spc="5"/>
              <a:t>levels</a:t>
            </a:r>
            <a:r>
              <a:rPr lang="en-US" sz="1400" spc="25"/>
              <a:t> </a:t>
            </a:r>
            <a:r>
              <a:rPr lang="en-US" sz="1400"/>
              <a:t>across </a:t>
            </a:r>
            <a:r>
              <a:rPr lang="en-US" sz="1400" spc="-5"/>
              <a:t>different</a:t>
            </a:r>
            <a:r>
              <a:rPr lang="en-US" sz="1400" spc="10"/>
              <a:t> </a:t>
            </a:r>
            <a:r>
              <a:rPr lang="en-US" sz="1400" spc="5"/>
              <a:t>job </a:t>
            </a:r>
            <a:r>
              <a:rPr lang="en-US" sz="1400"/>
              <a:t>roles</a:t>
            </a:r>
            <a:r>
              <a:rPr lang="en-US" sz="1400" spc="10"/>
              <a:t> </a:t>
            </a:r>
            <a:r>
              <a:rPr lang="en-US" sz="1400" spc="5"/>
              <a:t>and </a:t>
            </a:r>
            <a:r>
              <a:rPr lang="en-US" sz="1400" spc="10"/>
              <a:t> </a:t>
            </a:r>
            <a:r>
              <a:rPr lang="en-US" sz="1400" spc="5"/>
              <a:t>industries.</a:t>
            </a:r>
            <a:endParaRPr lang="en-US" sz="1400"/>
          </a:p>
          <a:p>
            <a:pPr defTabSz="457200">
              <a:lnSpc>
                <a:spcPct val="90000"/>
              </a:lnSpc>
              <a:spcBef>
                <a:spcPct val="20000"/>
              </a:spcBef>
              <a:spcAft>
                <a:spcPts val="600"/>
              </a:spcAft>
              <a:buClr>
                <a:schemeClr val="accent1">
                  <a:lumMod val="75000"/>
                </a:schemeClr>
              </a:buClr>
              <a:buSzPct val="145000"/>
              <a:buFont typeface="Arial"/>
              <a:buChar char="•"/>
            </a:pPr>
            <a:endParaRPr lang="en-US" sz="1400"/>
          </a:p>
          <a:p>
            <a:pPr marL="195580" marR="52705" indent="-182880"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r>
              <a:rPr lang="en-US" sz="1400" spc="5"/>
              <a:t>Furthermore,</a:t>
            </a:r>
            <a:r>
              <a:rPr lang="en-US" sz="1400" spc="-10"/>
              <a:t> </a:t>
            </a:r>
            <a:r>
              <a:rPr lang="en-US" sz="1400" spc="5"/>
              <a:t>the</a:t>
            </a:r>
            <a:r>
              <a:rPr lang="en-US" sz="1400" spc="30"/>
              <a:t> </a:t>
            </a:r>
            <a:r>
              <a:rPr lang="en-US" sz="1400"/>
              <a:t>availability</a:t>
            </a:r>
            <a:r>
              <a:rPr lang="en-US" sz="1400" spc="20"/>
              <a:t> </a:t>
            </a:r>
            <a:r>
              <a:rPr lang="en-US" sz="1400" spc="5"/>
              <a:t>and</a:t>
            </a:r>
            <a:r>
              <a:rPr lang="en-US" sz="1400" spc="25"/>
              <a:t> </a:t>
            </a:r>
            <a:r>
              <a:rPr lang="en-US" sz="1400" spc="5"/>
              <a:t>quality</a:t>
            </a:r>
            <a:r>
              <a:rPr lang="en-US" sz="1400" spc="30"/>
              <a:t> </a:t>
            </a:r>
            <a:r>
              <a:rPr lang="en-US" sz="1400" spc="5"/>
              <a:t>of</a:t>
            </a:r>
            <a:r>
              <a:rPr lang="en-US" sz="1400" spc="-5"/>
              <a:t> </a:t>
            </a:r>
            <a:r>
              <a:rPr lang="en-US" sz="1400"/>
              <a:t>data</a:t>
            </a:r>
            <a:r>
              <a:rPr lang="en-US" sz="1400" spc="15"/>
              <a:t> </a:t>
            </a:r>
            <a:r>
              <a:rPr lang="en-US" sz="1400"/>
              <a:t>for </a:t>
            </a:r>
            <a:r>
              <a:rPr lang="en-US" sz="1400" spc="10"/>
              <a:t>salary</a:t>
            </a:r>
            <a:r>
              <a:rPr lang="en-US" sz="1400"/>
              <a:t> </a:t>
            </a:r>
            <a:r>
              <a:rPr lang="en-US" sz="1400" spc="5"/>
              <a:t>prediction</a:t>
            </a:r>
            <a:r>
              <a:rPr lang="en-US" sz="1400" spc="10"/>
              <a:t> </a:t>
            </a:r>
            <a:r>
              <a:rPr lang="en-US" sz="1400"/>
              <a:t>can</a:t>
            </a:r>
            <a:r>
              <a:rPr lang="en-US" sz="1400" spc="25"/>
              <a:t> </a:t>
            </a:r>
            <a:r>
              <a:rPr lang="en-US" sz="1400" spc="5"/>
              <a:t>vary</a:t>
            </a:r>
            <a:r>
              <a:rPr lang="en-US" sz="1400" spc="10"/>
              <a:t> </a:t>
            </a:r>
            <a:r>
              <a:rPr lang="en-US" sz="1400"/>
              <a:t>significantly,</a:t>
            </a:r>
            <a:r>
              <a:rPr lang="en-US" sz="1400" spc="5"/>
              <a:t> posing</a:t>
            </a:r>
            <a:r>
              <a:rPr lang="en-US" sz="1400" spc="10"/>
              <a:t> </a:t>
            </a:r>
            <a:r>
              <a:rPr lang="en-US" sz="1400" spc="5"/>
              <a:t>challenges</a:t>
            </a:r>
            <a:r>
              <a:rPr lang="en-US" sz="1400" spc="20"/>
              <a:t> </a:t>
            </a:r>
            <a:r>
              <a:rPr lang="en-US" sz="1400" spc="5"/>
              <a:t>in </a:t>
            </a:r>
            <a:r>
              <a:rPr lang="en-US" sz="1400" spc="-300"/>
              <a:t> </a:t>
            </a:r>
            <a:r>
              <a:rPr lang="en-US" sz="1400"/>
              <a:t>terms</a:t>
            </a:r>
            <a:r>
              <a:rPr lang="en-US" sz="1400" spc="15"/>
              <a:t> </a:t>
            </a:r>
            <a:r>
              <a:rPr lang="en-US" sz="1400" spc="5"/>
              <a:t>of </a:t>
            </a:r>
            <a:r>
              <a:rPr lang="en-US" sz="1400"/>
              <a:t>data</a:t>
            </a:r>
            <a:r>
              <a:rPr lang="en-US" sz="1400" spc="30"/>
              <a:t> </a:t>
            </a:r>
            <a:r>
              <a:rPr lang="en-US" sz="1400" spc="5"/>
              <a:t>preprocessing,</a:t>
            </a:r>
            <a:r>
              <a:rPr lang="en-US" sz="1400" spc="10"/>
              <a:t> </a:t>
            </a:r>
            <a:r>
              <a:rPr lang="en-US" sz="1400" spc="-5"/>
              <a:t>feature</a:t>
            </a:r>
            <a:r>
              <a:rPr lang="en-US" sz="1400" spc="20"/>
              <a:t> </a:t>
            </a:r>
            <a:r>
              <a:rPr lang="en-US" sz="1400" spc="5"/>
              <a:t>selection,</a:t>
            </a:r>
            <a:r>
              <a:rPr lang="en-US" sz="1400" spc="10"/>
              <a:t> </a:t>
            </a:r>
            <a:r>
              <a:rPr lang="en-US" sz="1400" spc="5"/>
              <a:t>and</a:t>
            </a:r>
            <a:r>
              <a:rPr lang="en-US" sz="1400" spc="30"/>
              <a:t> </a:t>
            </a:r>
            <a:r>
              <a:rPr lang="en-US" sz="1400" spc="5"/>
              <a:t>model</a:t>
            </a:r>
            <a:r>
              <a:rPr lang="en-US" sz="1400" spc="15"/>
              <a:t> </a:t>
            </a:r>
            <a:r>
              <a:rPr lang="en-US" sz="1400"/>
              <a:t>generalization.</a:t>
            </a:r>
            <a:r>
              <a:rPr lang="en-US" sz="1400" spc="10"/>
              <a:t> </a:t>
            </a:r>
            <a:r>
              <a:rPr lang="en-US" sz="1400"/>
              <a:t>Additionally,</a:t>
            </a:r>
            <a:r>
              <a:rPr lang="en-US" sz="1400" spc="20"/>
              <a:t> </a:t>
            </a:r>
            <a:r>
              <a:rPr lang="en-US" sz="1400"/>
              <a:t>factors</a:t>
            </a:r>
            <a:r>
              <a:rPr lang="en-US" sz="1400" spc="-5"/>
              <a:t> </a:t>
            </a:r>
            <a:r>
              <a:rPr lang="en-US" sz="1400" spc="5"/>
              <a:t>such</a:t>
            </a:r>
            <a:r>
              <a:rPr lang="en-US" sz="1400" spc="20"/>
              <a:t> </a:t>
            </a:r>
            <a:r>
              <a:rPr lang="en-US" sz="1400"/>
              <a:t>as</a:t>
            </a:r>
            <a:r>
              <a:rPr lang="en-US" sz="1400" spc="35"/>
              <a:t> </a:t>
            </a:r>
            <a:r>
              <a:rPr lang="en-US" sz="1400" spc="5"/>
              <a:t>inflation, </a:t>
            </a:r>
            <a:r>
              <a:rPr lang="en-US" sz="1400" spc="-305"/>
              <a:t> </a:t>
            </a:r>
            <a:r>
              <a:rPr lang="en-US" sz="1400" spc="-5"/>
              <a:t>market</a:t>
            </a:r>
            <a:r>
              <a:rPr lang="en-US" sz="1400" spc="15"/>
              <a:t> </a:t>
            </a:r>
            <a:r>
              <a:rPr lang="en-US" sz="1400"/>
              <a:t>demand,</a:t>
            </a:r>
            <a:r>
              <a:rPr lang="en-US" sz="1400" spc="30"/>
              <a:t> </a:t>
            </a:r>
            <a:r>
              <a:rPr lang="en-US" sz="1400"/>
              <a:t>and</a:t>
            </a:r>
            <a:r>
              <a:rPr lang="en-US" sz="1400" spc="10"/>
              <a:t> </a:t>
            </a:r>
            <a:r>
              <a:rPr lang="en-US" sz="1400" spc="5"/>
              <a:t>economic</a:t>
            </a:r>
            <a:r>
              <a:rPr lang="en-US" sz="1400" spc="-10"/>
              <a:t> </a:t>
            </a:r>
            <a:r>
              <a:rPr lang="en-US" sz="1400" spc="5"/>
              <a:t>conditions</a:t>
            </a:r>
            <a:r>
              <a:rPr lang="en-US" sz="1400" spc="10"/>
              <a:t> </a:t>
            </a:r>
            <a:r>
              <a:rPr lang="en-US" sz="1400"/>
              <a:t>introduce</a:t>
            </a:r>
            <a:r>
              <a:rPr lang="en-US" sz="1400" spc="20"/>
              <a:t> </a:t>
            </a:r>
            <a:r>
              <a:rPr lang="en-US" sz="1400"/>
              <a:t>temporal</a:t>
            </a:r>
            <a:r>
              <a:rPr lang="en-US" sz="1400" spc="10"/>
              <a:t> </a:t>
            </a:r>
            <a:r>
              <a:rPr lang="en-US" sz="1400" spc="5"/>
              <a:t>variability</a:t>
            </a:r>
            <a:r>
              <a:rPr lang="en-US" sz="1400" spc="20"/>
              <a:t> </a:t>
            </a:r>
            <a:r>
              <a:rPr lang="en-US" sz="1400"/>
              <a:t>that</a:t>
            </a:r>
            <a:r>
              <a:rPr lang="en-US" sz="1400" spc="25"/>
              <a:t> </a:t>
            </a:r>
            <a:r>
              <a:rPr lang="en-US" sz="1400"/>
              <a:t>must</a:t>
            </a:r>
            <a:r>
              <a:rPr lang="en-US" sz="1400" spc="10"/>
              <a:t> </a:t>
            </a:r>
            <a:r>
              <a:rPr lang="en-US" sz="1400"/>
              <a:t>be</a:t>
            </a:r>
            <a:r>
              <a:rPr lang="en-US" sz="1400" spc="20"/>
              <a:t> </a:t>
            </a:r>
            <a:r>
              <a:rPr lang="en-US" sz="1400"/>
              <a:t>accounted</a:t>
            </a:r>
            <a:r>
              <a:rPr lang="en-US" sz="1400" spc="10"/>
              <a:t> </a:t>
            </a:r>
            <a:r>
              <a:rPr lang="en-US" sz="1400"/>
              <a:t>for</a:t>
            </a:r>
            <a:r>
              <a:rPr lang="en-US" sz="1400" spc="-5"/>
              <a:t> </a:t>
            </a:r>
            <a:r>
              <a:rPr lang="en-US" sz="1400" spc="5"/>
              <a:t>in</a:t>
            </a:r>
            <a:r>
              <a:rPr lang="en-US" sz="1400" spc="10"/>
              <a:t> </a:t>
            </a:r>
            <a:r>
              <a:rPr lang="en-US" sz="1400"/>
              <a:t>the </a:t>
            </a:r>
            <a:r>
              <a:rPr lang="en-US" sz="1400" spc="5"/>
              <a:t> prediction process.</a:t>
            </a:r>
            <a:endParaRPr lang="en-US" sz="1400"/>
          </a:p>
        </p:txBody>
      </p:sp>
    </p:spTree>
    <p:extLst>
      <p:ext uri="{BB962C8B-B14F-4D97-AF65-F5344CB8AC3E}">
        <p14:creationId xmlns:p14="http://schemas.microsoft.com/office/powerpoint/2010/main" val="8456278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9"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0"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1" name="object 3"/>
          <p:cNvSpPr txBox="1"/>
          <p:nvPr/>
        </p:nvSpPr>
        <p:spPr>
          <a:xfrm>
            <a:off x="1104454" y="2436961"/>
            <a:ext cx="7243603" cy="2719193"/>
          </a:xfrm>
          <a:prstGeom prst="rect">
            <a:avLst/>
          </a:prstGeom>
        </p:spPr>
        <p:txBody>
          <a:bodyPr vert="horz" lIns="91440" tIns="45720" rIns="91440" bIns="45720" rtlCol="0" anchor="t">
            <a:noAutofit/>
          </a:bodyPr>
          <a:lstStyle/>
          <a:p>
            <a:pPr marL="195580" marR="5080" indent="-182880" defTabSz="457200">
              <a:lnSpc>
                <a:spcPct val="90000"/>
              </a:lnSpc>
              <a:spcBef>
                <a:spcPct val="20000"/>
              </a:spcBef>
              <a:spcAft>
                <a:spcPts val="600"/>
              </a:spcAft>
              <a:buFont typeface="Arial,Sans-Serif"/>
              <a:buChar char="•"/>
              <a:tabLst>
                <a:tab pos="194945" algn="l"/>
                <a:tab pos="195580" algn="l"/>
              </a:tabLst>
            </a:pPr>
            <a:r>
              <a:rPr lang="en-US" sz="1600" spc="5" dirty="0">
                <a:latin typeface="Times New Roman"/>
                <a:cs typeface="Times New Roman"/>
              </a:rPr>
              <a:t>By developing a robust salary prediction model, our objective is to address these challenges and provide  stakeholders with a reliable tool for estimating salaries with a high degree of accuracy and precision. This model  will not only aid organizations in optimizing their recruitment and compensation strategies but also assist job  seekers in negotiating fair and competitive salaries based on their qualifications and market demand.</a:t>
            </a:r>
          </a:p>
          <a:p>
            <a:pPr marL="285750" indent="-285750" defTabSz="457200">
              <a:lnSpc>
                <a:spcPct val="90000"/>
              </a:lnSpc>
              <a:spcBef>
                <a:spcPct val="20000"/>
              </a:spcBef>
              <a:spcAft>
                <a:spcPts val="600"/>
              </a:spcAft>
              <a:buFont typeface="Arial,Sans-Serif"/>
              <a:buChar char="•"/>
              <a:tabLst>
                <a:tab pos="194945" algn="l"/>
                <a:tab pos="195580" algn="l"/>
              </a:tabLst>
            </a:pPr>
            <a:endParaRPr lang="en-US" sz="1600" spc="5" dirty="0">
              <a:latin typeface="Times New Roman"/>
              <a:cs typeface="Times New Roman"/>
            </a:endParaRPr>
          </a:p>
          <a:p>
            <a:pPr marL="195580" marR="68580" indent="-182880" defTabSz="457200">
              <a:lnSpc>
                <a:spcPct val="90000"/>
              </a:lnSpc>
              <a:spcBef>
                <a:spcPct val="20000"/>
              </a:spcBef>
              <a:spcAft>
                <a:spcPts val="600"/>
              </a:spcAft>
              <a:buFont typeface="Arial,Sans-Serif"/>
              <a:buChar char="•"/>
              <a:tabLst>
                <a:tab pos="194945" algn="l"/>
                <a:tab pos="195580" algn="l"/>
              </a:tabLst>
            </a:pPr>
            <a:r>
              <a:rPr lang="en-US" sz="1600" spc="5" dirty="0">
                <a:latin typeface="Times New Roman"/>
                <a:cs typeface="Times New Roman"/>
              </a:rPr>
              <a:t>In summary, our salary prediction project seeks to bridge the gap between employer expectations and  candidate aspirations by leveraging machine learning techniques to provide transparent and data-driven salary  estimations, thereby facilitating more equitable and informed decision-making in the realm of human resource  management.</a:t>
            </a:r>
          </a:p>
          <a:p>
            <a:pPr marL="12700" marR="179070" defTabSz="457200">
              <a:lnSpc>
                <a:spcPct val="90000"/>
              </a:lnSpc>
              <a:spcBef>
                <a:spcPct val="20000"/>
              </a:spcBef>
              <a:spcAft>
                <a:spcPts val="600"/>
              </a:spcAft>
              <a:tabLst>
                <a:tab pos="194945" algn="l"/>
                <a:tab pos="195580" algn="l"/>
              </a:tabLst>
            </a:pPr>
            <a:endParaRPr lang="en-US" sz="1600" spc="5" dirty="0">
              <a:latin typeface="Times New Roman"/>
              <a:cs typeface="Times New Roman"/>
            </a:endParaRPr>
          </a:p>
          <a:p>
            <a:pPr defTabSz="457200">
              <a:lnSpc>
                <a:spcPct val="90000"/>
              </a:lnSpc>
              <a:spcBef>
                <a:spcPct val="20000"/>
              </a:spcBef>
              <a:spcAft>
                <a:spcPts val="600"/>
              </a:spcAft>
              <a:buClr>
                <a:schemeClr val="accent1">
                  <a:lumMod val="75000"/>
                </a:schemeClr>
              </a:buClr>
              <a:buSzPct val="145000"/>
              <a:buFont typeface="Arial"/>
              <a:buChar char="•"/>
              <a:tabLst>
                <a:tab pos="194945" algn="l"/>
                <a:tab pos="195580" algn="l"/>
              </a:tabLst>
            </a:pPr>
            <a:endParaRPr lang="en-US" sz="1400" dirty="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73" y="580136"/>
            <a:ext cx="2692770" cy="443070"/>
          </a:xfrm>
          <a:prstGeom prst="rect">
            <a:avLst/>
          </a:prstGeom>
        </p:spPr>
        <p:txBody>
          <a:bodyPr vert="horz" wrap="square" lIns="0" tIns="12065" rIns="0" bIns="0" rtlCol="0">
            <a:spAutoFit/>
          </a:bodyPr>
          <a:lstStyle/>
          <a:p>
            <a:pPr marL="12700">
              <a:lnSpc>
                <a:spcPct val="100000"/>
              </a:lnSpc>
              <a:spcBef>
                <a:spcPts val="95"/>
              </a:spcBef>
            </a:pPr>
            <a:r>
              <a:rPr sz="2800" u="none" spc="-60" dirty="0">
                <a:solidFill>
                  <a:srgbClr val="1F2023"/>
                </a:solidFill>
                <a:latin typeface="Times New Roman"/>
                <a:cs typeface="Times New Roman"/>
              </a:rPr>
              <a:t>A</a:t>
            </a:r>
            <a:r>
              <a:rPr sz="2800" u="none" spc="-55" dirty="0">
                <a:solidFill>
                  <a:srgbClr val="1F2023"/>
                </a:solidFill>
                <a:latin typeface="Times New Roman"/>
                <a:cs typeface="Times New Roman"/>
              </a:rPr>
              <a:t>b</a:t>
            </a:r>
            <a:r>
              <a:rPr sz="2800" u="none" spc="-60" dirty="0">
                <a:solidFill>
                  <a:srgbClr val="1F2023"/>
                </a:solidFill>
                <a:latin typeface="Times New Roman"/>
                <a:cs typeface="Times New Roman"/>
              </a:rPr>
              <a:t>o</a:t>
            </a:r>
            <a:r>
              <a:rPr sz="2800" u="none" spc="-55" dirty="0">
                <a:solidFill>
                  <a:srgbClr val="1F2023"/>
                </a:solidFill>
                <a:latin typeface="Times New Roman"/>
                <a:cs typeface="Times New Roman"/>
              </a:rPr>
              <a:t>u</a:t>
            </a:r>
            <a:r>
              <a:rPr sz="2800" u="none" spc="-5" dirty="0">
                <a:solidFill>
                  <a:srgbClr val="1F2023"/>
                </a:solidFill>
                <a:latin typeface="Times New Roman"/>
                <a:cs typeface="Times New Roman"/>
              </a:rPr>
              <a:t>t</a:t>
            </a:r>
            <a:r>
              <a:rPr lang="en-US" sz="2800" spc="-5" dirty="0">
                <a:solidFill>
                  <a:srgbClr val="1F2023"/>
                </a:solidFill>
                <a:latin typeface="Times New Roman"/>
                <a:cs typeface="Times New Roman"/>
              </a:rPr>
              <a:t> </a:t>
            </a:r>
            <a:r>
              <a:rPr lang="en-US" sz="2800" spc="-5" dirty="0">
                <a:solidFill>
                  <a:srgbClr val="1F2023"/>
                </a:solidFill>
                <a:latin typeface="Times New Roman"/>
                <a:ea typeface="+mj-lt"/>
                <a:cs typeface="+mj-lt"/>
              </a:rPr>
              <a:t>Dataset</a:t>
            </a:r>
            <a:r>
              <a:rPr lang="en-US" sz="2800" spc="-95" dirty="0">
                <a:solidFill>
                  <a:srgbClr val="1F2023"/>
                </a:solidFill>
                <a:latin typeface="Times New Roman"/>
                <a:cs typeface="Times New Roman"/>
              </a:rPr>
              <a:t> </a:t>
            </a:r>
            <a:endParaRPr lang="en-US" sz="2800" spc="-55" dirty="0">
              <a:solidFill>
                <a:srgbClr val="1F2023"/>
              </a:solidFill>
              <a:latin typeface="Times New Roman"/>
              <a:cs typeface="Times New Roman"/>
            </a:endParaRPr>
          </a:p>
        </p:txBody>
      </p:sp>
      <p:sp>
        <p:nvSpPr>
          <p:cNvPr id="3" name="object 3"/>
          <p:cNvSpPr txBox="1"/>
          <p:nvPr/>
        </p:nvSpPr>
        <p:spPr>
          <a:xfrm>
            <a:off x="344220" y="1308353"/>
            <a:ext cx="9228455" cy="3906839"/>
          </a:xfrm>
          <a:prstGeom prst="rect">
            <a:avLst/>
          </a:prstGeom>
        </p:spPr>
        <p:txBody>
          <a:bodyPr vert="horz" wrap="square" lIns="0" tIns="28575" rIns="0" bIns="0" rtlCol="0" anchor="t">
            <a:spAutoFit/>
          </a:bodyPr>
          <a:lstStyle/>
          <a:p>
            <a:pPr marL="194945" marR="5080" indent="-182880">
              <a:lnSpc>
                <a:spcPts val="1600"/>
              </a:lnSpc>
              <a:spcBef>
                <a:spcPts val="225"/>
              </a:spcBef>
              <a:buClr>
                <a:srgbClr val="6E6E74"/>
              </a:buClr>
              <a:buSzPct val="78571"/>
              <a:buFont typeface="Arial MT"/>
              <a:buChar char="•"/>
              <a:tabLst>
                <a:tab pos="194945" algn="l"/>
                <a:tab pos="195580" algn="l"/>
              </a:tabLst>
            </a:pPr>
            <a:r>
              <a:rPr sz="1400" spc="5">
                <a:solidFill>
                  <a:srgbClr val="3B4043"/>
                </a:solidFill>
                <a:latin typeface="Calibri"/>
                <a:cs typeface="Calibri"/>
              </a:rPr>
              <a:t>The</a:t>
            </a:r>
            <a:r>
              <a:rPr sz="1400" spc="10">
                <a:solidFill>
                  <a:srgbClr val="3B4043"/>
                </a:solidFill>
                <a:latin typeface="Calibri"/>
                <a:cs typeface="Calibri"/>
              </a:rPr>
              <a:t> "Salary</a:t>
            </a:r>
            <a:r>
              <a:rPr sz="1400">
                <a:solidFill>
                  <a:srgbClr val="3B4043"/>
                </a:solidFill>
                <a:latin typeface="Calibri"/>
                <a:cs typeface="Calibri"/>
              </a:rPr>
              <a:t> </a:t>
            </a:r>
            <a:r>
              <a:rPr sz="1400" spc="5">
                <a:solidFill>
                  <a:srgbClr val="3B4043"/>
                </a:solidFill>
                <a:latin typeface="Calibri"/>
                <a:cs typeface="Calibri"/>
              </a:rPr>
              <a:t>Prediction</a:t>
            </a:r>
            <a:r>
              <a:rPr sz="1400" spc="10">
                <a:solidFill>
                  <a:srgbClr val="3B4043"/>
                </a:solidFill>
                <a:latin typeface="Calibri"/>
                <a:cs typeface="Calibri"/>
              </a:rPr>
              <a:t> </a:t>
            </a:r>
            <a:r>
              <a:rPr sz="1400" spc="5">
                <a:solidFill>
                  <a:srgbClr val="3B4043"/>
                </a:solidFill>
                <a:latin typeface="Calibri"/>
                <a:cs typeface="Calibri"/>
              </a:rPr>
              <a:t>Dataset"</a:t>
            </a:r>
            <a:r>
              <a:rPr sz="1400" spc="20">
                <a:solidFill>
                  <a:srgbClr val="3B4043"/>
                </a:solidFill>
                <a:latin typeface="Calibri"/>
                <a:cs typeface="Calibri"/>
              </a:rPr>
              <a:t> </a:t>
            </a:r>
            <a:r>
              <a:rPr sz="1400" spc="5">
                <a:solidFill>
                  <a:srgbClr val="3B4043"/>
                </a:solidFill>
                <a:latin typeface="Calibri"/>
                <a:cs typeface="Calibri"/>
              </a:rPr>
              <a:t>is</a:t>
            </a:r>
            <a:r>
              <a:rPr sz="1400" spc="20">
                <a:solidFill>
                  <a:srgbClr val="3B4043"/>
                </a:solidFill>
                <a:latin typeface="Calibri"/>
                <a:cs typeface="Calibri"/>
              </a:rPr>
              <a:t> </a:t>
            </a:r>
            <a:r>
              <a:rPr sz="1400">
                <a:solidFill>
                  <a:srgbClr val="3B4043"/>
                </a:solidFill>
                <a:latin typeface="Calibri"/>
                <a:cs typeface="Calibri"/>
              </a:rPr>
              <a:t>a</a:t>
            </a:r>
            <a:r>
              <a:rPr sz="1400" spc="20">
                <a:solidFill>
                  <a:srgbClr val="3B4043"/>
                </a:solidFill>
                <a:latin typeface="Calibri"/>
                <a:cs typeface="Calibri"/>
              </a:rPr>
              <a:t> </a:t>
            </a:r>
            <a:r>
              <a:rPr sz="1400">
                <a:solidFill>
                  <a:srgbClr val="3B4043"/>
                </a:solidFill>
                <a:latin typeface="Calibri"/>
                <a:cs typeface="Calibri"/>
              </a:rPr>
              <a:t>synthetic</a:t>
            </a:r>
            <a:r>
              <a:rPr sz="1400" spc="20">
                <a:solidFill>
                  <a:srgbClr val="3B4043"/>
                </a:solidFill>
                <a:latin typeface="Calibri"/>
                <a:cs typeface="Calibri"/>
              </a:rPr>
              <a:t> </a:t>
            </a:r>
            <a:r>
              <a:rPr sz="1400">
                <a:solidFill>
                  <a:srgbClr val="3B4043"/>
                </a:solidFill>
                <a:latin typeface="Calibri"/>
                <a:cs typeface="Calibri"/>
              </a:rPr>
              <a:t>dataset</a:t>
            </a:r>
            <a:r>
              <a:rPr sz="1400" spc="15">
                <a:solidFill>
                  <a:srgbClr val="3B4043"/>
                </a:solidFill>
                <a:latin typeface="Calibri"/>
                <a:cs typeface="Calibri"/>
              </a:rPr>
              <a:t> </a:t>
            </a:r>
            <a:r>
              <a:rPr sz="1400">
                <a:solidFill>
                  <a:srgbClr val="3B4043"/>
                </a:solidFill>
                <a:latin typeface="Calibri"/>
                <a:cs typeface="Calibri"/>
              </a:rPr>
              <a:t>generated</a:t>
            </a:r>
            <a:r>
              <a:rPr sz="1400" spc="20">
                <a:solidFill>
                  <a:srgbClr val="3B4043"/>
                </a:solidFill>
                <a:latin typeface="Calibri"/>
                <a:cs typeface="Calibri"/>
              </a:rPr>
              <a:t> </a:t>
            </a:r>
            <a:r>
              <a:rPr sz="1400">
                <a:solidFill>
                  <a:srgbClr val="3B4043"/>
                </a:solidFill>
                <a:latin typeface="Calibri"/>
                <a:cs typeface="Calibri"/>
              </a:rPr>
              <a:t>for</a:t>
            </a:r>
            <a:r>
              <a:rPr sz="1400" spc="-15">
                <a:solidFill>
                  <a:srgbClr val="3B4043"/>
                </a:solidFill>
                <a:latin typeface="Calibri"/>
                <a:cs typeface="Calibri"/>
              </a:rPr>
              <a:t> </a:t>
            </a:r>
            <a:r>
              <a:rPr sz="1400" spc="5">
                <a:solidFill>
                  <a:srgbClr val="3B4043"/>
                </a:solidFill>
                <a:latin typeface="Calibri"/>
                <a:cs typeface="Calibri"/>
              </a:rPr>
              <a:t>the</a:t>
            </a:r>
            <a:r>
              <a:rPr sz="1400" spc="25">
                <a:solidFill>
                  <a:srgbClr val="3B4043"/>
                </a:solidFill>
                <a:latin typeface="Calibri"/>
                <a:cs typeface="Calibri"/>
              </a:rPr>
              <a:t> </a:t>
            </a:r>
            <a:r>
              <a:rPr sz="1400" spc="5">
                <a:solidFill>
                  <a:srgbClr val="3B4043"/>
                </a:solidFill>
                <a:latin typeface="Calibri"/>
                <a:cs typeface="Calibri"/>
              </a:rPr>
              <a:t>purpose of exploring</a:t>
            </a:r>
            <a:r>
              <a:rPr sz="1400" spc="10">
                <a:solidFill>
                  <a:srgbClr val="3B4043"/>
                </a:solidFill>
                <a:latin typeface="Calibri"/>
                <a:cs typeface="Calibri"/>
              </a:rPr>
              <a:t> salary</a:t>
            </a:r>
            <a:r>
              <a:rPr sz="1400" spc="5">
                <a:solidFill>
                  <a:srgbClr val="3B4043"/>
                </a:solidFill>
                <a:latin typeface="Calibri"/>
                <a:cs typeface="Calibri"/>
              </a:rPr>
              <a:t> prediction</a:t>
            </a:r>
            <a:r>
              <a:rPr sz="1400" spc="15">
                <a:solidFill>
                  <a:srgbClr val="3B4043"/>
                </a:solidFill>
                <a:latin typeface="Calibri"/>
                <a:cs typeface="Calibri"/>
              </a:rPr>
              <a:t> </a:t>
            </a:r>
            <a:r>
              <a:rPr sz="1400" spc="5">
                <a:solidFill>
                  <a:srgbClr val="3B4043"/>
                </a:solidFill>
                <a:latin typeface="Calibri"/>
                <a:cs typeface="Calibri"/>
              </a:rPr>
              <a:t>tasks.</a:t>
            </a:r>
            <a:r>
              <a:rPr sz="1400">
                <a:solidFill>
                  <a:srgbClr val="3B4043"/>
                </a:solidFill>
                <a:latin typeface="Calibri"/>
                <a:cs typeface="Calibri"/>
              </a:rPr>
              <a:t> It </a:t>
            </a:r>
            <a:r>
              <a:rPr sz="1400" spc="5">
                <a:solidFill>
                  <a:srgbClr val="3B4043"/>
                </a:solidFill>
                <a:latin typeface="Calibri"/>
                <a:cs typeface="Calibri"/>
              </a:rPr>
              <a:t> </a:t>
            </a:r>
            <a:r>
              <a:rPr sz="1400">
                <a:solidFill>
                  <a:srgbClr val="3B4043"/>
                </a:solidFill>
                <a:latin typeface="Calibri"/>
                <a:cs typeface="Calibri"/>
              </a:rPr>
              <a:t>contains </a:t>
            </a:r>
            <a:r>
              <a:rPr sz="1400" spc="5">
                <a:solidFill>
                  <a:srgbClr val="3B4043"/>
                </a:solidFill>
                <a:latin typeface="Calibri"/>
                <a:cs typeface="Calibri"/>
              </a:rPr>
              <a:t>simulated </a:t>
            </a:r>
            <a:r>
              <a:rPr sz="1400">
                <a:solidFill>
                  <a:srgbClr val="3B4043"/>
                </a:solidFill>
                <a:latin typeface="Calibri"/>
                <a:cs typeface="Calibri"/>
              </a:rPr>
              <a:t>data </a:t>
            </a:r>
            <a:r>
              <a:rPr sz="1400" spc="5">
                <a:solidFill>
                  <a:srgbClr val="3B4043"/>
                </a:solidFill>
                <a:latin typeface="Calibri"/>
                <a:cs typeface="Calibri"/>
              </a:rPr>
              <a:t>reflecting various </a:t>
            </a:r>
            <a:r>
              <a:rPr sz="1400">
                <a:solidFill>
                  <a:srgbClr val="3B4043"/>
                </a:solidFill>
                <a:latin typeface="Calibri"/>
                <a:cs typeface="Calibri"/>
              </a:rPr>
              <a:t>factors </a:t>
            </a:r>
            <a:r>
              <a:rPr sz="1400" spc="5">
                <a:solidFill>
                  <a:srgbClr val="3B4043"/>
                </a:solidFill>
                <a:latin typeface="Calibri"/>
                <a:cs typeface="Calibri"/>
              </a:rPr>
              <a:t>influencing </a:t>
            </a:r>
            <a:r>
              <a:rPr sz="1400" spc="10">
                <a:solidFill>
                  <a:srgbClr val="3B4043"/>
                </a:solidFill>
                <a:latin typeface="Calibri"/>
                <a:cs typeface="Calibri"/>
              </a:rPr>
              <a:t>salary </a:t>
            </a:r>
            <a:r>
              <a:rPr sz="1400" spc="5">
                <a:solidFill>
                  <a:srgbClr val="3B4043"/>
                </a:solidFill>
                <a:latin typeface="Calibri"/>
                <a:cs typeface="Calibri"/>
              </a:rPr>
              <a:t>levels such </a:t>
            </a:r>
            <a:r>
              <a:rPr sz="1400">
                <a:solidFill>
                  <a:srgbClr val="3B4043"/>
                </a:solidFill>
                <a:latin typeface="Calibri"/>
                <a:cs typeface="Calibri"/>
              </a:rPr>
              <a:t>as </a:t>
            </a:r>
            <a:r>
              <a:rPr sz="1400" spc="5">
                <a:solidFill>
                  <a:srgbClr val="3B4043"/>
                </a:solidFill>
                <a:latin typeface="Calibri"/>
                <a:cs typeface="Calibri"/>
              </a:rPr>
              <a:t>education, experience, location, job tit le, </a:t>
            </a:r>
            <a:r>
              <a:rPr sz="1400" spc="-305">
                <a:solidFill>
                  <a:srgbClr val="3B4043"/>
                </a:solidFill>
                <a:latin typeface="Calibri"/>
                <a:cs typeface="Calibri"/>
              </a:rPr>
              <a:t> </a:t>
            </a:r>
            <a:r>
              <a:rPr sz="1400">
                <a:solidFill>
                  <a:srgbClr val="3B4043"/>
                </a:solidFill>
                <a:latin typeface="Calibri"/>
                <a:cs typeface="Calibri"/>
              </a:rPr>
              <a:t>age,</a:t>
            </a:r>
            <a:r>
              <a:rPr sz="1400" spc="15">
                <a:solidFill>
                  <a:srgbClr val="3B4043"/>
                </a:solidFill>
                <a:latin typeface="Calibri"/>
                <a:cs typeface="Calibri"/>
              </a:rPr>
              <a:t> </a:t>
            </a:r>
            <a:r>
              <a:rPr sz="1400" spc="5">
                <a:solidFill>
                  <a:srgbClr val="3B4043"/>
                </a:solidFill>
                <a:latin typeface="Calibri"/>
                <a:cs typeface="Calibri"/>
              </a:rPr>
              <a:t>and</a:t>
            </a:r>
            <a:r>
              <a:rPr sz="1400" spc="25">
                <a:solidFill>
                  <a:srgbClr val="3B4043"/>
                </a:solidFill>
                <a:latin typeface="Calibri"/>
                <a:cs typeface="Calibri"/>
              </a:rPr>
              <a:t> </a:t>
            </a:r>
            <a:r>
              <a:rPr sz="1400" spc="-15">
                <a:solidFill>
                  <a:srgbClr val="3B4043"/>
                </a:solidFill>
                <a:latin typeface="Calibri"/>
                <a:cs typeface="Calibri"/>
              </a:rPr>
              <a:t>gender.</a:t>
            </a:r>
            <a:r>
              <a:rPr sz="1400" spc="15">
                <a:solidFill>
                  <a:srgbClr val="3B4043"/>
                </a:solidFill>
                <a:latin typeface="Calibri"/>
                <a:cs typeface="Calibri"/>
              </a:rPr>
              <a:t> </a:t>
            </a:r>
            <a:r>
              <a:rPr sz="1400" spc="5">
                <a:solidFill>
                  <a:srgbClr val="3B4043"/>
                </a:solidFill>
                <a:latin typeface="Calibri"/>
                <a:cs typeface="Calibri"/>
              </a:rPr>
              <a:t>This</a:t>
            </a:r>
            <a:r>
              <a:rPr sz="1400" spc="30">
                <a:solidFill>
                  <a:srgbClr val="3B4043"/>
                </a:solidFill>
                <a:latin typeface="Calibri"/>
                <a:cs typeface="Calibri"/>
              </a:rPr>
              <a:t> </a:t>
            </a:r>
            <a:r>
              <a:rPr sz="1400">
                <a:solidFill>
                  <a:srgbClr val="3B4043"/>
                </a:solidFill>
                <a:latin typeface="Calibri"/>
                <a:cs typeface="Calibri"/>
              </a:rPr>
              <a:t>dataset</a:t>
            </a:r>
            <a:r>
              <a:rPr sz="1400" spc="25">
                <a:solidFill>
                  <a:srgbClr val="3B4043"/>
                </a:solidFill>
                <a:latin typeface="Calibri"/>
                <a:cs typeface="Calibri"/>
              </a:rPr>
              <a:t> </a:t>
            </a:r>
            <a:r>
              <a:rPr sz="1400">
                <a:solidFill>
                  <a:srgbClr val="3B4043"/>
                </a:solidFill>
                <a:latin typeface="Calibri"/>
                <a:cs typeface="Calibri"/>
              </a:rPr>
              <a:t>can</a:t>
            </a:r>
            <a:r>
              <a:rPr sz="1400" spc="15">
                <a:solidFill>
                  <a:srgbClr val="3B4043"/>
                </a:solidFill>
                <a:latin typeface="Calibri"/>
                <a:cs typeface="Calibri"/>
              </a:rPr>
              <a:t> </a:t>
            </a:r>
            <a:r>
              <a:rPr sz="1400">
                <a:solidFill>
                  <a:srgbClr val="3B4043"/>
                </a:solidFill>
                <a:latin typeface="Calibri"/>
                <a:cs typeface="Calibri"/>
              </a:rPr>
              <a:t>be</a:t>
            </a:r>
            <a:r>
              <a:rPr sz="1400" spc="35">
                <a:solidFill>
                  <a:srgbClr val="3B4043"/>
                </a:solidFill>
                <a:latin typeface="Calibri"/>
                <a:cs typeface="Calibri"/>
              </a:rPr>
              <a:t> </a:t>
            </a:r>
            <a:r>
              <a:rPr sz="1400">
                <a:solidFill>
                  <a:srgbClr val="3B4043"/>
                </a:solidFill>
                <a:latin typeface="Calibri"/>
                <a:cs typeface="Calibri"/>
              </a:rPr>
              <a:t>utilized</a:t>
            </a:r>
            <a:r>
              <a:rPr sz="1400" spc="15">
                <a:solidFill>
                  <a:srgbClr val="3B4043"/>
                </a:solidFill>
                <a:latin typeface="Calibri"/>
                <a:cs typeface="Calibri"/>
              </a:rPr>
              <a:t> </a:t>
            </a:r>
            <a:r>
              <a:rPr sz="1400">
                <a:solidFill>
                  <a:srgbClr val="3B4043"/>
                </a:solidFill>
                <a:latin typeface="Calibri"/>
                <a:cs typeface="Calibri"/>
              </a:rPr>
              <a:t>for predictive</a:t>
            </a:r>
            <a:r>
              <a:rPr sz="1400" spc="20">
                <a:solidFill>
                  <a:srgbClr val="3B4043"/>
                </a:solidFill>
                <a:latin typeface="Calibri"/>
                <a:cs typeface="Calibri"/>
              </a:rPr>
              <a:t> </a:t>
            </a:r>
            <a:r>
              <a:rPr sz="1400" spc="5">
                <a:solidFill>
                  <a:srgbClr val="3B4043"/>
                </a:solidFill>
                <a:latin typeface="Calibri"/>
                <a:cs typeface="Calibri"/>
              </a:rPr>
              <a:t>modeling</a:t>
            </a:r>
            <a:r>
              <a:rPr sz="1400" spc="25">
                <a:solidFill>
                  <a:srgbClr val="3B4043"/>
                </a:solidFill>
                <a:latin typeface="Calibri"/>
                <a:cs typeface="Calibri"/>
              </a:rPr>
              <a:t> </a:t>
            </a:r>
            <a:r>
              <a:rPr sz="1400">
                <a:solidFill>
                  <a:srgbClr val="3B4043"/>
                </a:solidFill>
                <a:latin typeface="Calibri"/>
                <a:cs typeface="Calibri"/>
              </a:rPr>
              <a:t>tasks</a:t>
            </a:r>
            <a:r>
              <a:rPr sz="1400" spc="10">
                <a:solidFill>
                  <a:srgbClr val="3B4043"/>
                </a:solidFill>
                <a:latin typeface="Calibri"/>
                <a:cs typeface="Calibri"/>
              </a:rPr>
              <a:t> </a:t>
            </a:r>
            <a:r>
              <a:rPr sz="1400">
                <a:solidFill>
                  <a:srgbClr val="3B4043"/>
                </a:solidFill>
                <a:latin typeface="Calibri"/>
                <a:cs typeface="Calibri"/>
              </a:rPr>
              <a:t>to</a:t>
            </a:r>
            <a:r>
              <a:rPr sz="1400" spc="10">
                <a:solidFill>
                  <a:srgbClr val="3B4043"/>
                </a:solidFill>
                <a:latin typeface="Calibri"/>
                <a:cs typeface="Calibri"/>
              </a:rPr>
              <a:t> </a:t>
            </a:r>
            <a:r>
              <a:rPr sz="1400">
                <a:solidFill>
                  <a:srgbClr val="3B4043"/>
                </a:solidFill>
                <a:latin typeface="Calibri"/>
                <a:cs typeface="Calibri"/>
              </a:rPr>
              <a:t>estimate</a:t>
            </a:r>
            <a:r>
              <a:rPr sz="1400" spc="15">
                <a:solidFill>
                  <a:srgbClr val="3B4043"/>
                </a:solidFill>
                <a:latin typeface="Calibri"/>
                <a:cs typeface="Calibri"/>
              </a:rPr>
              <a:t> </a:t>
            </a:r>
            <a:r>
              <a:rPr sz="1400" spc="5">
                <a:solidFill>
                  <a:srgbClr val="3B4043"/>
                </a:solidFill>
                <a:latin typeface="Calibri"/>
                <a:cs typeface="Calibri"/>
              </a:rPr>
              <a:t>salaries</a:t>
            </a:r>
            <a:r>
              <a:rPr sz="1400" spc="15">
                <a:solidFill>
                  <a:srgbClr val="3B4043"/>
                </a:solidFill>
                <a:latin typeface="Calibri"/>
                <a:cs typeface="Calibri"/>
              </a:rPr>
              <a:t> </a:t>
            </a:r>
            <a:r>
              <a:rPr sz="1400" spc="5">
                <a:solidFill>
                  <a:srgbClr val="3B4043"/>
                </a:solidFill>
                <a:latin typeface="Calibri"/>
                <a:cs typeface="Calibri"/>
              </a:rPr>
              <a:t>based</a:t>
            </a:r>
            <a:r>
              <a:rPr sz="1400" spc="15">
                <a:solidFill>
                  <a:srgbClr val="3B4043"/>
                </a:solidFill>
                <a:latin typeface="Calibri"/>
                <a:cs typeface="Calibri"/>
              </a:rPr>
              <a:t> </a:t>
            </a:r>
            <a:r>
              <a:rPr sz="1400" spc="5">
                <a:solidFill>
                  <a:srgbClr val="3B4043"/>
                </a:solidFill>
                <a:latin typeface="Calibri"/>
                <a:cs typeface="Calibri"/>
              </a:rPr>
              <a:t>on</a:t>
            </a:r>
            <a:r>
              <a:rPr sz="1400" spc="15">
                <a:solidFill>
                  <a:srgbClr val="3B4043"/>
                </a:solidFill>
                <a:latin typeface="Calibri"/>
                <a:cs typeface="Calibri"/>
              </a:rPr>
              <a:t> </a:t>
            </a:r>
            <a:r>
              <a:rPr sz="1400" spc="5">
                <a:solidFill>
                  <a:srgbClr val="3B4043"/>
                </a:solidFill>
                <a:latin typeface="Calibri"/>
                <a:cs typeface="Calibri"/>
              </a:rPr>
              <a:t>these</a:t>
            </a:r>
            <a:r>
              <a:rPr sz="1400" spc="15">
                <a:solidFill>
                  <a:srgbClr val="3B4043"/>
                </a:solidFill>
                <a:latin typeface="Calibri"/>
                <a:cs typeface="Calibri"/>
              </a:rPr>
              <a:t> </a:t>
            </a:r>
            <a:r>
              <a:rPr sz="1400">
                <a:solidFill>
                  <a:srgbClr val="3B4043"/>
                </a:solidFill>
                <a:latin typeface="Calibri"/>
                <a:cs typeface="Calibri"/>
              </a:rPr>
              <a:t>factors</a:t>
            </a:r>
            <a:endParaRPr sz="1400">
              <a:latin typeface="Calibri"/>
              <a:cs typeface="Calibri"/>
            </a:endParaRPr>
          </a:p>
          <a:p>
            <a:pPr>
              <a:lnSpc>
                <a:spcPct val="100000"/>
              </a:lnSpc>
              <a:spcBef>
                <a:spcPts val="10"/>
              </a:spcBef>
              <a:buClr>
                <a:srgbClr val="6E6E74"/>
              </a:buClr>
              <a:buFont typeface="Arial MT"/>
              <a:buChar char="•"/>
            </a:pPr>
            <a:endParaRPr sz="1200">
              <a:latin typeface="Calibri"/>
              <a:cs typeface="Calibri"/>
            </a:endParaRPr>
          </a:p>
          <a:p>
            <a:pPr marL="195580" indent="-182880">
              <a:lnSpc>
                <a:spcPct val="100000"/>
              </a:lnSpc>
              <a:buClr>
                <a:srgbClr val="6E6E74"/>
              </a:buClr>
              <a:buSzPct val="78571"/>
              <a:buFont typeface="Arial MT"/>
              <a:buChar char="•"/>
              <a:tabLst>
                <a:tab pos="194945" algn="l"/>
                <a:tab pos="195580" algn="l"/>
              </a:tabLst>
            </a:pPr>
            <a:r>
              <a:rPr sz="1400">
                <a:solidFill>
                  <a:srgbClr val="3B4043"/>
                </a:solidFill>
                <a:latin typeface="Calibri"/>
                <a:cs typeface="Calibri"/>
              </a:rPr>
              <a:t>#</a:t>
            </a:r>
            <a:r>
              <a:rPr sz="1400" spc="-10">
                <a:solidFill>
                  <a:srgbClr val="3B4043"/>
                </a:solidFill>
                <a:latin typeface="Calibri"/>
                <a:cs typeface="Calibri"/>
              </a:rPr>
              <a:t> </a:t>
            </a:r>
            <a:r>
              <a:rPr sz="1400">
                <a:solidFill>
                  <a:srgbClr val="3B4043"/>
                </a:solidFill>
                <a:latin typeface="Calibri"/>
                <a:cs typeface="Calibri"/>
              </a:rPr>
              <a:t>Data</a:t>
            </a:r>
            <a:r>
              <a:rPr sz="1400" spc="-10">
                <a:solidFill>
                  <a:srgbClr val="3B4043"/>
                </a:solidFill>
                <a:latin typeface="Calibri"/>
                <a:cs typeface="Calibri"/>
              </a:rPr>
              <a:t> </a:t>
            </a:r>
            <a:r>
              <a:rPr sz="1400" spc="10">
                <a:solidFill>
                  <a:srgbClr val="3B4043"/>
                </a:solidFill>
                <a:latin typeface="Calibri"/>
                <a:cs typeface="Calibri"/>
              </a:rPr>
              <a:t>Collection</a:t>
            </a:r>
            <a:endParaRPr sz="1400">
              <a:latin typeface="Calibri"/>
              <a:cs typeface="Calibri"/>
            </a:endParaRPr>
          </a:p>
          <a:p>
            <a:pPr>
              <a:lnSpc>
                <a:spcPct val="100000"/>
              </a:lnSpc>
              <a:spcBef>
                <a:spcPts val="45"/>
              </a:spcBef>
              <a:buClr>
                <a:srgbClr val="6E6E74"/>
              </a:buClr>
              <a:buFont typeface="Arial MT"/>
              <a:buChar char="•"/>
            </a:pPr>
            <a:endParaRPr sz="1200">
              <a:latin typeface="Calibri"/>
              <a:cs typeface="Calibri"/>
            </a:endParaRPr>
          </a:p>
          <a:p>
            <a:pPr marL="195580" indent="-182880">
              <a:lnSpc>
                <a:spcPct val="100000"/>
              </a:lnSpc>
              <a:spcBef>
                <a:spcPts val="5"/>
              </a:spcBef>
              <a:buClr>
                <a:srgbClr val="6E6E74"/>
              </a:buClr>
              <a:buSzPct val="78571"/>
              <a:buFont typeface="Arial MT"/>
              <a:buChar char="•"/>
              <a:tabLst>
                <a:tab pos="194945" algn="l"/>
                <a:tab pos="195580" algn="l"/>
              </a:tabLst>
            </a:pPr>
            <a:r>
              <a:rPr sz="1400" b="1" spc="10">
                <a:solidFill>
                  <a:srgbClr val="1F2023"/>
                </a:solidFill>
                <a:latin typeface="Calibri"/>
                <a:cs typeface="Calibri"/>
              </a:rPr>
              <a:t>Salary</a:t>
            </a:r>
            <a:r>
              <a:rPr sz="1400" b="1" spc="-10">
                <a:solidFill>
                  <a:srgbClr val="1F2023"/>
                </a:solidFill>
                <a:latin typeface="Calibri"/>
                <a:cs typeface="Calibri"/>
              </a:rPr>
              <a:t> </a:t>
            </a:r>
            <a:r>
              <a:rPr sz="1400" b="1" spc="5">
                <a:solidFill>
                  <a:srgbClr val="1F2023"/>
                </a:solidFill>
                <a:latin typeface="Calibri"/>
                <a:cs typeface="Calibri"/>
              </a:rPr>
              <a:t>Prediction</a:t>
            </a:r>
            <a:r>
              <a:rPr sz="1400" b="1" spc="-25">
                <a:solidFill>
                  <a:srgbClr val="1F2023"/>
                </a:solidFill>
                <a:latin typeface="Calibri"/>
                <a:cs typeface="Calibri"/>
              </a:rPr>
              <a:t> </a:t>
            </a:r>
            <a:r>
              <a:rPr sz="1400" b="1" spc="5">
                <a:solidFill>
                  <a:srgbClr val="1F2023"/>
                </a:solidFill>
                <a:latin typeface="Calibri"/>
                <a:cs typeface="Calibri"/>
              </a:rPr>
              <a:t>Data</a:t>
            </a:r>
            <a:r>
              <a:rPr sz="1400" b="1" spc="-20">
                <a:solidFill>
                  <a:srgbClr val="1F2023"/>
                </a:solidFill>
                <a:latin typeface="Calibri"/>
                <a:cs typeface="Calibri"/>
              </a:rPr>
              <a:t> </a:t>
            </a:r>
            <a:r>
              <a:rPr sz="1400" b="1" spc="5">
                <a:solidFill>
                  <a:srgbClr val="1F2023"/>
                </a:solidFill>
                <a:latin typeface="Calibri"/>
                <a:cs typeface="Calibri"/>
              </a:rPr>
              <a:t>,</a:t>
            </a:r>
            <a:r>
              <a:rPr sz="1400" spc="5">
                <a:solidFill>
                  <a:srgbClr val="5F6268"/>
                </a:solidFill>
                <a:latin typeface="Calibri"/>
                <a:cs typeface="Calibri"/>
              </a:rPr>
              <a:t>Predict</a:t>
            </a:r>
            <a:r>
              <a:rPr sz="1400" spc="25">
                <a:solidFill>
                  <a:srgbClr val="5F6268"/>
                </a:solidFill>
                <a:latin typeface="Calibri"/>
                <a:cs typeface="Calibri"/>
              </a:rPr>
              <a:t> </a:t>
            </a:r>
            <a:r>
              <a:rPr sz="1400" spc="5">
                <a:solidFill>
                  <a:srgbClr val="5F6268"/>
                </a:solidFill>
                <a:latin typeface="Calibri"/>
                <a:cs typeface="Calibri"/>
              </a:rPr>
              <a:t>the</a:t>
            </a:r>
            <a:r>
              <a:rPr sz="1400" spc="30">
                <a:solidFill>
                  <a:srgbClr val="5F6268"/>
                </a:solidFill>
                <a:latin typeface="Calibri"/>
                <a:cs typeface="Calibri"/>
              </a:rPr>
              <a:t> </a:t>
            </a:r>
            <a:r>
              <a:rPr sz="1400" spc="10">
                <a:solidFill>
                  <a:srgbClr val="5F6268"/>
                </a:solidFill>
                <a:latin typeface="Calibri"/>
                <a:cs typeface="Calibri"/>
              </a:rPr>
              <a:t>salary</a:t>
            </a:r>
            <a:r>
              <a:rPr sz="1400" spc="-5">
                <a:solidFill>
                  <a:srgbClr val="5F6268"/>
                </a:solidFill>
                <a:latin typeface="Calibri"/>
                <a:cs typeface="Calibri"/>
              </a:rPr>
              <a:t> </a:t>
            </a:r>
            <a:r>
              <a:rPr sz="1400">
                <a:solidFill>
                  <a:srgbClr val="5F6268"/>
                </a:solidFill>
                <a:latin typeface="Calibri"/>
                <a:cs typeface="Calibri"/>
              </a:rPr>
              <a:t>according</a:t>
            </a:r>
            <a:r>
              <a:rPr sz="1400" spc="15">
                <a:solidFill>
                  <a:srgbClr val="5F6268"/>
                </a:solidFill>
                <a:latin typeface="Calibri"/>
                <a:cs typeface="Calibri"/>
              </a:rPr>
              <a:t> </a:t>
            </a:r>
            <a:r>
              <a:rPr sz="1400">
                <a:solidFill>
                  <a:srgbClr val="5F6268"/>
                </a:solidFill>
                <a:latin typeface="Calibri"/>
                <a:cs typeface="Calibri"/>
              </a:rPr>
              <a:t>to</a:t>
            </a:r>
            <a:r>
              <a:rPr sz="1400" spc="5">
                <a:solidFill>
                  <a:srgbClr val="5F6268"/>
                </a:solidFill>
                <a:latin typeface="Calibri"/>
                <a:cs typeface="Calibri"/>
              </a:rPr>
              <a:t> the</a:t>
            </a:r>
            <a:r>
              <a:rPr sz="1400" spc="25">
                <a:solidFill>
                  <a:srgbClr val="5F6268"/>
                </a:solidFill>
                <a:latin typeface="Calibri"/>
                <a:cs typeface="Calibri"/>
              </a:rPr>
              <a:t> </a:t>
            </a:r>
            <a:r>
              <a:rPr sz="1400">
                <a:solidFill>
                  <a:srgbClr val="5F6268"/>
                </a:solidFill>
                <a:latin typeface="Calibri"/>
                <a:cs typeface="Calibri"/>
              </a:rPr>
              <a:t>features</a:t>
            </a:r>
            <a:endParaRPr sz="1400">
              <a:latin typeface="Calibri"/>
              <a:cs typeface="Calibri"/>
            </a:endParaRPr>
          </a:p>
          <a:p>
            <a:pPr>
              <a:lnSpc>
                <a:spcPct val="100000"/>
              </a:lnSpc>
              <a:spcBef>
                <a:spcPts val="55"/>
              </a:spcBef>
              <a:buClr>
                <a:srgbClr val="6E6E74"/>
              </a:buClr>
              <a:buFont typeface="Arial MT"/>
              <a:buChar char="•"/>
            </a:pPr>
            <a:endParaRPr sz="1250">
              <a:latin typeface="Calibri"/>
              <a:cs typeface="Calibri"/>
            </a:endParaRPr>
          </a:p>
          <a:p>
            <a:pPr marL="195580" indent="-182880">
              <a:lnSpc>
                <a:spcPct val="100000"/>
              </a:lnSpc>
              <a:buClr>
                <a:srgbClr val="6E6E74"/>
              </a:buClr>
              <a:buSzPct val="78571"/>
              <a:buFont typeface="Arial MT"/>
              <a:buChar char="•"/>
              <a:tabLst>
                <a:tab pos="194945" algn="l"/>
                <a:tab pos="195580" algn="l"/>
              </a:tabLst>
            </a:pPr>
            <a:r>
              <a:rPr sz="1400" spc="45">
                <a:latin typeface="Cambria"/>
                <a:cs typeface="Cambria"/>
              </a:rPr>
              <a:t>(From</a:t>
            </a:r>
            <a:r>
              <a:rPr sz="1400" spc="70">
                <a:latin typeface="Cambria"/>
                <a:cs typeface="Cambria"/>
              </a:rPr>
              <a:t> </a:t>
            </a:r>
            <a:r>
              <a:rPr sz="1400" spc="45">
                <a:latin typeface="Cambria"/>
                <a:cs typeface="Cambria"/>
              </a:rPr>
              <a:t>kaggle.com)</a:t>
            </a:r>
            <a:endParaRPr sz="1400">
              <a:latin typeface="Cambria"/>
              <a:cs typeface="Cambria"/>
            </a:endParaRPr>
          </a:p>
          <a:p>
            <a:pPr marL="195580" indent="-182880">
              <a:spcBef>
                <a:spcPts val="1455"/>
              </a:spcBef>
              <a:buClr>
                <a:srgbClr val="6E6E74"/>
              </a:buClr>
              <a:buSzPct val="78571"/>
              <a:buFont typeface="Arial MT"/>
              <a:buChar char="•"/>
              <a:tabLst>
                <a:tab pos="194945" algn="l"/>
                <a:tab pos="195580" algn="l"/>
              </a:tabLst>
            </a:pPr>
            <a:r>
              <a:rPr sz="1400" b="1" spc="5">
                <a:solidFill>
                  <a:srgbClr val="1F2023"/>
                </a:solidFill>
                <a:latin typeface="Calibri"/>
                <a:cs typeface="Calibri"/>
              </a:rPr>
              <a:t>Explore,</a:t>
            </a:r>
            <a:r>
              <a:rPr sz="1400" b="1" spc="-30">
                <a:solidFill>
                  <a:srgbClr val="1F2023"/>
                </a:solidFill>
                <a:latin typeface="Calibri"/>
                <a:cs typeface="Calibri"/>
              </a:rPr>
              <a:t> </a:t>
            </a:r>
            <a:r>
              <a:rPr sz="1400" b="1" spc="5">
                <a:solidFill>
                  <a:srgbClr val="1F2023"/>
                </a:solidFill>
                <a:latin typeface="Calibri"/>
                <a:cs typeface="Calibri"/>
              </a:rPr>
              <a:t>clean</a:t>
            </a:r>
            <a:r>
              <a:rPr sz="1400" b="1" spc="-25">
                <a:solidFill>
                  <a:srgbClr val="1F2023"/>
                </a:solidFill>
                <a:latin typeface="Calibri"/>
                <a:cs typeface="Calibri"/>
              </a:rPr>
              <a:t> </a:t>
            </a:r>
            <a:r>
              <a:rPr sz="1400" b="1" spc="5">
                <a:solidFill>
                  <a:srgbClr val="1F2023"/>
                </a:solidFill>
                <a:latin typeface="Calibri"/>
                <a:cs typeface="Calibri"/>
              </a:rPr>
              <a:t>and</a:t>
            </a:r>
            <a:r>
              <a:rPr sz="1400" b="1" spc="-10">
                <a:solidFill>
                  <a:srgbClr val="1F2023"/>
                </a:solidFill>
                <a:latin typeface="Calibri"/>
                <a:cs typeface="Calibri"/>
              </a:rPr>
              <a:t> </a:t>
            </a:r>
            <a:r>
              <a:rPr lang="en-US" sz="1400" b="1" spc="5">
                <a:solidFill>
                  <a:srgbClr val="1F2023"/>
                </a:solidFill>
                <a:latin typeface="Calibri"/>
                <a:cs typeface="Calibri"/>
              </a:rPr>
              <a:t>pr</a:t>
            </a:r>
            <a:endParaRPr lang="en-US" sz="1400">
              <a:solidFill>
                <a:srgbClr val="000000"/>
              </a:solidFill>
              <a:latin typeface="Calibri"/>
              <a:cs typeface="Calibri"/>
            </a:endParaRPr>
          </a:p>
          <a:p>
            <a:pPr marL="195580" indent="-182880">
              <a:lnSpc>
                <a:spcPct val="100000"/>
              </a:lnSpc>
              <a:spcBef>
                <a:spcPts val="1455"/>
              </a:spcBef>
              <a:buClr>
                <a:srgbClr val="6E6E74"/>
              </a:buClr>
              <a:buSzPct val="78571"/>
              <a:buFont typeface="Arial MT"/>
              <a:buChar char="•"/>
              <a:tabLst>
                <a:tab pos="194945" algn="l"/>
                <a:tab pos="195580" algn="l"/>
              </a:tabLst>
            </a:pPr>
            <a:r>
              <a:rPr lang="en-US" sz="1400" b="1" spc="5">
                <a:solidFill>
                  <a:srgbClr val="1F2023"/>
                </a:solidFill>
                <a:latin typeface="Calibri"/>
                <a:cs typeface="Calibri"/>
              </a:rPr>
              <a:t>epare</a:t>
            </a:r>
            <a:r>
              <a:rPr sz="1400" b="1" spc="-40">
                <a:solidFill>
                  <a:srgbClr val="1F2023"/>
                </a:solidFill>
                <a:latin typeface="Calibri"/>
                <a:cs typeface="Calibri"/>
              </a:rPr>
              <a:t> </a:t>
            </a:r>
            <a:r>
              <a:rPr sz="1400" b="1" spc="5">
                <a:solidFill>
                  <a:srgbClr val="1F2023"/>
                </a:solidFill>
                <a:latin typeface="Calibri"/>
                <a:cs typeface="Calibri"/>
              </a:rPr>
              <a:t>dataset:</a:t>
            </a:r>
            <a:endParaRPr sz="1400">
              <a:latin typeface="Calibri"/>
              <a:cs typeface="Calibri"/>
            </a:endParaRPr>
          </a:p>
          <a:p>
            <a:pPr>
              <a:lnSpc>
                <a:spcPct val="100000"/>
              </a:lnSpc>
              <a:spcBef>
                <a:spcPts val="45"/>
              </a:spcBef>
              <a:buClr>
                <a:srgbClr val="6E6E74"/>
              </a:buClr>
              <a:buFont typeface="Arial MT"/>
              <a:buChar char="•"/>
            </a:pPr>
            <a:endParaRPr sz="1200">
              <a:latin typeface="Calibri"/>
              <a:cs typeface="Calibri"/>
            </a:endParaRPr>
          </a:p>
          <a:p>
            <a:pPr marL="195580" indent="-182880">
              <a:lnSpc>
                <a:spcPct val="100000"/>
              </a:lnSpc>
              <a:buClr>
                <a:srgbClr val="6E6E74"/>
              </a:buClr>
              <a:buSzPct val="78571"/>
              <a:buFont typeface="Arial MT"/>
              <a:buChar char="•"/>
              <a:tabLst>
                <a:tab pos="194945" algn="l"/>
                <a:tab pos="195580" algn="l"/>
              </a:tabLst>
            </a:pPr>
            <a:r>
              <a:rPr sz="1400" b="1" spc="10">
                <a:solidFill>
                  <a:srgbClr val="1F2023"/>
                </a:solidFill>
                <a:latin typeface="Calibri"/>
                <a:cs typeface="Calibri"/>
              </a:rPr>
              <a:t>Check</a:t>
            </a:r>
            <a:r>
              <a:rPr sz="1400" b="1" spc="-25">
                <a:solidFill>
                  <a:srgbClr val="1F2023"/>
                </a:solidFill>
                <a:latin typeface="Calibri"/>
                <a:cs typeface="Calibri"/>
              </a:rPr>
              <a:t> </a:t>
            </a:r>
            <a:r>
              <a:rPr sz="1400" b="1" spc="10">
                <a:solidFill>
                  <a:srgbClr val="1F2023"/>
                </a:solidFill>
                <a:latin typeface="Calibri"/>
                <a:cs typeface="Calibri"/>
              </a:rPr>
              <a:t>shape</a:t>
            </a:r>
            <a:r>
              <a:rPr sz="1400" b="1" spc="-35">
                <a:solidFill>
                  <a:srgbClr val="1F2023"/>
                </a:solidFill>
                <a:latin typeface="Calibri"/>
                <a:cs typeface="Calibri"/>
              </a:rPr>
              <a:t> </a:t>
            </a:r>
            <a:r>
              <a:rPr sz="1400" b="1" spc="5">
                <a:solidFill>
                  <a:srgbClr val="1F2023"/>
                </a:solidFill>
                <a:latin typeface="Calibri"/>
                <a:cs typeface="Calibri"/>
              </a:rPr>
              <a:t>of</a:t>
            </a:r>
            <a:r>
              <a:rPr sz="1400" b="1" spc="-10">
                <a:solidFill>
                  <a:srgbClr val="1F2023"/>
                </a:solidFill>
                <a:latin typeface="Calibri"/>
                <a:cs typeface="Calibri"/>
              </a:rPr>
              <a:t> </a:t>
            </a:r>
            <a:r>
              <a:rPr sz="1400" b="1" spc="10">
                <a:solidFill>
                  <a:srgbClr val="1F2023"/>
                </a:solidFill>
                <a:latin typeface="Calibri"/>
                <a:cs typeface="Calibri"/>
              </a:rPr>
              <a:t>original</a:t>
            </a:r>
            <a:r>
              <a:rPr sz="1400" b="1" spc="-30">
                <a:solidFill>
                  <a:srgbClr val="1F2023"/>
                </a:solidFill>
                <a:latin typeface="Calibri"/>
                <a:cs typeface="Calibri"/>
              </a:rPr>
              <a:t> </a:t>
            </a:r>
            <a:r>
              <a:rPr sz="1400" b="1">
                <a:solidFill>
                  <a:srgbClr val="1F2023"/>
                </a:solidFill>
                <a:latin typeface="Calibri"/>
                <a:cs typeface="Calibri"/>
              </a:rPr>
              <a:t>dataset:</a:t>
            </a:r>
            <a:endParaRPr sz="1400">
              <a:latin typeface="Calibri"/>
              <a:cs typeface="Calibri"/>
            </a:endParaRPr>
          </a:p>
          <a:p>
            <a:pPr>
              <a:lnSpc>
                <a:spcPct val="100000"/>
              </a:lnSpc>
              <a:spcBef>
                <a:spcPts val="50"/>
              </a:spcBef>
              <a:buClr>
                <a:srgbClr val="6E6E74"/>
              </a:buClr>
              <a:buFont typeface="Arial MT"/>
              <a:buChar char="•"/>
            </a:pPr>
            <a:endParaRPr sz="1200">
              <a:latin typeface="Calibri"/>
              <a:cs typeface="Calibri"/>
            </a:endParaRPr>
          </a:p>
          <a:p>
            <a:pPr marL="195580" indent="-182880">
              <a:lnSpc>
                <a:spcPct val="100000"/>
              </a:lnSpc>
              <a:buClr>
                <a:srgbClr val="6E6E74"/>
              </a:buClr>
              <a:buSzPct val="78571"/>
              <a:buFont typeface="Arial MT"/>
              <a:buChar char="•"/>
              <a:tabLst>
                <a:tab pos="194945" algn="l"/>
                <a:tab pos="195580" algn="l"/>
              </a:tabLst>
            </a:pPr>
            <a:r>
              <a:rPr sz="1400" u="sng" spc="-20">
                <a:solidFill>
                  <a:srgbClr val="1F2023"/>
                </a:solidFill>
                <a:uFill>
                  <a:solidFill>
                    <a:srgbClr val="1F2023"/>
                  </a:solidFill>
                </a:uFill>
                <a:latin typeface="Calibri"/>
                <a:cs typeface="Calibri"/>
              </a:rPr>
              <a:t>We</a:t>
            </a:r>
            <a:r>
              <a:rPr sz="1400" u="sng" spc="5">
                <a:solidFill>
                  <a:srgbClr val="1F2023"/>
                </a:solidFill>
                <a:uFill>
                  <a:solidFill>
                    <a:srgbClr val="1F2023"/>
                  </a:solidFill>
                </a:uFill>
                <a:latin typeface="Calibri"/>
                <a:cs typeface="Calibri"/>
              </a:rPr>
              <a:t> </a:t>
            </a:r>
            <a:r>
              <a:rPr sz="1400" u="sng" spc="-5">
                <a:solidFill>
                  <a:srgbClr val="1F2023"/>
                </a:solidFill>
                <a:uFill>
                  <a:solidFill>
                    <a:srgbClr val="1F2023"/>
                  </a:solidFill>
                </a:uFill>
                <a:latin typeface="Calibri"/>
                <a:cs typeface="Calibri"/>
              </a:rPr>
              <a:t>have</a:t>
            </a:r>
            <a:r>
              <a:rPr sz="1400" u="sng" spc="10">
                <a:solidFill>
                  <a:srgbClr val="1F2023"/>
                </a:solidFill>
                <a:uFill>
                  <a:solidFill>
                    <a:srgbClr val="1F2023"/>
                  </a:solidFill>
                </a:uFill>
                <a:latin typeface="Calibri"/>
                <a:cs typeface="Calibri"/>
              </a:rPr>
              <a:t> </a:t>
            </a:r>
            <a:r>
              <a:rPr sz="1400" u="sng" spc="5">
                <a:solidFill>
                  <a:srgbClr val="1F2023"/>
                </a:solidFill>
                <a:uFill>
                  <a:solidFill>
                    <a:srgbClr val="1F2023"/>
                  </a:solidFill>
                </a:uFill>
                <a:latin typeface="Calibri"/>
                <a:cs typeface="Calibri"/>
              </a:rPr>
              <a:t>total</a:t>
            </a:r>
            <a:r>
              <a:rPr sz="1400" u="sng" spc="15">
                <a:solidFill>
                  <a:srgbClr val="1F2023"/>
                </a:solidFill>
                <a:uFill>
                  <a:solidFill>
                    <a:srgbClr val="1F2023"/>
                  </a:solidFill>
                </a:uFill>
                <a:latin typeface="Calibri"/>
                <a:cs typeface="Calibri"/>
              </a:rPr>
              <a:t> </a:t>
            </a:r>
            <a:r>
              <a:rPr sz="1400" u="sng" spc="5">
                <a:solidFill>
                  <a:srgbClr val="1F2023"/>
                </a:solidFill>
                <a:uFill>
                  <a:solidFill>
                    <a:srgbClr val="1F2023"/>
                  </a:solidFill>
                </a:uFill>
                <a:latin typeface="Calibri"/>
                <a:cs typeface="Calibri"/>
              </a:rPr>
              <a:t>1000 </a:t>
            </a:r>
            <a:r>
              <a:rPr sz="1400" u="sng">
                <a:solidFill>
                  <a:srgbClr val="1F2023"/>
                </a:solidFill>
                <a:uFill>
                  <a:solidFill>
                    <a:srgbClr val="1F2023"/>
                  </a:solidFill>
                </a:uFill>
                <a:latin typeface="Calibri"/>
                <a:cs typeface="Calibri"/>
              </a:rPr>
              <a:t>rows</a:t>
            </a:r>
            <a:r>
              <a:rPr sz="1400" u="sng" spc="-15">
                <a:solidFill>
                  <a:srgbClr val="1F2023"/>
                </a:solidFill>
                <a:uFill>
                  <a:solidFill>
                    <a:srgbClr val="1F2023"/>
                  </a:solidFill>
                </a:uFill>
                <a:latin typeface="Calibri"/>
                <a:cs typeface="Calibri"/>
              </a:rPr>
              <a:t> </a:t>
            </a:r>
            <a:r>
              <a:rPr sz="1400" u="sng" spc="5">
                <a:solidFill>
                  <a:srgbClr val="1F2023"/>
                </a:solidFill>
                <a:uFill>
                  <a:solidFill>
                    <a:srgbClr val="1F2023"/>
                  </a:solidFill>
                </a:uFill>
                <a:latin typeface="Calibri"/>
                <a:cs typeface="Calibri"/>
              </a:rPr>
              <a:t>and</a:t>
            </a:r>
            <a:r>
              <a:rPr sz="1400" u="sng" spc="20">
                <a:solidFill>
                  <a:srgbClr val="1F2023"/>
                </a:solidFill>
                <a:uFill>
                  <a:solidFill>
                    <a:srgbClr val="1F2023"/>
                  </a:solidFill>
                </a:uFill>
                <a:latin typeface="Calibri"/>
                <a:cs typeface="Calibri"/>
              </a:rPr>
              <a:t> </a:t>
            </a:r>
            <a:r>
              <a:rPr sz="1400" u="sng">
                <a:solidFill>
                  <a:srgbClr val="1F2023"/>
                </a:solidFill>
                <a:uFill>
                  <a:solidFill>
                    <a:srgbClr val="1F2023"/>
                  </a:solidFill>
                </a:uFill>
                <a:latin typeface="Calibri"/>
                <a:cs typeface="Calibri"/>
              </a:rPr>
              <a:t>7</a:t>
            </a:r>
            <a:r>
              <a:rPr sz="1400" u="sng" spc="5">
                <a:solidFill>
                  <a:srgbClr val="1F2023"/>
                </a:solidFill>
                <a:uFill>
                  <a:solidFill>
                    <a:srgbClr val="1F2023"/>
                  </a:solidFill>
                </a:uFill>
                <a:latin typeface="Calibri"/>
                <a:cs typeface="Calibri"/>
              </a:rPr>
              <a:t> </a:t>
            </a:r>
            <a:r>
              <a:rPr sz="1400" u="sng">
                <a:solidFill>
                  <a:srgbClr val="1F2023"/>
                </a:solidFill>
                <a:uFill>
                  <a:solidFill>
                    <a:srgbClr val="1F2023"/>
                  </a:solidFill>
                </a:uFill>
                <a:latin typeface="Calibri"/>
                <a:cs typeface="Calibri"/>
              </a:rPr>
              <a:t>columns</a:t>
            </a:r>
            <a:endParaRPr sz="1400">
              <a:latin typeface="Calibri"/>
              <a:cs typeface="Calibri"/>
            </a:endParaRPr>
          </a:p>
          <a:p>
            <a:pPr>
              <a:lnSpc>
                <a:spcPct val="100000"/>
              </a:lnSpc>
              <a:spcBef>
                <a:spcPts val="55"/>
              </a:spcBef>
              <a:buClr>
                <a:srgbClr val="6E6E74"/>
              </a:buClr>
              <a:buFont typeface="Arial MT"/>
              <a:buChar char="•"/>
            </a:pPr>
            <a:endParaRPr sz="1200">
              <a:latin typeface="Calibri"/>
              <a:cs typeface="Calibri"/>
            </a:endParaRPr>
          </a:p>
          <a:p>
            <a:pPr marL="195580" indent="-182880">
              <a:lnSpc>
                <a:spcPct val="100000"/>
              </a:lnSpc>
              <a:spcBef>
                <a:spcPts val="5"/>
              </a:spcBef>
              <a:buClr>
                <a:srgbClr val="6E6E74"/>
              </a:buClr>
              <a:buSzPct val="78571"/>
              <a:buFont typeface="Arial MT"/>
              <a:buChar char="•"/>
              <a:tabLst>
                <a:tab pos="194945" algn="l"/>
                <a:tab pos="195580" algn="l"/>
              </a:tabLst>
            </a:pPr>
            <a:r>
              <a:rPr sz="1400" u="sng" spc="5">
                <a:solidFill>
                  <a:srgbClr val="1F2023"/>
                </a:solidFill>
                <a:uFill>
                  <a:solidFill>
                    <a:srgbClr val="1F2023"/>
                  </a:solidFill>
                </a:uFill>
                <a:latin typeface="Calibri"/>
                <a:cs typeface="Calibri"/>
              </a:rPr>
              <a:t>Imported</a:t>
            </a:r>
            <a:r>
              <a:rPr sz="1400" u="sng" spc="-15">
                <a:solidFill>
                  <a:srgbClr val="1F2023"/>
                </a:solidFill>
                <a:uFill>
                  <a:solidFill>
                    <a:srgbClr val="1F2023"/>
                  </a:solidFill>
                </a:uFill>
                <a:latin typeface="Calibri"/>
                <a:cs typeface="Calibri"/>
              </a:rPr>
              <a:t> </a:t>
            </a:r>
            <a:r>
              <a:rPr sz="1400" u="sng" spc="5">
                <a:solidFill>
                  <a:srgbClr val="1F2023"/>
                </a:solidFill>
                <a:uFill>
                  <a:solidFill>
                    <a:srgbClr val="1F2023"/>
                  </a:solidFill>
                </a:uFill>
                <a:latin typeface="Calibri"/>
                <a:cs typeface="Calibri"/>
              </a:rPr>
              <a:t>Dataset</a:t>
            </a:r>
            <a:r>
              <a:rPr sz="1400" u="sng">
                <a:solidFill>
                  <a:srgbClr val="1F2023"/>
                </a:solidFill>
                <a:uFill>
                  <a:solidFill>
                    <a:srgbClr val="1F2023"/>
                  </a:solidFill>
                </a:uFill>
                <a:latin typeface="Calibri"/>
                <a:cs typeface="Calibri"/>
              </a:rPr>
              <a:t> from</a:t>
            </a:r>
            <a:r>
              <a:rPr sz="1400" u="sng" spc="-25">
                <a:solidFill>
                  <a:srgbClr val="1F2023"/>
                </a:solidFill>
                <a:uFill>
                  <a:solidFill>
                    <a:srgbClr val="1F2023"/>
                  </a:solidFill>
                </a:uFill>
                <a:latin typeface="Calibri"/>
                <a:cs typeface="Calibri"/>
              </a:rPr>
              <a:t> </a:t>
            </a:r>
            <a:r>
              <a:rPr sz="1400" u="sng" spc="5">
                <a:solidFill>
                  <a:srgbClr val="1F2023"/>
                </a:solidFill>
                <a:uFill>
                  <a:solidFill>
                    <a:srgbClr val="1F2023"/>
                  </a:solidFill>
                </a:uFill>
                <a:latin typeface="Calibri"/>
                <a:cs typeface="Calibri"/>
              </a:rPr>
              <a:t>the</a:t>
            </a:r>
            <a:r>
              <a:rPr sz="1400" u="sng" spc="45">
                <a:solidFill>
                  <a:srgbClr val="1F2023"/>
                </a:solidFill>
                <a:uFill>
                  <a:solidFill>
                    <a:srgbClr val="1F2023"/>
                  </a:solidFill>
                </a:uFill>
                <a:latin typeface="Calibri"/>
                <a:cs typeface="Calibri"/>
              </a:rPr>
              <a:t> </a:t>
            </a:r>
            <a:r>
              <a:rPr sz="1400" b="1" u="sng" spc="5">
                <a:solidFill>
                  <a:srgbClr val="1F2023"/>
                </a:solidFill>
                <a:uFill>
                  <a:solidFill>
                    <a:srgbClr val="1F2023"/>
                  </a:solidFill>
                </a:uFill>
                <a:latin typeface="Calibri"/>
                <a:cs typeface="Calibri"/>
              </a:rPr>
              <a:t>file.csv</a:t>
            </a:r>
            <a:endParaRPr sz="1400">
              <a:latin typeface="Calibri"/>
              <a:cs typeface="Calibri"/>
            </a:endParaRPr>
          </a:p>
        </p:txBody>
      </p:sp>
      <p:pic>
        <p:nvPicPr>
          <p:cNvPr id="4" name="object 4"/>
          <p:cNvPicPr/>
          <p:nvPr/>
        </p:nvPicPr>
        <p:blipFill>
          <a:blip r:embed="rId2" cstate="print"/>
          <a:stretch>
            <a:fillRect/>
          </a:stretch>
        </p:blipFill>
        <p:spPr>
          <a:xfrm>
            <a:off x="5143757" y="2851778"/>
            <a:ext cx="5794075" cy="3547118"/>
          </a:xfrm>
          <a:prstGeom prst="rect">
            <a:avLst/>
          </a:prstGeom>
        </p:spPr>
      </p:pic>
      <p:pic>
        <p:nvPicPr>
          <p:cNvPr id="5" name="object 5"/>
          <p:cNvPicPr/>
          <p:nvPr/>
        </p:nvPicPr>
        <p:blipFill>
          <a:blip r:embed="rId3" cstate="print"/>
          <a:stretch>
            <a:fillRect/>
          </a:stretch>
        </p:blipFill>
        <p:spPr>
          <a:xfrm>
            <a:off x="344424" y="5094732"/>
            <a:ext cx="3595116" cy="7575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4467" y="77469"/>
            <a:ext cx="10343515" cy="1335622"/>
          </a:xfrm>
          <a:prstGeom prst="rect">
            <a:avLst/>
          </a:prstGeom>
        </p:spPr>
        <p:txBody>
          <a:bodyPr vert="horz" wrap="square" lIns="0" tIns="12065" rIns="0" bIns="0" rtlCol="0" anchor="t">
            <a:spAutoFit/>
          </a:bodyPr>
          <a:lstStyle/>
          <a:p>
            <a:pPr marL="12700">
              <a:lnSpc>
                <a:spcPct val="100000"/>
              </a:lnSpc>
              <a:spcBef>
                <a:spcPts val="95"/>
              </a:spcBef>
            </a:pPr>
            <a:r>
              <a:rPr sz="2000" b="1" u="heavy" dirty="0">
                <a:uFill>
                  <a:solidFill>
                    <a:srgbClr val="000000"/>
                  </a:solidFill>
                </a:uFill>
                <a:latin typeface="Calibri"/>
                <a:cs typeface="Calibri"/>
              </a:rPr>
              <a:t>Details</a:t>
            </a:r>
            <a:r>
              <a:rPr sz="2000" b="1" u="heavy" spc="-30" dirty="0">
                <a:uFill>
                  <a:solidFill>
                    <a:srgbClr val="000000"/>
                  </a:solidFill>
                </a:uFill>
                <a:latin typeface="Calibri"/>
                <a:cs typeface="Calibri"/>
              </a:rPr>
              <a:t> </a:t>
            </a:r>
            <a:r>
              <a:rPr sz="2000" b="1" u="heavy" spc="-5" dirty="0">
                <a:uFill>
                  <a:solidFill>
                    <a:srgbClr val="000000"/>
                  </a:solidFill>
                </a:uFill>
                <a:latin typeface="Calibri"/>
                <a:cs typeface="Calibri"/>
              </a:rPr>
              <a:t>step</a:t>
            </a:r>
            <a:r>
              <a:rPr sz="2000" b="1" u="heavy" dirty="0">
                <a:uFill>
                  <a:solidFill>
                    <a:srgbClr val="000000"/>
                  </a:solidFill>
                </a:uFill>
                <a:latin typeface="Calibri"/>
                <a:cs typeface="Calibri"/>
              </a:rPr>
              <a:t> </a:t>
            </a:r>
            <a:r>
              <a:rPr sz="2000" b="1" u="heavy" spc="5" dirty="0">
                <a:uFill>
                  <a:solidFill>
                    <a:srgbClr val="000000"/>
                  </a:solidFill>
                </a:uFill>
                <a:latin typeface="Calibri"/>
                <a:cs typeface="Calibri"/>
              </a:rPr>
              <a:t>of </a:t>
            </a:r>
            <a:r>
              <a:rPr sz="2000" b="1" u="heavy" dirty="0">
                <a:uFill>
                  <a:solidFill>
                    <a:srgbClr val="000000"/>
                  </a:solidFill>
                </a:uFill>
                <a:latin typeface="Calibri"/>
                <a:cs typeface="Calibri"/>
              </a:rPr>
              <a:t>Data</a:t>
            </a:r>
            <a:r>
              <a:rPr sz="2000" b="1" u="heavy" spc="-10" dirty="0">
                <a:uFill>
                  <a:solidFill>
                    <a:srgbClr val="000000"/>
                  </a:solidFill>
                </a:uFill>
                <a:latin typeface="Calibri"/>
                <a:cs typeface="Calibri"/>
              </a:rPr>
              <a:t> </a:t>
            </a:r>
            <a:r>
              <a:rPr sz="2000" b="1" u="heavy" spc="5" dirty="0">
                <a:uFill>
                  <a:solidFill>
                    <a:srgbClr val="000000"/>
                  </a:solidFill>
                </a:uFill>
                <a:latin typeface="Calibri"/>
                <a:cs typeface="Calibri"/>
              </a:rPr>
              <a:t>Exploration</a:t>
            </a:r>
            <a:r>
              <a:rPr sz="2000" b="1" spc="5" dirty="0">
                <a:latin typeface="Calibri"/>
                <a:cs typeface="Calibri"/>
              </a:rPr>
              <a:t>:</a:t>
            </a:r>
            <a:endParaRPr lang="en-US" sz="2000">
              <a:latin typeface="Calibri"/>
              <a:cs typeface="Calibri"/>
            </a:endParaRPr>
          </a:p>
          <a:p>
            <a:pPr>
              <a:lnSpc>
                <a:spcPct val="100000"/>
              </a:lnSpc>
              <a:spcBef>
                <a:spcPts val="5"/>
              </a:spcBef>
            </a:pPr>
            <a:endParaRPr sz="1250">
              <a:latin typeface="Calibri"/>
              <a:cs typeface="Calibri"/>
            </a:endParaRPr>
          </a:p>
          <a:p>
            <a:pPr marL="12700">
              <a:lnSpc>
                <a:spcPts val="1639"/>
              </a:lnSpc>
            </a:pPr>
            <a:r>
              <a:rPr sz="1400" spc="5" dirty="0">
                <a:latin typeface="Calibri"/>
                <a:cs typeface="Calibri"/>
              </a:rPr>
              <a:t>The</a:t>
            </a:r>
            <a:r>
              <a:rPr sz="1400" spc="20" dirty="0">
                <a:latin typeface="Calibri"/>
                <a:cs typeface="Calibri"/>
              </a:rPr>
              <a:t> </a:t>
            </a:r>
            <a:r>
              <a:rPr sz="1400" dirty="0">
                <a:latin typeface="Calibri"/>
                <a:cs typeface="Calibri"/>
              </a:rPr>
              <a:t>data</a:t>
            </a:r>
            <a:r>
              <a:rPr sz="1400" spc="30" dirty="0">
                <a:latin typeface="Calibri"/>
                <a:cs typeface="Calibri"/>
              </a:rPr>
              <a:t> </a:t>
            </a:r>
            <a:r>
              <a:rPr sz="1400" dirty="0">
                <a:latin typeface="Calibri"/>
                <a:cs typeface="Calibri"/>
              </a:rPr>
              <a:t>process</a:t>
            </a:r>
            <a:r>
              <a:rPr sz="1400" spc="5" dirty="0">
                <a:latin typeface="Calibri"/>
                <a:cs typeface="Calibri"/>
              </a:rPr>
              <a:t> </a:t>
            </a:r>
            <a:r>
              <a:rPr sz="1400" dirty="0">
                <a:latin typeface="Calibri"/>
                <a:cs typeface="Calibri"/>
              </a:rPr>
              <a:t>involves</a:t>
            </a:r>
            <a:r>
              <a:rPr sz="1400" spc="15" dirty="0">
                <a:latin typeface="Calibri"/>
                <a:cs typeface="Calibri"/>
              </a:rPr>
              <a:t> </a:t>
            </a:r>
            <a:r>
              <a:rPr sz="1400" dirty="0">
                <a:latin typeface="Calibri"/>
                <a:cs typeface="Calibri"/>
              </a:rPr>
              <a:t>exploration</a:t>
            </a:r>
            <a:r>
              <a:rPr sz="1400" spc="5" dirty="0">
                <a:latin typeface="Calibri"/>
                <a:cs typeface="Calibri"/>
              </a:rPr>
              <a:t> </a:t>
            </a:r>
            <a:r>
              <a:rPr sz="1400" dirty="0">
                <a:latin typeface="Calibri"/>
                <a:cs typeface="Calibri"/>
              </a:rPr>
              <a:t>,</a:t>
            </a:r>
            <a:r>
              <a:rPr sz="1400" spc="20" dirty="0">
                <a:latin typeface="Calibri"/>
                <a:cs typeface="Calibri"/>
              </a:rPr>
              <a:t> </a:t>
            </a:r>
            <a:r>
              <a:rPr sz="1400" spc="5" dirty="0">
                <a:latin typeface="Calibri"/>
                <a:cs typeface="Calibri"/>
              </a:rPr>
              <a:t>handling</a:t>
            </a:r>
            <a:r>
              <a:rPr sz="1400" spc="40" dirty="0">
                <a:latin typeface="Calibri"/>
                <a:cs typeface="Calibri"/>
              </a:rPr>
              <a:t> </a:t>
            </a:r>
            <a:r>
              <a:rPr sz="1400" spc="-5" dirty="0">
                <a:latin typeface="Calibri"/>
                <a:cs typeface="Calibri"/>
              </a:rPr>
              <a:t>info</a:t>
            </a:r>
            <a:r>
              <a:rPr sz="1400" spc="5" dirty="0">
                <a:latin typeface="Calibri"/>
                <a:cs typeface="Calibri"/>
              </a:rPr>
              <a:t> of</a:t>
            </a:r>
            <a:r>
              <a:rPr sz="1400" dirty="0">
                <a:latin typeface="Calibri"/>
                <a:cs typeface="Calibri"/>
              </a:rPr>
              <a:t> data</a:t>
            </a:r>
            <a:r>
              <a:rPr sz="1400" spc="35" dirty="0">
                <a:latin typeface="Calibri"/>
                <a:cs typeface="Calibri"/>
              </a:rPr>
              <a:t> </a:t>
            </a:r>
            <a:r>
              <a:rPr sz="1400" dirty="0">
                <a:latin typeface="Calibri"/>
                <a:cs typeface="Calibri"/>
              </a:rPr>
              <a:t>,</a:t>
            </a:r>
            <a:r>
              <a:rPr sz="1400" spc="20" dirty="0">
                <a:latin typeface="Calibri"/>
                <a:cs typeface="Calibri"/>
              </a:rPr>
              <a:t> </a:t>
            </a:r>
            <a:r>
              <a:rPr sz="1400" spc="5" dirty="0">
                <a:latin typeface="Calibri"/>
                <a:cs typeface="Calibri"/>
              </a:rPr>
              <a:t>unique</a:t>
            </a:r>
            <a:r>
              <a:rPr sz="1400" spc="35" dirty="0">
                <a:latin typeface="Calibri"/>
                <a:cs typeface="Calibri"/>
              </a:rPr>
              <a:t> </a:t>
            </a:r>
            <a:r>
              <a:rPr sz="1400" dirty="0">
                <a:latin typeface="Calibri"/>
                <a:cs typeface="Calibri"/>
              </a:rPr>
              <a:t>values,</a:t>
            </a:r>
            <a:r>
              <a:rPr sz="1400" spc="20" dirty="0">
                <a:latin typeface="Calibri"/>
                <a:cs typeface="Calibri"/>
              </a:rPr>
              <a:t> </a:t>
            </a:r>
            <a:r>
              <a:rPr sz="1400" spc="5" dirty="0">
                <a:latin typeface="Calibri"/>
                <a:cs typeface="Calibri"/>
              </a:rPr>
              <a:t>duplication</a:t>
            </a:r>
            <a:r>
              <a:rPr sz="1400" spc="20" dirty="0">
                <a:latin typeface="Calibri"/>
                <a:cs typeface="Calibri"/>
              </a:rPr>
              <a:t> </a:t>
            </a:r>
            <a:r>
              <a:rPr sz="1400" dirty="0">
                <a:latin typeface="Calibri"/>
                <a:cs typeface="Calibri"/>
              </a:rPr>
              <a:t>values</a:t>
            </a:r>
            <a:r>
              <a:rPr sz="1400" spc="40" dirty="0">
                <a:latin typeface="Calibri"/>
                <a:cs typeface="Calibri"/>
              </a:rPr>
              <a:t> </a:t>
            </a:r>
            <a:r>
              <a:rPr sz="1400" spc="5" dirty="0">
                <a:latin typeface="Calibri"/>
                <a:cs typeface="Calibri"/>
              </a:rPr>
              <a:t>in</a:t>
            </a:r>
            <a:r>
              <a:rPr sz="1400" spc="20" dirty="0">
                <a:latin typeface="Calibri"/>
                <a:cs typeface="Calibri"/>
              </a:rPr>
              <a:t> </a:t>
            </a:r>
            <a:r>
              <a:rPr sz="1400" dirty="0">
                <a:latin typeface="Calibri"/>
                <a:cs typeface="Calibri"/>
              </a:rPr>
              <a:t>data</a:t>
            </a:r>
            <a:r>
              <a:rPr sz="1400" spc="20" dirty="0">
                <a:latin typeface="Calibri"/>
                <a:cs typeface="Calibri"/>
              </a:rPr>
              <a:t> </a:t>
            </a:r>
            <a:r>
              <a:rPr sz="1400" dirty="0">
                <a:latin typeface="Calibri"/>
                <a:cs typeface="Calibri"/>
              </a:rPr>
              <a:t>,</a:t>
            </a:r>
            <a:r>
              <a:rPr sz="1400" spc="165" dirty="0">
                <a:latin typeface="Calibri"/>
                <a:cs typeface="Calibri"/>
              </a:rPr>
              <a:t> </a:t>
            </a:r>
            <a:r>
              <a:rPr sz="1400" spc="5" dirty="0">
                <a:latin typeface="Calibri"/>
                <a:cs typeface="Calibri"/>
              </a:rPr>
              <a:t>finding</a:t>
            </a:r>
            <a:r>
              <a:rPr sz="1400" spc="35" dirty="0">
                <a:latin typeface="Calibri"/>
                <a:cs typeface="Calibri"/>
              </a:rPr>
              <a:t> </a:t>
            </a:r>
            <a:r>
              <a:rPr sz="1400" spc="5" dirty="0">
                <a:latin typeface="Calibri"/>
                <a:cs typeface="Calibri"/>
              </a:rPr>
              <a:t>null</a:t>
            </a:r>
            <a:r>
              <a:rPr sz="1400" spc="35" dirty="0">
                <a:latin typeface="Calibri"/>
                <a:cs typeface="Calibri"/>
              </a:rPr>
              <a:t> </a:t>
            </a:r>
            <a:r>
              <a:rPr sz="1400" spc="5" dirty="0">
                <a:latin typeface="Calibri"/>
                <a:cs typeface="Calibri"/>
              </a:rPr>
              <a:t>values</a:t>
            </a:r>
            <a:r>
              <a:rPr sz="1400" spc="30" dirty="0">
                <a:latin typeface="Calibri"/>
                <a:cs typeface="Calibri"/>
              </a:rPr>
              <a:t> </a:t>
            </a:r>
            <a:r>
              <a:rPr sz="1400" spc="5" dirty="0">
                <a:latin typeface="Calibri"/>
                <a:cs typeface="Calibri"/>
              </a:rPr>
              <a:t>and</a:t>
            </a:r>
            <a:r>
              <a:rPr sz="1400" spc="30" dirty="0">
                <a:latin typeface="Calibri"/>
                <a:cs typeface="Calibri"/>
              </a:rPr>
              <a:t> </a:t>
            </a:r>
            <a:r>
              <a:rPr sz="1400" spc="5" dirty="0">
                <a:latin typeface="Calibri"/>
                <a:cs typeface="Calibri"/>
              </a:rPr>
              <a:t>describe</a:t>
            </a:r>
            <a:r>
              <a:rPr sz="1400" spc="10" dirty="0">
                <a:latin typeface="Calibri"/>
                <a:cs typeface="Calibri"/>
              </a:rPr>
              <a:t> </a:t>
            </a:r>
            <a:r>
              <a:rPr sz="1400" dirty="0">
                <a:latin typeface="Calibri"/>
                <a:cs typeface="Calibri"/>
              </a:rPr>
              <a:t>data</a:t>
            </a:r>
          </a:p>
          <a:p>
            <a:pPr marL="12700">
              <a:lnSpc>
                <a:spcPts val="1639"/>
              </a:lnSpc>
            </a:pPr>
            <a:r>
              <a:rPr sz="1400" spc="5" dirty="0">
                <a:latin typeface="Calibri"/>
                <a:cs typeface="Calibri"/>
              </a:rPr>
              <a:t>which</a:t>
            </a:r>
            <a:r>
              <a:rPr sz="1400" spc="-5" dirty="0">
                <a:latin typeface="Calibri"/>
                <a:cs typeface="Calibri"/>
              </a:rPr>
              <a:t> </a:t>
            </a:r>
            <a:r>
              <a:rPr sz="1400" spc="5" dirty="0">
                <a:latin typeface="Calibri"/>
                <a:cs typeface="Calibri"/>
              </a:rPr>
              <a:t>shows</a:t>
            </a:r>
            <a:r>
              <a:rPr sz="1400" dirty="0">
                <a:latin typeface="Calibri"/>
                <a:cs typeface="Calibri"/>
              </a:rPr>
              <a:t> the</a:t>
            </a:r>
            <a:r>
              <a:rPr sz="1400" spc="25" dirty="0">
                <a:latin typeface="Calibri"/>
                <a:cs typeface="Calibri"/>
              </a:rPr>
              <a:t> </a:t>
            </a:r>
            <a:r>
              <a:rPr sz="1400" dirty="0">
                <a:latin typeface="Calibri"/>
                <a:cs typeface="Calibri"/>
              </a:rPr>
              <a:t>total</a:t>
            </a:r>
            <a:r>
              <a:rPr sz="1400" spc="10" dirty="0">
                <a:latin typeface="Calibri"/>
                <a:cs typeface="Calibri"/>
              </a:rPr>
              <a:t> </a:t>
            </a:r>
            <a:r>
              <a:rPr sz="1400" dirty="0">
                <a:latin typeface="Calibri"/>
                <a:cs typeface="Calibri"/>
              </a:rPr>
              <a:t>values</a:t>
            </a:r>
            <a:r>
              <a:rPr sz="1400" spc="20" dirty="0">
                <a:latin typeface="Calibri"/>
                <a:cs typeface="Calibri"/>
              </a:rPr>
              <a:t> </a:t>
            </a:r>
            <a:r>
              <a:rPr sz="1400" dirty="0">
                <a:latin typeface="Calibri"/>
                <a:cs typeface="Calibri"/>
              </a:rPr>
              <a:t>,</a:t>
            </a:r>
            <a:r>
              <a:rPr sz="1400" spc="15" dirty="0">
                <a:latin typeface="Calibri"/>
                <a:cs typeface="Calibri"/>
              </a:rPr>
              <a:t> </a:t>
            </a:r>
            <a:r>
              <a:rPr sz="1400" spc="5" dirty="0">
                <a:latin typeface="Calibri"/>
                <a:cs typeface="Calibri"/>
              </a:rPr>
              <a:t>min</a:t>
            </a:r>
            <a:r>
              <a:rPr sz="1400" spc="10" dirty="0">
                <a:latin typeface="Calibri"/>
                <a:cs typeface="Calibri"/>
              </a:rPr>
              <a:t> </a:t>
            </a:r>
            <a:r>
              <a:rPr sz="1400" dirty="0">
                <a:latin typeface="Calibri"/>
                <a:cs typeface="Calibri"/>
              </a:rPr>
              <a:t>,</a:t>
            </a:r>
            <a:r>
              <a:rPr sz="1400" spc="10" dirty="0">
                <a:latin typeface="Calibri"/>
                <a:cs typeface="Calibri"/>
              </a:rPr>
              <a:t> </a:t>
            </a:r>
            <a:r>
              <a:rPr sz="1400" dirty="0">
                <a:latin typeface="Calibri"/>
                <a:cs typeface="Calibri"/>
              </a:rPr>
              <a:t>average</a:t>
            </a:r>
            <a:r>
              <a:rPr sz="1400" spc="5" dirty="0">
                <a:latin typeface="Calibri"/>
                <a:cs typeface="Calibri"/>
              </a:rPr>
              <a:t> </a:t>
            </a:r>
            <a:r>
              <a:rPr sz="1400" dirty="0">
                <a:latin typeface="Calibri"/>
                <a:cs typeface="Calibri"/>
              </a:rPr>
              <a:t>and</a:t>
            </a:r>
            <a:r>
              <a:rPr sz="1400" spc="25" dirty="0">
                <a:latin typeface="Calibri"/>
                <a:cs typeface="Calibri"/>
              </a:rPr>
              <a:t> </a:t>
            </a:r>
            <a:r>
              <a:rPr sz="1400" dirty="0">
                <a:latin typeface="Calibri"/>
                <a:cs typeface="Calibri"/>
              </a:rPr>
              <a:t>max</a:t>
            </a:r>
            <a:r>
              <a:rPr sz="1400" spc="10" dirty="0">
                <a:latin typeface="Calibri"/>
                <a:cs typeface="Calibri"/>
              </a:rPr>
              <a:t> </a:t>
            </a:r>
            <a:r>
              <a:rPr sz="1400" dirty="0">
                <a:latin typeface="Calibri"/>
                <a:cs typeface="Calibri"/>
              </a:rPr>
              <a:t>values</a:t>
            </a:r>
            <a:r>
              <a:rPr sz="1400" spc="20" dirty="0">
                <a:latin typeface="Calibri"/>
                <a:cs typeface="Calibri"/>
              </a:rPr>
              <a:t> </a:t>
            </a:r>
            <a:r>
              <a:rPr sz="1400" spc="5" dirty="0">
                <a:latin typeface="Calibri"/>
                <a:cs typeface="Calibri"/>
              </a:rPr>
              <a:t>of</a:t>
            </a:r>
            <a:r>
              <a:rPr sz="1400" spc="10" dirty="0">
                <a:latin typeface="Calibri"/>
                <a:cs typeface="Calibri"/>
              </a:rPr>
              <a:t> </a:t>
            </a:r>
            <a:r>
              <a:rPr sz="1400" dirty="0">
                <a:latin typeface="Calibri"/>
                <a:cs typeface="Calibri"/>
              </a:rPr>
              <a:t>the</a:t>
            </a:r>
            <a:r>
              <a:rPr sz="1400" spc="15" dirty="0">
                <a:latin typeface="Calibri"/>
                <a:cs typeface="Calibri"/>
              </a:rPr>
              <a:t> </a:t>
            </a:r>
            <a:r>
              <a:rPr sz="1400" dirty="0">
                <a:latin typeface="Calibri"/>
                <a:cs typeface="Calibri"/>
              </a:rPr>
              <a:t>data.</a:t>
            </a:r>
          </a:p>
          <a:p>
            <a:pPr>
              <a:lnSpc>
                <a:spcPct val="100000"/>
              </a:lnSpc>
              <a:spcBef>
                <a:spcPts val="50"/>
              </a:spcBef>
            </a:pPr>
            <a:endParaRPr sz="1200">
              <a:latin typeface="Calibri"/>
              <a:cs typeface="Calibri"/>
            </a:endParaRPr>
          </a:p>
          <a:p>
            <a:pPr marL="12700">
              <a:lnSpc>
                <a:spcPct val="100000"/>
              </a:lnSpc>
              <a:tabLst>
                <a:tab pos="354965" algn="l"/>
                <a:tab pos="4530090" algn="l"/>
                <a:tab pos="8284209" algn="l"/>
              </a:tabLst>
            </a:pPr>
            <a:r>
              <a:rPr sz="1100" spc="10" dirty="0">
                <a:solidFill>
                  <a:srgbClr val="6E6E74"/>
                </a:solidFill>
                <a:latin typeface="Calibri"/>
                <a:cs typeface="Calibri"/>
              </a:rPr>
              <a:t>1.	</a:t>
            </a:r>
            <a:r>
              <a:rPr sz="1400" spc="-5" dirty="0">
                <a:latin typeface="Calibri"/>
                <a:cs typeface="Calibri"/>
              </a:rPr>
              <a:t>Info</a:t>
            </a:r>
            <a:r>
              <a:rPr sz="1400" spc="5" dirty="0">
                <a:latin typeface="Calibri"/>
                <a:cs typeface="Calibri"/>
              </a:rPr>
              <a:t> of</a:t>
            </a:r>
            <a:r>
              <a:rPr sz="1400" dirty="0">
                <a:latin typeface="Calibri"/>
                <a:cs typeface="Calibri"/>
              </a:rPr>
              <a:t> data	2.</a:t>
            </a:r>
            <a:r>
              <a:rPr sz="1400" spc="20" dirty="0">
                <a:latin typeface="Calibri"/>
                <a:cs typeface="Calibri"/>
              </a:rPr>
              <a:t> </a:t>
            </a:r>
            <a:r>
              <a:rPr sz="1400" spc="5" dirty="0">
                <a:latin typeface="Calibri"/>
                <a:cs typeface="Calibri"/>
              </a:rPr>
              <a:t>unique</a:t>
            </a:r>
            <a:r>
              <a:rPr sz="1400" spc="45" dirty="0">
                <a:latin typeface="Calibri"/>
                <a:cs typeface="Calibri"/>
              </a:rPr>
              <a:t> </a:t>
            </a:r>
            <a:r>
              <a:rPr sz="1400" dirty="0">
                <a:latin typeface="Calibri"/>
                <a:cs typeface="Calibri"/>
              </a:rPr>
              <a:t>values	</a:t>
            </a:r>
            <a:r>
              <a:rPr sz="1400" spc="5" dirty="0">
                <a:latin typeface="Calibri"/>
                <a:cs typeface="Calibri"/>
              </a:rPr>
              <a:t>3.Null</a:t>
            </a:r>
            <a:r>
              <a:rPr sz="1400" spc="-30" dirty="0">
                <a:latin typeface="Calibri"/>
                <a:cs typeface="Calibri"/>
              </a:rPr>
              <a:t> </a:t>
            </a:r>
            <a:r>
              <a:rPr sz="1400" dirty="0">
                <a:latin typeface="Calibri"/>
                <a:cs typeface="Calibri"/>
              </a:rPr>
              <a:t>values</a:t>
            </a:r>
          </a:p>
        </p:txBody>
      </p:sp>
      <p:sp>
        <p:nvSpPr>
          <p:cNvPr id="3" name="object 3"/>
          <p:cNvSpPr txBox="1"/>
          <p:nvPr/>
        </p:nvSpPr>
        <p:spPr>
          <a:xfrm>
            <a:off x="334467" y="3964685"/>
            <a:ext cx="1207770" cy="239395"/>
          </a:xfrm>
          <a:prstGeom prst="rect">
            <a:avLst/>
          </a:prstGeom>
        </p:spPr>
        <p:txBody>
          <a:bodyPr vert="horz" wrap="square" lIns="0" tIns="12700" rIns="0" bIns="0" rtlCol="0">
            <a:spAutoFit/>
          </a:bodyPr>
          <a:lstStyle/>
          <a:p>
            <a:pPr marL="12700">
              <a:lnSpc>
                <a:spcPct val="100000"/>
              </a:lnSpc>
              <a:spcBef>
                <a:spcPts val="100"/>
              </a:spcBef>
            </a:pPr>
            <a:r>
              <a:rPr sz="1400">
                <a:latin typeface="Calibri"/>
                <a:cs typeface="Calibri"/>
              </a:rPr>
              <a:t>4.</a:t>
            </a:r>
            <a:r>
              <a:rPr sz="1400" spc="-15">
                <a:latin typeface="Calibri"/>
                <a:cs typeface="Calibri"/>
              </a:rPr>
              <a:t> </a:t>
            </a:r>
            <a:r>
              <a:rPr sz="1400">
                <a:latin typeface="Calibri"/>
                <a:cs typeface="Calibri"/>
              </a:rPr>
              <a:t>Data</a:t>
            </a:r>
            <a:r>
              <a:rPr sz="1400" spc="-15">
                <a:latin typeface="Calibri"/>
                <a:cs typeface="Calibri"/>
              </a:rPr>
              <a:t> </a:t>
            </a:r>
            <a:r>
              <a:rPr sz="1400" spc="5">
                <a:latin typeface="Calibri"/>
                <a:cs typeface="Calibri"/>
              </a:rPr>
              <a:t>describe</a:t>
            </a:r>
            <a:endParaRPr sz="1400">
              <a:latin typeface="Calibri"/>
              <a:cs typeface="Calibri"/>
            </a:endParaRPr>
          </a:p>
        </p:txBody>
      </p:sp>
      <p:sp>
        <p:nvSpPr>
          <p:cNvPr id="4" name="object 4"/>
          <p:cNvSpPr txBox="1"/>
          <p:nvPr/>
        </p:nvSpPr>
        <p:spPr>
          <a:xfrm>
            <a:off x="5821426" y="3964685"/>
            <a:ext cx="1944370" cy="239395"/>
          </a:xfrm>
          <a:prstGeom prst="rect">
            <a:avLst/>
          </a:prstGeom>
        </p:spPr>
        <p:txBody>
          <a:bodyPr vert="horz" wrap="square" lIns="0" tIns="12700" rIns="0" bIns="0" rtlCol="0">
            <a:spAutoFit/>
          </a:bodyPr>
          <a:lstStyle/>
          <a:p>
            <a:pPr marL="12700">
              <a:lnSpc>
                <a:spcPct val="100000"/>
              </a:lnSpc>
              <a:spcBef>
                <a:spcPts val="100"/>
              </a:spcBef>
            </a:pPr>
            <a:r>
              <a:rPr sz="1400">
                <a:latin typeface="Calibri"/>
                <a:cs typeface="Calibri"/>
              </a:rPr>
              <a:t>5.</a:t>
            </a:r>
            <a:r>
              <a:rPr sz="1400" spc="5">
                <a:latin typeface="Calibri"/>
                <a:cs typeface="Calibri"/>
              </a:rPr>
              <a:t> </a:t>
            </a:r>
            <a:r>
              <a:rPr sz="1400">
                <a:latin typeface="Calibri"/>
                <a:cs typeface="Calibri"/>
              </a:rPr>
              <a:t>duplicate</a:t>
            </a:r>
            <a:r>
              <a:rPr sz="1400" spc="15">
                <a:latin typeface="Calibri"/>
                <a:cs typeface="Calibri"/>
              </a:rPr>
              <a:t> </a:t>
            </a:r>
            <a:r>
              <a:rPr sz="1400">
                <a:latin typeface="Calibri"/>
                <a:cs typeface="Calibri"/>
              </a:rPr>
              <a:t>values</a:t>
            </a:r>
            <a:r>
              <a:rPr sz="1400" spc="15">
                <a:latin typeface="Calibri"/>
                <a:cs typeface="Calibri"/>
              </a:rPr>
              <a:t> </a:t>
            </a:r>
            <a:r>
              <a:rPr sz="1400" spc="5">
                <a:latin typeface="Calibri"/>
                <a:cs typeface="Calibri"/>
              </a:rPr>
              <a:t>of </a:t>
            </a:r>
            <a:r>
              <a:rPr sz="1400">
                <a:latin typeface="Calibri"/>
                <a:cs typeface="Calibri"/>
              </a:rPr>
              <a:t>data</a:t>
            </a:r>
          </a:p>
        </p:txBody>
      </p:sp>
      <p:sp>
        <p:nvSpPr>
          <p:cNvPr id="5" name="object 5"/>
          <p:cNvSpPr txBox="1"/>
          <p:nvPr/>
        </p:nvSpPr>
        <p:spPr>
          <a:xfrm>
            <a:off x="4907026" y="5384749"/>
            <a:ext cx="4223385" cy="240029"/>
          </a:xfrm>
          <a:prstGeom prst="rect">
            <a:avLst/>
          </a:prstGeom>
        </p:spPr>
        <p:txBody>
          <a:bodyPr vert="horz" wrap="square" lIns="0" tIns="13335" rIns="0" bIns="0" rtlCol="0">
            <a:spAutoFit/>
          </a:bodyPr>
          <a:lstStyle/>
          <a:p>
            <a:pPr marL="12700">
              <a:lnSpc>
                <a:spcPct val="100000"/>
              </a:lnSpc>
              <a:spcBef>
                <a:spcPts val="105"/>
              </a:spcBef>
            </a:pPr>
            <a:r>
              <a:rPr sz="1400" b="1" spc="5">
                <a:latin typeface="Calibri"/>
                <a:cs typeface="Calibri"/>
              </a:rPr>
              <a:t>In</a:t>
            </a:r>
            <a:r>
              <a:rPr sz="1400" b="1">
                <a:latin typeface="Calibri"/>
                <a:cs typeface="Calibri"/>
              </a:rPr>
              <a:t> </a:t>
            </a:r>
            <a:r>
              <a:rPr sz="1400" b="1" spc="5">
                <a:latin typeface="Calibri"/>
                <a:cs typeface="Calibri"/>
              </a:rPr>
              <a:t>the</a:t>
            </a:r>
            <a:r>
              <a:rPr sz="1400" b="1" spc="-10">
                <a:latin typeface="Calibri"/>
                <a:cs typeface="Calibri"/>
              </a:rPr>
              <a:t> </a:t>
            </a:r>
            <a:r>
              <a:rPr sz="1400" b="1" spc="5">
                <a:latin typeface="Calibri"/>
                <a:cs typeface="Calibri"/>
              </a:rPr>
              <a:t>data</a:t>
            </a:r>
            <a:r>
              <a:rPr sz="1400" b="1" spc="-25">
                <a:latin typeface="Calibri"/>
                <a:cs typeface="Calibri"/>
              </a:rPr>
              <a:t> </a:t>
            </a:r>
            <a:r>
              <a:rPr sz="1400" b="1">
                <a:latin typeface="Calibri"/>
                <a:cs typeface="Calibri"/>
              </a:rPr>
              <a:t>we</a:t>
            </a:r>
            <a:r>
              <a:rPr sz="1400" b="1" spc="-15">
                <a:latin typeface="Calibri"/>
                <a:cs typeface="Calibri"/>
              </a:rPr>
              <a:t> </a:t>
            </a:r>
            <a:r>
              <a:rPr sz="1400" b="1" spc="-5">
                <a:latin typeface="Calibri"/>
                <a:cs typeface="Calibri"/>
              </a:rPr>
              <a:t>have</a:t>
            </a:r>
            <a:r>
              <a:rPr sz="1400" b="1" spc="-15">
                <a:latin typeface="Calibri"/>
                <a:cs typeface="Calibri"/>
              </a:rPr>
              <a:t> </a:t>
            </a:r>
            <a:r>
              <a:rPr sz="1400" b="1">
                <a:latin typeface="Calibri"/>
                <a:cs typeface="Calibri"/>
              </a:rPr>
              <a:t>0</a:t>
            </a:r>
            <a:r>
              <a:rPr sz="1400" b="1" spc="10">
                <a:latin typeface="Calibri"/>
                <a:cs typeface="Calibri"/>
              </a:rPr>
              <a:t> null</a:t>
            </a:r>
            <a:r>
              <a:rPr sz="1400" b="1">
                <a:latin typeface="Calibri"/>
                <a:cs typeface="Calibri"/>
              </a:rPr>
              <a:t> </a:t>
            </a:r>
            <a:r>
              <a:rPr sz="1400" b="1" spc="5">
                <a:latin typeface="Calibri"/>
                <a:cs typeface="Calibri"/>
              </a:rPr>
              <a:t>values</a:t>
            </a:r>
            <a:r>
              <a:rPr sz="1400" b="1" spc="-15">
                <a:latin typeface="Calibri"/>
                <a:cs typeface="Calibri"/>
              </a:rPr>
              <a:t> </a:t>
            </a:r>
            <a:r>
              <a:rPr sz="1400" b="1" spc="10">
                <a:latin typeface="Calibri"/>
                <a:cs typeface="Calibri"/>
              </a:rPr>
              <a:t>and</a:t>
            </a:r>
            <a:r>
              <a:rPr sz="1400" b="1" spc="-15">
                <a:latin typeface="Calibri"/>
                <a:cs typeface="Calibri"/>
              </a:rPr>
              <a:t> </a:t>
            </a:r>
            <a:r>
              <a:rPr sz="1400" b="1">
                <a:latin typeface="Calibri"/>
                <a:cs typeface="Calibri"/>
              </a:rPr>
              <a:t>0</a:t>
            </a:r>
            <a:r>
              <a:rPr sz="1400" b="1" spc="10">
                <a:latin typeface="Calibri"/>
                <a:cs typeface="Calibri"/>
              </a:rPr>
              <a:t> </a:t>
            </a:r>
            <a:r>
              <a:rPr sz="1400" b="1" spc="5">
                <a:latin typeface="Calibri"/>
                <a:cs typeface="Calibri"/>
              </a:rPr>
              <a:t>duplicate</a:t>
            </a:r>
            <a:r>
              <a:rPr sz="1400" b="1" spc="-30">
                <a:latin typeface="Calibri"/>
                <a:cs typeface="Calibri"/>
              </a:rPr>
              <a:t> </a:t>
            </a:r>
            <a:r>
              <a:rPr sz="1400" b="1" spc="5">
                <a:latin typeface="Calibri"/>
                <a:cs typeface="Calibri"/>
              </a:rPr>
              <a:t>values.</a:t>
            </a:r>
            <a:endParaRPr sz="1400">
              <a:latin typeface="Calibri"/>
              <a:cs typeface="Calibri"/>
            </a:endParaRPr>
          </a:p>
        </p:txBody>
      </p:sp>
      <p:pic>
        <p:nvPicPr>
          <p:cNvPr id="6" name="object 6"/>
          <p:cNvPicPr/>
          <p:nvPr/>
        </p:nvPicPr>
        <p:blipFill>
          <a:blip r:embed="rId2" cstate="print"/>
          <a:stretch>
            <a:fillRect/>
          </a:stretch>
        </p:blipFill>
        <p:spPr>
          <a:xfrm>
            <a:off x="206967" y="1488251"/>
            <a:ext cx="4099856" cy="2128860"/>
          </a:xfrm>
          <a:prstGeom prst="rect">
            <a:avLst/>
          </a:prstGeom>
        </p:spPr>
      </p:pic>
      <p:pic>
        <p:nvPicPr>
          <p:cNvPr id="7" name="object 7"/>
          <p:cNvPicPr/>
          <p:nvPr/>
        </p:nvPicPr>
        <p:blipFill>
          <a:blip r:embed="rId3" cstate="print"/>
          <a:stretch>
            <a:fillRect/>
          </a:stretch>
        </p:blipFill>
        <p:spPr>
          <a:xfrm>
            <a:off x="4675632" y="1508923"/>
            <a:ext cx="2840736" cy="1905185"/>
          </a:xfrm>
          <a:prstGeom prst="rect">
            <a:avLst/>
          </a:prstGeom>
        </p:spPr>
      </p:pic>
      <p:pic>
        <p:nvPicPr>
          <p:cNvPr id="8" name="object 8"/>
          <p:cNvPicPr/>
          <p:nvPr/>
        </p:nvPicPr>
        <p:blipFill>
          <a:blip r:embed="rId4" cstate="print"/>
          <a:stretch>
            <a:fillRect/>
          </a:stretch>
        </p:blipFill>
        <p:spPr>
          <a:xfrm>
            <a:off x="5638800" y="4265066"/>
            <a:ext cx="2586228" cy="796625"/>
          </a:xfrm>
          <a:prstGeom prst="rect">
            <a:avLst/>
          </a:prstGeom>
        </p:spPr>
      </p:pic>
      <p:pic>
        <p:nvPicPr>
          <p:cNvPr id="9" name="object 9"/>
          <p:cNvPicPr/>
          <p:nvPr/>
        </p:nvPicPr>
        <p:blipFill>
          <a:blip r:embed="rId5" cstate="print"/>
          <a:stretch>
            <a:fillRect/>
          </a:stretch>
        </p:blipFill>
        <p:spPr>
          <a:xfrm>
            <a:off x="7991978" y="1546552"/>
            <a:ext cx="2563246" cy="1719687"/>
          </a:xfrm>
          <a:prstGeom prst="rect">
            <a:avLst/>
          </a:prstGeom>
        </p:spPr>
      </p:pic>
      <p:pic>
        <p:nvPicPr>
          <p:cNvPr id="10" name="object 10"/>
          <p:cNvPicPr/>
          <p:nvPr/>
        </p:nvPicPr>
        <p:blipFill>
          <a:blip r:embed="rId6" cstate="print"/>
          <a:stretch>
            <a:fillRect/>
          </a:stretch>
        </p:blipFill>
        <p:spPr>
          <a:xfrm>
            <a:off x="243540" y="4204714"/>
            <a:ext cx="4554011" cy="2531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0866" y="174193"/>
            <a:ext cx="4603115" cy="452120"/>
          </a:xfrm>
          <a:prstGeom prst="rect">
            <a:avLst/>
          </a:prstGeom>
        </p:spPr>
        <p:txBody>
          <a:bodyPr vert="horz" wrap="square" lIns="0" tIns="12065" rIns="0" bIns="0" rtlCol="0">
            <a:spAutoFit/>
          </a:bodyPr>
          <a:lstStyle/>
          <a:p>
            <a:pPr marL="12700">
              <a:lnSpc>
                <a:spcPct val="100000"/>
              </a:lnSpc>
              <a:spcBef>
                <a:spcPts val="95"/>
              </a:spcBef>
            </a:pPr>
            <a:r>
              <a:rPr sz="2800" u="none" spc="-50">
                <a:solidFill>
                  <a:srgbClr val="0D0D0D"/>
                </a:solidFill>
              </a:rPr>
              <a:t>E</a:t>
            </a:r>
            <a:r>
              <a:rPr sz="2800" u="none" spc="-55">
                <a:solidFill>
                  <a:srgbClr val="0D0D0D"/>
                </a:solidFill>
              </a:rPr>
              <a:t>xp</a:t>
            </a:r>
            <a:r>
              <a:rPr sz="2800" u="none" spc="-60">
                <a:solidFill>
                  <a:srgbClr val="0D0D0D"/>
                </a:solidFill>
              </a:rPr>
              <a:t>lo</a:t>
            </a:r>
            <a:r>
              <a:rPr sz="2800" u="none" spc="-114">
                <a:solidFill>
                  <a:srgbClr val="0D0D0D"/>
                </a:solidFill>
              </a:rPr>
              <a:t>r</a:t>
            </a:r>
            <a:r>
              <a:rPr sz="2800" u="none" spc="-80">
                <a:solidFill>
                  <a:srgbClr val="0D0D0D"/>
                </a:solidFill>
              </a:rPr>
              <a:t>a</a:t>
            </a:r>
            <a:r>
              <a:rPr sz="2800" u="none" spc="-75">
                <a:solidFill>
                  <a:srgbClr val="0D0D0D"/>
                </a:solidFill>
              </a:rPr>
              <a:t>t</a:t>
            </a:r>
            <a:r>
              <a:rPr sz="2800" u="none" spc="-60">
                <a:solidFill>
                  <a:srgbClr val="0D0D0D"/>
                </a:solidFill>
              </a:rPr>
              <a:t>o</a:t>
            </a:r>
            <a:r>
              <a:rPr sz="2800" u="none" spc="-40">
                <a:solidFill>
                  <a:srgbClr val="0D0D0D"/>
                </a:solidFill>
              </a:rPr>
              <a:t>r</a:t>
            </a:r>
            <a:r>
              <a:rPr sz="2800" u="none" spc="-5">
                <a:solidFill>
                  <a:srgbClr val="0D0D0D"/>
                </a:solidFill>
              </a:rPr>
              <a:t>y</a:t>
            </a:r>
            <a:r>
              <a:rPr sz="2800" u="none" spc="-100">
                <a:solidFill>
                  <a:srgbClr val="0D0D0D"/>
                </a:solidFill>
              </a:rPr>
              <a:t> </a:t>
            </a:r>
            <a:r>
              <a:rPr sz="2800" u="none" spc="-55">
                <a:solidFill>
                  <a:srgbClr val="0D0D0D"/>
                </a:solidFill>
              </a:rPr>
              <a:t>D</a:t>
            </a:r>
            <a:r>
              <a:rPr sz="2800" u="none" spc="-80">
                <a:solidFill>
                  <a:srgbClr val="0D0D0D"/>
                </a:solidFill>
              </a:rPr>
              <a:t>a</a:t>
            </a:r>
            <a:r>
              <a:rPr sz="2800" u="none" spc="-75">
                <a:solidFill>
                  <a:srgbClr val="0D0D0D"/>
                </a:solidFill>
              </a:rPr>
              <a:t>t</a:t>
            </a:r>
            <a:r>
              <a:rPr sz="2800" u="none" spc="-5">
                <a:solidFill>
                  <a:srgbClr val="0D0D0D"/>
                </a:solidFill>
              </a:rPr>
              <a:t>a</a:t>
            </a:r>
            <a:r>
              <a:rPr sz="2800" u="none" spc="-95">
                <a:solidFill>
                  <a:srgbClr val="0D0D0D"/>
                </a:solidFill>
              </a:rPr>
              <a:t> </a:t>
            </a:r>
            <a:r>
              <a:rPr sz="2800" u="none" spc="-60">
                <a:solidFill>
                  <a:srgbClr val="0D0D0D"/>
                </a:solidFill>
              </a:rPr>
              <a:t>A</a:t>
            </a:r>
            <a:r>
              <a:rPr sz="2800" u="none" spc="-55">
                <a:solidFill>
                  <a:srgbClr val="0D0D0D"/>
                </a:solidFill>
              </a:rPr>
              <a:t>na</a:t>
            </a:r>
            <a:r>
              <a:rPr sz="2800" u="none" spc="-60">
                <a:solidFill>
                  <a:srgbClr val="0D0D0D"/>
                </a:solidFill>
              </a:rPr>
              <a:t>l</a:t>
            </a:r>
            <a:r>
              <a:rPr sz="2800" u="none" spc="-75">
                <a:solidFill>
                  <a:srgbClr val="0D0D0D"/>
                </a:solidFill>
              </a:rPr>
              <a:t>y</a:t>
            </a:r>
            <a:r>
              <a:rPr sz="2800" u="none" spc="-55">
                <a:solidFill>
                  <a:srgbClr val="0D0D0D"/>
                </a:solidFill>
              </a:rPr>
              <a:t>s</a:t>
            </a:r>
            <a:r>
              <a:rPr sz="2800" u="none" spc="-60">
                <a:solidFill>
                  <a:srgbClr val="0D0D0D"/>
                </a:solidFill>
              </a:rPr>
              <a:t>i</a:t>
            </a:r>
            <a:r>
              <a:rPr sz="2800" u="none" spc="-5">
                <a:solidFill>
                  <a:srgbClr val="0D0D0D"/>
                </a:solidFill>
              </a:rPr>
              <a:t>s</a:t>
            </a:r>
            <a:r>
              <a:rPr sz="2800" u="none" spc="-95">
                <a:solidFill>
                  <a:srgbClr val="0D0D0D"/>
                </a:solidFill>
              </a:rPr>
              <a:t> </a:t>
            </a:r>
            <a:r>
              <a:rPr sz="2800" u="none" spc="-50">
                <a:solidFill>
                  <a:srgbClr val="0D0D0D"/>
                </a:solidFill>
              </a:rPr>
              <a:t>(E</a:t>
            </a:r>
            <a:r>
              <a:rPr sz="2800" u="none" spc="-114">
                <a:solidFill>
                  <a:srgbClr val="0D0D0D"/>
                </a:solidFill>
              </a:rPr>
              <a:t>D</a:t>
            </a:r>
            <a:r>
              <a:rPr sz="2800" u="none" spc="-60">
                <a:solidFill>
                  <a:srgbClr val="0D0D0D"/>
                </a:solidFill>
              </a:rPr>
              <a:t>A</a:t>
            </a:r>
            <a:r>
              <a:rPr sz="2800" u="none" spc="-50">
                <a:solidFill>
                  <a:srgbClr val="0D0D0D"/>
                </a:solidFill>
              </a:rPr>
              <a:t>)</a:t>
            </a:r>
            <a:r>
              <a:rPr sz="2800" u="none" spc="-5">
                <a:solidFill>
                  <a:srgbClr val="0D0D0D"/>
                </a:solidFill>
              </a:rPr>
              <a:t>:</a:t>
            </a:r>
            <a:endParaRPr sz="2800"/>
          </a:p>
        </p:txBody>
      </p:sp>
      <p:sp>
        <p:nvSpPr>
          <p:cNvPr id="3" name="object 3"/>
          <p:cNvSpPr txBox="1"/>
          <p:nvPr/>
        </p:nvSpPr>
        <p:spPr>
          <a:xfrm>
            <a:off x="383540" y="1032763"/>
            <a:ext cx="4344670" cy="625475"/>
          </a:xfrm>
          <a:prstGeom prst="rect">
            <a:avLst/>
          </a:prstGeom>
        </p:spPr>
        <p:txBody>
          <a:bodyPr vert="horz" wrap="square" lIns="0" tIns="13335" rIns="0" bIns="0" rtlCol="0">
            <a:spAutoFit/>
          </a:bodyPr>
          <a:lstStyle/>
          <a:p>
            <a:pPr marL="12700">
              <a:lnSpc>
                <a:spcPct val="100000"/>
              </a:lnSpc>
              <a:spcBef>
                <a:spcPts val="105"/>
              </a:spcBef>
            </a:pPr>
            <a:r>
              <a:rPr sz="1400">
                <a:latin typeface="Calibri"/>
                <a:cs typeface="Calibri"/>
              </a:rPr>
              <a:t>First</a:t>
            </a:r>
            <a:r>
              <a:rPr sz="1400" spc="-5">
                <a:latin typeface="Calibri"/>
                <a:cs typeface="Calibri"/>
              </a:rPr>
              <a:t> </a:t>
            </a:r>
            <a:r>
              <a:rPr sz="1400">
                <a:latin typeface="Calibri"/>
                <a:cs typeface="Calibri"/>
              </a:rPr>
              <a:t>we</a:t>
            </a:r>
            <a:r>
              <a:rPr sz="1400" spc="5">
                <a:latin typeface="Calibri"/>
                <a:cs typeface="Calibri"/>
              </a:rPr>
              <a:t> </a:t>
            </a:r>
            <a:r>
              <a:rPr sz="1400">
                <a:latin typeface="Calibri"/>
                <a:cs typeface="Calibri"/>
              </a:rPr>
              <a:t>plotted</a:t>
            </a:r>
            <a:r>
              <a:rPr sz="1400" spc="45">
                <a:latin typeface="Calibri"/>
                <a:cs typeface="Calibri"/>
              </a:rPr>
              <a:t> </a:t>
            </a:r>
            <a:r>
              <a:rPr sz="1400">
                <a:latin typeface="Calibri"/>
                <a:cs typeface="Calibri"/>
              </a:rPr>
              <a:t>a</a:t>
            </a:r>
            <a:r>
              <a:rPr sz="1400" spc="15">
                <a:latin typeface="Calibri"/>
                <a:cs typeface="Calibri"/>
              </a:rPr>
              <a:t> </a:t>
            </a:r>
            <a:r>
              <a:rPr sz="1400" spc="5">
                <a:latin typeface="Calibri"/>
                <a:cs typeface="Calibri"/>
              </a:rPr>
              <a:t>pie</a:t>
            </a:r>
            <a:r>
              <a:rPr sz="1400" spc="20">
                <a:latin typeface="Calibri"/>
                <a:cs typeface="Calibri"/>
              </a:rPr>
              <a:t> </a:t>
            </a:r>
            <a:r>
              <a:rPr sz="1400" spc="5">
                <a:latin typeface="Calibri"/>
                <a:cs typeface="Calibri"/>
              </a:rPr>
              <a:t>chart</a:t>
            </a:r>
            <a:r>
              <a:rPr sz="1400" spc="25">
                <a:latin typeface="Calibri"/>
                <a:cs typeface="Calibri"/>
              </a:rPr>
              <a:t> </a:t>
            </a:r>
            <a:r>
              <a:rPr sz="1400" spc="-5">
                <a:latin typeface="Calibri"/>
                <a:cs typeface="Calibri"/>
              </a:rPr>
              <a:t>to</a:t>
            </a:r>
            <a:r>
              <a:rPr sz="1400" spc="20">
                <a:latin typeface="Calibri"/>
                <a:cs typeface="Calibri"/>
              </a:rPr>
              <a:t> </a:t>
            </a:r>
            <a:r>
              <a:rPr sz="1400" spc="5">
                <a:latin typeface="Calibri"/>
                <a:cs typeface="Calibri"/>
              </a:rPr>
              <a:t>find-out</a:t>
            </a:r>
            <a:r>
              <a:rPr sz="1400" spc="-10">
                <a:latin typeface="Calibri"/>
                <a:cs typeface="Calibri"/>
              </a:rPr>
              <a:t> </a:t>
            </a:r>
            <a:r>
              <a:rPr sz="1400" spc="5">
                <a:latin typeface="Calibri"/>
                <a:cs typeface="Calibri"/>
              </a:rPr>
              <a:t>gender</a:t>
            </a:r>
            <a:r>
              <a:rPr sz="1400" spc="35">
                <a:latin typeface="Calibri"/>
                <a:cs typeface="Calibri"/>
              </a:rPr>
              <a:t> </a:t>
            </a:r>
            <a:r>
              <a:rPr sz="1400" spc="5">
                <a:latin typeface="Calibri"/>
                <a:cs typeface="Calibri"/>
              </a:rPr>
              <a:t>relationship,</a:t>
            </a:r>
            <a:endParaRPr sz="1400">
              <a:latin typeface="Calibri"/>
              <a:cs typeface="Calibri"/>
            </a:endParaRPr>
          </a:p>
          <a:p>
            <a:pPr>
              <a:lnSpc>
                <a:spcPct val="100000"/>
              </a:lnSpc>
              <a:spcBef>
                <a:spcPts val="10"/>
              </a:spcBef>
            </a:pPr>
            <a:endParaRPr sz="1100">
              <a:latin typeface="Calibri"/>
              <a:cs typeface="Calibri"/>
            </a:endParaRPr>
          </a:p>
          <a:p>
            <a:pPr marL="12700">
              <a:lnSpc>
                <a:spcPct val="100000"/>
              </a:lnSpc>
            </a:pPr>
            <a:r>
              <a:rPr sz="1400">
                <a:latin typeface="Calibri"/>
                <a:cs typeface="Calibri"/>
              </a:rPr>
              <a:t>Here</a:t>
            </a:r>
            <a:r>
              <a:rPr sz="1400" spc="5">
                <a:latin typeface="Calibri"/>
                <a:cs typeface="Calibri"/>
              </a:rPr>
              <a:t> </a:t>
            </a:r>
            <a:r>
              <a:rPr sz="1400">
                <a:latin typeface="Calibri"/>
                <a:cs typeface="Calibri"/>
              </a:rPr>
              <a:t>the</a:t>
            </a:r>
            <a:r>
              <a:rPr sz="1400" spc="35">
                <a:latin typeface="Calibri"/>
                <a:cs typeface="Calibri"/>
              </a:rPr>
              <a:t> </a:t>
            </a:r>
            <a:r>
              <a:rPr sz="1400" b="1" spc="5">
                <a:latin typeface="Calibri"/>
                <a:cs typeface="Calibri"/>
              </a:rPr>
              <a:t>Gender</a:t>
            </a:r>
            <a:r>
              <a:rPr sz="1400" b="1" spc="-15">
                <a:latin typeface="Calibri"/>
                <a:cs typeface="Calibri"/>
              </a:rPr>
              <a:t> </a:t>
            </a:r>
            <a:r>
              <a:rPr sz="1400" b="1">
                <a:latin typeface="Calibri"/>
                <a:cs typeface="Calibri"/>
              </a:rPr>
              <a:t>value</a:t>
            </a:r>
            <a:r>
              <a:rPr sz="1400" b="1" spc="-15">
                <a:latin typeface="Calibri"/>
                <a:cs typeface="Calibri"/>
              </a:rPr>
              <a:t> </a:t>
            </a:r>
            <a:r>
              <a:rPr sz="1400">
                <a:latin typeface="Calibri"/>
                <a:cs typeface="Calibri"/>
              </a:rPr>
              <a:t>counts.</a:t>
            </a:r>
          </a:p>
        </p:txBody>
      </p:sp>
      <p:sp>
        <p:nvSpPr>
          <p:cNvPr id="4" name="object 4"/>
          <p:cNvSpPr txBox="1"/>
          <p:nvPr/>
        </p:nvSpPr>
        <p:spPr>
          <a:xfrm>
            <a:off x="383540" y="5133213"/>
            <a:ext cx="4117340" cy="805180"/>
          </a:xfrm>
          <a:prstGeom prst="rect">
            <a:avLst/>
          </a:prstGeom>
        </p:spPr>
        <p:txBody>
          <a:bodyPr vert="horz" wrap="square" lIns="0" tIns="45719" rIns="0" bIns="0" rtlCol="0">
            <a:spAutoFit/>
          </a:bodyPr>
          <a:lstStyle/>
          <a:p>
            <a:pPr marL="927100" marR="367030" indent="-915035">
              <a:lnSpc>
                <a:spcPts val="1430"/>
              </a:lnSpc>
              <a:spcBef>
                <a:spcPts val="359"/>
              </a:spcBef>
            </a:pPr>
            <a:r>
              <a:rPr sz="1400">
                <a:latin typeface="Calibri"/>
                <a:cs typeface="Calibri"/>
              </a:rPr>
              <a:t>Here</a:t>
            </a:r>
            <a:r>
              <a:rPr sz="1400" spc="5">
                <a:latin typeface="Calibri"/>
                <a:cs typeface="Calibri"/>
              </a:rPr>
              <a:t> the</a:t>
            </a:r>
            <a:r>
              <a:rPr sz="1400" spc="20">
                <a:latin typeface="Calibri"/>
                <a:cs typeface="Calibri"/>
              </a:rPr>
              <a:t> </a:t>
            </a:r>
            <a:r>
              <a:rPr sz="1400" spc="5">
                <a:latin typeface="Calibri"/>
                <a:cs typeface="Calibri"/>
              </a:rPr>
              <a:t>relationship</a:t>
            </a:r>
            <a:r>
              <a:rPr sz="1400" spc="10">
                <a:latin typeface="Calibri"/>
                <a:cs typeface="Calibri"/>
              </a:rPr>
              <a:t> </a:t>
            </a:r>
            <a:r>
              <a:rPr sz="1400" spc="5">
                <a:latin typeface="Calibri"/>
                <a:cs typeface="Calibri"/>
              </a:rPr>
              <a:t>of</a:t>
            </a:r>
            <a:r>
              <a:rPr sz="1400" spc="-10">
                <a:latin typeface="Calibri"/>
                <a:cs typeface="Calibri"/>
              </a:rPr>
              <a:t> </a:t>
            </a:r>
            <a:r>
              <a:rPr sz="1400" spc="5">
                <a:latin typeface="Calibri"/>
                <a:cs typeface="Calibri"/>
              </a:rPr>
              <a:t>gender</a:t>
            </a:r>
            <a:r>
              <a:rPr sz="1400" spc="10">
                <a:latin typeface="Calibri"/>
                <a:cs typeface="Calibri"/>
              </a:rPr>
              <a:t> </a:t>
            </a:r>
            <a:r>
              <a:rPr sz="1400">
                <a:latin typeface="Calibri"/>
                <a:cs typeface="Calibri"/>
              </a:rPr>
              <a:t>,</a:t>
            </a:r>
            <a:r>
              <a:rPr sz="1400" spc="65">
                <a:latin typeface="Calibri"/>
                <a:cs typeface="Calibri"/>
              </a:rPr>
              <a:t> </a:t>
            </a:r>
            <a:r>
              <a:rPr sz="1400" b="1" spc="5">
                <a:latin typeface="Calibri"/>
                <a:cs typeface="Calibri"/>
              </a:rPr>
              <a:t>male</a:t>
            </a:r>
            <a:r>
              <a:rPr sz="1400" b="1" spc="-5">
                <a:latin typeface="Calibri"/>
                <a:cs typeface="Calibri"/>
              </a:rPr>
              <a:t> </a:t>
            </a:r>
            <a:r>
              <a:rPr sz="1400" b="1" spc="5">
                <a:latin typeface="Calibri"/>
                <a:cs typeface="Calibri"/>
              </a:rPr>
              <a:t>has</a:t>
            </a:r>
            <a:r>
              <a:rPr sz="1400" b="1" spc="-10">
                <a:latin typeface="Calibri"/>
                <a:cs typeface="Calibri"/>
              </a:rPr>
              <a:t> </a:t>
            </a:r>
            <a:r>
              <a:rPr sz="1400" b="1" spc="5">
                <a:latin typeface="Calibri"/>
                <a:cs typeface="Calibri"/>
              </a:rPr>
              <a:t>51.60% </a:t>
            </a:r>
            <a:r>
              <a:rPr sz="1400" b="1" spc="-305">
                <a:latin typeface="Calibri"/>
                <a:cs typeface="Calibri"/>
              </a:rPr>
              <a:t> </a:t>
            </a:r>
            <a:r>
              <a:rPr sz="1400" b="1" spc="5">
                <a:latin typeface="Calibri"/>
                <a:cs typeface="Calibri"/>
              </a:rPr>
              <a:t>and</a:t>
            </a:r>
            <a:r>
              <a:rPr sz="1400" b="1" spc="-10">
                <a:latin typeface="Calibri"/>
                <a:cs typeface="Calibri"/>
              </a:rPr>
              <a:t> </a:t>
            </a:r>
            <a:r>
              <a:rPr sz="1400" b="1" spc="5">
                <a:latin typeface="Calibri"/>
                <a:cs typeface="Calibri"/>
              </a:rPr>
              <a:t>women</a:t>
            </a:r>
            <a:r>
              <a:rPr sz="1400" b="1" spc="-25">
                <a:latin typeface="Calibri"/>
                <a:cs typeface="Calibri"/>
              </a:rPr>
              <a:t> </a:t>
            </a:r>
            <a:r>
              <a:rPr sz="1400" b="1" spc="5">
                <a:latin typeface="Calibri"/>
                <a:cs typeface="Calibri"/>
              </a:rPr>
              <a:t>has</a:t>
            </a:r>
            <a:r>
              <a:rPr sz="1400" b="1" spc="-10">
                <a:latin typeface="Calibri"/>
                <a:cs typeface="Calibri"/>
              </a:rPr>
              <a:t> </a:t>
            </a:r>
            <a:r>
              <a:rPr sz="1400" b="1" spc="5">
                <a:latin typeface="Calibri"/>
                <a:cs typeface="Calibri"/>
              </a:rPr>
              <a:t>48.40%</a:t>
            </a:r>
            <a:endParaRPr sz="1400">
              <a:latin typeface="Calibri"/>
              <a:cs typeface="Calibri"/>
            </a:endParaRPr>
          </a:p>
          <a:p>
            <a:pPr>
              <a:lnSpc>
                <a:spcPct val="100000"/>
              </a:lnSpc>
              <a:spcBef>
                <a:spcPts val="50"/>
              </a:spcBef>
            </a:pPr>
            <a:endParaRPr sz="1050">
              <a:latin typeface="Calibri"/>
              <a:cs typeface="Calibri"/>
            </a:endParaRPr>
          </a:p>
          <a:p>
            <a:pPr marL="12700">
              <a:lnSpc>
                <a:spcPct val="100000"/>
              </a:lnSpc>
              <a:spcBef>
                <a:spcPts val="5"/>
              </a:spcBef>
            </a:pPr>
            <a:r>
              <a:rPr sz="1400" b="1" spc="5">
                <a:latin typeface="Calibri"/>
                <a:cs typeface="Calibri"/>
              </a:rPr>
              <a:t>#Hence</a:t>
            </a:r>
            <a:r>
              <a:rPr sz="1400" b="1" spc="-10">
                <a:latin typeface="Calibri"/>
                <a:cs typeface="Calibri"/>
              </a:rPr>
              <a:t> </a:t>
            </a:r>
            <a:r>
              <a:rPr sz="1400" b="1" spc="5">
                <a:latin typeface="Calibri"/>
                <a:cs typeface="Calibri"/>
              </a:rPr>
              <a:t>proved</a:t>
            </a:r>
            <a:r>
              <a:rPr sz="1400" b="1" spc="-30">
                <a:latin typeface="Calibri"/>
                <a:cs typeface="Calibri"/>
              </a:rPr>
              <a:t> </a:t>
            </a:r>
            <a:r>
              <a:rPr sz="1400" b="1" spc="10">
                <a:latin typeface="Calibri"/>
                <a:cs typeface="Calibri"/>
              </a:rPr>
              <a:t>the</a:t>
            </a:r>
            <a:r>
              <a:rPr sz="1400" b="1" spc="-5">
                <a:latin typeface="Calibri"/>
                <a:cs typeface="Calibri"/>
              </a:rPr>
              <a:t> </a:t>
            </a:r>
            <a:r>
              <a:rPr sz="1400" b="1" spc="10">
                <a:latin typeface="Calibri"/>
                <a:cs typeface="Calibri"/>
              </a:rPr>
              <a:t>male</a:t>
            </a:r>
            <a:r>
              <a:rPr sz="1400" b="1" spc="-5">
                <a:latin typeface="Calibri"/>
                <a:cs typeface="Calibri"/>
              </a:rPr>
              <a:t> </a:t>
            </a:r>
            <a:r>
              <a:rPr sz="1400" b="1" spc="10">
                <a:latin typeface="Calibri"/>
                <a:cs typeface="Calibri"/>
              </a:rPr>
              <a:t>has</a:t>
            </a:r>
            <a:r>
              <a:rPr sz="1400" b="1">
                <a:latin typeface="Calibri"/>
                <a:cs typeface="Calibri"/>
              </a:rPr>
              <a:t> </a:t>
            </a:r>
            <a:r>
              <a:rPr sz="1400" b="1" spc="5">
                <a:latin typeface="Calibri"/>
                <a:cs typeface="Calibri"/>
              </a:rPr>
              <a:t>more</a:t>
            </a:r>
            <a:r>
              <a:rPr sz="1400" b="1" spc="-15">
                <a:latin typeface="Calibri"/>
                <a:cs typeface="Calibri"/>
              </a:rPr>
              <a:t> </a:t>
            </a:r>
            <a:r>
              <a:rPr sz="1400" b="1" spc="10">
                <a:latin typeface="Calibri"/>
                <a:cs typeface="Calibri"/>
              </a:rPr>
              <a:t>salary</a:t>
            </a:r>
            <a:r>
              <a:rPr sz="1400" b="1" spc="-10">
                <a:latin typeface="Calibri"/>
                <a:cs typeface="Calibri"/>
              </a:rPr>
              <a:t> </a:t>
            </a:r>
            <a:r>
              <a:rPr sz="1400" b="1" spc="10">
                <a:latin typeface="Calibri"/>
                <a:cs typeface="Calibri"/>
              </a:rPr>
              <a:t>then</a:t>
            </a:r>
            <a:r>
              <a:rPr sz="1400" b="1" spc="-15">
                <a:latin typeface="Calibri"/>
                <a:cs typeface="Calibri"/>
              </a:rPr>
              <a:t> </a:t>
            </a:r>
            <a:r>
              <a:rPr sz="1400" b="1" spc="5">
                <a:latin typeface="Calibri"/>
                <a:cs typeface="Calibri"/>
              </a:rPr>
              <a:t>women.</a:t>
            </a:r>
            <a:endParaRPr sz="1400">
              <a:latin typeface="Calibri"/>
              <a:cs typeface="Calibri"/>
            </a:endParaRPr>
          </a:p>
        </p:txBody>
      </p:sp>
      <p:pic>
        <p:nvPicPr>
          <p:cNvPr id="5" name="object 5"/>
          <p:cNvPicPr/>
          <p:nvPr/>
        </p:nvPicPr>
        <p:blipFill>
          <a:blip r:embed="rId2" cstate="print"/>
          <a:stretch>
            <a:fillRect/>
          </a:stretch>
        </p:blipFill>
        <p:spPr>
          <a:xfrm>
            <a:off x="388285" y="1676400"/>
            <a:ext cx="2955370" cy="1524000"/>
          </a:xfrm>
          <a:prstGeom prst="rect">
            <a:avLst/>
          </a:prstGeom>
        </p:spPr>
      </p:pic>
      <p:pic>
        <p:nvPicPr>
          <p:cNvPr id="6" name="object 6"/>
          <p:cNvPicPr/>
          <p:nvPr/>
        </p:nvPicPr>
        <p:blipFill>
          <a:blip r:embed="rId3" cstate="print"/>
          <a:stretch>
            <a:fillRect/>
          </a:stretch>
        </p:blipFill>
        <p:spPr>
          <a:xfrm>
            <a:off x="425604" y="3435800"/>
            <a:ext cx="4599023" cy="1666960"/>
          </a:xfrm>
          <a:prstGeom prst="rect">
            <a:avLst/>
          </a:prstGeom>
        </p:spPr>
      </p:pic>
      <p:pic>
        <p:nvPicPr>
          <p:cNvPr id="7" name="object 7"/>
          <p:cNvPicPr/>
          <p:nvPr/>
        </p:nvPicPr>
        <p:blipFill>
          <a:blip r:embed="rId4" cstate="print"/>
          <a:stretch>
            <a:fillRect/>
          </a:stretch>
        </p:blipFill>
        <p:spPr>
          <a:xfrm>
            <a:off x="5928809" y="1278636"/>
            <a:ext cx="5281734" cy="41466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582" y="147955"/>
            <a:ext cx="8690610" cy="1863089"/>
          </a:xfrm>
          <a:prstGeom prst="rect">
            <a:avLst/>
          </a:prstGeom>
        </p:spPr>
        <p:txBody>
          <a:bodyPr vert="horz" wrap="square" lIns="0" tIns="12700" rIns="0" bIns="0" rtlCol="0">
            <a:spAutoFit/>
          </a:bodyPr>
          <a:lstStyle/>
          <a:p>
            <a:pPr marL="195580" indent="-182880">
              <a:lnSpc>
                <a:spcPct val="100000"/>
              </a:lnSpc>
              <a:spcBef>
                <a:spcPts val="100"/>
              </a:spcBef>
              <a:buClr>
                <a:srgbClr val="6E6E74"/>
              </a:buClr>
              <a:buSzPct val="78571"/>
              <a:buFont typeface="Arial MT"/>
              <a:buChar char="•"/>
              <a:tabLst>
                <a:tab pos="194945" algn="l"/>
                <a:tab pos="195580" algn="l"/>
              </a:tabLst>
            </a:pPr>
            <a:r>
              <a:rPr sz="1400">
                <a:latin typeface="Calibri"/>
                <a:cs typeface="Calibri"/>
              </a:rPr>
              <a:t>A</a:t>
            </a:r>
            <a:r>
              <a:rPr sz="1400" spc="15">
                <a:latin typeface="Calibri"/>
                <a:cs typeface="Calibri"/>
              </a:rPr>
              <a:t> </a:t>
            </a:r>
            <a:r>
              <a:rPr sz="1400" spc="5">
                <a:latin typeface="Calibri"/>
                <a:cs typeface="Calibri"/>
              </a:rPr>
              <a:t>bar</a:t>
            </a:r>
            <a:r>
              <a:rPr sz="1400" spc="30">
                <a:latin typeface="Calibri"/>
                <a:cs typeface="Calibri"/>
              </a:rPr>
              <a:t> </a:t>
            </a:r>
            <a:r>
              <a:rPr sz="1400" spc="5">
                <a:latin typeface="Calibri"/>
                <a:cs typeface="Calibri"/>
              </a:rPr>
              <a:t>plot</a:t>
            </a:r>
            <a:r>
              <a:rPr sz="1400" spc="25">
                <a:latin typeface="Calibri"/>
                <a:cs typeface="Calibri"/>
              </a:rPr>
              <a:t> </a:t>
            </a:r>
            <a:r>
              <a:rPr sz="1400" spc="5">
                <a:latin typeface="Calibri"/>
                <a:cs typeface="Calibri"/>
              </a:rPr>
              <a:t>is</a:t>
            </a:r>
            <a:r>
              <a:rPr sz="1400" spc="15">
                <a:latin typeface="Calibri"/>
                <a:cs typeface="Calibri"/>
              </a:rPr>
              <a:t> </a:t>
            </a:r>
            <a:r>
              <a:rPr sz="1400">
                <a:latin typeface="Calibri"/>
                <a:cs typeface="Calibri"/>
              </a:rPr>
              <a:t>generated</a:t>
            </a:r>
            <a:r>
              <a:rPr sz="1400" spc="40">
                <a:latin typeface="Calibri"/>
                <a:cs typeface="Calibri"/>
              </a:rPr>
              <a:t> </a:t>
            </a:r>
            <a:r>
              <a:rPr sz="1400" spc="-5">
                <a:latin typeface="Calibri"/>
                <a:cs typeface="Calibri"/>
              </a:rPr>
              <a:t>to</a:t>
            </a:r>
            <a:r>
              <a:rPr sz="1400" spc="15">
                <a:latin typeface="Calibri"/>
                <a:cs typeface="Calibri"/>
              </a:rPr>
              <a:t> </a:t>
            </a:r>
            <a:r>
              <a:rPr sz="1400" spc="5">
                <a:latin typeface="Calibri"/>
                <a:cs typeface="Calibri"/>
              </a:rPr>
              <a:t>display</a:t>
            </a:r>
            <a:r>
              <a:rPr sz="1400" spc="30">
                <a:latin typeface="Calibri"/>
                <a:cs typeface="Calibri"/>
              </a:rPr>
              <a:t> </a:t>
            </a:r>
            <a:r>
              <a:rPr sz="1400" spc="5">
                <a:latin typeface="Calibri"/>
                <a:cs typeface="Calibri"/>
              </a:rPr>
              <a:t>the</a:t>
            </a:r>
            <a:r>
              <a:rPr sz="1400" spc="40">
                <a:latin typeface="Calibri"/>
                <a:cs typeface="Calibri"/>
              </a:rPr>
              <a:t> </a:t>
            </a:r>
            <a:r>
              <a:rPr sz="1400">
                <a:latin typeface="Calibri"/>
                <a:cs typeface="Calibri"/>
              </a:rPr>
              <a:t>“</a:t>
            </a:r>
            <a:r>
              <a:rPr sz="1400" spc="10">
                <a:latin typeface="Calibri"/>
                <a:cs typeface="Calibri"/>
              </a:rPr>
              <a:t> </a:t>
            </a:r>
            <a:r>
              <a:rPr sz="1400" spc="5">
                <a:latin typeface="Calibri"/>
                <a:cs typeface="Calibri"/>
              </a:rPr>
              <a:t>Job</a:t>
            </a:r>
            <a:r>
              <a:rPr sz="1400" spc="20">
                <a:latin typeface="Calibri"/>
                <a:cs typeface="Calibri"/>
              </a:rPr>
              <a:t> </a:t>
            </a:r>
            <a:r>
              <a:rPr sz="1400" spc="5">
                <a:latin typeface="Calibri"/>
                <a:cs typeface="Calibri"/>
              </a:rPr>
              <a:t>Title</a:t>
            </a:r>
            <a:r>
              <a:rPr sz="1400" spc="30">
                <a:latin typeface="Calibri"/>
                <a:cs typeface="Calibri"/>
              </a:rPr>
              <a:t> </a:t>
            </a:r>
            <a:r>
              <a:rPr sz="1400">
                <a:latin typeface="Calibri"/>
                <a:cs typeface="Calibri"/>
              </a:rPr>
              <a:t>“</a:t>
            </a:r>
            <a:r>
              <a:rPr sz="1400" spc="10">
                <a:latin typeface="Calibri"/>
                <a:cs typeface="Calibri"/>
              </a:rPr>
              <a:t> </a:t>
            </a:r>
            <a:r>
              <a:rPr sz="1400" spc="5">
                <a:latin typeface="Calibri"/>
                <a:cs typeface="Calibri"/>
              </a:rPr>
              <a:t>Distribution</a:t>
            </a:r>
            <a:r>
              <a:rPr sz="1400" spc="10">
                <a:latin typeface="Calibri"/>
                <a:cs typeface="Calibri"/>
              </a:rPr>
              <a:t> </a:t>
            </a:r>
            <a:r>
              <a:rPr sz="1400">
                <a:latin typeface="Calibri"/>
                <a:cs typeface="Calibri"/>
              </a:rPr>
              <a:t>to</a:t>
            </a:r>
            <a:r>
              <a:rPr sz="1400" spc="25">
                <a:latin typeface="Calibri"/>
                <a:cs typeface="Calibri"/>
              </a:rPr>
              <a:t> </a:t>
            </a:r>
            <a:r>
              <a:rPr sz="1400" spc="5">
                <a:latin typeface="Calibri"/>
                <a:cs typeface="Calibri"/>
              </a:rPr>
              <a:t>know the</a:t>
            </a:r>
            <a:r>
              <a:rPr sz="1400" spc="30">
                <a:latin typeface="Calibri"/>
                <a:cs typeface="Calibri"/>
              </a:rPr>
              <a:t> </a:t>
            </a:r>
            <a:r>
              <a:rPr sz="1400" spc="5">
                <a:latin typeface="Calibri"/>
                <a:cs typeface="Calibri"/>
              </a:rPr>
              <a:t>relationship</a:t>
            </a:r>
            <a:r>
              <a:rPr sz="1400" spc="20">
                <a:latin typeface="Calibri"/>
                <a:cs typeface="Calibri"/>
              </a:rPr>
              <a:t> </a:t>
            </a:r>
            <a:r>
              <a:rPr sz="1400" spc="5">
                <a:latin typeface="Calibri"/>
                <a:cs typeface="Calibri"/>
              </a:rPr>
              <a:t>between</a:t>
            </a:r>
            <a:r>
              <a:rPr sz="1400" spc="30">
                <a:latin typeface="Calibri"/>
                <a:cs typeface="Calibri"/>
              </a:rPr>
              <a:t> </a:t>
            </a:r>
            <a:r>
              <a:rPr sz="1400" spc="10">
                <a:latin typeface="Calibri"/>
                <a:cs typeface="Calibri"/>
              </a:rPr>
              <a:t>job</a:t>
            </a:r>
            <a:r>
              <a:rPr sz="1400" spc="5">
                <a:latin typeface="Calibri"/>
                <a:cs typeface="Calibri"/>
              </a:rPr>
              <a:t> title</a:t>
            </a:r>
            <a:r>
              <a:rPr sz="1400" spc="30">
                <a:latin typeface="Calibri"/>
                <a:cs typeface="Calibri"/>
              </a:rPr>
              <a:t> </a:t>
            </a:r>
            <a:r>
              <a:rPr sz="1400" spc="5">
                <a:latin typeface="Calibri"/>
                <a:cs typeface="Calibri"/>
              </a:rPr>
              <a:t>and</a:t>
            </a:r>
            <a:r>
              <a:rPr sz="1400" spc="15">
                <a:latin typeface="Calibri"/>
                <a:cs typeface="Calibri"/>
              </a:rPr>
              <a:t> </a:t>
            </a:r>
            <a:r>
              <a:rPr sz="1400" spc="-5">
                <a:latin typeface="Calibri"/>
                <a:cs typeface="Calibri"/>
              </a:rPr>
              <a:t>salary.</a:t>
            </a:r>
            <a:endParaRPr sz="1400">
              <a:latin typeface="Calibri"/>
              <a:cs typeface="Calibri"/>
            </a:endParaRPr>
          </a:p>
          <a:p>
            <a:pPr>
              <a:lnSpc>
                <a:spcPct val="100000"/>
              </a:lnSpc>
              <a:buClr>
                <a:srgbClr val="6E6E74"/>
              </a:buClr>
              <a:buFont typeface="Arial MT"/>
              <a:buChar char="•"/>
            </a:pPr>
            <a:endParaRPr sz="1250">
              <a:latin typeface="Calibri"/>
              <a:cs typeface="Calibri"/>
            </a:endParaRPr>
          </a:p>
          <a:p>
            <a:pPr marL="195580" indent="-182880">
              <a:lnSpc>
                <a:spcPct val="100000"/>
              </a:lnSpc>
              <a:buClr>
                <a:srgbClr val="6E6E74"/>
              </a:buClr>
              <a:buSzPct val="78571"/>
              <a:buFont typeface="Arial MT"/>
              <a:buChar char="•"/>
              <a:tabLst>
                <a:tab pos="194945" algn="l"/>
                <a:tab pos="195580" algn="l"/>
              </a:tabLst>
            </a:pPr>
            <a:r>
              <a:rPr sz="1400" spc="5">
                <a:latin typeface="Calibri"/>
                <a:cs typeface="Calibri"/>
              </a:rPr>
              <a:t>The</a:t>
            </a:r>
            <a:r>
              <a:rPr sz="1400" spc="15">
                <a:latin typeface="Calibri"/>
                <a:cs typeface="Calibri"/>
              </a:rPr>
              <a:t> </a:t>
            </a:r>
            <a:r>
              <a:rPr sz="1400" spc="5">
                <a:latin typeface="Calibri"/>
                <a:cs typeface="Calibri"/>
              </a:rPr>
              <a:t>bar</a:t>
            </a:r>
            <a:r>
              <a:rPr sz="1400" spc="35">
                <a:latin typeface="Calibri"/>
                <a:cs typeface="Calibri"/>
              </a:rPr>
              <a:t> </a:t>
            </a:r>
            <a:r>
              <a:rPr sz="1400" spc="5">
                <a:latin typeface="Calibri"/>
                <a:cs typeface="Calibri"/>
              </a:rPr>
              <a:t>plot</a:t>
            </a:r>
            <a:r>
              <a:rPr sz="1400" spc="30">
                <a:latin typeface="Calibri"/>
                <a:cs typeface="Calibri"/>
              </a:rPr>
              <a:t> </a:t>
            </a:r>
            <a:r>
              <a:rPr sz="1400">
                <a:latin typeface="Calibri"/>
                <a:cs typeface="Calibri"/>
              </a:rPr>
              <a:t>offering</a:t>
            </a:r>
            <a:r>
              <a:rPr sz="1400" spc="-5">
                <a:latin typeface="Calibri"/>
                <a:cs typeface="Calibri"/>
              </a:rPr>
              <a:t> </a:t>
            </a:r>
            <a:r>
              <a:rPr sz="1400" spc="5">
                <a:latin typeface="Calibri"/>
                <a:cs typeface="Calibri"/>
              </a:rPr>
              <a:t>insight</a:t>
            </a:r>
            <a:r>
              <a:rPr sz="1400" spc="40">
                <a:latin typeface="Calibri"/>
                <a:cs typeface="Calibri"/>
              </a:rPr>
              <a:t> </a:t>
            </a:r>
            <a:r>
              <a:rPr sz="1400">
                <a:latin typeface="Calibri"/>
                <a:cs typeface="Calibri"/>
              </a:rPr>
              <a:t>into</a:t>
            </a:r>
            <a:r>
              <a:rPr sz="1400" spc="15">
                <a:latin typeface="Calibri"/>
                <a:cs typeface="Calibri"/>
              </a:rPr>
              <a:t> </a:t>
            </a:r>
            <a:r>
              <a:rPr sz="1400" spc="5">
                <a:latin typeface="Calibri"/>
                <a:cs typeface="Calibri"/>
              </a:rPr>
              <a:t>the</a:t>
            </a:r>
            <a:r>
              <a:rPr sz="1400" spc="40">
                <a:latin typeface="Calibri"/>
                <a:cs typeface="Calibri"/>
              </a:rPr>
              <a:t> </a:t>
            </a:r>
            <a:r>
              <a:rPr sz="1400">
                <a:latin typeface="Calibri"/>
                <a:cs typeface="Calibri"/>
              </a:rPr>
              <a:t>frequency</a:t>
            </a:r>
            <a:r>
              <a:rPr sz="1400" spc="35">
                <a:latin typeface="Calibri"/>
                <a:cs typeface="Calibri"/>
              </a:rPr>
              <a:t> </a:t>
            </a:r>
            <a:r>
              <a:rPr sz="1400" spc="5">
                <a:latin typeface="Calibri"/>
                <a:cs typeface="Calibri"/>
              </a:rPr>
              <a:t>of</a:t>
            </a:r>
            <a:r>
              <a:rPr sz="1400" spc="15">
                <a:latin typeface="Calibri"/>
                <a:cs typeface="Calibri"/>
              </a:rPr>
              <a:t> </a:t>
            </a:r>
            <a:r>
              <a:rPr sz="1400" spc="-5">
                <a:latin typeface="Calibri"/>
                <a:cs typeface="Calibri"/>
              </a:rPr>
              <a:t>different</a:t>
            </a:r>
            <a:r>
              <a:rPr sz="1400" spc="295">
                <a:latin typeface="Calibri"/>
                <a:cs typeface="Calibri"/>
              </a:rPr>
              <a:t> </a:t>
            </a:r>
            <a:r>
              <a:rPr sz="1400" spc="5">
                <a:latin typeface="Calibri"/>
                <a:cs typeface="Calibri"/>
              </a:rPr>
              <a:t>job title.</a:t>
            </a:r>
            <a:endParaRPr sz="1400">
              <a:latin typeface="Calibri"/>
              <a:cs typeface="Calibri"/>
            </a:endParaRPr>
          </a:p>
          <a:p>
            <a:pPr>
              <a:lnSpc>
                <a:spcPct val="100000"/>
              </a:lnSpc>
            </a:pPr>
            <a:endParaRPr sz="1400">
              <a:latin typeface="Calibri"/>
              <a:cs typeface="Calibri"/>
            </a:endParaRPr>
          </a:p>
          <a:p>
            <a:pPr>
              <a:lnSpc>
                <a:spcPct val="100000"/>
              </a:lnSpc>
              <a:spcBef>
                <a:spcPts val="55"/>
              </a:spcBef>
            </a:pPr>
            <a:endParaRPr sz="1200">
              <a:latin typeface="Calibri"/>
              <a:cs typeface="Calibri"/>
            </a:endParaRPr>
          </a:p>
          <a:p>
            <a:pPr marL="12700" marR="3702685">
              <a:lnSpc>
                <a:spcPts val="1600"/>
              </a:lnSpc>
            </a:pPr>
            <a:r>
              <a:rPr sz="1400" spc="5">
                <a:latin typeface="Calibri"/>
                <a:cs typeface="Calibri"/>
              </a:rPr>
              <a:t>As</a:t>
            </a:r>
            <a:r>
              <a:rPr sz="1400" spc="10">
                <a:latin typeface="Calibri"/>
                <a:cs typeface="Calibri"/>
              </a:rPr>
              <a:t> </a:t>
            </a:r>
            <a:r>
              <a:rPr sz="1400">
                <a:latin typeface="Calibri"/>
                <a:cs typeface="Calibri"/>
              </a:rPr>
              <a:t>we can</a:t>
            </a:r>
            <a:r>
              <a:rPr sz="1400" spc="15">
                <a:latin typeface="Calibri"/>
                <a:cs typeface="Calibri"/>
              </a:rPr>
              <a:t> </a:t>
            </a:r>
            <a:r>
              <a:rPr sz="1400" spc="5">
                <a:latin typeface="Calibri"/>
                <a:cs typeface="Calibri"/>
              </a:rPr>
              <a:t>see</a:t>
            </a:r>
            <a:r>
              <a:rPr sz="1400" spc="10">
                <a:latin typeface="Calibri"/>
                <a:cs typeface="Calibri"/>
              </a:rPr>
              <a:t> </a:t>
            </a:r>
            <a:r>
              <a:rPr sz="1400" spc="5">
                <a:latin typeface="Calibri"/>
                <a:cs typeface="Calibri"/>
              </a:rPr>
              <a:t>the</a:t>
            </a:r>
            <a:r>
              <a:rPr sz="1400" spc="25">
                <a:latin typeface="Calibri"/>
                <a:cs typeface="Calibri"/>
              </a:rPr>
              <a:t> </a:t>
            </a:r>
            <a:r>
              <a:rPr sz="1400" spc="5">
                <a:latin typeface="Calibri"/>
                <a:cs typeface="Calibri"/>
              </a:rPr>
              <a:t>following</a:t>
            </a:r>
            <a:r>
              <a:rPr sz="1400" spc="-20">
                <a:latin typeface="Calibri"/>
                <a:cs typeface="Calibri"/>
              </a:rPr>
              <a:t> </a:t>
            </a:r>
            <a:r>
              <a:rPr sz="1400" spc="5">
                <a:latin typeface="Calibri"/>
                <a:cs typeface="Calibri"/>
              </a:rPr>
              <a:t>bar</a:t>
            </a:r>
            <a:r>
              <a:rPr sz="1400" spc="15">
                <a:latin typeface="Calibri"/>
                <a:cs typeface="Calibri"/>
              </a:rPr>
              <a:t> </a:t>
            </a:r>
            <a:r>
              <a:rPr sz="1400" spc="5">
                <a:latin typeface="Calibri"/>
                <a:cs typeface="Calibri"/>
              </a:rPr>
              <a:t>plot</a:t>
            </a:r>
            <a:r>
              <a:rPr sz="1400" spc="15">
                <a:latin typeface="Calibri"/>
                <a:cs typeface="Calibri"/>
              </a:rPr>
              <a:t> </a:t>
            </a:r>
            <a:r>
              <a:rPr sz="1400" spc="5">
                <a:latin typeface="Calibri"/>
                <a:cs typeface="Calibri"/>
              </a:rPr>
              <a:t>the</a:t>
            </a:r>
            <a:r>
              <a:rPr sz="1400" spc="10">
                <a:latin typeface="Calibri"/>
                <a:cs typeface="Calibri"/>
              </a:rPr>
              <a:t> </a:t>
            </a:r>
            <a:r>
              <a:rPr sz="1400">
                <a:latin typeface="Calibri"/>
                <a:cs typeface="Calibri"/>
              </a:rPr>
              <a:t>more frequency</a:t>
            </a:r>
            <a:r>
              <a:rPr sz="1400" spc="15">
                <a:latin typeface="Calibri"/>
                <a:cs typeface="Calibri"/>
              </a:rPr>
              <a:t> </a:t>
            </a:r>
            <a:r>
              <a:rPr sz="1400" spc="5">
                <a:latin typeface="Calibri"/>
                <a:cs typeface="Calibri"/>
              </a:rPr>
              <a:t>has</a:t>
            </a:r>
            <a:r>
              <a:rPr sz="1400" spc="20">
                <a:latin typeface="Calibri"/>
                <a:cs typeface="Calibri"/>
              </a:rPr>
              <a:t> </a:t>
            </a:r>
            <a:r>
              <a:rPr sz="1400">
                <a:latin typeface="Calibri"/>
                <a:cs typeface="Calibri"/>
              </a:rPr>
              <a:t>for</a:t>
            </a:r>
            <a:r>
              <a:rPr sz="1400" spc="-20">
                <a:latin typeface="Calibri"/>
                <a:cs typeface="Calibri"/>
              </a:rPr>
              <a:t> </a:t>
            </a:r>
            <a:r>
              <a:rPr sz="1400" spc="5">
                <a:latin typeface="Calibri"/>
                <a:cs typeface="Calibri"/>
              </a:rPr>
              <a:t>the </a:t>
            </a:r>
            <a:r>
              <a:rPr sz="1400" spc="-300">
                <a:latin typeface="Calibri"/>
                <a:cs typeface="Calibri"/>
              </a:rPr>
              <a:t> </a:t>
            </a:r>
            <a:r>
              <a:rPr sz="1400">
                <a:latin typeface="Calibri"/>
                <a:cs typeface="Calibri"/>
              </a:rPr>
              <a:t>manger</a:t>
            </a:r>
            <a:r>
              <a:rPr sz="1400" spc="5">
                <a:latin typeface="Calibri"/>
                <a:cs typeface="Calibri"/>
              </a:rPr>
              <a:t> job</a:t>
            </a:r>
            <a:r>
              <a:rPr sz="1400" spc="10">
                <a:latin typeface="Calibri"/>
                <a:cs typeface="Calibri"/>
              </a:rPr>
              <a:t> </a:t>
            </a:r>
            <a:r>
              <a:rPr sz="1400" spc="5">
                <a:latin typeface="Calibri"/>
                <a:cs typeface="Calibri"/>
              </a:rPr>
              <a:t>title</a:t>
            </a:r>
            <a:r>
              <a:rPr sz="1400" spc="30">
                <a:latin typeface="Calibri"/>
                <a:cs typeface="Calibri"/>
              </a:rPr>
              <a:t> </a:t>
            </a:r>
            <a:r>
              <a:rPr sz="1400" spc="5">
                <a:latin typeface="Calibri"/>
                <a:cs typeface="Calibri"/>
              </a:rPr>
              <a:t>and</a:t>
            </a:r>
            <a:r>
              <a:rPr sz="1400" spc="10">
                <a:latin typeface="Calibri"/>
                <a:cs typeface="Calibri"/>
              </a:rPr>
              <a:t> </a:t>
            </a:r>
            <a:r>
              <a:rPr sz="1400" spc="5">
                <a:latin typeface="Calibri"/>
                <a:cs typeface="Calibri"/>
              </a:rPr>
              <a:t>less</a:t>
            </a:r>
            <a:r>
              <a:rPr sz="1400" spc="10">
                <a:latin typeface="Calibri"/>
                <a:cs typeface="Calibri"/>
              </a:rPr>
              <a:t> </a:t>
            </a:r>
            <a:r>
              <a:rPr sz="1400">
                <a:latin typeface="Calibri"/>
                <a:cs typeface="Calibri"/>
              </a:rPr>
              <a:t>frequency</a:t>
            </a:r>
            <a:r>
              <a:rPr sz="1400" spc="15">
                <a:latin typeface="Calibri"/>
                <a:cs typeface="Calibri"/>
              </a:rPr>
              <a:t> </a:t>
            </a:r>
            <a:r>
              <a:rPr sz="1400">
                <a:latin typeface="Calibri"/>
                <a:cs typeface="Calibri"/>
              </a:rPr>
              <a:t>for </a:t>
            </a:r>
            <a:r>
              <a:rPr sz="1400" spc="5">
                <a:latin typeface="Calibri"/>
                <a:cs typeface="Calibri"/>
              </a:rPr>
              <a:t>the</a:t>
            </a:r>
            <a:r>
              <a:rPr sz="1400" spc="25">
                <a:latin typeface="Calibri"/>
                <a:cs typeface="Calibri"/>
              </a:rPr>
              <a:t> </a:t>
            </a:r>
            <a:r>
              <a:rPr sz="1400" spc="5">
                <a:latin typeface="Calibri"/>
                <a:cs typeface="Calibri"/>
              </a:rPr>
              <a:t>engineer</a:t>
            </a:r>
            <a:r>
              <a:rPr sz="1400" spc="20">
                <a:latin typeface="Calibri"/>
                <a:cs typeface="Calibri"/>
              </a:rPr>
              <a:t> </a:t>
            </a:r>
            <a:r>
              <a:rPr sz="1400" spc="5">
                <a:latin typeface="Calibri"/>
                <a:cs typeface="Calibri"/>
              </a:rPr>
              <a:t>job</a:t>
            </a:r>
            <a:r>
              <a:rPr sz="1400">
                <a:latin typeface="Calibri"/>
                <a:cs typeface="Calibri"/>
              </a:rPr>
              <a:t> </a:t>
            </a:r>
            <a:r>
              <a:rPr sz="1400" spc="5">
                <a:latin typeface="Calibri"/>
                <a:cs typeface="Calibri"/>
              </a:rPr>
              <a:t>title.</a:t>
            </a:r>
            <a:endParaRPr sz="1400">
              <a:latin typeface="Calibri"/>
              <a:cs typeface="Calibri"/>
            </a:endParaRPr>
          </a:p>
          <a:p>
            <a:pPr>
              <a:lnSpc>
                <a:spcPct val="100000"/>
              </a:lnSpc>
              <a:spcBef>
                <a:spcPts val="5"/>
              </a:spcBef>
            </a:pPr>
            <a:endParaRPr sz="1200">
              <a:latin typeface="Calibri"/>
              <a:cs typeface="Calibri"/>
            </a:endParaRPr>
          </a:p>
          <a:p>
            <a:pPr marL="12700">
              <a:lnSpc>
                <a:spcPct val="100000"/>
              </a:lnSpc>
            </a:pPr>
            <a:r>
              <a:rPr sz="1400" spc="5">
                <a:latin typeface="Calibri"/>
                <a:cs typeface="Calibri"/>
              </a:rPr>
              <a:t>The</a:t>
            </a:r>
            <a:r>
              <a:rPr sz="1400" spc="15">
                <a:latin typeface="Calibri"/>
                <a:cs typeface="Calibri"/>
              </a:rPr>
              <a:t> </a:t>
            </a:r>
            <a:r>
              <a:rPr sz="1400" spc="-5">
                <a:latin typeface="Calibri"/>
                <a:cs typeface="Calibri"/>
              </a:rPr>
              <a:t>average</a:t>
            </a:r>
            <a:r>
              <a:rPr sz="1400" spc="15">
                <a:latin typeface="Calibri"/>
                <a:cs typeface="Calibri"/>
              </a:rPr>
              <a:t> </a:t>
            </a:r>
            <a:r>
              <a:rPr sz="1400">
                <a:latin typeface="Calibri"/>
                <a:cs typeface="Calibri"/>
              </a:rPr>
              <a:t>frequency</a:t>
            </a:r>
            <a:r>
              <a:rPr sz="1400" spc="50">
                <a:latin typeface="Calibri"/>
                <a:cs typeface="Calibri"/>
              </a:rPr>
              <a:t> </a:t>
            </a:r>
            <a:r>
              <a:rPr sz="1400">
                <a:latin typeface="Calibri"/>
                <a:cs typeface="Calibri"/>
              </a:rPr>
              <a:t>for</a:t>
            </a:r>
            <a:r>
              <a:rPr sz="1400" spc="-10">
                <a:latin typeface="Calibri"/>
                <a:cs typeface="Calibri"/>
              </a:rPr>
              <a:t> </a:t>
            </a:r>
            <a:r>
              <a:rPr sz="1400" spc="5">
                <a:latin typeface="Calibri"/>
                <a:cs typeface="Calibri"/>
              </a:rPr>
              <a:t>the</a:t>
            </a:r>
            <a:r>
              <a:rPr sz="1400" spc="35">
                <a:latin typeface="Calibri"/>
                <a:cs typeface="Calibri"/>
              </a:rPr>
              <a:t> </a:t>
            </a:r>
            <a:r>
              <a:rPr sz="1400" spc="5">
                <a:latin typeface="Calibri"/>
                <a:cs typeface="Calibri"/>
              </a:rPr>
              <a:t>job</a:t>
            </a:r>
            <a:r>
              <a:rPr sz="1400" spc="25">
                <a:latin typeface="Calibri"/>
                <a:cs typeface="Calibri"/>
              </a:rPr>
              <a:t> </a:t>
            </a:r>
            <a:r>
              <a:rPr sz="1400" spc="5">
                <a:latin typeface="Calibri"/>
                <a:cs typeface="Calibri"/>
              </a:rPr>
              <a:t>title</a:t>
            </a:r>
            <a:r>
              <a:rPr sz="1400" spc="25">
                <a:latin typeface="Calibri"/>
                <a:cs typeface="Calibri"/>
              </a:rPr>
              <a:t> </a:t>
            </a:r>
            <a:r>
              <a:rPr sz="1400" spc="5">
                <a:latin typeface="Calibri"/>
                <a:cs typeface="Calibri"/>
              </a:rPr>
              <a:t>of</a:t>
            </a:r>
            <a:r>
              <a:rPr sz="1400" spc="15">
                <a:latin typeface="Calibri"/>
                <a:cs typeface="Calibri"/>
              </a:rPr>
              <a:t> </a:t>
            </a:r>
            <a:r>
              <a:rPr sz="1400">
                <a:latin typeface="Calibri"/>
                <a:cs typeface="Calibri"/>
              </a:rPr>
              <a:t>director</a:t>
            </a:r>
            <a:r>
              <a:rPr sz="1400" spc="20">
                <a:latin typeface="Calibri"/>
                <a:cs typeface="Calibri"/>
              </a:rPr>
              <a:t> </a:t>
            </a:r>
            <a:r>
              <a:rPr sz="1400" spc="5">
                <a:latin typeface="Calibri"/>
                <a:cs typeface="Calibri"/>
              </a:rPr>
              <a:t>and</a:t>
            </a:r>
            <a:r>
              <a:rPr sz="1400" spc="20">
                <a:latin typeface="Calibri"/>
                <a:cs typeface="Calibri"/>
              </a:rPr>
              <a:t> </a:t>
            </a:r>
            <a:r>
              <a:rPr sz="1400" spc="5">
                <a:latin typeface="Calibri"/>
                <a:cs typeface="Calibri"/>
              </a:rPr>
              <a:t>Analyst.</a:t>
            </a:r>
            <a:endParaRPr sz="1400">
              <a:latin typeface="Calibri"/>
              <a:cs typeface="Calibri"/>
            </a:endParaRPr>
          </a:p>
        </p:txBody>
      </p:sp>
      <p:pic>
        <p:nvPicPr>
          <p:cNvPr id="3" name="object 3"/>
          <p:cNvPicPr/>
          <p:nvPr/>
        </p:nvPicPr>
        <p:blipFill>
          <a:blip r:embed="rId2" cstate="print"/>
          <a:stretch>
            <a:fillRect/>
          </a:stretch>
        </p:blipFill>
        <p:spPr>
          <a:xfrm>
            <a:off x="388620" y="3953074"/>
            <a:ext cx="5012436" cy="2538842"/>
          </a:xfrm>
          <a:prstGeom prst="rect">
            <a:avLst/>
          </a:prstGeom>
        </p:spPr>
      </p:pic>
      <p:pic>
        <p:nvPicPr>
          <p:cNvPr id="4" name="object 4"/>
          <p:cNvPicPr/>
          <p:nvPr/>
        </p:nvPicPr>
        <p:blipFill>
          <a:blip r:embed="rId3" cstate="print"/>
          <a:stretch>
            <a:fillRect/>
          </a:stretch>
        </p:blipFill>
        <p:spPr>
          <a:xfrm>
            <a:off x="5691433" y="1055601"/>
            <a:ext cx="5131337" cy="5620812"/>
          </a:xfrm>
          <a:prstGeom prst="rect">
            <a:avLst/>
          </a:prstGeom>
        </p:spPr>
      </p:pic>
      <p:pic>
        <p:nvPicPr>
          <p:cNvPr id="5" name="object 5"/>
          <p:cNvPicPr/>
          <p:nvPr/>
        </p:nvPicPr>
        <p:blipFill>
          <a:blip r:embed="rId4" cstate="print"/>
          <a:stretch>
            <a:fillRect/>
          </a:stretch>
        </p:blipFill>
        <p:spPr>
          <a:xfrm>
            <a:off x="465462" y="2424085"/>
            <a:ext cx="3890129" cy="118848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Parallax</vt:lpstr>
      <vt:lpstr>Title: Salary Prediction</vt:lpstr>
      <vt:lpstr>SALARY PREDICTION</vt:lpstr>
      <vt:lpstr>Introduction:</vt:lpstr>
      <vt:lpstr>Problem Statement:</vt:lpstr>
      <vt:lpstr>PowerPoint Presentation</vt:lpstr>
      <vt:lpstr>About Dataset </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PowerPoint Presentation</vt:lpstr>
      <vt:lpstr>Support vector regressor</vt:lpstr>
      <vt:lpstr>XG Boost Regressor</vt:lpstr>
      <vt:lpstr>Conclusion and Insights: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dc:title>
  <dc:creator>abhishek deolekar</dc:creator>
  <cp:revision>188</cp:revision>
  <dcterms:created xsi:type="dcterms:W3CDTF">2024-06-20T10:58:35Z</dcterms:created>
  <dcterms:modified xsi:type="dcterms:W3CDTF">2024-06-21T09:36:55Z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2024-04-15T00:00:00Z</vt:filetime>
  </property>
  <property fmtid="{D5CDD505-2E9C-101B-9397-08002B2CF9AE}" pid="3" name="Creator">
    <vt:lpwstr>Microsoft® PowerPoint® 2021</vt:lpwstr>
  </property>
  <property fmtid="{D5CDD505-2E9C-101B-9397-08002B2CF9AE}" pid="4" name="LastSaved">
    <vt:filetime>2024-06-20T00:00:00Z</vt:filetime>
  </property>
</Properties>
</file>