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C"/>
          </a:solidFill>
        </a:fill>
      </a:tcStyle>
    </a:wholeTbl>
    <a:band2H>
      <a:tcTxStyle b="def" i="def"/>
      <a:tcStyle>
        <a:tcBdr/>
        <a:fill>
          <a:solidFill>
            <a:srgbClr val="E6EAF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9F6"/>
          </a:solidFill>
        </a:fill>
      </a:tcStyle>
    </a:wholeTbl>
    <a:band2H>
      <a:tcTxStyle b="def" i="def"/>
      <a:tcStyle>
        <a:tcBdr/>
        <a:fill>
          <a:solidFill>
            <a:srgbClr val="E7ED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20893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Text"/>
          <p:cNvSpPr txBox="1"/>
          <p:nvPr>
            <p:ph type="title" hasCustomPrompt="1"/>
          </p:nvPr>
        </p:nvSpPr>
        <p:spPr>
          <a:xfrm>
            <a:off x="624417" y="1196975"/>
            <a:ext cx="10943167" cy="10826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half" idx="1" hasCustomPrompt="1"/>
          </p:nvPr>
        </p:nvSpPr>
        <p:spPr>
          <a:xfrm>
            <a:off x="626532" y="2422525"/>
            <a:ext cx="10949518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>
                <a:solidFill>
                  <a:srgbClr val="FFFFFF"/>
                </a:solidFill>
              </a:defRPr>
            </a:lvl1pPr>
            <a:lvl2pPr algn="ctr">
              <a:defRPr>
                <a:solidFill>
                  <a:srgbClr val="FFFFFF"/>
                </a:solidFill>
              </a:defRPr>
            </a:lvl2pPr>
            <a:lvl3pPr algn="ctr">
              <a:defRPr>
                <a:solidFill>
                  <a:srgbClr val="FFFFFF"/>
                </a:solidFill>
              </a:defRPr>
            </a:lvl3pPr>
            <a:lvl4pPr algn="ctr">
              <a:defRPr>
                <a:solidFill>
                  <a:srgbClr val="FFFFFF"/>
                </a:solidFill>
              </a:defRPr>
            </a:lvl4pPr>
            <a:lvl5pPr algn="ctr"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 hasCustomPrompt="1"/>
          </p:nvPr>
        </p:nvSpPr>
        <p:spPr>
          <a:xfrm>
            <a:off x="831850" y="1709738"/>
            <a:ext cx="10515601" cy="2852737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 hasCustomPrompt="1"/>
          </p:nvPr>
        </p:nvSpPr>
        <p:spPr>
          <a:xfrm>
            <a:off x="831850" y="4589462"/>
            <a:ext cx="10515601" cy="150019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None/>
              <a:defRPr sz="2400"/>
            </a:lvl1pPr>
            <a:lvl2pPr marL="0" indent="0">
              <a:spcBef>
                <a:spcPts val="500"/>
              </a:spcBef>
              <a:buSzTx/>
              <a:buNone/>
              <a:defRPr sz="2400"/>
            </a:lvl2pPr>
            <a:lvl3pPr marL="0" indent="0">
              <a:spcBef>
                <a:spcPts val="500"/>
              </a:spcBef>
              <a:buSzTx/>
              <a:buNone/>
              <a:defRPr sz="2400"/>
            </a:lvl3pPr>
            <a:lvl4pPr marL="0" indent="0">
              <a:spcBef>
                <a:spcPts val="500"/>
              </a:spcBef>
              <a:buSzTx/>
              <a:buNone/>
              <a:defRPr sz="2400"/>
            </a:lvl4pPr>
            <a:lvl5pPr marL="0" indent="0">
              <a:spcBef>
                <a:spcPts val="50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sz="half" idx="1" hasCustomPrompt="1"/>
          </p:nvPr>
        </p:nvSpPr>
        <p:spPr>
          <a:xfrm>
            <a:off x="609600" y="1174750"/>
            <a:ext cx="5384800" cy="4953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/>
          <p:nvPr>
            <p:ph type="title" hasCustomPrompt="1"/>
          </p:nvPr>
        </p:nvSpPr>
        <p:spPr>
          <a:xfrm>
            <a:off x="84031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 hasCustomPrompt="1"/>
          </p:nvPr>
        </p:nvSpPr>
        <p:spPr>
          <a:xfrm>
            <a:off x="840317" y="1681163"/>
            <a:ext cx="5158317" cy="82391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b="1" sz="2400"/>
            </a:lvl1pPr>
            <a:lvl2pPr marL="0" indent="0">
              <a:spcBef>
                <a:spcPts val="500"/>
              </a:spcBef>
              <a:buSzTx/>
              <a:buNone/>
              <a:defRPr b="1" sz="2400"/>
            </a:lvl2pPr>
            <a:lvl3pPr marL="0" indent="0">
              <a:spcBef>
                <a:spcPts val="500"/>
              </a:spcBef>
              <a:buSzTx/>
              <a:buNone/>
              <a:defRPr b="1" sz="2400"/>
            </a:lvl3pPr>
            <a:lvl4pPr marL="0" indent="0">
              <a:spcBef>
                <a:spcPts val="500"/>
              </a:spcBef>
              <a:buSzTx/>
              <a:buNone/>
              <a:defRPr b="1" sz="2400"/>
            </a:lvl4pPr>
            <a:lvl5pPr marL="0" indent="0">
              <a:spcBef>
                <a:spcPts val="500"/>
              </a:spcBef>
              <a:buSz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1" name="Text Placeholder 4"/>
          <p:cNvSpPr/>
          <p:nvPr>
            <p:ph type="body" sz="quarter" idx="21"/>
          </p:nvPr>
        </p:nvSpPr>
        <p:spPr>
          <a:xfrm>
            <a:off x="6172200" y="1681163"/>
            <a:ext cx="5183717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/>
          <p:nvPr>
            <p:ph type="title" hasCustomPrompt="1"/>
          </p:nvPr>
        </p:nvSpPr>
        <p:spPr>
          <a:xfrm>
            <a:off x="840317" y="457200"/>
            <a:ext cx="3932767" cy="1600200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half" idx="1" hasCustomPrompt="1"/>
          </p:nvPr>
        </p:nvSpPr>
        <p:spPr>
          <a:xfrm>
            <a:off x="5183716" y="987425"/>
            <a:ext cx="6172203" cy="487362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6" name="Text Placeholder 3"/>
          <p:cNvSpPr/>
          <p:nvPr>
            <p:ph type="body" sz="quarter" idx="21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 hasCustomPrompt="1"/>
          </p:nvPr>
        </p:nvSpPr>
        <p:spPr>
          <a:xfrm>
            <a:off x="840317" y="457200"/>
            <a:ext cx="3932767" cy="1600200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5" name="Picture Placeholder 2"/>
          <p:cNvSpPr/>
          <p:nvPr>
            <p:ph type="pic" sz="half" idx="21"/>
          </p:nvPr>
        </p:nvSpPr>
        <p:spPr>
          <a:xfrm>
            <a:off x="5183716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Body Level One…"/>
          <p:cNvSpPr txBox="1"/>
          <p:nvPr>
            <p:ph type="body" sz="quarter" idx="1" hasCustomPrompt="1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600"/>
            </a:lvl1pPr>
            <a:lvl2pPr marL="0" indent="0">
              <a:spcBef>
                <a:spcPts val="300"/>
              </a:spcBef>
              <a:buSzTx/>
              <a:buNone/>
              <a:defRPr sz="1600"/>
            </a:lvl2pPr>
            <a:lvl3pPr marL="0" indent="0">
              <a:spcBef>
                <a:spcPts val="300"/>
              </a:spcBef>
              <a:buSzTx/>
              <a:buNone/>
              <a:defRPr sz="1600"/>
            </a:lvl3pPr>
            <a:lvl4pPr marL="0" indent="0">
              <a:spcBef>
                <a:spcPts val="300"/>
              </a:spcBef>
              <a:buSzTx/>
              <a:buNone/>
              <a:defRPr sz="1600"/>
            </a:lvl4pPr>
            <a:lvl5pPr marL="0" indent="0">
              <a:spcBef>
                <a:spcPts val="300"/>
              </a:spcBef>
              <a:buSz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20893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 hasCustomPrompt="1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 hasCustomPrompt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280497" y="6245225"/>
            <a:ext cx="301904" cy="2888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ontent Placeholder 6"/>
          <p:cNvSpPr/>
          <p:nvPr/>
        </p:nvSpPr>
        <p:spPr>
          <a:xfrm>
            <a:off x="621029" y="365856"/>
            <a:ext cx="10697848" cy="275043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defRPr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7" name="Olist:…"/>
          <p:cNvSpPr txBox="1"/>
          <p:nvPr>
            <p:ph type="title"/>
          </p:nvPr>
        </p:nvSpPr>
        <p:spPr>
          <a:xfrm>
            <a:off x="624416" y="379247"/>
            <a:ext cx="10691074" cy="272365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miter lim="800000"/>
          </a:ln>
        </p:spPr>
        <p:txBody>
          <a:bodyPr lIns="88900" tIns="88900" rIns="88900" bIns="88900"/>
          <a:lstStyle/>
          <a:p>
            <a:pPr>
              <a:lnSpc>
                <a:spcPct val="120000"/>
              </a:lnSpc>
              <a:defRPr sz="4900">
                <a:ln w="12700" cap="flat">
                  <a:solidFill>
                    <a:schemeClr val="accent1">
                      <a:lumOff val="-8000"/>
                    </a:schemeClr>
                  </a:solidFill>
                  <a:prstDash val="solid"/>
                  <a:miter lim="400000"/>
                </a:ln>
                <a:solidFill>
                  <a:schemeClr val="accent1">
                    <a:lumOff val="-8000"/>
                  </a:schemeClr>
                </a:solidFill>
                <a:latin typeface="Baskerville"/>
                <a:ea typeface="Baskerville"/>
                <a:cs typeface="Baskerville"/>
                <a:sym typeface="Baskerville"/>
              </a:defRPr>
            </a:pPr>
            <a:r>
              <a:t>Olist:</a:t>
            </a:r>
          </a:p>
          <a:p>
            <a:pPr>
              <a:lnSpc>
                <a:spcPct val="120000"/>
              </a:lnSpc>
              <a:defRPr sz="4900">
                <a:ln w="12700" cap="flat">
                  <a:solidFill>
                    <a:schemeClr val="accent1">
                      <a:lumOff val="-8000"/>
                    </a:schemeClr>
                  </a:solidFill>
                  <a:prstDash val="solid"/>
                  <a:miter lim="400000"/>
                </a:ln>
                <a:solidFill>
                  <a:schemeClr val="accent1">
                    <a:lumOff val="-8000"/>
                  </a:schemeClr>
                </a:solidFill>
                <a:latin typeface="Baskerville"/>
                <a:ea typeface="Baskerville"/>
                <a:cs typeface="Baskerville"/>
                <a:sym typeface="Baskerville"/>
              </a:defRPr>
            </a:pPr>
            <a:r>
              <a:t>Optimizing Inventory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Heading"/>
          <p:cNvSpPr txBox="1"/>
          <p:nvPr/>
        </p:nvSpPr>
        <p:spPr>
          <a:xfrm>
            <a:off x="543147" y="188110"/>
            <a:ext cx="10743121" cy="560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6" tIns="45706" rIns="45706" bIns="45706" anchor="ctr">
            <a:spAutoFit/>
          </a:bodyPr>
          <a:lstStyle>
            <a:lvl1pPr algn="ctr">
              <a:defRPr sz="3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      Appendix - Data Sources</a:t>
            </a:r>
          </a:p>
        </p:txBody>
      </p:sp>
      <p:grpSp>
        <p:nvGrpSpPr>
          <p:cNvPr id="141" name="Rectangle 3"/>
          <p:cNvGrpSpPr/>
          <p:nvPr/>
        </p:nvGrpSpPr>
        <p:grpSpPr>
          <a:xfrm>
            <a:off x="504820" y="899155"/>
            <a:ext cx="10819773" cy="4815847"/>
            <a:chOff x="0" y="0"/>
            <a:chExt cx="10819771" cy="4815845"/>
          </a:xfrm>
        </p:grpSpPr>
        <p:sp>
          <p:nvSpPr>
            <p:cNvPr id="139" name="Rectangle"/>
            <p:cNvSpPr/>
            <p:nvPr/>
          </p:nvSpPr>
          <p:spPr>
            <a:xfrm>
              <a:off x="-1" y="0"/>
              <a:ext cx="10819773" cy="481584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0" name="Data Dictionary Overview:…"/>
            <p:cNvSpPr txBox="1"/>
            <p:nvPr/>
          </p:nvSpPr>
          <p:spPr>
            <a:xfrm>
              <a:off x="52069" y="6350"/>
              <a:ext cx="10715632" cy="3033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lnSpc>
                  <a:spcPct val="150000"/>
                </a:lnSpc>
                <a:spcBef>
                  <a:spcPts val="400"/>
                </a:spcBef>
                <a:defRPr b="1"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Data Dictionary Overview:</a:t>
              </a:r>
            </a:p>
            <a:p>
              <a:pPr lvl="1" marL="742950" indent="-285750">
                <a:lnSpc>
                  <a:spcPct val="150000"/>
                </a:lnSpc>
                <a:spcBef>
                  <a:spcPts val="400"/>
                </a:spcBef>
                <a:buClr>
                  <a:srgbClr val="000000"/>
                </a:buClr>
                <a:buSzPct val="75000"/>
                <a:buFont typeface="Arial"/>
                <a:buChar char="❑"/>
                <a:defRPr b="1"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Order details</a:t>
              </a:r>
              <a:r>
                <a:rPr b="0"/>
                <a:t>, including order ID, status, price, and shipping charges.</a:t>
              </a:r>
            </a:p>
            <a:p>
              <a:pPr lvl="1" marL="742950" indent="-285750">
                <a:lnSpc>
                  <a:spcPct val="150000"/>
                </a:lnSpc>
                <a:spcBef>
                  <a:spcPts val="400"/>
                </a:spcBef>
                <a:buClr>
                  <a:srgbClr val="000000"/>
                </a:buClr>
                <a:buSzPct val="75000"/>
                <a:buFont typeface="Arial"/>
                <a:buChar char="❑"/>
                <a:defRPr b="1"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Customer information</a:t>
              </a:r>
              <a:r>
                <a:rPr b="0"/>
                <a:t>, such as customer ID, city, and state.</a:t>
              </a:r>
            </a:p>
            <a:p>
              <a:pPr lvl="1" marL="742950" indent="-285750">
                <a:lnSpc>
                  <a:spcPct val="150000"/>
                </a:lnSpc>
                <a:spcBef>
                  <a:spcPts val="400"/>
                </a:spcBef>
                <a:buClr>
                  <a:srgbClr val="000000"/>
                </a:buClr>
                <a:buSzPct val="75000"/>
                <a:buFont typeface="Arial"/>
                <a:buChar char="❑"/>
                <a:defRPr b="1"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Product attributes</a:t>
              </a:r>
              <a:r>
                <a:rPr b="0"/>
                <a:t> like product ID, category name, and dimensions.</a:t>
              </a:r>
            </a:p>
            <a:p>
              <a:pPr>
                <a:lnSpc>
                  <a:spcPct val="150000"/>
                </a:lnSpc>
                <a:spcBef>
                  <a:spcPts val="400"/>
                </a:spcBef>
                <a:defRPr b="1"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Data Sources:</a:t>
              </a:r>
            </a:p>
            <a:p>
              <a:pPr marL="285750" indent="-285750">
                <a:lnSpc>
                  <a:spcPct val="150000"/>
                </a:lnSpc>
                <a:spcBef>
                  <a:spcPts val="400"/>
                </a:spcBef>
                <a:buClr>
                  <a:srgbClr val="000000"/>
                </a:buClr>
                <a:buSzPct val="75000"/>
                <a:buFont typeface="Arial"/>
                <a:buChar char="❑"/>
                <a:defRPr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Utilised the OList retail dataset, rich in order-related information.</a:t>
              </a:r>
            </a:p>
            <a:p>
              <a:pPr marL="285750" indent="-285750">
                <a:lnSpc>
                  <a:spcPct val="150000"/>
                </a:lnSpc>
                <a:spcBef>
                  <a:spcPts val="400"/>
                </a:spcBef>
                <a:buClr>
                  <a:srgbClr val="000000"/>
                </a:buClr>
                <a:buSzPct val="75000"/>
                <a:buFont typeface="Arial"/>
                <a:buChar char="❑"/>
                <a:defRPr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Data spanned the years 2016 to 2018.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Heading"/>
          <p:cNvSpPr txBox="1"/>
          <p:nvPr/>
        </p:nvSpPr>
        <p:spPr>
          <a:xfrm>
            <a:off x="514991" y="175481"/>
            <a:ext cx="10912462" cy="548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6" tIns="45706" rIns="45706" bIns="45706" anchor="ctr">
            <a:spAutoFit/>
          </a:bodyPr>
          <a:lstStyle>
            <a:lvl1pPr algn="ctr"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      Appendix - Data Methodology</a:t>
            </a:r>
          </a:p>
        </p:txBody>
      </p:sp>
      <p:grpSp>
        <p:nvGrpSpPr>
          <p:cNvPr id="146" name="Rectangle 3"/>
          <p:cNvGrpSpPr/>
          <p:nvPr/>
        </p:nvGrpSpPr>
        <p:grpSpPr>
          <a:xfrm>
            <a:off x="361607" y="899156"/>
            <a:ext cx="10044483" cy="5059688"/>
            <a:chOff x="-1" y="0"/>
            <a:chExt cx="10044482" cy="5059686"/>
          </a:xfrm>
        </p:grpSpPr>
        <p:sp>
          <p:nvSpPr>
            <p:cNvPr id="144" name="Rectangle"/>
            <p:cNvSpPr/>
            <p:nvPr/>
          </p:nvSpPr>
          <p:spPr>
            <a:xfrm>
              <a:off x="-2" y="-1"/>
              <a:ext cx="10044483" cy="505968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spcBef>
                  <a:spcPts val="400"/>
                </a:spcBef>
                <a:defRPr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5" name="We conducted a thorough analysis of the OList retail data. The process included:…"/>
            <p:cNvSpPr txBox="1"/>
            <p:nvPr/>
          </p:nvSpPr>
          <p:spPr>
            <a:xfrm>
              <a:off x="47600" y="5804"/>
              <a:ext cx="9949279" cy="36552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marL="285750" indent="-285750">
                <a:lnSpc>
                  <a:spcPct val="150000"/>
                </a:lnSpc>
                <a:spcBef>
                  <a:spcPts val="400"/>
                </a:spcBef>
                <a:buClr>
                  <a:srgbClr val="000000"/>
                </a:buClr>
                <a:buSzPct val="75000"/>
                <a:buFont typeface="Arial"/>
                <a:buChar char="❑"/>
                <a:defRPr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We conducted a thorough analysis of the </a:t>
              </a:r>
              <a:r>
                <a:rPr b="1"/>
                <a:t>OList retail data</a:t>
              </a:r>
              <a:r>
                <a:t>. The process included:</a:t>
              </a:r>
            </a:p>
            <a:p>
              <a:pPr indent="377190">
                <a:spcBef>
                  <a:spcPts val="400"/>
                </a:spcBef>
                <a:defRPr b="1"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Data Analysis Steps:</a:t>
              </a:r>
            </a:p>
            <a:p>
              <a:pPr marL="720090" indent="-342900">
                <a:spcBef>
                  <a:spcPts val="400"/>
                </a:spcBef>
                <a:buClr>
                  <a:srgbClr val="000000"/>
                </a:buClr>
                <a:buSzPct val="100000"/>
                <a:buFont typeface="Arial"/>
                <a:buChar char="➢"/>
                <a:defRPr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Data cleaning and transformation in Jupyter Notebook using Pandas and Numpy.</a:t>
              </a:r>
            </a:p>
            <a:p>
              <a:pPr marL="720090" indent="-342900">
                <a:spcBef>
                  <a:spcPts val="400"/>
                </a:spcBef>
                <a:buClr>
                  <a:srgbClr val="000000"/>
                </a:buClr>
                <a:buSzPct val="100000"/>
                <a:buFont typeface="Arial"/>
                <a:buChar char="➢"/>
                <a:defRPr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Exploratory data analysis (EDA) in Jupyter Notebook using Matplotlib and Seaborn.</a:t>
              </a:r>
            </a:p>
            <a:p>
              <a:pPr indent="377190">
                <a:spcBef>
                  <a:spcPts val="400"/>
                </a:spcBef>
                <a:defRPr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indent="377190">
                <a:spcBef>
                  <a:spcPts val="400"/>
                </a:spcBef>
                <a:defRPr b="1"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Key Processes:</a:t>
              </a:r>
            </a:p>
            <a:p>
              <a:pPr marL="720090" indent="-342900">
                <a:spcBef>
                  <a:spcPts val="400"/>
                </a:spcBef>
                <a:buClr>
                  <a:srgbClr val="000000"/>
                </a:buClr>
                <a:buSzPct val="100000"/>
                <a:buFont typeface="Arial"/>
                <a:buChar char="➢"/>
                <a:defRPr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Emphasize the importance of data quality through cleaning.</a:t>
              </a:r>
            </a:p>
            <a:p>
              <a:pPr marL="720090" indent="-342900">
                <a:spcBef>
                  <a:spcPts val="400"/>
                </a:spcBef>
                <a:buClr>
                  <a:srgbClr val="000000"/>
                </a:buClr>
                <a:buSzPct val="100000"/>
                <a:buFont typeface="Arial"/>
                <a:buChar char="➢"/>
                <a:defRPr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Highlight insights gained from EDA.</a:t>
              </a:r>
            </a:p>
            <a:p>
              <a:pPr indent="377190">
                <a:spcBef>
                  <a:spcPts val="400"/>
                </a:spcBef>
                <a:defRPr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indent="377190">
                <a:spcBef>
                  <a:spcPts val="400"/>
                </a:spcBef>
                <a:defRPr b="1"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Detailed Analysis:</a:t>
              </a:r>
            </a:p>
            <a:p>
              <a:pPr marL="720090" indent="-342900">
                <a:spcBef>
                  <a:spcPts val="400"/>
                </a:spcBef>
                <a:buClr>
                  <a:srgbClr val="000000"/>
                </a:buClr>
                <a:buSzPct val="100000"/>
                <a:buFont typeface="Arial"/>
                <a:buChar char="➢"/>
                <a:defRPr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Provided link or reference to the attached Python Jupyter Notebook PDF.</a:t>
              </a:r>
            </a:p>
          </p:txBody>
        </p:sp>
      </p:grpSp>
      <p:pic>
        <p:nvPicPr>
          <p:cNvPr id="147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5490" y="4573522"/>
            <a:ext cx="4028664" cy="10369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Heading"/>
          <p:cNvSpPr txBox="1"/>
          <p:nvPr/>
        </p:nvSpPr>
        <p:spPr>
          <a:xfrm>
            <a:off x="509934" y="225652"/>
            <a:ext cx="10542846" cy="560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6" tIns="45706" rIns="45706" bIns="45706" anchor="ctr">
            <a:spAutoFit/>
          </a:bodyPr>
          <a:lstStyle>
            <a:lvl1pPr algn="ctr">
              <a:defRPr sz="3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      Appendix - Data Assumptions</a:t>
            </a:r>
          </a:p>
        </p:txBody>
      </p:sp>
      <p:grpSp>
        <p:nvGrpSpPr>
          <p:cNvPr id="152" name="Rectangle 3"/>
          <p:cNvGrpSpPr/>
          <p:nvPr/>
        </p:nvGrpSpPr>
        <p:grpSpPr>
          <a:xfrm>
            <a:off x="464180" y="1023617"/>
            <a:ext cx="10634354" cy="4905381"/>
            <a:chOff x="-1" y="0"/>
            <a:chExt cx="10634353" cy="4905380"/>
          </a:xfrm>
        </p:grpSpPr>
        <p:sp>
          <p:nvSpPr>
            <p:cNvPr id="150" name="Rectangle"/>
            <p:cNvSpPr/>
            <p:nvPr/>
          </p:nvSpPr>
          <p:spPr>
            <a:xfrm>
              <a:off x="-2" y="-1"/>
              <a:ext cx="10634354" cy="490538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lnSpc>
                  <a:spcPct val="150000"/>
                </a:lnSpc>
                <a:spcBef>
                  <a:spcPts val="400"/>
                </a:spcBef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1" name="Revenue Assumption:…"/>
            <p:cNvSpPr txBox="1"/>
            <p:nvPr/>
          </p:nvSpPr>
          <p:spPr>
            <a:xfrm>
              <a:off x="52068" y="6350"/>
              <a:ext cx="10530214" cy="3480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indent="377190">
                <a:lnSpc>
                  <a:spcPct val="150000"/>
                </a:lnSpc>
                <a:spcBef>
                  <a:spcPts val="400"/>
                </a:spcBef>
                <a:defRPr b="1">
                  <a:latin typeface="Arial"/>
                  <a:ea typeface="Arial"/>
                  <a:cs typeface="Arial"/>
                  <a:sym typeface="Arial"/>
                </a:defRPr>
              </a:pPr>
              <a:r>
                <a:t>Revenue Assumption:</a:t>
              </a:r>
            </a:p>
            <a:p>
              <a:pPr marL="662940" indent="-285750">
                <a:lnSpc>
                  <a:spcPct val="150000"/>
                </a:lnSpc>
                <a:spcBef>
                  <a:spcPts val="400"/>
                </a:spcBef>
                <a:buClr>
                  <a:srgbClr val="000000"/>
                </a:buClr>
                <a:buSzPct val="100000"/>
                <a:buFont typeface="Arial"/>
                <a:buChar char="❑"/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t>Assumed the provided data achieved desired revenue levels.</a:t>
              </a:r>
            </a:p>
            <a:p>
              <a:pPr indent="377190">
                <a:lnSpc>
                  <a:spcPct val="150000"/>
                </a:lnSpc>
                <a:spcBef>
                  <a:spcPts val="400"/>
                </a:spcBef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indent="377190">
                <a:lnSpc>
                  <a:spcPct val="150000"/>
                </a:lnSpc>
                <a:spcBef>
                  <a:spcPts val="400"/>
                </a:spcBef>
                <a:defRPr b="1">
                  <a:latin typeface="Arial"/>
                  <a:ea typeface="Arial"/>
                  <a:cs typeface="Arial"/>
                  <a:sym typeface="Arial"/>
                </a:defRPr>
              </a:pPr>
              <a:r>
                <a:t>Expansion Strategy:</a:t>
              </a:r>
            </a:p>
            <a:p>
              <a:pPr marL="662940" indent="-285750">
                <a:lnSpc>
                  <a:spcPct val="150000"/>
                </a:lnSpc>
                <a:spcBef>
                  <a:spcPts val="400"/>
                </a:spcBef>
                <a:buClr>
                  <a:srgbClr val="000000"/>
                </a:buClr>
                <a:buSzPct val="100000"/>
                <a:buFont typeface="Arial"/>
                <a:buChar char="❑"/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t>Assumed no plans to expand to new warehouses/facilities.</a:t>
              </a:r>
            </a:p>
            <a:p>
              <a:pPr indent="377190">
                <a:lnSpc>
                  <a:spcPct val="150000"/>
                </a:lnSpc>
                <a:spcBef>
                  <a:spcPts val="400"/>
                </a:spcBef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indent="377190">
                <a:lnSpc>
                  <a:spcPct val="150000"/>
                </a:lnSpc>
                <a:spcBef>
                  <a:spcPts val="400"/>
                </a:spcBef>
                <a:defRPr b="1">
                  <a:latin typeface="Arial"/>
                  <a:ea typeface="Arial"/>
                  <a:cs typeface="Arial"/>
                  <a:sym typeface="Arial"/>
                </a:defRPr>
              </a:pPr>
              <a:r>
                <a:t>Sales Growth Focus:</a:t>
              </a:r>
            </a:p>
            <a:p>
              <a:pPr marL="662940" indent="-285750">
                <a:lnSpc>
                  <a:spcPct val="150000"/>
                </a:lnSpc>
                <a:spcBef>
                  <a:spcPts val="400"/>
                </a:spcBef>
                <a:buClr>
                  <a:srgbClr val="000000"/>
                </a:buClr>
                <a:buSzPct val="100000"/>
                <a:buFont typeface="Arial"/>
                <a:buChar char="❑"/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t>Strategies based on constant sales growth expectation.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ontent Placeholder 6"/>
          <p:cNvSpPr txBox="1"/>
          <p:nvPr>
            <p:ph type="body" idx="1"/>
          </p:nvPr>
        </p:nvSpPr>
        <p:spPr>
          <a:xfrm>
            <a:off x="532129" y="1204594"/>
            <a:ext cx="10092591" cy="39834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marL="240665" indent="-240665">
              <a:lnSpc>
                <a:spcPct val="150000"/>
              </a:lnSpc>
              <a:spcBef>
                <a:spcPts val="400"/>
              </a:spcBef>
              <a:buAutoNum type="arabicPeriod" startAt="1"/>
              <a:defRPr sz="1800">
                <a:solidFill>
                  <a:srgbClr val="0D0D0D"/>
                </a:solidFill>
              </a:defRPr>
            </a:pPr>
            <a:r>
              <a:t>Background </a:t>
            </a:r>
          </a:p>
          <a:p>
            <a:pPr marL="240665" indent="-240665">
              <a:lnSpc>
                <a:spcPct val="150000"/>
              </a:lnSpc>
              <a:spcBef>
                <a:spcPts val="400"/>
              </a:spcBef>
              <a:buAutoNum type="arabicPeriod" startAt="1"/>
              <a:defRPr sz="1800">
                <a:solidFill>
                  <a:srgbClr val="0D0D0D"/>
                </a:solidFill>
              </a:defRPr>
            </a:pPr>
            <a:r>
              <a:t>Objective</a:t>
            </a:r>
          </a:p>
          <a:p>
            <a:pPr marL="240665" indent="-240665">
              <a:lnSpc>
                <a:spcPct val="150000"/>
              </a:lnSpc>
              <a:spcBef>
                <a:spcPts val="400"/>
              </a:spcBef>
              <a:buAutoNum type="arabicPeriod" startAt="1"/>
              <a:defRPr sz="1800">
                <a:solidFill>
                  <a:srgbClr val="0D0D0D"/>
                </a:solidFill>
              </a:defRPr>
            </a:pPr>
            <a:r>
              <a:t>Key findings</a:t>
            </a:r>
          </a:p>
          <a:p>
            <a:pPr marL="240665" indent="-240665">
              <a:lnSpc>
                <a:spcPct val="150000"/>
              </a:lnSpc>
              <a:spcBef>
                <a:spcPts val="400"/>
              </a:spcBef>
              <a:buAutoNum type="arabicPeriod" startAt="1"/>
              <a:defRPr sz="1800">
                <a:solidFill>
                  <a:srgbClr val="0D0D0D"/>
                </a:solidFill>
              </a:defRPr>
            </a:pPr>
            <a:r>
              <a:t>Recommendations</a:t>
            </a:r>
          </a:p>
          <a:p>
            <a:pPr marL="240665" indent="-240665">
              <a:lnSpc>
                <a:spcPct val="150000"/>
              </a:lnSpc>
              <a:spcBef>
                <a:spcPts val="400"/>
              </a:spcBef>
              <a:buAutoNum type="arabicPeriod" startAt="1"/>
              <a:defRPr sz="1800">
                <a:solidFill>
                  <a:srgbClr val="0D0D0D"/>
                </a:solidFill>
              </a:defRPr>
            </a:pPr>
            <a:r>
              <a:t>Appendix:</a:t>
            </a:r>
          </a:p>
          <a:p>
            <a:pPr lvl="1" marL="561340" indent="-180340">
              <a:lnSpc>
                <a:spcPct val="150000"/>
              </a:lnSpc>
              <a:spcBef>
                <a:spcPts val="400"/>
              </a:spcBef>
              <a:buChar char="•"/>
              <a:defRPr sz="1800">
                <a:solidFill>
                  <a:srgbClr val="0D0D0D"/>
                </a:solidFill>
              </a:defRPr>
            </a:pPr>
            <a:r>
              <a:t>Data sources </a:t>
            </a:r>
          </a:p>
          <a:p>
            <a:pPr lvl="1" marL="561340" indent="-180340">
              <a:lnSpc>
                <a:spcPct val="150000"/>
              </a:lnSpc>
              <a:spcBef>
                <a:spcPts val="400"/>
              </a:spcBef>
              <a:buChar char="•"/>
              <a:defRPr sz="1800">
                <a:solidFill>
                  <a:srgbClr val="0D0D0D"/>
                </a:solidFill>
              </a:defRPr>
            </a:pPr>
            <a:r>
              <a:t>Data methodology</a:t>
            </a:r>
          </a:p>
          <a:p>
            <a:pPr lvl="1" marL="561340" indent="-180340">
              <a:lnSpc>
                <a:spcPct val="150000"/>
              </a:lnSpc>
              <a:spcBef>
                <a:spcPts val="400"/>
              </a:spcBef>
              <a:buChar char="•"/>
              <a:defRPr sz="1800">
                <a:solidFill>
                  <a:srgbClr val="0D0D0D"/>
                </a:solidFill>
              </a:defRPr>
            </a:pPr>
            <a:r>
              <a:t>Data model assumptions</a:t>
            </a:r>
          </a:p>
        </p:txBody>
      </p:sp>
      <p:sp>
        <p:nvSpPr>
          <p:cNvPr id="100" name="Agenda"/>
          <p:cNvSpPr txBox="1"/>
          <p:nvPr/>
        </p:nvSpPr>
        <p:spPr>
          <a:xfrm>
            <a:off x="526623" y="409210"/>
            <a:ext cx="10103603" cy="609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Agenda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Heading"/>
          <p:cNvSpPr txBox="1"/>
          <p:nvPr/>
        </p:nvSpPr>
        <p:spPr>
          <a:xfrm>
            <a:off x="563791" y="144561"/>
            <a:ext cx="10024764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6" tIns="45706" rIns="45706" bIns="45706" anchor="ctr">
            <a:spAutoFit/>
          </a:bodyPr>
          <a:lstStyle/>
          <a:p>
            <a:pPr algn="ctr"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      </a:t>
            </a:r>
            <a:r>
              <a:rPr sz="3500"/>
              <a:t>Background</a:t>
            </a:r>
          </a:p>
        </p:txBody>
      </p:sp>
      <p:grpSp>
        <p:nvGrpSpPr>
          <p:cNvPr id="105" name="Rectangle 3"/>
          <p:cNvGrpSpPr/>
          <p:nvPr/>
        </p:nvGrpSpPr>
        <p:grpSpPr>
          <a:xfrm>
            <a:off x="760742" y="940199"/>
            <a:ext cx="9630862" cy="4080140"/>
            <a:chOff x="0" y="0"/>
            <a:chExt cx="9630861" cy="4080138"/>
          </a:xfrm>
        </p:grpSpPr>
        <p:sp>
          <p:nvSpPr>
            <p:cNvPr id="103" name="Rectangle"/>
            <p:cNvSpPr/>
            <p:nvPr/>
          </p:nvSpPr>
          <p:spPr>
            <a:xfrm>
              <a:off x="0" y="-1"/>
              <a:ext cx="9630862" cy="408014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marL="285750" indent="-285750">
                <a:lnSpc>
                  <a:spcPct val="150000"/>
                </a:lnSpc>
                <a:spcBef>
                  <a:spcPts val="400"/>
                </a:spcBef>
                <a:defRPr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4" name="Olist has been experiencing a decline in revenue over the past few months.To meet customer demand, the company needs to stock a substantial volume of products in its warehouses.…"/>
            <p:cNvSpPr txBox="1"/>
            <p:nvPr/>
          </p:nvSpPr>
          <p:spPr>
            <a:xfrm>
              <a:off x="48215" y="255320"/>
              <a:ext cx="9534430" cy="31307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2100">
                  <a:latin typeface="Arial"/>
                  <a:ea typeface="Arial"/>
                  <a:cs typeface="Arial"/>
                  <a:sym typeface="Arial"/>
                </a:defRPr>
              </a:pPr>
              <a:r>
                <a:t>Olist has been experiencing a decline in revenue over the past few months.To meet customer demand, the company needs to stock a substantial volume of products in its warehouses.</a:t>
              </a:r>
            </a:p>
            <a:p>
              <a:pPr>
                <a:defRPr sz="2100"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>
                <a:defRPr sz="2100">
                  <a:latin typeface="Arial"/>
                  <a:ea typeface="Arial"/>
                  <a:cs typeface="Arial"/>
                  <a:sym typeface="Arial"/>
                </a:defRPr>
              </a:pPr>
              <a:r>
                <a:t>However, warehousing these products adds significant costs to the company’s operations.Therefore, effective inventory planning is essential for Olist.</a:t>
              </a:r>
            </a:p>
            <a:p>
              <a:pPr>
                <a:defRPr sz="2100"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>
                <a:defRPr sz="2100">
                  <a:latin typeface="Arial"/>
                  <a:ea typeface="Arial"/>
                  <a:cs typeface="Arial"/>
                  <a:sym typeface="Arial"/>
                </a:defRPr>
              </a:pPr>
              <a:r>
                <a:t>The goal is to align inventory levels with customer demand while minimising unnecessary storage costs.This approach allows Olist to strike a balance between customer satisfaction and cost control.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Heading"/>
          <p:cNvSpPr txBox="1"/>
          <p:nvPr/>
        </p:nvSpPr>
        <p:spPr>
          <a:xfrm>
            <a:off x="497245" y="232482"/>
            <a:ext cx="9845887" cy="62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6" tIns="45706" rIns="45706" bIns="45706" anchor="ctr">
            <a:spAutoFit/>
          </a:bodyPr>
          <a:lstStyle/>
          <a:p>
            <a:pPr algn="ctr"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      </a:t>
            </a:r>
            <a:r>
              <a:rPr sz="3800"/>
              <a:t>Objective</a:t>
            </a:r>
          </a:p>
        </p:txBody>
      </p:sp>
      <p:grpSp>
        <p:nvGrpSpPr>
          <p:cNvPr id="110" name="Rectangle 4"/>
          <p:cNvGrpSpPr/>
          <p:nvPr/>
        </p:nvGrpSpPr>
        <p:grpSpPr>
          <a:xfrm>
            <a:off x="348412" y="1118220"/>
            <a:ext cx="10143553" cy="4168242"/>
            <a:chOff x="0" y="0"/>
            <a:chExt cx="10143552" cy="4168240"/>
          </a:xfrm>
        </p:grpSpPr>
        <p:sp>
          <p:nvSpPr>
            <p:cNvPr id="108" name="Rectangle"/>
            <p:cNvSpPr/>
            <p:nvPr/>
          </p:nvSpPr>
          <p:spPr>
            <a:xfrm>
              <a:off x="0" y="-1"/>
              <a:ext cx="10143553" cy="416824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marL="285750" indent="-285750">
                <a:lnSpc>
                  <a:spcPct val="150000"/>
                </a:lnSpc>
                <a:spcBef>
                  <a:spcPts val="400"/>
                </a:spcBef>
                <a:defRPr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9" name="Utilize the 80/20 principle to identify the top 20% of products responsible for 80% of our revenue ; Focus resources on optimizing these key products to maximize profitability and overall sales.…"/>
            <p:cNvSpPr txBox="1"/>
            <p:nvPr/>
          </p:nvSpPr>
          <p:spPr>
            <a:xfrm>
              <a:off x="50713" y="406893"/>
              <a:ext cx="10042125" cy="3587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/>
            <a:p>
              <a:pPr marL="285750" indent="-285750">
                <a:spcBef>
                  <a:spcPts val="400"/>
                </a:spcBef>
                <a:buClr>
                  <a:srgbClr val="000000"/>
                </a:buClr>
                <a:buSzPct val="75000"/>
                <a:buFont typeface="Arial"/>
                <a:buChar char="❑"/>
                <a:defRPr b="1" sz="2100">
                  <a:latin typeface="Arial"/>
                  <a:ea typeface="Arial"/>
                  <a:cs typeface="Arial"/>
                  <a:sym typeface="Arial"/>
                </a:defRPr>
              </a:pPr>
              <a:r>
                <a:t>Utiliz</a:t>
              </a:r>
              <a:r>
                <a:t>ing</a:t>
              </a:r>
              <a:r>
                <a:t> the </a:t>
              </a:r>
              <a:r>
                <a:rPr u="sng"/>
                <a:t>80/20 principle</a:t>
              </a:r>
              <a:r>
                <a:t> </a:t>
              </a:r>
              <a:r>
                <a:rPr b="0"/>
                <a:t>t</a:t>
              </a:r>
              <a:r>
                <a:t>o identify the top 20% of products </a:t>
              </a:r>
              <a:r>
                <a:rPr b="0"/>
                <a:t>responsible for 80% of our revenue ; Focus resources on optimizing these key products to maximize profitability and overall sales.</a:t>
              </a:r>
            </a:p>
            <a:p>
              <a:pPr marL="285750" indent="-285750">
                <a:spcBef>
                  <a:spcPts val="400"/>
                </a:spcBef>
                <a:buClr>
                  <a:srgbClr val="000000"/>
                </a:buClr>
                <a:buSzPct val="75000"/>
                <a:buFont typeface="Arial"/>
                <a:buChar char="❑"/>
                <a:defRPr b="1" sz="2100">
                  <a:latin typeface="Arial"/>
                  <a:ea typeface="Arial"/>
                  <a:cs typeface="Arial"/>
                  <a:sym typeface="Arial"/>
                </a:defRPr>
              </a:pPr>
              <a:r>
                <a:t>Discover patterns of products frequently bought together,</a:t>
              </a:r>
              <a:r>
                <a:rPr b="0"/>
                <a:t> enabling strategic bundling and cross-selling opportunities and on the whole, deepen our shared understanding </a:t>
              </a:r>
              <a:r>
                <a:t>with</a:t>
              </a:r>
              <a:r>
                <a:rPr b="0"/>
                <a:t> </a:t>
              </a:r>
              <a:r>
                <a:rPr u="sng"/>
                <a:t>Market Basket Analysis</a:t>
              </a:r>
              <a:r>
                <a:rPr b="0"/>
                <a:t>. This aids in tailoring Marketing Strategies.</a:t>
              </a:r>
            </a:p>
            <a:p>
              <a:pPr marL="285750" indent="-285750">
                <a:spcBef>
                  <a:spcPts val="400"/>
                </a:spcBef>
                <a:buClr>
                  <a:srgbClr val="000000"/>
                </a:buClr>
                <a:buSzPct val="75000"/>
                <a:buFont typeface="Arial"/>
                <a:buChar char="❑"/>
                <a:defRPr b="1" sz="2100">
                  <a:latin typeface="Arial"/>
                  <a:ea typeface="Arial"/>
                  <a:cs typeface="Arial"/>
                  <a:sym typeface="Arial"/>
                </a:defRPr>
              </a:pPr>
              <a:r>
                <a:t>Gaining insight into standalone and complementary product preferences</a:t>
              </a:r>
              <a:r>
                <a:t> to help maximise profitability</a:t>
              </a:r>
              <a:r>
                <a:t>: </a:t>
              </a:r>
              <a:r>
                <a:rPr b="0"/>
                <a:t>Investigate which items are commonly purchased individually and which ones tend to be paired with others.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Heading"/>
          <p:cNvSpPr txBox="1"/>
          <p:nvPr/>
        </p:nvSpPr>
        <p:spPr>
          <a:xfrm>
            <a:off x="191405" y="16329"/>
            <a:ext cx="12028900" cy="51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6" tIns="45706" rIns="45706" bIns="45706" anchor="ctr">
            <a:spAutoFit/>
          </a:bodyPr>
          <a:lstStyle>
            <a:lvl1pPr algn="ctr"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“Toys” Category  Leads in Sales and Revenue</a:t>
            </a:r>
          </a:p>
        </p:txBody>
      </p:sp>
      <p:grpSp>
        <p:nvGrpSpPr>
          <p:cNvPr id="115" name="Rectangle 46"/>
          <p:cNvGrpSpPr/>
          <p:nvPr/>
        </p:nvGrpSpPr>
        <p:grpSpPr>
          <a:xfrm>
            <a:off x="504825" y="548891"/>
            <a:ext cx="11283950" cy="2099316"/>
            <a:chOff x="0" y="0"/>
            <a:chExt cx="11283950" cy="2099315"/>
          </a:xfrm>
        </p:grpSpPr>
        <p:sp>
          <p:nvSpPr>
            <p:cNvPr id="113" name="Rectangle"/>
            <p:cNvSpPr/>
            <p:nvPr/>
          </p:nvSpPr>
          <p:spPr>
            <a:xfrm>
              <a:off x="0" y="73024"/>
              <a:ext cx="11283950" cy="202629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spcBef>
                  <a:spcPts val="400"/>
                </a:spcBef>
                <a:defRPr sz="1700"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4" name="Toys stand out as the most ordered product category.…"/>
            <p:cNvSpPr txBox="1"/>
            <p:nvPr/>
          </p:nvSpPr>
          <p:spPr>
            <a:xfrm>
              <a:off x="52070" y="0"/>
              <a:ext cx="11179811" cy="20655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marL="285750" indent="-285750">
                <a:spcBef>
                  <a:spcPts val="400"/>
                </a:spcBef>
                <a:buClr>
                  <a:srgbClr val="000000"/>
                </a:buClr>
                <a:buSzPct val="75000"/>
                <a:buFont typeface="Arial"/>
                <a:buChar char="❑"/>
                <a:defRPr b="1" sz="1700"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Toys</a:t>
              </a:r>
              <a:r>
                <a:rPr b="0"/>
                <a:t> </a:t>
              </a:r>
              <a:r>
                <a:t>stand out as the most ordered product category.</a:t>
              </a:r>
            </a:p>
            <a:p>
              <a:pPr marL="285750" indent="-285750">
                <a:spcBef>
                  <a:spcPts val="400"/>
                </a:spcBef>
                <a:buClr>
                  <a:srgbClr val="000000"/>
                </a:buClr>
                <a:buSzPct val="75000"/>
                <a:buFont typeface="Arial"/>
                <a:buChar char="❑"/>
                <a:defRPr sz="1700"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They also </a:t>
              </a:r>
              <a:r>
                <a:rPr b="1"/>
                <a:t>contribute the highest revenue</a:t>
              </a:r>
              <a:r>
                <a:t> among all product categories.</a:t>
              </a:r>
            </a:p>
            <a:p>
              <a:pPr marL="285750" indent="-285750">
                <a:spcBef>
                  <a:spcPts val="400"/>
                </a:spcBef>
                <a:buClr>
                  <a:srgbClr val="000000"/>
                </a:buClr>
                <a:buSzPct val="75000"/>
                <a:buFont typeface="Arial"/>
                <a:buChar char="❑"/>
                <a:defRPr sz="1700"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Notably, the revenue generated by Toys surpasses the combined revenue of all other product categories.</a:t>
              </a:r>
            </a:p>
            <a:p>
              <a:pPr marL="285750" indent="-285750">
                <a:spcBef>
                  <a:spcPts val="400"/>
                </a:spcBef>
                <a:buClr>
                  <a:srgbClr val="000000"/>
                </a:buClr>
                <a:buSzPct val="75000"/>
                <a:buFont typeface="Arial"/>
                <a:buChar char="❑"/>
                <a:defRPr b="1" sz="1700"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Similarly, the number of orders for Toys alone exceeds the total orders across all other categories combined.</a:t>
              </a:r>
            </a:p>
            <a:p>
              <a:pPr marL="285750" indent="-285750">
                <a:spcBef>
                  <a:spcPts val="400"/>
                </a:spcBef>
                <a:buClr>
                  <a:srgbClr val="000000"/>
                </a:buClr>
                <a:buSzPct val="75000"/>
                <a:buFont typeface="Arial"/>
                <a:buChar char="❑"/>
                <a:defRPr sz="1700"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Given these compelling statistics, prioritising the stocking and management of the Toys category in inventory emerges as a clear and strategic imperative.</a:t>
              </a:r>
            </a:p>
          </p:txBody>
        </p:sp>
      </p:grpSp>
      <p:pic>
        <p:nvPicPr>
          <p:cNvPr id="11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4180" y="2738120"/>
            <a:ext cx="5878196" cy="3930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14134" y="2738120"/>
            <a:ext cx="5294632" cy="38792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eading"/>
          <p:cNvSpPr txBox="1"/>
          <p:nvPr/>
        </p:nvSpPr>
        <p:spPr>
          <a:xfrm>
            <a:off x="45706" y="89282"/>
            <a:ext cx="12100587" cy="51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6" tIns="45706" rIns="45706" bIns="45706" anchor="ctr">
            <a:spAutoFit/>
          </a:bodyPr>
          <a:lstStyle>
            <a:lvl1pPr algn="ctr">
              <a:defRPr sz="3000"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"Three key categories drive over 80% of total orders"</a:t>
            </a:r>
          </a:p>
        </p:txBody>
      </p:sp>
      <p:grpSp>
        <p:nvGrpSpPr>
          <p:cNvPr id="122" name="Rectangle 46"/>
          <p:cNvGrpSpPr/>
          <p:nvPr/>
        </p:nvGrpSpPr>
        <p:grpSpPr>
          <a:xfrm>
            <a:off x="307338" y="858516"/>
            <a:ext cx="11059163" cy="2570489"/>
            <a:chOff x="0" y="0"/>
            <a:chExt cx="11059162" cy="2570487"/>
          </a:xfrm>
        </p:grpSpPr>
        <p:sp>
          <p:nvSpPr>
            <p:cNvPr id="120" name="Rectangle"/>
            <p:cNvSpPr/>
            <p:nvPr/>
          </p:nvSpPr>
          <p:spPr>
            <a:xfrm>
              <a:off x="0" y="-1"/>
              <a:ext cx="11059163" cy="257048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spcBef>
                  <a:spcPts val="400"/>
                </a:spcBef>
                <a:defRPr sz="1700"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1" name="Applying Pareto Analysis reveals that three categories, namely Toys, Health &amp; Beauty, and Bed &amp; Bath Table, collectively account for a significant 80.38% of total orders.…"/>
            <p:cNvSpPr txBox="1"/>
            <p:nvPr/>
          </p:nvSpPr>
          <p:spPr>
            <a:xfrm>
              <a:off x="52070" y="277854"/>
              <a:ext cx="10955023" cy="2014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285750" indent="-285750">
                <a:spcBef>
                  <a:spcPts val="400"/>
                </a:spcBef>
                <a:buClr>
                  <a:srgbClr val="000000"/>
                </a:buClr>
                <a:buSzPct val="75000"/>
                <a:buFont typeface="Arial"/>
                <a:buChar char="❑"/>
                <a:defRPr b="1" sz="1700"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Applying Pareto Analysis reveals that three categories, namely Toys, Health &amp; Beauty, and Bed &amp; Bath Table, collectively account for a significant 80.38% of total orders.</a:t>
              </a:r>
            </a:p>
            <a:p>
              <a:pPr marL="285750" indent="-285750">
                <a:spcBef>
                  <a:spcPts val="400"/>
                </a:spcBef>
                <a:buClr>
                  <a:srgbClr val="000000"/>
                </a:buClr>
                <a:buSzPct val="75000"/>
                <a:buFont typeface="Arial"/>
                <a:buChar char="❑"/>
                <a:defRPr sz="1700"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Conversely, the remaining product categories contribute to the remaining 19.62% of orders.</a:t>
              </a:r>
            </a:p>
            <a:p>
              <a:pPr marL="285750" indent="-285750">
                <a:spcBef>
                  <a:spcPts val="400"/>
                </a:spcBef>
                <a:buClr>
                  <a:srgbClr val="000000"/>
                </a:buClr>
                <a:buSzPct val="75000"/>
                <a:buFont typeface="Arial"/>
                <a:buChar char="❑"/>
                <a:defRPr sz="1700"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To streamline inventory management effectively, it's prudent to categorize products into priority groups based on their order counts.</a:t>
              </a:r>
            </a:p>
            <a:p>
              <a:pPr marL="285750" indent="-285750">
                <a:spcBef>
                  <a:spcPts val="400"/>
                </a:spcBef>
                <a:buClr>
                  <a:srgbClr val="000000"/>
                </a:buClr>
                <a:buSzPct val="75000"/>
                <a:buFont typeface="Arial"/>
                <a:buChar char="❑"/>
                <a:defRPr sz="1700"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This prioritization ensures that the </a:t>
              </a:r>
              <a:r>
                <a:rPr b="1"/>
                <a:t>top-selling items,</a:t>
              </a:r>
              <a:r>
                <a:t> namely Toys, Health &amp; Beauty, and Bed &amp; Bath Table, </a:t>
              </a:r>
              <a:r>
                <a:rPr b="1"/>
                <a:t>receive special attention</a:t>
              </a:r>
              <a:r>
                <a:t> </a:t>
              </a:r>
              <a:r>
                <a:rPr b="1"/>
                <a:t>to prevent any shortages</a:t>
              </a:r>
              <a:r>
                <a:t> and ensure they are managed meticulously.</a:t>
              </a:r>
            </a:p>
          </p:txBody>
        </p:sp>
      </p:grpSp>
      <p:grpSp>
        <p:nvGrpSpPr>
          <p:cNvPr id="125" name="Rectangle 46"/>
          <p:cNvGrpSpPr/>
          <p:nvPr/>
        </p:nvGrpSpPr>
        <p:grpSpPr>
          <a:xfrm>
            <a:off x="307338" y="3851907"/>
            <a:ext cx="11059163" cy="2570486"/>
            <a:chOff x="0" y="0"/>
            <a:chExt cx="11059162" cy="2570484"/>
          </a:xfrm>
        </p:grpSpPr>
        <p:sp>
          <p:nvSpPr>
            <p:cNvPr id="123" name="Rectangle"/>
            <p:cNvSpPr/>
            <p:nvPr/>
          </p:nvSpPr>
          <p:spPr>
            <a:xfrm>
              <a:off x="0" y="0"/>
              <a:ext cx="11059163" cy="257048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spcBef>
                  <a:spcPts val="400"/>
                </a:spcBef>
                <a:defRPr sz="1700"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4" name="The product categories of Toys, Health &amp; Beauty, and Watches &amp; Gifts collectively contribute a substantial 80.56% of the total revenues.…"/>
            <p:cNvSpPr txBox="1"/>
            <p:nvPr/>
          </p:nvSpPr>
          <p:spPr>
            <a:xfrm>
              <a:off x="52070" y="125452"/>
              <a:ext cx="10955023" cy="23195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285750" indent="-285750">
                <a:spcBef>
                  <a:spcPts val="400"/>
                </a:spcBef>
                <a:buClr>
                  <a:srgbClr val="000000"/>
                </a:buClr>
                <a:buSzPct val="75000"/>
                <a:buFont typeface="Arial"/>
                <a:buChar char="❑"/>
                <a:defRPr b="1" sz="1700"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The product categories of Toys, Health &amp; Beauty, and Watches &amp; Gifts collectively contribute a substantial 80.56% of the total revenues.</a:t>
              </a:r>
            </a:p>
            <a:p>
              <a:pPr marL="285750" indent="-285750">
                <a:spcBef>
                  <a:spcPts val="400"/>
                </a:spcBef>
                <a:buClr>
                  <a:srgbClr val="000000"/>
                </a:buClr>
                <a:buSzPct val="75000"/>
                <a:buFont typeface="Arial"/>
                <a:buChar char="❑"/>
                <a:defRPr sz="1700"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In contrast, the remaining 70+ product categories account for the remaining 19.44% of revenues.</a:t>
              </a:r>
            </a:p>
            <a:p>
              <a:pPr marL="285750" indent="-285750">
                <a:spcBef>
                  <a:spcPts val="400"/>
                </a:spcBef>
                <a:buClr>
                  <a:srgbClr val="000000"/>
                </a:buClr>
                <a:buSzPct val="75000"/>
                <a:buFont typeface="Arial"/>
                <a:buChar char="❑"/>
                <a:defRPr sz="1700"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In light of these findings, it is imperative to prioritize and plan inventory restocking for these top-performing products.</a:t>
              </a:r>
            </a:p>
            <a:p>
              <a:pPr marL="285750" indent="-285750">
                <a:spcBef>
                  <a:spcPts val="400"/>
                </a:spcBef>
                <a:buClr>
                  <a:srgbClr val="000000"/>
                </a:buClr>
                <a:buSzPct val="75000"/>
                <a:buFont typeface="Arial"/>
                <a:buChar char="❑"/>
                <a:defRPr b="1" sz="1700"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Ensuring a consistent and adequate supply of these products is essential to meet demand effectively.</a:t>
              </a:r>
            </a:p>
            <a:p>
              <a:pPr marL="285750" indent="-285750">
                <a:spcBef>
                  <a:spcPts val="400"/>
                </a:spcBef>
                <a:buClr>
                  <a:srgbClr val="000000"/>
                </a:buClr>
                <a:buSzPct val="75000"/>
                <a:buFont typeface="Arial"/>
                <a:buChar char="❑"/>
                <a:defRPr sz="1700"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Additionally, these high-revenue products should be strategically positioned within the warehouse or facility to facilitate easy access, streamlining the order fulfilment process.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Heading"/>
          <p:cNvSpPr txBox="1"/>
          <p:nvPr/>
        </p:nvSpPr>
        <p:spPr>
          <a:xfrm>
            <a:off x="157606" y="199661"/>
            <a:ext cx="12100587" cy="51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6" tIns="45706" rIns="45706" bIns="45706" anchor="ctr">
            <a:spAutoFit/>
          </a:bodyPr>
          <a:lstStyle>
            <a:lvl1pPr algn="ctr"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  Unlock Sales Potential through Effective Cross-selling with Toys.</a:t>
            </a:r>
          </a:p>
        </p:txBody>
      </p:sp>
      <p:grpSp>
        <p:nvGrpSpPr>
          <p:cNvPr id="130" name="Rectangle 46"/>
          <p:cNvGrpSpPr/>
          <p:nvPr/>
        </p:nvGrpSpPr>
        <p:grpSpPr>
          <a:xfrm>
            <a:off x="485773" y="1035046"/>
            <a:ext cx="5167634" cy="5163193"/>
            <a:chOff x="0" y="0"/>
            <a:chExt cx="5167633" cy="5163192"/>
          </a:xfrm>
        </p:grpSpPr>
        <p:sp>
          <p:nvSpPr>
            <p:cNvPr id="128" name="Square"/>
            <p:cNvSpPr/>
            <p:nvPr/>
          </p:nvSpPr>
          <p:spPr>
            <a:xfrm>
              <a:off x="-1" y="-1"/>
              <a:ext cx="5167635" cy="516319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95000"/>
                </a:lnSpc>
                <a:spcBef>
                  <a:spcPts val="400"/>
                </a:spcBef>
                <a:defRPr sz="1700"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9" name="The Toys category stands out as the most commonly purchased individual item, with a remarkably high support value of 0.97.…"/>
            <p:cNvSpPr txBox="1"/>
            <p:nvPr/>
          </p:nvSpPr>
          <p:spPr>
            <a:xfrm>
              <a:off x="52070" y="498407"/>
              <a:ext cx="5063494" cy="41663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lnSpc>
                  <a:spcPct val="95000"/>
                </a:lnSpc>
                <a:spcBef>
                  <a:spcPts val="400"/>
                </a:spcBef>
                <a:defRPr sz="1700"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marL="342265" indent="-342265">
                <a:lnSpc>
                  <a:spcPct val="95000"/>
                </a:lnSpc>
                <a:spcBef>
                  <a:spcPts val="400"/>
                </a:spcBef>
                <a:buClr>
                  <a:srgbClr val="000000"/>
                </a:buClr>
                <a:buSzPct val="75000"/>
                <a:buFont typeface="Arial"/>
                <a:buChar char="❑"/>
                <a:defRPr sz="1700"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The </a:t>
              </a:r>
              <a:r>
                <a:rPr b="1"/>
                <a:t>Toys category</a:t>
              </a:r>
              <a:r>
                <a:t> stands out as the most commonly purchased individual item, </a:t>
              </a:r>
              <a:r>
                <a:rPr b="1"/>
                <a:t>with a remarkably high support value of 0.97.</a:t>
              </a:r>
            </a:p>
            <a:p>
              <a:pPr marL="342265" indent="-342265">
                <a:lnSpc>
                  <a:spcPct val="95000"/>
                </a:lnSpc>
                <a:spcBef>
                  <a:spcPts val="400"/>
                </a:spcBef>
                <a:buClr>
                  <a:srgbClr val="000000"/>
                </a:buClr>
                <a:buSzPct val="75000"/>
                <a:buFont typeface="Arial"/>
                <a:buChar char="❑"/>
                <a:defRPr sz="1700"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Furthermore, Toys emerge as the most sought-after consequent product, indicating that </a:t>
              </a:r>
              <a:r>
                <a:rPr b="1"/>
                <a:t>customers often follow the purchase of other items with Toys.</a:t>
              </a:r>
              <a:endParaRPr b="1"/>
            </a:p>
            <a:p>
              <a:pPr marL="342265" indent="-342265">
                <a:lnSpc>
                  <a:spcPct val="95000"/>
                </a:lnSpc>
                <a:spcBef>
                  <a:spcPts val="400"/>
                </a:spcBef>
                <a:buClr>
                  <a:srgbClr val="000000"/>
                </a:buClr>
                <a:buSzPct val="75000"/>
                <a:buFont typeface="Arial"/>
                <a:buChar char="❑"/>
                <a:defRPr sz="1700"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Leveraging these insights, </a:t>
              </a:r>
              <a:r>
                <a:rPr b="1"/>
                <a:t>offering discounts on specific product combinations</a:t>
              </a:r>
              <a:r>
                <a:t>, such as providing a discount on one of the items, presents </a:t>
              </a:r>
              <a:r>
                <a:rPr b="1"/>
                <a:t>an effective strategy</a:t>
              </a:r>
              <a:r>
                <a:t>.</a:t>
              </a:r>
            </a:p>
            <a:p>
              <a:pPr marL="342265" indent="-342265">
                <a:lnSpc>
                  <a:spcPct val="95000"/>
                </a:lnSpc>
                <a:spcBef>
                  <a:spcPts val="400"/>
                </a:spcBef>
                <a:buClr>
                  <a:srgbClr val="000000"/>
                </a:buClr>
                <a:buSzPct val="75000"/>
                <a:buFont typeface="Arial"/>
                <a:buChar char="❑"/>
                <a:defRPr b="1" sz="1700"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Implementing such discounts can promote continuous inventory</a:t>
              </a:r>
              <a:r>
                <a:rPr b="0"/>
                <a:t> turnover, reducing the risk of products becoming stale and aiding in maintaining a dynamic inventory.</a:t>
              </a:r>
            </a:p>
          </p:txBody>
        </p:sp>
      </p:grpSp>
      <p:pic>
        <p:nvPicPr>
          <p:cNvPr id="13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74409" y="1580513"/>
            <a:ext cx="5954396" cy="3794763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989" y="239052"/>
            <a:ext cx="10933068" cy="6240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/>
          <p:nvPr>
            <p:ph type="title"/>
          </p:nvPr>
        </p:nvSpPr>
        <p:spPr>
          <a:xfrm>
            <a:off x="9384" y="150168"/>
            <a:ext cx="11353803" cy="1528554"/>
          </a:xfrm>
          <a:prstGeom prst="rect">
            <a:avLst/>
          </a:prstGeom>
        </p:spPr>
        <p:txBody>
          <a:bodyPr/>
          <a:lstStyle/>
          <a:p>
            <a:pPr defTabSz="850264">
              <a:defRPr sz="3300"/>
            </a:pPr>
            <a:r>
              <a:t>      </a:t>
            </a:r>
            <a:r>
              <a:rPr spc="-100"/>
              <a:t>Recommendations</a:t>
            </a:r>
            <a:br>
              <a:rPr spc="-100"/>
            </a:br>
            <a:r>
              <a:t> </a:t>
            </a:r>
            <a:br/>
          </a:p>
        </p:txBody>
      </p:sp>
      <p:sp>
        <p:nvSpPr>
          <p:cNvPr id="136" name="Content Placeholder 6"/>
          <p:cNvSpPr txBox="1"/>
          <p:nvPr>
            <p:ph type="body" idx="1"/>
          </p:nvPr>
        </p:nvSpPr>
        <p:spPr>
          <a:xfrm>
            <a:off x="518794" y="829945"/>
            <a:ext cx="10176748" cy="434721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Arial"/>
              <a:buChar char="❑"/>
              <a:defRPr sz="1800">
                <a:solidFill>
                  <a:srgbClr val="0D0D0D"/>
                </a:solidFill>
              </a:defRPr>
            </a:pPr>
            <a:r>
              <a:t>Prioritize the product categories responsible for over 80% of the revenue. Maintain these items consistently in stock and consider proactive restocking to prevent shortages.</a:t>
            </a:r>
          </a:p>
          <a:p>
            <a:pPr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Arial"/>
              <a:buChar char="❑"/>
              <a:defRPr sz="1800">
                <a:solidFill>
                  <a:srgbClr val="0D0D0D"/>
                </a:solidFill>
              </a:defRPr>
            </a:pPr>
            <a:r>
              <a:t>Implement discounts on products that are frequently purchased together with Toys, encouraging customers to explore complementary items.</a:t>
            </a:r>
          </a:p>
          <a:p>
            <a:pPr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Arial"/>
              <a:buChar char="❑"/>
              <a:defRPr sz="1800">
                <a:solidFill>
                  <a:srgbClr val="0D0D0D"/>
                </a:solidFill>
              </a:defRPr>
            </a:pPr>
            <a:r>
              <a:t>Organise the Toys category alongside related products on the same shelf for efficient access. This facilitates the rapid movement of top product combinations, saving both labor time and expenses.</a:t>
            </a:r>
          </a:p>
          <a:p>
            <a:pPr>
              <a:lnSpc>
                <a:spcPct val="13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Arial"/>
              <a:buChar char="❑"/>
              <a:defRPr sz="1800">
                <a:solidFill>
                  <a:srgbClr val="0D0D0D"/>
                </a:solidFill>
              </a:defRPr>
            </a:pPr>
            <a:r>
              <a:t>To maintain a fresh and trend-aligned inventory, offer discounts on older stock within categories. This strategy promotes quicker sales of stagnant items, ensuring the inventory remains current and aligned with market trends.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ue Waves">
  <a:themeElements>
    <a:clrScheme name="Blue Wav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6CC"/>
      </a:accent1>
      <a:accent2>
        <a:srgbClr val="3399FF"/>
      </a:accent2>
      <a:accent3>
        <a:srgbClr val="8F8F8F"/>
      </a:accent3>
      <a:accent4>
        <a:srgbClr val="707070"/>
      </a:accent4>
      <a:accent5>
        <a:srgbClr val="AAB8E2"/>
      </a:accent5>
      <a:accent6>
        <a:srgbClr val="2D8AE7"/>
      </a:accent6>
      <a:hlink>
        <a:srgbClr val="0000FF"/>
      </a:hlink>
      <a:folHlink>
        <a:srgbClr val="FF00FF"/>
      </a:folHlink>
    </a:clrScheme>
    <a:fontScheme name="Blue Waves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ue Wav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ue Waves">
  <a:themeElements>
    <a:clrScheme name="Blue Wav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6CC"/>
      </a:accent1>
      <a:accent2>
        <a:srgbClr val="3399FF"/>
      </a:accent2>
      <a:accent3>
        <a:srgbClr val="8F8F8F"/>
      </a:accent3>
      <a:accent4>
        <a:srgbClr val="707070"/>
      </a:accent4>
      <a:accent5>
        <a:srgbClr val="AAB8E2"/>
      </a:accent5>
      <a:accent6>
        <a:srgbClr val="2D8AE7"/>
      </a:accent6>
      <a:hlink>
        <a:srgbClr val="0000FF"/>
      </a:hlink>
      <a:folHlink>
        <a:srgbClr val="FF00FF"/>
      </a:folHlink>
    </a:clrScheme>
    <a:fontScheme name="Blue Waves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ue Wav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