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4FB13-7E87-B923-D2A1-69965D6D86B0}" v="509" dt="2024-12-27T09:58:14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0A1943-3039-406C-96A8-FE08903D2A4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90F208-83ED-438F-8053-020E17FC3194}">
      <dgm:prSet/>
      <dgm:spPr/>
      <dgm:t>
        <a:bodyPr/>
        <a:lstStyle/>
        <a:p>
          <a:r>
            <a:rPr lang="en-US" dirty="0"/>
            <a:t> Explore and analyze factors affecting housing prices.</a:t>
          </a:r>
        </a:p>
      </dgm:t>
    </dgm:pt>
    <dgm:pt modelId="{4356B360-7996-4630-93E7-F568B7A61564}" type="parTrans" cxnId="{30B18E06-ADED-4A5C-876B-8FD13046CB69}">
      <dgm:prSet/>
      <dgm:spPr/>
      <dgm:t>
        <a:bodyPr/>
        <a:lstStyle/>
        <a:p>
          <a:endParaRPr lang="en-US"/>
        </a:p>
      </dgm:t>
    </dgm:pt>
    <dgm:pt modelId="{AE2D38D8-9029-40BA-88C3-3B88E38F97E9}" type="sibTrans" cxnId="{30B18E06-ADED-4A5C-876B-8FD13046CB69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57F86C3C-6BD9-4B47-995E-EF996569CE47}">
      <dgm:prSet/>
      <dgm:spPr/>
      <dgm:t>
        <a:bodyPr/>
        <a:lstStyle/>
        <a:p>
          <a:r>
            <a:rPr lang="en-US" dirty="0"/>
            <a:t> Clean and preprocess the dataset to ensure quality.</a:t>
          </a:r>
        </a:p>
      </dgm:t>
    </dgm:pt>
    <dgm:pt modelId="{D42E8A8B-B5DA-49B6-B34F-115690125E37}" type="parTrans" cxnId="{956478F3-F89F-4395-B986-7245B95148A5}">
      <dgm:prSet/>
      <dgm:spPr/>
      <dgm:t>
        <a:bodyPr/>
        <a:lstStyle/>
        <a:p>
          <a:endParaRPr lang="en-US"/>
        </a:p>
      </dgm:t>
    </dgm:pt>
    <dgm:pt modelId="{CC52EAF1-4ED6-458F-91DB-833B6D6E0353}" type="sibTrans" cxnId="{956478F3-F89F-4395-B986-7245B95148A5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03FCA6D6-8101-41A9-BF18-364510D9ECDB}">
      <dgm:prSet/>
      <dgm:spPr/>
      <dgm:t>
        <a:bodyPr/>
        <a:lstStyle/>
        <a:p>
          <a:r>
            <a:rPr lang="en-US" dirty="0"/>
            <a:t> Develop a machine learning model for price prediction.</a:t>
          </a:r>
        </a:p>
      </dgm:t>
    </dgm:pt>
    <dgm:pt modelId="{F9BB2419-BFDF-4B82-ADAE-08B87FE6BFA2}" type="parTrans" cxnId="{0FC0FB6A-DD0F-48D1-9163-C117940ACC4A}">
      <dgm:prSet/>
      <dgm:spPr/>
      <dgm:t>
        <a:bodyPr/>
        <a:lstStyle/>
        <a:p>
          <a:endParaRPr lang="en-US"/>
        </a:p>
      </dgm:t>
    </dgm:pt>
    <dgm:pt modelId="{6ACBFC3E-D957-4C6C-96C6-78601A5C5ACF}" type="sibTrans" cxnId="{0FC0FB6A-DD0F-48D1-9163-C117940ACC4A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D6F0DA8F-DDD6-465D-B3E8-D218C6F5B7BE}">
      <dgm:prSet/>
      <dgm:spPr/>
      <dgm:t>
        <a:bodyPr/>
        <a:lstStyle/>
        <a:p>
          <a:r>
            <a:rPr lang="en-US" dirty="0"/>
            <a:t> Provide actionable insights for stakeholders.</a:t>
          </a:r>
        </a:p>
      </dgm:t>
    </dgm:pt>
    <dgm:pt modelId="{1B002A6B-57C2-4F21-B75F-C7899B6AB36E}" type="parTrans" cxnId="{15D98C7C-AD06-4F9F-B715-33F33E07D3A8}">
      <dgm:prSet/>
      <dgm:spPr/>
      <dgm:t>
        <a:bodyPr/>
        <a:lstStyle/>
        <a:p>
          <a:endParaRPr lang="en-US"/>
        </a:p>
      </dgm:t>
    </dgm:pt>
    <dgm:pt modelId="{034D25CC-B708-484F-B4BF-916E4D35A3E8}" type="sibTrans" cxnId="{15D98C7C-AD06-4F9F-B715-33F33E07D3A8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3B04CCB2-FCE1-4A9B-B75F-58372637F3FB}" type="pres">
      <dgm:prSet presAssocID="{050A1943-3039-406C-96A8-FE08903D2A48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89DA31-F5BC-40EF-9173-A88DF57CAA07}" type="pres">
      <dgm:prSet presAssocID="{8290F208-83ED-438F-8053-020E17FC3194}" presName="compositeNode" presStyleCnt="0">
        <dgm:presLayoutVars>
          <dgm:bulletEnabled val="1"/>
        </dgm:presLayoutVars>
      </dgm:prSet>
      <dgm:spPr/>
    </dgm:pt>
    <dgm:pt modelId="{0371B7B9-EBC2-4ECE-95CF-2218B28D2E85}" type="pres">
      <dgm:prSet presAssocID="{8290F208-83ED-438F-8053-020E17FC3194}" presName="bgRect" presStyleLbl="bgAccFollowNode1" presStyleIdx="0" presStyleCnt="4"/>
      <dgm:spPr/>
      <dgm:t>
        <a:bodyPr/>
        <a:lstStyle/>
        <a:p>
          <a:endParaRPr lang="en-US"/>
        </a:p>
      </dgm:t>
    </dgm:pt>
    <dgm:pt modelId="{EC3156DD-15D5-4795-95EF-7080C345704E}" type="pres">
      <dgm:prSet presAssocID="{AE2D38D8-9029-40BA-88C3-3B88E38F97E9}" presName="sibTransNodeCircle" presStyleLbl="alignNode1" presStyleIdx="0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0FBE739F-04FF-4DA9-B688-0845840D1BAF}" type="pres">
      <dgm:prSet presAssocID="{8290F208-83ED-438F-8053-020E17FC3194}" presName="bottomLine" presStyleLbl="alignNode1" presStyleIdx="1" presStyleCnt="8">
        <dgm:presLayoutVars/>
      </dgm:prSet>
      <dgm:spPr/>
    </dgm:pt>
    <dgm:pt modelId="{1E844C50-5B57-4301-A520-93C002355FF3}" type="pres">
      <dgm:prSet presAssocID="{8290F208-83ED-438F-8053-020E17FC3194}" presName="nodeText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FD34B-F9E7-4856-B5BD-F2115BD6F35B}" type="pres">
      <dgm:prSet presAssocID="{AE2D38D8-9029-40BA-88C3-3B88E38F97E9}" presName="sibTrans" presStyleCnt="0"/>
      <dgm:spPr/>
    </dgm:pt>
    <dgm:pt modelId="{CC171426-D011-4946-A829-7EA48AA01310}" type="pres">
      <dgm:prSet presAssocID="{57F86C3C-6BD9-4B47-995E-EF996569CE47}" presName="compositeNode" presStyleCnt="0">
        <dgm:presLayoutVars>
          <dgm:bulletEnabled val="1"/>
        </dgm:presLayoutVars>
      </dgm:prSet>
      <dgm:spPr/>
    </dgm:pt>
    <dgm:pt modelId="{5DD2BEDD-702A-4016-9B37-8934A5D829EF}" type="pres">
      <dgm:prSet presAssocID="{57F86C3C-6BD9-4B47-995E-EF996569CE47}" presName="bgRect" presStyleLbl="bgAccFollowNode1" presStyleIdx="1" presStyleCnt="4"/>
      <dgm:spPr/>
      <dgm:t>
        <a:bodyPr/>
        <a:lstStyle/>
        <a:p>
          <a:endParaRPr lang="en-US"/>
        </a:p>
      </dgm:t>
    </dgm:pt>
    <dgm:pt modelId="{A28AC19D-7133-4931-A014-875149ED95E3}" type="pres">
      <dgm:prSet presAssocID="{CC52EAF1-4ED6-458F-91DB-833B6D6E0353}" presName="sibTransNodeCircle" presStyleLbl="alignNode1" presStyleIdx="2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72D222AA-9307-4B36-8C7F-5B6BE73246D7}" type="pres">
      <dgm:prSet presAssocID="{57F86C3C-6BD9-4B47-995E-EF996569CE47}" presName="bottomLine" presStyleLbl="alignNode1" presStyleIdx="3" presStyleCnt="8">
        <dgm:presLayoutVars/>
      </dgm:prSet>
      <dgm:spPr/>
    </dgm:pt>
    <dgm:pt modelId="{750E21CA-0635-472D-9298-AB27C7C50D11}" type="pres">
      <dgm:prSet presAssocID="{57F86C3C-6BD9-4B47-995E-EF996569CE47}" presName="nodeText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F6F095-82F4-4B37-A89D-F5B9EB1236B9}" type="pres">
      <dgm:prSet presAssocID="{CC52EAF1-4ED6-458F-91DB-833B6D6E0353}" presName="sibTrans" presStyleCnt="0"/>
      <dgm:spPr/>
    </dgm:pt>
    <dgm:pt modelId="{B4A9D0B5-9D3C-470A-BCA0-DF43A88C3416}" type="pres">
      <dgm:prSet presAssocID="{03FCA6D6-8101-41A9-BF18-364510D9ECDB}" presName="compositeNode" presStyleCnt="0">
        <dgm:presLayoutVars>
          <dgm:bulletEnabled val="1"/>
        </dgm:presLayoutVars>
      </dgm:prSet>
      <dgm:spPr/>
    </dgm:pt>
    <dgm:pt modelId="{FE1D9193-1D13-4FE9-BCF8-8A63AE4ADCC2}" type="pres">
      <dgm:prSet presAssocID="{03FCA6D6-8101-41A9-BF18-364510D9ECDB}" presName="bgRect" presStyleLbl="bgAccFollowNode1" presStyleIdx="2" presStyleCnt="4"/>
      <dgm:spPr/>
      <dgm:t>
        <a:bodyPr/>
        <a:lstStyle/>
        <a:p>
          <a:endParaRPr lang="en-US"/>
        </a:p>
      </dgm:t>
    </dgm:pt>
    <dgm:pt modelId="{48B4FF91-A9F7-49F6-99F5-F1E70EBA73CF}" type="pres">
      <dgm:prSet presAssocID="{6ACBFC3E-D957-4C6C-96C6-78601A5C5ACF}" presName="sibTransNodeCircle" presStyleLbl="alignNode1" presStyleIdx="4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7D4D2273-3891-453F-B32E-AC926A601305}" type="pres">
      <dgm:prSet presAssocID="{03FCA6D6-8101-41A9-BF18-364510D9ECDB}" presName="bottomLine" presStyleLbl="alignNode1" presStyleIdx="5" presStyleCnt="8">
        <dgm:presLayoutVars/>
      </dgm:prSet>
      <dgm:spPr/>
    </dgm:pt>
    <dgm:pt modelId="{2195650C-AD54-4BF5-889B-91FEA3082C17}" type="pres">
      <dgm:prSet presAssocID="{03FCA6D6-8101-41A9-BF18-364510D9ECDB}" presName="nodeText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1F1AF-8D74-4792-B15E-C3B8A9F85A31}" type="pres">
      <dgm:prSet presAssocID="{6ACBFC3E-D957-4C6C-96C6-78601A5C5ACF}" presName="sibTrans" presStyleCnt="0"/>
      <dgm:spPr/>
    </dgm:pt>
    <dgm:pt modelId="{DAD99ACB-9F72-4B5F-8D17-C8C64D3BA3E8}" type="pres">
      <dgm:prSet presAssocID="{D6F0DA8F-DDD6-465D-B3E8-D218C6F5B7BE}" presName="compositeNode" presStyleCnt="0">
        <dgm:presLayoutVars>
          <dgm:bulletEnabled val="1"/>
        </dgm:presLayoutVars>
      </dgm:prSet>
      <dgm:spPr/>
    </dgm:pt>
    <dgm:pt modelId="{077D6A5F-2DA3-4CE2-901E-E0805B0BB2AF}" type="pres">
      <dgm:prSet presAssocID="{D6F0DA8F-DDD6-465D-B3E8-D218C6F5B7BE}" presName="bgRect" presStyleLbl="bgAccFollowNode1" presStyleIdx="3" presStyleCnt="4"/>
      <dgm:spPr/>
      <dgm:t>
        <a:bodyPr/>
        <a:lstStyle/>
        <a:p>
          <a:endParaRPr lang="en-US"/>
        </a:p>
      </dgm:t>
    </dgm:pt>
    <dgm:pt modelId="{9E93A2E3-EC47-441C-9CFC-E17D66265547}" type="pres">
      <dgm:prSet presAssocID="{034D25CC-B708-484F-B4BF-916E4D35A3E8}" presName="sibTransNodeCircle" presStyleLbl="alignNode1" presStyleIdx="6" presStyleCnt="8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708C0959-9F3A-447A-B0C5-E37EA4C03C39}" type="pres">
      <dgm:prSet presAssocID="{D6F0DA8F-DDD6-465D-B3E8-D218C6F5B7BE}" presName="bottomLine" presStyleLbl="alignNode1" presStyleIdx="7" presStyleCnt="8">
        <dgm:presLayoutVars/>
      </dgm:prSet>
      <dgm:spPr/>
    </dgm:pt>
    <dgm:pt modelId="{D7909188-BB13-41D3-9FE4-5E9487E47F5F}" type="pres">
      <dgm:prSet presAssocID="{D6F0DA8F-DDD6-465D-B3E8-D218C6F5B7BE}" presName="nodeText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521ED6-7AA4-4482-ADED-E3F6FC820CBB}" type="presOf" srcId="{CC52EAF1-4ED6-458F-91DB-833B6D6E0353}" destId="{A28AC19D-7133-4931-A014-875149ED95E3}" srcOrd="0" destOrd="0" presId="urn:microsoft.com/office/officeart/2016/7/layout/BasicLinearProcessNumbered"/>
    <dgm:cxn modelId="{30B18E06-ADED-4A5C-876B-8FD13046CB69}" srcId="{050A1943-3039-406C-96A8-FE08903D2A48}" destId="{8290F208-83ED-438F-8053-020E17FC3194}" srcOrd="0" destOrd="0" parTransId="{4356B360-7996-4630-93E7-F568B7A61564}" sibTransId="{AE2D38D8-9029-40BA-88C3-3B88E38F97E9}"/>
    <dgm:cxn modelId="{CED6A156-2D80-4635-A219-C50985088232}" type="presOf" srcId="{8290F208-83ED-438F-8053-020E17FC3194}" destId="{0371B7B9-EBC2-4ECE-95CF-2218B28D2E85}" srcOrd="0" destOrd="0" presId="urn:microsoft.com/office/officeart/2016/7/layout/BasicLinearProcessNumbered"/>
    <dgm:cxn modelId="{E2813144-F1A8-478B-BBD1-CBB65EDE2AF1}" type="presOf" srcId="{57F86C3C-6BD9-4B47-995E-EF996569CE47}" destId="{750E21CA-0635-472D-9298-AB27C7C50D11}" srcOrd="1" destOrd="0" presId="urn:microsoft.com/office/officeart/2016/7/layout/BasicLinearProcessNumbered"/>
    <dgm:cxn modelId="{4B73F908-5F47-4F45-9B8A-04A87707E615}" type="presOf" srcId="{6ACBFC3E-D957-4C6C-96C6-78601A5C5ACF}" destId="{48B4FF91-A9F7-49F6-99F5-F1E70EBA73CF}" srcOrd="0" destOrd="0" presId="urn:microsoft.com/office/officeart/2016/7/layout/BasicLinearProcessNumbered"/>
    <dgm:cxn modelId="{6BF0BCFA-4C17-43C7-B6A6-EE3DFB0A548B}" type="presOf" srcId="{AE2D38D8-9029-40BA-88C3-3B88E38F97E9}" destId="{EC3156DD-15D5-4795-95EF-7080C345704E}" srcOrd="0" destOrd="0" presId="urn:microsoft.com/office/officeart/2016/7/layout/BasicLinearProcessNumbered"/>
    <dgm:cxn modelId="{1DCB4360-5F91-42B2-AC11-C0FCED2DA0CE}" type="presOf" srcId="{D6F0DA8F-DDD6-465D-B3E8-D218C6F5B7BE}" destId="{D7909188-BB13-41D3-9FE4-5E9487E47F5F}" srcOrd="1" destOrd="0" presId="urn:microsoft.com/office/officeart/2016/7/layout/BasicLinearProcessNumbered"/>
    <dgm:cxn modelId="{A2DEE474-EBE8-4102-9BE3-A33B7DF97706}" type="presOf" srcId="{D6F0DA8F-DDD6-465D-B3E8-D218C6F5B7BE}" destId="{077D6A5F-2DA3-4CE2-901E-E0805B0BB2AF}" srcOrd="0" destOrd="0" presId="urn:microsoft.com/office/officeart/2016/7/layout/BasicLinearProcessNumbered"/>
    <dgm:cxn modelId="{956478F3-F89F-4395-B986-7245B95148A5}" srcId="{050A1943-3039-406C-96A8-FE08903D2A48}" destId="{57F86C3C-6BD9-4B47-995E-EF996569CE47}" srcOrd="1" destOrd="0" parTransId="{D42E8A8B-B5DA-49B6-B34F-115690125E37}" sibTransId="{CC52EAF1-4ED6-458F-91DB-833B6D6E0353}"/>
    <dgm:cxn modelId="{3B49F83B-5905-4F03-87F2-7A8002B591D0}" type="presOf" srcId="{03FCA6D6-8101-41A9-BF18-364510D9ECDB}" destId="{2195650C-AD54-4BF5-889B-91FEA3082C17}" srcOrd="1" destOrd="0" presId="urn:microsoft.com/office/officeart/2016/7/layout/BasicLinearProcessNumbered"/>
    <dgm:cxn modelId="{15D98C7C-AD06-4F9F-B715-33F33E07D3A8}" srcId="{050A1943-3039-406C-96A8-FE08903D2A48}" destId="{D6F0DA8F-DDD6-465D-B3E8-D218C6F5B7BE}" srcOrd="3" destOrd="0" parTransId="{1B002A6B-57C2-4F21-B75F-C7899B6AB36E}" sibTransId="{034D25CC-B708-484F-B4BF-916E4D35A3E8}"/>
    <dgm:cxn modelId="{62B62854-EA93-492C-87BA-7E6326C7FFAC}" type="presOf" srcId="{050A1943-3039-406C-96A8-FE08903D2A48}" destId="{3B04CCB2-FCE1-4A9B-B75F-58372637F3FB}" srcOrd="0" destOrd="0" presId="urn:microsoft.com/office/officeart/2016/7/layout/BasicLinearProcessNumbered"/>
    <dgm:cxn modelId="{A3FA80D0-25CC-4E6D-9A58-EF5730E1E95D}" type="presOf" srcId="{8290F208-83ED-438F-8053-020E17FC3194}" destId="{1E844C50-5B57-4301-A520-93C002355FF3}" srcOrd="1" destOrd="0" presId="urn:microsoft.com/office/officeart/2016/7/layout/BasicLinearProcessNumbered"/>
    <dgm:cxn modelId="{1B655944-2FD7-4CE4-B92C-8568D872F7F1}" type="presOf" srcId="{034D25CC-B708-484F-B4BF-916E4D35A3E8}" destId="{9E93A2E3-EC47-441C-9CFC-E17D66265547}" srcOrd="0" destOrd="0" presId="urn:microsoft.com/office/officeart/2016/7/layout/BasicLinearProcessNumbered"/>
    <dgm:cxn modelId="{0FC0FB6A-DD0F-48D1-9163-C117940ACC4A}" srcId="{050A1943-3039-406C-96A8-FE08903D2A48}" destId="{03FCA6D6-8101-41A9-BF18-364510D9ECDB}" srcOrd="2" destOrd="0" parTransId="{F9BB2419-BFDF-4B82-ADAE-08B87FE6BFA2}" sibTransId="{6ACBFC3E-D957-4C6C-96C6-78601A5C5ACF}"/>
    <dgm:cxn modelId="{C0C26DC9-AA24-4AA9-A5DA-1703D2AB0DD2}" type="presOf" srcId="{57F86C3C-6BD9-4B47-995E-EF996569CE47}" destId="{5DD2BEDD-702A-4016-9B37-8934A5D829EF}" srcOrd="0" destOrd="0" presId="urn:microsoft.com/office/officeart/2016/7/layout/BasicLinearProcessNumbered"/>
    <dgm:cxn modelId="{493C23C5-FFC8-4DE2-98B4-7C00052CFFAD}" type="presOf" srcId="{03FCA6D6-8101-41A9-BF18-364510D9ECDB}" destId="{FE1D9193-1D13-4FE9-BCF8-8A63AE4ADCC2}" srcOrd="0" destOrd="0" presId="urn:microsoft.com/office/officeart/2016/7/layout/BasicLinearProcessNumbered"/>
    <dgm:cxn modelId="{51B63B1F-D26C-4370-A62F-CDB710C558D3}" type="presParOf" srcId="{3B04CCB2-FCE1-4A9B-B75F-58372637F3FB}" destId="{9789DA31-F5BC-40EF-9173-A88DF57CAA07}" srcOrd="0" destOrd="0" presId="urn:microsoft.com/office/officeart/2016/7/layout/BasicLinearProcessNumbered"/>
    <dgm:cxn modelId="{1BB98C8C-ACD5-4E8A-A4F9-AA80F620FEC7}" type="presParOf" srcId="{9789DA31-F5BC-40EF-9173-A88DF57CAA07}" destId="{0371B7B9-EBC2-4ECE-95CF-2218B28D2E85}" srcOrd="0" destOrd="0" presId="urn:microsoft.com/office/officeart/2016/7/layout/BasicLinearProcessNumbered"/>
    <dgm:cxn modelId="{4EEE743C-C8CD-4C8E-B4EC-F82EDB7C3375}" type="presParOf" srcId="{9789DA31-F5BC-40EF-9173-A88DF57CAA07}" destId="{EC3156DD-15D5-4795-95EF-7080C345704E}" srcOrd="1" destOrd="0" presId="urn:microsoft.com/office/officeart/2016/7/layout/BasicLinearProcessNumbered"/>
    <dgm:cxn modelId="{56597234-7692-4DAF-86A2-D094CDB0CD65}" type="presParOf" srcId="{9789DA31-F5BC-40EF-9173-A88DF57CAA07}" destId="{0FBE739F-04FF-4DA9-B688-0845840D1BAF}" srcOrd="2" destOrd="0" presId="urn:microsoft.com/office/officeart/2016/7/layout/BasicLinearProcessNumbered"/>
    <dgm:cxn modelId="{09C8FF47-38E8-4515-8F23-535448D5A3C2}" type="presParOf" srcId="{9789DA31-F5BC-40EF-9173-A88DF57CAA07}" destId="{1E844C50-5B57-4301-A520-93C002355FF3}" srcOrd="3" destOrd="0" presId="urn:microsoft.com/office/officeart/2016/7/layout/BasicLinearProcessNumbered"/>
    <dgm:cxn modelId="{BCDEB391-7A78-48BA-A3BF-156095C54DBF}" type="presParOf" srcId="{3B04CCB2-FCE1-4A9B-B75F-58372637F3FB}" destId="{B17FD34B-F9E7-4856-B5BD-F2115BD6F35B}" srcOrd="1" destOrd="0" presId="urn:microsoft.com/office/officeart/2016/7/layout/BasicLinearProcessNumbered"/>
    <dgm:cxn modelId="{A93B3727-AAB0-4D62-951E-40FD2CB3FD4B}" type="presParOf" srcId="{3B04CCB2-FCE1-4A9B-B75F-58372637F3FB}" destId="{CC171426-D011-4946-A829-7EA48AA01310}" srcOrd="2" destOrd="0" presId="urn:microsoft.com/office/officeart/2016/7/layout/BasicLinearProcessNumbered"/>
    <dgm:cxn modelId="{7CF88329-58D8-45E1-8BD0-F6E203876284}" type="presParOf" srcId="{CC171426-D011-4946-A829-7EA48AA01310}" destId="{5DD2BEDD-702A-4016-9B37-8934A5D829EF}" srcOrd="0" destOrd="0" presId="urn:microsoft.com/office/officeart/2016/7/layout/BasicLinearProcessNumbered"/>
    <dgm:cxn modelId="{FC594711-7A81-4D2C-9492-40975F2CA3BC}" type="presParOf" srcId="{CC171426-D011-4946-A829-7EA48AA01310}" destId="{A28AC19D-7133-4931-A014-875149ED95E3}" srcOrd="1" destOrd="0" presId="urn:microsoft.com/office/officeart/2016/7/layout/BasicLinearProcessNumbered"/>
    <dgm:cxn modelId="{8B4C7322-3025-440D-AA17-A2C16C8E39D8}" type="presParOf" srcId="{CC171426-D011-4946-A829-7EA48AA01310}" destId="{72D222AA-9307-4B36-8C7F-5B6BE73246D7}" srcOrd="2" destOrd="0" presId="urn:microsoft.com/office/officeart/2016/7/layout/BasicLinearProcessNumbered"/>
    <dgm:cxn modelId="{45D9EF8C-98D8-4AAC-8927-4D6DAA3ACD0D}" type="presParOf" srcId="{CC171426-D011-4946-A829-7EA48AA01310}" destId="{750E21CA-0635-472D-9298-AB27C7C50D11}" srcOrd="3" destOrd="0" presId="urn:microsoft.com/office/officeart/2016/7/layout/BasicLinearProcessNumbered"/>
    <dgm:cxn modelId="{56242C19-4352-44B0-8A9E-83D50C96E018}" type="presParOf" srcId="{3B04CCB2-FCE1-4A9B-B75F-58372637F3FB}" destId="{20F6F095-82F4-4B37-A89D-F5B9EB1236B9}" srcOrd="3" destOrd="0" presId="urn:microsoft.com/office/officeart/2016/7/layout/BasicLinearProcessNumbered"/>
    <dgm:cxn modelId="{3A2CDC40-C2FB-4F6A-859F-031924DF8CEA}" type="presParOf" srcId="{3B04CCB2-FCE1-4A9B-B75F-58372637F3FB}" destId="{B4A9D0B5-9D3C-470A-BCA0-DF43A88C3416}" srcOrd="4" destOrd="0" presId="urn:microsoft.com/office/officeart/2016/7/layout/BasicLinearProcessNumbered"/>
    <dgm:cxn modelId="{1E7CABE9-3705-425A-985A-3FF81F3F6C6D}" type="presParOf" srcId="{B4A9D0B5-9D3C-470A-BCA0-DF43A88C3416}" destId="{FE1D9193-1D13-4FE9-BCF8-8A63AE4ADCC2}" srcOrd="0" destOrd="0" presId="urn:microsoft.com/office/officeart/2016/7/layout/BasicLinearProcessNumbered"/>
    <dgm:cxn modelId="{DEF66C8A-CBE7-4BED-8FC7-36ECE351215A}" type="presParOf" srcId="{B4A9D0B5-9D3C-470A-BCA0-DF43A88C3416}" destId="{48B4FF91-A9F7-49F6-99F5-F1E70EBA73CF}" srcOrd="1" destOrd="0" presId="urn:microsoft.com/office/officeart/2016/7/layout/BasicLinearProcessNumbered"/>
    <dgm:cxn modelId="{FE3D3B9C-8949-465B-8FA9-8A9EC4828424}" type="presParOf" srcId="{B4A9D0B5-9D3C-470A-BCA0-DF43A88C3416}" destId="{7D4D2273-3891-453F-B32E-AC926A601305}" srcOrd="2" destOrd="0" presId="urn:microsoft.com/office/officeart/2016/7/layout/BasicLinearProcessNumbered"/>
    <dgm:cxn modelId="{2B48BB31-B62E-42BD-A444-9D83E527F020}" type="presParOf" srcId="{B4A9D0B5-9D3C-470A-BCA0-DF43A88C3416}" destId="{2195650C-AD54-4BF5-889B-91FEA3082C17}" srcOrd="3" destOrd="0" presId="urn:microsoft.com/office/officeart/2016/7/layout/BasicLinearProcessNumbered"/>
    <dgm:cxn modelId="{D6A16557-4F3C-46BB-B117-7666F3830A64}" type="presParOf" srcId="{3B04CCB2-FCE1-4A9B-B75F-58372637F3FB}" destId="{F6B1F1AF-8D74-4792-B15E-C3B8A9F85A31}" srcOrd="5" destOrd="0" presId="urn:microsoft.com/office/officeart/2016/7/layout/BasicLinearProcessNumbered"/>
    <dgm:cxn modelId="{D9A6C30E-EFDC-480E-AF98-B408640A7968}" type="presParOf" srcId="{3B04CCB2-FCE1-4A9B-B75F-58372637F3FB}" destId="{DAD99ACB-9F72-4B5F-8D17-C8C64D3BA3E8}" srcOrd="6" destOrd="0" presId="urn:microsoft.com/office/officeart/2016/7/layout/BasicLinearProcessNumbered"/>
    <dgm:cxn modelId="{948545A1-6B63-42DD-B543-40D1DCD0FC0E}" type="presParOf" srcId="{DAD99ACB-9F72-4B5F-8D17-C8C64D3BA3E8}" destId="{077D6A5F-2DA3-4CE2-901E-E0805B0BB2AF}" srcOrd="0" destOrd="0" presId="urn:microsoft.com/office/officeart/2016/7/layout/BasicLinearProcessNumbered"/>
    <dgm:cxn modelId="{280CAC2A-E8DE-49F9-ADDD-710DF8C5EBF0}" type="presParOf" srcId="{DAD99ACB-9F72-4B5F-8D17-C8C64D3BA3E8}" destId="{9E93A2E3-EC47-441C-9CFC-E17D66265547}" srcOrd="1" destOrd="0" presId="urn:microsoft.com/office/officeart/2016/7/layout/BasicLinearProcessNumbered"/>
    <dgm:cxn modelId="{AFFE616C-D7FF-4791-BDD0-6BB9BEE99641}" type="presParOf" srcId="{DAD99ACB-9F72-4B5F-8D17-C8C64D3BA3E8}" destId="{708C0959-9F3A-447A-B0C5-E37EA4C03C39}" srcOrd="2" destOrd="0" presId="urn:microsoft.com/office/officeart/2016/7/layout/BasicLinearProcessNumbered"/>
    <dgm:cxn modelId="{E65C3DC1-0B26-454C-98AB-1618A1F7A113}" type="presParOf" srcId="{DAD99ACB-9F72-4B5F-8D17-C8C64D3BA3E8}" destId="{D7909188-BB13-41D3-9FE4-5E9487E47F5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1B7B9-EBC2-4ECE-95CF-2218B28D2E85}">
      <dsp:nvSpPr>
        <dsp:cNvPr id="0" name=""/>
        <dsp:cNvSpPr/>
      </dsp:nvSpPr>
      <dsp:spPr>
        <a:xfrm>
          <a:off x="2254" y="589285"/>
          <a:ext cx="1788765" cy="25042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459" tIns="330200" rIns="139459" bIns="3302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Explore and analyze factors affecting housing prices.</a:t>
          </a:r>
        </a:p>
      </dsp:txBody>
      <dsp:txXfrm>
        <a:off x="2254" y="1540908"/>
        <a:ext cx="1788765" cy="1502562"/>
      </dsp:txXfrm>
    </dsp:sp>
    <dsp:sp modelId="{EC3156DD-15D5-4795-95EF-7080C345704E}">
      <dsp:nvSpPr>
        <dsp:cNvPr id="0" name=""/>
        <dsp:cNvSpPr/>
      </dsp:nvSpPr>
      <dsp:spPr>
        <a:xfrm>
          <a:off x="520996" y="839712"/>
          <a:ext cx="751281" cy="7512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73" tIns="12700" rIns="58573" bIns="1270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1</a:t>
          </a:r>
        </a:p>
      </dsp:txBody>
      <dsp:txXfrm>
        <a:off x="631019" y="949735"/>
        <a:ext cx="531235" cy="531235"/>
      </dsp:txXfrm>
    </dsp:sp>
    <dsp:sp modelId="{0FBE739F-04FF-4DA9-B688-0845840D1BAF}">
      <dsp:nvSpPr>
        <dsp:cNvPr id="0" name=""/>
        <dsp:cNvSpPr/>
      </dsp:nvSpPr>
      <dsp:spPr>
        <a:xfrm>
          <a:off x="2254" y="3093484"/>
          <a:ext cx="1788765" cy="72"/>
        </a:xfrm>
        <a:prstGeom prst="rect">
          <a:avLst/>
        </a:prstGeom>
        <a:solidFill>
          <a:schemeClr val="accent2"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accent2">
              <a:hueOff val="-1478841"/>
              <a:satOff val="6551"/>
              <a:lumOff val="-24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2BEDD-702A-4016-9B37-8934A5D829EF}">
      <dsp:nvSpPr>
        <dsp:cNvPr id="0" name=""/>
        <dsp:cNvSpPr/>
      </dsp:nvSpPr>
      <dsp:spPr>
        <a:xfrm>
          <a:off x="1969896" y="589285"/>
          <a:ext cx="1788765" cy="2504271"/>
        </a:xfrm>
        <a:prstGeom prst="rect">
          <a:avLst/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459" tIns="330200" rIns="139459" bIns="3302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Clean and preprocess the dataset to ensure quality.</a:t>
          </a:r>
        </a:p>
      </dsp:txBody>
      <dsp:txXfrm>
        <a:off x="1969896" y="1540908"/>
        <a:ext cx="1788765" cy="1502562"/>
      </dsp:txXfrm>
    </dsp:sp>
    <dsp:sp modelId="{A28AC19D-7133-4931-A014-875149ED95E3}">
      <dsp:nvSpPr>
        <dsp:cNvPr id="0" name=""/>
        <dsp:cNvSpPr/>
      </dsp:nvSpPr>
      <dsp:spPr>
        <a:xfrm>
          <a:off x="2488638" y="839712"/>
          <a:ext cx="751281" cy="751281"/>
        </a:xfrm>
        <a:prstGeom prst="ellipse">
          <a:avLst/>
        </a:prstGeom>
        <a:solidFill>
          <a:schemeClr val="accent2"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accent2">
              <a:hueOff val="-2957682"/>
              <a:satOff val="13103"/>
              <a:lumOff val="-4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73" tIns="12700" rIns="58573" bIns="1270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2</a:t>
          </a:r>
        </a:p>
      </dsp:txBody>
      <dsp:txXfrm>
        <a:off x="2598661" y="949735"/>
        <a:ext cx="531235" cy="531235"/>
      </dsp:txXfrm>
    </dsp:sp>
    <dsp:sp modelId="{72D222AA-9307-4B36-8C7F-5B6BE73246D7}">
      <dsp:nvSpPr>
        <dsp:cNvPr id="0" name=""/>
        <dsp:cNvSpPr/>
      </dsp:nvSpPr>
      <dsp:spPr>
        <a:xfrm>
          <a:off x="1969896" y="3093484"/>
          <a:ext cx="1788765" cy="72"/>
        </a:xfrm>
        <a:prstGeom prst="rect">
          <a:avLst/>
        </a:prstGeom>
        <a:solidFill>
          <a:schemeClr val="accent2"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accent2">
              <a:hueOff val="-4436523"/>
              <a:satOff val="19654"/>
              <a:lumOff val="-72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D9193-1D13-4FE9-BCF8-8A63AE4ADCC2}">
      <dsp:nvSpPr>
        <dsp:cNvPr id="0" name=""/>
        <dsp:cNvSpPr/>
      </dsp:nvSpPr>
      <dsp:spPr>
        <a:xfrm>
          <a:off x="3937538" y="589285"/>
          <a:ext cx="1788765" cy="2504271"/>
        </a:xfrm>
        <a:prstGeom prst="rect">
          <a:avLst/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459" tIns="330200" rIns="139459" bIns="3302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Develop a machine learning model for price prediction.</a:t>
          </a:r>
        </a:p>
      </dsp:txBody>
      <dsp:txXfrm>
        <a:off x="3937538" y="1540908"/>
        <a:ext cx="1788765" cy="1502562"/>
      </dsp:txXfrm>
    </dsp:sp>
    <dsp:sp modelId="{48B4FF91-A9F7-49F6-99F5-F1E70EBA73CF}">
      <dsp:nvSpPr>
        <dsp:cNvPr id="0" name=""/>
        <dsp:cNvSpPr/>
      </dsp:nvSpPr>
      <dsp:spPr>
        <a:xfrm>
          <a:off x="4456280" y="839712"/>
          <a:ext cx="751281" cy="751281"/>
        </a:xfrm>
        <a:prstGeom prst="ellipse">
          <a:avLst/>
        </a:prstGeom>
        <a:solidFill>
          <a:schemeClr val="accent2"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accent2">
              <a:hueOff val="-5915365"/>
              <a:satOff val="26205"/>
              <a:lumOff val="-9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73" tIns="12700" rIns="58573" bIns="1270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3</a:t>
          </a:r>
        </a:p>
      </dsp:txBody>
      <dsp:txXfrm>
        <a:off x="4566303" y="949735"/>
        <a:ext cx="531235" cy="531235"/>
      </dsp:txXfrm>
    </dsp:sp>
    <dsp:sp modelId="{7D4D2273-3891-453F-B32E-AC926A601305}">
      <dsp:nvSpPr>
        <dsp:cNvPr id="0" name=""/>
        <dsp:cNvSpPr/>
      </dsp:nvSpPr>
      <dsp:spPr>
        <a:xfrm>
          <a:off x="3937538" y="3093484"/>
          <a:ext cx="1788765" cy="72"/>
        </a:xfrm>
        <a:prstGeom prst="rect">
          <a:avLst/>
        </a:prstGeom>
        <a:solidFill>
          <a:schemeClr val="accent2"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accent2">
              <a:hueOff val="-7394206"/>
              <a:satOff val="32756"/>
              <a:lumOff val="-12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D6A5F-2DA3-4CE2-901E-E0805B0BB2AF}">
      <dsp:nvSpPr>
        <dsp:cNvPr id="0" name=""/>
        <dsp:cNvSpPr/>
      </dsp:nvSpPr>
      <dsp:spPr>
        <a:xfrm>
          <a:off x="5905180" y="589285"/>
          <a:ext cx="1788765" cy="2504271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459" tIns="330200" rIns="139459" bIns="33020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Provide actionable insights for stakeholders.</a:t>
          </a:r>
        </a:p>
      </dsp:txBody>
      <dsp:txXfrm>
        <a:off x="5905180" y="1540908"/>
        <a:ext cx="1788765" cy="1502562"/>
      </dsp:txXfrm>
    </dsp:sp>
    <dsp:sp modelId="{9E93A2E3-EC47-441C-9CFC-E17D66265547}">
      <dsp:nvSpPr>
        <dsp:cNvPr id="0" name=""/>
        <dsp:cNvSpPr/>
      </dsp:nvSpPr>
      <dsp:spPr>
        <a:xfrm>
          <a:off x="6423921" y="839712"/>
          <a:ext cx="751281" cy="751281"/>
        </a:xfrm>
        <a:prstGeom prst="ellipse">
          <a:avLst/>
        </a:prstGeom>
        <a:solidFill>
          <a:schemeClr val="accent2"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accent2">
              <a:hueOff val="-8873047"/>
              <a:satOff val="39308"/>
              <a:lumOff val="-144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73" tIns="12700" rIns="58573" bIns="1270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4</a:t>
          </a:r>
        </a:p>
      </dsp:txBody>
      <dsp:txXfrm>
        <a:off x="6533944" y="949735"/>
        <a:ext cx="531235" cy="531235"/>
      </dsp:txXfrm>
    </dsp:sp>
    <dsp:sp modelId="{708C0959-9F3A-447A-B0C5-E37EA4C03C39}">
      <dsp:nvSpPr>
        <dsp:cNvPr id="0" name=""/>
        <dsp:cNvSpPr/>
      </dsp:nvSpPr>
      <dsp:spPr>
        <a:xfrm>
          <a:off x="5905180" y="3093484"/>
          <a:ext cx="1788765" cy="7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91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2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0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2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1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9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0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6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amitabhajoy/bengaluru-house-price-data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y (and how much) Pakistanis overinvest in real estate - Profit by  Pakistan Today">
            <a:extLst>
              <a:ext uri="{FF2B5EF4-FFF2-40B4-BE49-F238E27FC236}">
                <a16:creationId xmlns:a16="http://schemas.microsoft.com/office/drawing/2014/main" id="{7A443432-5497-A2AA-9CA1-C228C34E6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20"/>
          <a:stretch/>
        </p:blipFill>
        <p:spPr>
          <a:xfrm>
            <a:off x="20" y="10"/>
            <a:ext cx="9143980" cy="4242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3736238"/>
            <a:ext cx="6743700" cy="1645759"/>
          </a:xfrm>
        </p:spPr>
        <p:txBody>
          <a:bodyPr>
            <a:normAutofit/>
          </a:bodyPr>
          <a:lstStyle/>
          <a:p>
            <a:r>
              <a:rPr lang="en-US" sz="3000"/>
              <a:t>Analyzing and Predicting Housing Prices in Bengaluru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5" y="5644308"/>
            <a:ext cx="5101209" cy="76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Zeenat Tanveer MSDS-123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611" y="562126"/>
            <a:ext cx="6642245" cy="743022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/>
                <a:ea typeface="Calibri"/>
                <a:cs typeface="Times New Roman"/>
              </a:rPr>
              <a:t>Model Training and Evaluation</a:t>
            </a:r>
            <a:endParaRPr lang="en-US" sz="2400" b="1" dirty="0">
              <a:latin typeface="Gill Sans MT"/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94" y="1516611"/>
            <a:ext cx="7763678" cy="49566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alibri"/>
                <a:ea typeface="Calibri"/>
                <a:cs typeface="Times New Roman"/>
              </a:rPr>
              <a:t>Several models were trained to predict property prices, including: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ea typeface="Calibri"/>
                <a:cs typeface="Times New Roman"/>
              </a:rPr>
              <a:t>Linear Regression:</a:t>
            </a:r>
          </a:p>
          <a:p>
            <a:pPr lvl="1"/>
            <a:r>
              <a:rPr lang="en-US" sz="2000" dirty="0">
                <a:latin typeface="Calibri"/>
                <a:ea typeface="Calibri"/>
                <a:cs typeface="Times New Roman"/>
              </a:rPr>
              <a:t>R^2 Score: 0.94</a:t>
            </a:r>
            <a:endParaRPr sz="2000" dirty="0">
              <a:latin typeface="Calibri"/>
              <a:ea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Calibri"/>
                <a:cs typeface="Times New Roman"/>
              </a:rPr>
              <a:t>RMSE: 7.33 </a:t>
            </a:r>
            <a:endParaRPr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ea typeface="Calibri"/>
                <a:cs typeface="Times New Roman"/>
              </a:rPr>
              <a:t>Decision Tree:</a:t>
            </a:r>
          </a:p>
          <a:p>
            <a:pPr lvl="1"/>
            <a:r>
              <a:rPr lang="en-US" sz="2000" dirty="0">
                <a:latin typeface="Calibri"/>
                <a:ea typeface="Calibri"/>
                <a:cs typeface="Times New Roman"/>
              </a:rPr>
              <a:t>R^2 Score: 0.998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Calibri"/>
                <a:cs typeface="Times New Roman"/>
              </a:rPr>
              <a:t>RMSE: 1.32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ea typeface="Calibri"/>
                <a:cs typeface="Times New Roman"/>
              </a:rPr>
              <a:t>Random Forest:</a:t>
            </a:r>
            <a:endParaRPr sz="2000" dirty="0">
              <a:latin typeface="Calibri"/>
              <a:ea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Calibri"/>
                <a:cs typeface="Times New Roman"/>
              </a:rPr>
              <a:t>R^2 Score: 0.999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Calibri"/>
                <a:cs typeface="Times New Roman"/>
              </a:rPr>
              <a:t>RMSE: 0.73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The </a:t>
            </a:r>
            <a:r>
              <a:rPr lang="en-US" sz="1600" b="1" dirty="0">
                <a:latin typeface="Times New Roman"/>
                <a:ea typeface="Calibri"/>
                <a:cs typeface="Times New Roman"/>
              </a:rPr>
              <a:t>Random Forest model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demonstrated the best performance and consistency, making it the preferred choice for deployment.</a:t>
            </a:r>
            <a:endParaRPr lang="en-US" sz="1600" dirty="0">
              <a:latin typeface="Gill Sans MT"/>
              <a:ea typeface="Calibri"/>
              <a:cs typeface="Times New Roman"/>
            </a:endParaRPr>
          </a:p>
          <a:p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35E8-9452-FAFB-B56D-E511ADEB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547749"/>
            <a:ext cx="5937755" cy="87241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Conclusions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39AF-9E0A-1FF0-55B1-39E5D3C7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55" y="1861668"/>
            <a:ext cx="7504886" cy="30444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200" b="1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The project successfully predicted property prices with high accuracy, leveraging robust preprocessing and machine learning techniques.</a:t>
            </a:r>
            <a:endParaRPr lang="en-US" sz="2400"/>
          </a:p>
          <a:p>
            <a:r>
              <a:rPr lang="en-US" sz="2400" dirty="0">
                <a:latin typeface="Times New Roman"/>
                <a:cs typeface="Times New Roman"/>
              </a:rPr>
              <a:t>The Random Forest model is recommended for real-world use due to its superior performance and generalization capability.</a:t>
            </a:r>
            <a:endParaRPr lang="en-US" sz="24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3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9144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05FA7-00DF-CC46-DE1A-BE413D1E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4269282"/>
            <a:ext cx="67437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Thank you </a:t>
            </a:r>
          </a:p>
        </p:txBody>
      </p:sp>
      <p:pic>
        <p:nvPicPr>
          <p:cNvPr id="3" name="Picture 2" descr="A person signing a house&#10;&#10;Description automatically generated">
            <a:extLst>
              <a:ext uri="{FF2B5EF4-FFF2-40B4-BE49-F238E27FC236}">
                <a16:creationId xmlns:a16="http://schemas.microsoft.com/office/drawing/2014/main" id="{60229ABE-A6FE-A03A-DC92-5CB2BC2A5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95" y="755073"/>
            <a:ext cx="5101209" cy="307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23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554686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532787"/>
            <a:ext cx="3356919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001453"/>
            <a:ext cx="3356919" cy="40569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Bengaluru is a rapidly growing city with a booming real estate market. </a:t>
            </a:r>
            <a:endParaRPr lang="en-US"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Accurate price estimation for properties can enhance transparency and aid stakeholders in decision-making.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This project leverages machine learning techniques to predict property prices based on a dataset containing features such as area type, location, size, and other attributes.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9774" y="640080"/>
            <a:ext cx="3614166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5132" y="806357"/>
            <a:ext cx="3383449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eginner's Guide to Real Estate Investing">
            <a:extLst>
              <a:ext uri="{FF2B5EF4-FFF2-40B4-BE49-F238E27FC236}">
                <a16:creationId xmlns:a16="http://schemas.microsoft.com/office/drawing/2014/main" id="{8D77CFCA-03C4-2259-8BAB-DDFB9F8AF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81" r="30206" b="2"/>
          <a:stretch/>
        </p:blipFill>
        <p:spPr>
          <a:xfrm>
            <a:off x="5406390" y="1126397"/>
            <a:ext cx="2900934" cy="4288536"/>
          </a:xfrm>
          <a:prstGeom prst="rect">
            <a:avLst/>
          </a:prstGeom>
          <a:ln w="31750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944305"/>
          </a:xfrm>
        </p:spPr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951" y="2638045"/>
            <a:ext cx="7461754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sz="2400" dirty="0">
                <a:latin typeface="Times New Roman"/>
                <a:cs typeface="Times New Roman"/>
              </a:rPr>
              <a:t>The Bengaluru housing market exhibits complex pricing dynamics influenced by various factors such as location, area type, property size, and amenities. This project aims to develop a</a:t>
            </a:r>
            <a:r>
              <a:rPr lang="en-US" sz="2400" b="1" dirty="0">
                <a:latin typeface="Times New Roman"/>
                <a:cs typeface="Times New Roman"/>
              </a:rPr>
              <a:t> predictive model </a:t>
            </a:r>
            <a:r>
              <a:rPr lang="en-US" sz="2400" dirty="0">
                <a:latin typeface="Times New Roman"/>
                <a:cs typeface="Times New Roman"/>
              </a:rPr>
              <a:t>to </a:t>
            </a:r>
            <a:r>
              <a:rPr lang="en-US" sz="2400" b="1" dirty="0">
                <a:latin typeface="Times New Roman"/>
                <a:cs typeface="Times New Roman"/>
              </a:rPr>
              <a:t>estimate property prices</a:t>
            </a:r>
            <a:r>
              <a:rPr lang="en-US" sz="2400" dirty="0">
                <a:latin typeface="Times New Roman"/>
                <a:cs typeface="Times New Roman"/>
              </a:rPr>
              <a:t> based on these attributes. The insights derived will assist potential buyers, real estate agents, and policymakers in making informed decisions.</a:t>
            </a:r>
          </a:p>
          <a:p>
            <a:pPr marL="0" indent="0">
              <a:buNone/>
            </a:pPr>
            <a:endParaRPr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757400"/>
          </a:xfrm>
        </p:spPr>
        <p:txBody>
          <a:bodyPr>
            <a:normAutofit/>
          </a:bodyPr>
          <a:lstStyle/>
          <a:p>
            <a:r>
              <a:t>Objectives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B237A31-AF9D-FEDE-B28C-F2D5FE083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517017"/>
              </p:ext>
            </p:extLst>
          </p:nvPr>
        </p:nvGraphicFramePr>
        <p:xfrm>
          <a:off x="723900" y="1847671"/>
          <a:ext cx="7696200" cy="3682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619635"/>
            <a:ext cx="5937755" cy="872419"/>
          </a:xfrm>
        </p:spPr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36" y="1876045"/>
            <a:ext cx="7576773" cy="1549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Dataset: 13,320</a:t>
            </a:r>
            <a:r>
              <a:rPr dirty="0"/>
              <a:t> records with </a:t>
            </a:r>
            <a:r>
              <a:rPr b="1" dirty="0"/>
              <a:t>9</a:t>
            </a:r>
            <a:r>
              <a:rPr dirty="0"/>
              <a:t> features:</a:t>
            </a:r>
            <a:endParaRPr lang="en-US" dirty="0"/>
          </a:p>
          <a:p>
            <a:pPr marL="0" indent="0">
              <a:buNone/>
            </a:pPr>
            <a:r>
              <a:rPr b="1" dirty="0"/>
              <a:t>Dataset Source</a:t>
            </a:r>
            <a:r>
              <a:rPr dirty="0"/>
              <a:t>: </a:t>
            </a:r>
            <a:r>
              <a:rPr lang="en-US" dirty="0"/>
              <a:t>Kaggle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https://www.kaggle.com/datasets/amitabhajoy/bengaluru-house-price-data/data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B435844-F306-0CA9-F687-0271FF7F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01" y="3426843"/>
            <a:ext cx="7886700" cy="27935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605258"/>
            <a:ext cx="5937755" cy="757400"/>
          </a:xfrm>
        </p:spPr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310" y="1717894"/>
            <a:ext cx="7504886" cy="4022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dirty="0"/>
              <a:t> </a:t>
            </a:r>
            <a:r>
              <a:rPr sz="2200" b="1" dirty="0"/>
              <a:t>Python Libraries</a:t>
            </a:r>
            <a:r>
              <a:rPr lang="en-US" sz="2200" b="1" dirty="0"/>
              <a:t>:</a:t>
            </a:r>
          </a:p>
          <a:p>
            <a:pPr marL="342900" indent="-342900"/>
            <a:r>
              <a:rPr sz="2200" dirty="0"/>
              <a:t>  </a:t>
            </a:r>
            <a:r>
              <a:rPr lang="en-US" sz="2200" dirty="0"/>
              <a:t>Data manipulation: pandas, </a:t>
            </a:r>
            <a:r>
              <a:rPr sz="2200" dirty="0" err="1"/>
              <a:t>numpy</a:t>
            </a:r>
            <a:r>
              <a:rPr sz="2200" dirty="0"/>
              <a:t>  </a:t>
            </a:r>
            <a:endParaRPr lang="en-US"/>
          </a:p>
          <a:p>
            <a:pPr marL="342900" indent="-342900"/>
            <a:r>
              <a:rPr lang="en-US" sz="2200" dirty="0"/>
              <a:t>  Visualization: seaborn, </a:t>
            </a:r>
            <a:r>
              <a:rPr sz="2200" dirty="0"/>
              <a:t>matplotlib</a:t>
            </a:r>
            <a:endParaRPr/>
          </a:p>
          <a:p>
            <a:pPr marL="342900" indent="-342900"/>
            <a:r>
              <a:rPr sz="2200" dirty="0"/>
              <a:t>  </a:t>
            </a:r>
            <a:r>
              <a:rPr lang="en-US" sz="2200" dirty="0"/>
              <a:t>Machine learning : scikit-learn</a:t>
            </a:r>
            <a:r>
              <a:rPr sz="2200" dirty="0"/>
              <a:t> </a:t>
            </a:r>
            <a:endParaRPr/>
          </a:p>
          <a:p>
            <a:pPr marL="0" indent="0">
              <a:buNone/>
            </a:pPr>
            <a:r>
              <a:rPr sz="2200" dirty="0"/>
              <a:t> </a:t>
            </a:r>
            <a:r>
              <a:rPr sz="2200" b="1" dirty="0"/>
              <a:t>Techniques</a:t>
            </a:r>
            <a:r>
              <a:rPr lang="en-US" sz="2200" b="1" dirty="0"/>
              <a:t>:</a:t>
            </a:r>
            <a:endParaRPr sz="2200" b="1" dirty="0"/>
          </a:p>
          <a:p>
            <a:pPr marL="342900" indent="-342900"/>
            <a:r>
              <a:rPr sz="2200" dirty="0"/>
              <a:t>  Data preprocessing</a:t>
            </a:r>
          </a:p>
          <a:p>
            <a:pPr marL="342900" indent="-342900"/>
            <a:r>
              <a:rPr sz="2200" dirty="0"/>
              <a:t> </a:t>
            </a:r>
            <a:r>
              <a:rPr lang="en-US" sz="2200" dirty="0"/>
              <a:t> </a:t>
            </a:r>
            <a:r>
              <a:rPr sz="2200" dirty="0"/>
              <a:t>Regression analysis</a:t>
            </a:r>
          </a:p>
          <a:p>
            <a:pPr marL="342900" indent="-342900"/>
            <a:r>
              <a:rPr sz="2200" dirty="0"/>
              <a:t>  Feature engineering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Preliminary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Missing and inconsistent data needs to be addressed before modeling.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Society and Availability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Balcony and bath 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76DAEF21-EB7C-74CC-1801-6BBA00B53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923" y="643467"/>
            <a:ext cx="2808875" cy="541019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231447"/>
            <a:ext cx="5937755" cy="74302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913" y="1286574"/>
            <a:ext cx="7605528" cy="49279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ea typeface="Calibri"/>
                <a:cs typeface="Times New Roman"/>
              </a:rPr>
              <a:t>Handling Missing Values: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lvl="1"/>
            <a:r>
              <a:rPr lang="en-US" sz="1800" b="1" dirty="0">
                <a:latin typeface="Calibri"/>
                <a:ea typeface="Calibri"/>
                <a:cs typeface="Courier New"/>
              </a:rPr>
              <a:t>location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: Rows with missing values were dropped.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lvl="1"/>
            <a:r>
              <a:rPr lang="en-US" sz="1800" b="1" dirty="0">
                <a:latin typeface="Calibri"/>
                <a:ea typeface="Calibri"/>
                <a:cs typeface="Courier New"/>
              </a:rPr>
              <a:t>size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: Rows with missing values were dropped.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lvl="1"/>
            <a:r>
              <a:rPr lang="en-US" sz="1800" b="1" dirty="0">
                <a:latin typeface="Calibri"/>
                <a:ea typeface="Calibri"/>
                <a:cs typeface="Courier New"/>
              </a:rPr>
              <a:t>bath</a:t>
            </a:r>
            <a:r>
              <a:rPr lang="en-US" sz="2800" b="1" dirty="0">
                <a:latin typeface="Calibri"/>
                <a:ea typeface="Calibri"/>
                <a:cs typeface="Times New Roman"/>
              </a:rPr>
              <a:t>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and </a:t>
            </a:r>
            <a:r>
              <a:rPr lang="en-US" sz="1800" b="1" dirty="0">
                <a:latin typeface="Calibri"/>
                <a:ea typeface="Calibri"/>
                <a:cs typeface="Courier New"/>
              </a:rPr>
              <a:t>balcony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: Missing values were filled using median imputation.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ea typeface="Calibri"/>
                <a:cs typeface="Times New Roman"/>
              </a:rPr>
              <a:t>Feature Engineering: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Calibri"/>
                <a:cs typeface="Times New Roman"/>
              </a:rPr>
              <a:t>Extracted the number of bedrooms (</a:t>
            </a:r>
            <a:r>
              <a:rPr lang="en-US" b="1" dirty="0" err="1">
                <a:latin typeface="Calibri"/>
                <a:ea typeface="Calibri"/>
                <a:cs typeface="Courier New"/>
              </a:rPr>
              <a:t>bhk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) from the </a:t>
            </a:r>
            <a:r>
              <a:rPr lang="en-US" sz="1800" b="1" dirty="0">
                <a:latin typeface="Calibri"/>
                <a:ea typeface="Calibri"/>
                <a:cs typeface="Courier New"/>
              </a:rPr>
              <a:t>size</a:t>
            </a:r>
            <a:r>
              <a:rPr lang="en-US" sz="2800" b="1" dirty="0">
                <a:latin typeface="Calibri"/>
                <a:ea typeface="Calibri"/>
                <a:cs typeface="Times New Roman"/>
              </a:rPr>
              <a:t>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column.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Calibri"/>
                <a:cs typeface="Times New Roman"/>
              </a:rPr>
              <a:t>Converted </a:t>
            </a:r>
            <a:r>
              <a:rPr lang="en-US" sz="1800" b="1" dirty="0" err="1">
                <a:latin typeface="Calibri"/>
                <a:ea typeface="Calibri"/>
                <a:cs typeface="Courier New"/>
              </a:rPr>
              <a:t>total_sqft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 to a numerical format by handling ranges and invalid entries.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Calibri"/>
                <a:cs typeface="Times New Roman"/>
              </a:rPr>
              <a:t>Computed </a:t>
            </a:r>
            <a:r>
              <a:rPr lang="en-US" sz="1800" b="1" dirty="0" err="1">
                <a:latin typeface="Calibri"/>
                <a:ea typeface="Calibri"/>
                <a:cs typeface="Courier New"/>
              </a:rPr>
              <a:t>price_per_sqft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 as a derived feature.</a:t>
            </a:r>
          </a:p>
          <a:p>
            <a:pPr marL="0" indent="0">
              <a:buNone/>
            </a:pPr>
            <a:endParaRPr lang="en-US" sz="1600" b="1" dirty="0">
              <a:latin typeface="Calibri"/>
              <a:ea typeface="Calibri"/>
              <a:cs typeface="Times New Roman"/>
            </a:endParaRPr>
          </a:p>
          <a:p>
            <a:endParaRPr dirty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231447"/>
            <a:ext cx="5937755" cy="74302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Data Preprocessing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913" y="1286574"/>
            <a:ext cx="7605528" cy="44534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Location</a:t>
            </a:r>
            <a:r>
              <a:rPr lang="en-US" sz="2800" b="1" dirty="0"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>
                <a:latin typeface="Calibri"/>
                <a:ea typeface="Calibri"/>
                <a:cs typeface="Calibri"/>
              </a:rPr>
              <a:t>Grouping</a:t>
            </a:r>
            <a:r>
              <a:rPr lang="en-US" sz="2000" b="1" dirty="0">
                <a:latin typeface="Calibri"/>
                <a:ea typeface="Calibri"/>
                <a:cs typeface="Calibri"/>
              </a:rPr>
              <a:t>: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"/>
            </a:pPr>
            <a:r>
              <a:rPr lang="en-US" sz="2000" dirty="0">
                <a:latin typeface="Calibri"/>
                <a:ea typeface="Calibri"/>
                <a:cs typeface="Calibri"/>
              </a:rPr>
              <a:t>Locations with fewer than 10 occurrences were grouped into a category labeled "</a:t>
            </a:r>
            <a:r>
              <a:rPr lang="en-US" sz="2000" b="1" dirty="0">
                <a:latin typeface="Calibri"/>
                <a:ea typeface="Calibri"/>
                <a:cs typeface="Calibri"/>
              </a:rPr>
              <a:t>Other</a:t>
            </a:r>
            <a:r>
              <a:rPr lang="en-US" sz="2000" dirty="0">
                <a:latin typeface="Calibri"/>
                <a:ea typeface="Calibri"/>
                <a:cs typeface="Calibri"/>
              </a:rPr>
              <a:t>."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"/>
            </a:pPr>
            <a:r>
              <a:rPr lang="en-US" sz="2000" dirty="0" smtClean="0">
                <a:latin typeface="Calibri"/>
                <a:ea typeface="Calibri"/>
                <a:cs typeface="Calibri"/>
              </a:rPr>
              <a:t>Label</a:t>
            </a:r>
            <a:r>
              <a:rPr lang="en-US" sz="2000" dirty="0" smtClean="0">
                <a:latin typeface="Calibri"/>
                <a:ea typeface="Calibri"/>
                <a:cs typeface="Calibri"/>
              </a:rPr>
              <a:t> </a:t>
            </a:r>
            <a:r>
              <a:rPr lang="en-US" sz="2000" dirty="0">
                <a:latin typeface="Calibri"/>
                <a:ea typeface="Calibri"/>
                <a:cs typeface="Calibri"/>
              </a:rPr>
              <a:t>encoding was applied to the </a:t>
            </a:r>
            <a:r>
              <a:rPr lang="en-US" sz="1800" b="1" dirty="0">
                <a:latin typeface="Calibri"/>
                <a:ea typeface="Calibri"/>
                <a:cs typeface="Calibri"/>
              </a:rPr>
              <a:t>location</a:t>
            </a:r>
            <a:r>
              <a:rPr lang="en-US" sz="2800" b="1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>
                <a:latin typeface="Calibri"/>
                <a:ea typeface="Calibri"/>
                <a:cs typeface="Calibri"/>
              </a:rPr>
              <a:t>column.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ea typeface="Calibri"/>
                <a:cs typeface="Calibri"/>
              </a:rPr>
              <a:t>One-Hot Encoding: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</a:pPr>
            <a:r>
              <a:rPr lang="en-US" sz="2400" dirty="0">
                <a:latin typeface="Calibri"/>
                <a:ea typeface="Calibri"/>
                <a:cs typeface="Calibri"/>
              </a:rPr>
              <a:t>Applied to the </a:t>
            </a:r>
            <a:r>
              <a:rPr lang="en-US" b="1" dirty="0" err="1">
                <a:latin typeface="Calibri"/>
                <a:ea typeface="Calibri"/>
                <a:cs typeface="Calibri"/>
              </a:rPr>
              <a:t>area_type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</a:rPr>
              <a:t>column to create binary indicator variables.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1600" b="1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50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69</TotalTime>
  <Words>457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Times New Roman</vt:lpstr>
      <vt:lpstr>Parcel</vt:lpstr>
      <vt:lpstr>Analyzing and Predicting Housing Prices in Bengaluru</vt:lpstr>
      <vt:lpstr>Introduction</vt:lpstr>
      <vt:lpstr>Problem Statement</vt:lpstr>
      <vt:lpstr>Objectives</vt:lpstr>
      <vt:lpstr>Dataset Overview</vt:lpstr>
      <vt:lpstr>Tools and Technologies</vt:lpstr>
      <vt:lpstr>Preliminary Findings</vt:lpstr>
      <vt:lpstr>Data Preprocessing</vt:lpstr>
      <vt:lpstr>Data Preprocessing</vt:lpstr>
      <vt:lpstr>Model Training and Evaluation</vt:lpstr>
      <vt:lpstr>Conclusions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and Predicting Housing Prices in Bengaluru</dc:title>
  <dc:subject/>
  <dc:creator/>
  <cp:keywords/>
  <dc:description>generated using python-pptx</dc:description>
  <cp:lastModifiedBy>zeenattanveer123@gmail.com</cp:lastModifiedBy>
  <cp:revision>236</cp:revision>
  <dcterms:created xsi:type="dcterms:W3CDTF">2013-01-27T09:14:16Z</dcterms:created>
  <dcterms:modified xsi:type="dcterms:W3CDTF">2024-12-27T11:13:06Z</dcterms:modified>
  <cp:category/>
</cp:coreProperties>
</file>