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7"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2" r:id="rId23"/>
    <p:sldId id="283" r:id="rId24"/>
    <p:sldId id="284" r:id="rId25"/>
    <p:sldId id="285"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CE02C-6EC6-4E09-BC2C-9FDED4DE236E}"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641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05CAA-4E5A-4223-BD55-C5D2841AC9EF}"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21505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68799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83241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05CAA-4E5A-4223-BD55-C5D2841AC9EF}"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62884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205CAA-4E5A-4223-BD55-C5D2841AC9EF}" type="datetimeFigureOut">
              <a:rPr lang="en-US" smtClean="0"/>
              <a:t>6/1/2022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81747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7205CAA-4E5A-4223-BD55-C5D2841AC9EF}" type="datetimeFigureOut">
              <a:rPr lang="en-US" smtClean="0"/>
              <a:t>6/1/2022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971194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9414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8463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8F36E1-9596-4E98-8786-4A17C5D29C65}" type="datetimeFigureOut">
              <a:rPr lang="en-US" smtClean="0"/>
              <a:pPr/>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082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4D1A55-63BC-4BA2-9538-7DDEADA10621}" type="datetimeFigureOut">
              <a:rPr lang="en-US" smtClean="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350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037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D31D1B9-F39E-471E-80A9-595CAA5664AD}" type="datetimeFigureOut">
              <a:rPr lang="en-US" smtClean="0"/>
              <a:pPr/>
              <a:t>6/1/2022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52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FCEABC-E2B9-4606-A74F-CB06AF596887}" type="datetimeFigureOut">
              <a:rPr lang="en-US" smtClean="0"/>
              <a:pPr/>
              <a:t>6/1/2022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4551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A8850A0-01A3-4F4E-AA52-F716A9BFD4EB}" type="datetimeFigureOut">
              <a:rPr lang="en-US" smtClean="0"/>
              <a:pPr/>
              <a:t>6/1/2022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81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11CCA-BB49-46C7-A0E2-F42339750F9A}" type="datetimeFigureOut">
              <a:rPr lang="en-US" smtClean="0"/>
              <a:t>6/1/2022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787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7205CAA-4E5A-4223-BD55-C5D2841AC9EF}" type="datetimeFigureOut">
              <a:rPr lang="en-US" smtClean="0"/>
              <a:t>6/1/2022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019667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ACA9-4376-CAE3-7A73-9129CF832CF1}"/>
              </a:ext>
            </a:extLst>
          </p:cNvPr>
          <p:cNvSpPr>
            <a:spLocks noGrp="1"/>
          </p:cNvSpPr>
          <p:nvPr>
            <p:ph type="ctrTitle"/>
          </p:nvPr>
        </p:nvSpPr>
        <p:spPr/>
        <p:txBody>
          <a:bodyPr/>
          <a:lstStyle/>
          <a:p>
            <a:r>
              <a:rPr lang="en-IN" dirty="0"/>
              <a:t>IMAGE CLASSIFICATION</a:t>
            </a:r>
            <a:br>
              <a:rPr lang="en-IN" dirty="0"/>
            </a:br>
            <a:endParaRPr lang="en-IN" dirty="0"/>
          </a:p>
        </p:txBody>
      </p:sp>
      <p:sp>
        <p:nvSpPr>
          <p:cNvPr id="3" name="Subtitle 2">
            <a:extLst>
              <a:ext uri="{FF2B5EF4-FFF2-40B4-BE49-F238E27FC236}">
                <a16:creationId xmlns:a16="http://schemas.microsoft.com/office/drawing/2014/main" id="{3E97BEA3-A0AB-34D9-A2AC-F7BFB5128978}"/>
              </a:ext>
            </a:extLst>
          </p:cNvPr>
          <p:cNvSpPr>
            <a:spLocks noGrp="1"/>
          </p:cNvSpPr>
          <p:nvPr>
            <p:ph type="subTitle" idx="1"/>
          </p:nvPr>
        </p:nvSpPr>
        <p:spPr/>
        <p:txBody>
          <a:bodyPr/>
          <a:lstStyle/>
          <a:p>
            <a:r>
              <a:rPr lang="en-IN" dirty="0"/>
              <a:t>         BY:ZEENAT WASEEM</a:t>
            </a:r>
          </a:p>
          <a:p>
            <a:endParaRPr lang="en-IN" dirty="0"/>
          </a:p>
          <a:p>
            <a:endParaRPr lang="en-IN" dirty="0"/>
          </a:p>
          <a:p>
            <a:endParaRPr lang="en-IN" dirty="0"/>
          </a:p>
        </p:txBody>
      </p:sp>
    </p:spTree>
    <p:extLst>
      <p:ext uri="{BB962C8B-B14F-4D97-AF65-F5344CB8AC3E}">
        <p14:creationId xmlns:p14="http://schemas.microsoft.com/office/powerpoint/2010/main" val="64288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363D-C9E1-EC99-B090-1F4C74300375}"/>
              </a:ext>
            </a:extLst>
          </p:cNvPr>
          <p:cNvSpPr>
            <a:spLocks noGrp="1"/>
          </p:cNvSpPr>
          <p:nvPr>
            <p:ph type="title"/>
          </p:nvPr>
        </p:nvSpPr>
        <p:spPr/>
        <p:txBody>
          <a:bodyPr>
            <a:normAutofit/>
          </a:bodyPr>
          <a:lstStyle/>
          <a:p>
            <a:r>
              <a:rPr lang="en-US" sz="2200" dirty="0"/>
              <a:t>NETWORKS  WE GOING TO DISCUSSED ARE:</a:t>
            </a:r>
            <a:br>
              <a:rPr lang="en-US" dirty="0"/>
            </a:br>
            <a:endParaRPr lang="en-IN" dirty="0"/>
          </a:p>
        </p:txBody>
      </p:sp>
      <p:sp>
        <p:nvSpPr>
          <p:cNvPr id="3" name="Content Placeholder 2">
            <a:extLst>
              <a:ext uri="{FF2B5EF4-FFF2-40B4-BE49-F238E27FC236}">
                <a16:creationId xmlns:a16="http://schemas.microsoft.com/office/drawing/2014/main" id="{9CB185D7-AA6C-A370-65FC-B6BB7F61D744}"/>
              </a:ext>
            </a:extLst>
          </p:cNvPr>
          <p:cNvSpPr>
            <a:spLocks noGrp="1"/>
          </p:cNvSpPr>
          <p:nvPr>
            <p:ph idx="1"/>
          </p:nvPr>
        </p:nvSpPr>
        <p:spPr>
          <a:xfrm>
            <a:off x="805515" y="1482291"/>
            <a:ext cx="10319685" cy="4552749"/>
          </a:xfrm>
        </p:spPr>
        <p:txBody>
          <a:bodyPr/>
          <a:lstStyle/>
          <a:p>
            <a:pPr marL="0" indent="0">
              <a:buNone/>
            </a:pPr>
            <a:r>
              <a:rPr lang="en-US" dirty="0" err="1"/>
              <a:t>Lenet</a:t>
            </a:r>
            <a:r>
              <a:rPr lang="en-US" dirty="0"/>
              <a:t> : The convolutional and fully connected layers as weight layers because they contain trainable weights as opposed to pooling layers that don’t contain any weights. The common convention is to use the number of weight layers to describe the depth of the network.</a:t>
            </a:r>
          </a:p>
          <a:p>
            <a:pPr marL="0" indent="0">
              <a:buNone/>
            </a:pPr>
            <a:r>
              <a:rPr lang="en-IN" dirty="0" err="1"/>
              <a:t>LeNet</a:t>
            </a:r>
            <a:r>
              <a:rPr lang="en-IN" dirty="0"/>
              <a:t> architecture :</a:t>
            </a:r>
          </a:p>
          <a:p>
            <a:endParaRPr lang="en-IN" dirty="0"/>
          </a:p>
        </p:txBody>
      </p:sp>
      <p:pic>
        <p:nvPicPr>
          <p:cNvPr id="5" name="Picture 4">
            <a:extLst>
              <a:ext uri="{FF2B5EF4-FFF2-40B4-BE49-F238E27FC236}">
                <a16:creationId xmlns:a16="http://schemas.microsoft.com/office/drawing/2014/main" id="{8D4BED3A-F1AA-D65B-41D5-9E2D780CCC94}"/>
              </a:ext>
            </a:extLst>
          </p:cNvPr>
          <p:cNvPicPr>
            <a:picLocks noChangeAspect="1"/>
          </p:cNvPicPr>
          <p:nvPr/>
        </p:nvPicPr>
        <p:blipFill>
          <a:blip r:embed="rId2"/>
          <a:stretch>
            <a:fillRect/>
          </a:stretch>
        </p:blipFill>
        <p:spPr>
          <a:xfrm>
            <a:off x="805515" y="3296953"/>
            <a:ext cx="9791700" cy="2738087"/>
          </a:xfrm>
          <a:prstGeom prst="rect">
            <a:avLst/>
          </a:prstGeom>
        </p:spPr>
      </p:pic>
    </p:spTree>
    <p:extLst>
      <p:ext uri="{BB962C8B-B14F-4D97-AF65-F5344CB8AC3E}">
        <p14:creationId xmlns:p14="http://schemas.microsoft.com/office/powerpoint/2010/main" val="161041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A386-35EC-0925-4E23-6801E88BCE41}"/>
              </a:ext>
            </a:extLst>
          </p:cNvPr>
          <p:cNvSpPr>
            <a:spLocks noGrp="1"/>
          </p:cNvSpPr>
          <p:nvPr>
            <p:ph type="title"/>
          </p:nvPr>
        </p:nvSpPr>
        <p:spPr>
          <a:xfrm>
            <a:off x="721895" y="683394"/>
            <a:ext cx="10624686" cy="2136808"/>
          </a:xfrm>
        </p:spPr>
        <p:txBody>
          <a:bodyPr>
            <a:normAutofit/>
          </a:bodyPr>
          <a:lstStyle/>
          <a:p>
            <a:r>
              <a:rPr lang="en-US" sz="2200" dirty="0"/>
              <a:t>INPUT IMAGE ⇒ C1 ⇒ TANH ⇒ S2 ⇒ C3 ⇒ TANH ⇒ S4 ⇒ C5 ⇒ TANH ⇒ FC6 ⇒ SOFTMAX7 where C is a convolutional layer, S is a subsampling or pooling layer, and FC is a fully connected layer.</a:t>
            </a:r>
            <a:br>
              <a:rPr lang="en-US" sz="2200" dirty="0"/>
            </a:br>
            <a:endParaRPr lang="en-IN" sz="2200" dirty="0"/>
          </a:p>
        </p:txBody>
      </p:sp>
      <p:pic>
        <p:nvPicPr>
          <p:cNvPr id="5" name="Content Placeholder 4">
            <a:extLst>
              <a:ext uri="{FF2B5EF4-FFF2-40B4-BE49-F238E27FC236}">
                <a16:creationId xmlns:a16="http://schemas.microsoft.com/office/drawing/2014/main" id="{C0FDF95B-21EC-EF16-18A4-016540A49B1A}"/>
              </a:ext>
            </a:extLst>
          </p:cNvPr>
          <p:cNvPicPr>
            <a:picLocks noGrp="1" noChangeAspect="1"/>
          </p:cNvPicPr>
          <p:nvPr>
            <p:ph idx="1"/>
          </p:nvPr>
        </p:nvPicPr>
        <p:blipFill>
          <a:blip r:embed="rId2"/>
          <a:stretch>
            <a:fillRect/>
          </a:stretch>
        </p:blipFill>
        <p:spPr>
          <a:xfrm>
            <a:off x="692240" y="2201887"/>
            <a:ext cx="4842286" cy="3804278"/>
          </a:xfrm>
        </p:spPr>
      </p:pic>
      <p:pic>
        <p:nvPicPr>
          <p:cNvPr id="7" name="Picture 6">
            <a:extLst>
              <a:ext uri="{FF2B5EF4-FFF2-40B4-BE49-F238E27FC236}">
                <a16:creationId xmlns:a16="http://schemas.microsoft.com/office/drawing/2014/main" id="{57C03D5B-806C-C4C0-6EBC-B90D747C1478}"/>
              </a:ext>
            </a:extLst>
          </p:cNvPr>
          <p:cNvPicPr>
            <a:picLocks noChangeAspect="1"/>
          </p:cNvPicPr>
          <p:nvPr/>
        </p:nvPicPr>
        <p:blipFill>
          <a:blip r:embed="rId3"/>
          <a:stretch>
            <a:fillRect/>
          </a:stretch>
        </p:blipFill>
        <p:spPr>
          <a:xfrm>
            <a:off x="6034238" y="2177928"/>
            <a:ext cx="4842286" cy="3683857"/>
          </a:xfrm>
          <a:prstGeom prst="rect">
            <a:avLst/>
          </a:prstGeom>
        </p:spPr>
      </p:pic>
    </p:spTree>
    <p:extLst>
      <p:ext uri="{BB962C8B-B14F-4D97-AF65-F5344CB8AC3E}">
        <p14:creationId xmlns:p14="http://schemas.microsoft.com/office/powerpoint/2010/main" val="128653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5163-27B3-4D71-1528-9713F7979DF6}"/>
              </a:ext>
            </a:extLst>
          </p:cNvPr>
          <p:cNvSpPr>
            <a:spLocks noGrp="1"/>
          </p:cNvSpPr>
          <p:nvPr>
            <p:ph type="title"/>
          </p:nvPr>
        </p:nvSpPr>
        <p:spPr>
          <a:xfrm>
            <a:off x="1066800" y="642595"/>
            <a:ext cx="10058400" cy="608690"/>
          </a:xfrm>
        </p:spPr>
        <p:txBody>
          <a:bodyPr>
            <a:normAutofit fontScale="90000"/>
          </a:bodyPr>
          <a:lstStyle/>
          <a:p>
            <a:br>
              <a:rPr lang="en-US" sz="2200" b="1" dirty="0"/>
            </a:br>
            <a:br>
              <a:rPr lang="en-US" sz="2200" b="1" dirty="0"/>
            </a:br>
            <a:br>
              <a:rPr lang="en-US" sz="2200" b="1" dirty="0"/>
            </a:br>
            <a:br>
              <a:rPr lang="en-US" sz="2200" b="1" dirty="0"/>
            </a:br>
            <a:br>
              <a:rPr lang="en-US" sz="2200" b="1" dirty="0"/>
            </a:br>
            <a:br>
              <a:rPr lang="en-US" sz="2200" b="1" dirty="0"/>
            </a:br>
            <a:r>
              <a:rPr lang="en-US" sz="2200" dirty="0" err="1"/>
              <a:t>AlexNet</a:t>
            </a:r>
            <a:r>
              <a:rPr lang="en-US" sz="2200" dirty="0"/>
              <a:t> has a lot of similarities to </a:t>
            </a:r>
            <a:r>
              <a:rPr lang="en-US" sz="2200" dirty="0" err="1"/>
              <a:t>LeNet</a:t>
            </a:r>
            <a:r>
              <a:rPr lang="en-US" sz="2200" dirty="0"/>
              <a:t> but is much deeper (more hidden layers) and bigger (more filters per layer). </a:t>
            </a:r>
            <a:br>
              <a:rPr lang="en-US" sz="2200" dirty="0"/>
            </a:br>
            <a:r>
              <a:rPr lang="en-US" sz="2400" dirty="0"/>
              <a:t>They have similar building blocks: a series Of convolutional and pooling layers stacked on top of each other followed by fully connected layers and a </a:t>
            </a:r>
            <a:r>
              <a:rPr lang="en-US" sz="2400" dirty="0" err="1"/>
              <a:t>softmax</a:t>
            </a:r>
            <a:r>
              <a:rPr lang="en-US" sz="2400" dirty="0"/>
              <a:t>.</a:t>
            </a:r>
            <a:br>
              <a:rPr lang="en-US" sz="2400" dirty="0"/>
            </a:br>
            <a:r>
              <a:rPr lang="en-US" sz="2200" dirty="0"/>
              <a:t>It was </a:t>
            </a:r>
            <a:r>
              <a:rPr lang="en-US" sz="2200" dirty="0" err="1"/>
              <a:t>permored</a:t>
            </a:r>
            <a:r>
              <a:rPr lang="en-US" sz="2200" dirty="0"/>
              <a:t> on </a:t>
            </a:r>
            <a:r>
              <a:rPr lang="en-US" sz="2200" dirty="0" err="1"/>
              <a:t>Imagenet</a:t>
            </a:r>
            <a:r>
              <a:rPr lang="en-US" sz="2200" dirty="0"/>
              <a:t>(</a:t>
            </a:r>
            <a:r>
              <a:rPr lang="en-US" sz="2200" dirty="0" err="1"/>
              <a:t>datset</a:t>
            </a:r>
            <a:r>
              <a:rPr lang="en-US" sz="2200" dirty="0"/>
              <a:t> of over 15 million labelled high resolution images  belong to 22000 different </a:t>
            </a:r>
            <a:r>
              <a:rPr lang="en-US" sz="2200" dirty="0" err="1"/>
              <a:t>categeories</a:t>
            </a:r>
            <a:r>
              <a:rPr lang="en-US" sz="2200" dirty="0"/>
              <a:t>.</a:t>
            </a:r>
            <a:br>
              <a:rPr lang="en-US" sz="2400" dirty="0"/>
            </a:br>
            <a:br>
              <a:rPr lang="en-US" sz="2400" dirty="0"/>
            </a:br>
            <a:br>
              <a:rPr lang="en-US" sz="2200" dirty="0"/>
            </a:br>
            <a:endParaRPr lang="en-IN" dirty="0"/>
          </a:p>
        </p:txBody>
      </p:sp>
      <p:sp>
        <p:nvSpPr>
          <p:cNvPr id="3" name="Content Placeholder 2">
            <a:extLst>
              <a:ext uri="{FF2B5EF4-FFF2-40B4-BE49-F238E27FC236}">
                <a16:creationId xmlns:a16="http://schemas.microsoft.com/office/drawing/2014/main" id="{54E410EA-29B2-8719-220F-80318168CD09}"/>
              </a:ext>
            </a:extLst>
          </p:cNvPr>
          <p:cNvSpPr>
            <a:spLocks noGrp="1"/>
          </p:cNvSpPr>
          <p:nvPr>
            <p:ph idx="1"/>
          </p:nvPr>
        </p:nvSpPr>
        <p:spPr>
          <a:xfrm>
            <a:off x="1066800" y="642596"/>
            <a:ext cx="10058400" cy="1850347"/>
          </a:xfrm>
        </p:spPr>
        <p:txBody>
          <a:bodyPr>
            <a:normAutofit/>
          </a:bodyPr>
          <a:lstStyle/>
          <a:p>
            <a:endParaRPr lang="en-US" sz="1800" dirty="0"/>
          </a:p>
          <a:p>
            <a:r>
              <a:rPr lang="en-US" sz="2600" dirty="0"/>
              <a:t>2)ALEXNET</a:t>
            </a:r>
            <a:r>
              <a:rPr lang="en-US" sz="1800" dirty="0"/>
              <a:t>:</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6283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6300-F1E2-0B71-0C29-AFABA28FED09}"/>
              </a:ext>
            </a:extLst>
          </p:cNvPr>
          <p:cNvSpPr>
            <a:spLocks noGrp="1"/>
          </p:cNvSpPr>
          <p:nvPr>
            <p:ph type="title"/>
          </p:nvPr>
        </p:nvSpPr>
        <p:spPr/>
        <p:txBody>
          <a:bodyPr>
            <a:normAutofit/>
          </a:bodyPr>
          <a:lstStyle/>
          <a:p>
            <a:r>
              <a:rPr lang="en-US" sz="2000" dirty="0" err="1"/>
              <a:t>Alexnet</a:t>
            </a:r>
            <a:r>
              <a:rPr lang="en-US" sz="2000" dirty="0"/>
              <a:t> architecture:</a:t>
            </a:r>
            <a:endParaRPr lang="en-IN" sz="2000" dirty="0"/>
          </a:p>
        </p:txBody>
      </p:sp>
      <p:pic>
        <p:nvPicPr>
          <p:cNvPr id="7" name="Content Placeholder 6">
            <a:extLst>
              <a:ext uri="{FF2B5EF4-FFF2-40B4-BE49-F238E27FC236}">
                <a16:creationId xmlns:a16="http://schemas.microsoft.com/office/drawing/2014/main" id="{B4F886B7-F8C3-FC1A-FB9F-98EDC66E6F03}"/>
              </a:ext>
            </a:extLst>
          </p:cNvPr>
          <p:cNvPicPr>
            <a:picLocks noGrp="1" noChangeAspect="1"/>
          </p:cNvPicPr>
          <p:nvPr>
            <p:ph idx="1"/>
          </p:nvPr>
        </p:nvPicPr>
        <p:blipFill>
          <a:blip r:embed="rId2"/>
          <a:stretch>
            <a:fillRect/>
          </a:stretch>
        </p:blipFill>
        <p:spPr>
          <a:xfrm>
            <a:off x="715227" y="1307507"/>
            <a:ext cx="7143750" cy="3895725"/>
          </a:xfrm>
        </p:spPr>
      </p:pic>
    </p:spTree>
    <p:extLst>
      <p:ext uri="{BB962C8B-B14F-4D97-AF65-F5344CB8AC3E}">
        <p14:creationId xmlns:p14="http://schemas.microsoft.com/office/powerpoint/2010/main" val="347876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1BF9-6C5A-D6EB-FA04-04CBF31ADAA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1796BFD-2A5F-DA93-9AB2-0B1786E204F2}"/>
              </a:ext>
            </a:extLst>
          </p:cNvPr>
          <p:cNvPicPr>
            <a:picLocks noGrp="1" noChangeAspect="1"/>
          </p:cNvPicPr>
          <p:nvPr>
            <p:ph idx="1"/>
          </p:nvPr>
        </p:nvPicPr>
        <p:blipFill>
          <a:blip r:embed="rId2"/>
          <a:stretch>
            <a:fillRect/>
          </a:stretch>
        </p:blipFill>
        <p:spPr>
          <a:xfrm>
            <a:off x="767666" y="652218"/>
            <a:ext cx="9161612" cy="3890906"/>
          </a:xfrm>
        </p:spPr>
      </p:pic>
    </p:spTree>
    <p:extLst>
      <p:ext uri="{BB962C8B-B14F-4D97-AF65-F5344CB8AC3E}">
        <p14:creationId xmlns:p14="http://schemas.microsoft.com/office/powerpoint/2010/main" val="133531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123F-1C4C-55DE-3BA5-F45211AEF204}"/>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60FA582F-F141-1827-693D-0E5671A3BEED}"/>
              </a:ext>
            </a:extLst>
          </p:cNvPr>
          <p:cNvPicPr>
            <a:picLocks noGrp="1" noChangeAspect="1"/>
          </p:cNvPicPr>
          <p:nvPr>
            <p:ph idx="1"/>
          </p:nvPr>
        </p:nvPicPr>
        <p:blipFill>
          <a:blip r:embed="rId2"/>
          <a:stretch>
            <a:fillRect/>
          </a:stretch>
        </p:blipFill>
        <p:spPr>
          <a:xfrm>
            <a:off x="1066800" y="755901"/>
            <a:ext cx="10058400" cy="4971131"/>
          </a:xfrm>
        </p:spPr>
      </p:pic>
    </p:spTree>
    <p:extLst>
      <p:ext uri="{BB962C8B-B14F-4D97-AF65-F5344CB8AC3E}">
        <p14:creationId xmlns:p14="http://schemas.microsoft.com/office/powerpoint/2010/main" val="337399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F61E-72E5-4AFD-28D7-0D81053D82A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6310E58-A497-B19D-A292-9CD0A0F3825A}"/>
              </a:ext>
            </a:extLst>
          </p:cNvPr>
          <p:cNvPicPr>
            <a:picLocks noGrp="1" noChangeAspect="1"/>
          </p:cNvPicPr>
          <p:nvPr>
            <p:ph idx="1"/>
          </p:nvPr>
        </p:nvPicPr>
        <p:blipFill>
          <a:blip r:embed="rId2"/>
          <a:stretch>
            <a:fillRect/>
          </a:stretch>
        </p:blipFill>
        <p:spPr>
          <a:xfrm>
            <a:off x="508536" y="642594"/>
            <a:ext cx="4891238" cy="3627118"/>
          </a:xfrm>
        </p:spPr>
      </p:pic>
      <p:pic>
        <p:nvPicPr>
          <p:cNvPr id="7" name="Picture 6">
            <a:extLst>
              <a:ext uri="{FF2B5EF4-FFF2-40B4-BE49-F238E27FC236}">
                <a16:creationId xmlns:a16="http://schemas.microsoft.com/office/drawing/2014/main" id="{98667394-F074-CF77-6542-2CD8F571D8DD}"/>
              </a:ext>
            </a:extLst>
          </p:cNvPr>
          <p:cNvPicPr>
            <a:picLocks noChangeAspect="1"/>
          </p:cNvPicPr>
          <p:nvPr/>
        </p:nvPicPr>
        <p:blipFill>
          <a:blip r:embed="rId3"/>
          <a:stretch>
            <a:fillRect/>
          </a:stretch>
        </p:blipFill>
        <p:spPr>
          <a:xfrm>
            <a:off x="5528409" y="642594"/>
            <a:ext cx="5972175" cy="3627119"/>
          </a:xfrm>
          <a:prstGeom prst="rect">
            <a:avLst/>
          </a:prstGeom>
        </p:spPr>
      </p:pic>
    </p:spTree>
    <p:extLst>
      <p:ext uri="{BB962C8B-B14F-4D97-AF65-F5344CB8AC3E}">
        <p14:creationId xmlns:p14="http://schemas.microsoft.com/office/powerpoint/2010/main" val="73684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2D3D-FD08-9683-A056-D2BD72D0014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3222076-C816-58B6-4517-3B02E5EDF44C}"/>
              </a:ext>
            </a:extLst>
          </p:cNvPr>
          <p:cNvSpPr>
            <a:spLocks noGrp="1"/>
          </p:cNvSpPr>
          <p:nvPr>
            <p:ph idx="1"/>
          </p:nvPr>
        </p:nvSpPr>
        <p:spPr/>
        <p:txBody>
          <a:bodyPr/>
          <a:lstStyle/>
          <a:p>
            <a:r>
              <a:rPr lang="en-IN" sz="1800" b="1" dirty="0"/>
              <a:t>DROPOUT LAYER</a:t>
            </a:r>
            <a:r>
              <a:rPr lang="en-US" sz="1800" b="1" dirty="0"/>
              <a:t>: </a:t>
            </a:r>
          </a:p>
          <a:p>
            <a:endParaRPr lang="en-US" sz="1800" dirty="0"/>
          </a:p>
          <a:p>
            <a:r>
              <a:rPr lang="en-US" sz="1800" dirty="0"/>
              <a:t>dropout layers are used to prevent the neural network from overfitting. </a:t>
            </a:r>
          </a:p>
          <a:p>
            <a:r>
              <a:rPr lang="en-US" sz="1800" dirty="0"/>
              <a:t>The neurons that are “dropped out” do not contribute to the forward pass and do not participate in backpropagation. This means every time an input is presented, the neural network samples a different architecture, but all of these architectures share the same weights. </a:t>
            </a:r>
          </a:p>
          <a:p>
            <a:r>
              <a:rPr lang="en-US" sz="1800" dirty="0"/>
              <a:t>This technique reduces complex co-adaptations of neurons, since a neuron cannot rely on the presence of particular other neurons</a:t>
            </a:r>
            <a:endParaRPr lang="en-IN" dirty="0"/>
          </a:p>
        </p:txBody>
      </p:sp>
    </p:spTree>
    <p:extLst>
      <p:ext uri="{BB962C8B-B14F-4D97-AF65-F5344CB8AC3E}">
        <p14:creationId xmlns:p14="http://schemas.microsoft.com/office/powerpoint/2010/main" val="22623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52CF-A605-0CCD-1CA5-56FEBBFFF071}"/>
              </a:ext>
            </a:extLst>
          </p:cNvPr>
          <p:cNvSpPr>
            <a:spLocks noGrp="1"/>
          </p:cNvSpPr>
          <p:nvPr>
            <p:ph type="title"/>
          </p:nvPr>
        </p:nvSpPr>
        <p:spPr>
          <a:xfrm>
            <a:off x="1066800" y="642594"/>
            <a:ext cx="10058400" cy="599065"/>
          </a:xfrm>
        </p:spPr>
        <p:txBody>
          <a:bodyPr>
            <a:normAutofit/>
          </a:bodyPr>
          <a:lstStyle/>
          <a:p>
            <a:r>
              <a:rPr lang="en-US" sz="2800" dirty="0"/>
              <a:t>3)</a:t>
            </a:r>
            <a:r>
              <a:rPr lang="en-US" sz="2800" dirty="0" err="1"/>
              <a:t>VGGNet</a:t>
            </a:r>
            <a:r>
              <a:rPr lang="en-US" sz="2800" dirty="0"/>
              <a:t> :</a:t>
            </a:r>
            <a:endParaRPr lang="en-IN" sz="2800" dirty="0"/>
          </a:p>
        </p:txBody>
      </p:sp>
      <p:sp>
        <p:nvSpPr>
          <p:cNvPr id="3" name="Content Placeholder 2">
            <a:extLst>
              <a:ext uri="{FF2B5EF4-FFF2-40B4-BE49-F238E27FC236}">
                <a16:creationId xmlns:a16="http://schemas.microsoft.com/office/drawing/2014/main" id="{731744AB-871B-55DC-196F-4D5B6CCCC47F}"/>
              </a:ext>
            </a:extLst>
          </p:cNvPr>
          <p:cNvSpPr>
            <a:spLocks noGrp="1"/>
          </p:cNvSpPr>
          <p:nvPr>
            <p:ph idx="1"/>
          </p:nvPr>
        </p:nvSpPr>
        <p:spPr>
          <a:xfrm>
            <a:off x="1066800" y="1241659"/>
            <a:ext cx="10058400" cy="4793381"/>
          </a:xfrm>
        </p:spPr>
        <p:txBody>
          <a:bodyPr>
            <a:normAutofit fontScale="85000" lnSpcReduction="20000"/>
          </a:bodyPr>
          <a:lstStyle/>
          <a:p>
            <a:pPr marL="0" indent="0">
              <a:buNone/>
            </a:pPr>
            <a:r>
              <a:rPr lang="en-US" sz="2200" dirty="0" err="1"/>
              <a:t>VGGNet</a:t>
            </a:r>
            <a:r>
              <a:rPr lang="en-US" sz="2200" dirty="0"/>
              <a:t> was developed in 2014 by the Visual Geometry Group at Oxford University (hence the name VGG).3 The building components are exactly the same as those in </a:t>
            </a:r>
            <a:r>
              <a:rPr lang="en-US" sz="2200" dirty="0" err="1"/>
              <a:t>LeNet</a:t>
            </a:r>
            <a:r>
              <a:rPr lang="en-US" sz="2200" dirty="0"/>
              <a:t> and </a:t>
            </a:r>
            <a:r>
              <a:rPr lang="en-US" sz="2200" dirty="0" err="1"/>
              <a:t>AlexNet</a:t>
            </a:r>
            <a:r>
              <a:rPr lang="en-US" sz="2200" dirty="0"/>
              <a:t>, except that </a:t>
            </a:r>
            <a:r>
              <a:rPr lang="en-US" sz="2200" dirty="0" err="1"/>
              <a:t>VGGNet</a:t>
            </a:r>
            <a:r>
              <a:rPr lang="en-US" sz="2200" dirty="0"/>
              <a:t> is an even deeper network with more convolutional, pooling, and dense layers. </a:t>
            </a:r>
          </a:p>
          <a:p>
            <a:pPr marL="0" indent="0">
              <a:buNone/>
            </a:pPr>
            <a:endParaRPr lang="en-US" sz="2200" dirty="0"/>
          </a:p>
          <a:p>
            <a:pPr marL="0" indent="0">
              <a:buNone/>
            </a:pPr>
            <a:r>
              <a:rPr lang="en-IN" sz="2200" b="1" dirty="0"/>
              <a:t>Novel features of </a:t>
            </a:r>
            <a:r>
              <a:rPr lang="en-IN" sz="2200" b="1" dirty="0" err="1"/>
              <a:t>VGGNet</a:t>
            </a:r>
            <a:r>
              <a:rPr lang="en-IN" sz="2200" dirty="0"/>
              <a:t>:</a:t>
            </a:r>
            <a:r>
              <a:rPr lang="en-US" sz="2200" dirty="0"/>
              <a:t>It improves on </a:t>
            </a:r>
            <a:r>
              <a:rPr lang="en-US" sz="2200" dirty="0" err="1"/>
              <a:t>AlexNet</a:t>
            </a:r>
            <a:r>
              <a:rPr lang="en-US" sz="2200" dirty="0"/>
              <a:t> by replacing large kernel-sized filters (11 and 5 in the first and second convolutional layers, respectively) with multiple 3 × 3 pool-size filters one after another. </a:t>
            </a:r>
          </a:p>
          <a:p>
            <a:pPr marL="0" indent="0">
              <a:buNone/>
            </a:pPr>
            <a:r>
              <a:rPr lang="en-US" sz="2200" b="1" dirty="0"/>
              <a:t>Architecture of VGGNET:</a:t>
            </a:r>
          </a:p>
          <a:p>
            <a:endParaRPr lang="en-US" sz="2200" dirty="0"/>
          </a:p>
          <a:p>
            <a:r>
              <a:rPr lang="en-US" sz="2200" dirty="0"/>
              <a:t>The architecture is composed of a series of uniform convolutional building blocks followed by a unified pooling layer, where: </a:t>
            </a:r>
          </a:p>
          <a:p>
            <a:r>
              <a:rPr lang="en-US" sz="2200" dirty="0"/>
              <a:t> All convolutional layers are 3 × 3 kernel-sized filters with a strides value of 1 and a padding value of same.</a:t>
            </a:r>
          </a:p>
          <a:p>
            <a:r>
              <a:rPr lang="en-US" sz="2200" dirty="0"/>
              <a:t>  All pooling layers have a 2 × 2 pool size and a strides value of 2</a:t>
            </a:r>
            <a:endParaRPr lang="en-IN" sz="2200" dirty="0"/>
          </a:p>
          <a:p>
            <a:pPr marL="0" indent="0">
              <a:buNone/>
            </a:pPr>
            <a:endParaRPr lang="en-US" sz="2200" dirty="0"/>
          </a:p>
          <a:p>
            <a:endParaRPr lang="en-IN" dirty="0"/>
          </a:p>
        </p:txBody>
      </p:sp>
    </p:spTree>
    <p:extLst>
      <p:ext uri="{BB962C8B-B14F-4D97-AF65-F5344CB8AC3E}">
        <p14:creationId xmlns:p14="http://schemas.microsoft.com/office/powerpoint/2010/main" val="335129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842D-693D-4B40-4BD6-14CB0954588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35953A9-41DC-958D-05DC-3DA9AD99A830}"/>
              </a:ext>
            </a:extLst>
          </p:cNvPr>
          <p:cNvSpPr>
            <a:spLocks noGrp="1"/>
          </p:cNvSpPr>
          <p:nvPr>
            <p:ph idx="1"/>
          </p:nvPr>
        </p:nvSpPr>
        <p:spPr/>
        <p:txBody>
          <a:bodyPr/>
          <a:lstStyle/>
          <a:p>
            <a:endParaRPr lang="en-IN"/>
          </a:p>
        </p:txBody>
      </p:sp>
      <p:graphicFrame>
        <p:nvGraphicFramePr>
          <p:cNvPr id="4" name="Object 3">
            <a:extLst>
              <a:ext uri="{FF2B5EF4-FFF2-40B4-BE49-F238E27FC236}">
                <a16:creationId xmlns:a16="http://schemas.microsoft.com/office/drawing/2014/main" id="{C8C27DC3-E3EC-41C8-A502-16EA28530336}"/>
              </a:ext>
            </a:extLst>
          </p:cNvPr>
          <p:cNvGraphicFramePr>
            <a:graphicFrameLocks noChangeAspect="1"/>
          </p:cNvGraphicFramePr>
          <p:nvPr>
            <p:extLst>
              <p:ext uri="{D42A27DB-BD31-4B8C-83A1-F6EECF244321}">
                <p14:modId xmlns:p14="http://schemas.microsoft.com/office/powerpoint/2010/main" val="3636640844"/>
              </p:ext>
            </p:extLst>
          </p:nvPr>
        </p:nvGraphicFramePr>
        <p:xfrm>
          <a:off x="903171" y="1014942"/>
          <a:ext cx="10385657" cy="3645985"/>
        </p:xfrm>
        <a:graphic>
          <a:graphicData uri="http://schemas.openxmlformats.org/presentationml/2006/ole">
            <mc:AlternateContent xmlns:mc="http://schemas.openxmlformats.org/markup-compatibility/2006">
              <mc:Choice xmlns:v="urn:schemas-microsoft-com:vml" Requires="v">
                <p:oleObj name="Bitmap Image" r:id="rId2" imgW="5740560" imgH="1441440" progId="Paint.Picture">
                  <p:embed/>
                </p:oleObj>
              </mc:Choice>
              <mc:Fallback>
                <p:oleObj name="Bitmap Image" r:id="rId2" imgW="5740560" imgH="1441440" progId="Paint.Picture">
                  <p:embed/>
                  <p:pic>
                    <p:nvPicPr>
                      <p:cNvPr id="4" name="Object 3">
                        <a:extLst>
                          <a:ext uri="{FF2B5EF4-FFF2-40B4-BE49-F238E27FC236}">
                            <a16:creationId xmlns:a16="http://schemas.microsoft.com/office/drawing/2014/main" id="{C8C27DC3-E3EC-41C8-A502-16EA28530336}"/>
                          </a:ext>
                        </a:extLst>
                      </p:cNvPr>
                      <p:cNvPicPr/>
                      <p:nvPr/>
                    </p:nvPicPr>
                    <p:blipFill>
                      <a:blip r:embed="rId3"/>
                      <a:stretch>
                        <a:fillRect/>
                      </a:stretch>
                    </p:blipFill>
                    <p:spPr>
                      <a:xfrm>
                        <a:off x="903171" y="1014942"/>
                        <a:ext cx="10385657" cy="3645985"/>
                      </a:xfrm>
                      <a:prstGeom prst="rect">
                        <a:avLst/>
                      </a:prstGeom>
                    </p:spPr>
                  </p:pic>
                </p:oleObj>
              </mc:Fallback>
            </mc:AlternateContent>
          </a:graphicData>
        </a:graphic>
      </p:graphicFrame>
    </p:spTree>
    <p:extLst>
      <p:ext uri="{BB962C8B-B14F-4D97-AF65-F5344CB8AC3E}">
        <p14:creationId xmlns:p14="http://schemas.microsoft.com/office/powerpoint/2010/main" val="190770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4E81EA68-0414-28C3-C91F-DA5051619B97}"/>
              </a:ext>
            </a:extLst>
          </p:cNvPr>
          <p:cNvGraphicFramePr>
            <a:graphicFrameLocks noChangeAspect="1"/>
          </p:cNvGraphicFramePr>
          <p:nvPr>
            <p:extLst>
              <p:ext uri="{D42A27DB-BD31-4B8C-83A1-F6EECF244321}">
                <p14:modId xmlns:p14="http://schemas.microsoft.com/office/powerpoint/2010/main" val="1579399100"/>
              </p:ext>
            </p:extLst>
          </p:nvPr>
        </p:nvGraphicFramePr>
        <p:xfrm>
          <a:off x="-54544" y="1203559"/>
          <a:ext cx="6150544" cy="3560947"/>
        </p:xfrm>
        <a:graphic>
          <a:graphicData uri="http://schemas.openxmlformats.org/presentationml/2006/ole">
            <mc:AlternateContent xmlns:mc="http://schemas.openxmlformats.org/markup-compatibility/2006">
              <mc:Choice xmlns:v="urn:schemas-microsoft-com:vml" Requires="v">
                <p:oleObj name="Bitmap Image" r:id="rId2" imgW="4375080" imgH="2381400" progId="Paint.Picture">
                  <p:embed/>
                </p:oleObj>
              </mc:Choice>
              <mc:Fallback>
                <p:oleObj name="Bitmap Image" r:id="rId2" imgW="4375080" imgH="2381400" progId="Paint.Picture">
                  <p:embed/>
                  <p:pic>
                    <p:nvPicPr>
                      <p:cNvPr id="4" name="Object 3">
                        <a:extLst>
                          <a:ext uri="{FF2B5EF4-FFF2-40B4-BE49-F238E27FC236}">
                            <a16:creationId xmlns:a16="http://schemas.microsoft.com/office/drawing/2014/main" id="{4E81EA68-0414-28C3-C91F-DA5051619B97}"/>
                          </a:ext>
                        </a:extLst>
                      </p:cNvPr>
                      <p:cNvPicPr/>
                      <p:nvPr/>
                    </p:nvPicPr>
                    <p:blipFill>
                      <a:blip r:embed="rId3"/>
                      <a:stretch>
                        <a:fillRect/>
                      </a:stretch>
                    </p:blipFill>
                    <p:spPr>
                      <a:xfrm>
                        <a:off x="-54544" y="1203559"/>
                        <a:ext cx="6150544" cy="3560947"/>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64FC0CEB-1EA6-B92C-26B4-3EF0FA8E5A37}"/>
              </a:ext>
            </a:extLst>
          </p:cNvPr>
          <p:cNvPicPr>
            <a:picLocks noChangeAspect="1"/>
          </p:cNvPicPr>
          <p:nvPr/>
        </p:nvPicPr>
        <p:blipFill>
          <a:blip r:embed="rId4"/>
          <a:stretch>
            <a:fillRect/>
          </a:stretch>
        </p:blipFill>
        <p:spPr>
          <a:xfrm>
            <a:off x="6217293" y="1203558"/>
            <a:ext cx="5631405" cy="3560947"/>
          </a:xfrm>
          <a:prstGeom prst="rect">
            <a:avLst/>
          </a:prstGeom>
        </p:spPr>
      </p:pic>
    </p:spTree>
    <p:extLst>
      <p:ext uri="{BB962C8B-B14F-4D97-AF65-F5344CB8AC3E}">
        <p14:creationId xmlns:p14="http://schemas.microsoft.com/office/powerpoint/2010/main" val="230367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E92F-BC07-B226-5E5F-DF83DDA957AD}"/>
              </a:ext>
            </a:extLst>
          </p:cNvPr>
          <p:cNvSpPr>
            <a:spLocks noGrp="1"/>
          </p:cNvSpPr>
          <p:nvPr>
            <p:ph type="title"/>
          </p:nvPr>
        </p:nvSpPr>
        <p:spPr/>
        <p:txBody>
          <a:bodyPr>
            <a:normAutofit/>
          </a:bodyPr>
          <a:lstStyle/>
          <a:p>
            <a:br>
              <a:rPr lang="en-US" sz="2400" dirty="0"/>
            </a:br>
            <a:br>
              <a:rPr lang="en-US" sz="2400" dirty="0"/>
            </a:br>
            <a:r>
              <a:rPr lang="en-US" sz="2400" dirty="0"/>
              <a:t>4)</a:t>
            </a:r>
            <a:r>
              <a:rPr lang="en-US" sz="2400" dirty="0" err="1"/>
              <a:t>ResNet</a:t>
            </a:r>
            <a:r>
              <a:rPr lang="en-US" sz="2400" dirty="0"/>
              <a:t> :</a:t>
            </a:r>
            <a:endParaRPr lang="en-IN" sz="2400" dirty="0"/>
          </a:p>
        </p:txBody>
      </p:sp>
      <p:sp>
        <p:nvSpPr>
          <p:cNvPr id="3" name="Content Placeholder 2">
            <a:extLst>
              <a:ext uri="{FF2B5EF4-FFF2-40B4-BE49-F238E27FC236}">
                <a16:creationId xmlns:a16="http://schemas.microsoft.com/office/drawing/2014/main" id="{4641D94C-694C-D32E-C826-FBCB048F7355}"/>
              </a:ext>
            </a:extLst>
          </p:cNvPr>
          <p:cNvSpPr>
            <a:spLocks noGrp="1"/>
          </p:cNvSpPr>
          <p:nvPr>
            <p:ph idx="1"/>
          </p:nvPr>
        </p:nvSpPr>
        <p:spPr/>
        <p:txBody>
          <a:bodyPr/>
          <a:lstStyle/>
          <a:p>
            <a:pPr marL="0" indent="0">
              <a:buNone/>
            </a:pPr>
            <a:r>
              <a:rPr lang="en-US" dirty="0"/>
              <a:t>Deep networks are hard to train because of vanishing gradient problem.</a:t>
            </a:r>
            <a:r>
              <a:rPr lang="en-IN" dirty="0"/>
              <a:t> To solve this problem we use </a:t>
            </a:r>
            <a:r>
              <a:rPr lang="en-IN" dirty="0" err="1"/>
              <a:t>resnet</a:t>
            </a:r>
            <a:r>
              <a:rPr lang="en-IN" dirty="0"/>
              <a:t>.</a:t>
            </a:r>
          </a:p>
          <a:p>
            <a:r>
              <a:rPr lang="en-IN" dirty="0"/>
              <a:t> Resnet introduced the concept of skip connection .</a:t>
            </a:r>
          </a:p>
          <a:p>
            <a:r>
              <a:rPr lang="en-IN" dirty="0"/>
              <a:t>Add the  original input to the </a:t>
            </a:r>
            <a:r>
              <a:rPr lang="en-IN" dirty="0" err="1"/>
              <a:t>ouput</a:t>
            </a:r>
            <a:r>
              <a:rPr lang="en-IN" dirty="0"/>
              <a:t> of convolution layer.</a:t>
            </a:r>
          </a:p>
          <a:p>
            <a:pPr marL="0" indent="0">
              <a:buNone/>
            </a:pPr>
            <a:endParaRPr lang="en-US" dirty="0"/>
          </a:p>
        </p:txBody>
      </p:sp>
      <p:pic>
        <p:nvPicPr>
          <p:cNvPr id="5" name="Picture 4">
            <a:extLst>
              <a:ext uri="{FF2B5EF4-FFF2-40B4-BE49-F238E27FC236}">
                <a16:creationId xmlns:a16="http://schemas.microsoft.com/office/drawing/2014/main" id="{83FBA040-FED2-5045-5C67-496D9904AAC3}"/>
              </a:ext>
            </a:extLst>
          </p:cNvPr>
          <p:cNvPicPr>
            <a:picLocks noChangeAspect="1"/>
          </p:cNvPicPr>
          <p:nvPr/>
        </p:nvPicPr>
        <p:blipFill>
          <a:blip r:embed="rId2"/>
          <a:stretch>
            <a:fillRect/>
          </a:stretch>
        </p:blipFill>
        <p:spPr>
          <a:xfrm>
            <a:off x="1154229" y="3592479"/>
            <a:ext cx="6553200" cy="2714625"/>
          </a:xfrm>
          <a:prstGeom prst="rect">
            <a:avLst/>
          </a:prstGeom>
        </p:spPr>
      </p:pic>
    </p:spTree>
    <p:extLst>
      <p:ext uri="{BB962C8B-B14F-4D97-AF65-F5344CB8AC3E}">
        <p14:creationId xmlns:p14="http://schemas.microsoft.com/office/powerpoint/2010/main" val="3248834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63FB-E199-F112-BFA6-3CD5C408496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98AD70C-01B7-6DF5-F9CB-39C7DAFBF777}"/>
              </a:ext>
            </a:extLst>
          </p:cNvPr>
          <p:cNvPicPr>
            <a:picLocks noGrp="1" noChangeAspect="1"/>
          </p:cNvPicPr>
          <p:nvPr>
            <p:ph idx="1"/>
          </p:nvPr>
        </p:nvPicPr>
        <p:blipFill>
          <a:blip r:embed="rId2"/>
          <a:stretch>
            <a:fillRect/>
          </a:stretch>
        </p:blipFill>
        <p:spPr>
          <a:xfrm>
            <a:off x="539015" y="2283169"/>
            <a:ext cx="11069052" cy="3932237"/>
          </a:xfrm>
        </p:spPr>
      </p:pic>
      <p:graphicFrame>
        <p:nvGraphicFramePr>
          <p:cNvPr id="6" name="Object 5">
            <a:extLst>
              <a:ext uri="{FF2B5EF4-FFF2-40B4-BE49-F238E27FC236}">
                <a16:creationId xmlns:a16="http://schemas.microsoft.com/office/drawing/2014/main" id="{08D7CB75-3A80-3721-0B83-9C53B3C7182B}"/>
              </a:ext>
            </a:extLst>
          </p:cNvPr>
          <p:cNvGraphicFramePr>
            <a:graphicFrameLocks noChangeAspect="1"/>
          </p:cNvGraphicFramePr>
          <p:nvPr>
            <p:extLst>
              <p:ext uri="{D42A27DB-BD31-4B8C-83A1-F6EECF244321}">
                <p14:modId xmlns:p14="http://schemas.microsoft.com/office/powerpoint/2010/main" val="1766564192"/>
              </p:ext>
            </p:extLst>
          </p:nvPr>
        </p:nvGraphicFramePr>
        <p:xfrm>
          <a:off x="346509" y="339041"/>
          <a:ext cx="11306476" cy="5994382"/>
        </p:xfrm>
        <a:graphic>
          <a:graphicData uri="http://schemas.openxmlformats.org/presentationml/2006/ole">
            <mc:AlternateContent xmlns:mc="http://schemas.openxmlformats.org/markup-compatibility/2006">
              <mc:Choice xmlns:v="urn:schemas-microsoft-com:vml" Requires="v">
                <p:oleObj name="Bitmap Image" r:id="rId3" imgW="4064040" imgH="2692440" progId="Paint.Picture">
                  <p:embed/>
                </p:oleObj>
              </mc:Choice>
              <mc:Fallback>
                <p:oleObj name="Bitmap Image" r:id="rId3" imgW="4064040" imgH="2692440" progId="Paint.Picture">
                  <p:embed/>
                  <p:pic>
                    <p:nvPicPr>
                      <p:cNvPr id="6" name="Object 5">
                        <a:extLst>
                          <a:ext uri="{FF2B5EF4-FFF2-40B4-BE49-F238E27FC236}">
                            <a16:creationId xmlns:a16="http://schemas.microsoft.com/office/drawing/2014/main" id="{08D7CB75-3A80-3721-0B83-9C53B3C7182B}"/>
                          </a:ext>
                        </a:extLst>
                      </p:cNvPr>
                      <p:cNvPicPr/>
                      <p:nvPr/>
                    </p:nvPicPr>
                    <p:blipFill>
                      <a:blip r:embed="rId4"/>
                      <a:stretch>
                        <a:fillRect/>
                      </a:stretch>
                    </p:blipFill>
                    <p:spPr>
                      <a:xfrm>
                        <a:off x="346509" y="339041"/>
                        <a:ext cx="11306476" cy="5994382"/>
                      </a:xfrm>
                      <a:prstGeom prst="rect">
                        <a:avLst/>
                      </a:prstGeom>
                    </p:spPr>
                  </p:pic>
                </p:oleObj>
              </mc:Fallback>
            </mc:AlternateContent>
          </a:graphicData>
        </a:graphic>
      </p:graphicFrame>
    </p:spTree>
    <p:extLst>
      <p:ext uri="{BB962C8B-B14F-4D97-AF65-F5344CB8AC3E}">
        <p14:creationId xmlns:p14="http://schemas.microsoft.com/office/powerpoint/2010/main" val="151412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288C-9DED-BBF1-FCE9-7549243D9BF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6AA3ECB-7A3F-BEC7-F1B4-936C88C910CC}"/>
              </a:ext>
            </a:extLst>
          </p:cNvPr>
          <p:cNvPicPr>
            <a:picLocks noGrp="1" noChangeAspect="1"/>
          </p:cNvPicPr>
          <p:nvPr>
            <p:ph idx="1"/>
          </p:nvPr>
        </p:nvPicPr>
        <p:blipFill>
          <a:blip r:embed="rId2"/>
          <a:stretch>
            <a:fillRect/>
          </a:stretch>
        </p:blipFill>
        <p:spPr>
          <a:xfrm>
            <a:off x="1443789" y="1665809"/>
            <a:ext cx="8393230" cy="4263353"/>
          </a:xfrm>
        </p:spPr>
      </p:pic>
    </p:spTree>
    <p:extLst>
      <p:ext uri="{BB962C8B-B14F-4D97-AF65-F5344CB8AC3E}">
        <p14:creationId xmlns:p14="http://schemas.microsoft.com/office/powerpoint/2010/main" val="344390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1351-9F89-7B75-4766-2CADFD47B3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CC9ED16-ADD1-119A-A3E4-7E479C6AF5C4}"/>
              </a:ext>
            </a:extLst>
          </p:cNvPr>
          <p:cNvPicPr>
            <a:picLocks noGrp="1" noChangeAspect="1"/>
          </p:cNvPicPr>
          <p:nvPr>
            <p:ph idx="1"/>
          </p:nvPr>
        </p:nvPicPr>
        <p:blipFill>
          <a:blip r:embed="rId2"/>
          <a:stretch>
            <a:fillRect/>
          </a:stretch>
        </p:blipFill>
        <p:spPr>
          <a:xfrm>
            <a:off x="437062" y="361266"/>
            <a:ext cx="9613772" cy="3932237"/>
          </a:xfrm>
        </p:spPr>
      </p:pic>
    </p:spTree>
    <p:extLst>
      <p:ext uri="{BB962C8B-B14F-4D97-AF65-F5344CB8AC3E}">
        <p14:creationId xmlns:p14="http://schemas.microsoft.com/office/powerpoint/2010/main" val="90476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A497-D821-4398-21A3-37275A6D2D2F}"/>
              </a:ext>
            </a:extLst>
          </p:cNvPr>
          <p:cNvSpPr>
            <a:spLocks noGrp="1"/>
          </p:cNvSpPr>
          <p:nvPr>
            <p:ph type="title"/>
          </p:nvPr>
        </p:nvSpPr>
        <p:spPr/>
        <p:txBody>
          <a:bodyPr>
            <a:normAutofit fontScale="90000"/>
          </a:bodyPr>
          <a:lstStyle/>
          <a:p>
            <a:br>
              <a:rPr lang="en-IN" sz="2000" b="1" dirty="0"/>
            </a:br>
            <a:r>
              <a:rPr lang="en-IN" sz="2000" b="1" dirty="0"/>
              <a:t>5)</a:t>
            </a:r>
            <a:r>
              <a:rPr lang="en-IN" sz="2200" b="1" dirty="0"/>
              <a:t>Inceptionv3:</a:t>
            </a:r>
            <a:r>
              <a:rPr lang="en-US" sz="2200" dirty="0"/>
              <a:t>The Inception network came to the world in 2014 when a group of researchers at Google published their paper, “Going Deeper with Convolutions.”4 The main hallmark of this architecture is building a deeper neural network while improving the utilization of the computing resources inside the network.</a:t>
            </a:r>
            <a:br>
              <a:rPr lang="en-US" sz="2200" dirty="0"/>
            </a:br>
            <a:r>
              <a:rPr lang="en-US" sz="2200" dirty="0"/>
              <a:t>Architecture:</a:t>
            </a:r>
            <a:br>
              <a:rPr lang="en-US" sz="2200" dirty="0">
                <a:latin typeface="+mj-lt"/>
              </a:rPr>
            </a:br>
            <a:br>
              <a:rPr lang="en-US" sz="2000" dirty="0"/>
            </a:br>
            <a:endParaRPr lang="en-IN" sz="2000" dirty="0"/>
          </a:p>
        </p:txBody>
      </p:sp>
      <p:pic>
        <p:nvPicPr>
          <p:cNvPr id="7" name="Content Placeholder 6">
            <a:extLst>
              <a:ext uri="{FF2B5EF4-FFF2-40B4-BE49-F238E27FC236}">
                <a16:creationId xmlns:a16="http://schemas.microsoft.com/office/drawing/2014/main" id="{3E133637-6774-F249-CA39-A3C642DA579B}"/>
              </a:ext>
            </a:extLst>
          </p:cNvPr>
          <p:cNvPicPr>
            <a:picLocks noGrp="1" noChangeAspect="1"/>
          </p:cNvPicPr>
          <p:nvPr>
            <p:ph idx="1"/>
          </p:nvPr>
        </p:nvPicPr>
        <p:blipFill>
          <a:blip r:embed="rId2"/>
          <a:stretch>
            <a:fillRect/>
          </a:stretch>
        </p:blipFill>
        <p:spPr>
          <a:xfrm>
            <a:off x="646111" y="2721000"/>
            <a:ext cx="9452839" cy="3932237"/>
          </a:xfrm>
        </p:spPr>
      </p:pic>
    </p:spTree>
    <p:extLst>
      <p:ext uri="{BB962C8B-B14F-4D97-AF65-F5344CB8AC3E}">
        <p14:creationId xmlns:p14="http://schemas.microsoft.com/office/powerpoint/2010/main" val="67354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3DF6-A69F-D239-89D9-45C6CD33099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DB4C09-24E3-18A8-C5CC-A470857CF622}"/>
              </a:ext>
            </a:extLst>
          </p:cNvPr>
          <p:cNvPicPr>
            <a:picLocks noGrp="1" noChangeAspect="1"/>
          </p:cNvPicPr>
          <p:nvPr>
            <p:ph idx="1"/>
          </p:nvPr>
        </p:nvPicPr>
        <p:blipFill>
          <a:blip r:embed="rId2"/>
          <a:stretch>
            <a:fillRect/>
          </a:stretch>
        </p:blipFill>
        <p:spPr>
          <a:xfrm>
            <a:off x="519764" y="452718"/>
            <a:ext cx="9981398" cy="5216892"/>
          </a:xfrm>
        </p:spPr>
      </p:pic>
    </p:spTree>
    <p:extLst>
      <p:ext uri="{BB962C8B-B14F-4D97-AF65-F5344CB8AC3E}">
        <p14:creationId xmlns:p14="http://schemas.microsoft.com/office/powerpoint/2010/main" val="3470357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B4143BA-411D-6B78-9666-88E9A466BDA3}"/>
              </a:ext>
            </a:extLst>
          </p:cNvPr>
          <p:cNvSpPr txBox="1"/>
          <p:nvPr/>
        </p:nvSpPr>
        <p:spPr>
          <a:xfrm>
            <a:off x="733425" y="1582341"/>
            <a:ext cx="8410575" cy="4401205"/>
          </a:xfrm>
          <a:prstGeom prst="rect">
            <a:avLst/>
          </a:prstGeom>
          <a:noFill/>
        </p:spPr>
        <p:txBody>
          <a:bodyPr wrap="square">
            <a:spAutoFit/>
          </a:bodyPr>
          <a:lstStyle/>
          <a:p>
            <a:r>
              <a:rPr lang="en-US" sz="4000" b="1" i="1" dirty="0">
                <a:solidFill>
                  <a:schemeClr val="tx2">
                    <a:lumMod val="75000"/>
                  </a:schemeClr>
                </a:solidFill>
              </a:rPr>
              <a:t>THANK YOU</a:t>
            </a:r>
          </a:p>
          <a:p>
            <a:r>
              <a:rPr lang="en-US" sz="4000" b="1" dirty="0">
                <a:solidFill>
                  <a:schemeClr val="tx2">
                    <a:lumMod val="75000"/>
                  </a:schemeClr>
                </a:solidFill>
              </a:rPr>
              <a:t>             ZEENAT WASEEM</a:t>
            </a:r>
          </a:p>
          <a:p>
            <a:r>
              <a:rPr lang="en-US" sz="4000" b="1" dirty="0">
                <a:solidFill>
                  <a:schemeClr val="tx2">
                    <a:lumMod val="75000"/>
                  </a:schemeClr>
                </a:solidFill>
              </a:rPr>
              <a:t>             ROLLNO:21</a:t>
            </a:r>
          </a:p>
          <a:p>
            <a:r>
              <a:rPr lang="en-US" sz="4000" b="1" dirty="0">
                <a:solidFill>
                  <a:schemeClr val="tx2">
                    <a:lumMod val="75000"/>
                  </a:schemeClr>
                </a:solidFill>
              </a:rPr>
              <a:t>             ASSIGNMENT</a:t>
            </a:r>
          </a:p>
          <a:p>
            <a:r>
              <a:rPr lang="en-US" sz="4000" b="1" dirty="0">
                <a:solidFill>
                  <a:schemeClr val="tx2">
                    <a:lumMod val="75000"/>
                  </a:schemeClr>
                </a:solidFill>
              </a:rPr>
              <a:t>             MACHINE LEARNING(204)</a:t>
            </a:r>
          </a:p>
          <a:p>
            <a:r>
              <a:rPr lang="en-US" sz="4000" b="1" dirty="0">
                <a:solidFill>
                  <a:schemeClr val="tx2">
                    <a:lumMod val="75000"/>
                  </a:schemeClr>
                </a:solidFill>
              </a:rPr>
              <a:t>             JAMIA MILLIA ISLAMIA</a:t>
            </a:r>
          </a:p>
          <a:p>
            <a:endParaRPr lang="en-IN" sz="4000" b="1" dirty="0">
              <a:solidFill>
                <a:schemeClr val="tx2">
                  <a:lumMod val="75000"/>
                </a:schemeClr>
              </a:solidFill>
            </a:endParaRPr>
          </a:p>
        </p:txBody>
      </p:sp>
    </p:spTree>
    <p:extLst>
      <p:ext uri="{BB962C8B-B14F-4D97-AF65-F5344CB8AC3E}">
        <p14:creationId xmlns:p14="http://schemas.microsoft.com/office/powerpoint/2010/main" val="380189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C38B-78D4-5BB2-3524-734497E8FCC9}"/>
              </a:ext>
            </a:extLst>
          </p:cNvPr>
          <p:cNvSpPr>
            <a:spLocks noGrp="1"/>
          </p:cNvSpPr>
          <p:nvPr>
            <p:ph type="title"/>
          </p:nvPr>
        </p:nvSpPr>
        <p:spPr/>
        <p:txBody>
          <a:bodyPr>
            <a:normAutofit fontScale="90000"/>
          </a:bodyPr>
          <a:lstStyle/>
          <a:p>
            <a:r>
              <a:rPr lang="en-US" sz="1800" dirty="0"/>
              <a:t>WHAT COMPUTER SEES:</a:t>
            </a:r>
            <a:br>
              <a:rPr lang="en-US" sz="1800" dirty="0"/>
            </a:br>
            <a:br>
              <a:rPr lang="en-US" sz="1800" dirty="0"/>
            </a:br>
            <a:r>
              <a:rPr lang="en-US" sz="1800" dirty="0"/>
              <a:t>Dimensions of array is 60*60*3</a:t>
            </a:r>
            <a:br>
              <a:rPr lang="en-US" sz="1800" dirty="0"/>
            </a:br>
            <a:br>
              <a:rPr lang="en-US" sz="1800" dirty="0"/>
            </a:br>
            <a:r>
              <a:rPr lang="en-US" sz="1800" dirty="0"/>
              <a:t>3 refers to RGB values</a:t>
            </a:r>
            <a:br>
              <a:rPr lang="en-US" sz="1800" dirty="0"/>
            </a:br>
            <a:br>
              <a:rPr lang="en-US" sz="1800" dirty="0"/>
            </a:br>
            <a:r>
              <a:rPr lang="en-US" sz="1800" dirty="0"/>
              <a:t>Each of these numbers given a value between 0 to 255 which defines the  intensity at that point.</a:t>
            </a:r>
            <a:br>
              <a:rPr lang="en-US" sz="1800" dirty="0"/>
            </a:br>
            <a:endParaRPr lang="en-IN" sz="1800" dirty="0"/>
          </a:p>
        </p:txBody>
      </p:sp>
      <p:pic>
        <p:nvPicPr>
          <p:cNvPr id="8" name="Content Placeholder 7">
            <a:extLst>
              <a:ext uri="{FF2B5EF4-FFF2-40B4-BE49-F238E27FC236}">
                <a16:creationId xmlns:a16="http://schemas.microsoft.com/office/drawing/2014/main" id="{41635A20-BF8F-09E2-96CD-EF52AE78C6A8}"/>
              </a:ext>
            </a:extLst>
          </p:cNvPr>
          <p:cNvPicPr>
            <a:picLocks noGrp="1" noChangeAspect="1"/>
          </p:cNvPicPr>
          <p:nvPr>
            <p:ph idx="1"/>
          </p:nvPr>
        </p:nvPicPr>
        <p:blipFill>
          <a:blip r:embed="rId2"/>
          <a:stretch>
            <a:fillRect/>
          </a:stretch>
        </p:blipFill>
        <p:spPr>
          <a:xfrm>
            <a:off x="5348472" y="2825014"/>
            <a:ext cx="3050807" cy="2495880"/>
          </a:xfrm>
        </p:spPr>
      </p:pic>
      <p:graphicFrame>
        <p:nvGraphicFramePr>
          <p:cNvPr id="6" name="Object 5">
            <a:extLst>
              <a:ext uri="{FF2B5EF4-FFF2-40B4-BE49-F238E27FC236}">
                <a16:creationId xmlns:a16="http://schemas.microsoft.com/office/drawing/2014/main" id="{006C0930-557E-B445-72C4-A56538CCAEB5}"/>
              </a:ext>
            </a:extLst>
          </p:cNvPr>
          <p:cNvGraphicFramePr>
            <a:graphicFrameLocks noChangeAspect="1"/>
          </p:cNvGraphicFramePr>
          <p:nvPr>
            <p:extLst>
              <p:ext uri="{D42A27DB-BD31-4B8C-83A1-F6EECF244321}">
                <p14:modId xmlns:p14="http://schemas.microsoft.com/office/powerpoint/2010/main" val="1325443078"/>
              </p:ext>
            </p:extLst>
          </p:nvPr>
        </p:nvGraphicFramePr>
        <p:xfrm>
          <a:off x="1155031" y="2935705"/>
          <a:ext cx="2656573" cy="2274499"/>
        </p:xfrm>
        <a:graphic>
          <a:graphicData uri="http://schemas.openxmlformats.org/presentationml/2006/ole">
            <mc:AlternateContent xmlns:mc="http://schemas.openxmlformats.org/markup-compatibility/2006">
              <mc:Choice xmlns:v="urn:schemas-microsoft-com:vml" Requires="v">
                <p:oleObj name="Bitmap Image" r:id="rId3" imgW="1187280" imgH="1409760" progId="Paint.Picture">
                  <p:embed/>
                </p:oleObj>
              </mc:Choice>
              <mc:Fallback>
                <p:oleObj name="Bitmap Image" r:id="rId3" imgW="1187280" imgH="1409760" progId="Paint.Picture">
                  <p:embed/>
                  <p:pic>
                    <p:nvPicPr>
                      <p:cNvPr id="6" name="Object 5">
                        <a:extLst>
                          <a:ext uri="{FF2B5EF4-FFF2-40B4-BE49-F238E27FC236}">
                            <a16:creationId xmlns:a16="http://schemas.microsoft.com/office/drawing/2014/main" id="{006C0930-557E-B445-72C4-A56538CCAEB5}"/>
                          </a:ext>
                        </a:extLst>
                      </p:cNvPr>
                      <p:cNvPicPr/>
                      <p:nvPr/>
                    </p:nvPicPr>
                    <p:blipFill>
                      <a:blip r:embed="rId4"/>
                      <a:stretch>
                        <a:fillRect/>
                      </a:stretch>
                    </p:blipFill>
                    <p:spPr>
                      <a:xfrm>
                        <a:off x="1155031" y="2935705"/>
                        <a:ext cx="2656573" cy="2274499"/>
                      </a:xfrm>
                      <a:prstGeom prst="rect">
                        <a:avLst/>
                      </a:prstGeom>
                    </p:spPr>
                  </p:pic>
                </p:oleObj>
              </mc:Fallback>
            </mc:AlternateContent>
          </a:graphicData>
        </a:graphic>
      </p:graphicFrame>
    </p:spTree>
    <p:extLst>
      <p:ext uri="{BB962C8B-B14F-4D97-AF65-F5344CB8AC3E}">
        <p14:creationId xmlns:p14="http://schemas.microsoft.com/office/powerpoint/2010/main" val="323665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36E7-B969-FAD3-8A6D-402B5601E5EF}"/>
              </a:ext>
            </a:extLst>
          </p:cNvPr>
          <p:cNvSpPr>
            <a:spLocks noGrp="1"/>
          </p:cNvSpPr>
          <p:nvPr>
            <p:ph type="title"/>
          </p:nvPr>
        </p:nvSpPr>
        <p:spPr/>
        <p:txBody>
          <a:bodyPr>
            <a:normAutofit/>
          </a:bodyPr>
          <a:lstStyle/>
          <a:p>
            <a:r>
              <a:rPr lang="en-US" sz="2800" dirty="0"/>
              <a:t>There are three types of convolutional layers in neural networks</a:t>
            </a:r>
            <a:endParaRPr lang="en-IN" sz="2800" dirty="0"/>
          </a:p>
        </p:txBody>
      </p:sp>
      <p:sp>
        <p:nvSpPr>
          <p:cNvPr id="3" name="Content Placeholder 2">
            <a:extLst>
              <a:ext uri="{FF2B5EF4-FFF2-40B4-BE49-F238E27FC236}">
                <a16:creationId xmlns:a16="http://schemas.microsoft.com/office/drawing/2014/main" id="{2EED156D-893E-3683-DD53-BE267A01905B}"/>
              </a:ext>
            </a:extLst>
          </p:cNvPr>
          <p:cNvSpPr>
            <a:spLocks noGrp="1"/>
          </p:cNvSpPr>
          <p:nvPr>
            <p:ph idx="1"/>
          </p:nvPr>
        </p:nvSpPr>
        <p:spPr/>
        <p:txBody>
          <a:bodyPr/>
          <a:lstStyle/>
          <a:p>
            <a:r>
              <a:rPr lang="en-US" sz="2400" dirty="0"/>
              <a:t>CONVOLUTIONAL LAYER</a:t>
            </a:r>
          </a:p>
          <a:p>
            <a:endParaRPr lang="en-US" sz="2400" dirty="0"/>
          </a:p>
          <a:p>
            <a:r>
              <a:rPr lang="en-US" sz="2400" dirty="0"/>
              <a:t>RELU LAYER</a:t>
            </a:r>
          </a:p>
          <a:p>
            <a:endParaRPr lang="en-US" sz="2400" dirty="0"/>
          </a:p>
          <a:p>
            <a:r>
              <a:rPr lang="en-US" sz="2400" dirty="0"/>
              <a:t>POLLING LAYER</a:t>
            </a:r>
          </a:p>
          <a:p>
            <a:endParaRPr lang="en-IN" dirty="0"/>
          </a:p>
        </p:txBody>
      </p:sp>
    </p:spTree>
    <p:extLst>
      <p:ext uri="{BB962C8B-B14F-4D97-AF65-F5344CB8AC3E}">
        <p14:creationId xmlns:p14="http://schemas.microsoft.com/office/powerpoint/2010/main" val="372042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3D38-BD3B-5751-B098-6F15EBC0BADE}"/>
              </a:ext>
            </a:extLst>
          </p:cNvPr>
          <p:cNvSpPr>
            <a:spLocks noGrp="1"/>
          </p:cNvSpPr>
          <p:nvPr>
            <p:ph type="title"/>
          </p:nvPr>
        </p:nvSpPr>
        <p:spPr/>
        <p:txBody>
          <a:bodyPr>
            <a:normAutofit/>
          </a:bodyPr>
          <a:lstStyle/>
          <a:p>
            <a:r>
              <a:rPr lang="en-US" sz="2200" dirty="0"/>
              <a:t>In CNN images are not matched pixel by pixel rather they are matched by features</a:t>
            </a:r>
            <a:r>
              <a:rPr lang="en-US" dirty="0"/>
              <a:t>.</a:t>
            </a:r>
            <a:endParaRPr lang="en-IN" dirty="0"/>
          </a:p>
        </p:txBody>
      </p:sp>
      <p:pic>
        <p:nvPicPr>
          <p:cNvPr id="5" name="Content Placeholder 4">
            <a:extLst>
              <a:ext uri="{FF2B5EF4-FFF2-40B4-BE49-F238E27FC236}">
                <a16:creationId xmlns:a16="http://schemas.microsoft.com/office/drawing/2014/main" id="{E0822F1F-C97F-6C33-9558-73DD9686C363}"/>
              </a:ext>
            </a:extLst>
          </p:cNvPr>
          <p:cNvPicPr>
            <a:picLocks noGrp="1" noChangeAspect="1"/>
          </p:cNvPicPr>
          <p:nvPr>
            <p:ph idx="1"/>
          </p:nvPr>
        </p:nvPicPr>
        <p:blipFill>
          <a:blip r:embed="rId2"/>
          <a:stretch>
            <a:fillRect/>
          </a:stretch>
        </p:blipFill>
        <p:spPr>
          <a:xfrm>
            <a:off x="962526" y="1985076"/>
            <a:ext cx="7748337" cy="4230330"/>
          </a:xfrm>
        </p:spPr>
      </p:pic>
    </p:spTree>
    <p:extLst>
      <p:ext uri="{BB962C8B-B14F-4D97-AF65-F5344CB8AC3E}">
        <p14:creationId xmlns:p14="http://schemas.microsoft.com/office/powerpoint/2010/main" val="268357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8B2A-5CD1-DC47-197F-129E4335FB9F}"/>
              </a:ext>
            </a:extLst>
          </p:cNvPr>
          <p:cNvSpPr>
            <a:spLocks noGrp="1"/>
          </p:cNvSpPr>
          <p:nvPr>
            <p:ph type="title"/>
          </p:nvPr>
        </p:nvSpPr>
        <p:spPr/>
        <p:txBody>
          <a:bodyPr>
            <a:normAutofit/>
          </a:bodyPr>
          <a:lstStyle/>
          <a:p>
            <a:r>
              <a:rPr lang="en-US" sz="2000" dirty="0"/>
              <a:t>1) Convolutional layer:1 image become stack of filtered images and the no of filtered images depends upon the number of filters we are using.</a:t>
            </a:r>
            <a:endParaRPr lang="en-IN" sz="2000" dirty="0"/>
          </a:p>
        </p:txBody>
      </p:sp>
      <p:pic>
        <p:nvPicPr>
          <p:cNvPr id="5" name="Content Placeholder 4">
            <a:extLst>
              <a:ext uri="{FF2B5EF4-FFF2-40B4-BE49-F238E27FC236}">
                <a16:creationId xmlns:a16="http://schemas.microsoft.com/office/drawing/2014/main" id="{CD0AFE7A-8CC6-3B66-DE8A-E232F5CBF17F}"/>
              </a:ext>
            </a:extLst>
          </p:cNvPr>
          <p:cNvPicPr>
            <a:picLocks noGrp="1" noChangeAspect="1"/>
          </p:cNvPicPr>
          <p:nvPr>
            <p:ph idx="1"/>
          </p:nvPr>
        </p:nvPicPr>
        <p:blipFill>
          <a:blip r:embed="rId2"/>
          <a:stretch>
            <a:fillRect/>
          </a:stretch>
        </p:blipFill>
        <p:spPr>
          <a:xfrm>
            <a:off x="1225215" y="1958849"/>
            <a:ext cx="8563678" cy="2609850"/>
          </a:xfrm>
        </p:spPr>
      </p:pic>
    </p:spTree>
    <p:extLst>
      <p:ext uri="{BB962C8B-B14F-4D97-AF65-F5344CB8AC3E}">
        <p14:creationId xmlns:p14="http://schemas.microsoft.com/office/powerpoint/2010/main" val="313199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61EF-D0D5-1FE9-D816-33274C413937}"/>
              </a:ext>
            </a:extLst>
          </p:cNvPr>
          <p:cNvSpPr>
            <a:spLocks noGrp="1"/>
          </p:cNvSpPr>
          <p:nvPr>
            <p:ph type="title"/>
          </p:nvPr>
        </p:nvSpPr>
        <p:spPr/>
        <p:txBody>
          <a:bodyPr>
            <a:normAutofit/>
          </a:bodyPr>
          <a:lstStyle/>
          <a:p>
            <a:r>
              <a:rPr lang="en-US" sz="2000" dirty="0"/>
              <a:t>2)RELU LAYER : In this layer we remove all negative values from the filtered images and replace it with zero’s.</a:t>
            </a:r>
            <a:endParaRPr lang="en-IN" sz="2000" dirty="0"/>
          </a:p>
        </p:txBody>
      </p:sp>
      <p:pic>
        <p:nvPicPr>
          <p:cNvPr id="9" name="Content Placeholder 8">
            <a:extLst>
              <a:ext uri="{FF2B5EF4-FFF2-40B4-BE49-F238E27FC236}">
                <a16:creationId xmlns:a16="http://schemas.microsoft.com/office/drawing/2014/main" id="{2A834B30-8B3F-8776-712E-98B53ABAA8EF}"/>
              </a:ext>
            </a:extLst>
          </p:cNvPr>
          <p:cNvPicPr>
            <a:picLocks noGrp="1" noChangeAspect="1"/>
          </p:cNvPicPr>
          <p:nvPr>
            <p:ph idx="1"/>
          </p:nvPr>
        </p:nvPicPr>
        <p:blipFill>
          <a:blip r:embed="rId2"/>
          <a:stretch>
            <a:fillRect/>
          </a:stretch>
        </p:blipFill>
        <p:spPr>
          <a:xfrm>
            <a:off x="1155976" y="1778815"/>
            <a:ext cx="8247905" cy="3225938"/>
          </a:xfrm>
        </p:spPr>
      </p:pic>
    </p:spTree>
    <p:extLst>
      <p:ext uri="{BB962C8B-B14F-4D97-AF65-F5344CB8AC3E}">
        <p14:creationId xmlns:p14="http://schemas.microsoft.com/office/powerpoint/2010/main" val="358431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D81A-437C-FBF4-5794-16887F77612B}"/>
              </a:ext>
            </a:extLst>
          </p:cNvPr>
          <p:cNvSpPr>
            <a:spLocks noGrp="1"/>
          </p:cNvSpPr>
          <p:nvPr>
            <p:ph type="title"/>
          </p:nvPr>
        </p:nvSpPr>
        <p:spPr/>
        <p:txBody>
          <a:bodyPr>
            <a:normAutofit/>
          </a:bodyPr>
          <a:lstStyle/>
          <a:p>
            <a:br>
              <a:rPr lang="en-US" sz="2400" dirty="0"/>
            </a:br>
            <a:br>
              <a:rPr lang="en-US" sz="2400" dirty="0"/>
            </a:br>
            <a:r>
              <a:rPr lang="en-US" sz="2400" dirty="0"/>
              <a:t>3)pooling: pooling is used to shrink the size of the images.</a:t>
            </a:r>
            <a:endParaRPr lang="en-IN" sz="2400" dirty="0"/>
          </a:p>
        </p:txBody>
      </p:sp>
      <p:sp>
        <p:nvSpPr>
          <p:cNvPr id="3" name="Content Placeholder 2">
            <a:extLst>
              <a:ext uri="{FF2B5EF4-FFF2-40B4-BE49-F238E27FC236}">
                <a16:creationId xmlns:a16="http://schemas.microsoft.com/office/drawing/2014/main" id="{AFEE6A1B-ABBD-A041-081D-E2E5BAC24AC6}"/>
              </a:ext>
            </a:extLst>
          </p:cNvPr>
          <p:cNvSpPr>
            <a:spLocks noGrp="1"/>
          </p:cNvSpPr>
          <p:nvPr>
            <p:ph idx="1"/>
          </p:nvPr>
        </p:nvSpPr>
        <p:spPr/>
        <p:txBody>
          <a:bodyPr/>
          <a:lstStyle/>
          <a:p>
            <a:r>
              <a:rPr lang="en-US" dirty="0"/>
              <a:t>Steps:</a:t>
            </a:r>
          </a:p>
          <a:p>
            <a:r>
              <a:rPr lang="en-US" dirty="0"/>
              <a:t>Pick a widow size</a:t>
            </a:r>
          </a:p>
          <a:p>
            <a:r>
              <a:rPr lang="en-US" dirty="0"/>
              <a:t>Choose stride(by how much amount we want to shift the image downwards ).</a:t>
            </a:r>
          </a:p>
          <a:p>
            <a:r>
              <a:rPr lang="en-US" dirty="0"/>
              <a:t>Pass the window across the filtered images.</a:t>
            </a:r>
          </a:p>
          <a:p>
            <a:r>
              <a:rPr lang="en-US" dirty="0"/>
              <a:t>From each window take the maximum values.</a:t>
            </a:r>
          </a:p>
          <a:p>
            <a:endParaRPr lang="en-US" dirty="0"/>
          </a:p>
          <a:p>
            <a:endParaRPr lang="en-IN" dirty="0"/>
          </a:p>
        </p:txBody>
      </p:sp>
    </p:spTree>
    <p:extLst>
      <p:ext uri="{BB962C8B-B14F-4D97-AF65-F5344CB8AC3E}">
        <p14:creationId xmlns:p14="http://schemas.microsoft.com/office/powerpoint/2010/main" val="249509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F12ED-9C15-5A21-39E9-93B0888AF3F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43DD802-B88C-D2A7-0A46-33CF1CD7668B}"/>
              </a:ext>
            </a:extLst>
          </p:cNvPr>
          <p:cNvPicPr>
            <a:picLocks noGrp="1" noChangeAspect="1"/>
          </p:cNvPicPr>
          <p:nvPr>
            <p:ph idx="1"/>
          </p:nvPr>
        </p:nvPicPr>
        <p:blipFill>
          <a:blip r:embed="rId2"/>
          <a:stretch>
            <a:fillRect/>
          </a:stretch>
        </p:blipFill>
        <p:spPr>
          <a:xfrm>
            <a:off x="497036" y="324429"/>
            <a:ext cx="9702871" cy="4699958"/>
          </a:xfrm>
        </p:spPr>
      </p:pic>
    </p:spTree>
    <p:extLst>
      <p:ext uri="{BB962C8B-B14F-4D97-AF65-F5344CB8AC3E}">
        <p14:creationId xmlns:p14="http://schemas.microsoft.com/office/powerpoint/2010/main" val="334788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249</TotalTime>
  <Words>753</Words>
  <Application>Microsoft Office PowerPoint</Application>
  <PresentationFormat>Widescreen</PresentationFormat>
  <Paragraphs>59</Paragraphs>
  <Slides>26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Century Gothic</vt:lpstr>
      <vt:lpstr>Wingdings 3</vt:lpstr>
      <vt:lpstr>Ion</vt:lpstr>
      <vt:lpstr>Bitmap Image</vt:lpstr>
      <vt:lpstr>IMAGE CLASSIFICATION </vt:lpstr>
      <vt:lpstr>PowerPoint Presentation</vt:lpstr>
      <vt:lpstr>WHAT COMPUTER SEES:  Dimensions of array is 60*60*3  3 refers to RGB values  Each of these numbers given a value between 0 to 255 which defines the  intensity at that point. </vt:lpstr>
      <vt:lpstr>There are three types of convolutional layers in neural networks</vt:lpstr>
      <vt:lpstr>In CNN images are not matched pixel by pixel rather they are matched by features.</vt:lpstr>
      <vt:lpstr>1) Convolutional layer:1 image become stack of filtered images and the no of filtered images depends upon the number of filters we are using.</vt:lpstr>
      <vt:lpstr>2)RELU LAYER : In this layer we remove all negative values from the filtered images and replace it with zero’s.</vt:lpstr>
      <vt:lpstr>  3)pooling: pooling is used to shrink the size of the images.</vt:lpstr>
      <vt:lpstr>PowerPoint Presentation</vt:lpstr>
      <vt:lpstr>NETWORKS  WE GOING TO DISCUSSED ARE: </vt:lpstr>
      <vt:lpstr>INPUT IMAGE ⇒ C1 ⇒ TANH ⇒ S2 ⇒ C3 ⇒ TANH ⇒ S4 ⇒ C5 ⇒ TANH ⇒ FC6 ⇒ SOFTMAX7 where C is a convolutional layer, S is a subsampling or pooling layer, and FC is a fully connected layer. </vt:lpstr>
      <vt:lpstr>      AlexNet has a lot of similarities to LeNet but is much deeper (more hidden layers) and bigger (more filters per layer).  They have similar building blocks: a series Of convolutional and pooling layers stacked on top of each other followed by fully connected layers and a softmax. It was permored on Imagenet(datset of over 15 million labelled high resolution images  belong to 22000 different categeories.   </vt:lpstr>
      <vt:lpstr>Alexnet architecture:</vt:lpstr>
      <vt:lpstr>PowerPoint Presentation</vt:lpstr>
      <vt:lpstr>PowerPoint Presentation</vt:lpstr>
      <vt:lpstr>PowerPoint Presentation</vt:lpstr>
      <vt:lpstr>PowerPoint Presentation</vt:lpstr>
      <vt:lpstr>3)VGGNet :</vt:lpstr>
      <vt:lpstr>PowerPoint Presentation</vt:lpstr>
      <vt:lpstr>  4)ResNet :</vt:lpstr>
      <vt:lpstr>PowerPoint Presentation</vt:lpstr>
      <vt:lpstr>PowerPoint Presentation</vt:lpstr>
      <vt:lpstr>PowerPoint Presentation</vt:lpstr>
      <vt:lpstr> 5)Inceptionv3:The Inception network came to the world in 2014 when a group of researchers at Google published their paper, “Going Deeper with Convolutions.”4 The main hallmark of this architecture is building a deeper neural network while improving the utilization of the computing resources inside the network. Architecture: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zeenat waseem</dc:creator>
  <cp:lastModifiedBy>zeenat waseem</cp:lastModifiedBy>
  <cp:revision>2</cp:revision>
  <dcterms:created xsi:type="dcterms:W3CDTF">2022-05-30T18:31:23Z</dcterms:created>
  <dcterms:modified xsi:type="dcterms:W3CDTF">2022-06-01T17:25:14Z</dcterms:modified>
</cp:coreProperties>
</file>