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76" r:id="rId5"/>
    <p:sldId id="277" r:id="rId6"/>
    <p:sldId id="278" r:id="rId7"/>
    <p:sldId id="279" r:id="rId8"/>
    <p:sldId id="271" r:id="rId9"/>
    <p:sldId id="263" r:id="rId10"/>
    <p:sldId id="280" r:id="rId11"/>
    <p:sldId id="281" r:id="rId12"/>
    <p:sldId id="282" r:id="rId13"/>
    <p:sldId id="283" r:id="rId14"/>
    <p:sldId id="272" r:id="rId15"/>
    <p:sldId id="27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1B5C-50E2-4F6B-87D5-4E3305451086}" type="doc">
      <dgm:prSet loTypeId="urn:microsoft.com/office/officeart/2005/8/layout/funnel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B02CE4-8025-4373-8B5D-28BD03406B1D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56EC6F85-6AFB-47FF-9605-13870A0FD21E}" type="par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62E36EA5-414D-4E2F-B798-3BAECC6D5362}" type="sibTrans" cxnId="{08DAE807-F2F1-418A-9BC7-D9F5666A583F}">
      <dgm:prSet/>
      <dgm:spPr/>
      <dgm:t>
        <a:bodyPr/>
        <a:lstStyle/>
        <a:p>
          <a:pPr latinLnBrk="1"/>
          <a:endParaRPr lang="ko-KR" altLang="en-US"/>
        </a:p>
      </dgm:t>
    </dgm:pt>
    <dgm:pt modelId="{CA51EC87-3501-4859-BB4F-689593F87348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2"/>
              </a:solidFill>
            </a:rPr>
            <a:t>3</a:t>
          </a:r>
          <a:endParaRPr lang="ko-KR" altLang="en-US" dirty="0">
            <a:solidFill>
              <a:schemeClr val="accent2"/>
            </a:solidFill>
          </a:endParaRPr>
        </a:p>
      </dgm:t>
    </dgm:pt>
    <dgm:pt modelId="{205FF301-F761-40DA-9FDE-1465C780BE71}" type="par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2B07AE20-6623-44F1-93C1-C4403D183E66}" type="sibTrans" cxnId="{27E8B213-1D08-4FDD-A4EE-6E3852CAF663}">
      <dgm:prSet/>
      <dgm:spPr/>
      <dgm:t>
        <a:bodyPr/>
        <a:lstStyle/>
        <a:p>
          <a:pPr latinLnBrk="1"/>
          <a:endParaRPr lang="ko-KR" altLang="en-US"/>
        </a:p>
      </dgm:t>
    </dgm:pt>
    <dgm:pt modelId="{A3EDD4B5-8951-450F-80DE-46AABED72B97}">
      <dgm:prSet phldrT="[텍스트]"/>
      <dgm:spPr/>
      <dgm:t>
        <a:bodyPr/>
        <a:lstStyle/>
        <a:p>
          <a:pPr latinLnBrk="1"/>
          <a:r>
            <a:rPr lang="ko-KR" altLang="en-US" dirty="0" smtClean="0"/>
            <a:t>표본 </a:t>
          </a:r>
          <a:r>
            <a:rPr lang="en-US" altLang="ko-KR" dirty="0" smtClean="0"/>
            <a:t>(sample)</a:t>
          </a:r>
          <a:endParaRPr lang="ko-KR" altLang="en-US" dirty="0"/>
        </a:p>
      </dgm:t>
    </dgm:pt>
    <dgm:pt modelId="{E7DB3F01-047C-4CBB-98B8-E8871F502922}" type="par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DABD9EBF-E603-41BF-853B-F7928550E5C3}" type="sibTrans" cxnId="{746D029C-6A8F-4001-9DD1-CD0D6C84DBB3}">
      <dgm:prSet/>
      <dgm:spPr/>
      <dgm:t>
        <a:bodyPr/>
        <a:lstStyle/>
        <a:p>
          <a:pPr latinLnBrk="1"/>
          <a:endParaRPr lang="ko-KR" altLang="en-US"/>
        </a:p>
      </dgm:t>
    </dgm:pt>
    <dgm:pt modelId="{B57AAD09-5959-476D-A225-C2760D90773C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accent4"/>
              </a:solidFill>
            </a:rPr>
            <a:t>1</a:t>
          </a:r>
          <a:endParaRPr lang="ko-KR" altLang="en-US" dirty="0">
            <a:solidFill>
              <a:schemeClr val="accent4"/>
            </a:solidFill>
          </a:endParaRPr>
        </a:p>
      </dgm:t>
    </dgm:pt>
    <dgm:pt modelId="{47ECFE03-432B-4B4E-81D9-14A0F85A0DED}" type="sib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91AEBE92-1D94-4CC6-85FE-872948CBEC04}" type="parTrans" cxnId="{14E0E83D-6B4F-440C-9E07-841DFF1FE090}">
      <dgm:prSet/>
      <dgm:spPr/>
      <dgm:t>
        <a:bodyPr/>
        <a:lstStyle/>
        <a:p>
          <a:pPr latinLnBrk="1"/>
          <a:endParaRPr lang="ko-KR" altLang="en-US"/>
        </a:p>
      </dgm:t>
    </dgm:pt>
    <dgm:pt modelId="{37979D79-E3CE-42FF-8554-0AD8DA737123}" type="pres">
      <dgm:prSet presAssocID="{08E51B5C-50E2-4F6B-87D5-4E3305451086}" presName="Name0" presStyleCnt="0">
        <dgm:presLayoutVars>
          <dgm:chMax val="4"/>
          <dgm:resizeHandles val="exact"/>
        </dgm:presLayoutVars>
      </dgm:prSet>
      <dgm:spPr/>
    </dgm:pt>
    <dgm:pt modelId="{7911EC44-66E0-418C-A24D-510931FB7198}" type="pres">
      <dgm:prSet presAssocID="{08E51B5C-50E2-4F6B-87D5-4E3305451086}" presName="ellipse" presStyleLbl="trBgShp" presStyleIdx="0" presStyleCnt="1"/>
      <dgm:spPr/>
    </dgm:pt>
    <dgm:pt modelId="{81636B59-12E9-4E4A-A0DD-D00E1F404A41}" type="pres">
      <dgm:prSet presAssocID="{08E51B5C-50E2-4F6B-87D5-4E3305451086}" presName="arrow1" presStyleLbl="fgShp" presStyleIdx="0" presStyleCnt="1"/>
      <dgm:spPr/>
    </dgm:pt>
    <dgm:pt modelId="{36F20091-05AF-4765-8911-0EEA7D0151D8}" type="pres">
      <dgm:prSet presAssocID="{08E51B5C-50E2-4F6B-87D5-4E33054510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7B66C3-9FE6-4948-A2AE-BE89523B458C}" type="pres">
      <dgm:prSet presAssocID="{9DB02CE4-8025-4373-8B5D-28BD03406B1D}" presName="item1" presStyleLbl="node1" presStyleIdx="0" presStyleCnt="3">
        <dgm:presLayoutVars>
          <dgm:bulletEnabled val="1"/>
        </dgm:presLayoutVars>
      </dgm:prSet>
      <dgm:spPr/>
    </dgm:pt>
    <dgm:pt modelId="{103783B1-398D-446D-861E-F957BCDE33F0}" type="pres">
      <dgm:prSet presAssocID="{CA51EC87-3501-4859-BB4F-689593F87348}" presName="item2" presStyleLbl="node1" presStyleIdx="1" presStyleCnt="3">
        <dgm:presLayoutVars>
          <dgm:bulletEnabled val="1"/>
        </dgm:presLayoutVars>
      </dgm:prSet>
      <dgm:spPr/>
    </dgm:pt>
    <dgm:pt modelId="{6D94A3EB-6C8D-4320-AA5F-4C33C7BFD494}" type="pres">
      <dgm:prSet presAssocID="{A3EDD4B5-8951-450F-80DE-46AABED72B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F89EA7-AA05-4B8C-A5AE-A553D0356B4C}" type="pres">
      <dgm:prSet presAssocID="{08E51B5C-50E2-4F6B-87D5-4E3305451086}" presName="funnel" presStyleLbl="trAlignAcc1" presStyleIdx="0" presStyleCnt="1" custLinFactNeighborY="-420"/>
      <dgm:spPr/>
    </dgm:pt>
  </dgm:ptLst>
  <dgm:cxnLst>
    <dgm:cxn modelId="{27E8B213-1D08-4FDD-A4EE-6E3852CAF663}" srcId="{08E51B5C-50E2-4F6B-87D5-4E3305451086}" destId="{CA51EC87-3501-4859-BB4F-689593F87348}" srcOrd="2" destOrd="0" parTransId="{205FF301-F761-40DA-9FDE-1465C780BE71}" sibTransId="{2B07AE20-6623-44F1-93C1-C4403D183E66}"/>
    <dgm:cxn modelId="{A04E3A87-AFF8-4322-A054-AC7CD4F2EAEA}" type="presOf" srcId="{08E51B5C-50E2-4F6B-87D5-4E3305451086}" destId="{37979D79-E3CE-42FF-8554-0AD8DA737123}" srcOrd="0" destOrd="0" presId="urn:microsoft.com/office/officeart/2005/8/layout/funnel1"/>
    <dgm:cxn modelId="{A751FB46-6489-4A57-A76E-AAF569B1AAC9}" type="presOf" srcId="{B57AAD09-5959-476D-A225-C2760D90773C}" destId="{6D94A3EB-6C8D-4320-AA5F-4C33C7BFD494}" srcOrd="0" destOrd="0" presId="urn:microsoft.com/office/officeart/2005/8/layout/funnel1"/>
    <dgm:cxn modelId="{DCF65EAF-56CA-46EC-AF62-221C598F7656}" type="presOf" srcId="{CA51EC87-3501-4859-BB4F-689593F87348}" destId="{157B66C3-9FE6-4948-A2AE-BE89523B458C}" srcOrd="0" destOrd="0" presId="urn:microsoft.com/office/officeart/2005/8/layout/funnel1"/>
    <dgm:cxn modelId="{93948003-FDBC-4F02-BC0F-090C7E1505C2}" type="presOf" srcId="{A3EDD4B5-8951-450F-80DE-46AABED72B97}" destId="{36F20091-05AF-4765-8911-0EEA7D0151D8}" srcOrd="0" destOrd="0" presId="urn:microsoft.com/office/officeart/2005/8/layout/funnel1"/>
    <dgm:cxn modelId="{6A15C800-394D-40BF-A5E9-A91792757DBF}" type="presOf" srcId="{9DB02CE4-8025-4373-8B5D-28BD03406B1D}" destId="{103783B1-398D-446D-861E-F957BCDE33F0}" srcOrd="0" destOrd="0" presId="urn:microsoft.com/office/officeart/2005/8/layout/funnel1"/>
    <dgm:cxn modelId="{08DAE807-F2F1-418A-9BC7-D9F5666A583F}" srcId="{08E51B5C-50E2-4F6B-87D5-4E3305451086}" destId="{9DB02CE4-8025-4373-8B5D-28BD03406B1D}" srcOrd="1" destOrd="0" parTransId="{56EC6F85-6AFB-47FF-9605-13870A0FD21E}" sibTransId="{62E36EA5-414D-4E2F-B798-3BAECC6D5362}"/>
    <dgm:cxn modelId="{14E0E83D-6B4F-440C-9E07-841DFF1FE090}" srcId="{08E51B5C-50E2-4F6B-87D5-4E3305451086}" destId="{B57AAD09-5959-476D-A225-C2760D90773C}" srcOrd="0" destOrd="0" parTransId="{91AEBE92-1D94-4CC6-85FE-872948CBEC04}" sibTransId="{47ECFE03-432B-4B4E-81D9-14A0F85A0DED}"/>
    <dgm:cxn modelId="{746D029C-6A8F-4001-9DD1-CD0D6C84DBB3}" srcId="{08E51B5C-50E2-4F6B-87D5-4E3305451086}" destId="{A3EDD4B5-8951-450F-80DE-46AABED72B97}" srcOrd="3" destOrd="0" parTransId="{E7DB3F01-047C-4CBB-98B8-E8871F502922}" sibTransId="{DABD9EBF-E603-41BF-853B-F7928550E5C3}"/>
    <dgm:cxn modelId="{8C8937F7-0324-48C3-A54C-D2B6A573CF48}" type="presParOf" srcId="{37979D79-E3CE-42FF-8554-0AD8DA737123}" destId="{7911EC44-66E0-418C-A24D-510931FB7198}" srcOrd="0" destOrd="0" presId="urn:microsoft.com/office/officeart/2005/8/layout/funnel1"/>
    <dgm:cxn modelId="{507462F5-AF38-4200-BC7C-738B3DFD6E3A}" type="presParOf" srcId="{37979D79-E3CE-42FF-8554-0AD8DA737123}" destId="{81636B59-12E9-4E4A-A0DD-D00E1F404A41}" srcOrd="1" destOrd="0" presId="urn:microsoft.com/office/officeart/2005/8/layout/funnel1"/>
    <dgm:cxn modelId="{18998DC8-53D1-4087-8E0A-3F507EEE89A5}" type="presParOf" srcId="{37979D79-E3CE-42FF-8554-0AD8DA737123}" destId="{36F20091-05AF-4765-8911-0EEA7D0151D8}" srcOrd="2" destOrd="0" presId="urn:microsoft.com/office/officeart/2005/8/layout/funnel1"/>
    <dgm:cxn modelId="{596FE292-6942-43F2-90E1-75DE7F1D252F}" type="presParOf" srcId="{37979D79-E3CE-42FF-8554-0AD8DA737123}" destId="{157B66C3-9FE6-4948-A2AE-BE89523B458C}" srcOrd="3" destOrd="0" presId="urn:microsoft.com/office/officeart/2005/8/layout/funnel1"/>
    <dgm:cxn modelId="{ECB2FCF9-CA32-44FF-8418-AD10A04B9DE9}" type="presParOf" srcId="{37979D79-E3CE-42FF-8554-0AD8DA737123}" destId="{103783B1-398D-446D-861E-F957BCDE33F0}" srcOrd="4" destOrd="0" presId="urn:microsoft.com/office/officeart/2005/8/layout/funnel1"/>
    <dgm:cxn modelId="{69D1222A-1979-4CFC-905D-656EA323B3E6}" type="presParOf" srcId="{37979D79-E3CE-42FF-8554-0AD8DA737123}" destId="{6D94A3EB-6C8D-4320-AA5F-4C33C7BFD494}" srcOrd="5" destOrd="0" presId="urn:microsoft.com/office/officeart/2005/8/layout/funnel1"/>
    <dgm:cxn modelId="{94E355D7-4E5A-46B0-BD54-65FC1F8C51B6}" type="presParOf" srcId="{37979D79-E3CE-42FF-8554-0AD8DA737123}" destId="{F9F89EA7-AA05-4B8C-A5AE-A553D0356B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EC44-66E0-418C-A24D-510931FB7198}">
      <dsp:nvSpPr>
        <dsp:cNvPr id="0" name=""/>
        <dsp:cNvSpPr/>
      </dsp:nvSpPr>
      <dsp:spPr>
        <a:xfrm>
          <a:off x="1549132" y="194315"/>
          <a:ext cx="3856410" cy="1339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6B59-12E9-4E4A-A0DD-D00E1F404A41}">
      <dsp:nvSpPr>
        <dsp:cNvPr id="0" name=""/>
        <dsp:cNvSpPr/>
      </dsp:nvSpPr>
      <dsp:spPr>
        <a:xfrm>
          <a:off x="3109633" y="3473759"/>
          <a:ext cx="747366" cy="478314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6F20091-05AF-4765-8911-0EEA7D0151D8}">
      <dsp:nvSpPr>
        <dsp:cNvPr id="0" name=""/>
        <dsp:cNvSpPr/>
      </dsp:nvSpPr>
      <dsp:spPr>
        <a:xfrm>
          <a:off x="1689637" y="3856410"/>
          <a:ext cx="3587358" cy="896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표본 </a:t>
          </a:r>
          <a:r>
            <a:rPr lang="en-US" altLang="ko-KR" sz="2500" kern="1200" dirty="0" smtClean="0"/>
            <a:t>(sample)</a:t>
          </a:r>
          <a:endParaRPr lang="ko-KR" altLang="en-US" sz="2500" kern="1200" dirty="0"/>
        </a:p>
      </dsp:txBody>
      <dsp:txXfrm>
        <a:off x="1689637" y="3856410"/>
        <a:ext cx="3587358" cy="896839"/>
      </dsp:txXfrm>
    </dsp:sp>
    <dsp:sp modelId="{157B66C3-9FE6-4948-A2AE-BE89523B458C}">
      <dsp:nvSpPr>
        <dsp:cNvPr id="0" name=""/>
        <dsp:cNvSpPr/>
      </dsp:nvSpPr>
      <dsp:spPr>
        <a:xfrm>
          <a:off x="2951192" y="1637031"/>
          <a:ext cx="1345259" cy="13452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2"/>
              </a:solidFill>
            </a:rPr>
            <a:t>3</a:t>
          </a:r>
          <a:endParaRPr lang="ko-KR" altLang="en-US" sz="4100" kern="1200" dirty="0">
            <a:solidFill>
              <a:schemeClr val="accent2"/>
            </a:solidFill>
          </a:endParaRPr>
        </a:p>
      </dsp:txBody>
      <dsp:txXfrm>
        <a:off x="3148201" y="1834040"/>
        <a:ext cx="951241" cy="951241"/>
      </dsp:txXfrm>
    </dsp:sp>
    <dsp:sp modelId="{103783B1-398D-446D-861E-F957BCDE33F0}">
      <dsp:nvSpPr>
        <dsp:cNvPr id="0" name=""/>
        <dsp:cNvSpPr/>
      </dsp:nvSpPr>
      <dsp:spPr>
        <a:xfrm>
          <a:off x="1988584" y="627787"/>
          <a:ext cx="1345259" cy="13452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bg1">
                  <a:lumMod val="65000"/>
                </a:schemeClr>
              </a:solidFill>
            </a:rPr>
            <a:t>2</a:t>
          </a:r>
          <a:endParaRPr lang="ko-KR" altLang="en-US" sz="4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185593" y="824796"/>
        <a:ext cx="951241" cy="951241"/>
      </dsp:txXfrm>
    </dsp:sp>
    <dsp:sp modelId="{6D94A3EB-6C8D-4320-AA5F-4C33C7BFD494}">
      <dsp:nvSpPr>
        <dsp:cNvPr id="0" name=""/>
        <dsp:cNvSpPr/>
      </dsp:nvSpPr>
      <dsp:spPr>
        <a:xfrm>
          <a:off x="3363738" y="302533"/>
          <a:ext cx="1345259" cy="13452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>
              <a:solidFill>
                <a:schemeClr val="accent4"/>
              </a:solidFill>
            </a:rPr>
            <a:t>1</a:t>
          </a:r>
          <a:endParaRPr lang="ko-KR" altLang="en-US" sz="4100" kern="1200" dirty="0">
            <a:solidFill>
              <a:schemeClr val="accent4"/>
            </a:solidFill>
          </a:endParaRPr>
        </a:p>
      </dsp:txBody>
      <dsp:txXfrm>
        <a:off x="3560747" y="499542"/>
        <a:ext cx="951241" cy="951241"/>
      </dsp:txXfrm>
    </dsp:sp>
    <dsp:sp modelId="{F9F89EA7-AA05-4B8C-A5AE-A553D0356B4C}">
      <dsp:nvSpPr>
        <dsp:cNvPr id="0" name=""/>
        <dsp:cNvSpPr/>
      </dsp:nvSpPr>
      <dsp:spPr>
        <a:xfrm>
          <a:off x="1390691" y="15832"/>
          <a:ext cx="4185251" cy="334820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2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85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31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0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32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044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91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417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016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76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866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09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74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5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42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4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89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1673611" y="2967379"/>
            <a:ext cx="9046130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분석을 위한 </a:t>
            </a:r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수학적 이론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465" y="1135995"/>
            <a:ext cx="1067934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미분을 왜 해야 하는 걸까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	</a:t>
            </a:r>
            <a:r>
              <a:rPr lang="ko-KR" altLang="en-US" sz="2100" dirty="0" smtClean="0"/>
              <a:t>미분이 가능한 연속적인 함수에 대하여 접선의 기울기를 통해 함수의 극대 값</a:t>
            </a:r>
            <a:r>
              <a:rPr lang="en-US" altLang="ko-KR" sz="2100" dirty="0" smtClean="0"/>
              <a:t>, 	</a:t>
            </a:r>
            <a:r>
              <a:rPr lang="ko-KR" altLang="en-US" sz="2100" dirty="0" smtClean="0"/>
              <a:t>극소 값을 구할 수 있기 때문이다</a:t>
            </a:r>
            <a:r>
              <a:rPr lang="en-US" altLang="ko-KR" sz="2100" dirty="0" smtClean="0"/>
              <a:t>. </a:t>
            </a:r>
            <a:endParaRPr lang="ko-KR" alt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5785074" y="3002184"/>
            <a:ext cx="57514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미분은 순간 변화율이고 또한 접선의 기울기이다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우리가 함수의 꼭지점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여기선 극대 값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을 찾기 위해서 순간 변화율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접선의 기울기가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되는 지점을 찾으면 된다</a:t>
            </a:r>
            <a:r>
              <a:rPr lang="en-US" altLang="ko-KR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미분이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되는 해를 찾아 </a:t>
            </a:r>
            <a:r>
              <a:rPr lang="en-US" altLang="ko-KR" sz="2000" dirty="0" smtClean="0"/>
              <a:t>x </a:t>
            </a:r>
            <a:r>
              <a:rPr lang="ko-KR" altLang="en-US" sz="2000" dirty="0" smtClean="0"/>
              <a:t>값을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찾는다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3" t="12593" r="45600" b="74396"/>
          <a:stretch/>
        </p:blipFill>
        <p:spPr>
          <a:xfrm>
            <a:off x="8748755" y="4505727"/>
            <a:ext cx="1072530" cy="28875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99376" y="2599252"/>
            <a:ext cx="5097080" cy="3438710"/>
            <a:chOff x="306818" y="2640502"/>
            <a:chExt cx="5097080" cy="34387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7" t="848" r="22560"/>
            <a:stretch/>
          </p:blipFill>
          <p:spPr>
            <a:xfrm>
              <a:off x="306818" y="2640502"/>
              <a:ext cx="5097080" cy="3438710"/>
            </a:xfrm>
            <a:prstGeom prst="rect">
              <a:avLst/>
            </a:prstGeom>
          </p:spPr>
        </p:pic>
        <p:sp>
          <p:nvSpPr>
            <p:cNvPr id="7" name="순서도: 연결자 6"/>
            <p:cNvSpPr/>
            <p:nvPr/>
          </p:nvSpPr>
          <p:spPr>
            <a:xfrm>
              <a:off x="2706259" y="3471970"/>
              <a:ext cx="171880" cy="178755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630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275" y="1801299"/>
            <a:ext cx="706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극대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극소 값이여야 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827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841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29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3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56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226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52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13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73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65741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310024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744717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7447530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703627" y="3107534"/>
            <a:ext cx="161926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이론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49119" y="3107534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개념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815251" y="3110624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96846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455171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8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06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선형 회귀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893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/>
          <p:cNvSpPr/>
          <p:nvPr/>
        </p:nvSpPr>
        <p:spPr>
          <a:xfrm rot="17564765">
            <a:off x="2850371" y="5226092"/>
            <a:ext cx="1343569" cy="1371153"/>
          </a:xfrm>
          <a:prstGeom prst="flowChartConnector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68000">
                <a:schemeClr val="accent2">
                  <a:lumMod val="60000"/>
                  <a:lumOff val="40000"/>
                </a:schemeClr>
              </a:gs>
              <a:gs pos="68000">
                <a:srgbClr val="DAE8F6"/>
              </a:gs>
              <a:gs pos="87671">
                <a:schemeClr val="accent4"/>
              </a:gs>
              <a:gs pos="35000">
                <a:schemeClr val="bg1">
                  <a:lumMod val="65000"/>
                </a:schemeClr>
              </a:gs>
              <a:gs pos="36000">
                <a:schemeClr val="accent2">
                  <a:lumMod val="60000"/>
                  <a:lumOff val="4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35000">
                <a:schemeClr val="bg1">
                  <a:lumMod val="65000"/>
                </a:schemeClr>
              </a:gs>
              <a:gs pos="68000">
                <a:schemeClr val="accent4"/>
              </a:gs>
            </a:gsLst>
            <a:lin ang="5400000" scaled="1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212212159"/>
              </p:ext>
            </p:extLst>
          </p:nvPr>
        </p:nvGraphicFramePr>
        <p:xfrm>
          <a:off x="81280" y="1223889"/>
          <a:ext cx="6966634" cy="478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658" y="1034595"/>
            <a:ext cx="205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모집단 </a:t>
            </a:r>
            <a:r>
              <a:rPr lang="en-US" altLang="ko-KR" sz="2400" dirty="0" smtClean="0"/>
              <a:t>(Population)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84905" y="3942140"/>
            <a:ext cx="49396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(parameter)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모집단의 특성을 수치로 표현한 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통계량</a:t>
            </a:r>
            <a:r>
              <a:rPr lang="en-US" altLang="ko-KR" dirty="0" smtClean="0"/>
              <a:t>(statistic)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: </a:t>
            </a:r>
            <a:r>
              <a:rPr lang="ko-KR" altLang="en-US" dirty="0" smtClean="0"/>
              <a:t>표본을 통해서 계산되어진 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642" y="1223889"/>
            <a:ext cx="5093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모집단에서 표본을 추출해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표본의 통계를 통해 모집단을 추론한다</a:t>
            </a:r>
            <a:r>
              <a:rPr lang="en-US" altLang="ko-K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3" name="구부러진 연결선 12"/>
          <p:cNvCxnSpPr/>
          <p:nvPr/>
        </p:nvCxnSpPr>
        <p:spPr>
          <a:xfrm rot="16200000" flipH="1">
            <a:off x="4928461" y="3194422"/>
            <a:ext cx="459783" cy="4494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설명선 1(강조선) 15"/>
          <p:cNvSpPr/>
          <p:nvPr/>
        </p:nvSpPr>
        <p:spPr>
          <a:xfrm>
            <a:off x="3986392" y="664404"/>
            <a:ext cx="1308606" cy="333711"/>
          </a:xfrm>
          <a:prstGeom prst="accentCallout1">
            <a:avLst>
              <a:gd name="adj1" fmla="val 18750"/>
              <a:gd name="adj2" fmla="val -8333"/>
              <a:gd name="adj3" fmla="val 239286"/>
              <a:gd name="adj4" fmla="val -845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parameter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66726" y="6320448"/>
            <a:ext cx="991892" cy="369332"/>
            <a:chOff x="1366726" y="6320448"/>
            <a:chExt cx="991892" cy="369332"/>
          </a:xfrm>
        </p:grpSpPr>
        <p:sp>
          <p:nvSpPr>
            <p:cNvPr id="26" name="설명선 1(강조선) 25"/>
            <p:cNvSpPr/>
            <p:nvPr/>
          </p:nvSpPr>
          <p:spPr>
            <a:xfrm rot="10800000">
              <a:off x="1565621" y="6361423"/>
              <a:ext cx="792997" cy="289302"/>
            </a:xfrm>
            <a:prstGeom prst="accentCallout1">
              <a:avLst>
                <a:gd name="adj1" fmla="val 18750"/>
                <a:gd name="adj2" fmla="val -8333"/>
                <a:gd name="adj3" fmla="val 187500"/>
                <a:gd name="adj4" fmla="val -65043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726" y="6320448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statistic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4938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6254"/>
              </p:ext>
            </p:extLst>
          </p:nvPr>
        </p:nvGraphicFramePr>
        <p:xfrm>
          <a:off x="1815023" y="2331489"/>
          <a:ext cx="8128000" cy="318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9233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1776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7728924"/>
                    </a:ext>
                  </a:extLst>
                </a:gridCol>
              </a:tblGrid>
              <a:tr h="1061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종속 변수 </a:t>
                      </a:r>
                      <a:r>
                        <a:rPr lang="en-US" altLang="ko-KR" dirty="0" smtClean="0"/>
                        <a:t>(y)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독립변수 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66998"/>
                  </a:ext>
                </a:extLst>
              </a:tr>
              <a:tr h="1061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범주형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78072"/>
                  </a:ext>
                </a:extLst>
              </a:tr>
              <a:tr h="1061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연속형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1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190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3395133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 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-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용어정리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19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통계 이론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04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미분 개념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01424" y="1365598"/>
            <a:ext cx="2991907" cy="2921284"/>
            <a:chOff x="810659" y="1717456"/>
            <a:chExt cx="2991907" cy="29212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1"/>
            <a:stretch/>
          </p:blipFill>
          <p:spPr>
            <a:xfrm>
              <a:off x="810659" y="1717456"/>
              <a:ext cx="2905106" cy="2675957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 flipH="1">
              <a:off x="1035479" y="1901283"/>
              <a:ext cx="2767087" cy="27374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633447" y="942086"/>
            <a:ext cx="6999160" cy="3522979"/>
            <a:chOff x="4979136" y="847661"/>
            <a:chExt cx="6999160" cy="3522979"/>
          </a:xfrm>
        </p:grpSpPr>
        <p:sp>
          <p:nvSpPr>
            <p:cNvPr id="4" name="TextBox 3"/>
            <p:cNvSpPr txBox="1"/>
            <p:nvPr/>
          </p:nvSpPr>
          <p:spPr>
            <a:xfrm>
              <a:off x="4979136" y="1348124"/>
              <a:ext cx="389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평균 변화율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8" t="177" r="-257" b="6346"/>
            <a:stretch/>
          </p:blipFill>
          <p:spPr>
            <a:xfrm>
              <a:off x="6926998" y="847661"/>
              <a:ext cx="1420917" cy="1095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848816" y="2034503"/>
              <a:ext cx="5915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평균 변화 량은 </a:t>
              </a:r>
              <a:r>
                <a:rPr lang="en-US" altLang="ko-KR" dirty="0" smtClean="0"/>
                <a:t>x</a:t>
              </a:r>
              <a:r>
                <a:rPr lang="ko-KR" altLang="en-US" dirty="0" smtClean="0"/>
                <a:t>가 변할 때 </a:t>
              </a:r>
              <a:r>
                <a:rPr lang="en-US" altLang="ko-KR" dirty="0" smtClean="0"/>
                <a:t>y</a:t>
              </a:r>
              <a:r>
                <a:rPr lang="ko-KR" altLang="en-US" dirty="0" smtClean="0"/>
                <a:t>의 변화 량을 말한다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9136" y="2893312"/>
              <a:ext cx="69991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순간 변화율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	</a:t>
              </a:r>
              <a:r>
                <a:rPr lang="ko-KR" altLang="en-US" dirty="0" smtClean="0"/>
                <a:t>곡선이 직선에 점점 가까워 질 때 </a:t>
              </a:r>
              <a:r>
                <a:rPr lang="en-US" altLang="ko-KR" dirty="0" smtClean="0"/>
                <a:t>a </a:t>
              </a:r>
              <a:r>
                <a:rPr lang="ko-KR" altLang="en-US" dirty="0" smtClean="0"/>
                <a:t>점에서의 순간 변화율</a:t>
              </a:r>
              <a:r>
                <a:rPr lang="en-US" altLang="ko-KR" dirty="0" smtClean="0"/>
                <a:t>, 	</a:t>
              </a:r>
              <a:r>
                <a:rPr lang="ko-KR" altLang="en-US" dirty="0" smtClean="0"/>
                <a:t>또는 평균 변화율의 극한 값으로 접선의 기울기 이다</a:t>
              </a:r>
              <a:r>
                <a:rPr lang="en-US" altLang="ko-KR" dirty="0" smtClean="0"/>
                <a:t>. 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7488" y="5010075"/>
            <a:ext cx="964836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미분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이란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함수가 주어졌을 때 </a:t>
            </a:r>
            <a:r>
              <a:rPr lang="ko-KR" altLang="en-US" dirty="0" err="1" smtClean="0"/>
              <a:t>도함수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가 바뀔 때마다 생기는 순간 변화율을 구하는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구하는 과정이다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202</Words>
  <Application>Microsoft Office PowerPoint</Application>
  <PresentationFormat>와이드스크린</PresentationFormat>
  <Paragraphs>97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40</cp:revision>
  <dcterms:created xsi:type="dcterms:W3CDTF">2019-10-31T04:28:31Z</dcterms:created>
  <dcterms:modified xsi:type="dcterms:W3CDTF">2020-04-02T07:50:16Z</dcterms:modified>
</cp:coreProperties>
</file>