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80" r:id="rId3"/>
    <p:sldId id="259" r:id="rId4"/>
    <p:sldId id="260" r:id="rId5"/>
    <p:sldId id="261" r:id="rId6"/>
    <p:sldId id="282" r:id="rId7"/>
    <p:sldId id="281" r:id="rId8"/>
    <p:sldId id="283" r:id="rId9"/>
    <p:sldId id="271" r:id="rId10"/>
    <p:sldId id="263" r:id="rId11"/>
    <p:sldId id="277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755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143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29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295EE-25FF-419D-9449-2D52353905B1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091706-479B-495F-AD03-A4FFC19D13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508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160903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911538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844125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799526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372159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290158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887168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899719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860254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616393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96790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0B28-11AF-450D-9AFB-A01EA93FBCDE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C24B3-F486-4CBB-B0BE-F5920B7D8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5654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0B28-11AF-450D-9AFB-A01EA93FBCDE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C24B3-F486-4CBB-B0BE-F5920B7D8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1177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0B28-11AF-450D-9AFB-A01EA93FBCDE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C24B3-F486-4CBB-B0BE-F5920B7D8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7407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0B28-11AF-450D-9AFB-A01EA93FBCDE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C24B3-F486-4CBB-B0BE-F5920B7D8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3598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0B28-11AF-450D-9AFB-A01EA93FBCDE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C24B3-F486-4CBB-B0BE-F5920B7D8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184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0B28-11AF-450D-9AFB-A01EA93FBCDE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C24B3-F486-4CBB-B0BE-F5920B7D8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776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0B28-11AF-450D-9AFB-A01EA93FBCDE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C24B3-F486-4CBB-B0BE-F5920B7D8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6762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0B28-11AF-450D-9AFB-A01EA93FBCDE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C24B3-F486-4CBB-B0BE-F5920B7D8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7590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0B28-11AF-450D-9AFB-A01EA93FBCDE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C24B3-F486-4CBB-B0BE-F5920B7D8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1550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0B28-11AF-450D-9AFB-A01EA93FBCDE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C24B3-F486-4CBB-B0BE-F5920B7D8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0463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0B28-11AF-450D-9AFB-A01EA93FBCDE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C24B3-F486-4CBB-B0BE-F5920B7D8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296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AE0B28-11AF-450D-9AFB-A01EA93FBCDE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4C24B3-F486-4CBB-B0BE-F5920B7D8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7530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p13"/>
          <p:cNvGrpSpPr/>
          <p:nvPr/>
        </p:nvGrpSpPr>
        <p:grpSpPr>
          <a:xfrm>
            <a:off x="2929043" y="1992948"/>
            <a:ext cx="6535267" cy="2109495"/>
            <a:chOff x="3020482" y="1902486"/>
            <a:chExt cx="3761184" cy="792088"/>
          </a:xfrm>
        </p:grpSpPr>
        <p:sp>
          <p:nvSpPr>
            <p:cNvPr id="89" name="Google Shape;89;p13"/>
            <p:cNvSpPr txBox="1"/>
            <p:nvPr/>
          </p:nvSpPr>
          <p:spPr>
            <a:xfrm>
              <a:off x="3321318" y="1902486"/>
              <a:ext cx="1693616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1333" dirty="0">
                <a:solidFill>
                  <a:srgbClr val="E0086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13"/>
            <p:cNvSpPr txBox="1"/>
            <p:nvPr/>
          </p:nvSpPr>
          <p:spPr>
            <a:xfrm>
              <a:off x="3020482" y="2160468"/>
              <a:ext cx="3761184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pPr algn="ctr"/>
              <a:endParaRPr sz="3733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1" name="Google Shape;91;p13"/>
            <p:cNvCxnSpPr/>
            <p:nvPr/>
          </p:nvCxnSpPr>
          <p:spPr>
            <a:xfrm>
              <a:off x="4305740" y="2156402"/>
              <a:ext cx="2057671" cy="0"/>
            </a:xfrm>
            <a:prstGeom prst="straightConnector1">
              <a:avLst/>
            </a:prstGeom>
            <a:noFill/>
            <a:ln w="57150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" name="Google Shape;92;p13"/>
            <p:cNvCxnSpPr/>
            <p:nvPr/>
          </p:nvCxnSpPr>
          <p:spPr>
            <a:xfrm>
              <a:off x="3380522" y="2156402"/>
              <a:ext cx="925218" cy="0"/>
            </a:xfrm>
            <a:prstGeom prst="straightConnector1">
              <a:avLst/>
            </a:prstGeom>
            <a:noFill/>
            <a:ln w="57150" cap="flat" cmpd="sng">
              <a:solidFill>
                <a:srgbClr val="E0086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3" name="Google Shape;93;p13"/>
            <p:cNvCxnSpPr/>
            <p:nvPr/>
          </p:nvCxnSpPr>
          <p:spPr>
            <a:xfrm>
              <a:off x="3391181" y="2694574"/>
              <a:ext cx="2057671" cy="0"/>
            </a:xfrm>
            <a:prstGeom prst="straightConnector1">
              <a:avLst/>
            </a:prstGeom>
            <a:noFill/>
            <a:ln w="57150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4" name="Google Shape;94;p13"/>
            <p:cNvCxnSpPr/>
            <p:nvPr/>
          </p:nvCxnSpPr>
          <p:spPr>
            <a:xfrm>
              <a:off x="5447719" y="2694574"/>
              <a:ext cx="925218" cy="0"/>
            </a:xfrm>
            <a:prstGeom prst="straightConnector1">
              <a:avLst/>
            </a:prstGeom>
            <a:noFill/>
            <a:ln w="57150" cap="flat" cmpd="sng">
              <a:solidFill>
                <a:srgbClr val="E00868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96" name="Google Shape;96;p13"/>
          <p:cNvSpPr txBox="1"/>
          <p:nvPr/>
        </p:nvSpPr>
        <p:spPr>
          <a:xfrm>
            <a:off x="2540178" y="2967379"/>
            <a:ext cx="7346284" cy="818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algn="ctr"/>
            <a:r>
              <a:rPr lang="ko-KR" altLang="en-US" sz="5400" b="1" dirty="0" smtClean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데이터 시각화</a:t>
            </a:r>
            <a:endParaRPr sz="5400" b="1" dirty="0">
              <a:solidFill>
                <a:schemeClr val="dk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7902" y="189570"/>
            <a:ext cx="1411093" cy="821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814288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34;p16"/>
          <p:cNvCxnSpPr/>
          <p:nvPr/>
        </p:nvCxnSpPr>
        <p:spPr>
          <a:xfrm>
            <a:off x="431371" y="344696"/>
            <a:ext cx="9660647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36;p16"/>
          <p:cNvSpPr/>
          <p:nvPr/>
        </p:nvSpPr>
        <p:spPr>
          <a:xfrm>
            <a:off x="10086439" y="187755"/>
            <a:ext cx="60959" cy="360904"/>
          </a:xfrm>
          <a:prstGeom prst="rect">
            <a:avLst/>
          </a:prstGeom>
          <a:solidFill>
            <a:srgbClr val="7F7F7F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6"/>
          <p:cNvSpPr/>
          <p:nvPr/>
        </p:nvSpPr>
        <p:spPr>
          <a:xfrm>
            <a:off x="-14515" y="149948"/>
            <a:ext cx="1088572" cy="384043"/>
          </a:xfrm>
          <a:prstGeom prst="rect">
            <a:avLst/>
          </a:prstGeom>
          <a:solidFill>
            <a:srgbClr val="E0086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cxnSp>
        <p:nvCxnSpPr>
          <p:cNvPr id="137" name="Google Shape;137;p16"/>
          <p:cNvCxnSpPr/>
          <p:nvPr/>
        </p:nvCxnSpPr>
        <p:spPr>
          <a:xfrm>
            <a:off x="1126708" y="345453"/>
            <a:ext cx="1233624" cy="0"/>
          </a:xfrm>
          <a:prstGeom prst="straightConnector1">
            <a:avLst/>
          </a:prstGeom>
          <a:noFill/>
          <a:ln w="12700" cap="flat" cmpd="sng">
            <a:solidFill>
              <a:srgbClr val="E0086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8" name="Google Shape;138;p16"/>
          <p:cNvSpPr/>
          <p:nvPr/>
        </p:nvSpPr>
        <p:spPr>
          <a:xfrm rot="5400000">
            <a:off x="928275" y="295722"/>
            <a:ext cx="386628" cy="95087"/>
          </a:xfrm>
          <a:prstGeom prst="triangle">
            <a:avLst>
              <a:gd name="adj" fmla="val 50000"/>
            </a:avLst>
          </a:prstGeom>
          <a:solidFill>
            <a:srgbClr val="E0086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39" name="Google Shape;139;p16"/>
          <p:cNvSpPr txBox="1"/>
          <p:nvPr/>
        </p:nvSpPr>
        <p:spPr>
          <a:xfrm>
            <a:off x="1047714" y="380980"/>
            <a:ext cx="2755660" cy="529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ko-KR" altLang="en-US" sz="2800" b="1" dirty="0" smtClean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이미지 처리 기초</a:t>
            </a:r>
            <a:endParaRPr sz="2800" b="1" dirty="0">
              <a:solidFill>
                <a:schemeClr val="dk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43" name="Google Shape;143;p16"/>
          <p:cNvSpPr/>
          <p:nvPr/>
        </p:nvSpPr>
        <p:spPr>
          <a:xfrm>
            <a:off x="203690" y="95227"/>
            <a:ext cx="791373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-US" sz="2400" b="1" dirty="0" smtClean="0">
                <a:solidFill>
                  <a:schemeClr val="lt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03</a:t>
            </a:r>
            <a:endParaRPr sz="2400" b="1" dirty="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7902" y="189570"/>
            <a:ext cx="1411093" cy="82199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99375" y="1047092"/>
            <a:ext cx="1148660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픽셀 </a:t>
            </a:r>
            <a:r>
              <a:rPr lang="en-US" altLang="ko-KR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(Pixel)</a:t>
            </a:r>
            <a:endParaRPr lang="en-US" altLang="ko-KR" sz="2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800100" lvl="2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이미지 데이터는 작은 직사각형 모양의 </a:t>
            </a:r>
            <a:r>
              <a:rPr lang="en-US" altLang="ko-KR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‘</a:t>
            </a:r>
            <a:r>
              <a:rPr lang="ko-KR" altLang="en-US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픽셀</a:t>
            </a:r>
            <a:r>
              <a:rPr lang="en-US" altLang="ko-KR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’</a:t>
            </a:r>
            <a:r>
              <a:rPr lang="ko-KR" altLang="en-US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을</a:t>
            </a:r>
            <a:r>
              <a:rPr lang="en-US" altLang="ko-KR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모아서 구성 되어진다</a:t>
            </a:r>
            <a:endParaRPr lang="en-US" altLang="ko-KR" sz="24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800100" lvl="2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전체 이미지의 크기를 표현할 때는 </a:t>
            </a:r>
            <a:r>
              <a:rPr lang="en-US" altLang="ko-KR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ko-KR" altLang="en-US" sz="2400" dirty="0" err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세로픽셀수</a:t>
            </a:r>
            <a:r>
              <a:rPr lang="ko-KR" altLang="en-US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x</a:t>
            </a:r>
            <a:r>
              <a:rPr lang="ko-KR" altLang="en-US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2400" dirty="0" err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가로픽셀수</a:t>
            </a:r>
            <a:r>
              <a:rPr lang="en-US" altLang="ko-KR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 </a:t>
            </a:r>
            <a:r>
              <a:rPr lang="ko-KR" altLang="en-US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로 표현된다 </a:t>
            </a:r>
            <a:endParaRPr lang="en-US" altLang="ko-KR" sz="24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800100" lvl="2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이미지 데이터를 저장할 때는 색을 표현하는 스칼라 값이나 </a:t>
            </a:r>
            <a:r>
              <a:rPr lang="en-US" altLang="ko-KR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</a:t>
            </a:r>
            <a:r>
              <a:rPr lang="ko-KR" altLang="en-US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차원 벡터로 표현한다 </a:t>
            </a:r>
            <a:r>
              <a:rPr lang="en-US" altLang="ko-KR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en-US" altLang="ko-KR" sz="2400" dirty="0" err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ndarray</a:t>
            </a:r>
            <a:r>
              <a:rPr lang="en-US" altLang="ko-KR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</a:p>
          <a:p>
            <a:pPr marL="457200" lvl="2">
              <a:lnSpc>
                <a:spcPct val="150000"/>
              </a:lnSpc>
            </a:pPr>
            <a:endParaRPr lang="en-US" altLang="ko-KR" sz="2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색 공간</a:t>
            </a:r>
            <a:r>
              <a:rPr lang="en-US" altLang="ko-KR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(color space)</a:t>
            </a:r>
            <a:endParaRPr lang="en-US" altLang="ko-KR" sz="2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800100" lvl="2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픽셀의 색을 스칼라 값</a:t>
            </a:r>
            <a:r>
              <a:rPr lang="en-US" altLang="ko-KR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ko-KR" altLang="en-US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숫자</a:t>
            </a:r>
            <a:r>
              <a:rPr lang="en-US" altLang="ko-KR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  <a:r>
              <a:rPr lang="ko-KR" altLang="en-US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로 표현한 것을 색 공간이라고 한다</a:t>
            </a:r>
            <a:r>
              <a:rPr lang="en-US" altLang="ko-KR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 </a:t>
            </a:r>
          </a:p>
          <a:p>
            <a:pPr marL="800100" lvl="2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대표적으로 </a:t>
            </a:r>
            <a:r>
              <a:rPr lang="en-US" altLang="ko-KR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RGB(Red, Green, Blue), </a:t>
            </a:r>
            <a:r>
              <a:rPr lang="ko-KR" altLang="en-US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그레이스케일</a:t>
            </a:r>
            <a:r>
              <a:rPr lang="en-US" altLang="ko-KR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(gray scale), HSV(Hue-Saturation-Value) </a:t>
            </a:r>
            <a:r>
              <a:rPr lang="ko-KR" altLang="en-US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가 있다</a:t>
            </a:r>
            <a:endParaRPr lang="en-US" altLang="ko-KR" sz="24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8625887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34;p16"/>
          <p:cNvCxnSpPr/>
          <p:nvPr/>
        </p:nvCxnSpPr>
        <p:spPr>
          <a:xfrm>
            <a:off x="431371" y="344696"/>
            <a:ext cx="9660647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36;p16"/>
          <p:cNvSpPr/>
          <p:nvPr/>
        </p:nvSpPr>
        <p:spPr>
          <a:xfrm>
            <a:off x="10086439" y="187755"/>
            <a:ext cx="60959" cy="360904"/>
          </a:xfrm>
          <a:prstGeom prst="rect">
            <a:avLst/>
          </a:prstGeom>
          <a:solidFill>
            <a:srgbClr val="7F7F7F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6"/>
          <p:cNvSpPr/>
          <p:nvPr/>
        </p:nvSpPr>
        <p:spPr>
          <a:xfrm>
            <a:off x="-14515" y="149948"/>
            <a:ext cx="1088572" cy="384043"/>
          </a:xfrm>
          <a:prstGeom prst="rect">
            <a:avLst/>
          </a:prstGeom>
          <a:solidFill>
            <a:srgbClr val="E0086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cxnSp>
        <p:nvCxnSpPr>
          <p:cNvPr id="137" name="Google Shape;137;p16"/>
          <p:cNvCxnSpPr/>
          <p:nvPr/>
        </p:nvCxnSpPr>
        <p:spPr>
          <a:xfrm>
            <a:off x="1126708" y="345453"/>
            <a:ext cx="1233624" cy="0"/>
          </a:xfrm>
          <a:prstGeom prst="straightConnector1">
            <a:avLst/>
          </a:prstGeom>
          <a:noFill/>
          <a:ln w="12700" cap="flat" cmpd="sng">
            <a:solidFill>
              <a:srgbClr val="E0086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8" name="Google Shape;138;p16"/>
          <p:cNvSpPr/>
          <p:nvPr/>
        </p:nvSpPr>
        <p:spPr>
          <a:xfrm rot="5400000">
            <a:off x="928275" y="295722"/>
            <a:ext cx="386628" cy="95087"/>
          </a:xfrm>
          <a:prstGeom prst="triangle">
            <a:avLst>
              <a:gd name="adj" fmla="val 50000"/>
            </a:avLst>
          </a:prstGeom>
          <a:solidFill>
            <a:srgbClr val="E0086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39" name="Google Shape;139;p16"/>
          <p:cNvSpPr txBox="1"/>
          <p:nvPr/>
        </p:nvSpPr>
        <p:spPr>
          <a:xfrm>
            <a:off x="1047714" y="380980"/>
            <a:ext cx="2755660" cy="529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ko-KR" altLang="en-US" sz="2800" b="1" dirty="0" smtClean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이미지 파일 형식</a:t>
            </a:r>
            <a:r>
              <a:rPr lang="en-US" altLang="ko-KR" sz="2800" b="1" dirty="0" smtClean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 </a:t>
            </a:r>
            <a:endParaRPr sz="2800" b="1" dirty="0">
              <a:solidFill>
                <a:schemeClr val="dk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43" name="Google Shape;143;p16"/>
          <p:cNvSpPr/>
          <p:nvPr/>
        </p:nvSpPr>
        <p:spPr>
          <a:xfrm>
            <a:off x="203690" y="95227"/>
            <a:ext cx="791373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-US" sz="2400" b="1" dirty="0" smtClean="0">
                <a:solidFill>
                  <a:schemeClr val="lt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03</a:t>
            </a:r>
            <a:endParaRPr sz="2400" b="1" dirty="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7902" y="189570"/>
            <a:ext cx="1411093" cy="82199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99375" y="1047092"/>
            <a:ext cx="11486607" cy="5587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JPEG</a:t>
            </a:r>
            <a:endParaRPr lang="en-US" altLang="ko-KR" sz="2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800100" lvl="2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RGB</a:t>
            </a: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이미지의 모든 색 정보를 보존한다</a:t>
            </a:r>
            <a:endParaRPr lang="en-US" altLang="ko-KR" sz="20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800100" lvl="2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이미지의 화질과 파일의 크기를 조정할 수 있다</a:t>
            </a:r>
            <a:endParaRPr lang="en-US" altLang="ko-KR" sz="20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800100" lvl="2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압축률을 높일 수록 이미지 화질이 손상된다</a:t>
            </a:r>
            <a:endParaRPr lang="en-US" altLang="ko-KR" sz="20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GIF</a:t>
            </a:r>
          </a:p>
          <a:p>
            <a:pPr marL="800100" lvl="2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다중 프레임 애니메이션을 저장할 수 있다</a:t>
            </a:r>
            <a:endParaRPr lang="en-US" altLang="ko-KR" sz="20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800100" lvl="2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투명 이미지를 지원한다</a:t>
            </a:r>
            <a:endParaRPr lang="en-US" altLang="ko-KR" sz="20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800100" lvl="2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컬러가 제한된다</a:t>
            </a:r>
            <a:endParaRPr lang="en-US" altLang="ko-KR" sz="2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PNG</a:t>
            </a:r>
            <a:endParaRPr lang="en-US" altLang="ko-KR" sz="2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800100" lvl="2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원본에 손상 없이 파일의 크기를 조절할 수 있다</a:t>
            </a:r>
            <a:endParaRPr lang="en-US" altLang="ko-KR" sz="20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800100" lvl="2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이미지의 색 정보를 유지해서 포토샵 활용에 용이하다</a:t>
            </a:r>
            <a:endParaRPr lang="en-US" altLang="ko-KR" sz="20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800100" lvl="2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JPG</a:t>
            </a:r>
            <a:r>
              <a:rPr lang="ko-KR" altLang="en-US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와</a:t>
            </a:r>
            <a:r>
              <a:rPr lang="en-US" altLang="ko-KR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GIF</a:t>
            </a:r>
            <a:r>
              <a:rPr lang="ko-KR" altLang="en-US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보다 용량이 크다</a:t>
            </a:r>
            <a:endParaRPr lang="en-US" altLang="ko-KR" sz="20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0261757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" name="Google Shape;101;p14"/>
          <p:cNvCxnSpPr/>
          <p:nvPr/>
        </p:nvCxnSpPr>
        <p:spPr>
          <a:xfrm>
            <a:off x="2433080" y="2099365"/>
            <a:ext cx="8894824" cy="0"/>
          </a:xfrm>
          <a:prstGeom prst="straightConnector1">
            <a:avLst/>
          </a:prstGeom>
          <a:noFill/>
          <a:ln w="1905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2" name="Google Shape;102;p14"/>
          <p:cNvCxnSpPr/>
          <p:nvPr/>
        </p:nvCxnSpPr>
        <p:spPr>
          <a:xfrm>
            <a:off x="1199456" y="2099365"/>
            <a:ext cx="2385752" cy="0"/>
          </a:xfrm>
          <a:prstGeom prst="straightConnector1">
            <a:avLst/>
          </a:prstGeom>
          <a:noFill/>
          <a:ln w="57150" cap="flat" cmpd="sng">
            <a:solidFill>
              <a:srgbClr val="E0086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3" name="Google Shape;103;p14"/>
          <p:cNvCxnSpPr/>
          <p:nvPr/>
        </p:nvCxnSpPr>
        <p:spPr>
          <a:xfrm>
            <a:off x="1199457" y="4389107"/>
            <a:ext cx="8896335" cy="1871"/>
          </a:xfrm>
          <a:prstGeom prst="straightConnector1">
            <a:avLst/>
          </a:prstGeom>
          <a:noFill/>
          <a:ln w="1905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4" name="Google Shape;104;p14"/>
          <p:cNvCxnSpPr/>
          <p:nvPr/>
        </p:nvCxnSpPr>
        <p:spPr>
          <a:xfrm>
            <a:off x="8942152" y="4389107"/>
            <a:ext cx="2385752" cy="0"/>
          </a:xfrm>
          <a:prstGeom prst="straightConnector1">
            <a:avLst/>
          </a:prstGeom>
          <a:noFill/>
          <a:ln w="57150" cap="flat" cmpd="sng">
            <a:solidFill>
              <a:srgbClr val="E0086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5" name="Google Shape;105;p14"/>
          <p:cNvSpPr/>
          <p:nvPr/>
        </p:nvSpPr>
        <p:spPr>
          <a:xfrm>
            <a:off x="1199456" y="1425166"/>
            <a:ext cx="2258155" cy="549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-US" sz="3200" dirty="0" err="1">
                <a:solidFill>
                  <a:srgbClr val="262626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목차</a:t>
            </a:r>
            <a:endParaRPr sz="3200" dirty="0">
              <a:solidFill>
                <a:srgbClr val="E00868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06" name="Google Shape;106;p14"/>
          <p:cNvSpPr/>
          <p:nvPr/>
        </p:nvSpPr>
        <p:spPr>
          <a:xfrm>
            <a:off x="3221458" y="2557807"/>
            <a:ext cx="1264256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-US" sz="2400" b="1">
                <a:solidFill>
                  <a:srgbClr val="3F3F3F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01</a:t>
            </a:r>
            <a:endParaRPr sz="2400" b="1">
              <a:solidFill>
                <a:srgbClr val="3F3F3F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07" name="Google Shape;107;p14"/>
          <p:cNvSpPr/>
          <p:nvPr/>
        </p:nvSpPr>
        <p:spPr>
          <a:xfrm>
            <a:off x="5765741" y="2557807"/>
            <a:ext cx="1264256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-US" sz="2400" b="1">
                <a:solidFill>
                  <a:srgbClr val="3F3F3F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02</a:t>
            </a:r>
            <a:endParaRPr sz="2400" b="1">
              <a:solidFill>
                <a:srgbClr val="3F3F3F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08" name="Google Shape;108;p14"/>
          <p:cNvSpPr/>
          <p:nvPr/>
        </p:nvSpPr>
        <p:spPr>
          <a:xfrm>
            <a:off x="8310024" y="2557807"/>
            <a:ext cx="1264256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-US" sz="2400" b="1">
                <a:solidFill>
                  <a:srgbClr val="3F3F3F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03</a:t>
            </a:r>
            <a:endParaRPr sz="2400" b="1">
              <a:solidFill>
                <a:srgbClr val="3F3F3F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cxnSp>
        <p:nvCxnSpPr>
          <p:cNvPr id="109" name="Google Shape;109;p14"/>
          <p:cNvCxnSpPr/>
          <p:nvPr/>
        </p:nvCxnSpPr>
        <p:spPr>
          <a:xfrm>
            <a:off x="4744717" y="2557807"/>
            <a:ext cx="0" cy="1316491"/>
          </a:xfrm>
          <a:prstGeom prst="straightConnector1">
            <a:avLst/>
          </a:prstGeom>
          <a:noFill/>
          <a:ln w="12700" cap="flat" cmpd="sng">
            <a:solidFill>
              <a:srgbClr val="D8D8D8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110" name="Google Shape;110;p14"/>
          <p:cNvCxnSpPr/>
          <p:nvPr/>
        </p:nvCxnSpPr>
        <p:spPr>
          <a:xfrm>
            <a:off x="7447530" y="2557807"/>
            <a:ext cx="0" cy="1316491"/>
          </a:xfrm>
          <a:prstGeom prst="straightConnector1">
            <a:avLst/>
          </a:prstGeom>
          <a:noFill/>
          <a:ln w="12700" cap="flat" cmpd="sng">
            <a:solidFill>
              <a:srgbClr val="D8D8D8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111" name="Google Shape;111;p14"/>
          <p:cNvSpPr/>
          <p:nvPr/>
        </p:nvSpPr>
        <p:spPr>
          <a:xfrm>
            <a:off x="2918883" y="3168205"/>
            <a:ext cx="1188749" cy="467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algn="ctr"/>
            <a:r>
              <a:rPr lang="en-US" altLang="ko-KR" sz="2400" dirty="0" smtClean="0">
                <a:solidFill>
                  <a:srgbClr val="262626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EDA</a:t>
            </a:r>
            <a:endParaRPr sz="2400" dirty="0">
              <a:solidFill>
                <a:srgbClr val="262626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12" name="Google Shape;112;p14"/>
          <p:cNvSpPr/>
          <p:nvPr/>
        </p:nvSpPr>
        <p:spPr>
          <a:xfrm>
            <a:off x="5267463" y="3167729"/>
            <a:ext cx="1657321" cy="762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algn="ctr"/>
            <a:r>
              <a:rPr lang="ko-KR" altLang="en-US" sz="2400" dirty="0" smtClean="0">
                <a:solidFill>
                  <a:srgbClr val="262626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그래프</a:t>
            </a:r>
            <a:endParaRPr lang="en-US" altLang="ko-KR" sz="2400" dirty="0" smtClean="0">
              <a:solidFill>
                <a:srgbClr val="262626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  <a:p>
            <a:pPr algn="ctr"/>
            <a:r>
              <a:rPr lang="ko-KR" altLang="en-US" sz="2400" dirty="0" smtClean="0">
                <a:solidFill>
                  <a:srgbClr val="262626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시각화</a:t>
            </a:r>
            <a:endParaRPr lang="ko-KR" altLang="en-US" sz="2400" dirty="0">
              <a:solidFill>
                <a:srgbClr val="262626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  <a:p>
            <a:pPr algn="ctr"/>
            <a:endParaRPr sz="2400" dirty="0">
              <a:solidFill>
                <a:srgbClr val="262626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13" name="Google Shape;113;p14"/>
          <p:cNvSpPr/>
          <p:nvPr/>
        </p:nvSpPr>
        <p:spPr>
          <a:xfrm>
            <a:off x="7808625" y="3161562"/>
            <a:ext cx="1641707" cy="6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algn="ctr"/>
            <a:r>
              <a:rPr lang="ko-KR" altLang="en-US" sz="2400" dirty="0" smtClean="0">
                <a:solidFill>
                  <a:srgbClr val="262626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이미지</a:t>
            </a:r>
            <a:endParaRPr lang="en-US" altLang="ko-KR" sz="2400" dirty="0" smtClean="0">
              <a:solidFill>
                <a:srgbClr val="262626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  <a:p>
            <a:pPr algn="ctr"/>
            <a:r>
              <a:rPr lang="ko-KR" altLang="en-US" sz="2400" dirty="0" smtClean="0">
                <a:solidFill>
                  <a:srgbClr val="262626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시각화</a:t>
            </a:r>
            <a:endParaRPr sz="2400" dirty="0">
              <a:solidFill>
                <a:srgbClr val="262626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cxnSp>
        <p:nvCxnSpPr>
          <p:cNvPr id="114" name="Google Shape;114;p14"/>
          <p:cNvCxnSpPr/>
          <p:nvPr/>
        </p:nvCxnSpPr>
        <p:spPr>
          <a:xfrm>
            <a:off x="3332324" y="3016656"/>
            <a:ext cx="361868" cy="0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5" name="Google Shape;115;p14"/>
          <p:cNvCxnSpPr/>
          <p:nvPr/>
        </p:nvCxnSpPr>
        <p:spPr>
          <a:xfrm>
            <a:off x="5896846" y="3016656"/>
            <a:ext cx="361868" cy="0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6" name="Google Shape;116;p14"/>
          <p:cNvCxnSpPr/>
          <p:nvPr/>
        </p:nvCxnSpPr>
        <p:spPr>
          <a:xfrm>
            <a:off x="8455171" y="3016656"/>
            <a:ext cx="361868" cy="0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8" name="그림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7902" y="189570"/>
            <a:ext cx="1411093" cy="821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5394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5" name="Google Shape;125;p15"/>
          <p:cNvCxnSpPr/>
          <p:nvPr/>
        </p:nvCxnSpPr>
        <p:spPr>
          <a:xfrm>
            <a:off x="5129063" y="3064838"/>
            <a:ext cx="2655694" cy="0"/>
          </a:xfrm>
          <a:prstGeom prst="straightConnector1">
            <a:avLst/>
          </a:prstGeom>
          <a:noFill/>
          <a:ln w="5715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6" name="Google Shape;126;p15"/>
          <p:cNvSpPr txBox="1"/>
          <p:nvPr/>
        </p:nvSpPr>
        <p:spPr>
          <a:xfrm>
            <a:off x="5466825" y="3316293"/>
            <a:ext cx="2317932" cy="574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-US" altLang="ko-KR" sz="2800" dirty="0" smtClean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EDA</a:t>
            </a:r>
            <a:endParaRPr sz="2800" dirty="0">
              <a:solidFill>
                <a:schemeClr val="dk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27" name="Google Shape;127;p15"/>
          <p:cNvSpPr/>
          <p:nvPr/>
        </p:nvSpPr>
        <p:spPr>
          <a:xfrm>
            <a:off x="4456988" y="2779518"/>
            <a:ext cx="808255" cy="718963"/>
          </a:xfrm>
          <a:prstGeom prst="rect">
            <a:avLst/>
          </a:prstGeom>
          <a:solidFill>
            <a:srgbClr val="E0086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28" name="Google Shape;128;p15"/>
          <p:cNvSpPr txBox="1"/>
          <p:nvPr/>
        </p:nvSpPr>
        <p:spPr>
          <a:xfrm>
            <a:off x="4496935" y="2813384"/>
            <a:ext cx="760060" cy="656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2400" b="1" dirty="0">
                <a:solidFill>
                  <a:schemeClr val="lt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01</a:t>
            </a:r>
            <a:endParaRPr sz="2400" b="1" dirty="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7902" y="189570"/>
            <a:ext cx="1411093" cy="821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390736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4" name="Google Shape;134;p16"/>
          <p:cNvCxnSpPr/>
          <p:nvPr/>
        </p:nvCxnSpPr>
        <p:spPr>
          <a:xfrm>
            <a:off x="431371" y="344696"/>
            <a:ext cx="9660647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5" name="Google Shape;135;p16"/>
          <p:cNvSpPr/>
          <p:nvPr/>
        </p:nvSpPr>
        <p:spPr>
          <a:xfrm>
            <a:off x="-14515" y="149948"/>
            <a:ext cx="1088572" cy="384043"/>
          </a:xfrm>
          <a:prstGeom prst="rect">
            <a:avLst/>
          </a:prstGeom>
          <a:solidFill>
            <a:srgbClr val="E0086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36" name="Google Shape;136;p16"/>
          <p:cNvSpPr/>
          <p:nvPr/>
        </p:nvSpPr>
        <p:spPr>
          <a:xfrm>
            <a:off x="10086439" y="187755"/>
            <a:ext cx="60959" cy="360904"/>
          </a:xfrm>
          <a:prstGeom prst="rect">
            <a:avLst/>
          </a:prstGeom>
          <a:solidFill>
            <a:srgbClr val="7F7F7F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7" name="Google Shape;137;p16"/>
          <p:cNvCxnSpPr/>
          <p:nvPr/>
        </p:nvCxnSpPr>
        <p:spPr>
          <a:xfrm>
            <a:off x="1126708" y="345453"/>
            <a:ext cx="1233624" cy="0"/>
          </a:xfrm>
          <a:prstGeom prst="straightConnector1">
            <a:avLst/>
          </a:prstGeom>
          <a:noFill/>
          <a:ln w="12700" cap="flat" cmpd="sng">
            <a:solidFill>
              <a:srgbClr val="E0086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8" name="Google Shape;138;p16"/>
          <p:cNvSpPr/>
          <p:nvPr/>
        </p:nvSpPr>
        <p:spPr>
          <a:xfrm rot="5400000">
            <a:off x="928275" y="295722"/>
            <a:ext cx="386628" cy="95087"/>
          </a:xfrm>
          <a:prstGeom prst="triangle">
            <a:avLst>
              <a:gd name="adj" fmla="val 50000"/>
            </a:avLst>
          </a:prstGeom>
          <a:solidFill>
            <a:srgbClr val="E0086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39" name="Google Shape;139;p16"/>
          <p:cNvSpPr txBox="1"/>
          <p:nvPr/>
        </p:nvSpPr>
        <p:spPr>
          <a:xfrm>
            <a:off x="1047715" y="380980"/>
            <a:ext cx="1934024" cy="529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-US" sz="2800" b="1" dirty="0" smtClean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EDA </a:t>
            </a:r>
            <a:r>
              <a:rPr lang="ko-KR" altLang="en-US" sz="2800" b="1" dirty="0" smtClean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란</a:t>
            </a:r>
            <a:r>
              <a:rPr lang="en-US" sz="2800" b="1" dirty="0" smtClean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 </a:t>
            </a:r>
            <a:endParaRPr sz="2800" b="1" dirty="0">
              <a:solidFill>
                <a:schemeClr val="dk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43" name="Google Shape;143;p16"/>
          <p:cNvSpPr/>
          <p:nvPr/>
        </p:nvSpPr>
        <p:spPr>
          <a:xfrm>
            <a:off x="203690" y="95227"/>
            <a:ext cx="791373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-US" sz="2400" b="1" dirty="0">
                <a:solidFill>
                  <a:schemeClr val="lt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01</a:t>
            </a:r>
            <a:endParaRPr sz="2400" b="1" dirty="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84952" y="1113857"/>
            <a:ext cx="1017882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buFont typeface="Wingdings" panose="05000000000000000000" pitchFamily="2" charset="2"/>
              <a:buChar char="ü"/>
            </a:pP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탐색적 자료 분석 </a:t>
            </a:r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(Exploratory Data Analysis)</a:t>
            </a:r>
          </a:p>
          <a:p>
            <a:pPr marL="0" lvl="1"/>
            <a:endParaRPr lang="en-US" altLang="ko-KR" sz="2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800100" lvl="2" indent="-342900">
              <a:buFont typeface="Wingdings" panose="05000000000000000000" pitchFamily="2" charset="2"/>
              <a:buChar char="§"/>
            </a:pP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데이터를 분석하기 전에 그래프나 통계적인 방법으로 데이터를 직관적으로 바라보는 </a:t>
            </a:r>
            <a:r>
              <a:rPr lang="ko-KR" altLang="en-US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과정이다</a:t>
            </a:r>
            <a:endParaRPr lang="en-US" altLang="ko-KR" sz="24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457200" lvl="2"/>
            <a:endParaRPr lang="en-US" altLang="ko-KR" sz="2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800100" lvl="2" indent="-342900">
              <a:buFont typeface="Wingdings" panose="05000000000000000000" pitchFamily="2" charset="2"/>
              <a:buChar char="§"/>
            </a:pP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데이터를 있는 그대로 바라보는데 중점을 맞추어 데이터가 가지고 있는 의미를 다양한 각도로 바라보고 이해한다 </a:t>
            </a:r>
            <a:endParaRPr lang="en-US" altLang="ko-KR" sz="24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457200" lvl="2">
              <a:lnSpc>
                <a:spcPct val="150000"/>
              </a:lnSpc>
            </a:pPr>
            <a:endParaRPr lang="en-US" altLang="ko-KR" sz="2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lvl="1" indent="-342900">
              <a:buFont typeface="Wingdings" panose="05000000000000000000" pitchFamily="2" charset="2"/>
              <a:buChar char="ü"/>
            </a:pPr>
            <a:r>
              <a:rPr lang="en-US" altLang="ko-KR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EDA </a:t>
            </a:r>
            <a:r>
              <a:rPr lang="ko-KR" altLang="en-US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목적</a:t>
            </a:r>
            <a:endParaRPr lang="en-US" altLang="ko-KR" sz="24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0" lvl="1"/>
            <a:endParaRPr lang="en-US" altLang="ko-KR" sz="24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800100" lvl="2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데이터 수집 의사를 결정한다</a:t>
            </a:r>
            <a:endParaRPr lang="en-US" altLang="ko-KR" sz="24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800100" lvl="2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데이터 유형에 맞는 모델을 선택한다</a:t>
            </a:r>
            <a:endParaRPr lang="en-US" altLang="ko-KR" sz="24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800100" lvl="2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변수들 사이의 관계를 파악한다</a:t>
            </a:r>
            <a:endParaRPr lang="en-US" altLang="ko-KR" sz="24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7902" y="189570"/>
            <a:ext cx="1411093" cy="821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68457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34;p16"/>
          <p:cNvCxnSpPr/>
          <p:nvPr/>
        </p:nvCxnSpPr>
        <p:spPr>
          <a:xfrm>
            <a:off x="431371" y="344696"/>
            <a:ext cx="9660647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Google Shape;136;p16"/>
          <p:cNvSpPr/>
          <p:nvPr/>
        </p:nvSpPr>
        <p:spPr>
          <a:xfrm>
            <a:off x="10086439" y="187755"/>
            <a:ext cx="60959" cy="360904"/>
          </a:xfrm>
          <a:prstGeom prst="rect">
            <a:avLst/>
          </a:prstGeom>
          <a:solidFill>
            <a:srgbClr val="7F7F7F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6"/>
          <p:cNvSpPr/>
          <p:nvPr/>
        </p:nvSpPr>
        <p:spPr>
          <a:xfrm>
            <a:off x="-14515" y="149948"/>
            <a:ext cx="1088572" cy="384043"/>
          </a:xfrm>
          <a:prstGeom prst="rect">
            <a:avLst/>
          </a:prstGeom>
          <a:solidFill>
            <a:srgbClr val="E0086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cxnSp>
        <p:nvCxnSpPr>
          <p:cNvPr id="137" name="Google Shape;137;p16"/>
          <p:cNvCxnSpPr/>
          <p:nvPr/>
        </p:nvCxnSpPr>
        <p:spPr>
          <a:xfrm>
            <a:off x="1126708" y="345453"/>
            <a:ext cx="1233624" cy="0"/>
          </a:xfrm>
          <a:prstGeom prst="straightConnector1">
            <a:avLst/>
          </a:prstGeom>
          <a:noFill/>
          <a:ln w="12700" cap="flat" cmpd="sng">
            <a:solidFill>
              <a:srgbClr val="E0086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8" name="Google Shape;138;p16"/>
          <p:cNvSpPr/>
          <p:nvPr/>
        </p:nvSpPr>
        <p:spPr>
          <a:xfrm rot="5400000">
            <a:off x="928275" y="295722"/>
            <a:ext cx="386628" cy="95087"/>
          </a:xfrm>
          <a:prstGeom prst="triangle">
            <a:avLst>
              <a:gd name="adj" fmla="val 50000"/>
            </a:avLst>
          </a:prstGeom>
          <a:solidFill>
            <a:srgbClr val="E0086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39" name="Google Shape;139;p16"/>
          <p:cNvSpPr txBox="1"/>
          <p:nvPr/>
        </p:nvSpPr>
        <p:spPr>
          <a:xfrm>
            <a:off x="1047715" y="380980"/>
            <a:ext cx="2344842" cy="529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ko-KR" altLang="en-US" sz="2800" b="1" dirty="0" smtClean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시각화 패키지</a:t>
            </a:r>
            <a:r>
              <a:rPr lang="en-US" altLang="ko-KR" sz="2800" b="1" dirty="0" smtClean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 </a:t>
            </a:r>
            <a:endParaRPr lang="ko-KR" altLang="en-US" sz="2800" b="1" dirty="0">
              <a:solidFill>
                <a:schemeClr val="dk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  <a:p>
            <a:r>
              <a:rPr lang="en-US" altLang="ko-KR" sz="2800" b="1" dirty="0" smtClean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   </a:t>
            </a:r>
            <a:endParaRPr lang="ko-KR" altLang="en-US" sz="2800" b="1" dirty="0">
              <a:solidFill>
                <a:schemeClr val="dk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43" name="Google Shape;143;p16"/>
          <p:cNvSpPr/>
          <p:nvPr/>
        </p:nvSpPr>
        <p:spPr>
          <a:xfrm>
            <a:off x="203690" y="95227"/>
            <a:ext cx="791373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-US" sz="2400" b="1" dirty="0" smtClean="0">
                <a:solidFill>
                  <a:schemeClr val="lt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01</a:t>
            </a:r>
            <a:endParaRPr sz="2400" b="1" dirty="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7902" y="189570"/>
            <a:ext cx="1411093" cy="82199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99376" y="946001"/>
            <a:ext cx="11486607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4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Matplotlib</a:t>
            </a:r>
            <a:endParaRPr lang="en-US" altLang="ko-KR" sz="2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800100" lvl="2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데이터를 가장 직관적으로 다양한 </a:t>
            </a:r>
            <a:r>
              <a:rPr lang="ko-KR" altLang="en-US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시각화를 </a:t>
            </a: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할 수 있는 패키지이다</a:t>
            </a:r>
            <a:endParaRPr lang="en-US" altLang="ko-KR" sz="2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800100" lvl="2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처음 데이터를 다루는 사람들에게 가장 기본적이고 친숙한 패키지이다</a:t>
            </a:r>
            <a:endParaRPr lang="en-US" altLang="ko-KR" sz="2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4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Seaborn</a:t>
            </a:r>
            <a:endParaRPr lang="en-US" altLang="ko-KR" sz="2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800100" lvl="2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4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Matplotlib</a:t>
            </a: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에서 좀더 편리하고 유용한 문법을 보안 된 패키지이다</a:t>
            </a:r>
            <a:endParaRPr lang="en-US" altLang="ko-KR" sz="2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800100" lvl="2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문법의 활용도가 높아서 보다 짧은 코드로 </a:t>
            </a:r>
            <a:r>
              <a:rPr lang="ko-KR" altLang="en-US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시각화를 만들 수 있다</a:t>
            </a:r>
            <a:endParaRPr lang="en-US" altLang="ko-KR" sz="2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4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Plotly</a:t>
            </a:r>
            <a:endParaRPr lang="en-US" altLang="ko-KR" sz="2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800100" lvl="2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인터랙티브한</a:t>
            </a: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그래프를 그리기에 적합한 패키지이다</a:t>
            </a:r>
            <a:endParaRPr lang="en-US" altLang="ko-KR" sz="2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800100" lvl="2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웹 시각화인 자바스크립트의 라이브러리 </a:t>
            </a:r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D3</a:t>
            </a: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를 이용해 그래프가 웹에서 </a:t>
            </a:r>
            <a:r>
              <a:rPr lang="ko-KR" altLang="en-US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빠르게 그려진다</a:t>
            </a:r>
            <a:endParaRPr lang="en-US" altLang="ko-KR" sz="24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0" lvl="1"/>
            <a:r>
              <a:rPr lang="en-US" altLang="ko-KR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                                                    </a:t>
            </a:r>
            <a:r>
              <a:rPr lang="en-US" altLang="ko-KR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* </a:t>
            </a:r>
            <a:r>
              <a:rPr lang="ko-KR" altLang="en-US" sz="1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가장 많이 사용되어 지고 있는 패키지 </a:t>
            </a:r>
            <a:r>
              <a:rPr lang="en-US" altLang="ko-KR" sz="1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3</a:t>
            </a:r>
            <a:r>
              <a:rPr lang="ko-KR" altLang="en-US" sz="1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개를 소개한 것으로 소개되어지지 않은 다른 여러 패키지들 있다</a:t>
            </a:r>
            <a:endParaRPr lang="en-US" altLang="ko-KR" sz="14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3519045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5" name="Google Shape;125;p15"/>
          <p:cNvCxnSpPr/>
          <p:nvPr/>
        </p:nvCxnSpPr>
        <p:spPr>
          <a:xfrm>
            <a:off x="5129063" y="3064838"/>
            <a:ext cx="2655694" cy="0"/>
          </a:xfrm>
          <a:prstGeom prst="straightConnector1">
            <a:avLst/>
          </a:prstGeom>
          <a:noFill/>
          <a:ln w="5715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6" name="Google Shape;126;p15"/>
          <p:cNvSpPr txBox="1"/>
          <p:nvPr/>
        </p:nvSpPr>
        <p:spPr>
          <a:xfrm>
            <a:off x="5466825" y="3316293"/>
            <a:ext cx="2317932" cy="574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ko-KR" altLang="en-US" sz="2800" dirty="0" smtClean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그래프 시각화</a:t>
            </a:r>
            <a:endParaRPr sz="2800" dirty="0">
              <a:solidFill>
                <a:schemeClr val="dk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27" name="Google Shape;127;p15"/>
          <p:cNvSpPr/>
          <p:nvPr/>
        </p:nvSpPr>
        <p:spPr>
          <a:xfrm>
            <a:off x="4456988" y="2779518"/>
            <a:ext cx="808255" cy="718963"/>
          </a:xfrm>
          <a:prstGeom prst="rect">
            <a:avLst/>
          </a:prstGeom>
          <a:solidFill>
            <a:srgbClr val="E0086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28" name="Google Shape;128;p15"/>
          <p:cNvSpPr txBox="1"/>
          <p:nvPr/>
        </p:nvSpPr>
        <p:spPr>
          <a:xfrm>
            <a:off x="4496935" y="2813384"/>
            <a:ext cx="760060" cy="656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2400" b="1" dirty="0" smtClean="0">
                <a:solidFill>
                  <a:schemeClr val="lt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02</a:t>
            </a:r>
            <a:endParaRPr sz="2400" b="1" dirty="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7902" y="189570"/>
            <a:ext cx="1411093" cy="821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625888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4" name="Google Shape;134;p16"/>
          <p:cNvCxnSpPr/>
          <p:nvPr/>
        </p:nvCxnSpPr>
        <p:spPr>
          <a:xfrm>
            <a:off x="431371" y="344696"/>
            <a:ext cx="9660647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5" name="Google Shape;135;p16"/>
          <p:cNvSpPr/>
          <p:nvPr/>
        </p:nvSpPr>
        <p:spPr>
          <a:xfrm>
            <a:off x="-14515" y="149948"/>
            <a:ext cx="1088572" cy="384043"/>
          </a:xfrm>
          <a:prstGeom prst="rect">
            <a:avLst/>
          </a:prstGeom>
          <a:solidFill>
            <a:srgbClr val="E0086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36" name="Google Shape;136;p16"/>
          <p:cNvSpPr/>
          <p:nvPr/>
        </p:nvSpPr>
        <p:spPr>
          <a:xfrm>
            <a:off x="10086439" y="187755"/>
            <a:ext cx="60959" cy="360904"/>
          </a:xfrm>
          <a:prstGeom prst="rect">
            <a:avLst/>
          </a:prstGeom>
          <a:solidFill>
            <a:srgbClr val="7F7F7F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7" name="Google Shape;137;p16"/>
          <p:cNvCxnSpPr/>
          <p:nvPr/>
        </p:nvCxnSpPr>
        <p:spPr>
          <a:xfrm>
            <a:off x="1126708" y="345453"/>
            <a:ext cx="1233624" cy="0"/>
          </a:xfrm>
          <a:prstGeom prst="straightConnector1">
            <a:avLst/>
          </a:prstGeom>
          <a:noFill/>
          <a:ln w="12700" cap="flat" cmpd="sng">
            <a:solidFill>
              <a:srgbClr val="E0086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8" name="Google Shape;138;p16"/>
          <p:cNvSpPr/>
          <p:nvPr/>
        </p:nvSpPr>
        <p:spPr>
          <a:xfrm rot="5400000">
            <a:off x="928275" y="295722"/>
            <a:ext cx="386628" cy="95087"/>
          </a:xfrm>
          <a:prstGeom prst="triangle">
            <a:avLst>
              <a:gd name="adj" fmla="val 50000"/>
            </a:avLst>
          </a:prstGeom>
          <a:solidFill>
            <a:srgbClr val="E0086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39" name="Google Shape;139;p16"/>
          <p:cNvSpPr txBox="1"/>
          <p:nvPr/>
        </p:nvSpPr>
        <p:spPr>
          <a:xfrm>
            <a:off x="1047715" y="380980"/>
            <a:ext cx="2397850" cy="529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ko-KR" altLang="en-US" sz="2800" b="1" smtClean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그래프 시각화</a:t>
            </a:r>
            <a:endParaRPr sz="2800" b="1" dirty="0">
              <a:solidFill>
                <a:schemeClr val="dk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43" name="Google Shape;143;p16"/>
          <p:cNvSpPr/>
          <p:nvPr/>
        </p:nvSpPr>
        <p:spPr>
          <a:xfrm>
            <a:off x="203690" y="95227"/>
            <a:ext cx="791373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-US" sz="2400" b="1" dirty="0" smtClean="0">
                <a:solidFill>
                  <a:schemeClr val="lt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02</a:t>
            </a:r>
            <a:endParaRPr sz="2400" b="1" dirty="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11484" y="1147161"/>
            <a:ext cx="101788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buFont typeface="Wingdings" panose="05000000000000000000" pitchFamily="2" charset="2"/>
              <a:buChar char="ü"/>
            </a:pPr>
            <a:r>
              <a:rPr lang="ko-KR" altLang="en-US" sz="22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그래프 시각화 종류</a:t>
            </a:r>
            <a:endParaRPr lang="en-US" altLang="ko-KR" sz="22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7902" y="189570"/>
            <a:ext cx="1411093" cy="82199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23856" y="2020088"/>
            <a:ext cx="3630420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2" indent="-342900">
              <a:lnSpc>
                <a:spcPct val="150000"/>
              </a:lnSpc>
              <a:buAutoNum type="arabicPeriod"/>
            </a:pPr>
            <a:r>
              <a:rPr lang="ko-KR" altLang="en-US" sz="17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히스토그램 </a:t>
            </a:r>
            <a:r>
              <a:rPr lang="en-US" altLang="ko-KR" sz="17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(Histograms) </a:t>
            </a:r>
          </a:p>
          <a:p>
            <a:pPr marL="457200" lvl="2">
              <a:lnSpc>
                <a:spcPct val="150000"/>
              </a:lnSpc>
            </a:pPr>
            <a:r>
              <a:rPr lang="en-US" altLang="ko-KR" sz="17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</a:t>
            </a:r>
            <a:r>
              <a:rPr lang="ko-KR" altLang="en-US" sz="1700" dirty="0" err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연속형</a:t>
            </a:r>
            <a:r>
              <a:rPr lang="ko-KR" altLang="en-US" sz="17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데이터의</a:t>
            </a:r>
            <a:r>
              <a:rPr lang="en-US" altLang="ko-KR" sz="17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17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분포를 파악한다</a:t>
            </a:r>
            <a:endParaRPr lang="en-US" altLang="ko-KR" sz="17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148762" y="1964448"/>
            <a:ext cx="358943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2"/>
            <a:r>
              <a:rPr lang="en-US" altLang="ko-KR" sz="17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3. </a:t>
            </a:r>
            <a:r>
              <a:rPr lang="ko-KR" altLang="en-US" sz="1700" dirty="0" err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박스플롯</a:t>
            </a:r>
            <a:r>
              <a:rPr lang="ko-KR" altLang="en-US" sz="17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17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(Boxplots)</a:t>
            </a:r>
          </a:p>
          <a:p>
            <a:pPr marL="457200" lvl="2">
              <a:lnSpc>
                <a:spcPct val="150000"/>
              </a:lnSpc>
            </a:pPr>
            <a:r>
              <a:rPr lang="en-US" altLang="ko-KR" sz="17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 </a:t>
            </a:r>
            <a:r>
              <a:rPr lang="ko-KR" altLang="en-US" sz="1700" dirty="0" err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이상치를</a:t>
            </a:r>
            <a:r>
              <a:rPr lang="ko-KR" altLang="en-US" sz="17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17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판단하고 데이터가 </a:t>
            </a:r>
            <a:endParaRPr lang="en-US" altLang="ko-KR" sz="17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457200" lvl="2">
              <a:lnSpc>
                <a:spcPct val="150000"/>
              </a:lnSpc>
            </a:pPr>
            <a:r>
              <a:rPr lang="en-US" altLang="ko-KR" sz="17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17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어디에 </a:t>
            </a:r>
            <a:r>
              <a:rPr lang="ko-KR" altLang="en-US" sz="17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치우쳐 있는지 </a:t>
            </a:r>
            <a:r>
              <a:rPr lang="ko-KR" altLang="en-US" sz="17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파악한다</a:t>
            </a:r>
            <a:endParaRPr lang="en-US" altLang="ko-KR" sz="17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173361" y="2008935"/>
            <a:ext cx="3756316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2">
              <a:lnSpc>
                <a:spcPct val="150000"/>
              </a:lnSpc>
            </a:pPr>
            <a:r>
              <a:rPr lang="en-US" altLang="ko-KR" sz="17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2. </a:t>
            </a:r>
            <a:r>
              <a:rPr lang="ko-KR" altLang="en-US" sz="17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막대그래프 </a:t>
            </a:r>
            <a:r>
              <a:rPr lang="en-US" altLang="ko-KR" sz="17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(Bar)</a:t>
            </a:r>
          </a:p>
          <a:p>
            <a:pPr marL="457200" lvl="2">
              <a:lnSpc>
                <a:spcPct val="150000"/>
              </a:lnSpc>
            </a:pPr>
            <a:r>
              <a:rPr lang="en-US" altLang="ko-KR" sz="17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 </a:t>
            </a:r>
            <a:r>
              <a:rPr lang="ko-KR" altLang="en-US" sz="17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범주형 데이터의 분포를 파악한다</a:t>
            </a:r>
            <a:endParaRPr lang="en-US" altLang="ko-KR" sz="17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59" y="3432313"/>
            <a:ext cx="3498002" cy="235544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3350" y="3242286"/>
            <a:ext cx="3048000" cy="3048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748"/>
          <a:stretch/>
        </p:blipFill>
        <p:spPr>
          <a:xfrm>
            <a:off x="8191746" y="3432313"/>
            <a:ext cx="3412036" cy="3149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777319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4" name="Google Shape;134;p16"/>
          <p:cNvCxnSpPr/>
          <p:nvPr/>
        </p:nvCxnSpPr>
        <p:spPr>
          <a:xfrm>
            <a:off x="431371" y="344696"/>
            <a:ext cx="9660647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5" name="Google Shape;135;p16"/>
          <p:cNvSpPr/>
          <p:nvPr/>
        </p:nvSpPr>
        <p:spPr>
          <a:xfrm>
            <a:off x="-14515" y="149948"/>
            <a:ext cx="1088572" cy="384043"/>
          </a:xfrm>
          <a:prstGeom prst="rect">
            <a:avLst/>
          </a:prstGeom>
          <a:solidFill>
            <a:srgbClr val="E0086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36" name="Google Shape;136;p16"/>
          <p:cNvSpPr/>
          <p:nvPr/>
        </p:nvSpPr>
        <p:spPr>
          <a:xfrm>
            <a:off x="10086439" y="187755"/>
            <a:ext cx="60959" cy="360904"/>
          </a:xfrm>
          <a:prstGeom prst="rect">
            <a:avLst/>
          </a:prstGeom>
          <a:solidFill>
            <a:srgbClr val="7F7F7F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7" name="Google Shape;137;p16"/>
          <p:cNvCxnSpPr/>
          <p:nvPr/>
        </p:nvCxnSpPr>
        <p:spPr>
          <a:xfrm>
            <a:off x="1126708" y="345453"/>
            <a:ext cx="1233624" cy="0"/>
          </a:xfrm>
          <a:prstGeom prst="straightConnector1">
            <a:avLst/>
          </a:prstGeom>
          <a:noFill/>
          <a:ln w="12700" cap="flat" cmpd="sng">
            <a:solidFill>
              <a:srgbClr val="E0086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8" name="Google Shape;138;p16"/>
          <p:cNvSpPr/>
          <p:nvPr/>
        </p:nvSpPr>
        <p:spPr>
          <a:xfrm rot="5400000">
            <a:off x="928275" y="295722"/>
            <a:ext cx="386628" cy="95087"/>
          </a:xfrm>
          <a:prstGeom prst="triangle">
            <a:avLst>
              <a:gd name="adj" fmla="val 50000"/>
            </a:avLst>
          </a:prstGeom>
          <a:solidFill>
            <a:srgbClr val="E0086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39" name="Google Shape;139;p16"/>
          <p:cNvSpPr txBox="1"/>
          <p:nvPr/>
        </p:nvSpPr>
        <p:spPr>
          <a:xfrm>
            <a:off x="1047715" y="380980"/>
            <a:ext cx="2384598" cy="529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ko-KR" altLang="en-US" sz="2800" b="1" dirty="0" smtClean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그래프 시각화</a:t>
            </a:r>
            <a:r>
              <a:rPr lang="en-US" sz="2800" b="1" dirty="0" smtClean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  </a:t>
            </a:r>
            <a:endParaRPr sz="2800" b="1" dirty="0">
              <a:solidFill>
                <a:schemeClr val="dk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43" name="Google Shape;143;p16"/>
          <p:cNvSpPr/>
          <p:nvPr/>
        </p:nvSpPr>
        <p:spPr>
          <a:xfrm>
            <a:off x="203690" y="95227"/>
            <a:ext cx="791373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-US" sz="2400" b="1" dirty="0" smtClean="0">
                <a:solidFill>
                  <a:schemeClr val="lt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02</a:t>
            </a:r>
            <a:endParaRPr sz="2400" b="1" dirty="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11484" y="1147161"/>
            <a:ext cx="101788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buFont typeface="Wingdings" panose="05000000000000000000" pitchFamily="2" charset="2"/>
              <a:buChar char="ü"/>
            </a:pPr>
            <a:r>
              <a:rPr lang="ko-KR" altLang="en-US" sz="22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그래프 시각화 종류</a:t>
            </a:r>
            <a:endParaRPr lang="en-US" altLang="ko-KR" sz="22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7902" y="189570"/>
            <a:ext cx="1411093" cy="82199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438517" y="1905216"/>
            <a:ext cx="4323267" cy="746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2"/>
            <a:r>
              <a:rPr lang="en-US" altLang="ko-KR" sz="17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5. </a:t>
            </a:r>
            <a:r>
              <a:rPr lang="ko-KR" altLang="en-US" sz="17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산점도</a:t>
            </a:r>
            <a:r>
              <a:rPr lang="ko-KR" altLang="en-US" sz="17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17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(Scatterplots</a:t>
            </a:r>
            <a:r>
              <a:rPr lang="en-US" altLang="ko-KR" sz="17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</a:p>
          <a:p>
            <a:pPr marL="457200" lvl="2">
              <a:lnSpc>
                <a:spcPct val="150000"/>
              </a:lnSpc>
            </a:pPr>
            <a:r>
              <a:rPr lang="en-US" altLang="ko-KR" sz="17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 </a:t>
            </a:r>
            <a:r>
              <a:rPr lang="ko-KR" altLang="en-US" sz="17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변수들의 관계</a:t>
            </a:r>
            <a:r>
              <a:rPr lang="en-US" altLang="ko-KR" sz="17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sz="17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밀집 위치를 나타낸다</a:t>
            </a:r>
            <a:endParaRPr lang="ko-KR" altLang="en-US" sz="17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73542" y="1905216"/>
            <a:ext cx="428815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2"/>
            <a:r>
              <a:rPr lang="en-US" altLang="ko-KR" sz="17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4. </a:t>
            </a:r>
            <a:r>
              <a:rPr lang="en-US" altLang="ko-KR" sz="1700" dirty="0" err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QQplot</a:t>
            </a:r>
            <a:endParaRPr lang="en-US" altLang="ko-KR" sz="17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457200" lvl="2">
              <a:lnSpc>
                <a:spcPct val="150000"/>
              </a:lnSpc>
            </a:pPr>
            <a:r>
              <a:rPr lang="en-US" altLang="ko-KR" sz="17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</a:t>
            </a:r>
            <a:r>
              <a:rPr lang="ko-KR" altLang="en-US" sz="17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샘플이 </a:t>
            </a:r>
            <a:r>
              <a:rPr lang="ko-KR" altLang="en-US" sz="17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가정한 분포와 </a:t>
            </a:r>
            <a:r>
              <a:rPr lang="ko-KR" altLang="en-US" sz="17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그래프가</a:t>
            </a:r>
            <a:r>
              <a:rPr lang="en-US" altLang="ko-KR" sz="17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17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얼마나 </a:t>
            </a:r>
            <a:r>
              <a:rPr lang="ko-KR" altLang="en-US" sz="17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일치하는지 파악한다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474" r="295"/>
          <a:stretch/>
        </p:blipFill>
        <p:spPr>
          <a:xfrm>
            <a:off x="711484" y="3366794"/>
            <a:ext cx="4760243" cy="311633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8130" y="3109547"/>
            <a:ext cx="3639058" cy="3562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476580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5" name="Google Shape;125;p15"/>
          <p:cNvCxnSpPr/>
          <p:nvPr/>
        </p:nvCxnSpPr>
        <p:spPr>
          <a:xfrm>
            <a:off x="5129063" y="3064838"/>
            <a:ext cx="2655694" cy="0"/>
          </a:xfrm>
          <a:prstGeom prst="straightConnector1">
            <a:avLst/>
          </a:prstGeom>
          <a:noFill/>
          <a:ln w="5715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6" name="Google Shape;126;p15"/>
          <p:cNvSpPr txBox="1"/>
          <p:nvPr/>
        </p:nvSpPr>
        <p:spPr>
          <a:xfrm>
            <a:off x="5466825" y="3316293"/>
            <a:ext cx="2317932" cy="574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ko-KR" altLang="en-US" sz="2800" smtClean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이미지 시각화</a:t>
            </a:r>
            <a:endParaRPr sz="2800" dirty="0">
              <a:solidFill>
                <a:schemeClr val="dk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27" name="Google Shape;127;p15"/>
          <p:cNvSpPr/>
          <p:nvPr/>
        </p:nvSpPr>
        <p:spPr>
          <a:xfrm>
            <a:off x="4456988" y="2779518"/>
            <a:ext cx="808255" cy="718963"/>
          </a:xfrm>
          <a:prstGeom prst="rect">
            <a:avLst/>
          </a:prstGeom>
          <a:solidFill>
            <a:srgbClr val="E0086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28" name="Google Shape;128;p15"/>
          <p:cNvSpPr txBox="1"/>
          <p:nvPr/>
        </p:nvSpPr>
        <p:spPr>
          <a:xfrm>
            <a:off x="4496935" y="2813384"/>
            <a:ext cx="760060" cy="656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2400" b="1" dirty="0" smtClean="0">
                <a:solidFill>
                  <a:schemeClr val="lt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03</a:t>
            </a:r>
            <a:endParaRPr sz="2400" b="1" dirty="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7902" y="189570"/>
            <a:ext cx="1411093" cy="821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019739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888</TotalTime>
  <Words>364</Words>
  <Application>Microsoft Office PowerPoint</Application>
  <PresentationFormat>와이드스크린</PresentationFormat>
  <Paragraphs>89</Paragraphs>
  <Slides>11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Tmon몬소리OTF Black</vt:lpstr>
      <vt:lpstr>나눔스퀘어라운드 Bold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paullab</dc:creator>
  <cp:lastModifiedBy>paullab</cp:lastModifiedBy>
  <cp:revision>110</cp:revision>
  <dcterms:created xsi:type="dcterms:W3CDTF">2019-10-31T04:28:31Z</dcterms:created>
  <dcterms:modified xsi:type="dcterms:W3CDTF">2020-03-24T02:57:46Z</dcterms:modified>
</cp:coreProperties>
</file>