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76" r:id="rId5"/>
    <p:sldId id="291" r:id="rId6"/>
    <p:sldId id="292" r:id="rId7"/>
    <p:sldId id="271" r:id="rId8"/>
    <p:sldId id="295" r:id="rId9"/>
    <p:sldId id="296" r:id="rId10"/>
    <p:sldId id="297" r:id="rId11"/>
    <p:sldId id="299" r:id="rId12"/>
    <p:sldId id="278" r:id="rId13"/>
    <p:sldId id="300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lab" initials="p" lastIdx="11" clrIdx="0">
    <p:extLst>
      <p:ext uri="{19B8F6BF-5375-455C-9EA6-DF929625EA0E}">
        <p15:presenceInfo xmlns:p15="http://schemas.microsoft.com/office/powerpoint/2012/main" userId="paul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6" autoAdjust="0"/>
    <p:restoredTop sz="69603" autoAdjust="0"/>
  </p:normalViewPr>
  <p:slideViewPr>
    <p:cSldViewPr snapToGrid="0">
      <p:cViewPr>
        <p:scale>
          <a:sx n="93" d="100"/>
          <a:sy n="93" d="100"/>
        </p:scale>
        <p:origin x="2752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3T14:04:06.200" idx="4">
    <p:pos x="6194" y="891"/>
    <p:text>노트 참고해서 설명해주세요 ㅎㅎ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265" y="1076"/>
    <p:text>정답은 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296" y="1799"/>
    <p:text>정답 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7T16:01:58.330" idx="7">
    <p:pos x="340" y="622"/>
    <p:text>노트에 작은 설명을 적었습니다.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7T16:01:36.394" idx="6">
    <p:pos x="376" y="901"/>
    <p:text>아래 노트 읽어주세요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0:20:30.209" idx="8">
    <p:pos x="3270" y="2537"/>
    <p:text>밑에 노트 참고해주세요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1:32:35.268" idx="9">
    <p:pos x="1417" y="256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2:18:25.439" idx="10">
    <p:pos x="4076" y="1978"/>
    <p:text>노트 참고해주세요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175" y="1024"/>
    <p:text>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413" y="755"/>
    <p:text>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209" y="1496"/>
    <p:text>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51B5C-50E2-4F6B-87D5-4E3305451086}" type="doc">
      <dgm:prSet loTypeId="urn:microsoft.com/office/officeart/2005/8/layout/funnel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DB02CE4-8025-4373-8B5D-28BD03406B1D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bg1">
                  <a:lumMod val="65000"/>
                </a:schemeClr>
              </a:solidFill>
            </a:rPr>
            <a:t>2</a:t>
          </a:r>
          <a:endParaRPr lang="ko-KR" altLang="en-US" dirty="0">
            <a:solidFill>
              <a:schemeClr val="bg1">
                <a:lumMod val="65000"/>
              </a:schemeClr>
            </a:solidFill>
          </a:endParaRPr>
        </a:p>
      </dgm:t>
    </dgm:pt>
    <dgm:pt modelId="{56EC6F85-6AFB-47FF-9605-13870A0FD21E}" type="parTrans" cxnId="{08DAE807-F2F1-418A-9BC7-D9F5666A583F}">
      <dgm:prSet/>
      <dgm:spPr/>
      <dgm:t>
        <a:bodyPr/>
        <a:lstStyle/>
        <a:p>
          <a:pPr latinLnBrk="1"/>
          <a:endParaRPr lang="ko-KR" altLang="en-US"/>
        </a:p>
      </dgm:t>
    </dgm:pt>
    <dgm:pt modelId="{62E36EA5-414D-4E2F-B798-3BAECC6D5362}" type="sibTrans" cxnId="{08DAE807-F2F1-418A-9BC7-D9F5666A583F}">
      <dgm:prSet/>
      <dgm:spPr/>
      <dgm:t>
        <a:bodyPr/>
        <a:lstStyle/>
        <a:p>
          <a:pPr latinLnBrk="1"/>
          <a:endParaRPr lang="ko-KR" altLang="en-US"/>
        </a:p>
      </dgm:t>
    </dgm:pt>
    <dgm:pt modelId="{CA51EC87-3501-4859-BB4F-689593F87348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accent2"/>
              </a:solidFill>
            </a:rPr>
            <a:t>3</a:t>
          </a:r>
          <a:endParaRPr lang="ko-KR" altLang="en-US" dirty="0">
            <a:solidFill>
              <a:schemeClr val="accent2"/>
            </a:solidFill>
          </a:endParaRPr>
        </a:p>
      </dgm:t>
    </dgm:pt>
    <dgm:pt modelId="{205FF301-F761-40DA-9FDE-1465C780BE71}" type="parTrans" cxnId="{27E8B213-1D08-4FDD-A4EE-6E3852CAF663}">
      <dgm:prSet/>
      <dgm:spPr/>
      <dgm:t>
        <a:bodyPr/>
        <a:lstStyle/>
        <a:p>
          <a:pPr latinLnBrk="1"/>
          <a:endParaRPr lang="ko-KR" altLang="en-US"/>
        </a:p>
      </dgm:t>
    </dgm:pt>
    <dgm:pt modelId="{2B07AE20-6623-44F1-93C1-C4403D183E66}" type="sibTrans" cxnId="{27E8B213-1D08-4FDD-A4EE-6E3852CAF663}">
      <dgm:prSet/>
      <dgm:spPr/>
      <dgm:t>
        <a:bodyPr/>
        <a:lstStyle/>
        <a:p>
          <a:pPr latinLnBrk="1"/>
          <a:endParaRPr lang="ko-KR" altLang="en-US"/>
        </a:p>
      </dgm:t>
    </dgm:pt>
    <dgm:pt modelId="{A3EDD4B5-8951-450F-80DE-46AABED72B97}">
      <dgm:prSet phldrT="[텍스트]"/>
      <dgm:spPr/>
      <dgm:t>
        <a:bodyPr/>
        <a:lstStyle/>
        <a:p>
          <a:pPr latinLnBrk="1"/>
          <a:r>
            <a:rPr lang="ko-KR" altLang="en-US" dirty="0" smtClean="0"/>
            <a:t>표본 </a:t>
          </a:r>
          <a:r>
            <a:rPr lang="en-US" altLang="ko-KR" dirty="0" smtClean="0"/>
            <a:t>(sample)</a:t>
          </a:r>
          <a:endParaRPr lang="ko-KR" altLang="en-US" dirty="0"/>
        </a:p>
      </dgm:t>
    </dgm:pt>
    <dgm:pt modelId="{E7DB3F01-047C-4CBB-98B8-E8871F502922}" type="parTrans" cxnId="{746D029C-6A8F-4001-9DD1-CD0D6C84DBB3}">
      <dgm:prSet/>
      <dgm:spPr/>
      <dgm:t>
        <a:bodyPr/>
        <a:lstStyle/>
        <a:p>
          <a:pPr latinLnBrk="1"/>
          <a:endParaRPr lang="ko-KR" altLang="en-US"/>
        </a:p>
      </dgm:t>
    </dgm:pt>
    <dgm:pt modelId="{DABD9EBF-E603-41BF-853B-F7928550E5C3}" type="sibTrans" cxnId="{746D029C-6A8F-4001-9DD1-CD0D6C84DBB3}">
      <dgm:prSet/>
      <dgm:spPr/>
      <dgm:t>
        <a:bodyPr/>
        <a:lstStyle/>
        <a:p>
          <a:pPr latinLnBrk="1"/>
          <a:endParaRPr lang="ko-KR" altLang="en-US"/>
        </a:p>
      </dgm:t>
    </dgm:pt>
    <dgm:pt modelId="{B57AAD09-5959-476D-A225-C2760D90773C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accent4"/>
              </a:solidFill>
            </a:rPr>
            <a:t>1</a:t>
          </a:r>
          <a:endParaRPr lang="ko-KR" altLang="en-US" dirty="0">
            <a:solidFill>
              <a:schemeClr val="accent4"/>
            </a:solidFill>
          </a:endParaRPr>
        </a:p>
      </dgm:t>
    </dgm:pt>
    <dgm:pt modelId="{47ECFE03-432B-4B4E-81D9-14A0F85A0DED}" type="sibTrans" cxnId="{14E0E83D-6B4F-440C-9E07-841DFF1FE090}">
      <dgm:prSet/>
      <dgm:spPr/>
      <dgm:t>
        <a:bodyPr/>
        <a:lstStyle/>
        <a:p>
          <a:pPr latinLnBrk="1"/>
          <a:endParaRPr lang="ko-KR" altLang="en-US"/>
        </a:p>
      </dgm:t>
    </dgm:pt>
    <dgm:pt modelId="{91AEBE92-1D94-4CC6-85FE-872948CBEC04}" type="parTrans" cxnId="{14E0E83D-6B4F-440C-9E07-841DFF1FE090}">
      <dgm:prSet/>
      <dgm:spPr/>
      <dgm:t>
        <a:bodyPr/>
        <a:lstStyle/>
        <a:p>
          <a:pPr latinLnBrk="1"/>
          <a:endParaRPr lang="ko-KR" altLang="en-US"/>
        </a:p>
      </dgm:t>
    </dgm:pt>
    <dgm:pt modelId="{37979D79-E3CE-42FF-8554-0AD8DA737123}" type="pres">
      <dgm:prSet presAssocID="{08E51B5C-50E2-4F6B-87D5-4E330545108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11EC44-66E0-418C-A24D-510931FB7198}" type="pres">
      <dgm:prSet presAssocID="{08E51B5C-50E2-4F6B-87D5-4E3305451086}" presName="ellipse" presStyleLbl="trBgShp" presStyleIdx="0" presStyleCnt="1"/>
      <dgm:spPr/>
    </dgm:pt>
    <dgm:pt modelId="{81636B59-12E9-4E4A-A0DD-D00E1F404A41}" type="pres">
      <dgm:prSet presAssocID="{08E51B5C-50E2-4F6B-87D5-4E3305451086}" presName="arrow1" presStyleLbl="fgShp" presStyleIdx="0" presStyleCnt="1"/>
      <dgm:spPr/>
    </dgm:pt>
    <dgm:pt modelId="{36F20091-05AF-4765-8911-0EEA7D0151D8}" type="pres">
      <dgm:prSet presAssocID="{08E51B5C-50E2-4F6B-87D5-4E330545108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7B66C3-9FE6-4948-A2AE-BE89523B458C}" type="pres">
      <dgm:prSet presAssocID="{9DB02CE4-8025-4373-8B5D-28BD03406B1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3783B1-398D-446D-861E-F957BCDE33F0}" type="pres">
      <dgm:prSet presAssocID="{CA51EC87-3501-4859-BB4F-689593F8734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94A3EB-6C8D-4320-AA5F-4C33C7BFD494}" type="pres">
      <dgm:prSet presAssocID="{A3EDD4B5-8951-450F-80DE-46AABED72B9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F89EA7-AA05-4B8C-A5AE-A553D0356B4C}" type="pres">
      <dgm:prSet presAssocID="{08E51B5C-50E2-4F6B-87D5-4E3305451086}" presName="funnel" presStyleLbl="trAlignAcc1" presStyleIdx="0" presStyleCnt="1" custLinFactNeighborY="-420"/>
      <dgm:spPr/>
    </dgm:pt>
  </dgm:ptLst>
  <dgm:cxnLst>
    <dgm:cxn modelId="{14E0E83D-6B4F-440C-9E07-841DFF1FE090}" srcId="{08E51B5C-50E2-4F6B-87D5-4E3305451086}" destId="{B57AAD09-5959-476D-A225-C2760D90773C}" srcOrd="0" destOrd="0" parTransId="{91AEBE92-1D94-4CC6-85FE-872948CBEC04}" sibTransId="{47ECFE03-432B-4B4E-81D9-14A0F85A0DED}"/>
    <dgm:cxn modelId="{93948003-FDBC-4F02-BC0F-090C7E1505C2}" type="presOf" srcId="{A3EDD4B5-8951-450F-80DE-46AABED72B97}" destId="{36F20091-05AF-4765-8911-0EEA7D0151D8}" srcOrd="0" destOrd="0" presId="urn:microsoft.com/office/officeart/2005/8/layout/funnel1"/>
    <dgm:cxn modelId="{746D029C-6A8F-4001-9DD1-CD0D6C84DBB3}" srcId="{08E51B5C-50E2-4F6B-87D5-4E3305451086}" destId="{A3EDD4B5-8951-450F-80DE-46AABED72B97}" srcOrd="3" destOrd="0" parTransId="{E7DB3F01-047C-4CBB-98B8-E8871F502922}" sibTransId="{DABD9EBF-E603-41BF-853B-F7928550E5C3}"/>
    <dgm:cxn modelId="{A751FB46-6489-4A57-A76E-AAF569B1AAC9}" type="presOf" srcId="{B57AAD09-5959-476D-A225-C2760D90773C}" destId="{6D94A3EB-6C8D-4320-AA5F-4C33C7BFD494}" srcOrd="0" destOrd="0" presId="urn:microsoft.com/office/officeart/2005/8/layout/funnel1"/>
    <dgm:cxn modelId="{A04E3A87-AFF8-4322-A054-AC7CD4F2EAEA}" type="presOf" srcId="{08E51B5C-50E2-4F6B-87D5-4E3305451086}" destId="{37979D79-E3CE-42FF-8554-0AD8DA737123}" srcOrd="0" destOrd="0" presId="urn:microsoft.com/office/officeart/2005/8/layout/funnel1"/>
    <dgm:cxn modelId="{DCF65EAF-56CA-46EC-AF62-221C598F7656}" type="presOf" srcId="{CA51EC87-3501-4859-BB4F-689593F87348}" destId="{157B66C3-9FE6-4948-A2AE-BE89523B458C}" srcOrd="0" destOrd="0" presId="urn:microsoft.com/office/officeart/2005/8/layout/funnel1"/>
    <dgm:cxn modelId="{08DAE807-F2F1-418A-9BC7-D9F5666A583F}" srcId="{08E51B5C-50E2-4F6B-87D5-4E3305451086}" destId="{9DB02CE4-8025-4373-8B5D-28BD03406B1D}" srcOrd="1" destOrd="0" parTransId="{56EC6F85-6AFB-47FF-9605-13870A0FD21E}" sibTransId="{62E36EA5-414D-4E2F-B798-3BAECC6D5362}"/>
    <dgm:cxn modelId="{6A15C800-394D-40BF-A5E9-A91792757DBF}" type="presOf" srcId="{9DB02CE4-8025-4373-8B5D-28BD03406B1D}" destId="{103783B1-398D-446D-861E-F957BCDE33F0}" srcOrd="0" destOrd="0" presId="urn:microsoft.com/office/officeart/2005/8/layout/funnel1"/>
    <dgm:cxn modelId="{27E8B213-1D08-4FDD-A4EE-6E3852CAF663}" srcId="{08E51B5C-50E2-4F6B-87D5-4E3305451086}" destId="{CA51EC87-3501-4859-BB4F-689593F87348}" srcOrd="2" destOrd="0" parTransId="{205FF301-F761-40DA-9FDE-1465C780BE71}" sibTransId="{2B07AE20-6623-44F1-93C1-C4403D183E66}"/>
    <dgm:cxn modelId="{8C8937F7-0324-48C3-A54C-D2B6A573CF48}" type="presParOf" srcId="{37979D79-E3CE-42FF-8554-0AD8DA737123}" destId="{7911EC44-66E0-418C-A24D-510931FB7198}" srcOrd="0" destOrd="0" presId="urn:microsoft.com/office/officeart/2005/8/layout/funnel1"/>
    <dgm:cxn modelId="{507462F5-AF38-4200-BC7C-738B3DFD6E3A}" type="presParOf" srcId="{37979D79-E3CE-42FF-8554-0AD8DA737123}" destId="{81636B59-12E9-4E4A-A0DD-D00E1F404A41}" srcOrd="1" destOrd="0" presId="urn:microsoft.com/office/officeart/2005/8/layout/funnel1"/>
    <dgm:cxn modelId="{18998DC8-53D1-4087-8E0A-3F507EEE89A5}" type="presParOf" srcId="{37979D79-E3CE-42FF-8554-0AD8DA737123}" destId="{36F20091-05AF-4765-8911-0EEA7D0151D8}" srcOrd="2" destOrd="0" presId="urn:microsoft.com/office/officeart/2005/8/layout/funnel1"/>
    <dgm:cxn modelId="{596FE292-6942-43F2-90E1-75DE7F1D252F}" type="presParOf" srcId="{37979D79-E3CE-42FF-8554-0AD8DA737123}" destId="{157B66C3-9FE6-4948-A2AE-BE89523B458C}" srcOrd="3" destOrd="0" presId="urn:microsoft.com/office/officeart/2005/8/layout/funnel1"/>
    <dgm:cxn modelId="{ECB2FCF9-CA32-44FF-8418-AD10A04B9DE9}" type="presParOf" srcId="{37979D79-E3CE-42FF-8554-0AD8DA737123}" destId="{103783B1-398D-446D-861E-F957BCDE33F0}" srcOrd="4" destOrd="0" presId="urn:microsoft.com/office/officeart/2005/8/layout/funnel1"/>
    <dgm:cxn modelId="{69D1222A-1979-4CFC-905D-656EA323B3E6}" type="presParOf" srcId="{37979D79-E3CE-42FF-8554-0AD8DA737123}" destId="{6D94A3EB-6C8D-4320-AA5F-4C33C7BFD494}" srcOrd="5" destOrd="0" presId="urn:microsoft.com/office/officeart/2005/8/layout/funnel1"/>
    <dgm:cxn modelId="{94E355D7-4E5A-46B0-BD54-65FC1F8C51B6}" type="presParOf" srcId="{37979D79-E3CE-42FF-8554-0AD8DA737123}" destId="{F9F89EA7-AA05-4B8C-A5AE-A553D0356B4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1EC44-66E0-418C-A24D-510931FB7198}">
      <dsp:nvSpPr>
        <dsp:cNvPr id="0" name=""/>
        <dsp:cNvSpPr/>
      </dsp:nvSpPr>
      <dsp:spPr>
        <a:xfrm>
          <a:off x="1549132" y="194315"/>
          <a:ext cx="3856410" cy="133928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36B59-12E9-4E4A-A0DD-D00E1F404A41}">
      <dsp:nvSpPr>
        <dsp:cNvPr id="0" name=""/>
        <dsp:cNvSpPr/>
      </dsp:nvSpPr>
      <dsp:spPr>
        <a:xfrm>
          <a:off x="3109633" y="3473759"/>
          <a:ext cx="747366" cy="478314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36F20091-05AF-4765-8911-0EEA7D0151D8}">
      <dsp:nvSpPr>
        <dsp:cNvPr id="0" name=""/>
        <dsp:cNvSpPr/>
      </dsp:nvSpPr>
      <dsp:spPr>
        <a:xfrm>
          <a:off x="1689637" y="3856410"/>
          <a:ext cx="3587358" cy="896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표본 </a:t>
          </a:r>
          <a:r>
            <a:rPr lang="en-US" altLang="ko-KR" sz="2500" kern="1200" dirty="0" smtClean="0"/>
            <a:t>(sample)</a:t>
          </a:r>
          <a:endParaRPr lang="ko-KR" altLang="en-US" sz="2500" kern="1200" dirty="0"/>
        </a:p>
      </dsp:txBody>
      <dsp:txXfrm>
        <a:off x="1689637" y="3856410"/>
        <a:ext cx="3587358" cy="896839"/>
      </dsp:txXfrm>
    </dsp:sp>
    <dsp:sp modelId="{157B66C3-9FE6-4948-A2AE-BE89523B458C}">
      <dsp:nvSpPr>
        <dsp:cNvPr id="0" name=""/>
        <dsp:cNvSpPr/>
      </dsp:nvSpPr>
      <dsp:spPr>
        <a:xfrm>
          <a:off x="2951192" y="1637031"/>
          <a:ext cx="1345259" cy="13452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accent2"/>
              </a:solidFill>
            </a:rPr>
            <a:t>3</a:t>
          </a:r>
          <a:endParaRPr lang="ko-KR" altLang="en-US" sz="4100" kern="1200" dirty="0">
            <a:solidFill>
              <a:schemeClr val="accent2"/>
            </a:solidFill>
          </a:endParaRPr>
        </a:p>
      </dsp:txBody>
      <dsp:txXfrm>
        <a:off x="3148201" y="1834040"/>
        <a:ext cx="951241" cy="951241"/>
      </dsp:txXfrm>
    </dsp:sp>
    <dsp:sp modelId="{103783B1-398D-446D-861E-F957BCDE33F0}">
      <dsp:nvSpPr>
        <dsp:cNvPr id="0" name=""/>
        <dsp:cNvSpPr/>
      </dsp:nvSpPr>
      <dsp:spPr>
        <a:xfrm>
          <a:off x="1988584" y="627787"/>
          <a:ext cx="1345259" cy="13452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bg1">
                  <a:lumMod val="65000"/>
                </a:schemeClr>
              </a:solidFill>
            </a:rPr>
            <a:t>2</a:t>
          </a:r>
          <a:endParaRPr lang="ko-KR" altLang="en-US" sz="41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185593" y="824796"/>
        <a:ext cx="951241" cy="951241"/>
      </dsp:txXfrm>
    </dsp:sp>
    <dsp:sp modelId="{6D94A3EB-6C8D-4320-AA5F-4C33C7BFD494}">
      <dsp:nvSpPr>
        <dsp:cNvPr id="0" name=""/>
        <dsp:cNvSpPr/>
      </dsp:nvSpPr>
      <dsp:spPr>
        <a:xfrm>
          <a:off x="3363738" y="302533"/>
          <a:ext cx="1345259" cy="13452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accent4"/>
              </a:solidFill>
            </a:rPr>
            <a:t>1</a:t>
          </a:r>
          <a:endParaRPr lang="ko-KR" altLang="en-US" sz="4100" kern="1200" dirty="0">
            <a:solidFill>
              <a:schemeClr val="accent4"/>
            </a:solidFill>
          </a:endParaRPr>
        </a:p>
      </dsp:txBody>
      <dsp:txXfrm>
        <a:off x="3560747" y="499542"/>
        <a:ext cx="951241" cy="951241"/>
      </dsp:txXfrm>
    </dsp:sp>
    <dsp:sp modelId="{F9F89EA7-AA05-4B8C-A5AE-A553D0356B4C}">
      <dsp:nvSpPr>
        <dsp:cNvPr id="0" name=""/>
        <dsp:cNvSpPr/>
      </dsp:nvSpPr>
      <dsp:spPr>
        <a:xfrm>
          <a:off x="1390691" y="15832"/>
          <a:ext cx="4185251" cy="334820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조건부 확률에서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순서에 따라 의미가 달라지니 주의하기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036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Sylfaen" panose="010A0502050306030303" pitchFamily="18" charset="0"/>
              </a:rPr>
              <a:t>f(1) = P(X = 1) = P({(H,T),(T,H)})</a:t>
            </a:r>
            <a:r>
              <a:rPr lang="en-US" altLang="ko-KR" baseline="0" dirty="0" smtClean="0">
                <a:latin typeface="Sylfaen" panose="010A0502050306030303" pitchFamily="18" charset="0"/>
              </a:rPr>
              <a:t> </a:t>
            </a:r>
            <a:r>
              <a:rPr lang="ko-KR" altLang="en-US" baseline="0" dirty="0" smtClean="0">
                <a:latin typeface="Sylfaen" panose="010A0502050306030303" pitchFamily="18" charset="0"/>
              </a:rPr>
              <a:t>에서 </a:t>
            </a:r>
            <a:r>
              <a:rPr lang="en-US" altLang="ko-KR" baseline="0" dirty="0" smtClean="0">
                <a:latin typeface="Sylfaen" panose="010A0502050306030303" pitchFamily="18" charset="0"/>
              </a:rPr>
              <a:t>X</a:t>
            </a:r>
            <a:r>
              <a:rPr lang="ko-KR" altLang="en-US" baseline="0" dirty="0" smtClean="0">
                <a:latin typeface="Sylfaen" panose="010A0502050306030303" pitchFamily="18" charset="0"/>
              </a:rPr>
              <a:t>가 각각 앞뒤</a:t>
            </a:r>
            <a:r>
              <a:rPr lang="en-US" altLang="ko-KR" baseline="0" dirty="0" smtClean="0">
                <a:latin typeface="Sylfaen" panose="010A0502050306030303" pitchFamily="18" charset="0"/>
              </a:rPr>
              <a:t>, </a:t>
            </a:r>
            <a:r>
              <a:rPr lang="ko-KR" altLang="en-US" baseline="0" dirty="0" err="1" smtClean="0">
                <a:latin typeface="Sylfaen" panose="010A0502050306030303" pitchFamily="18" charset="0"/>
              </a:rPr>
              <a:t>뒤앞이</a:t>
            </a:r>
            <a:r>
              <a:rPr lang="ko-KR" altLang="en-US" baseline="0" dirty="0" smtClean="0">
                <a:latin typeface="Sylfaen" panose="010A0502050306030303" pitchFamily="18" charset="0"/>
              </a:rPr>
              <a:t> 나올 확률로 </a:t>
            </a:r>
            <a:r>
              <a:rPr lang="en-US" altLang="ko-KR" baseline="0" dirty="0" smtClean="0">
                <a:latin typeface="Sylfaen" panose="010A0502050306030303" pitchFamily="18" charset="0"/>
              </a:rPr>
              <a:t>X=1</a:t>
            </a:r>
            <a:r>
              <a:rPr lang="ko-KR" altLang="en-US" baseline="0" dirty="0" smtClean="0">
                <a:latin typeface="Sylfaen" panose="010A0502050306030303" pitchFamily="18" charset="0"/>
              </a:rPr>
              <a:t>인 확률이 되는 것</a:t>
            </a:r>
            <a:r>
              <a:rPr lang="en-US" altLang="ko-KR" baseline="0" dirty="0" smtClean="0">
                <a:latin typeface="Sylfaen" panose="010A0502050306030303" pitchFamily="18" charset="0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 smtClean="0">
              <a:latin typeface="Sylfaen" panose="010A05020503060303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>
                <a:latin typeface="Sylfaen" panose="010A0502050306030303" pitchFamily="18" charset="0"/>
              </a:rPr>
              <a:t>확률기대값은 중심이 어디에 위치해 있는가 </a:t>
            </a:r>
            <a:r>
              <a:rPr lang="ko-KR" altLang="en-US" baseline="0" dirty="0" err="1" smtClean="0">
                <a:latin typeface="Sylfaen" panose="010A0502050306030303" pitchFamily="18" charset="0"/>
              </a:rPr>
              <a:t>를</a:t>
            </a:r>
            <a:r>
              <a:rPr lang="ko-KR" altLang="en-US" baseline="0" dirty="0" smtClean="0">
                <a:latin typeface="Sylfaen" panose="010A0502050306030303" pitchFamily="18" charset="0"/>
              </a:rPr>
              <a:t> 알아본다</a:t>
            </a:r>
            <a:r>
              <a:rPr lang="en-US" altLang="ko-KR" baseline="0" dirty="0" smtClean="0">
                <a:latin typeface="Sylfaen" panose="010A0502050306030303" pitchFamily="18" charset="0"/>
              </a:rPr>
              <a:t>.</a:t>
            </a:r>
            <a:endParaRPr lang="en-US" sz="1200" b="0" i="0" u="none" strike="noStrike" cap="none" baseline="0" dirty="0" smtClean="0">
              <a:solidFill>
                <a:schemeClr val="dk1"/>
              </a:solidFill>
              <a:latin typeface="Sylfaen" panose="010A0502050306030303" pitchFamily="18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확률변수의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기대값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공식에서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xi*f(xi)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는 확률 분포와 확률변수를 곱한 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. 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예를 들어 주사위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이 나온 확률분포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x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와 그에 확률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1/6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을 곱한 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그리고 나서 모든 확률 변수를 더한 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Sylfaen" panose="010A0502050306030303" pitchFamily="18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확률 분산은 얼마나 다양한 값을 가지고 있는가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얼마나 퍼져 있는가를 알아본다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분산은 확률변수에서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기대값을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뺀 것의 제곱의 기대 값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40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공분산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변수의 기대 값을 빼고 곱하고 확률 함수와 곱하고 모두 더한다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상관계수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공분산의 단점인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크기를 설명하지 못하는 단점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보완한다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941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정규분포를 잘 알아둬야 합니다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뒤에서 배울 회귀분석이 정규분포를 가정하고 모델이 만들어 진 것입니다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정규분포의 가질 수 있는 범위는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무한대부터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무한대까지 무한하고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중심점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 근처에서 나올 수 있는 확률이 높고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중심점에서 멀어질 수 록 확률이 낮아지는 모습을 보여주는 이런 종모양의 그래프를 가진다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표준 정규분포는 평균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와 분산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시그마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값이 각각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이고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 분포를 말한다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표준정규분포는 정규분포의 하나의 케이스인 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정규분포의 특성은 구간 확률이 정의가 되어있다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값은 모든 정규분포에 적용되는 중요한 특성이다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328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 평균은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평균의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점추정이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되는 것이고 표본 분산은 분산의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점추정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값이 되는 것이다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점추정은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표본이 모집단의 특성을 잘 반영하지 못하는 경우에 오차가 커져서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표본이 많지 않을 경우 점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추정량이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실제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모수와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얼마나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유사한지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알기 어렵다는 단점이 있다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그러한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점추정의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단점을 보완한 것이 구간추정이다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신뢰수준이 예를 들어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95%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이고 알파가 그럼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이고 그럼 우리에게 주어진 구간은 위에 그럼과 같은 크기의 구간이 주어진다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알파가 작아지면 신뢰할 수 있는 구간이 그만큼 커진다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132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Google Shape;131;p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1/7 + 2/7 +a = 1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에서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 = 4/7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임을 알 수 있다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평균은 </a:t>
                </a: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1*1/7  + 2*2/7  + 3*4/7  = 17/7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표준편차는 </a:t>
                </a: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분산의 제곱근을 씌운 시그마 이므로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=  (1^2 * 1/7 ) + (2^2 * 2/7) + (3^2 * 4/7) – (17/7)^2</a:t>
                </a:r>
                <a:r>
                  <a:rPr 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= 1736/49  &lt;- </a:t>
                </a:r>
                <a:r>
                  <a:rPr lang="ko-KR" alt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여기에 루트를 씌우면</a:t>
                </a:r>
                <a:endParaRPr lang="en-US" altLang="ko-KR" sz="12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u="none" strike="noStrike" cap="none" baseline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200" b="0" i="1" u="none" strike="noStrike" cap="none" baseline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u="none" strike="noStrike" cap="none" baseline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1736</m:t>
                            </m:r>
                          </m:e>
                        </m:rad>
                      </m:num>
                      <m:den>
                        <m:r>
                          <a:rPr lang="en-US" altLang="ko-KR" sz="1200" b="0" i="1" u="none" strike="noStrike" cap="none" baseline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7</m:t>
                        </m:r>
                      </m:den>
                    </m:f>
                  </m:oMath>
                </a14:m>
                <a:endPara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31" name="Google Shape;131;p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1/7 + 2/7 +a = 1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에서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 = 4/7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임을 알 수 있다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평균은 </a:t>
                </a: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1*1/7  + 2*2/7  + 3*4/7  = 17/7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표준편차는 </a:t>
                </a: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분산의 제곱근을 씌운 시그마 이므로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=  (1^2 * 1/7 ) + (2^2 * 2/7) + (3^2 * 4/7) – (17/7)^2</a:t>
                </a:r>
                <a:r>
                  <a:rPr 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= 1736/49  &lt;- </a:t>
                </a:r>
                <a:r>
                  <a:rPr lang="ko-KR" alt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여기에 루트를 씌우면</a:t>
                </a:r>
                <a:endParaRPr lang="en-US" altLang="ko-KR" sz="12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= </a:t>
                </a:r>
                <a:r>
                  <a:rPr lang="en-US" altLang="ko-KR" sz="1200" b="0" i="0" u="none" strike="noStrike" cap="none" baseline="0" smtClean="0">
                    <a:solidFill>
                      <a:schemeClr val="dk1"/>
                    </a:solidFill>
                    <a:latin typeface="Cambria Math" panose="02040503050406030204" pitchFamily="18" charset="0"/>
                    <a:cs typeface="Arial"/>
                    <a:sym typeface="Arial"/>
                  </a:rPr>
                  <a:t>√</a:t>
                </a:r>
                <a:r>
                  <a:rPr lang="en-US" altLang="ko-KR" sz="1200" b="0" i="0" u="none" strike="noStrike" cap="none" baseline="0" smtClean="0">
                    <a:solidFill>
                      <a:schemeClr val="dk1"/>
                    </a:solidFill>
                    <a:latin typeface="Cambria Math" panose="02040503050406030204" pitchFamily="18" charset="0"/>
                    <a:cs typeface="Arial"/>
                    <a:sym typeface="Arial"/>
                  </a:rPr>
                  <a:t>1736</a:t>
                </a:r>
                <a:r>
                  <a:rPr lang="en-US" altLang="ko-KR" sz="1200" b="0" i="0" u="none" strike="noStrike" cap="none" baseline="0" smtClean="0">
                    <a:solidFill>
                      <a:schemeClr val="dk1"/>
                    </a:solidFill>
                    <a:latin typeface="Cambria Math" panose="02040503050406030204" pitchFamily="18" charset="0"/>
                    <a:cs typeface="Arial"/>
                    <a:sym typeface="Arial"/>
                  </a:rPr>
                  <a:t>/7</a:t>
                </a:r>
                <a:endPara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Fallback>
      </mc:AlternateContent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829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Google Shape;131;p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fontAlgn="base" latinLnBrk="1"/>
                <a:endParaRPr lang="ko-KR" alt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    :  0       1      2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3     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계</a:t>
                </a:r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P(X)  :  1/8   3/8   3/8   1/8    1</a:t>
                </a:r>
              </a:p>
              <a:p>
                <a:pPr fontAlgn="base" latinLnBrk="1"/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확률변수 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평균을 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E(X),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표준편차를 </a:t>
                </a: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하면</a:t>
                </a:r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E(X)  = 0*1/8  +  1*3/8  +  2*3/8  +  3*1/8 = 3/2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^2(X) =  1^2*3/8  +  2^2*3/8  +  3^2*1/8  -  (3/2)^2 = ¾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</a:t>
                </a: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E(3X+5) = 3E(X) + 5  = 3 * (3/2) + 5 = 19/2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3X+5) = 3</a:t>
                </a: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 = 3*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20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lang="en-US" altLang="ko-K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ko-KR" sz="120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200" kern="0" spc="0" dirty="0" smtClean="0">
                  <a:solidFill>
                    <a:srgbClr val="000000"/>
                  </a:solidFill>
                  <a:effectLst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0" spc="0" dirty="0" smtClean="0">
                  <a:solidFill>
                    <a:srgbClr val="000000"/>
                  </a:solidFill>
                  <a:effectLst/>
                </a:endParaRPr>
              </a:p>
              <a:p>
                <a:pPr marL="0" marR="0" indent="0" algn="just" defTabSz="914400" rtl="0" eaLnBrk="1" fontAlgn="base" latinLnBrk="1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kern="0" spc="0" dirty="0" smtClean="0">
                    <a:solidFill>
                      <a:srgbClr val="000000"/>
                    </a:solidFill>
                    <a:effectLst/>
                  </a:rPr>
                  <a:t>답 </a:t>
                </a:r>
                <a:r>
                  <a:rPr lang="en-US" altLang="ko-KR" sz="1200" kern="0" spc="0" dirty="0" smtClean="0">
                    <a:solidFill>
                      <a:srgbClr val="000000"/>
                    </a:solidFill>
                    <a:effectLst/>
                  </a:rPr>
                  <a:t>: </a:t>
                </a: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19/2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ko-KR" sz="120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200" kern="0" spc="0" dirty="0" smtClean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>
          <p:sp>
            <p:nvSpPr>
              <p:cNvPr id="131" name="Google Shape;131;p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fontAlgn="base" latinLnBrk="1"/>
                <a:endParaRPr lang="ko-KR" alt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    :  0       1      2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3     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계</a:t>
                </a:r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P(X)  :  1/8   3/8   3/8   1/8    1</a:t>
                </a:r>
              </a:p>
              <a:p>
                <a:pPr fontAlgn="base" latinLnBrk="1"/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확률변수 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평균을 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E(X),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표준편차를 </a:t>
                </a: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하면</a:t>
                </a:r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E(X)  = 0*1/8  +  1*3/8  +  2*3/8  +  3*1/8 = 3/2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^2(X) =  1^2*3/8  +  2^2*3/8  +  3^2*1/8  -  (3/2)^2 = ¾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</a:t>
                </a: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E(3X+5) = 3E(X) + 5  = 3 * (3/2) + 5 = 19/2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3X+5) = 3</a:t>
                </a: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 = 3*</a:t>
                </a:r>
                <a:r>
                  <a:rPr lang="en-US" altLang="ko-KR" sz="120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√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/2=  (3√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)/2</a:t>
                </a:r>
                <a:endParaRPr lang="en-US" altLang="ko-KR" sz="1200" kern="0" spc="0" dirty="0" smtClean="0">
                  <a:solidFill>
                    <a:srgbClr val="000000"/>
                  </a:solidFill>
                  <a:effectLst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0" spc="0" dirty="0" smtClean="0">
                  <a:solidFill>
                    <a:srgbClr val="000000"/>
                  </a:solidFill>
                  <a:effectLst/>
                </a:endParaRPr>
              </a:p>
              <a:p>
                <a:pPr marL="0" marR="0" indent="0" algn="just" defTabSz="914400" rtl="0" eaLnBrk="1" fontAlgn="base" latinLnBrk="1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kern="0" spc="0" dirty="0" smtClean="0">
                    <a:solidFill>
                      <a:srgbClr val="000000"/>
                    </a:solidFill>
                    <a:effectLst/>
                  </a:rPr>
                  <a:t>답 </a:t>
                </a:r>
                <a:r>
                  <a:rPr lang="en-US" altLang="ko-KR" sz="1200" kern="0" spc="0" dirty="0" smtClean="0">
                    <a:solidFill>
                      <a:srgbClr val="000000"/>
                    </a:solidFill>
                    <a:effectLst/>
                  </a:rPr>
                  <a:t>: </a:t>
                </a: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19/2 , 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3√3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)/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</a:t>
                </a: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200" kern="0" spc="0" dirty="0" smtClean="0">
                  <a:solidFill>
                    <a:srgbClr val="000000"/>
                  </a:solidFill>
                  <a:effectLst/>
                </a:endParaRPr>
              </a:p>
            </p:txBody>
          </p:sp>
        </mc:Fallback>
      </mc:AlternateContent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0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886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우리가 데이터 분석을 할 때 모든 데이터를 다 가지고 올 수 가 없다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예를 들어 남미의 작은 부족들의 정보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같이 정말 모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든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그래서 우리는 전체에서 대표성을 띄는 것을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랜덤하게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추출 한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울 사용해서 통계를 내서 특징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모수를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찾아내고 그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모수가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모집단의 특징이라고 추정한다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dirty="0" err="1" smtClean="0"/>
              <a:t>모수를</a:t>
            </a:r>
            <a:r>
              <a:rPr lang="ko-KR" altLang="en-US" sz="1200" dirty="0" smtClean="0"/>
              <a:t> 추정하기 위한 목적을 가진 표본의 통계량을 말한다</a:t>
            </a:r>
            <a:endParaRPr lang="en-US" altLang="ko-KR" sz="12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50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여기서는 모집단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기준으로 합니다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 슬라이드에서는 표본 기준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사용합니다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&lt;-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모집단과 표본의 차이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분산은 시그마 제곱이고 표준편차는 그냥 시그마로 분산의 제곱근을 씌운 값과 같습니다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평균으로부터 거리를 계산하는 방법 중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범위를 구하는 것과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분산을 구하는 것이 있는데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범위 계산은 간단한 형식이고 보통 분산을 많이 사용합니다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57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슬라이드에서는 모집단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(population)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사용해서 나타내는 통계이고 여기서는 표본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(sample)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사용해서 계산한 분산과 평균이다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그냥 분산과 다르다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kern="1200" cap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통계량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모수를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추정하기 위한 목적을 가졌다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 평균은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평균모수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추정하기 위한 목적을 가진 통계량이다 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표본평균은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일반 평균을 구하는 수식과 같다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관측치를 더하고 개수만큼 나눈다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표본분산과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분산의 차이점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분자에 평균이 표본평균이다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u(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아니다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 이다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분모에 보면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표본분산의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분모가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 이유는</a:t>
            </a:r>
            <a:endParaRPr 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표본평균의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값은 자료의 값에 따라서 값이 달라진다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 값을 표본으로 추출 했는지에 따라서 표본의 값의 범위가 달라지기 때문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그럼 우리가 추정하려고 했던 산포를 정확히 알지 못한다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중심점의 값에 따라서 계속 달라지기 때문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그렇기 때문에 전체 자료의 개수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개를 나눠주는 게 아니라 줄어든 양의 값을 나타내는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‘1’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뺀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나눠주는 것이다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그러면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인가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은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모집단의 평균이 아닌 표본 평균을 넣었다는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자유도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개념에서 나온 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부분을 정확히 증명하는 것은 우리가 배우는 범위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밖이라서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이정도만 설명해주시면 될 것 같습니다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표와 같이 모집단과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통계를 나타내는 수식어가 다르다는 것을 언급해 주세요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73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79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근원 사건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 공간이 한 원소로 이루어진 집합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27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사건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확률은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P(A) = n(A)/n(S)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2/6 = 1/3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확률이다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여기서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n(A)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n(S)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에는 원소의 개수 가 들어가는 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주의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값이 아님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8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0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1673611" y="2967379"/>
            <a:ext cx="9046130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분석을 위한 수학적 이론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수식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771" y="1002230"/>
            <a:ext cx="75562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확률의 덧셈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ylfaen" panose="010A0502050306030303" pitchFamily="18" charset="0"/>
              </a:rPr>
              <a:t>P(A∪B</a:t>
            </a:r>
            <a:r>
              <a:rPr lang="en-US" altLang="ko-KR" dirty="0" smtClean="0">
                <a:latin typeface="Sylfaen" panose="010A0502050306030303" pitchFamily="18" charset="0"/>
              </a:rPr>
              <a:t>) = P(A) + P(B) − P(A</a:t>
            </a:r>
            <a:r>
              <a:rPr lang="en-US" altLang="ko-KR" dirty="0">
                <a:latin typeface="Sylfaen" panose="010A0502050306030303" pitchFamily="18" charset="0"/>
              </a:rPr>
              <a:t>∩B</a:t>
            </a:r>
            <a:r>
              <a:rPr lang="en-US" altLang="ko-KR" dirty="0" smtClean="0">
                <a:latin typeface="Sylfaen" panose="010A0502050306030303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여사건</a:t>
            </a:r>
            <a:r>
              <a:rPr lang="ko-KR" altLang="en-US" b="1" dirty="0" smtClean="0"/>
              <a:t> 확률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제외한 나머지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ylfaen" panose="010A0502050306030303" pitchFamily="18" charset="0"/>
              </a:rPr>
              <a:t>P(</a:t>
            </a:r>
            <a:r>
              <a:rPr lang="en-US" altLang="ko-KR" dirty="0">
                <a:latin typeface="Sylfaen" panose="010A0502050306030303" pitchFamily="18" charset="0"/>
              </a:rPr>
              <a:t>A</a:t>
            </a:r>
            <a:r>
              <a:rPr lang="en-US" altLang="ko-KR" i="1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US" altLang="ko-KR" dirty="0">
                <a:latin typeface="Sylfaen" panose="010A0502050306030303" pitchFamily="18" charset="0"/>
              </a:rPr>
              <a:t>) =</a:t>
            </a:r>
            <a:r>
              <a:rPr lang="en-US" altLang="ko-KR" dirty="0" smtClean="0"/>
              <a:t> </a:t>
            </a:r>
            <a:r>
              <a:rPr lang="en-US" altLang="ko-KR" dirty="0">
                <a:latin typeface="Sylfaen" panose="010A0502050306030303" pitchFamily="18" charset="0"/>
              </a:rPr>
              <a:t>1 − P(A)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조건부 확률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ylfaen" panose="010A0502050306030303" pitchFamily="18" charset="0"/>
              </a:rPr>
              <a:t>P(B|A)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사건 </a:t>
            </a:r>
            <a:r>
              <a:rPr lang="en-US" altLang="ko-KR" dirty="0"/>
              <a:t>A</a:t>
            </a:r>
            <a:r>
              <a:rPr lang="ko-KR" altLang="en-US" dirty="0" smtClean="0"/>
              <a:t>가 발생했을 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사건</a:t>
            </a:r>
            <a:r>
              <a:rPr lang="en-US" altLang="ko-KR" dirty="0" smtClean="0"/>
              <a:t> B</a:t>
            </a:r>
            <a:r>
              <a:rPr lang="ko-KR" altLang="en-US" dirty="0" smtClean="0"/>
              <a:t>가 발생할 확률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42" y="5463682"/>
            <a:ext cx="3591885" cy="762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16409" y="5210010"/>
            <a:ext cx="1100509" cy="55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508287" y="716336"/>
            <a:ext cx="3933110" cy="2776605"/>
            <a:chOff x="7448176" y="2162516"/>
            <a:chExt cx="4065462" cy="3047494"/>
          </a:xfrm>
        </p:grpSpPr>
        <p:grpSp>
          <p:nvGrpSpPr>
            <p:cNvPr id="6" name="그룹 5"/>
            <p:cNvGrpSpPr/>
            <p:nvPr/>
          </p:nvGrpSpPr>
          <p:grpSpPr>
            <a:xfrm>
              <a:off x="7448176" y="2162516"/>
              <a:ext cx="4065462" cy="3047494"/>
              <a:chOff x="7568678" y="2745072"/>
              <a:chExt cx="4065462" cy="304749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7568678" y="2745072"/>
                <a:ext cx="4065462" cy="3047494"/>
                <a:chOff x="7236259" y="3077012"/>
                <a:chExt cx="4065462" cy="3047494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7621096" y="3609292"/>
                  <a:ext cx="1749859" cy="2084328"/>
                  <a:chOff x="7621096" y="3609292"/>
                  <a:chExt cx="1749859" cy="2084328"/>
                </a:xfrm>
              </p:grpSpPr>
              <p:sp>
                <p:nvSpPr>
                  <p:cNvPr id="19" name="타원 18"/>
                  <p:cNvSpPr/>
                  <p:nvPr/>
                </p:nvSpPr>
                <p:spPr>
                  <a:xfrm rot="5400000">
                    <a:off x="7624386" y="3947050"/>
                    <a:ext cx="1743280" cy="1749859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6">
                          <a:lumMod val="60000"/>
                          <a:lumOff val="40000"/>
                          <a:alpha val="43000"/>
                        </a:schemeClr>
                      </a:gs>
                      <a:gs pos="2600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272360" y="3609292"/>
                    <a:ext cx="44733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3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A</a:t>
                    </a:r>
                    <a:endParaRPr lang="ko-KR" altLang="en-US" sz="3000" b="1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7236259" y="3077012"/>
                  <a:ext cx="4065462" cy="3047494"/>
                  <a:chOff x="7236259" y="3077012"/>
                  <a:chExt cx="4065462" cy="3047494"/>
                </a:xfrm>
              </p:grpSpPr>
              <p:sp>
                <p:nvSpPr>
                  <p:cNvPr id="16" name="모서리가 둥근 직사각형 15"/>
                  <p:cNvSpPr/>
                  <p:nvPr/>
                </p:nvSpPr>
                <p:spPr>
                  <a:xfrm>
                    <a:off x="7236259" y="3387885"/>
                    <a:ext cx="4065462" cy="2736621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036472" y="3077012"/>
                    <a:ext cx="44733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3000" b="1" dirty="0" smtClean="0">
                        <a:solidFill>
                          <a:schemeClr val="accent5"/>
                        </a:solidFill>
                      </a:rPr>
                      <a:t>S</a:t>
                    </a:r>
                    <a:endParaRPr lang="ko-KR" altLang="en-US" sz="3000" b="1" dirty="0">
                      <a:solidFill>
                        <a:schemeClr val="accent5"/>
                      </a:solidFill>
                    </a:endParaRPr>
                  </a:p>
                </p:txBody>
              </p:sp>
            </p:grpSp>
          </p:grpSp>
          <p:sp>
            <p:nvSpPr>
              <p:cNvPr id="21" name="타원 20"/>
              <p:cNvSpPr/>
              <p:nvPr/>
            </p:nvSpPr>
            <p:spPr>
              <a:xfrm rot="16200000">
                <a:off x="9343207" y="3593590"/>
                <a:ext cx="1743280" cy="1749859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75000"/>
                    </a:schemeClr>
                  </a:gs>
                  <a:gs pos="0">
                    <a:schemeClr val="accent2">
                      <a:lumMod val="60000"/>
                      <a:lumOff val="40000"/>
                      <a:alpha val="29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032314" y="3295071"/>
                <a:ext cx="4473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>
                    <a:solidFill>
                      <a:schemeClr val="accent2"/>
                    </a:solidFill>
                  </a:rPr>
                  <a:t>B</a:t>
                </a:r>
                <a:endParaRPr lang="ko-KR" altLang="en-US" sz="3000" b="1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8" name="직선 화살표 연결선 7"/>
            <p:cNvCxnSpPr/>
            <p:nvPr/>
          </p:nvCxnSpPr>
          <p:spPr>
            <a:xfrm flipV="1">
              <a:off x="9406270" y="4211799"/>
              <a:ext cx="0" cy="545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8552349" y="4625677"/>
              <a:ext cx="1247457" cy="494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/>
                  </a:solidFill>
                </a:rPr>
                <a:t>A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∩</a:t>
              </a:r>
              <a:r>
                <a:rPr lang="en-US" altLang="ko-KR" sz="2000" b="1" dirty="0" smtClean="0">
                  <a:solidFill>
                    <a:prstClr val="black"/>
                  </a:solidFill>
                </a:rPr>
                <a:t>B</a:t>
              </a:r>
              <a:endParaRPr lang="en-US" altLang="ko-KR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9596" r="18364" b="14887"/>
          <a:stretch/>
        </p:blipFill>
        <p:spPr>
          <a:xfrm>
            <a:off x="6666939" y="4265355"/>
            <a:ext cx="3768507" cy="25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5193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변수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95063" y="1190847"/>
            <a:ext cx="8087832" cy="5137736"/>
            <a:chOff x="572205" y="1240466"/>
            <a:chExt cx="8087832" cy="51377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72205" y="1240466"/>
                  <a:ext cx="8087832" cy="4834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ko-KR" altLang="en-US" b="1" dirty="0" smtClean="0"/>
                    <a:t>확률변수</a:t>
                  </a:r>
                  <a:endParaRPr lang="en-US" altLang="ko-KR" b="1" dirty="0" smtClean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dirty="0"/>
                    <a:t>사건의 확률을 수치적 변수로 표현</a:t>
                  </a:r>
                  <a:endParaRPr lang="en-US" altLang="ko-KR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dirty="0"/>
                    <a:t>예</a:t>
                  </a:r>
                  <a:r>
                    <a:rPr lang="en-US" altLang="ko-KR" dirty="0"/>
                    <a:t>) </a:t>
                  </a:r>
                  <a:r>
                    <a:rPr lang="ko-KR" altLang="en-US" dirty="0"/>
                    <a:t>동전을 </a:t>
                  </a:r>
                  <a:r>
                    <a:rPr lang="en-US" altLang="ko-KR" dirty="0"/>
                    <a:t>2</a:t>
                  </a:r>
                  <a:r>
                    <a:rPr lang="ko-KR" altLang="en-US" dirty="0"/>
                    <a:t>번 던졌을 때 나올 수 있는 면의 확률 실험 </a:t>
                  </a:r>
                  <a:endParaRPr lang="en-US" altLang="ko-KR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dirty="0"/>
                    <a:t>앞</a:t>
                  </a:r>
                  <a:r>
                    <a:rPr lang="en-US" altLang="ko-KR" dirty="0">
                      <a:latin typeface="Sylfaen" panose="010A0502050306030303" pitchFamily="18" charset="0"/>
                    </a:rPr>
                    <a:t>(H)</a:t>
                  </a:r>
                  <a:r>
                    <a:rPr lang="en-US" altLang="ko-KR" dirty="0"/>
                    <a:t>,</a:t>
                  </a:r>
                  <a:r>
                    <a:rPr lang="ko-KR" altLang="en-US" dirty="0"/>
                    <a:t>뒤</a:t>
                  </a:r>
                  <a:r>
                    <a:rPr lang="en-US" altLang="ko-KR" dirty="0">
                      <a:latin typeface="Sylfaen" panose="010A0502050306030303" pitchFamily="18" charset="0"/>
                    </a:rPr>
                    <a:t>(T)</a:t>
                  </a:r>
                  <a:r>
                    <a:rPr lang="ko-KR" altLang="en-US" dirty="0"/>
                    <a:t>가</a:t>
                  </a:r>
                  <a:r>
                    <a:rPr lang="en-US" altLang="ko-KR" dirty="0"/>
                    <a:t> </a:t>
                  </a:r>
                  <a:r>
                    <a:rPr lang="ko-KR" altLang="en-US" dirty="0"/>
                    <a:t>나올 확률 변수</a:t>
                  </a:r>
                  <a:endParaRPr lang="en-US" altLang="ko-KR" dirty="0"/>
                </a:p>
                <a:p>
                  <a:pPr marL="1200150" lvl="2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US" altLang="ko-KR" dirty="0">
                      <a:latin typeface="Sylfaen" panose="010A0502050306030303" pitchFamily="18" charset="0"/>
                    </a:rPr>
                    <a:t>f(1) = P(X = 1) = P({(H,T),(T,H)}) = </a:t>
                  </a:r>
                  <a:r>
                    <a:rPr lang="en-US" altLang="ko-KR" dirty="0" smtClean="0">
                      <a:latin typeface="Sylfaen" panose="010A0502050306030303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en-US" altLang="ko-KR" dirty="0" smtClean="0">
                      <a:latin typeface="Cambria Math" panose="02040503050406030204" pitchFamily="18" charset="0"/>
                    </a:rPr>
                    <a:t>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altLang="ko-KR" b="1" dirty="0" smtClean="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ko-KR" altLang="en-US" b="1" dirty="0" smtClean="0"/>
                    <a:t>확률변수의 </a:t>
                  </a:r>
                  <a:r>
                    <a:rPr lang="ko-KR" altLang="en-US" b="1" dirty="0" err="1" smtClean="0"/>
                    <a:t>기대값</a:t>
                  </a:r>
                  <a:endParaRPr lang="en-US" altLang="ko-KR" b="1" dirty="0" smtClean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dirty="0" smtClean="0"/>
                    <a:t>확률변수의 평균 </a:t>
                  </a:r>
                  <a:r>
                    <a:rPr lang="en-US" altLang="ko-KR" dirty="0" smtClean="0"/>
                    <a:t>(</a:t>
                  </a:r>
                  <a:r>
                    <a:rPr lang="ko-KR" altLang="en-US" dirty="0" smtClean="0"/>
                    <a:t>중심 경향 값</a:t>
                  </a:r>
                  <a:r>
                    <a:rPr lang="en-US" altLang="ko-KR" dirty="0" smtClean="0"/>
                    <a:t>)</a:t>
                  </a:r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/>
                    <a:t> </a:t>
                  </a:r>
                  <a:endParaRPr lang="en-US" altLang="ko-KR" dirty="0" smtClean="0"/>
                </a:p>
                <a:p>
                  <a:pPr lvl="1">
                    <a:lnSpc>
                      <a:spcPct val="150000"/>
                    </a:lnSpc>
                  </a:pPr>
                  <a:endParaRPr lang="en-US" altLang="ko-KR" dirty="0" smtClean="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ko-KR" altLang="en-US" b="1" dirty="0" smtClean="0"/>
                    <a:t>확률변수의 분산</a:t>
                  </a:r>
                  <a:endParaRPr lang="en-US" altLang="ko-KR" b="1" dirty="0" smtClean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b="1" dirty="0"/>
                    <a:t> </a:t>
                  </a:r>
                  <a:endParaRPr lang="en-US" altLang="ko-KR" b="1" dirty="0" smtClean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205" y="1240466"/>
                  <a:ext cx="8087832" cy="4834913"/>
                </a:xfrm>
                <a:prstGeom prst="rect">
                  <a:avLst/>
                </a:prstGeom>
                <a:blipFill>
                  <a:blip r:embed="rId4"/>
                  <a:stretch>
                    <a:fillRect l="-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799" y="4635107"/>
              <a:ext cx="2427657" cy="33593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799" y="5875050"/>
              <a:ext cx="3632126" cy="503152"/>
            </a:xfrm>
            <a:prstGeom prst="rect">
              <a:avLst/>
            </a:prstGeom>
          </p:spPr>
        </p:pic>
      </p:grpSp>
      <p:cxnSp>
        <p:nvCxnSpPr>
          <p:cNvPr id="7" name="구부러진 연결선 6"/>
          <p:cNvCxnSpPr/>
          <p:nvPr/>
        </p:nvCxnSpPr>
        <p:spPr>
          <a:xfrm rot="16200000" flipH="1">
            <a:off x="2503242" y="5111762"/>
            <a:ext cx="954836" cy="57415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1954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041871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이론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743" y="1011566"/>
            <a:ext cx="117947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b="1" dirty="0" smtClean="0"/>
              <a:t>공분산</a:t>
            </a:r>
            <a:endParaRPr lang="en-US" altLang="ko-KR" sz="17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두 변수</a:t>
            </a:r>
            <a:r>
              <a:rPr lang="en-US" altLang="ko-KR" sz="1700" dirty="0"/>
              <a:t>(x, y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의 </a:t>
            </a:r>
            <a:r>
              <a:rPr lang="ko-KR" altLang="en-US" sz="1700" dirty="0" smtClean="0"/>
              <a:t>어떤 관계를 </a:t>
            </a:r>
            <a:r>
              <a:rPr lang="ko-KR" altLang="en-US" sz="1700" dirty="0" smtClean="0"/>
              <a:t>가지고 변화하는 측도를 </a:t>
            </a:r>
            <a:r>
              <a:rPr lang="ko-KR" altLang="en-US" sz="1700" dirty="0" smtClean="0"/>
              <a:t>나타낸다</a:t>
            </a:r>
            <a:r>
              <a:rPr lang="en-US" altLang="ko-KR" sz="1700" dirty="0" smtClean="0"/>
              <a:t>. 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두 변수의 </a:t>
            </a:r>
            <a:r>
              <a:rPr lang="ko-KR" altLang="en-US" sz="1700" dirty="0" smtClean="0"/>
              <a:t>선형 </a:t>
            </a:r>
            <a:r>
              <a:rPr lang="ko-KR" altLang="en-US" sz="1700" dirty="0"/>
              <a:t>관계를 </a:t>
            </a:r>
            <a:r>
              <a:rPr lang="ko-KR" altLang="en-US" sz="1700" dirty="0" smtClean="0"/>
              <a:t>나타낸다</a:t>
            </a:r>
            <a:r>
              <a:rPr lang="en-US" altLang="ko-KR" sz="1700" dirty="0"/>
              <a:t>)</a:t>
            </a:r>
            <a:endParaRPr lang="en-US" altLang="ko-KR" sz="17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공분산이 </a:t>
            </a:r>
            <a:r>
              <a:rPr lang="ko-KR" altLang="en-US" sz="1700" dirty="0" smtClean="0"/>
              <a:t>양수이면 두 변수가 같은 방향이고 음수일 경우 서로 다른 방향임을 뜻한다</a:t>
            </a:r>
            <a:r>
              <a:rPr lang="en-US" altLang="ko-KR" sz="1700" dirty="0" smtClean="0"/>
              <a:t>. </a:t>
            </a:r>
            <a:endParaRPr lang="en-US" altLang="ko-KR" sz="17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공분산이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이면 서로가 독립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관계가 없음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을 의미한다</a:t>
            </a:r>
            <a:r>
              <a:rPr lang="en-US" altLang="ko-KR" sz="1700" dirty="0" smtClean="0"/>
              <a:t>. </a:t>
            </a:r>
            <a:endParaRPr lang="en-US" altLang="ko-KR" sz="17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/>
              <a:t> </a:t>
            </a:r>
            <a:endParaRPr lang="en-US" altLang="ko-KR" sz="17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b="1" dirty="0" smtClean="0"/>
              <a:t>상관계수</a:t>
            </a:r>
            <a:endParaRPr lang="en-US" altLang="ko-KR" sz="17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공분산의 </a:t>
            </a:r>
            <a:r>
              <a:rPr lang="ko-KR" altLang="en-US" sz="1700" dirty="0" smtClean="0"/>
              <a:t>단위 크기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부호가 아닌 수치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에 영향을 받는다</a:t>
            </a:r>
            <a:r>
              <a:rPr lang="en-US" altLang="ko-KR" sz="1700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-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과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에 가까워 질 수 록 서로 같은 방향으로 같이 움직이는 것을 </a:t>
            </a:r>
            <a:r>
              <a:rPr lang="ko-KR" altLang="en-US" sz="1700" dirty="0" smtClean="0"/>
              <a:t>뜻하고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 또 두 변수 사이에 관계가 크다라는 것을 의미한다</a:t>
            </a:r>
            <a:r>
              <a:rPr lang="en-US" altLang="ko-KR" sz="1700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0 </a:t>
            </a:r>
            <a:r>
              <a:rPr lang="ko-KR" altLang="en-US" sz="1700" dirty="0" smtClean="0"/>
              <a:t>에 가까울 수 록 두 변수의 </a:t>
            </a:r>
            <a:r>
              <a:rPr lang="ko-KR" altLang="en-US" sz="1700" dirty="0" smtClean="0"/>
              <a:t>관계가 작다 라는 것을 의미한다</a:t>
            </a:r>
            <a:r>
              <a:rPr lang="en-US" altLang="ko-KR" sz="1700" dirty="0" smtClean="0"/>
              <a:t>. (</a:t>
            </a:r>
            <a:r>
              <a:rPr lang="ko-KR" altLang="en-US" sz="1700" dirty="0" smtClean="0"/>
              <a:t>정규 분포일 경우에 상관계수가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이면 두 변수가 서로 독립 임을 뜻한다</a:t>
            </a:r>
            <a:r>
              <a:rPr lang="en-US" altLang="ko-KR" sz="1700" dirty="0" smtClean="0"/>
              <a:t>)</a:t>
            </a:r>
            <a:endParaRPr lang="en-US" altLang="ko-KR" sz="17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 </a:t>
            </a:r>
            <a:endParaRPr lang="en-US" altLang="ko-KR" sz="1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3" y="2628789"/>
            <a:ext cx="6457950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3" y="5716976"/>
            <a:ext cx="30480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19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5624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 </a:t>
            </a:r>
            <a:r>
              <a:rPr lang="ko-KR" alt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연속형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확률분포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376" y="1441935"/>
            <a:ext cx="419351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정규분포</a:t>
            </a:r>
            <a:endParaRPr lang="en-US" altLang="ko-KR" sz="2000" b="1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표준정규분포</a:t>
            </a:r>
            <a:endParaRPr lang="en-US" altLang="ko-KR" sz="20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평균이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분산이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정규분포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58" y="1870913"/>
            <a:ext cx="3609975" cy="7620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302945" y="2516319"/>
            <a:ext cx="6398625" cy="3880983"/>
            <a:chOff x="5261694" y="2388943"/>
            <a:chExt cx="6271585" cy="371960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1694" y="2388943"/>
              <a:ext cx="6271585" cy="365758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9983" y="5860894"/>
              <a:ext cx="257175" cy="247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94801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5624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 </a:t>
            </a:r>
            <a:r>
              <a:rPr lang="ko-KR" alt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연속형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확률분포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99375" y="1441935"/>
            <a:ext cx="10077792" cy="3139321"/>
            <a:chOff x="599375" y="1441935"/>
            <a:chExt cx="10077792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99375" y="1441935"/>
              <a:ext cx="1007779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err="1" smtClean="0"/>
                <a:t>점추정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(point estimation)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표본 평균과 표본 분산을 </a:t>
              </a:r>
              <a:r>
                <a:rPr lang="ko-KR" altLang="en-US" dirty="0" err="1" smtClean="0"/>
                <a:t>추정량으로</a:t>
              </a:r>
              <a:r>
                <a:rPr lang="ko-KR" altLang="en-US" dirty="0" smtClean="0"/>
                <a:t> 두고 </a:t>
              </a:r>
              <a:r>
                <a:rPr lang="ko-KR" altLang="en-US" dirty="0" err="1" smtClean="0"/>
                <a:t>모수를</a:t>
              </a:r>
              <a:r>
                <a:rPr lang="ko-KR" altLang="en-US" dirty="0" smtClean="0"/>
                <a:t> 추정한다</a:t>
              </a:r>
              <a:r>
                <a:rPr lang="en-US" altLang="ko-KR" dirty="0" smtClean="0"/>
                <a:t>.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         </a:t>
              </a:r>
            </a:p>
            <a:p>
              <a:pPr lvl="1"/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smtClean="0"/>
                <a:t>구간 추정</a:t>
              </a:r>
              <a:endParaRPr lang="en-US" altLang="ko-KR" dirty="0" smtClean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/>
                <a:t>모수가</a:t>
              </a:r>
              <a:r>
                <a:rPr lang="ko-KR" altLang="en-US" dirty="0" smtClean="0"/>
                <a:t> 있을 일정 신뢰 수준을 정하고 </a:t>
              </a:r>
              <a:r>
                <a:rPr lang="ko-KR" altLang="en-US" dirty="0" err="1" smtClean="0"/>
                <a:t>모수가</a:t>
              </a:r>
              <a:r>
                <a:rPr lang="ko-KR" altLang="en-US" dirty="0" smtClean="0"/>
                <a:t> 실제 해당 구간에 있을 확률을 구한다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신뢰 수준은 </a:t>
              </a:r>
              <a:r>
                <a:rPr lang="en-US" altLang="ko-KR" dirty="0" smtClean="0"/>
                <a:t>: </a:t>
              </a:r>
              <a:r>
                <a:rPr lang="en-US" altLang="ko-KR" dirty="0"/>
                <a:t>1</a:t>
              </a:r>
              <a:r>
                <a:rPr lang="en-US" altLang="ko-KR" dirty="0" smtClean="0"/>
                <a:t> - </a:t>
              </a:r>
              <a:r>
                <a:rPr lang="el-GR" altLang="ko-KR" dirty="0"/>
                <a:t>α</a:t>
              </a:r>
              <a:endParaRPr lang="en-US" altLang="ko-KR" dirty="0" smtClean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39" t="50168" r="14344" b="29088"/>
            <a:stretch/>
          </p:blipFill>
          <p:spPr>
            <a:xfrm>
              <a:off x="1330289" y="2406316"/>
              <a:ext cx="654903" cy="378685"/>
            </a:xfrm>
            <a:prstGeom prst="rect">
              <a:avLst/>
            </a:prstGeom>
          </p:spPr>
        </p:pic>
        <p:sp>
          <p:nvSpPr>
            <p:cNvPr id="2" name="오른쪽 화살표 1"/>
            <p:cNvSpPr/>
            <p:nvPr/>
          </p:nvSpPr>
          <p:spPr>
            <a:xfrm>
              <a:off x="2243454" y="2494972"/>
              <a:ext cx="369118" cy="23375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67" t="45281" r="77155" b="34365"/>
            <a:stretch/>
          </p:blipFill>
          <p:spPr>
            <a:xfrm>
              <a:off x="2870834" y="2393871"/>
              <a:ext cx="625046" cy="403573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6572681" y="3849673"/>
            <a:ext cx="4771379" cy="2939575"/>
            <a:chOff x="6263297" y="3918425"/>
            <a:chExt cx="4771379" cy="29395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4" t="20503" r="9479" b="7190"/>
            <a:stretch/>
          </p:blipFill>
          <p:spPr>
            <a:xfrm>
              <a:off x="6263297" y="3918425"/>
              <a:ext cx="4771379" cy="2557570"/>
            </a:xfrm>
            <a:prstGeom prst="rect">
              <a:avLst/>
            </a:prstGeom>
          </p:spPr>
        </p:pic>
        <p:cxnSp>
          <p:nvCxnSpPr>
            <p:cNvPr id="6" name="직선 연결선 5"/>
            <p:cNvCxnSpPr/>
            <p:nvPr/>
          </p:nvCxnSpPr>
          <p:spPr>
            <a:xfrm>
              <a:off x="7432078" y="6475995"/>
              <a:ext cx="2330689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318978" y="6488668"/>
              <a:ext cx="66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구간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6737684" y="5678905"/>
              <a:ext cx="378136" cy="30938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64705" y="5309572"/>
              <a:ext cx="74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α</a:t>
              </a:r>
              <a:r>
                <a:rPr lang="en-US" altLang="ko-KR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/2  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88718" y="5343188"/>
              <a:ext cx="74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α</a:t>
              </a:r>
              <a:r>
                <a:rPr lang="en-US" altLang="ko-KR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/2  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10233633" y="5688457"/>
              <a:ext cx="304269" cy="4153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2429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5624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연습문제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0071460"/>
                  </p:ext>
                </p:extLst>
              </p:nvPr>
            </p:nvGraphicFramePr>
            <p:xfrm>
              <a:off x="1743520" y="2812428"/>
              <a:ext cx="8128000" cy="18183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3465727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4482541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8590331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78617533"/>
                        </a:ext>
                      </a:extLst>
                    </a:gridCol>
                  </a:tblGrid>
                  <a:tr h="9097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i="1" dirty="0" smtClean="0"/>
                            <a:t>X</a:t>
                          </a:r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533107"/>
                      </a:ext>
                    </a:extLst>
                  </a:tr>
                  <a:tr h="90863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P(</a:t>
                          </a:r>
                          <a:r>
                            <a:rPr lang="en-US" altLang="ko-KR" i="1" dirty="0" smtClean="0"/>
                            <a:t>X</a:t>
                          </a:r>
                          <a:r>
                            <a:rPr lang="en-US" altLang="ko-KR" dirty="0" smtClean="0"/>
                            <a:t> = xi)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9416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0071460"/>
                  </p:ext>
                </p:extLst>
              </p:nvPr>
            </p:nvGraphicFramePr>
            <p:xfrm>
              <a:off x="1743520" y="2812428"/>
              <a:ext cx="8128000" cy="18183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3465727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4482541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8590331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78617533"/>
                        </a:ext>
                      </a:extLst>
                    </a:gridCol>
                  </a:tblGrid>
                  <a:tr h="9097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i="1" dirty="0" smtClean="0"/>
                            <a:t>X</a:t>
                          </a:r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533107"/>
                      </a:ext>
                    </a:extLst>
                  </a:tr>
                  <a:tr h="90863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P(</a:t>
                          </a:r>
                          <a:r>
                            <a:rPr lang="en-US" altLang="ko-KR" i="1" dirty="0" smtClean="0"/>
                            <a:t>X</a:t>
                          </a:r>
                          <a:r>
                            <a:rPr lang="en-US" altLang="ko-KR" dirty="0" smtClean="0"/>
                            <a:t> = xi)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901" t="-101342" r="-200901" b="-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299" t="-101342" r="-100299" b="-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9416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720129" y="1727331"/>
            <a:ext cx="102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확률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확률 분포가 다음 표와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표준편차를 구해봅시다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4363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5624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연습문제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3791" y="2770700"/>
            <a:ext cx="102715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동적을 던져서 뒷면이 나오는 횟수를 </a:t>
            </a:r>
            <a:r>
              <a:rPr lang="en-US" altLang="ko-KR" i="1" dirty="0" smtClean="0"/>
              <a:t>X </a:t>
            </a:r>
            <a:r>
              <a:rPr lang="ko-KR" altLang="en-US" dirty="0" smtClean="0"/>
              <a:t>라 할 때 </a:t>
            </a:r>
            <a:r>
              <a:rPr lang="en-US" altLang="ko-KR" dirty="0" smtClean="0"/>
              <a:t>3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 + 5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평균과 분산을 구해봅시다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1500" dirty="0" smtClean="0"/>
              <a:t>힌트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동전 </a:t>
            </a:r>
            <a:r>
              <a:rPr lang="en-US" altLang="ko-KR" sz="1500" dirty="0" smtClean="0"/>
              <a:t>3</a:t>
            </a:r>
            <a:r>
              <a:rPr lang="ko-KR" altLang="en-US" sz="1500" dirty="0" smtClean="0"/>
              <a:t>개의 모든 면이 나오는 확률과 뒷면이 나오는 확률을 먼저 구하세요</a:t>
            </a:r>
            <a:r>
              <a:rPr lang="en-US" altLang="ko-KR" sz="1500" dirty="0" smtClean="0"/>
              <a:t>.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25168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21458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7055916" y="2539925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8870772" y="2539925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04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4485714" y="2568945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6548890" y="2638893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2703627" y="3107534"/>
            <a:ext cx="161926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이론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548890" y="3104125"/>
            <a:ext cx="165732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개념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327033" y="3104125"/>
            <a:ext cx="164170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3332324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7196617" y="3014067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8966952" y="3014067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9" name="Google Shape;106;p14"/>
          <p:cNvSpPr/>
          <p:nvPr/>
        </p:nvSpPr>
        <p:spPr>
          <a:xfrm>
            <a:off x="5088984" y="2543902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20" name="Google Shape;114;p14"/>
          <p:cNvCxnSpPr/>
          <p:nvPr/>
        </p:nvCxnSpPr>
        <p:spPr>
          <a:xfrm>
            <a:off x="5198506" y="3014067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11;p14"/>
          <p:cNvSpPr/>
          <p:nvPr/>
        </p:nvSpPr>
        <p:spPr>
          <a:xfrm>
            <a:off x="4607547" y="3122499"/>
            <a:ext cx="161926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이론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22" name="Google Shape;110;p14"/>
          <p:cNvCxnSpPr/>
          <p:nvPr/>
        </p:nvCxnSpPr>
        <p:spPr>
          <a:xfrm>
            <a:off x="8339976" y="2638892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260988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연결자 11"/>
          <p:cNvSpPr/>
          <p:nvPr/>
        </p:nvSpPr>
        <p:spPr>
          <a:xfrm rot="17564765">
            <a:off x="2850371" y="5226092"/>
            <a:ext cx="1343569" cy="1371153"/>
          </a:xfrm>
          <a:prstGeom prst="flowChartConnector">
            <a:avLst/>
          </a:prstGeom>
          <a:gradFill>
            <a:gsLst>
              <a:gs pos="36000">
                <a:schemeClr val="accent1">
                  <a:lumMod val="5000"/>
                  <a:lumOff val="95000"/>
                </a:schemeClr>
              </a:gs>
              <a:gs pos="68000">
                <a:schemeClr val="accent2">
                  <a:lumMod val="60000"/>
                  <a:lumOff val="40000"/>
                </a:schemeClr>
              </a:gs>
              <a:gs pos="68000">
                <a:srgbClr val="DAE8F6"/>
              </a:gs>
              <a:gs pos="87671">
                <a:schemeClr val="accent4"/>
              </a:gs>
              <a:gs pos="35000">
                <a:schemeClr val="bg1">
                  <a:lumMod val="65000"/>
                </a:schemeClr>
              </a:gs>
              <a:gs pos="36000">
                <a:schemeClr val="accent2">
                  <a:lumMod val="60000"/>
                  <a:lumOff val="40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35000">
                <a:schemeClr val="bg1">
                  <a:lumMod val="65000"/>
                </a:schemeClr>
              </a:gs>
              <a:gs pos="68000">
                <a:schemeClr val="accent4"/>
              </a:gs>
            </a:gsLst>
            <a:lin ang="5400000" scaled="1"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212212159"/>
              </p:ext>
            </p:extLst>
          </p:nvPr>
        </p:nvGraphicFramePr>
        <p:xfrm>
          <a:off x="81280" y="1223889"/>
          <a:ext cx="6966634" cy="4783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8658" y="1034595"/>
            <a:ext cx="205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모집단 </a:t>
            </a:r>
            <a:r>
              <a:rPr lang="en-US" altLang="ko-KR" sz="2400" dirty="0" smtClean="0"/>
              <a:t>(Population)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84721" y="3488076"/>
            <a:ext cx="49396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(parameter)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: </a:t>
            </a:r>
            <a:r>
              <a:rPr lang="ko-KR" altLang="en-US" dirty="0" smtClean="0"/>
              <a:t>모집단의 특성을 수치로 표현한 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통계량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추정량</a:t>
            </a:r>
            <a:r>
              <a:rPr lang="en-US" altLang="ko-KR" dirty="0" smtClean="0"/>
              <a:t>(statistic)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: </a:t>
            </a:r>
            <a:r>
              <a:rPr lang="ko-KR" altLang="en-US" dirty="0" smtClean="0"/>
              <a:t>표본을 통해서 계산되어진 양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2642" y="1223889"/>
            <a:ext cx="5093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모집단에서 표본을 추출해</a:t>
            </a:r>
            <a:r>
              <a:rPr lang="en-US" altLang="ko-K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표본의 통계를 통해 모집단을 추론한다</a:t>
            </a:r>
            <a:r>
              <a:rPr lang="en-US" altLang="ko-K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endParaRPr lang="ko-KR" altLang="en-US" dirty="0"/>
          </a:p>
        </p:txBody>
      </p:sp>
      <p:sp>
        <p:nvSpPr>
          <p:cNvPr id="16" name="설명선 1(강조선) 15"/>
          <p:cNvSpPr/>
          <p:nvPr/>
        </p:nvSpPr>
        <p:spPr>
          <a:xfrm>
            <a:off x="3953088" y="645727"/>
            <a:ext cx="1308606" cy="333711"/>
          </a:xfrm>
          <a:prstGeom prst="accentCallout1">
            <a:avLst>
              <a:gd name="adj1" fmla="val 18750"/>
              <a:gd name="adj2" fmla="val -8333"/>
              <a:gd name="adj3" fmla="val 239286"/>
              <a:gd name="adj4" fmla="val -845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parameter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66726" y="6320448"/>
            <a:ext cx="991892" cy="369332"/>
            <a:chOff x="1366726" y="6320448"/>
            <a:chExt cx="991892" cy="369332"/>
          </a:xfrm>
        </p:grpSpPr>
        <p:sp>
          <p:nvSpPr>
            <p:cNvPr id="26" name="설명선 1(강조선) 25"/>
            <p:cNvSpPr/>
            <p:nvPr/>
          </p:nvSpPr>
          <p:spPr>
            <a:xfrm rot="10800000">
              <a:off x="1565621" y="6361423"/>
              <a:ext cx="792997" cy="289302"/>
            </a:xfrm>
            <a:prstGeom prst="accentCallout1">
              <a:avLst>
                <a:gd name="adj1" fmla="val 18750"/>
                <a:gd name="adj2" fmla="val -8333"/>
                <a:gd name="adj3" fmla="val 187500"/>
                <a:gd name="adj4" fmla="val -65043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6726" y="6320448"/>
              <a:ext cx="99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statistic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4938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3" y="380980"/>
            <a:ext cx="713051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산포도 측정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(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범위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,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분산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,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표준편차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)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86294" y="1047092"/>
            <a:ext cx="11264600" cy="4431983"/>
            <a:chOff x="292840" y="-160752"/>
            <a:chExt cx="11794740" cy="423670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50" y="2767485"/>
              <a:ext cx="405720" cy="40572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92840" y="-160752"/>
              <a:ext cx="11794740" cy="4236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1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700" b="1" dirty="0" smtClean="0"/>
                <a:t>표준편차</a:t>
              </a:r>
              <a:r>
                <a:rPr lang="en-US" altLang="ko-KR" sz="1700" b="1" dirty="0"/>
                <a:t> </a:t>
              </a:r>
              <a:r>
                <a:rPr lang="en-US" altLang="ko-KR" sz="1700" b="1" dirty="0" smtClean="0"/>
                <a:t>(Standard Deviation) : </a:t>
              </a:r>
              <a:r>
                <a:rPr lang="ko-KR" altLang="en-US" sz="1700" dirty="0" smtClean="0"/>
                <a:t>데이터의 산포도를 나타내는 값이다</a:t>
              </a:r>
              <a:r>
                <a:rPr lang="en-US" altLang="ko-KR" sz="1500" dirty="0" smtClean="0"/>
                <a:t>.  (</a:t>
              </a:r>
              <a:r>
                <a:rPr lang="el-GR" altLang="ko-KR" sz="1500" b="1" dirty="0" smtClean="0"/>
                <a:t>σ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시그마</a:t>
              </a:r>
              <a:r>
                <a:rPr lang="en-US" altLang="ko-KR" sz="1500" dirty="0" smtClean="0"/>
                <a:t>)</a:t>
              </a: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700" dirty="0"/>
                <a:t>산포도는 퍼진 정도를 말한다</a:t>
              </a:r>
              <a:r>
                <a:rPr lang="en-US" altLang="ko-KR" sz="1700" dirty="0"/>
                <a:t>.</a:t>
              </a:r>
              <a:r>
                <a:rPr lang="el-GR" altLang="ko-KR" sz="1600" b="1" dirty="0"/>
                <a:t> </a:t>
              </a:r>
              <a:endParaRPr lang="en-US" altLang="ko-KR" sz="1700" dirty="0"/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700" dirty="0" smtClean="0"/>
                <a:t>데이터가 밀집되지 않고 넓게 분포되어지면 표준편차의 값은 커진다</a:t>
              </a:r>
              <a:r>
                <a:rPr lang="en-US" altLang="ko-KR" sz="1700" dirty="0" smtClean="0"/>
                <a:t>. 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700" b="1" dirty="0" smtClean="0"/>
                <a:t>평균으로부터 거리를 계산하는 방법</a:t>
              </a:r>
              <a:endParaRPr lang="en-US" altLang="ko-KR" sz="1700" b="1" dirty="0" smtClean="0"/>
            </a:p>
            <a:p>
              <a:pPr lvl="1">
                <a:lnSpc>
                  <a:spcPct val="150000"/>
                </a:lnSpc>
              </a:pPr>
              <a:r>
                <a:rPr lang="en-US" altLang="ko-KR" sz="1500" dirty="0" smtClean="0"/>
                <a:t>1. </a:t>
              </a:r>
              <a:r>
                <a:rPr lang="ko-KR" altLang="en-US" sz="1500" dirty="0" smtClean="0"/>
                <a:t>범위 계산하기 </a:t>
              </a:r>
              <a:r>
                <a:rPr lang="en-US" altLang="ko-KR" sz="1500" dirty="0" smtClean="0"/>
                <a:t>(Range)</a:t>
              </a:r>
            </a:p>
            <a:p>
              <a:pPr marL="1257300" lvl="2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 smtClean="0"/>
                <a:t>가장</a:t>
              </a:r>
              <a:r>
                <a:rPr lang="en-US" altLang="ko-KR" sz="1500" dirty="0"/>
                <a:t> </a:t>
              </a:r>
              <a:r>
                <a:rPr lang="ko-KR" altLang="en-US" sz="1500" dirty="0" smtClean="0"/>
                <a:t>큰 수 </a:t>
              </a:r>
              <a:r>
                <a:rPr lang="en-US" altLang="ko-KR" sz="1500" dirty="0" smtClean="0"/>
                <a:t>– </a:t>
              </a:r>
              <a:r>
                <a:rPr lang="ko-KR" altLang="en-US" sz="1500" dirty="0" smtClean="0"/>
                <a:t>가장 작은 수</a:t>
              </a:r>
              <a:endParaRPr lang="en-US" altLang="ko-KR" sz="1500" dirty="0" smtClean="0"/>
            </a:p>
            <a:p>
              <a:pPr lvl="1">
                <a:lnSpc>
                  <a:spcPct val="150000"/>
                </a:lnSpc>
              </a:pPr>
              <a:endParaRPr lang="en-US" altLang="ko-KR" sz="1700" dirty="0" smtClean="0"/>
            </a:p>
            <a:p>
              <a:pPr lvl="1">
                <a:lnSpc>
                  <a:spcPct val="150000"/>
                </a:lnSpc>
              </a:pPr>
              <a:r>
                <a:rPr lang="en-US" altLang="ko-KR" sz="1500" b="1" dirty="0" smtClean="0"/>
                <a:t>2. </a:t>
              </a:r>
              <a:r>
                <a:rPr lang="ko-KR" altLang="en-US" sz="1500" b="1" dirty="0" smtClean="0"/>
                <a:t>분산 구하기 </a:t>
              </a:r>
              <a:r>
                <a:rPr lang="en-US" altLang="ko-KR" sz="1500" b="1" dirty="0" smtClean="0"/>
                <a:t>(Variance) </a:t>
              </a:r>
            </a:p>
            <a:p>
              <a:pPr marL="1257300" lvl="2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700" dirty="0" smtClean="0"/>
                <a:t>각 숫자들의 </a:t>
              </a:r>
              <a:r>
                <a:rPr lang="ko-KR" altLang="en-US" sz="1700" dirty="0" err="1" smtClean="0"/>
                <a:t>평균으로부터의</a:t>
              </a:r>
              <a:r>
                <a:rPr lang="ko-KR" altLang="en-US" sz="1700" dirty="0" smtClean="0"/>
                <a:t> 거리 편차를 제곱한 값의 평균이다</a:t>
              </a:r>
              <a:r>
                <a:rPr lang="en-US" altLang="ko-KR" sz="1700" dirty="0" smtClean="0"/>
                <a:t>. =&gt; </a:t>
              </a:r>
              <a:r>
                <a:rPr lang="ko-KR" altLang="en-US" sz="1700" b="1" dirty="0" smtClean="0"/>
                <a:t>편차의 제곱의 평균</a:t>
              </a:r>
              <a:endParaRPr lang="en-US" altLang="ko-KR" sz="1700" b="1" dirty="0" smtClean="0"/>
            </a:p>
            <a:p>
              <a:pPr lvl="1">
                <a:lnSpc>
                  <a:spcPct val="150000"/>
                </a:lnSpc>
              </a:pPr>
              <a:r>
                <a:rPr lang="en-US" altLang="ko-KR" sz="1700" b="1" dirty="0" smtClean="0"/>
                <a:t> 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66449" y="5179254"/>
            <a:ext cx="3016506" cy="1526093"/>
            <a:chOff x="1074046" y="3475798"/>
            <a:chExt cx="2731849" cy="145885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9" t="33158" r="11444" b="39776"/>
            <a:stretch/>
          </p:blipFill>
          <p:spPr>
            <a:xfrm>
              <a:off x="1074046" y="3620368"/>
              <a:ext cx="2455128" cy="897306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2014612" y="4384141"/>
              <a:ext cx="0" cy="3011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40965" y="4685288"/>
              <a:ext cx="1252492" cy="24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모집단 개체 수</a:t>
              </a:r>
              <a:endParaRPr lang="ko-KR" altLang="en-US" sz="1000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2696132" y="3729519"/>
              <a:ext cx="0" cy="24059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3136207" y="4157095"/>
              <a:ext cx="0" cy="3011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96273" y="3475798"/>
              <a:ext cx="977116" cy="24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모집단 개체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96131" y="4517674"/>
              <a:ext cx="1109764" cy="24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모집단 평균</a:t>
              </a:r>
              <a:endParaRPr lang="ko-KR" altLang="en-US" sz="10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780525" y="1050205"/>
            <a:ext cx="1252871" cy="698704"/>
            <a:chOff x="8296382" y="2774023"/>
            <a:chExt cx="1145569" cy="662684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36" t="41822" r="16771" b="34310"/>
            <a:stretch/>
          </p:blipFill>
          <p:spPr>
            <a:xfrm>
              <a:off x="8296382" y="2774023"/>
              <a:ext cx="1145569" cy="662684"/>
            </a:xfrm>
            <a:prstGeom prst="rect">
              <a:avLst/>
            </a:prstGeom>
          </p:spPr>
        </p:pic>
        <p:cxnSp>
          <p:nvCxnSpPr>
            <p:cNvPr id="30" name="직선 연결선 29"/>
            <p:cNvCxnSpPr/>
            <p:nvPr/>
          </p:nvCxnSpPr>
          <p:spPr>
            <a:xfrm flipV="1">
              <a:off x="9020710" y="2958957"/>
              <a:ext cx="46234" cy="2681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1336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</a:t>
            </a:r>
            <a:r>
              <a:rPr lang="ko-KR" alt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표본평균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, </a:t>
            </a:r>
            <a:r>
              <a:rPr lang="ko-KR" alt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표본분산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64733" y="1467416"/>
            <a:ext cx="8288462" cy="3853168"/>
            <a:chOff x="-885931" y="1199917"/>
            <a:chExt cx="8288462" cy="3700077"/>
          </a:xfrm>
        </p:grpSpPr>
        <p:sp>
          <p:nvSpPr>
            <p:cNvPr id="3" name="TextBox 2"/>
            <p:cNvSpPr txBox="1"/>
            <p:nvPr/>
          </p:nvSpPr>
          <p:spPr>
            <a:xfrm>
              <a:off x="-885931" y="1199917"/>
              <a:ext cx="7378468" cy="2393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smtClean="0"/>
                <a:t>통계량</a:t>
              </a:r>
              <a:r>
                <a:rPr lang="en-US" altLang="ko-KR" dirty="0" smtClean="0"/>
                <a:t>(</a:t>
              </a:r>
              <a:r>
                <a:rPr lang="ko-KR" altLang="en-US" dirty="0" err="1" smtClean="0"/>
                <a:t>추정량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의 종류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표본 관측치의 개수 </a:t>
              </a:r>
              <a:r>
                <a:rPr lang="en-US" altLang="ko-KR" dirty="0" smtClean="0"/>
                <a:t>: </a:t>
              </a:r>
              <a:r>
                <a:rPr lang="en-US" altLang="ko-KR" dirty="0" smtClean="0">
                  <a:latin typeface="Lucida Calligraphy" panose="03010101010101010101" pitchFamily="66" charset="0"/>
                </a:rPr>
                <a:t>n</a:t>
              </a:r>
              <a:r>
                <a:rPr lang="en-US" altLang="ko-KR" dirty="0" smtClean="0"/>
                <a:t>)</a:t>
              </a:r>
            </a:p>
            <a:p>
              <a:pPr lvl="1">
                <a:lnSpc>
                  <a:spcPct val="200000"/>
                </a:lnSpc>
              </a:pPr>
              <a:r>
                <a:rPr lang="en-US" altLang="ko-KR" dirty="0" smtClean="0"/>
                <a:t>1.</a:t>
              </a:r>
              <a:r>
                <a:rPr lang="en-US" altLang="ko-KR" b="1" dirty="0" smtClean="0"/>
                <a:t> </a:t>
              </a:r>
              <a:r>
                <a:rPr lang="ko-KR" altLang="en-US" b="1" dirty="0" err="1" smtClean="0"/>
                <a:t>표본평균</a:t>
              </a:r>
              <a:r>
                <a:rPr lang="ko-KR" altLang="en-US" b="1" dirty="0" smtClean="0"/>
                <a:t>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표본의 평균</a:t>
              </a:r>
              <a:endParaRPr lang="en-US" altLang="ko-KR" dirty="0" smtClean="0"/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dirty="0"/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dirty="0" smtClean="0"/>
            </a:p>
            <a:p>
              <a:pPr lvl="1">
                <a:lnSpc>
                  <a:spcPct val="150000"/>
                </a:lnSpc>
              </a:pPr>
              <a:r>
                <a:rPr lang="en-US" altLang="ko-KR" dirty="0" smtClean="0"/>
                <a:t>2. </a:t>
              </a:r>
              <a:r>
                <a:rPr lang="ko-KR" altLang="en-US" b="1" dirty="0" err="1" smtClean="0"/>
                <a:t>표본분산</a:t>
              </a:r>
              <a:r>
                <a:rPr lang="en-US" altLang="ko-KR" dirty="0" smtClean="0"/>
                <a:t> : </a:t>
              </a:r>
              <a:r>
                <a:rPr lang="ko-KR" altLang="en-US" dirty="0" smtClean="0"/>
                <a:t>표본의 분산</a:t>
              </a:r>
              <a:endParaRPr lang="en-US" altLang="ko-KR" dirty="0" smtClean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48" t="71474" r="11103" b="-286"/>
            <a:stretch/>
          </p:blipFill>
          <p:spPr>
            <a:xfrm>
              <a:off x="2449950" y="3324846"/>
              <a:ext cx="4952581" cy="157514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32" t="52507" r="32828" b="28469"/>
            <a:stretch/>
          </p:blipFill>
          <p:spPr>
            <a:xfrm>
              <a:off x="2565209" y="1895780"/>
              <a:ext cx="3357623" cy="980896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75188"/>
              </p:ext>
            </p:extLst>
          </p:nvPr>
        </p:nvGraphicFramePr>
        <p:xfrm>
          <a:off x="8384821" y="5167293"/>
          <a:ext cx="3321162" cy="124304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60581">
                  <a:extLst>
                    <a:ext uri="{9D8B030D-6E8A-4147-A177-3AD203B41FA5}">
                      <a16:colId xmlns:a16="http://schemas.microsoft.com/office/drawing/2014/main" val="2386571437"/>
                    </a:ext>
                  </a:extLst>
                </a:gridCol>
                <a:gridCol w="1660581">
                  <a:extLst>
                    <a:ext uri="{9D8B030D-6E8A-4147-A177-3AD203B41FA5}">
                      <a16:colId xmlns:a16="http://schemas.microsoft.com/office/drawing/2014/main" val="892947112"/>
                    </a:ext>
                  </a:extLst>
                </a:gridCol>
              </a:tblGrid>
              <a:tr h="5159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500" dirty="0" smtClean="0"/>
                        <a:t>모집단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500" dirty="0" smtClean="0"/>
                        <a:t>통계량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err="1" smtClean="0"/>
                        <a:t>추정량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48326"/>
                  </a:ext>
                </a:extLst>
              </a:tr>
              <a:tr h="6944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4075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9" t="50168" r="14344" b="29088"/>
          <a:stretch/>
        </p:blipFill>
        <p:spPr>
          <a:xfrm>
            <a:off x="10537902" y="5775351"/>
            <a:ext cx="799631" cy="4623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7" t="45281" r="77155" b="34365"/>
          <a:stretch/>
        </p:blipFill>
        <p:spPr>
          <a:xfrm>
            <a:off x="8900437" y="5809260"/>
            <a:ext cx="663594" cy="4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72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</a:t>
            </a:r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이론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97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용어정리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037" y="1206311"/>
            <a:ext cx="11627958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 smtClean="0"/>
              <a:t>확률 실험 </a:t>
            </a:r>
            <a:r>
              <a:rPr lang="en-US" altLang="ko-KR" sz="2100" b="1" dirty="0" smtClean="0"/>
              <a:t>/</a:t>
            </a:r>
            <a:r>
              <a:rPr lang="ko-KR" altLang="en-US" sz="2100" b="1" dirty="0" smtClean="0"/>
              <a:t>확률 시행 </a:t>
            </a:r>
            <a:r>
              <a:rPr lang="en-US" altLang="ko-KR" sz="2100" b="1" dirty="0" smtClean="0"/>
              <a:t>(Random Experiment) </a:t>
            </a:r>
            <a:r>
              <a:rPr lang="en-US" altLang="ko-KR" sz="2100" dirty="0" smtClean="0"/>
              <a:t>: </a:t>
            </a:r>
            <a:r>
              <a:rPr lang="ko-KR" altLang="en-US" sz="2100" dirty="0" smtClean="0"/>
              <a:t>이론적으로 동일한 조건에서 여러 번 반복할 수 </a:t>
            </a:r>
            <a:r>
              <a:rPr lang="ko-KR" altLang="en-US" sz="2100" dirty="0" smtClean="0"/>
              <a:t>있고</a:t>
            </a:r>
            <a:r>
              <a:rPr lang="en-US" altLang="ko-KR" sz="2100" dirty="0" smtClean="0"/>
              <a:t>,</a:t>
            </a:r>
            <a:r>
              <a:rPr lang="ko-KR" altLang="en-US" sz="2100" dirty="0" smtClean="0"/>
              <a:t> </a:t>
            </a:r>
            <a:r>
              <a:rPr lang="ko-KR" altLang="en-US" sz="2100" dirty="0" smtClean="0"/>
              <a:t>그 결과는 우연에 의해서 결정되는 실험</a:t>
            </a:r>
            <a:endParaRPr lang="en-US" altLang="ko-KR" sz="2100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 smtClean="0"/>
              <a:t>표본 공간 </a:t>
            </a:r>
            <a:r>
              <a:rPr lang="en-US" altLang="ko-KR" sz="2100" b="1" dirty="0" smtClean="0"/>
              <a:t>(Sample space) : </a:t>
            </a:r>
            <a:r>
              <a:rPr lang="ko-KR" altLang="en-US" sz="2100" dirty="0" smtClean="0"/>
              <a:t>나올 수 있는 모든 경우의 결과들의 모임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시행의 </a:t>
            </a:r>
            <a:r>
              <a:rPr lang="ko-KR" altLang="en-US" sz="2100" dirty="0" smtClean="0"/>
              <a:t>결과들의 집합</a:t>
            </a:r>
            <a:endParaRPr lang="en-US" altLang="ko-KR" sz="2100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 smtClean="0"/>
              <a:t>근원 사건 </a:t>
            </a:r>
            <a:r>
              <a:rPr lang="en-US" altLang="ko-KR" sz="2100" b="1" dirty="0" smtClean="0"/>
              <a:t>(Sample outcome) : </a:t>
            </a:r>
            <a:r>
              <a:rPr lang="ko-KR" altLang="en-US" sz="2100" dirty="0" smtClean="0"/>
              <a:t>표본 공간의 원소 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원소의 개수가 한 개인 사건</a:t>
            </a:r>
            <a:r>
              <a:rPr lang="en-US" altLang="ko-KR" sz="2100" dirty="0" smtClean="0"/>
              <a:t>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 smtClean="0"/>
              <a:t>사건 </a:t>
            </a:r>
            <a:r>
              <a:rPr lang="en-US" altLang="ko-KR" sz="2100" b="1" dirty="0" smtClean="0"/>
              <a:t>(Event) : </a:t>
            </a:r>
            <a:r>
              <a:rPr lang="ko-KR" altLang="en-US" sz="2100" dirty="0" smtClean="0"/>
              <a:t>표본 공간의 부분집합이자 근원 사건의 집합</a:t>
            </a:r>
            <a:endParaRPr lang="en-US" altLang="ko-KR" sz="2100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 smtClean="0"/>
              <a:t>곱 사건 </a:t>
            </a:r>
            <a:r>
              <a:rPr lang="en-US" altLang="ko-KR" sz="2100" b="1" dirty="0" smtClean="0"/>
              <a:t>: </a:t>
            </a:r>
            <a:r>
              <a:rPr lang="ko-KR" altLang="en-US" sz="2100" dirty="0" smtClean="0"/>
              <a:t>두 사건의 교집합으로 표현</a:t>
            </a:r>
            <a:endParaRPr lang="en-US" altLang="ko-KR" sz="2100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 smtClean="0"/>
              <a:t>배반 사건 </a:t>
            </a:r>
            <a:r>
              <a:rPr lang="en-US" altLang="ko-KR" sz="2100" b="1" dirty="0" smtClean="0"/>
              <a:t>: </a:t>
            </a:r>
            <a:r>
              <a:rPr lang="ko-KR" altLang="en-US" sz="2100" dirty="0" smtClean="0"/>
              <a:t>두 집합의 교집합이 공집합인 사건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7980845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수학적 확률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547" y="974274"/>
            <a:ext cx="11104369" cy="567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b="1" dirty="0" smtClean="0"/>
              <a:t>수학적 확률은 각 근원 사건이 일어날 가능성이 모두 같을 때</a:t>
            </a:r>
            <a:r>
              <a:rPr lang="en-US" altLang="ko-KR" sz="1900" b="1" dirty="0" smtClean="0"/>
              <a:t> </a:t>
            </a:r>
            <a:r>
              <a:rPr lang="ko-KR" altLang="en-US" sz="1900" b="1" dirty="0" smtClean="0"/>
              <a:t>계산할 수 있다</a:t>
            </a:r>
            <a:r>
              <a:rPr lang="en-US" altLang="ko-KR" sz="1900" dirty="0" smtClean="0"/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예</a:t>
            </a:r>
            <a:r>
              <a:rPr lang="en-US" altLang="ko-KR" sz="1700" dirty="0" smtClean="0"/>
              <a:t>) </a:t>
            </a:r>
            <a:r>
              <a:rPr lang="ko-KR" altLang="en-US" sz="1700" dirty="0" smtClean="0"/>
              <a:t>주사위에서 어떠한 사건이 일어난 가능성은 모두 같다</a:t>
            </a:r>
            <a:endParaRPr lang="en-US" altLang="ko-KR" sz="17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P(A) : A </a:t>
            </a:r>
            <a:r>
              <a:rPr lang="ko-KR" altLang="en-US" sz="1700" dirty="0" smtClean="0"/>
              <a:t>라는 사건이 발생할 확률 </a:t>
            </a:r>
            <a:endParaRPr lang="en-US" altLang="ko-KR" sz="1700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 err="1" smtClean="0"/>
              <a:t>표본공간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: S = {1,2,3,4,5,6}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 err="1" smtClean="0"/>
              <a:t>근원사건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: 1,2,3,4,5,6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 smtClean="0"/>
              <a:t>사건 </a:t>
            </a:r>
            <a:r>
              <a:rPr lang="en-US" altLang="ko-KR" sz="1500" dirty="0" smtClean="0"/>
              <a:t>: 3,4</a:t>
            </a:r>
            <a:r>
              <a:rPr lang="ko-KR" altLang="en-US" sz="1500" dirty="0" smtClean="0"/>
              <a:t>가 나오는 사건 </a:t>
            </a:r>
            <a:r>
              <a:rPr lang="en-US" altLang="ko-KR" sz="1500" dirty="0" smtClean="0"/>
              <a:t>A = {3,4}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5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n(A) = ø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P(A) = 0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공사건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n(A) = S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P(A) = 1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전사건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확률의 성질</a:t>
            </a:r>
            <a:endParaRPr lang="en-US" altLang="ko-KR" b="1" dirty="0" smtClean="0"/>
          </a:p>
          <a:p>
            <a:pPr lvl="1"/>
            <a:r>
              <a:rPr lang="en-US" altLang="ko-KR" dirty="0"/>
              <a:t>	0 ≤ </a:t>
            </a:r>
            <a:r>
              <a:rPr lang="en-US" altLang="ko-KR" dirty="0" smtClean="0"/>
              <a:t>P(A</a:t>
            </a:r>
            <a:r>
              <a:rPr lang="en-US" altLang="ko-KR" dirty="0"/>
              <a:t>) ≤ 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06" y="2093920"/>
            <a:ext cx="2162175" cy="96202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568678" y="2745072"/>
            <a:ext cx="4065462" cy="3047494"/>
            <a:chOff x="7236259" y="3077012"/>
            <a:chExt cx="4065462" cy="3047494"/>
          </a:xfrm>
        </p:grpSpPr>
        <p:grpSp>
          <p:nvGrpSpPr>
            <p:cNvPr id="9" name="그룹 8"/>
            <p:cNvGrpSpPr/>
            <p:nvPr/>
          </p:nvGrpSpPr>
          <p:grpSpPr>
            <a:xfrm>
              <a:off x="7624386" y="3609292"/>
              <a:ext cx="1743280" cy="2087617"/>
              <a:chOff x="7624386" y="3609292"/>
              <a:chExt cx="1743280" cy="2087617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624386" y="3947050"/>
                <a:ext cx="1743280" cy="1749859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272360" y="3609292"/>
                <a:ext cx="4473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</a:t>
                </a:r>
                <a:endParaRPr lang="ko-KR" altLang="en-US" sz="3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236259" y="3077012"/>
              <a:ext cx="4065462" cy="3047494"/>
              <a:chOff x="7236259" y="3077012"/>
              <a:chExt cx="4065462" cy="3047494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7236259" y="3387885"/>
                <a:ext cx="4065462" cy="2736621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036472" y="3077012"/>
                <a:ext cx="4473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accent5"/>
                    </a:solidFill>
                  </a:rPr>
                  <a:t>S</a:t>
                </a:r>
                <a:endParaRPr lang="ko-KR" altLang="en-US" sz="3000" b="1" dirty="0">
                  <a:solidFill>
                    <a:schemeClr val="accent5"/>
                  </a:solidFill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9923732" y="3989665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835010" y="3544249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62995" y="4544601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147398" y="5032576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956281" y="4569218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381113" y="4169108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2565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1570</Words>
  <Application>Microsoft Office PowerPoint</Application>
  <PresentationFormat>와이드스크린</PresentationFormat>
  <Paragraphs>267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Tmon몬소리OTF Black</vt:lpstr>
      <vt:lpstr>굴림</vt:lpstr>
      <vt:lpstr>맑은 고딕</vt:lpstr>
      <vt:lpstr>Arial</vt:lpstr>
      <vt:lpstr>Cambria Math</vt:lpstr>
      <vt:lpstr>Lucida Calligraphy</vt:lpstr>
      <vt:lpstr>Sylfaen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150</cp:revision>
  <dcterms:created xsi:type="dcterms:W3CDTF">2019-10-31T04:28:31Z</dcterms:created>
  <dcterms:modified xsi:type="dcterms:W3CDTF">2020-04-08T07:09:03Z</dcterms:modified>
</cp:coreProperties>
</file>