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76" r:id="rId5"/>
    <p:sldId id="278" r:id="rId6"/>
    <p:sldId id="271" r:id="rId7"/>
    <p:sldId id="263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5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0" autoAdjust="0"/>
    <p:restoredTop sz="76672" autoAdjust="0"/>
  </p:normalViewPr>
  <p:slideViewPr>
    <p:cSldViewPr snapToGrid="0">
      <p:cViewPr varScale="1">
        <p:scale>
          <a:sx n="124" d="100"/>
          <a:sy n="124" d="100"/>
        </p:scale>
        <p:origin x="24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4:04:06.200" idx="4">
    <p:pos x="4052" y="700"/>
    <p:text>노트 참고해서 설명해주세요 ㅎㅎ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4:11:54.062" idx="5">
    <p:pos x="2931" y="761"/>
    <p:text>밑에 노트 참고해주세요!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3:16:13.677" idx="3">
    <p:pos x="2028" y="809"/>
    <p:text>밑에 노트설명 먼저 읽어주세요!!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1B5C-50E2-4F6B-87D5-4E3305451086}" type="doc">
      <dgm:prSet loTypeId="urn:microsoft.com/office/officeart/2005/8/layout/funnel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B02CE4-8025-4373-8B5D-28BD03406B1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56EC6F85-6AFB-47FF-9605-13870A0FD21E}" type="par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62E36EA5-414D-4E2F-B798-3BAECC6D5362}" type="sib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CA51EC87-3501-4859-BB4F-689593F87348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2"/>
              </a:solidFill>
            </a:rPr>
            <a:t>3</a:t>
          </a:r>
          <a:endParaRPr lang="ko-KR" altLang="en-US" dirty="0">
            <a:solidFill>
              <a:schemeClr val="accent2"/>
            </a:solidFill>
          </a:endParaRPr>
        </a:p>
      </dgm:t>
    </dgm:pt>
    <dgm:pt modelId="{205FF301-F761-40DA-9FDE-1465C780BE71}" type="par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2B07AE20-6623-44F1-93C1-C4403D183E66}" type="sib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A3EDD4B5-8951-450F-80DE-46AABED72B97}">
      <dgm:prSet phldrT="[텍스트]"/>
      <dgm:spPr/>
      <dgm:t>
        <a:bodyPr/>
        <a:lstStyle/>
        <a:p>
          <a:pPr latinLnBrk="1"/>
          <a:r>
            <a:rPr lang="ko-KR" altLang="en-US" dirty="0" smtClean="0"/>
            <a:t>표본 </a:t>
          </a:r>
          <a:r>
            <a:rPr lang="en-US" altLang="ko-KR" dirty="0" smtClean="0"/>
            <a:t>(sample)</a:t>
          </a:r>
          <a:endParaRPr lang="ko-KR" altLang="en-US" dirty="0"/>
        </a:p>
      </dgm:t>
    </dgm:pt>
    <dgm:pt modelId="{E7DB3F01-047C-4CBB-98B8-E8871F502922}" type="par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DABD9EBF-E603-41BF-853B-F7928550E5C3}" type="sib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B57AAD09-5959-476D-A225-C2760D90773C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4"/>
              </a:solidFill>
            </a:rPr>
            <a:t>1</a:t>
          </a:r>
          <a:endParaRPr lang="ko-KR" altLang="en-US" dirty="0">
            <a:solidFill>
              <a:schemeClr val="accent4"/>
            </a:solidFill>
          </a:endParaRPr>
        </a:p>
      </dgm:t>
    </dgm:pt>
    <dgm:pt modelId="{47ECFE03-432B-4B4E-81D9-14A0F85A0DED}" type="sib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91AEBE92-1D94-4CC6-85FE-872948CBEC04}" type="par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37979D79-E3CE-42FF-8554-0AD8DA737123}" type="pres">
      <dgm:prSet presAssocID="{08E51B5C-50E2-4F6B-87D5-4E330545108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11EC44-66E0-418C-A24D-510931FB7198}" type="pres">
      <dgm:prSet presAssocID="{08E51B5C-50E2-4F6B-87D5-4E3305451086}" presName="ellipse" presStyleLbl="trBgShp" presStyleIdx="0" presStyleCnt="1"/>
      <dgm:spPr/>
    </dgm:pt>
    <dgm:pt modelId="{81636B59-12E9-4E4A-A0DD-D00E1F404A41}" type="pres">
      <dgm:prSet presAssocID="{08E51B5C-50E2-4F6B-87D5-4E3305451086}" presName="arrow1" presStyleLbl="fgShp" presStyleIdx="0" presStyleCnt="1"/>
      <dgm:spPr/>
    </dgm:pt>
    <dgm:pt modelId="{36F20091-05AF-4765-8911-0EEA7D0151D8}" type="pres">
      <dgm:prSet presAssocID="{08E51B5C-50E2-4F6B-87D5-4E33054510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7B66C3-9FE6-4948-A2AE-BE89523B458C}" type="pres">
      <dgm:prSet presAssocID="{9DB02CE4-8025-4373-8B5D-28BD03406B1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3783B1-398D-446D-861E-F957BCDE33F0}" type="pres">
      <dgm:prSet presAssocID="{CA51EC87-3501-4859-BB4F-689593F8734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94A3EB-6C8D-4320-AA5F-4C33C7BFD494}" type="pres">
      <dgm:prSet presAssocID="{A3EDD4B5-8951-450F-80DE-46AABED72B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F89EA7-AA05-4B8C-A5AE-A553D0356B4C}" type="pres">
      <dgm:prSet presAssocID="{08E51B5C-50E2-4F6B-87D5-4E3305451086}" presName="funnel" presStyleLbl="trAlignAcc1" presStyleIdx="0" presStyleCnt="1" custLinFactNeighborY="-420"/>
      <dgm:spPr/>
    </dgm:pt>
  </dgm:ptLst>
  <dgm:cxnLst>
    <dgm:cxn modelId="{14E0E83D-6B4F-440C-9E07-841DFF1FE090}" srcId="{08E51B5C-50E2-4F6B-87D5-4E3305451086}" destId="{B57AAD09-5959-476D-A225-C2760D90773C}" srcOrd="0" destOrd="0" parTransId="{91AEBE92-1D94-4CC6-85FE-872948CBEC04}" sibTransId="{47ECFE03-432B-4B4E-81D9-14A0F85A0DED}"/>
    <dgm:cxn modelId="{93948003-FDBC-4F02-BC0F-090C7E1505C2}" type="presOf" srcId="{A3EDD4B5-8951-450F-80DE-46AABED72B97}" destId="{36F20091-05AF-4765-8911-0EEA7D0151D8}" srcOrd="0" destOrd="0" presId="urn:microsoft.com/office/officeart/2005/8/layout/funnel1"/>
    <dgm:cxn modelId="{746D029C-6A8F-4001-9DD1-CD0D6C84DBB3}" srcId="{08E51B5C-50E2-4F6B-87D5-4E3305451086}" destId="{A3EDD4B5-8951-450F-80DE-46AABED72B97}" srcOrd="3" destOrd="0" parTransId="{E7DB3F01-047C-4CBB-98B8-E8871F502922}" sibTransId="{DABD9EBF-E603-41BF-853B-F7928550E5C3}"/>
    <dgm:cxn modelId="{A751FB46-6489-4A57-A76E-AAF569B1AAC9}" type="presOf" srcId="{B57AAD09-5959-476D-A225-C2760D90773C}" destId="{6D94A3EB-6C8D-4320-AA5F-4C33C7BFD494}" srcOrd="0" destOrd="0" presId="urn:microsoft.com/office/officeart/2005/8/layout/funnel1"/>
    <dgm:cxn modelId="{A04E3A87-AFF8-4322-A054-AC7CD4F2EAEA}" type="presOf" srcId="{08E51B5C-50E2-4F6B-87D5-4E3305451086}" destId="{37979D79-E3CE-42FF-8554-0AD8DA737123}" srcOrd="0" destOrd="0" presId="urn:microsoft.com/office/officeart/2005/8/layout/funnel1"/>
    <dgm:cxn modelId="{DCF65EAF-56CA-46EC-AF62-221C598F7656}" type="presOf" srcId="{CA51EC87-3501-4859-BB4F-689593F87348}" destId="{157B66C3-9FE6-4948-A2AE-BE89523B458C}" srcOrd="0" destOrd="0" presId="urn:microsoft.com/office/officeart/2005/8/layout/funnel1"/>
    <dgm:cxn modelId="{08DAE807-F2F1-418A-9BC7-D9F5666A583F}" srcId="{08E51B5C-50E2-4F6B-87D5-4E3305451086}" destId="{9DB02CE4-8025-4373-8B5D-28BD03406B1D}" srcOrd="1" destOrd="0" parTransId="{56EC6F85-6AFB-47FF-9605-13870A0FD21E}" sibTransId="{62E36EA5-414D-4E2F-B798-3BAECC6D5362}"/>
    <dgm:cxn modelId="{6A15C800-394D-40BF-A5E9-A91792757DBF}" type="presOf" srcId="{9DB02CE4-8025-4373-8B5D-28BD03406B1D}" destId="{103783B1-398D-446D-861E-F957BCDE33F0}" srcOrd="0" destOrd="0" presId="urn:microsoft.com/office/officeart/2005/8/layout/funnel1"/>
    <dgm:cxn modelId="{27E8B213-1D08-4FDD-A4EE-6E3852CAF663}" srcId="{08E51B5C-50E2-4F6B-87D5-4E3305451086}" destId="{CA51EC87-3501-4859-BB4F-689593F87348}" srcOrd="2" destOrd="0" parTransId="{205FF301-F761-40DA-9FDE-1465C780BE71}" sibTransId="{2B07AE20-6623-44F1-93C1-C4403D183E66}"/>
    <dgm:cxn modelId="{8C8937F7-0324-48C3-A54C-D2B6A573CF48}" type="presParOf" srcId="{37979D79-E3CE-42FF-8554-0AD8DA737123}" destId="{7911EC44-66E0-418C-A24D-510931FB7198}" srcOrd="0" destOrd="0" presId="urn:microsoft.com/office/officeart/2005/8/layout/funnel1"/>
    <dgm:cxn modelId="{507462F5-AF38-4200-BC7C-738B3DFD6E3A}" type="presParOf" srcId="{37979D79-E3CE-42FF-8554-0AD8DA737123}" destId="{81636B59-12E9-4E4A-A0DD-D00E1F404A41}" srcOrd="1" destOrd="0" presId="urn:microsoft.com/office/officeart/2005/8/layout/funnel1"/>
    <dgm:cxn modelId="{18998DC8-53D1-4087-8E0A-3F507EEE89A5}" type="presParOf" srcId="{37979D79-E3CE-42FF-8554-0AD8DA737123}" destId="{36F20091-05AF-4765-8911-0EEA7D0151D8}" srcOrd="2" destOrd="0" presId="urn:microsoft.com/office/officeart/2005/8/layout/funnel1"/>
    <dgm:cxn modelId="{596FE292-6942-43F2-90E1-75DE7F1D252F}" type="presParOf" srcId="{37979D79-E3CE-42FF-8554-0AD8DA737123}" destId="{157B66C3-9FE6-4948-A2AE-BE89523B458C}" srcOrd="3" destOrd="0" presId="urn:microsoft.com/office/officeart/2005/8/layout/funnel1"/>
    <dgm:cxn modelId="{ECB2FCF9-CA32-44FF-8418-AD10A04B9DE9}" type="presParOf" srcId="{37979D79-E3CE-42FF-8554-0AD8DA737123}" destId="{103783B1-398D-446D-861E-F957BCDE33F0}" srcOrd="4" destOrd="0" presId="urn:microsoft.com/office/officeart/2005/8/layout/funnel1"/>
    <dgm:cxn modelId="{69D1222A-1979-4CFC-905D-656EA323B3E6}" type="presParOf" srcId="{37979D79-E3CE-42FF-8554-0AD8DA737123}" destId="{6D94A3EB-6C8D-4320-AA5F-4C33C7BFD494}" srcOrd="5" destOrd="0" presId="urn:microsoft.com/office/officeart/2005/8/layout/funnel1"/>
    <dgm:cxn modelId="{94E355D7-4E5A-46B0-BD54-65FC1F8C51B6}" type="presParOf" srcId="{37979D79-E3CE-42FF-8554-0AD8DA737123}" destId="{F9F89EA7-AA05-4B8C-A5AE-A553D0356B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EC44-66E0-418C-A24D-510931FB7198}">
      <dsp:nvSpPr>
        <dsp:cNvPr id="0" name=""/>
        <dsp:cNvSpPr/>
      </dsp:nvSpPr>
      <dsp:spPr>
        <a:xfrm>
          <a:off x="1549132" y="194315"/>
          <a:ext cx="3856410" cy="1339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6B59-12E9-4E4A-A0DD-D00E1F404A41}">
      <dsp:nvSpPr>
        <dsp:cNvPr id="0" name=""/>
        <dsp:cNvSpPr/>
      </dsp:nvSpPr>
      <dsp:spPr>
        <a:xfrm>
          <a:off x="3109633" y="3473759"/>
          <a:ext cx="747366" cy="47831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6F20091-05AF-4765-8911-0EEA7D0151D8}">
      <dsp:nvSpPr>
        <dsp:cNvPr id="0" name=""/>
        <dsp:cNvSpPr/>
      </dsp:nvSpPr>
      <dsp:spPr>
        <a:xfrm>
          <a:off x="1689637" y="3856410"/>
          <a:ext cx="3587358" cy="896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표본 </a:t>
          </a:r>
          <a:r>
            <a:rPr lang="en-US" altLang="ko-KR" sz="2500" kern="1200" dirty="0" smtClean="0"/>
            <a:t>(sample)</a:t>
          </a:r>
          <a:endParaRPr lang="ko-KR" altLang="en-US" sz="2500" kern="1200" dirty="0"/>
        </a:p>
      </dsp:txBody>
      <dsp:txXfrm>
        <a:off x="1689637" y="3856410"/>
        <a:ext cx="3587358" cy="896839"/>
      </dsp:txXfrm>
    </dsp:sp>
    <dsp:sp modelId="{157B66C3-9FE6-4948-A2AE-BE89523B458C}">
      <dsp:nvSpPr>
        <dsp:cNvPr id="0" name=""/>
        <dsp:cNvSpPr/>
      </dsp:nvSpPr>
      <dsp:spPr>
        <a:xfrm>
          <a:off x="2951192" y="1637031"/>
          <a:ext cx="1345259" cy="13452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2"/>
              </a:solidFill>
            </a:rPr>
            <a:t>3</a:t>
          </a:r>
          <a:endParaRPr lang="ko-KR" altLang="en-US" sz="4100" kern="1200" dirty="0">
            <a:solidFill>
              <a:schemeClr val="accent2"/>
            </a:solidFill>
          </a:endParaRPr>
        </a:p>
      </dsp:txBody>
      <dsp:txXfrm>
        <a:off x="3148201" y="1834040"/>
        <a:ext cx="951241" cy="951241"/>
      </dsp:txXfrm>
    </dsp:sp>
    <dsp:sp modelId="{103783B1-398D-446D-861E-F957BCDE33F0}">
      <dsp:nvSpPr>
        <dsp:cNvPr id="0" name=""/>
        <dsp:cNvSpPr/>
      </dsp:nvSpPr>
      <dsp:spPr>
        <a:xfrm>
          <a:off x="1988584" y="627787"/>
          <a:ext cx="1345259" cy="13452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sz="4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185593" y="824796"/>
        <a:ext cx="951241" cy="951241"/>
      </dsp:txXfrm>
    </dsp:sp>
    <dsp:sp modelId="{6D94A3EB-6C8D-4320-AA5F-4C33C7BFD494}">
      <dsp:nvSpPr>
        <dsp:cNvPr id="0" name=""/>
        <dsp:cNvSpPr/>
      </dsp:nvSpPr>
      <dsp:spPr>
        <a:xfrm>
          <a:off x="3363738" y="302533"/>
          <a:ext cx="1345259" cy="13452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4"/>
              </a:solidFill>
            </a:rPr>
            <a:t>1</a:t>
          </a:r>
          <a:endParaRPr lang="ko-KR" altLang="en-US" sz="4100" kern="1200" dirty="0">
            <a:solidFill>
              <a:schemeClr val="accent4"/>
            </a:solidFill>
          </a:endParaRPr>
        </a:p>
      </dsp:txBody>
      <dsp:txXfrm>
        <a:off x="3560747" y="499542"/>
        <a:ext cx="951241" cy="951241"/>
      </dsp:txXfrm>
    </dsp:sp>
    <dsp:sp modelId="{F9F89EA7-AA05-4B8C-A5AE-A553D0356B4C}">
      <dsp:nvSpPr>
        <dsp:cNvPr id="0" name=""/>
        <dsp:cNvSpPr/>
      </dsp:nvSpPr>
      <dsp:spPr>
        <a:xfrm>
          <a:off x="1390691" y="15832"/>
          <a:ext cx="4185251" cy="334820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우리가 데이터 분석을 할 때 모든 데이터를 다 가지고 올 수 가 없다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예를 들어 남미의 작은 부족들의 정보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같이 정말 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우리는 전체에서 대표성을 띄는 것을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랜덤하게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추출 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울 사용해서 통계를 내서 특징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찾아내고 그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모집단의 특징이라고 추정한다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5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4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미분을 시각화한 그래프 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자세히 설명하실 필요 없으시고 곡선이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점점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직선과 만날 때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점에서 의 순간 변화율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접선의 기울기를 알려주시면 됩니다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도함수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순간변화율을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함수값으로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가지는 함수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2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 smtClean="0"/>
              <a:t>왜 극대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극소 값이여야 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Likelihood (</a:t>
            </a:r>
            <a:r>
              <a:rPr lang="ko-KR" altLang="en-US" baseline="0" dirty="0" err="1" smtClean="0"/>
              <a:t>라이클리후드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가능도함수를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가능도 함수란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자료 데이터</a:t>
            </a:r>
            <a:r>
              <a:rPr lang="en-US" altLang="ko-KR" dirty="0" smtClean="0"/>
              <a:t>(x)</a:t>
            </a:r>
            <a:r>
              <a:rPr lang="ko-KR" altLang="en-US" dirty="0" smtClean="0"/>
              <a:t>가 주어졌을 때 특정 </a:t>
            </a:r>
            <a:r>
              <a:rPr lang="ko-KR" altLang="en-US" dirty="0" err="1" smtClean="0"/>
              <a:t>모수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</a:t>
            </a:r>
            <a:r>
              <a:rPr lang="en-US" altLang="ko-KR" baseline="0" dirty="0" smtClean="0"/>
              <a:t> (&lt;- </a:t>
            </a:r>
            <a:r>
              <a:rPr lang="ko-KR" altLang="en-US" dirty="0" err="1" smtClean="0"/>
              <a:t>뮤라고</a:t>
            </a:r>
            <a:r>
              <a:rPr lang="ko-KR" altLang="en-US" dirty="0" smtClean="0"/>
              <a:t> 읽습니다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정하는 지점을 가장 높은 지점이 특정 </a:t>
            </a:r>
            <a:r>
              <a:rPr lang="ko-KR" altLang="en-US" dirty="0" err="1" smtClean="0"/>
              <a:t>모수로</a:t>
            </a:r>
            <a:r>
              <a:rPr lang="ko-KR" altLang="en-US" dirty="0" smtClean="0"/>
              <a:t> 정하는 개념이다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자료를 가장 잘 설명하는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값을 정하는 함수이다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가능도함수를 짧은 예를 들면</a:t>
            </a:r>
            <a:r>
              <a:rPr lang="en-US" altLang="ko-KR" dirty="0" smtClean="0"/>
              <a:t>, 6,7,8</a:t>
            </a:r>
            <a:r>
              <a:rPr lang="ko-KR" altLang="en-US" dirty="0" smtClean="0"/>
              <a:t>이라는 데이터를 받으면 여기서 평균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정할 때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될 확률이 가장 높다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( u=</a:t>
            </a:r>
            <a:r>
              <a:rPr lang="ko-KR" altLang="en-US" dirty="0" smtClean="0"/>
              <a:t>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되는것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MLE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그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특정값을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극대값으로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 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결국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(parameter :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모집단의 특성을 수치로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나타낸것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찾기 위해 미분으로 접선의 기울기가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값을 찾는 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8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1673611" y="2967379"/>
            <a:ext cx="9046130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분석을 위한 수학적 이론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65741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310024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744717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7447530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703627" y="3107534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49119" y="3107534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개념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815251" y="3110624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96846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455171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/>
          <p:cNvSpPr/>
          <p:nvPr/>
        </p:nvSpPr>
        <p:spPr>
          <a:xfrm rot="17564765">
            <a:off x="2850371" y="5226092"/>
            <a:ext cx="1343569" cy="1371153"/>
          </a:xfrm>
          <a:prstGeom prst="flowChartConnector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68000">
                <a:schemeClr val="accent2">
                  <a:lumMod val="60000"/>
                  <a:lumOff val="40000"/>
                </a:schemeClr>
              </a:gs>
              <a:gs pos="68000">
                <a:srgbClr val="DAE8F6"/>
              </a:gs>
              <a:gs pos="87671">
                <a:schemeClr val="accent4"/>
              </a:gs>
              <a:gs pos="35000">
                <a:schemeClr val="bg1">
                  <a:lumMod val="65000"/>
                </a:schemeClr>
              </a:gs>
              <a:gs pos="36000">
                <a:schemeClr val="accent2">
                  <a:lumMod val="60000"/>
                  <a:lumOff val="4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35000">
                <a:schemeClr val="bg1">
                  <a:lumMod val="65000"/>
                </a:schemeClr>
              </a:gs>
              <a:gs pos="68000">
                <a:schemeClr val="accent4"/>
              </a:gs>
            </a:gsLst>
            <a:lin ang="5400000" scaled="1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212212159"/>
              </p:ext>
            </p:extLst>
          </p:nvPr>
        </p:nvGraphicFramePr>
        <p:xfrm>
          <a:off x="81280" y="1223889"/>
          <a:ext cx="6966634" cy="478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658" y="1034595"/>
            <a:ext cx="205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모집단 </a:t>
            </a:r>
            <a:r>
              <a:rPr lang="en-US" altLang="ko-KR" sz="2400" dirty="0" smtClean="0"/>
              <a:t>(Population)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4721" y="3488076"/>
            <a:ext cx="49396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(parameter)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모집단의 특성을 수치로 표현한 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통계량</a:t>
            </a:r>
            <a:r>
              <a:rPr lang="en-US" altLang="ko-KR" dirty="0" smtClean="0"/>
              <a:t>(statistic)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표본을 통해서 계산되어진 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642" y="1223889"/>
            <a:ext cx="5093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모집단에서 표본을 추출해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표본의 통계를 통해 모집단을 추론한다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설명선 1(강조선) 15"/>
          <p:cNvSpPr/>
          <p:nvPr/>
        </p:nvSpPr>
        <p:spPr>
          <a:xfrm>
            <a:off x="3953088" y="645727"/>
            <a:ext cx="1308606" cy="333711"/>
          </a:xfrm>
          <a:prstGeom prst="accentCallout1">
            <a:avLst>
              <a:gd name="adj1" fmla="val 18750"/>
              <a:gd name="adj2" fmla="val -8333"/>
              <a:gd name="adj3" fmla="val 239286"/>
              <a:gd name="adj4" fmla="val -84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parameter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66726" y="6320448"/>
            <a:ext cx="991892" cy="369332"/>
            <a:chOff x="1366726" y="6320448"/>
            <a:chExt cx="991892" cy="369332"/>
          </a:xfrm>
        </p:grpSpPr>
        <p:sp>
          <p:nvSpPr>
            <p:cNvPr id="26" name="설명선 1(강조선) 25"/>
            <p:cNvSpPr/>
            <p:nvPr/>
          </p:nvSpPr>
          <p:spPr>
            <a:xfrm rot="10800000">
              <a:off x="1565621" y="6361423"/>
              <a:ext cx="792997" cy="289302"/>
            </a:xfrm>
            <a:prstGeom prst="accentCallout1">
              <a:avLst>
                <a:gd name="adj1" fmla="val 18750"/>
                <a:gd name="adj2" fmla="val -8333"/>
                <a:gd name="adj3" fmla="val 187500"/>
                <a:gd name="adj4" fmla="val -65043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726" y="6320448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statistic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4938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3395133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용어정리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743" y="1011566"/>
            <a:ext cx="1179474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자료의 종류 </a:t>
            </a:r>
            <a:r>
              <a:rPr lang="en-US" altLang="ko-KR" sz="1700" dirty="0"/>
              <a:t>: </a:t>
            </a:r>
            <a:r>
              <a:rPr lang="ko-KR" altLang="en-US" sz="1700" dirty="0" smtClean="0"/>
              <a:t>독립 변수</a:t>
            </a:r>
            <a:r>
              <a:rPr lang="en-US" altLang="ko-KR" sz="1700" dirty="0" smtClean="0"/>
              <a:t>(x), </a:t>
            </a:r>
            <a:r>
              <a:rPr lang="ko-KR" altLang="en-US" sz="1700" dirty="0" smtClean="0"/>
              <a:t>종속 변수</a:t>
            </a:r>
            <a:r>
              <a:rPr lang="en-US" altLang="ko-KR" sz="1700" dirty="0" smtClean="0"/>
              <a:t>(y)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범주형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연속형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 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분산 </a:t>
            </a:r>
            <a:r>
              <a:rPr lang="en-US" altLang="ko-KR" sz="1700" b="1" dirty="0" smtClean="0"/>
              <a:t>(Variance)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중심에서 얼마나 떨어 </a:t>
            </a:r>
            <a:r>
              <a:rPr lang="ko-KR" altLang="en-US" sz="1700" dirty="0" err="1" smtClean="0"/>
              <a:t>졌는가를</a:t>
            </a:r>
            <a:r>
              <a:rPr lang="ko-KR" altLang="en-US" sz="1700" dirty="0" smtClean="0"/>
              <a:t> 뜻한다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중심에서부터 좌우 방향에 따라서 부호가 달라진다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나중에 합산 할 </a:t>
            </a:r>
            <a:r>
              <a:rPr lang="ko-KR" altLang="en-US" sz="1700" dirty="0"/>
              <a:t>때</a:t>
            </a:r>
            <a:r>
              <a:rPr lang="ko-KR" altLang="en-US" sz="1700" dirty="0" smtClean="0"/>
              <a:t>에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 되는 것을 방지하기 위해 제곱을 한다</a:t>
            </a:r>
            <a:r>
              <a:rPr lang="en-US" altLang="ko-KR" sz="17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err="1" smtClean="0"/>
              <a:t>추정량</a:t>
            </a:r>
            <a:r>
              <a:rPr lang="ko-KR" altLang="en-US" sz="1700" b="1" dirty="0" smtClean="0"/>
              <a:t> 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모수를</a:t>
            </a:r>
            <a:r>
              <a:rPr lang="ko-KR" altLang="en-US" sz="1700" dirty="0" smtClean="0"/>
              <a:t> 추정하기 위한 목적을 가진 통계량을 말한다</a:t>
            </a:r>
            <a:endParaRPr lang="en-US" altLang="ko-KR" sz="17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공분산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확률에서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변수</a:t>
            </a:r>
            <a:r>
              <a:rPr lang="en-US" altLang="ko-KR" sz="1700" dirty="0"/>
              <a:t>(x, y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의 선형 관계를 나타낸다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공분산이 양수이면 두 변수가 같은 방향이고 음수일 경우 서로 다른 방향임을 뜻한다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만일 공분산이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이면 서로가 독립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관계가 없음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을 의미한다</a:t>
            </a:r>
            <a:r>
              <a:rPr lang="en-US" altLang="ko-KR" sz="1700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상관계수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공분산의 크기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부호가 아닌 수치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를 알려준다</a:t>
            </a:r>
            <a:r>
              <a:rPr lang="en-US" altLang="ko-KR" sz="1700" dirty="0" smtClean="0"/>
              <a:t>. -1~1 </a:t>
            </a:r>
            <a:r>
              <a:rPr lang="ko-KR" altLang="en-US" sz="1700" dirty="0" smtClean="0"/>
              <a:t>사이의 값으로 표현되고</a:t>
            </a:r>
            <a:r>
              <a:rPr lang="en-US" altLang="ko-KR" sz="1700" dirty="0" smtClean="0"/>
              <a:t>, -1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에 가까워 질 수 록 서로 같은 방향으로 같이 움직이는 것을 뜻한다</a:t>
            </a:r>
            <a:r>
              <a:rPr lang="en-US" altLang="ko-KR" sz="1700" dirty="0" smtClean="0"/>
              <a:t>. 0 </a:t>
            </a:r>
            <a:r>
              <a:rPr lang="ko-KR" altLang="en-US" sz="1700" dirty="0" smtClean="0"/>
              <a:t>에 가까울 수 록 두 변수의 관계가 독립을 의미한다</a:t>
            </a:r>
            <a:r>
              <a:rPr lang="en-US" altLang="ko-KR" sz="1700" dirty="0" smtClean="0"/>
              <a:t>. (</a:t>
            </a:r>
            <a:r>
              <a:rPr lang="ko-KR" altLang="en-US" sz="1700" dirty="0" smtClean="0"/>
              <a:t>이는 공분산의 한계를 더 설명해 줌으로써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-1</a:t>
            </a:r>
            <a:r>
              <a:rPr lang="ko-KR" altLang="en-US" sz="1700" dirty="0" smtClean="0"/>
              <a:t>이면 두 변수가 같이 </a:t>
            </a:r>
            <a:r>
              <a:rPr lang="en-US" altLang="ko-KR" sz="1700" dirty="0" smtClean="0"/>
              <a:t>–</a:t>
            </a:r>
            <a:r>
              <a:rPr lang="ko-KR" altLang="en-US" sz="1700" dirty="0" smtClean="0"/>
              <a:t>방향으로</a:t>
            </a:r>
            <a:r>
              <a:rPr lang="en-US" altLang="ko-KR" sz="1700" dirty="0" smtClean="0"/>
              <a:t>, 1</a:t>
            </a:r>
            <a:r>
              <a:rPr lang="ko-KR" altLang="en-US" sz="1700" dirty="0" smtClean="0"/>
              <a:t>이면 같이 </a:t>
            </a:r>
            <a:r>
              <a:rPr lang="en-US" altLang="ko-KR" sz="1700" dirty="0" smtClean="0"/>
              <a:t>+</a:t>
            </a:r>
            <a:r>
              <a:rPr lang="ko-KR" altLang="en-US" sz="1700" dirty="0" smtClean="0"/>
              <a:t>방향으로 움직임을 설명한다</a:t>
            </a:r>
            <a:r>
              <a:rPr lang="en-US" altLang="ko-KR" sz="17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55219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1424" y="4873162"/>
            <a:ext cx="964836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함수가 주어졌을 때 </a:t>
            </a:r>
            <a:r>
              <a:rPr lang="ko-KR" altLang="en-US" dirty="0" err="1" smtClean="0"/>
              <a:t>도함수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가 바뀔 때마다 생기는 순간 변화율을 구하는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구하는 과정이다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33447" y="942086"/>
            <a:ext cx="6999160" cy="3522979"/>
            <a:chOff x="4633447" y="942086"/>
            <a:chExt cx="6999160" cy="3522979"/>
          </a:xfrm>
        </p:grpSpPr>
        <p:grpSp>
          <p:nvGrpSpPr>
            <p:cNvPr id="14" name="그룹 13"/>
            <p:cNvGrpSpPr/>
            <p:nvPr/>
          </p:nvGrpSpPr>
          <p:grpSpPr>
            <a:xfrm>
              <a:off x="4633447" y="942086"/>
              <a:ext cx="6999160" cy="3522979"/>
              <a:chOff x="4979136" y="847661"/>
              <a:chExt cx="6999160" cy="352297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979136" y="1348124"/>
                <a:ext cx="3895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평균 변화율</a:t>
                </a:r>
                <a:endParaRPr lang="ko-KR" altLang="en-US" dirty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88" t="177" r="-257" b="6346"/>
              <a:stretch/>
            </p:blipFill>
            <p:spPr>
              <a:xfrm>
                <a:off x="6926998" y="847661"/>
                <a:ext cx="1420917" cy="1095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848816" y="2034503"/>
                <a:ext cx="5915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평균 변화 량은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가 변할 때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의 변화 량을 말한다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79136" y="2893312"/>
                <a:ext cx="69991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순간 변화율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곡선이 직선에 점점 가까워 질 때 </a:t>
                </a:r>
                <a:r>
                  <a:rPr lang="en-US" altLang="ko-KR" dirty="0" smtClean="0"/>
                  <a:t>a </a:t>
                </a:r>
                <a:r>
                  <a:rPr lang="ko-KR" altLang="en-US" dirty="0" smtClean="0"/>
                  <a:t>점에서의 순간 변화율</a:t>
                </a:r>
                <a:r>
                  <a:rPr lang="en-US" altLang="ko-KR" dirty="0" smtClean="0"/>
                  <a:t>, 	</a:t>
                </a:r>
                <a:r>
                  <a:rPr lang="ko-KR" altLang="en-US" dirty="0" smtClean="0"/>
                  <a:t>또는 평균 변화율의 극한 값으로 접선의 기울기 이다</a:t>
                </a:r>
                <a:r>
                  <a:rPr lang="en-US" altLang="ko-KR" dirty="0" smtClean="0"/>
                  <a:t>. </a:t>
                </a:r>
                <a:endParaRPr lang="ko-KR" altLang="en-US" dirty="0"/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3" t="12592" r="54730" b="74413"/>
            <a:stretch/>
          </p:blipFill>
          <p:spPr>
            <a:xfrm>
              <a:off x="6303581" y="2987737"/>
              <a:ext cx="674323" cy="31087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699824" y="1232624"/>
            <a:ext cx="3729936" cy="3340930"/>
            <a:chOff x="699824" y="1232624"/>
            <a:chExt cx="3729936" cy="3340930"/>
          </a:xfrm>
        </p:grpSpPr>
        <p:grpSp>
          <p:nvGrpSpPr>
            <p:cNvPr id="30" name="그룹 29"/>
            <p:cNvGrpSpPr/>
            <p:nvPr/>
          </p:nvGrpSpPr>
          <p:grpSpPr>
            <a:xfrm>
              <a:off x="699824" y="1232624"/>
              <a:ext cx="3729936" cy="3340930"/>
              <a:chOff x="699824" y="1232624"/>
              <a:chExt cx="3729936" cy="334093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699824" y="1232624"/>
                <a:ext cx="3729936" cy="3340930"/>
                <a:chOff x="699824" y="1232624"/>
                <a:chExt cx="3729936" cy="334093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95" t="79" r="-842" b="8090"/>
                <a:stretch/>
              </p:blipFill>
              <p:spPr>
                <a:xfrm>
                  <a:off x="699824" y="1232624"/>
                  <a:ext cx="3729936" cy="3340930"/>
                </a:xfrm>
                <a:prstGeom prst="rect">
                  <a:avLst/>
                </a:prstGeom>
              </p:spPr>
            </p:pic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1272853" y="1442549"/>
                  <a:ext cx="2833648" cy="2553376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직선 화살표 연결선 23"/>
              <p:cNvCxnSpPr/>
              <p:nvPr/>
            </p:nvCxnSpPr>
            <p:spPr>
              <a:xfrm flipH="1">
                <a:off x="2156108" y="2987737"/>
                <a:ext cx="84205" cy="2024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화살표 연결선 37"/>
            <p:cNvCxnSpPr/>
            <p:nvPr/>
          </p:nvCxnSpPr>
          <p:spPr>
            <a:xfrm flipV="1">
              <a:off x="2055446" y="3190167"/>
              <a:ext cx="111673" cy="16060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7741" y="1084516"/>
            <a:ext cx="106793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미분을 왜 해야 하는 걸까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	</a:t>
            </a:r>
            <a:r>
              <a:rPr lang="ko-KR" altLang="en-US" sz="2100" dirty="0" smtClean="0"/>
              <a:t>미분이 가능한 연속적인 함수에 대하여 접선의 기울기를 통해 함수의 </a:t>
            </a:r>
            <a:endParaRPr lang="en-US" altLang="ko-KR" sz="2100" dirty="0" smtClean="0"/>
          </a:p>
          <a:p>
            <a:pPr>
              <a:lnSpc>
                <a:spcPct val="150000"/>
              </a:lnSpc>
            </a:pPr>
            <a:r>
              <a:rPr lang="en-US" altLang="ko-KR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극대 값</a:t>
            </a:r>
            <a:r>
              <a:rPr lang="en-US" altLang="ko-KR" sz="2300" dirty="0" smtClean="0"/>
              <a:t>,</a:t>
            </a:r>
            <a:r>
              <a:rPr lang="en-US" altLang="ko-KR" sz="2100" dirty="0" smtClean="0"/>
              <a:t> </a:t>
            </a:r>
            <a:r>
              <a:rPr lang="ko-KR" alt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극소 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</a:t>
            </a:r>
            <a:r>
              <a:rPr lang="ko-KR" altLang="en-US" sz="2100" dirty="0" smtClean="0"/>
              <a:t>을 구할 수 있기 때문이다</a:t>
            </a:r>
            <a:r>
              <a:rPr lang="en-US" altLang="ko-KR" sz="2100" dirty="0" smtClean="0"/>
              <a:t>. </a:t>
            </a:r>
            <a:endParaRPr lang="ko-KR" altLang="en-US" sz="21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874952" y="3305398"/>
            <a:ext cx="5751492" cy="2400657"/>
            <a:chOff x="5792890" y="3250868"/>
            <a:chExt cx="5751492" cy="2400657"/>
          </a:xfrm>
        </p:grpSpPr>
        <p:sp>
          <p:nvSpPr>
            <p:cNvPr id="4" name="TextBox 3"/>
            <p:cNvSpPr txBox="1"/>
            <p:nvPr/>
          </p:nvSpPr>
          <p:spPr>
            <a:xfrm>
              <a:off x="5792890" y="3250868"/>
              <a:ext cx="575149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 smtClean="0"/>
                <a:t>미분은 순간 변화율이고 또한 접선의 기울기이다</a:t>
              </a:r>
              <a:r>
                <a:rPr lang="en-US" altLang="ko-KR" sz="2000" dirty="0" smtClean="0"/>
                <a:t>. </a:t>
              </a:r>
              <a:r>
                <a:rPr lang="ko-KR" altLang="en-US" sz="2000" dirty="0" smtClean="0"/>
                <a:t>우리가 함수의 꼭지점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여기선 극대 값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을 찾기 위해서 순간 변화율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접선의 기울기가 </a:t>
              </a:r>
              <a:r>
                <a:rPr lang="en-US" altLang="ko-KR" sz="2000" dirty="0" smtClean="0"/>
                <a:t>0</a:t>
              </a:r>
              <a:r>
                <a:rPr lang="ko-KR" altLang="en-US" sz="2000" dirty="0" smtClean="0"/>
                <a:t>이 되는 지점을 찾으면 된다</a:t>
              </a:r>
              <a:r>
                <a:rPr lang="en-US" altLang="ko-KR" sz="2000" dirty="0" smtClean="0"/>
                <a:t>.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2000" dirty="0" smtClean="0"/>
                <a:t>미분이 </a:t>
              </a:r>
              <a:r>
                <a:rPr lang="en-US" altLang="ko-KR" sz="2000" dirty="0" smtClean="0"/>
                <a:t>0</a:t>
              </a:r>
              <a:r>
                <a:rPr lang="ko-KR" altLang="en-US" sz="2000" dirty="0" smtClean="0"/>
                <a:t>이 되는 해를 찾아 </a:t>
              </a:r>
              <a:r>
                <a:rPr lang="en-US" altLang="ko-KR" sz="2000" dirty="0" smtClean="0"/>
                <a:t>x </a:t>
              </a:r>
              <a:r>
                <a:rPr lang="ko-KR" altLang="en-US" sz="2000" dirty="0" smtClean="0"/>
                <a:t>값을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찾는다</a:t>
              </a:r>
              <a:r>
                <a:rPr lang="en-US" altLang="ko-KR" sz="2000" dirty="0" smtClean="0"/>
                <a:t>. </a:t>
              </a:r>
              <a:endParaRPr lang="ko-KR" altLang="en-US" sz="20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3" t="12593" r="45600" b="74396"/>
            <a:stretch/>
          </p:blipFill>
          <p:spPr>
            <a:xfrm>
              <a:off x="8803463" y="4748373"/>
              <a:ext cx="1072530" cy="28875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99376" y="2786372"/>
            <a:ext cx="5097080" cy="3438710"/>
            <a:chOff x="306818" y="2640502"/>
            <a:chExt cx="5097080" cy="34387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7" t="848" r="22560"/>
            <a:stretch/>
          </p:blipFill>
          <p:spPr>
            <a:xfrm>
              <a:off x="306818" y="2640502"/>
              <a:ext cx="5097080" cy="3438710"/>
            </a:xfrm>
            <a:prstGeom prst="rect">
              <a:avLst/>
            </a:prstGeom>
          </p:spPr>
        </p:pic>
        <p:sp>
          <p:nvSpPr>
            <p:cNvPr id="7" name="순서도: 연결자 6"/>
            <p:cNvSpPr/>
            <p:nvPr/>
          </p:nvSpPr>
          <p:spPr>
            <a:xfrm>
              <a:off x="2706259" y="3471970"/>
              <a:ext cx="171880" cy="178755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630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8712" y="3196536"/>
            <a:ext cx="549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MLE (</a:t>
            </a:r>
            <a:r>
              <a:rPr lang="en-US" altLang="ko-KR" dirty="0"/>
              <a:t>maximum likelihood </a:t>
            </a:r>
            <a:r>
              <a:rPr lang="en-US" altLang="ko-KR" dirty="0" smtClean="0"/>
              <a:t>estimator)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최대가능도방법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-&gt; </a:t>
            </a:r>
            <a:r>
              <a:rPr lang="ko-KR" altLang="en-US" dirty="0" err="1" smtClean="0"/>
              <a:t>가능도를</a:t>
            </a:r>
            <a:r>
              <a:rPr lang="ko-KR" altLang="en-US" dirty="0" smtClean="0"/>
              <a:t> 가장 최고로 하는 값을 </a:t>
            </a:r>
            <a:r>
              <a:rPr lang="ko-KR" altLang="en-US" dirty="0" err="1" smtClean="0"/>
              <a:t>모수로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하는데 그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추정량을</a:t>
            </a:r>
            <a:r>
              <a:rPr lang="ko-KR" altLang="en-US" dirty="0" smtClean="0"/>
              <a:t> 말한다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15104" y="1693493"/>
            <a:ext cx="101005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가능도 함수 </a:t>
            </a:r>
            <a:r>
              <a:rPr lang="en-US" altLang="ko-KR" sz="2200" dirty="0" smtClean="0"/>
              <a:t>(Likelihood function)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자료를 가장 잘 설명하는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값을 정하는 함수이다</a:t>
            </a:r>
            <a:r>
              <a:rPr lang="en-US" altLang="ko-KR" sz="2000" dirty="0"/>
              <a:t>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359" y="1177401"/>
            <a:ext cx="281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왜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극값을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구해야 하는가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95063" y="3009790"/>
            <a:ext cx="4564114" cy="1796991"/>
            <a:chOff x="438539" y="3299186"/>
            <a:chExt cx="4702201" cy="1796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438539" y="3299186"/>
              <a:ext cx="4702201" cy="1796991"/>
              <a:chOff x="271510" y="2194222"/>
              <a:chExt cx="5960213" cy="1773970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71510" y="2194222"/>
                <a:ext cx="5960213" cy="1773970"/>
                <a:chOff x="114011" y="4522370"/>
                <a:chExt cx="5960213" cy="1773970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14011" y="4538704"/>
                  <a:ext cx="5960213" cy="1757636"/>
                  <a:chOff x="114011" y="5679746"/>
                  <a:chExt cx="5960213" cy="1757636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1" t="10331" r="8024" b="15240"/>
                  <a:stretch/>
                </p:blipFill>
                <p:spPr>
                  <a:xfrm>
                    <a:off x="114011" y="5679746"/>
                    <a:ext cx="5764192" cy="1612756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516" t="86538" r="48570" b="2788"/>
                  <a:stretch/>
                </p:blipFill>
                <p:spPr>
                  <a:xfrm>
                    <a:off x="5877455" y="7101670"/>
                    <a:ext cx="196769" cy="225705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5860" t="84895" b="7167"/>
                  <a:stretch/>
                </p:blipFill>
                <p:spPr>
                  <a:xfrm>
                    <a:off x="3232446" y="7269550"/>
                    <a:ext cx="279633" cy="16783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순서도: 연결자 22"/>
                <p:cNvSpPr/>
                <p:nvPr/>
              </p:nvSpPr>
              <p:spPr>
                <a:xfrm>
                  <a:off x="2869665" y="4522370"/>
                  <a:ext cx="75014" cy="84017"/>
                </a:xfrm>
                <a:prstGeom prst="flowChartConnector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6022266" y="3577476"/>
                <a:ext cx="209457" cy="2807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2642152" y="3351056"/>
              <a:ext cx="0" cy="1633685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32082" y="5250609"/>
            <a:ext cx="11472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미분과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어떻게 연관이 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있는가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최대가 </a:t>
            </a:r>
            <a:r>
              <a:rPr lang="ko-KR" altLang="en-US" dirty="0"/>
              <a:t>되는 점에서의 </a:t>
            </a:r>
            <a:r>
              <a:rPr lang="ko-KR" altLang="en-US" dirty="0" err="1"/>
              <a:t>모수의</a:t>
            </a:r>
            <a:r>
              <a:rPr lang="ko-KR" altLang="en-US" dirty="0"/>
              <a:t> 값이 </a:t>
            </a:r>
            <a:r>
              <a:rPr lang="ko-KR" altLang="en-US" dirty="0" smtClean="0"/>
              <a:t>바로 </a:t>
            </a:r>
            <a:r>
              <a:rPr lang="en-US" altLang="ko-KR" dirty="0" smtClean="0"/>
              <a:t>MLE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/>
              <a:t>이때 이 </a:t>
            </a:r>
            <a:r>
              <a:rPr lang="ko-KR" altLang="en-US" dirty="0" smtClean="0"/>
              <a:t>최대 점을 </a:t>
            </a:r>
            <a:r>
              <a:rPr lang="ko-KR" altLang="en-US" dirty="0"/>
              <a:t>찾기 위해서는 </a:t>
            </a:r>
            <a:r>
              <a:rPr lang="ko-KR" altLang="en-US" b="1" dirty="0"/>
              <a:t>접선의 기울기가 </a:t>
            </a:r>
            <a:r>
              <a:rPr lang="en-US" altLang="ko-KR" b="1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되는 값을 </a:t>
            </a:r>
            <a:r>
              <a:rPr lang="ko-KR" altLang="en-US" dirty="0"/>
              <a:t>찾아야 하는 것이다</a:t>
            </a:r>
            <a:r>
              <a:rPr lang="en-US" altLang="ko-KR" dirty="0"/>
              <a:t>.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MLE</a:t>
            </a:r>
            <a:r>
              <a:rPr lang="ko-KR" altLang="en-US" b="1" dirty="0"/>
              <a:t>를 구하는 방법 중에 하나가 </a:t>
            </a:r>
            <a:r>
              <a:rPr lang="ko-KR" altLang="en-US" b="1" dirty="0" smtClean="0"/>
              <a:t>미분이다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15827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600</Words>
  <Application>Microsoft Office PowerPoint</Application>
  <PresentationFormat>와이드스크린</PresentationFormat>
  <Paragraphs>86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Tmon몬소리OTF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71</cp:revision>
  <dcterms:created xsi:type="dcterms:W3CDTF">2019-10-31T04:28:31Z</dcterms:created>
  <dcterms:modified xsi:type="dcterms:W3CDTF">2020-04-03T05:20:00Z</dcterms:modified>
</cp:coreProperties>
</file>