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80" r:id="rId7"/>
    <p:sldId id="278" r:id="rId8"/>
    <p:sldId id="279" r:id="rId9"/>
    <p:sldId id="271" r:id="rId10"/>
    <p:sldId id="281" r:id="rId11"/>
    <p:sldId id="276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79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10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41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886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1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01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71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82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222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1971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79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2540178" y="2967379"/>
            <a:ext cx="7346284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54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ko-KR" altLang="en-US" sz="54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r>
              <a:rPr lang="en-US" altLang="ko-KR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&amp;</a:t>
            </a:r>
            <a:r>
              <a:rPr 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Pandas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184217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Pandas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란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1582" y="1000772"/>
            <a:ext cx="105773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Pandas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Python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사용하는 데이터를 분석하는 라이브러리이다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행과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열로 이루어진 데이터 객체를 편리하게 다루고 대용량의 데이터를 쉽게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처리할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있는 함수를 제공하는 도구이다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Pandas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객체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Series</a:t>
            </a:r>
          </a:p>
          <a:p>
            <a:pPr marL="2286000" lvl="4" indent="-457200">
              <a:buSzPct val="97000"/>
              <a:buFont typeface="Arial" panose="020B0604020202020204" pitchFamily="34" charset="0"/>
              <a:buChar char="•"/>
            </a:pP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배열</a:t>
            </a:r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286000" lvl="4" indent="-457200">
              <a:buSzPct val="97000"/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이름이 붙여진 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vector (list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구조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DataFrame</a:t>
            </a:r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다차원 배열 </a:t>
            </a: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(Series</a:t>
            </a: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특성을 가지고 있는 </a:t>
            </a: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</a:t>
            </a: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</a:t>
            </a: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기본적인 데이터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구조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286000" lvl="4" indent="-457200">
              <a:buSzPct val="97000"/>
              <a:buFont typeface="Arial" panose="020B0604020202020204" pitchFamily="34" charset="0"/>
              <a:buChar char="•"/>
            </a:pP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Series , </a:t>
            </a: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Dataframe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레코드를 식별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286000" lvl="4" indent="-457200">
              <a:buSzPct val="97000"/>
              <a:buFont typeface="Arial" panose="020B0604020202020204" pitchFamily="34" charset="0"/>
              <a:buChar char="•"/>
            </a:pP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집합 연산이 가능 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(AND, OR)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977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184217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Pandas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1582" y="1275343"/>
            <a:ext cx="10577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인덱싱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인덱서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loc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iloc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buSzPct val="97000"/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loc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레이블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인덱스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기반으로 행 데이터를 읽는다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buSzPct val="97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loc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위치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 번호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이용해서 행 데이터를 읽는다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>
              <a:buSzPct val="97000"/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</a:t>
            </a:r>
            <a:r>
              <a:rPr lang="en-US" altLang="ko-KR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 python </a:t>
            </a:r>
            <a:r>
              <a:rPr lang="ko-KR" altLang="en-US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에서는 </a:t>
            </a:r>
            <a:r>
              <a:rPr lang="en-US" altLang="ko-KR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 </a:t>
            </a:r>
            <a:r>
              <a:rPr lang="ko-KR" altLang="en-US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 부터 시작</a:t>
            </a:r>
            <a:endParaRPr lang="en-US" altLang="ko-KR" sz="15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5259558" y="3888279"/>
            <a:ext cx="6438468" cy="2049334"/>
            <a:chOff x="5259558" y="3888279"/>
            <a:chExt cx="6438468" cy="204933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45" b="34832"/>
            <a:stretch/>
          </p:blipFill>
          <p:spPr>
            <a:xfrm>
              <a:off x="6121802" y="3888279"/>
              <a:ext cx="5576224" cy="183735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16" name="그룹 15"/>
            <p:cNvGrpSpPr/>
            <p:nvPr/>
          </p:nvGrpSpPr>
          <p:grpSpPr>
            <a:xfrm>
              <a:off x="5259558" y="3948291"/>
              <a:ext cx="1386407" cy="1989322"/>
              <a:chOff x="5198600" y="3609298"/>
              <a:chExt cx="1412414" cy="28089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735248" y="4207943"/>
                <a:ext cx="337931" cy="195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ko-KR" sz="2800" dirty="0" smtClean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altLang="ko-KR" sz="2800" dirty="0" smtClean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5721130" y="3609298"/>
                <a:ext cx="889884" cy="2523594"/>
                <a:chOff x="5721130" y="3609298"/>
                <a:chExt cx="889884" cy="2523594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721130" y="3609298"/>
                  <a:ext cx="8898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>
                      <a:solidFill>
                        <a:schemeClr val="accent5"/>
                      </a:solidFill>
                    </a:rPr>
                    <a:t>인덱스</a:t>
                  </a:r>
                  <a:endParaRPr lang="ko-KR" altLang="en-US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6166072" y="4153284"/>
                  <a:ext cx="443174" cy="1979608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vert="eaVert"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5198600" y="6048930"/>
                <a:ext cx="92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err="1" smtClean="0">
                    <a:solidFill>
                      <a:srgbClr val="FF0000"/>
                    </a:solidFill>
                  </a:rPr>
                  <a:t>행번호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41582" y="4176289"/>
            <a:ext cx="483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번호는 암묵적으로 보이지 않는다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중간에 인덱스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삭제해도 행 번호는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번부터 시작해서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서대로 이어진다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7469" y="3707580"/>
            <a:ext cx="320219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인덱스와 </a:t>
            </a:r>
            <a:r>
              <a:rPr lang="ko-KR" altLang="en-US" sz="23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번호의 차이</a:t>
            </a:r>
            <a:r>
              <a:rPr lang="en-US" altLang="ko-KR" sz="23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3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7655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184217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Pandas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1703" y="1279067"/>
            <a:ext cx="1057738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처리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None</a:t>
            </a:r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ko-KR" altLang="en-US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자료형이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None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 연산을 할 경우 오류가 발생한다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NaN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ko-KR" altLang="en-US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자료형이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Float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배열에서 연산할 경우 오류가 발생하지 않지만 결과값이 </a:t>
            </a:r>
            <a:r>
              <a:rPr lang="en-US" altLang="ko-KR" sz="2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NaN</a:t>
            </a: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된다</a:t>
            </a:r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4"/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Null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 연산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ko-KR" sz="2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snull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또는</a:t>
            </a: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notnull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누락 값을 확인하고 삭제할지 변경할지 결정한다</a:t>
            </a:r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삭제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변경은 </a:t>
            </a: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dropna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(), </a:t>
            </a: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fillna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(),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17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2433080" y="2099365"/>
            <a:ext cx="8894824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199456" y="2099365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199457" y="4389107"/>
            <a:ext cx="8896335" cy="1871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8942152" y="4389107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4"/>
          <p:cNvSpPr/>
          <p:nvPr/>
        </p:nvSpPr>
        <p:spPr>
          <a:xfrm>
            <a:off x="1199456" y="1425166"/>
            <a:ext cx="2258155" cy="54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3200" dirty="0" err="1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목차</a:t>
            </a:r>
            <a:endParaRPr sz="3200" dirty="0">
              <a:solidFill>
                <a:srgbClr val="E00868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6096438" y="2585990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3" name="그룹 2"/>
          <p:cNvGrpSpPr/>
          <p:nvPr/>
        </p:nvGrpSpPr>
        <p:grpSpPr>
          <a:xfrm>
            <a:off x="3144075" y="2585990"/>
            <a:ext cx="1782087" cy="1312664"/>
            <a:chOff x="2703627" y="2557807"/>
            <a:chExt cx="1782087" cy="1312664"/>
          </a:xfrm>
        </p:grpSpPr>
        <p:sp>
          <p:nvSpPr>
            <p:cNvPr id="106" name="Google Shape;106;p14"/>
            <p:cNvSpPr/>
            <p:nvPr/>
          </p:nvSpPr>
          <p:spPr>
            <a:xfrm>
              <a:off x="3221458" y="2557807"/>
              <a:ext cx="126425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2400" b="1" dirty="0">
                  <a:solidFill>
                    <a:srgbClr val="3F3F3F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01</a:t>
              </a:r>
              <a:endParaRPr sz="2400" b="1" dirty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703627" y="3107534"/>
              <a:ext cx="1619261" cy="762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r>
                <a:rPr lang="en-US" altLang="ko-KR" sz="2400" dirty="0" err="1" smtClean="0">
                  <a:solidFill>
                    <a:srgbClr val="26262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Numpy</a:t>
              </a:r>
              <a:endParaRPr lang="en-US" altLang="ko-KR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endParaRPr>
            </a:p>
            <a:p>
              <a:pPr algn="ctr"/>
              <a:r>
                <a:rPr lang="ko-KR" altLang="en-US" sz="2400" dirty="0" smtClean="0">
                  <a:solidFill>
                    <a:srgbClr val="26262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기초</a:t>
              </a:r>
              <a:endParaRPr sz="2400" dirty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endParaRPr>
            </a:p>
          </p:txBody>
        </p:sp>
        <p:cxnSp>
          <p:nvCxnSpPr>
            <p:cNvPr id="114" name="Google Shape;114;p14"/>
            <p:cNvCxnSpPr/>
            <p:nvPr/>
          </p:nvCxnSpPr>
          <p:spPr>
            <a:xfrm>
              <a:off x="3332324" y="3016656"/>
              <a:ext cx="361868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" name="그룹 1"/>
          <p:cNvGrpSpPr/>
          <p:nvPr/>
        </p:nvGrpSpPr>
        <p:grpSpPr>
          <a:xfrm>
            <a:off x="7566714" y="2557805"/>
            <a:ext cx="1762534" cy="1372859"/>
            <a:chOff x="5267463" y="2557807"/>
            <a:chExt cx="1762534" cy="1372859"/>
          </a:xfrm>
        </p:grpSpPr>
        <p:sp>
          <p:nvSpPr>
            <p:cNvPr id="107" name="Google Shape;107;p14"/>
            <p:cNvSpPr/>
            <p:nvPr/>
          </p:nvSpPr>
          <p:spPr>
            <a:xfrm>
              <a:off x="5765741" y="2557807"/>
              <a:ext cx="126425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2400" b="1" dirty="0">
                  <a:solidFill>
                    <a:srgbClr val="3F3F3F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02</a:t>
              </a:r>
              <a:endParaRPr sz="2400" b="1" dirty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267463" y="3167729"/>
              <a:ext cx="1657321" cy="762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26262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Pandas</a:t>
              </a:r>
            </a:p>
            <a:p>
              <a:pPr algn="ctr"/>
              <a:r>
                <a:rPr lang="ko-KR" altLang="en-US" sz="2400" dirty="0">
                  <a:solidFill>
                    <a:srgbClr val="26262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기초</a:t>
              </a:r>
            </a:p>
            <a:p>
              <a:pPr algn="ctr"/>
              <a:endParaRPr sz="2400" dirty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endParaRPr>
            </a:p>
          </p:txBody>
        </p:sp>
        <p:cxnSp>
          <p:nvCxnSpPr>
            <p:cNvPr id="115" name="Google Shape;115;p14"/>
            <p:cNvCxnSpPr/>
            <p:nvPr/>
          </p:nvCxnSpPr>
          <p:spPr>
            <a:xfrm>
              <a:off x="5896846" y="3016656"/>
              <a:ext cx="361868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988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51729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altLang="ko-KR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07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4024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란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952" y="1113857"/>
            <a:ext cx="101788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Tx/>
              <a:buAutoNum type="arabicPeriod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Numerical Python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줄임 말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행렬 연산이나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대규모 다차원 배열을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편리하게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처리할 수 있도록 지원하는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파이썬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라이브러리이다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구조 뿐 아니라 고성능의 수치 계산 함수를 제공한다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 lvl="1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특징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배열 객체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기본적으로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array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단위로 데이터 관리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큰 규모의 데이터 연산을 빠르게 수행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반복문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없이 배열에 대한 처리 지원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정교한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브로드캐스팅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(Broadcast)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45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196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376" y="1122666"/>
            <a:ext cx="8100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Scalar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vs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V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ector 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vs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Matrix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Scalar 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스칼라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숫자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Vector 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벡터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숫자들의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 (1D array)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Matrix 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행렬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숫자들의 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2D array (rows, columns)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33" y="3747575"/>
            <a:ext cx="6948985" cy="268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904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196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376" y="1122666"/>
            <a:ext cx="75772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ndarray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vs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list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ndarray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메모리량이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상대적으로 작다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서로 다른 타입의 데이터를 담을 수 없다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내부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반복문을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사용해서 속도가 빠르다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 간에 산술 연산이 가능하다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사용되는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메모리량이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많다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서로 다른 타입의 데이터를 담을 수 있다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71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20" y="2710069"/>
            <a:ext cx="5673382" cy="3171578"/>
          </a:xfrm>
          <a:prstGeom prst="rect">
            <a:avLst/>
          </a:prstGeom>
        </p:spPr>
      </p:pic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196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376" y="1122666"/>
            <a:ext cx="757721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Ndarray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다차원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array)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Numpy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다차원 배열을 지원하고 배열의 구조는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‘shape’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표현된다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다차원 배열은 입체적인 데이터 구조를 가진다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방향은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axis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표현한다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 방향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axis = 0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 방향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axis = 1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채널 방향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axis = 2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243448" y="6462603"/>
            <a:ext cx="832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8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</a:t>
            </a:r>
            <a:r>
              <a:rPr lang="en-US" altLang="ko-KR" sz="800" i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oreilly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57966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196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126" y="1422250"/>
            <a:ext cx="5655649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브로드캐스팅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크기가 다른 배열 간의 연산 함수를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적용하는 규칙 집합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mxn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행렬과 </a:t>
            </a:r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mx1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벡터 간의 연산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 x n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행렬과 </a:t>
            </a:r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1xn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벡터 간의 연산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mx1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벡터와 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1xn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927" y="1781475"/>
            <a:ext cx="5623068" cy="42173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16966" y="5998776"/>
            <a:ext cx="832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8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</a:t>
            </a:r>
            <a:r>
              <a:rPr lang="en-US" altLang="ko-KR" sz="800" i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astroml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6155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619775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Pandas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97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333</Words>
  <Application>Microsoft Office PowerPoint</Application>
  <PresentationFormat>와이드스크린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Tmon몬소리OTF Black</vt:lpstr>
      <vt:lpstr>나눔스퀘어 Bold</vt:lpstr>
      <vt:lpstr>나눔스퀘어라운드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80</cp:revision>
  <dcterms:created xsi:type="dcterms:W3CDTF">2019-10-31T04:28:31Z</dcterms:created>
  <dcterms:modified xsi:type="dcterms:W3CDTF">2020-03-23T07:45:11Z</dcterms:modified>
</cp:coreProperties>
</file>