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1122480"/>
            <a:ext cx="9142920" cy="14968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1" strike="noStrike" spc="-1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Temporal Anomaly</a:t>
            </a:r>
            <a:endParaRPr sz="3600" b="1" strike="noStrike" spc="-1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552699" y="3343275"/>
            <a:ext cx="7086600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370494" name=""/>
          <p:cNvSpPr txBox="1"/>
          <p:nvPr/>
        </p:nvSpPr>
        <p:spPr bwMode="auto">
          <a:xfrm flipH="0" flipV="0">
            <a:off x="7902409" y="3905249"/>
            <a:ext cx="1741269" cy="72273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lnSpc>
                <a:spcPct val="114999"/>
              </a:lnSpc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Разработчик: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  <a:p>
            <a:pPr algn="r">
              <a:lnSpc>
                <a:spcPct val="114999"/>
              </a:lnSpc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Колмаков С. В.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577659" name=""/>
          <p:cNvSpPr txBox="1"/>
          <p:nvPr/>
        </p:nvSpPr>
        <p:spPr bwMode="auto">
          <a:xfrm flipH="0" flipV="0">
            <a:off x="4912185" y="1086933"/>
            <a:ext cx="236762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Введение</a:t>
            </a:r>
            <a:endParaRPr sz="3600" b="1">
              <a:solidFill>
                <a:schemeClr val="bg1"/>
              </a:solidFill>
            </a:endParaRPr>
          </a:p>
        </p:txBody>
      </p:sp>
      <p:sp>
        <p:nvSpPr>
          <p:cNvPr id="1580238466" name="Text 1"/>
          <p:cNvSpPr/>
          <p:nvPr/>
        </p:nvSpPr>
        <p:spPr bwMode="auto">
          <a:xfrm>
            <a:off x="388610" y="1856326"/>
            <a:ext cx="660989" cy="357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49"/>
              </a:lnSpc>
              <a:buNone/>
              <a:defRPr/>
            </a:pPr>
            <a:r>
              <a:rPr lang="en-US" sz="2200" b="1" spc="-66">
                <a:solidFill>
                  <a:srgbClr val="FFFFFF"/>
                </a:solidFill>
                <a:latin typeface="Ubuntu Light"/>
                <a:ea typeface="Ubuntu Light"/>
                <a:cs typeface="Ubuntu Light"/>
              </a:rPr>
              <a:t>Цель</a:t>
            </a:r>
            <a:endParaRPr sz="2200">
              <a:latin typeface="Ubuntu Light"/>
              <a:cs typeface="Ubuntu Light"/>
            </a:endParaRPr>
          </a:p>
        </p:txBody>
      </p:sp>
      <p:sp>
        <p:nvSpPr>
          <p:cNvPr id="379406106" name="Text 2"/>
          <p:cNvSpPr/>
          <p:nvPr/>
        </p:nvSpPr>
        <p:spPr bwMode="auto">
          <a:xfrm flipH="0" flipV="0">
            <a:off x="719105" y="2437473"/>
            <a:ext cx="11017054" cy="1243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ct val="150000"/>
              </a:lnSpc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Предоставить игроку возможность погрузиться в атмосферу приключений, постепенно продвигаясь по сюжету через исследование окружающей среды.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1585864481" name="Text 3"/>
          <p:cNvSpPr/>
          <p:nvPr/>
        </p:nvSpPr>
        <p:spPr bwMode="auto">
          <a:xfrm>
            <a:off x="388610" y="3946907"/>
            <a:ext cx="1753529" cy="357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49"/>
              </a:lnSpc>
              <a:buNone/>
              <a:defRPr/>
            </a:pPr>
            <a:r>
              <a:rPr lang="en-US" sz="2200" b="1" spc="-66">
                <a:solidFill>
                  <a:srgbClr val="FFFFFF"/>
                </a:solidFill>
                <a:latin typeface="Ubuntu Light"/>
                <a:ea typeface="Ubuntu Light"/>
                <a:cs typeface="Ubuntu Light"/>
              </a:rPr>
              <a:t>Актуальность</a:t>
            </a:r>
            <a:endParaRPr sz="2200">
              <a:latin typeface="Ubuntu Light"/>
              <a:cs typeface="Ubuntu Light"/>
            </a:endParaRPr>
          </a:p>
        </p:txBody>
      </p:sp>
      <p:sp>
        <p:nvSpPr>
          <p:cNvPr id="1512198689" name="Text 4"/>
          <p:cNvSpPr/>
          <p:nvPr/>
        </p:nvSpPr>
        <p:spPr bwMode="auto">
          <a:xfrm flipH="0" flipV="0">
            <a:off x="719104" y="4562979"/>
            <a:ext cx="11188536" cy="156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Проект актуален, поскольку жанр приключенческих игр с исследованием остается популярным. Погружение в атмосферу приключений и развитие аналитических навыков делают игру привлекательной для разных возрастных групп.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715333" name=""/>
          <p:cNvSpPr txBox="1"/>
          <p:nvPr/>
        </p:nvSpPr>
        <p:spPr bwMode="auto">
          <a:xfrm flipH="0" flipV="0">
            <a:off x="3537618" y="498394"/>
            <a:ext cx="5116762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Описание реализаций</a:t>
            </a:r>
            <a:endParaRPr sz="3600" b="1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309010496" name="Text 2"/>
          <p:cNvSpPr/>
          <p:nvPr/>
        </p:nvSpPr>
        <p:spPr bwMode="auto">
          <a:xfrm flipH="0" flipV="0">
            <a:off x="719105" y="1407153"/>
            <a:ext cx="11017054" cy="474454"/>
          </a:xfrm>
          <a:prstGeom prst="rect">
            <a:avLst/>
          </a:prstGeom>
          <a:noFill/>
          <a:ln w="12700">
            <a:solidFill>
              <a:srgbClr val="000000">
                <a:alpha val="0"/>
              </a:srgbClr>
            </a:solidFill>
          </a:ln>
        </p:spPr>
        <p:txBody>
          <a:bodyPr wrap="square" lIns="0" tIns="0" rIns="0" bIns="0" rtlCol="0" anchor="t"/>
          <a:lstStyle/>
          <a:p>
            <a:pPr algn="ctr">
              <a:lnSpc>
                <a:spcPct val="150000"/>
              </a:lnSpc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В данном проекте сделано множество классов на слайде приведено несколько из них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2058171048" name=""/>
          <p:cNvSpPr txBox="1"/>
          <p:nvPr/>
        </p:nvSpPr>
        <p:spPr bwMode="auto">
          <a:xfrm flipH="0" flipV="0">
            <a:off x="7228582" y="2249532"/>
            <a:ext cx="4818008" cy="9452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Действие движения мыши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mouse_motion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seeker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set_text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mouse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get_pos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scenes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].mouse_motion(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1541558380" name=""/>
          <p:cNvSpPr txBox="1"/>
          <p:nvPr/>
        </p:nvSpPr>
        <p:spPr bwMode="auto">
          <a:xfrm flipH="0" flipV="0">
            <a:off x="205499" y="5499286"/>
            <a:ext cx="3764975" cy="1158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Рисуем сцены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draw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.fill((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15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45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50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scenes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].draw(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seeker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draw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826961440" name=""/>
          <p:cNvSpPr txBox="1"/>
          <p:nvPr/>
        </p:nvSpPr>
        <p:spPr bwMode="auto">
          <a:xfrm flipH="0" flipV="0">
            <a:off x="205499" y="2055047"/>
            <a:ext cx="4379274" cy="3292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Главный центр всех сцен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class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StageCenter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__init__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seeker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SeekerPos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music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Music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CE9178"/>
                </a:solidFill>
                <a:latin typeface="Ubuntu Light"/>
                <a:ea typeface="Ubuntu Light"/>
                <a:cs typeface="Ubuntu Light"/>
              </a:rPr>
              <a:t>"x.mp3"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music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play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</a:t>
            </a:r>
            <a:endParaRPr sz="1400" b="0" i="0" u="none">
              <a:solidFill>
                <a:srgbClr val="CCCCCC"/>
              </a:solidFill>
              <a:latin typeface="Ubuntu Light"/>
              <a:cs typeface="Ubuntu Light"/>
            </a:endParaRPr>
          </a:p>
          <a:p>
            <a:pPr algn="l">
              <a:defRPr/>
            </a:pP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scenes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{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400" b="0" i="0" u="none">
                <a:solidFill>
                  <a:srgbClr val="CE9178"/>
                </a:solidFill>
                <a:latin typeface="Ubuntu Light"/>
                <a:ea typeface="Ubuntu Light"/>
                <a:cs typeface="Ubuntu Light"/>
              </a:rPr>
              <a:t>"MainMenu"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MainMenu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set_scene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),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400" b="0" i="0" u="none">
                <a:solidFill>
                  <a:srgbClr val="CE9178"/>
                </a:solidFill>
                <a:latin typeface="Ubuntu Light"/>
                <a:ea typeface="Ubuntu Light"/>
                <a:cs typeface="Ubuntu Light"/>
              </a:rPr>
              <a:t>"Game"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set_scene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seeker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),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400" b="0" i="0" u="none">
                <a:solidFill>
                  <a:srgbClr val="CE9178"/>
                </a:solidFill>
                <a:latin typeface="Ubuntu Light"/>
                <a:ea typeface="Ubuntu Light"/>
                <a:cs typeface="Ubuntu Light"/>
              </a:rPr>
              <a:t>"GameMenu"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GameMenu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set_scene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}</a:t>
            </a:r>
            <a:endParaRPr sz="1400" b="0" i="0" u="none">
              <a:solidFill>
                <a:srgbClr val="CCCCCC"/>
              </a:solidFill>
              <a:latin typeface="Ubuntu Light"/>
              <a:cs typeface="Ubuntu Light"/>
            </a:endParaRPr>
          </a:p>
          <a:p>
            <a:pPr algn="l">
              <a:defRPr/>
            </a:pP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CE9178"/>
                </a:solidFill>
                <a:latin typeface="Ubuntu Light"/>
                <a:ea typeface="Ubuntu Light"/>
                <a:cs typeface="Ubuntu Light"/>
              </a:rPr>
              <a:t>"MainMenu"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845972657" name=""/>
          <p:cNvSpPr txBox="1"/>
          <p:nvPr/>
        </p:nvSpPr>
        <p:spPr bwMode="auto">
          <a:xfrm flipH="0" flipV="0">
            <a:off x="4693790" y="3791134"/>
            <a:ext cx="4885231" cy="7318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Действие нажатия мыши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mouse_down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scenes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].mouse_down(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1931302015" name=""/>
          <p:cNvSpPr txBox="1"/>
          <p:nvPr/>
        </p:nvSpPr>
        <p:spPr bwMode="auto">
          <a:xfrm flipH="0" flipV="0">
            <a:off x="5009882" y="4859206"/>
            <a:ext cx="6087384" cy="17986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Функция проверки отдельных параметров для определенных сцен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event_additional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event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scenes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].event_additional(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event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if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event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.type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KEYDOWN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400" b="0" i="0" u="non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if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event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.key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K_p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music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stop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400" b="0" i="0" u="non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if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event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.key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K_o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music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play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591469661" name=""/>
          <p:cNvSpPr txBox="1"/>
          <p:nvPr/>
        </p:nvSpPr>
        <p:spPr bwMode="auto">
          <a:xfrm flipH="0" flipV="0">
            <a:off x="9340729" y="3930492"/>
            <a:ext cx="2597004" cy="7318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Меняем сцену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set_scene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scene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389777160" name=""/>
          <p:cNvSpPr txBox="1"/>
          <p:nvPr/>
        </p:nvSpPr>
        <p:spPr bwMode="auto">
          <a:xfrm flipH="0" flipV="0">
            <a:off x="3330579" y="2530928"/>
            <a:ext cx="3691135" cy="7318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    # Обновляем сцены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update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scenes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current_scene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].update()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1817027863" name=""/>
          <p:cNvSpPr txBox="1"/>
          <p:nvPr/>
        </p:nvSpPr>
        <p:spPr bwMode="auto">
          <a:xfrm flipH="0" flipV="0">
            <a:off x="365793" y="2116752"/>
            <a:ext cx="6344009" cy="4358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 strike="noStrik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Класс игрока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class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Player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 strike="noStrik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sprite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Sprite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 strike="noStrik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Инициализация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 strike="noStrik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__init__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pos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*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groups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 strike="noStrik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None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 strike="noStrik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super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().</a:t>
            </a:r>
            <a:r>
              <a:rPr sz="1400" b="0" i="0" u="none" strike="noStrik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__init__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*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groups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b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</a:b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image_def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if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else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load_image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 strike="noStrike">
                <a:solidFill>
                  <a:srgbClr val="CE9178"/>
                </a:solidFill>
                <a:latin typeface="Ubuntu Light"/>
                <a:ea typeface="Ubuntu Light"/>
                <a:cs typeface="Ubuntu Light"/>
              </a:rPr>
              <a:t>"player_default.png"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1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_def</a:t>
            </a:r>
            <a:b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</a:b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get_rect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mask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mask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from_surface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pos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 strike="noStrik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Перемещение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 strike="noStrik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move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move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 strike="noStrik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Копируем игрока с новыми координатами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 strike="noStrik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copy_player_move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 strike="noStrike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 strike="noStrik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return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Player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((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+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+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), 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 strike="noStrik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 strike="noStrik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 strike="noStrike">
              <a:latin typeface="Ubuntu Light"/>
              <a:cs typeface="Ubuntu Light"/>
            </a:endParaRPr>
          </a:p>
        </p:txBody>
      </p:sp>
      <p:sp>
        <p:nvSpPr>
          <p:cNvPr id="567972079" name=""/>
          <p:cNvSpPr txBox="1"/>
          <p:nvPr/>
        </p:nvSpPr>
        <p:spPr bwMode="auto">
          <a:xfrm flipH="0" flipV="0">
            <a:off x="6833044" y="1827372"/>
            <a:ext cx="5715213" cy="47247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Класс для работы с музыкой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class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Music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6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Задаем начальные параметры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6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__init__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filename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sound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load_music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filename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sound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set_volume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6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0.25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active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</a:t>
            </a:r>
            <a:br>
              <a:rPr sz="16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</a:b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6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Воспроизводим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6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play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600" b="0" i="0" u="non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if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sound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and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not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active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sound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play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loops</a:t>
            </a:r>
            <a:r>
              <a:rPr sz="16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=-</a:t>
            </a:r>
            <a:r>
              <a:rPr sz="16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1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active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1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6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Останавливаем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6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stop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600" b="0" i="0" u="non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if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sound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sound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stop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</a:t>
            </a:r>
            <a:endParaRPr sz="16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    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6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active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6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6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</a:t>
            </a:r>
            <a:endParaRPr sz="1600">
              <a:latin typeface="Ubuntu Light"/>
              <a:cs typeface="Ubuntu Light"/>
            </a:endParaRPr>
          </a:p>
        </p:txBody>
      </p:sp>
      <p:sp>
        <p:nvSpPr>
          <p:cNvPr id="817019026" name=""/>
          <p:cNvSpPr txBox="1"/>
          <p:nvPr/>
        </p:nvSpPr>
        <p:spPr bwMode="auto">
          <a:xfrm flipH="0" flipV="0">
            <a:off x="467810" y="1871807"/>
            <a:ext cx="5725898" cy="478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Класс для работы с камерой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class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Camera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Зададим начальный сдвиг камеры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__init__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dx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dy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Сдвинуть объект obj на смещение камеры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apply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obj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obj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.rect.x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+=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dx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obj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.rect.y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+=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dy</a:t>
            </a:r>
            <a:b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</a:b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Сдвинуть объект obj на смещение камеры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apply_mode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obj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obj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.move(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dx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dy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Позиционировать камеру на объекте target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update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target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size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display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Info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current_w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display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Info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current_h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dx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-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target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.rect.x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+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target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.rect.w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//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2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-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size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//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2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 algn="l"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dy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-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target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.rect.y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+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target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.rect.h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//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2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-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size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1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//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2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1766439907" name=""/>
          <p:cNvSpPr txBox="1"/>
          <p:nvPr/>
        </p:nvSpPr>
        <p:spPr bwMode="auto">
          <a:xfrm flipH="0" flipV="0">
            <a:off x="5916371" y="1796892"/>
            <a:ext cx="6415969" cy="478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Класс для работы с триггерами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class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Trigger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sprite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Sprite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Задаем начальные параметры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__init__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pos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size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*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groups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color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255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255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255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)):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super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().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__init__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*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groups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Surface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size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color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color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fill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color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set_alpha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50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pos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pos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1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size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size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[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1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])</a:t>
            </a:r>
            <a:b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</a:b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active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  <a:t>0</a:t>
            </a:r>
            <a:br>
              <a:rPr sz="1400" b="0" i="0" u="none">
                <a:solidFill>
                  <a:srgbClr val="B5CEA8"/>
                </a:solidFill>
                <a:latin typeface="Ubuntu Light"/>
                <a:ea typeface="Ubuntu Light"/>
                <a:cs typeface="Ubuntu Light"/>
              </a:rPr>
            </a:b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Отрисовываем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draw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win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.blit(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x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rect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y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))</a:t>
            </a:r>
            <a:b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</a:b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6A9955"/>
                </a:solidFill>
                <a:latin typeface="Ubuntu Light"/>
                <a:ea typeface="Ubuntu Light"/>
                <a:cs typeface="Ubuntu Light"/>
              </a:rPr>
              <a:t># Обновляем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</a:t>
            </a:r>
            <a:r>
              <a:rPr sz="1400" b="0" i="0" u="none">
                <a:solidFill>
                  <a:srgbClr val="569CD6"/>
                </a:solidFill>
                <a:latin typeface="Ubuntu Light"/>
                <a:ea typeface="Ubuntu Light"/>
                <a:cs typeface="Ubuntu Light"/>
              </a:rPr>
              <a:t>def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update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obj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camera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):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active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D4D4D4"/>
                </a:solidFill>
                <a:latin typeface="Ubuntu Light"/>
                <a:ea typeface="Ubuntu Light"/>
                <a:cs typeface="Ubuntu Light"/>
              </a:rPr>
              <a:t>=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pygame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4EC9B0"/>
                </a:solidFill>
                <a:latin typeface="Ubuntu Light"/>
                <a:ea typeface="Ubuntu Light"/>
                <a:cs typeface="Ubuntu Light"/>
              </a:rPr>
              <a:t>sprite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collide_mask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,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obj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image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DCDCAA"/>
                </a:solidFill>
                <a:latin typeface="Ubuntu Light"/>
                <a:ea typeface="Ubuntu Light"/>
                <a:cs typeface="Ubuntu Light"/>
              </a:rPr>
              <a:t>fill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(</a:t>
            </a:r>
            <a:r>
              <a:rPr sz="1400" b="0" i="0" u="none">
                <a:solidFill>
                  <a:srgbClr val="CE9178"/>
                </a:solidFill>
                <a:latin typeface="Ubuntu Light"/>
                <a:ea typeface="Ubuntu Light"/>
                <a:cs typeface="Ubuntu Light"/>
              </a:rPr>
              <a:t>"red"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if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active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C586C0"/>
                </a:solidFill>
                <a:latin typeface="Ubuntu Light"/>
                <a:ea typeface="Ubuntu Light"/>
                <a:cs typeface="Ubuntu Light"/>
              </a:rPr>
              <a:t>else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color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  <a:p>
            <a:pPr>
              <a:defRPr/>
            </a:pP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        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camera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.apply_mode(</a:t>
            </a:r>
            <a:r>
              <a:rPr sz="1400" b="0" i="0" u="none">
                <a:solidFill>
                  <a:srgbClr val="9CDCFE"/>
                </a:solidFill>
                <a:latin typeface="Ubuntu Light"/>
                <a:ea typeface="Ubuntu Light"/>
                <a:cs typeface="Ubuntu Light"/>
              </a:rPr>
              <a:t>self</a:t>
            </a:r>
            <a:r>
              <a:rPr sz="1400" b="0" i="0" u="none">
                <a:solidFill>
                  <a:srgbClr val="CCCCCC"/>
                </a:solidFill>
                <a:latin typeface="Ubuntu Light"/>
                <a:ea typeface="Ubuntu Light"/>
                <a:cs typeface="Ubuntu Light"/>
              </a:rPr>
              <a:t>)</a:t>
            </a:r>
            <a:endParaRPr sz="1400">
              <a:latin typeface="Ubuntu Light"/>
              <a:cs typeface="Ubuntu Light"/>
            </a:endParaRPr>
          </a:p>
        </p:txBody>
      </p:sp>
      <p:sp>
        <p:nvSpPr>
          <p:cNvPr id="1057225482" name="Text 2"/>
          <p:cNvSpPr/>
          <p:nvPr/>
        </p:nvSpPr>
        <p:spPr bwMode="auto">
          <a:xfrm flipH="0" flipV="0">
            <a:off x="719104" y="2185445"/>
            <a:ext cx="11017053" cy="95780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marL="283879" indent="-283879" algn="l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Реализовано перемещение между сценами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1841953844" name="Text 2"/>
          <p:cNvSpPr/>
          <p:nvPr/>
        </p:nvSpPr>
        <p:spPr bwMode="auto">
          <a:xfrm flipH="0" flipV="0">
            <a:off x="684822" y="3565209"/>
            <a:ext cx="11017053" cy="95780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marL="283879" indent="-283879" algn="l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Перемещение игрока по карте и взаимодействие с предметами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481905385" name="Text 2"/>
          <p:cNvSpPr/>
          <p:nvPr/>
        </p:nvSpPr>
        <p:spPr bwMode="auto">
          <a:xfrm flipH="0" flipV="0">
            <a:off x="719104" y="4951822"/>
            <a:ext cx="11017053" cy="95780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marL="283879" indent="-283879" algn="l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Перемещение между картами и т. д.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5415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6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2696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897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97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4597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0581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4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914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30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93130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541558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15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826961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96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89777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845972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597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05817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591469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4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93130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30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02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81702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797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817027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702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567972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9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43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76643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01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701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1766439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643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817019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701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22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722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722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95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195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195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0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905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905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158062" name=""/>
          <p:cNvSpPr txBox="1"/>
          <p:nvPr/>
        </p:nvSpPr>
        <p:spPr bwMode="auto">
          <a:xfrm flipH="0" flipV="0">
            <a:off x="5261705" y="766713"/>
            <a:ext cx="166858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Вывод</a:t>
            </a:r>
            <a:endParaRPr sz="3600" b="1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334091601" name="Text 2"/>
          <p:cNvSpPr/>
          <p:nvPr/>
        </p:nvSpPr>
        <p:spPr bwMode="auto">
          <a:xfrm flipH="0" flipV="0">
            <a:off x="911710" y="2546331"/>
            <a:ext cx="5580289" cy="814632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</a:schemeClr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marL="283879" indent="-283879" algn="l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Проект в виде игры готов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361534878" name="Text 2"/>
          <p:cNvSpPr/>
          <p:nvPr/>
        </p:nvSpPr>
        <p:spPr bwMode="auto">
          <a:xfrm flipH="0" flipV="0">
            <a:off x="6958234" y="2546331"/>
            <a:ext cx="4725768" cy="814632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</a:schemeClr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marL="283878" indent="-283878" algn="l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Нужно доработать сюжет игры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290740955" name="Text 2"/>
          <p:cNvSpPr/>
          <p:nvPr/>
        </p:nvSpPr>
        <p:spPr bwMode="auto">
          <a:xfrm flipH="0" flipV="0">
            <a:off x="6930294" y="3716545"/>
            <a:ext cx="4753708" cy="1032347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</a:schemeClr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marL="283878" indent="-283878" algn="l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Нужно добавить больше взаимодействий для игрока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1039500204" name="Text 2"/>
          <p:cNvSpPr/>
          <p:nvPr/>
        </p:nvSpPr>
        <p:spPr bwMode="auto">
          <a:xfrm flipH="0" flipV="0">
            <a:off x="911710" y="3716545"/>
            <a:ext cx="5580289" cy="1113990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</a:schemeClr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marL="283878" indent="-283878" algn="l">
              <a:lnSpc>
                <a:spcPct val="150000"/>
              </a:lnSpc>
              <a:buFont typeface="Arial"/>
              <a:buChar char="•"/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Частично реализован движок для создания уровней с помощью текстового документа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386820845" name="Text 2"/>
          <p:cNvSpPr/>
          <p:nvPr/>
        </p:nvSpPr>
        <p:spPr bwMode="auto">
          <a:xfrm flipH="0" flipV="0">
            <a:off x="1810027" y="1510392"/>
            <a:ext cx="1635088" cy="612321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algn="ctr">
              <a:lnSpc>
                <a:spcPct val="150000"/>
              </a:lnSpc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Готово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563296447" name="Text 2"/>
          <p:cNvSpPr/>
          <p:nvPr/>
        </p:nvSpPr>
        <p:spPr bwMode="auto">
          <a:xfrm flipH="0" flipV="0">
            <a:off x="8147190" y="1662791"/>
            <a:ext cx="2099336" cy="612320"/>
          </a:xfrm>
          <a:prstGeom prst="roundRect">
            <a:avLst>
              <a:gd name="adj" fmla="val 16667"/>
            </a:avLst>
          </a:prstGeom>
          <a:solidFill>
            <a:srgbClr val="80533B"/>
          </a:solidFill>
          <a:ln/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lstStyle/>
          <a:p>
            <a:pPr algn="ctr">
              <a:lnSpc>
                <a:spcPct val="150000"/>
              </a:lnSpc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В планах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409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409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50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9500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9500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1534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1534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4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74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9074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>
            <a:lumMod val="85000"/>
            <a:lumOff val="1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65040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1122480"/>
            <a:ext cx="9142920" cy="14968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1" strike="noStrike" spc="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Temporal Anomaly</a:t>
            </a:r>
            <a:endParaRPr sz="3600" b="1" strike="noStrike" spc="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cxnSp>
        <p:nvCxnSpPr>
          <p:cNvPr id="1877302012" name=""/>
          <p:cNvCxnSpPr>
            <a:cxnSpLocks/>
          </p:cNvCxnSpPr>
          <p:nvPr/>
        </p:nvCxnSpPr>
        <p:spPr bwMode="auto">
          <a:xfrm flipH="0" flipV="0">
            <a:off x="2552699" y="3343275"/>
            <a:ext cx="7086600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6109985" name=""/>
          <p:cNvSpPr txBox="1"/>
          <p:nvPr/>
        </p:nvSpPr>
        <p:spPr bwMode="auto">
          <a:xfrm flipH="0" flipV="0">
            <a:off x="7902409" y="3905249"/>
            <a:ext cx="1741269" cy="72273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lnSpc>
                <a:spcPct val="114999"/>
              </a:lnSpc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Разработчик: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  <a:p>
            <a:pPr algn="r">
              <a:lnSpc>
                <a:spcPct val="114999"/>
              </a:lnSpc>
              <a:defRPr/>
            </a:pPr>
            <a:r>
              <a:rPr sz="1800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Колмаков С. В.</a:t>
            </a:r>
            <a:endParaRPr sz="1800">
              <a:solidFill>
                <a:schemeClr val="bg1"/>
              </a:solidFill>
              <a:latin typeface="Ubuntu Light"/>
              <a:cs typeface="Ubuntu Light"/>
            </a:endParaRPr>
          </a:p>
        </p:txBody>
      </p:sp>
      <p:sp>
        <p:nvSpPr>
          <p:cNvPr id="205604841" name=""/>
          <p:cNvSpPr txBox="1"/>
          <p:nvPr/>
        </p:nvSpPr>
        <p:spPr bwMode="auto">
          <a:xfrm flipH="0" flipV="0">
            <a:off x="2552699" y="3343275"/>
            <a:ext cx="3711417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1">
                <a:solidFill>
                  <a:schemeClr val="bg1"/>
                </a:solidFill>
                <a:latin typeface="Ubuntu Light"/>
                <a:ea typeface="Ubuntu Light"/>
                <a:cs typeface="Ubuntu Light"/>
              </a:rPr>
              <a:t>Спасибо за внимание!</a:t>
            </a:r>
            <a:endParaRPr sz="2600" b="1">
              <a:solidFill>
                <a:schemeClr val="bg1"/>
              </a:solidFill>
              <a:latin typeface="Ubuntu Light"/>
              <a:cs typeface="Ubuntu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Mr Zeephty</cp:lastModifiedBy>
  <cp:revision>4</cp:revision>
  <dcterms:created xsi:type="dcterms:W3CDTF">2023-08-25T13:22:51Z</dcterms:created>
  <dcterms:modified xsi:type="dcterms:W3CDTF">2025-02-04T15:33:01Z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