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32384-2EEC-4C6E-9E9F-3A89718B69F6}" type="datetimeFigureOut">
              <a:rPr lang="en-ZA" smtClean="0"/>
              <a:t>2021/05/11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71905-48BB-4200-B9CE-9478D77C06E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436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62CC-138C-4E0A-8DC5-3F61453C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57798-2519-4D63-A179-6968CD236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748C8-7240-461E-8556-4B4C0AED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75AB-9948-4B8C-9216-C8D7A2EDEE0A}" type="datetimeFigureOut">
              <a:rPr lang="en-ZA" smtClean="0"/>
              <a:t>2021/05/11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789E-92BF-4C59-8C3C-82870A9F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B533-88F0-4466-9888-2655B0FB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7ECE-CDE1-45C2-ABA0-C073E08C89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550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AF0D-1F4A-4FF9-BA9F-0D367711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9C6AF-FEC5-4328-B629-BD62C73B1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1841B-9564-4D54-AF17-9926DA6F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75AB-9948-4B8C-9216-C8D7A2EDEE0A}" type="datetimeFigureOut">
              <a:rPr lang="en-ZA" smtClean="0"/>
              <a:t>2021/05/11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4A922-5006-4021-B71B-BE81E1E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2EA84-3CB9-49F2-BD1B-6BDACA9E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7ECE-CDE1-45C2-ABA0-C073E08C89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747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B25E7-B37A-48E0-A6BE-EEA6BC164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690CE-566C-40BA-BF9B-A5D960759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A756-B18E-489A-886B-7DDC5046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75AB-9948-4B8C-9216-C8D7A2EDEE0A}" type="datetimeFigureOut">
              <a:rPr lang="en-ZA" smtClean="0"/>
              <a:t>2021/05/11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B312-8295-4302-9051-B885960A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5CD9C-A58D-4010-94C8-BB79F987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7ECE-CDE1-45C2-ABA0-C073E08C89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761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469E-E0F9-4DB5-BF35-B5FD26F4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A3E8-8EF7-4DAA-9CE9-7275C3BD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EBB2-421C-4EAA-A5F3-02C9CE60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75AB-9948-4B8C-9216-C8D7A2EDEE0A}" type="datetimeFigureOut">
              <a:rPr lang="en-ZA" smtClean="0"/>
              <a:t>2021/05/11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45DBB-A9AF-451D-8A21-90A1EEC1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08071-7F41-49A7-84AA-C621B7EC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7ECE-CDE1-45C2-ABA0-C073E08C89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507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DCF-B485-46A6-BC5F-8E2B611F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4A84-8FD8-4CA6-8C85-A4A2A00E9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A566-5C37-482E-A487-1555061B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75AB-9948-4B8C-9216-C8D7A2EDEE0A}" type="datetimeFigureOut">
              <a:rPr lang="en-ZA" smtClean="0"/>
              <a:t>2021/05/11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1B41E-BB87-4836-AE28-D7DE06F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E97A-BD74-4810-B52B-467F9117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7ECE-CDE1-45C2-ABA0-C073E08C89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958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322E-F1AA-4B81-8ECA-4D7CB4E6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26C7-9976-4B90-8613-01CF03498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AB53D-0D23-4055-BB83-6B1AB0109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92357-A667-4E78-8F81-E66EF1FF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75AB-9948-4B8C-9216-C8D7A2EDEE0A}" type="datetimeFigureOut">
              <a:rPr lang="en-ZA" smtClean="0"/>
              <a:t>2021/05/11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DEB2C-C28B-43DB-AE59-8CFEF6F0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864A9-ED28-4E2C-BD0C-925A0077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7ECE-CDE1-45C2-ABA0-C073E08C89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913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4FFE-726A-4834-B2A2-9A4C7AAA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B2FFC-A273-4C08-B840-036E901E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EBD3C-4417-4F41-87ED-82DF57442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D1EC0-9E0A-4587-A4E0-1129A3E26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907D3-F207-4702-BB24-6B8E79B18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BBC22-940A-455D-9AA3-6682919B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75AB-9948-4B8C-9216-C8D7A2EDEE0A}" type="datetimeFigureOut">
              <a:rPr lang="en-ZA" smtClean="0"/>
              <a:t>2021/05/11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2D18A-1BB4-4F3C-AAB4-52328B2A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A2B68-C892-4642-8BA9-CDDAB08A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7ECE-CDE1-45C2-ABA0-C073E08C89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541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5395-270D-42CC-B39C-DAE4F4BC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6056F-48D2-4F97-9F50-947F62B7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75AB-9948-4B8C-9216-C8D7A2EDEE0A}" type="datetimeFigureOut">
              <a:rPr lang="en-ZA" smtClean="0"/>
              <a:t>2021/05/11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AAEFE-892A-4A29-A2A6-FC2818E3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8AF2F-EB3B-42B8-AA2E-A39C4421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7ECE-CDE1-45C2-ABA0-C073E08C89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6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D0DFF-90CD-4473-88F8-6D33FFFB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75AB-9948-4B8C-9216-C8D7A2EDEE0A}" type="datetimeFigureOut">
              <a:rPr lang="en-ZA" smtClean="0"/>
              <a:t>2021/05/11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353A0-E262-472A-BB61-0E066A59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C13E3-BC24-4024-875A-707D2641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7ECE-CDE1-45C2-ABA0-C073E08C89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734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4A01-F95F-45B6-824F-EEBCDDB0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B534-95AF-425D-ABDD-5852FE1E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C4EA-DED5-48EA-A27C-C3833AE1A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8255A-F52F-47F0-8CC3-5430A090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75AB-9948-4B8C-9216-C8D7A2EDEE0A}" type="datetimeFigureOut">
              <a:rPr lang="en-ZA" smtClean="0"/>
              <a:t>2021/05/11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E45F3-75DD-4D84-BA4C-F746B777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2829-F2C0-47D6-BC46-85A3F3F3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7ECE-CDE1-45C2-ABA0-C073E08C89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178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8646-649A-4E16-BFAE-2AE87669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8E2A4-EF07-49ED-9407-E8402C924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B5459-8432-43FA-85D7-415F8D67C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DD72A-ABFB-4D9E-B084-8DF65C21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75AB-9948-4B8C-9216-C8D7A2EDEE0A}" type="datetimeFigureOut">
              <a:rPr lang="en-ZA" smtClean="0"/>
              <a:t>2021/05/11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83E58-4331-49B2-9952-E4CE2F2A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64AA-34BE-4F97-A755-E5AE0C0B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7ECE-CDE1-45C2-ABA0-C073E08C89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483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41293-0D17-4F00-AC1F-AC842F2C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AFAC-122B-4AB6-ACA6-F15CAC760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7406-FBE8-4FC6-889D-44D732EE0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75AB-9948-4B8C-9216-C8D7A2EDEE0A}" type="datetimeFigureOut">
              <a:rPr lang="en-ZA" smtClean="0"/>
              <a:t>2021/05/11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20C8-C2A9-4FCC-A492-91EA6759C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CD19D-2EAA-4C0E-BC16-B3241DF83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F7ECE-CDE1-45C2-ABA0-C073E08C89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703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41F7D7-3C4D-4E2B-A00D-105F68D1D240}"/>
              </a:ext>
            </a:extLst>
          </p:cNvPr>
          <p:cNvSpPr txBox="1"/>
          <p:nvPr/>
        </p:nvSpPr>
        <p:spPr>
          <a:xfrm>
            <a:off x="6547827" y="2452807"/>
            <a:ext cx="456875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b="1" dirty="0"/>
              <a:t>Name</a:t>
            </a:r>
            <a:r>
              <a:rPr lang="en-ZA" sz="2800" dirty="0"/>
              <a:t> : Zeerak</a:t>
            </a:r>
          </a:p>
          <a:p>
            <a:r>
              <a:rPr lang="en-ZA" sz="2800" b="1" dirty="0"/>
              <a:t>Surname</a:t>
            </a:r>
            <a:r>
              <a:rPr lang="en-ZA" sz="2800" dirty="0"/>
              <a:t>: Baig</a:t>
            </a:r>
          </a:p>
          <a:p>
            <a:r>
              <a:rPr lang="en-ZA" sz="2800" b="1" dirty="0"/>
              <a:t>Student Number </a:t>
            </a:r>
            <a:r>
              <a:rPr lang="en-ZA" sz="2800" dirty="0"/>
              <a:t>: 217026768</a:t>
            </a:r>
          </a:p>
          <a:p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5838C-2B2E-4B56-AC8C-B7E8A5B46557}"/>
              </a:ext>
            </a:extLst>
          </p:cNvPr>
          <p:cNvSpPr/>
          <p:nvPr/>
        </p:nvSpPr>
        <p:spPr>
          <a:xfrm>
            <a:off x="0" y="0"/>
            <a:ext cx="55608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3DB21-2130-46A2-978B-EC91EED28EC8}"/>
              </a:ext>
            </a:extLst>
          </p:cNvPr>
          <p:cNvSpPr txBox="1"/>
          <p:nvPr/>
        </p:nvSpPr>
        <p:spPr>
          <a:xfrm>
            <a:off x="948189" y="2806749"/>
            <a:ext cx="33526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b="1" dirty="0">
                <a:solidFill>
                  <a:schemeClr val="bg1"/>
                </a:solidFill>
              </a:rPr>
              <a:t>Computer Science 3A</a:t>
            </a:r>
          </a:p>
          <a:p>
            <a:r>
              <a:rPr lang="en-ZA" sz="2800" b="1" dirty="0">
                <a:solidFill>
                  <a:schemeClr val="bg1"/>
                </a:solidFill>
              </a:rPr>
              <a:t>        Mini Project</a:t>
            </a:r>
          </a:p>
        </p:txBody>
      </p:sp>
    </p:spTree>
    <p:extLst>
      <p:ext uri="{BB962C8B-B14F-4D97-AF65-F5344CB8AC3E}">
        <p14:creationId xmlns:p14="http://schemas.microsoft.com/office/powerpoint/2010/main" val="20441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604D5A-C291-4F7B-9A60-6BE5BC007B39}"/>
              </a:ext>
            </a:extLst>
          </p:cNvPr>
          <p:cNvSpPr txBox="1"/>
          <p:nvPr/>
        </p:nvSpPr>
        <p:spPr>
          <a:xfrm>
            <a:off x="2586710" y="386221"/>
            <a:ext cx="756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tx2">
                    <a:lumMod val="75000"/>
                  </a:schemeClr>
                </a:solidFill>
              </a:rPr>
              <a:t>Connecting to all other peers on the network</a:t>
            </a:r>
          </a:p>
        </p:txBody>
      </p:sp>
      <p:pic>
        <p:nvPicPr>
          <p:cNvPr id="6" name="Picture 5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B489A65C-FF0F-4398-9B8C-C436A8399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9" y="1205552"/>
            <a:ext cx="11650701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8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5A531A-AB52-4078-983C-6BA64D95B8E8}"/>
              </a:ext>
            </a:extLst>
          </p:cNvPr>
          <p:cNvSpPr txBox="1"/>
          <p:nvPr/>
        </p:nvSpPr>
        <p:spPr>
          <a:xfrm>
            <a:off x="4040099" y="301160"/>
            <a:ext cx="4111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tx2">
                    <a:lumMod val="75000"/>
                  </a:schemeClr>
                </a:solidFill>
              </a:rPr>
              <a:t>Pharmacy places an order </a:t>
            </a:r>
          </a:p>
        </p:txBody>
      </p:sp>
      <p:pic>
        <p:nvPicPr>
          <p:cNvPr id="8" name="Picture 7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390FDFBB-0ABD-4C30-8ECE-B7C4C837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1" y="1132231"/>
            <a:ext cx="11584017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7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1171A-7BAA-4D0F-BB2F-657EE61FB670}"/>
              </a:ext>
            </a:extLst>
          </p:cNvPr>
          <p:cNvSpPr txBox="1"/>
          <p:nvPr/>
        </p:nvSpPr>
        <p:spPr>
          <a:xfrm>
            <a:off x="3742388" y="162937"/>
            <a:ext cx="5167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tx2">
                    <a:lumMod val="75000"/>
                  </a:schemeClr>
                </a:solidFill>
              </a:rPr>
              <a:t>Manufacturer creates an order </a:t>
            </a:r>
          </a:p>
        </p:txBody>
      </p:sp>
      <p:pic>
        <p:nvPicPr>
          <p:cNvPr id="6" name="Picture 5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836F912B-0773-49E0-9FC4-AD086453B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1" y="792482"/>
            <a:ext cx="11584017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8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C0413A-DDFC-4B69-97F6-E12C9D3BC76C}"/>
              </a:ext>
            </a:extLst>
          </p:cNvPr>
          <p:cNvSpPr txBox="1"/>
          <p:nvPr/>
        </p:nvSpPr>
        <p:spPr>
          <a:xfrm>
            <a:off x="3352663" y="216100"/>
            <a:ext cx="595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tx2">
                    <a:lumMod val="75000"/>
                  </a:schemeClr>
                </a:solidFill>
              </a:rPr>
              <a:t>Manufacturer requests for verification 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6B4CA44-5654-462B-803E-5E79D7946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5" y="980733"/>
            <a:ext cx="11574490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5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9CDF5-5193-47D8-921A-946BE17CADBF}"/>
              </a:ext>
            </a:extLst>
          </p:cNvPr>
          <p:cNvSpPr txBox="1"/>
          <p:nvPr/>
        </p:nvSpPr>
        <p:spPr>
          <a:xfrm>
            <a:off x="1123813" y="261820"/>
            <a:ext cx="10668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tx2">
                    <a:lumMod val="75000"/>
                  </a:schemeClr>
                </a:solidFill>
              </a:rPr>
              <a:t>Delivery company accepts the order and delivers to the pharmacy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FB9E207-5AC1-42BE-B727-C2A4CD344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2" y="961680"/>
            <a:ext cx="1161259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9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675F90-6D2C-46C1-B544-04131DFE5F70}"/>
              </a:ext>
            </a:extLst>
          </p:cNvPr>
          <p:cNvSpPr txBox="1"/>
          <p:nvPr/>
        </p:nvSpPr>
        <p:spPr>
          <a:xfrm>
            <a:off x="3143999" y="251187"/>
            <a:ext cx="6382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tx2">
                    <a:lumMod val="75000"/>
                  </a:schemeClr>
                </a:solidFill>
              </a:rPr>
              <a:t>Delivery company requests verification</a:t>
            </a:r>
          </a:p>
        </p:txBody>
      </p:sp>
      <p:pic>
        <p:nvPicPr>
          <p:cNvPr id="6" name="Picture 5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3C546ABE-3326-4EF3-B6FD-1D6B8C547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5" y="947391"/>
            <a:ext cx="11603069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3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E5F3-BB5D-483E-9D27-EB1F75BA9F92}"/>
              </a:ext>
            </a:extLst>
          </p:cNvPr>
          <p:cNvSpPr txBox="1"/>
          <p:nvPr/>
        </p:nvSpPr>
        <p:spPr>
          <a:xfrm>
            <a:off x="2527310" y="261819"/>
            <a:ext cx="812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tx2">
                    <a:lumMod val="75000"/>
                  </a:schemeClr>
                </a:solidFill>
              </a:rPr>
              <a:t>Checking blockchain status and graph information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7DB5AD-EB9F-4354-A046-E2CD4E5CA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63" y="1359848"/>
            <a:ext cx="3820058" cy="4887007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578EBF-927E-4289-9462-9BD624CA3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20" y="1359848"/>
            <a:ext cx="3848637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0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407742-D9E7-4A74-8ADD-2F63D54857C5}"/>
              </a:ext>
            </a:extLst>
          </p:cNvPr>
          <p:cNvSpPr/>
          <p:nvPr/>
        </p:nvSpPr>
        <p:spPr>
          <a:xfrm>
            <a:off x="0" y="0"/>
            <a:ext cx="55608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7A0A4-7113-4539-A85E-BFD284A535E8}"/>
              </a:ext>
            </a:extLst>
          </p:cNvPr>
          <p:cNvSpPr txBox="1"/>
          <p:nvPr/>
        </p:nvSpPr>
        <p:spPr>
          <a:xfrm>
            <a:off x="714545" y="2851379"/>
            <a:ext cx="3982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6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A9B31-D469-4393-B862-C729D86A8B79}"/>
              </a:ext>
            </a:extLst>
          </p:cNvPr>
          <p:cNvSpPr txBox="1"/>
          <p:nvPr/>
        </p:nvSpPr>
        <p:spPr>
          <a:xfrm>
            <a:off x="6201463" y="2158882"/>
            <a:ext cx="5648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Drug counterfeiting is one of the major problems in South Africa and Africa as a whole.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Counterfeited drugs can be fatal for one’s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Pharmaceutical companies lose millions due to counterfeited drugs.</a:t>
            </a:r>
            <a:endParaRPr lang="en-ZA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7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407742-D9E7-4A74-8ADD-2F63D54857C5}"/>
              </a:ext>
            </a:extLst>
          </p:cNvPr>
          <p:cNvSpPr/>
          <p:nvPr/>
        </p:nvSpPr>
        <p:spPr>
          <a:xfrm>
            <a:off x="0" y="0"/>
            <a:ext cx="55608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7A0A4-7113-4539-A85E-BFD284A535E8}"/>
              </a:ext>
            </a:extLst>
          </p:cNvPr>
          <p:cNvSpPr txBox="1"/>
          <p:nvPr/>
        </p:nvSpPr>
        <p:spPr>
          <a:xfrm>
            <a:off x="753250" y="2884515"/>
            <a:ext cx="4054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600" b="1" dirty="0">
                <a:solidFill>
                  <a:schemeClr val="bg1"/>
                </a:solidFill>
              </a:rPr>
              <a:t>Why Block Chain?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B0F067-4332-4E28-869E-512AE22F8839}"/>
              </a:ext>
            </a:extLst>
          </p:cNvPr>
          <p:cNvSpPr txBox="1"/>
          <p:nvPr/>
        </p:nvSpPr>
        <p:spPr>
          <a:xfrm>
            <a:off x="6203156" y="1576091"/>
            <a:ext cx="569833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Block Chain technology serves as a great solution for improving medical supply chain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in Block chain is nearly impossible to tamper with and is encrypted end-to-end.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Increases transparency as blockchain uses a distributed ledger which stores data identically in multiple locations.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Increases traceability and visibility of drug information which is vital for medical supply chain.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046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407742-D9E7-4A74-8ADD-2F63D54857C5}"/>
              </a:ext>
            </a:extLst>
          </p:cNvPr>
          <p:cNvSpPr/>
          <p:nvPr/>
        </p:nvSpPr>
        <p:spPr>
          <a:xfrm>
            <a:off x="0" y="0"/>
            <a:ext cx="55608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7A0A4-7113-4539-A85E-BFD284A535E8}"/>
              </a:ext>
            </a:extLst>
          </p:cNvPr>
          <p:cNvSpPr txBox="1"/>
          <p:nvPr/>
        </p:nvSpPr>
        <p:spPr>
          <a:xfrm>
            <a:off x="1035843" y="2782669"/>
            <a:ext cx="3703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600" b="1" dirty="0">
                <a:solidFill>
                  <a:schemeClr val="bg1"/>
                </a:solidFill>
              </a:rPr>
              <a:t>Record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17CCF-477A-48A5-8444-68E15DB0CAC4}"/>
              </a:ext>
            </a:extLst>
          </p:cNvPr>
          <p:cNvSpPr txBox="1"/>
          <p:nvPr/>
        </p:nvSpPr>
        <p:spPr>
          <a:xfrm>
            <a:off x="7743825" y="714375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tx2">
                    <a:lumMod val="75000"/>
                  </a:schemeClr>
                </a:solidFill>
              </a:rPr>
              <a:t>Drug Record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86F58-118F-4244-BEC6-87380FE632CD}"/>
              </a:ext>
            </a:extLst>
          </p:cNvPr>
          <p:cNvSpPr txBox="1"/>
          <p:nvPr/>
        </p:nvSpPr>
        <p:spPr>
          <a:xfrm>
            <a:off x="6515101" y="2128838"/>
            <a:ext cx="5366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dirty="0"/>
              <a:t>A drug record consist of the following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Drug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Drug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Date Manufactured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Expiry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Max Temperature</a:t>
            </a:r>
          </a:p>
        </p:txBody>
      </p:sp>
    </p:spTree>
    <p:extLst>
      <p:ext uri="{BB962C8B-B14F-4D97-AF65-F5344CB8AC3E}">
        <p14:creationId xmlns:p14="http://schemas.microsoft.com/office/powerpoint/2010/main" val="335458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9B15D7-A3D5-4956-A65D-873E61B15DA1}"/>
              </a:ext>
            </a:extLst>
          </p:cNvPr>
          <p:cNvSpPr/>
          <p:nvPr/>
        </p:nvSpPr>
        <p:spPr>
          <a:xfrm>
            <a:off x="0" y="0"/>
            <a:ext cx="55608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B0B29-4E74-44EC-B99D-DA31F87C37A9}"/>
              </a:ext>
            </a:extLst>
          </p:cNvPr>
          <p:cNvSpPr txBox="1"/>
          <p:nvPr/>
        </p:nvSpPr>
        <p:spPr>
          <a:xfrm>
            <a:off x="907255" y="2675512"/>
            <a:ext cx="6150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600" b="1" dirty="0">
                <a:solidFill>
                  <a:schemeClr val="bg1"/>
                </a:solidFill>
              </a:rPr>
              <a:t>Block Verification</a:t>
            </a:r>
            <a:br>
              <a:rPr lang="en-ZA" sz="3600" b="1" dirty="0">
                <a:solidFill>
                  <a:schemeClr val="bg1"/>
                </a:solidFill>
              </a:rPr>
            </a:br>
            <a:r>
              <a:rPr lang="en-ZA" sz="3600" b="1" dirty="0">
                <a:solidFill>
                  <a:schemeClr val="bg1"/>
                </a:solidFill>
              </a:rPr>
              <a:t>      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3CC66-D895-4F1B-A91D-9F3D81909782}"/>
              </a:ext>
            </a:extLst>
          </p:cNvPr>
          <p:cNvSpPr txBox="1"/>
          <p:nvPr/>
        </p:nvSpPr>
        <p:spPr>
          <a:xfrm>
            <a:off x="6329364" y="2099011"/>
            <a:ext cx="49553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The block verification algorithm takes in a blockchain takes </a:t>
            </a:r>
          </a:p>
          <a:p>
            <a:r>
              <a:rPr lang="en-ZA" sz="2000" dirty="0"/>
              <a:t>      Blockchain and strength as an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It compares the previous hash field of the current block </a:t>
            </a:r>
          </a:p>
          <a:p>
            <a:r>
              <a:rPr lang="en-ZA" sz="2000" dirty="0"/>
              <a:t>      with the hash of the previous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If the hashes match that means that the newly added </a:t>
            </a:r>
          </a:p>
          <a:p>
            <a:r>
              <a:rPr lang="en-ZA" sz="2000" dirty="0"/>
              <a:t>     block to the blockchain is valid.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881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8B2711F-C677-4482-8EA9-F17703EB5BBA}"/>
              </a:ext>
            </a:extLst>
          </p:cNvPr>
          <p:cNvSpPr/>
          <p:nvPr/>
        </p:nvSpPr>
        <p:spPr>
          <a:xfrm>
            <a:off x="5954233" y="1593421"/>
            <a:ext cx="5741581" cy="489243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8830263-7E78-4695-8C30-A37281EF5FA1}"/>
              </a:ext>
            </a:extLst>
          </p:cNvPr>
          <p:cNvSpPr/>
          <p:nvPr/>
        </p:nvSpPr>
        <p:spPr>
          <a:xfrm>
            <a:off x="255181" y="1593421"/>
            <a:ext cx="5538860" cy="489243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7A0A4-7113-4539-A85E-BFD284A535E8}"/>
              </a:ext>
            </a:extLst>
          </p:cNvPr>
          <p:cNvSpPr txBox="1"/>
          <p:nvPr/>
        </p:nvSpPr>
        <p:spPr>
          <a:xfrm>
            <a:off x="818767" y="2845168"/>
            <a:ext cx="4301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600" b="1" dirty="0">
                <a:solidFill>
                  <a:schemeClr val="bg1"/>
                </a:solidFill>
              </a:rPr>
              <a:t>Data Communication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17CCF-477A-48A5-8444-68E15DB0CAC4}"/>
              </a:ext>
            </a:extLst>
          </p:cNvPr>
          <p:cNvSpPr txBox="1"/>
          <p:nvPr/>
        </p:nvSpPr>
        <p:spPr>
          <a:xfrm>
            <a:off x="4560762" y="341723"/>
            <a:ext cx="337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tx2">
                    <a:lumMod val="75000"/>
                  </a:schemeClr>
                </a:solidFill>
              </a:rPr>
              <a:t>Command Structure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86F58-118F-4244-BEC6-87380FE632CD}"/>
              </a:ext>
            </a:extLst>
          </p:cNvPr>
          <p:cNvSpPr txBox="1"/>
          <p:nvPr/>
        </p:nvSpPr>
        <p:spPr>
          <a:xfrm>
            <a:off x="353368" y="2229615"/>
            <a:ext cx="15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/>
              <a:t>Pharmacy</a:t>
            </a:r>
            <a:r>
              <a:rPr lang="en-ZA" sz="1200" dirty="0"/>
              <a:t>: CONNECT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5FC9D-1089-4DD9-A718-4BE228BB2C86}"/>
              </a:ext>
            </a:extLst>
          </p:cNvPr>
          <p:cNvSpPr txBox="1"/>
          <p:nvPr/>
        </p:nvSpPr>
        <p:spPr>
          <a:xfrm>
            <a:off x="2969617" y="1767950"/>
            <a:ext cx="214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Manufacturer: </a:t>
            </a:r>
            <a:r>
              <a:rPr lang="en-ZA" sz="1200" dirty="0"/>
              <a:t>pharmacy</a:t>
            </a:r>
            <a:r>
              <a:rPr lang="en-ZA" sz="1200" b="1" dirty="0"/>
              <a:t> </a:t>
            </a:r>
            <a:r>
              <a:rPr lang="en-ZA" sz="1200" dirty="0"/>
              <a:t>connected to manufacturer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70B7F8-73A4-40E2-B307-B58338C74AA7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1913410" y="2368115"/>
            <a:ext cx="1056207" cy="43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0CFF1D-2256-4CDD-86C6-1E508C86E162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1913410" y="1998783"/>
            <a:ext cx="105620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6EF423-0291-4D81-9EB3-430D64213AF4}"/>
              </a:ext>
            </a:extLst>
          </p:cNvPr>
          <p:cNvSpPr txBox="1"/>
          <p:nvPr/>
        </p:nvSpPr>
        <p:spPr>
          <a:xfrm>
            <a:off x="2969617" y="2568169"/>
            <a:ext cx="214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Delivery: </a:t>
            </a:r>
            <a:r>
              <a:rPr lang="en-ZA" sz="1200" dirty="0"/>
              <a:t>pharmacy connected to Delivery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6FA3C7-BCD9-44A0-A8AE-2B456EF76BFD}"/>
              </a:ext>
            </a:extLst>
          </p:cNvPr>
          <p:cNvSpPr txBox="1"/>
          <p:nvPr/>
        </p:nvSpPr>
        <p:spPr>
          <a:xfrm>
            <a:off x="353368" y="3676164"/>
            <a:ext cx="1757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/>
              <a:t>Manufacturer</a:t>
            </a:r>
            <a:r>
              <a:rPr lang="en-ZA" sz="1200" dirty="0"/>
              <a:t>: CONNECT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39ACE7-497A-47E9-854D-A32F4616E4BA}"/>
              </a:ext>
            </a:extLst>
          </p:cNvPr>
          <p:cNvSpPr txBox="1"/>
          <p:nvPr/>
        </p:nvSpPr>
        <p:spPr>
          <a:xfrm>
            <a:off x="2969617" y="3214499"/>
            <a:ext cx="214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Pharmacy: </a:t>
            </a:r>
            <a:r>
              <a:rPr lang="en-ZA" sz="1200" dirty="0"/>
              <a:t>manufacturer</a:t>
            </a:r>
            <a:r>
              <a:rPr lang="en-ZA" sz="1200" b="1" dirty="0"/>
              <a:t> </a:t>
            </a:r>
            <a:r>
              <a:rPr lang="en-ZA" sz="1200" dirty="0"/>
              <a:t>connected to Pharmacy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6DCCA3-C370-467A-914A-F939C17F6105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2110387" y="3814664"/>
            <a:ext cx="859230" cy="43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AA52E2-7FF1-4695-B752-F539A38C7631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2110387" y="3445332"/>
            <a:ext cx="85923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445E7F9-4745-4E4D-B3D6-FFF3D0774C3F}"/>
              </a:ext>
            </a:extLst>
          </p:cNvPr>
          <p:cNvSpPr txBox="1"/>
          <p:nvPr/>
        </p:nvSpPr>
        <p:spPr>
          <a:xfrm>
            <a:off x="2969617" y="4014718"/>
            <a:ext cx="214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Delivery: </a:t>
            </a:r>
            <a:r>
              <a:rPr lang="en-ZA" sz="1200" dirty="0"/>
              <a:t>manufacturer</a:t>
            </a:r>
            <a:r>
              <a:rPr lang="en-ZA" sz="1200" b="1" dirty="0"/>
              <a:t> </a:t>
            </a:r>
            <a:r>
              <a:rPr lang="en-ZA" sz="1200" dirty="0"/>
              <a:t>connected to Delivery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58C0FD-1B2C-4352-8CE2-A9A95365D4E5}"/>
              </a:ext>
            </a:extLst>
          </p:cNvPr>
          <p:cNvSpPr txBox="1"/>
          <p:nvPr/>
        </p:nvSpPr>
        <p:spPr>
          <a:xfrm>
            <a:off x="353368" y="5263224"/>
            <a:ext cx="1401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/>
              <a:t>Delivery</a:t>
            </a:r>
            <a:r>
              <a:rPr lang="en-ZA" sz="1200" dirty="0"/>
              <a:t>: CONNECT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FA4115-BA0D-4B89-A8AD-EB8816D41287}"/>
              </a:ext>
            </a:extLst>
          </p:cNvPr>
          <p:cNvSpPr txBox="1"/>
          <p:nvPr/>
        </p:nvSpPr>
        <p:spPr>
          <a:xfrm>
            <a:off x="2969617" y="4801559"/>
            <a:ext cx="214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Manufacturer: </a:t>
            </a:r>
            <a:r>
              <a:rPr lang="en-ZA" sz="1200" dirty="0"/>
              <a:t>delivery</a:t>
            </a:r>
            <a:r>
              <a:rPr lang="en-ZA" sz="1200" b="1" dirty="0"/>
              <a:t> </a:t>
            </a:r>
            <a:r>
              <a:rPr lang="en-ZA" sz="1200" dirty="0"/>
              <a:t>connected to manufacturer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8FCC82-E5FB-44E2-A1ED-A9C8D12C5F4A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1754842" y="5401724"/>
            <a:ext cx="1214775" cy="43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9FCE70-B9C9-488C-8A15-F7D2CBAACD73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1754842" y="5032392"/>
            <a:ext cx="121477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EB263C4-F388-4DB0-BBDB-A7AA9F631504}"/>
              </a:ext>
            </a:extLst>
          </p:cNvPr>
          <p:cNvSpPr txBox="1"/>
          <p:nvPr/>
        </p:nvSpPr>
        <p:spPr>
          <a:xfrm>
            <a:off x="2969617" y="5601778"/>
            <a:ext cx="214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Pharmacy: </a:t>
            </a:r>
            <a:r>
              <a:rPr lang="en-ZA" sz="1200" dirty="0"/>
              <a:t>delivery connected to pharmacy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AC1080-3CB2-4DB7-81B9-CC1510A5A15F}"/>
              </a:ext>
            </a:extLst>
          </p:cNvPr>
          <p:cNvSpPr txBox="1"/>
          <p:nvPr/>
        </p:nvSpPr>
        <p:spPr>
          <a:xfrm>
            <a:off x="6688283" y="2475837"/>
            <a:ext cx="4301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600" b="1" dirty="0">
                <a:solidFill>
                  <a:schemeClr val="bg1"/>
                </a:solidFill>
              </a:rPr>
              <a:t>Data Communication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63B73F-9E9D-4385-A774-4FC7EFBF427A}"/>
              </a:ext>
            </a:extLst>
          </p:cNvPr>
          <p:cNvSpPr txBox="1"/>
          <p:nvPr/>
        </p:nvSpPr>
        <p:spPr>
          <a:xfrm>
            <a:off x="6296990" y="1856371"/>
            <a:ext cx="1641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/>
              <a:t>Pharmacy</a:t>
            </a:r>
            <a:r>
              <a:rPr lang="en-ZA" sz="1200" dirty="0"/>
              <a:t>: SENDBLOCK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119F6B-ACDE-47E7-A839-402BFFCB8A73}"/>
              </a:ext>
            </a:extLst>
          </p:cNvPr>
          <p:cNvSpPr txBox="1"/>
          <p:nvPr/>
        </p:nvSpPr>
        <p:spPr>
          <a:xfrm>
            <a:off x="8938285" y="1767950"/>
            <a:ext cx="214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Manufacturer:</a:t>
            </a:r>
            <a:r>
              <a:rPr lang="en-ZA" sz="1200" dirty="0"/>
              <a:t> received the block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465255-00DD-4A55-A610-1474D0461FD5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7938593" y="1994871"/>
            <a:ext cx="999692" cy="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78315C6-433D-4AC9-8C92-5ADC5C0FD2D9}"/>
              </a:ext>
            </a:extLst>
          </p:cNvPr>
          <p:cNvSpPr txBox="1"/>
          <p:nvPr/>
        </p:nvSpPr>
        <p:spPr>
          <a:xfrm>
            <a:off x="6249677" y="3306833"/>
            <a:ext cx="1892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/>
              <a:t>Manufacturer</a:t>
            </a:r>
            <a:r>
              <a:rPr lang="en-ZA" sz="1200" dirty="0"/>
              <a:t>: SENDBLOCK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83BCE7-CAEB-4A83-A692-90788AE4FFA4}"/>
              </a:ext>
            </a:extLst>
          </p:cNvPr>
          <p:cNvSpPr txBox="1"/>
          <p:nvPr/>
        </p:nvSpPr>
        <p:spPr>
          <a:xfrm>
            <a:off x="8839133" y="2959671"/>
            <a:ext cx="2144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Pharmacy: </a:t>
            </a:r>
            <a:r>
              <a:rPr lang="en-ZA" sz="1200" dirty="0"/>
              <a:t>received the block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D702F48-3616-45CD-B8AF-CE3BD0A8FCEA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8141926" y="3445333"/>
            <a:ext cx="697207" cy="36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A655554-FE6C-4677-96BF-C71B2435EE0C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 flipV="1">
            <a:off x="8141926" y="3098171"/>
            <a:ext cx="697207" cy="34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B5B5132-2198-450F-B518-526D22FB0922}"/>
              </a:ext>
            </a:extLst>
          </p:cNvPr>
          <p:cNvSpPr txBox="1"/>
          <p:nvPr/>
        </p:nvSpPr>
        <p:spPr>
          <a:xfrm>
            <a:off x="8839133" y="3670238"/>
            <a:ext cx="2144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Delivery: </a:t>
            </a:r>
            <a:r>
              <a:rPr lang="en-ZA" sz="1200" dirty="0"/>
              <a:t>received the block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BD65BC-DAA2-4CE5-BA0D-55946AFCC118}"/>
              </a:ext>
            </a:extLst>
          </p:cNvPr>
          <p:cNvSpPr txBox="1"/>
          <p:nvPr/>
        </p:nvSpPr>
        <p:spPr>
          <a:xfrm>
            <a:off x="6222884" y="4893893"/>
            <a:ext cx="1536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/>
              <a:t>Delivery</a:t>
            </a:r>
            <a:r>
              <a:rPr lang="en-ZA" sz="1200" dirty="0"/>
              <a:t>: SENDBLOCK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63E25E-23A0-4B49-B0F2-89CC0EA3FA21}"/>
              </a:ext>
            </a:extLst>
          </p:cNvPr>
          <p:cNvSpPr txBox="1"/>
          <p:nvPr/>
        </p:nvSpPr>
        <p:spPr>
          <a:xfrm>
            <a:off x="8629812" y="4432228"/>
            <a:ext cx="214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Manufacturer: </a:t>
            </a:r>
            <a:r>
              <a:rPr lang="en-ZA" sz="1200" dirty="0"/>
              <a:t>received the block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B87E58-6A8C-4666-B6DE-28174EA288A3}"/>
              </a:ext>
            </a:extLst>
          </p:cNvPr>
          <p:cNvCxnSpPr>
            <a:cxnSpLocks/>
            <a:stCxn id="65" idx="3"/>
            <a:endCxn id="69" idx="1"/>
          </p:cNvCxnSpPr>
          <p:nvPr/>
        </p:nvCxnSpPr>
        <p:spPr>
          <a:xfrm>
            <a:off x="7759587" y="5032393"/>
            <a:ext cx="870225" cy="34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CFD098B-639A-48D6-98DE-F16F388E149E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 flipV="1">
            <a:off x="7759587" y="4663061"/>
            <a:ext cx="87022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A8F717-F707-46E0-8F3F-1A5C63CA1D2F}"/>
              </a:ext>
            </a:extLst>
          </p:cNvPr>
          <p:cNvSpPr txBox="1"/>
          <p:nvPr/>
        </p:nvSpPr>
        <p:spPr>
          <a:xfrm>
            <a:off x="8629812" y="5241055"/>
            <a:ext cx="2144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Pharmacy: </a:t>
            </a:r>
            <a:r>
              <a:rPr lang="en-ZA" sz="1200" dirty="0"/>
              <a:t>received the block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8838EC-8DBD-447D-AB61-E697855B1DA3}"/>
              </a:ext>
            </a:extLst>
          </p:cNvPr>
          <p:cNvSpPr txBox="1"/>
          <p:nvPr/>
        </p:nvSpPr>
        <p:spPr>
          <a:xfrm>
            <a:off x="1557947" y="1224089"/>
            <a:ext cx="266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Connecting to other peers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9EF031-CCF6-4AC2-AB95-2BC8743B0458}"/>
              </a:ext>
            </a:extLst>
          </p:cNvPr>
          <p:cNvSpPr txBox="1"/>
          <p:nvPr/>
        </p:nvSpPr>
        <p:spPr>
          <a:xfrm>
            <a:off x="7336445" y="1224089"/>
            <a:ext cx="300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Sending blocks to other peers</a:t>
            </a:r>
          </a:p>
        </p:txBody>
      </p:sp>
    </p:spTree>
    <p:extLst>
      <p:ext uri="{BB962C8B-B14F-4D97-AF65-F5344CB8AC3E}">
        <p14:creationId xmlns:p14="http://schemas.microsoft.com/office/powerpoint/2010/main" val="175154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C300F28-6D21-4279-AFEF-073F648271E3}"/>
              </a:ext>
            </a:extLst>
          </p:cNvPr>
          <p:cNvSpPr/>
          <p:nvPr/>
        </p:nvSpPr>
        <p:spPr>
          <a:xfrm>
            <a:off x="6040132" y="1677008"/>
            <a:ext cx="5538860" cy="223239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BC516-AE43-4662-8936-D2BFC84DC69D}"/>
              </a:ext>
            </a:extLst>
          </p:cNvPr>
          <p:cNvSpPr txBox="1"/>
          <p:nvPr/>
        </p:nvSpPr>
        <p:spPr>
          <a:xfrm>
            <a:off x="4546727" y="366781"/>
            <a:ext cx="337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tx2">
                    <a:lumMod val="75000"/>
                  </a:schemeClr>
                </a:solidFill>
              </a:rPr>
              <a:t>Command Structure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A2932-E700-4BCD-B002-A9C3260BF8C3}"/>
              </a:ext>
            </a:extLst>
          </p:cNvPr>
          <p:cNvSpPr/>
          <p:nvPr/>
        </p:nvSpPr>
        <p:spPr>
          <a:xfrm>
            <a:off x="297711" y="1677008"/>
            <a:ext cx="5538860" cy="489243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A6F4E-6684-4A66-A1F4-C57331DB115F}"/>
              </a:ext>
            </a:extLst>
          </p:cNvPr>
          <p:cNvSpPr txBox="1"/>
          <p:nvPr/>
        </p:nvSpPr>
        <p:spPr>
          <a:xfrm>
            <a:off x="861297" y="2928755"/>
            <a:ext cx="4301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600" b="1" dirty="0">
                <a:solidFill>
                  <a:schemeClr val="bg1"/>
                </a:solidFill>
              </a:rPr>
              <a:t>Data Communication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B4584-C6DC-4D5E-937F-5FA9E1CFB6EF}"/>
              </a:ext>
            </a:extLst>
          </p:cNvPr>
          <p:cNvSpPr txBox="1"/>
          <p:nvPr/>
        </p:nvSpPr>
        <p:spPr>
          <a:xfrm>
            <a:off x="613008" y="2355004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/>
              <a:t>Pharmacy</a:t>
            </a:r>
            <a:r>
              <a:rPr lang="en-ZA" sz="1200" dirty="0"/>
              <a:t>: VERIFY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38544-BA2D-4DCA-A68B-D3BECB7D2CC1}"/>
              </a:ext>
            </a:extLst>
          </p:cNvPr>
          <p:cNvSpPr txBox="1"/>
          <p:nvPr/>
        </p:nvSpPr>
        <p:spPr>
          <a:xfrm>
            <a:off x="3012147" y="1851537"/>
            <a:ext cx="261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Manufacturer: </a:t>
            </a:r>
            <a:r>
              <a:rPr lang="en-ZA" sz="1200" dirty="0"/>
              <a:t>sends a message saying Verified Block Successfully added to blockchain.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F6FCF8-41D8-4A43-BD5B-C1CE01F841E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935806" y="2493504"/>
            <a:ext cx="1076340" cy="36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EEA13D-D734-4991-812D-4516C2B0B60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935806" y="2174703"/>
            <a:ext cx="1076341" cy="31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8A1CF-620D-4C31-9DE1-5483121F427A}"/>
              </a:ext>
            </a:extLst>
          </p:cNvPr>
          <p:cNvSpPr txBox="1"/>
          <p:nvPr/>
        </p:nvSpPr>
        <p:spPr>
          <a:xfrm>
            <a:off x="3012146" y="2535334"/>
            <a:ext cx="2612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Delivery:</a:t>
            </a:r>
            <a:r>
              <a:rPr lang="en-ZA" sz="1200" dirty="0"/>
              <a:t> </a:t>
            </a:r>
            <a:r>
              <a:rPr lang="en-ZA" sz="1200" b="1" dirty="0"/>
              <a:t> </a:t>
            </a:r>
            <a:r>
              <a:rPr lang="en-ZA" sz="1200" dirty="0"/>
              <a:t>sends a message saying Verified Block Successfully added to blockchain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F4206-14DE-4924-89EB-7DE673A3A897}"/>
              </a:ext>
            </a:extLst>
          </p:cNvPr>
          <p:cNvSpPr txBox="1"/>
          <p:nvPr/>
        </p:nvSpPr>
        <p:spPr>
          <a:xfrm>
            <a:off x="613008" y="3770901"/>
            <a:ext cx="157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/>
              <a:t>Manufacturer</a:t>
            </a:r>
            <a:r>
              <a:rPr lang="en-ZA" sz="1200" dirty="0"/>
              <a:t>: VERIFY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D9642-5571-4B43-ABF4-60CB38A9B5DB}"/>
              </a:ext>
            </a:extLst>
          </p:cNvPr>
          <p:cNvSpPr txBox="1"/>
          <p:nvPr/>
        </p:nvSpPr>
        <p:spPr>
          <a:xfrm>
            <a:off x="3012147" y="3298086"/>
            <a:ext cx="251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Pharmacy:  </a:t>
            </a:r>
            <a:r>
              <a:rPr lang="en-ZA" sz="1200" dirty="0"/>
              <a:t>sends a message saying Verified Block Successfully added to blockchain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ECDAB2-D9BE-49A8-81B7-F66CABA8931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186452" y="3909401"/>
            <a:ext cx="825694" cy="5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707014-D127-440F-9343-3855BDC498A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186452" y="3621252"/>
            <a:ext cx="825695" cy="28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9024BA-3A7A-4B66-92F4-F4E5E5270790}"/>
              </a:ext>
            </a:extLst>
          </p:cNvPr>
          <p:cNvSpPr txBox="1"/>
          <p:nvPr/>
        </p:nvSpPr>
        <p:spPr>
          <a:xfrm>
            <a:off x="3012146" y="4098305"/>
            <a:ext cx="251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Delivery:  </a:t>
            </a:r>
            <a:r>
              <a:rPr lang="en-ZA" sz="1200" dirty="0"/>
              <a:t>sends a message saying Verified Block Successfully added to blockchain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6747D-052F-4550-BAFA-E27D062D54F7}"/>
              </a:ext>
            </a:extLst>
          </p:cNvPr>
          <p:cNvSpPr txBox="1"/>
          <p:nvPr/>
        </p:nvSpPr>
        <p:spPr>
          <a:xfrm>
            <a:off x="665458" y="5366710"/>
            <a:ext cx="1217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/>
              <a:t>Delivery</a:t>
            </a:r>
            <a:r>
              <a:rPr lang="en-ZA" sz="1200" dirty="0"/>
              <a:t>: VERIFY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0DEA6-CFD7-4FE9-B71A-43EFC0545BC3}"/>
              </a:ext>
            </a:extLst>
          </p:cNvPr>
          <p:cNvSpPr txBox="1"/>
          <p:nvPr/>
        </p:nvSpPr>
        <p:spPr>
          <a:xfrm>
            <a:off x="3012147" y="4885146"/>
            <a:ext cx="261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Manufacturer:  </a:t>
            </a:r>
            <a:r>
              <a:rPr lang="en-ZA" sz="1200" dirty="0"/>
              <a:t>sends a message saying Verified Block Successfully added to blockchain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AEC05B-13FE-4102-B053-2B11CF7264CC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1883356" y="5505210"/>
            <a:ext cx="1128791" cy="50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5321A-78C4-46DD-8562-5993F2C4A5D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883356" y="5208312"/>
            <a:ext cx="1128791" cy="29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6F2C34-777D-4489-9E76-87CB81F94BA9}"/>
              </a:ext>
            </a:extLst>
          </p:cNvPr>
          <p:cNvSpPr txBox="1"/>
          <p:nvPr/>
        </p:nvSpPr>
        <p:spPr>
          <a:xfrm>
            <a:off x="3012147" y="5685365"/>
            <a:ext cx="251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Pharmacy:  </a:t>
            </a:r>
            <a:r>
              <a:rPr lang="en-ZA" sz="1200" dirty="0"/>
              <a:t>sends a message saying Verified Block Successfully added to blockchain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C82F3-F0FB-44FF-8F2A-4FB8F18F7620}"/>
              </a:ext>
            </a:extLst>
          </p:cNvPr>
          <p:cNvSpPr txBox="1"/>
          <p:nvPr/>
        </p:nvSpPr>
        <p:spPr>
          <a:xfrm>
            <a:off x="2002052" y="1274456"/>
            <a:ext cx="185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Block Verification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3993ED-B9CF-41BB-A79D-5C4F8A2096FA}"/>
              </a:ext>
            </a:extLst>
          </p:cNvPr>
          <p:cNvSpPr txBox="1"/>
          <p:nvPr/>
        </p:nvSpPr>
        <p:spPr>
          <a:xfrm>
            <a:off x="6603718" y="2928755"/>
            <a:ext cx="4301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600" b="1" dirty="0">
                <a:solidFill>
                  <a:schemeClr val="bg1"/>
                </a:solidFill>
              </a:rPr>
              <a:t>Data Communication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83E401-4D65-4C9A-8849-B0F3279A7BA6}"/>
              </a:ext>
            </a:extLst>
          </p:cNvPr>
          <p:cNvSpPr txBox="1"/>
          <p:nvPr/>
        </p:nvSpPr>
        <p:spPr>
          <a:xfrm>
            <a:off x="7346052" y="1221198"/>
            <a:ext cx="292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Get Graph from other clients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ED9D35-894A-452C-ACD0-595C952D84A0}"/>
              </a:ext>
            </a:extLst>
          </p:cNvPr>
          <p:cNvSpPr txBox="1"/>
          <p:nvPr/>
        </p:nvSpPr>
        <p:spPr>
          <a:xfrm>
            <a:off x="6253926" y="2535306"/>
            <a:ext cx="994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/>
              <a:t>Client 1</a:t>
            </a:r>
            <a:r>
              <a:rPr lang="en-ZA" sz="1200" dirty="0"/>
              <a:t>: GET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18024-28F5-4F3E-9BF7-E64281A93902}"/>
              </a:ext>
            </a:extLst>
          </p:cNvPr>
          <p:cNvSpPr txBox="1"/>
          <p:nvPr/>
        </p:nvSpPr>
        <p:spPr>
          <a:xfrm>
            <a:off x="8653065" y="2031839"/>
            <a:ext cx="261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Client 2: </a:t>
            </a:r>
            <a:r>
              <a:rPr lang="en-ZA" sz="1200" dirty="0"/>
              <a:t>sends a copy of its graph to client 1.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E11032-9DDA-46F9-9572-CEE8D8D4F3C2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7248301" y="2673806"/>
            <a:ext cx="1404763" cy="27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9398F3-D3DE-42B8-A5C7-7FDAF60574CD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7248301" y="2262672"/>
            <a:ext cx="1404764" cy="41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20EFF6E-AF2B-4C7B-8E66-C85CB18AE71D}"/>
              </a:ext>
            </a:extLst>
          </p:cNvPr>
          <p:cNvSpPr txBox="1"/>
          <p:nvPr/>
        </p:nvSpPr>
        <p:spPr>
          <a:xfrm>
            <a:off x="8653064" y="2715636"/>
            <a:ext cx="261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Client 3:</a:t>
            </a:r>
            <a:r>
              <a:rPr lang="en-ZA" sz="1200" dirty="0"/>
              <a:t> </a:t>
            </a:r>
            <a:r>
              <a:rPr lang="en-ZA" sz="1200" b="1" dirty="0"/>
              <a:t> </a:t>
            </a:r>
            <a:r>
              <a:rPr lang="en-ZA" sz="1200" dirty="0"/>
              <a:t>sends a copy of its graph to client 1.</a:t>
            </a:r>
          </a:p>
        </p:txBody>
      </p:sp>
    </p:spTree>
    <p:extLst>
      <p:ext uri="{BB962C8B-B14F-4D97-AF65-F5344CB8AC3E}">
        <p14:creationId xmlns:p14="http://schemas.microsoft.com/office/powerpoint/2010/main" val="393742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D0613-1ACF-477E-AC9B-6A9F58E789C7}"/>
              </a:ext>
            </a:extLst>
          </p:cNvPr>
          <p:cNvSpPr txBox="1"/>
          <p:nvPr/>
        </p:nvSpPr>
        <p:spPr>
          <a:xfrm>
            <a:off x="4256265" y="309826"/>
            <a:ext cx="367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tx2">
                    <a:lumMod val="75000"/>
                  </a:schemeClr>
                </a:solidFill>
              </a:rPr>
              <a:t>Process Demonstration 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F942F7-3928-40B0-85C6-DFAC4455C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28" y="1378224"/>
            <a:ext cx="479174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2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F005D7-EF20-41BD-AF76-62ED2A1FB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6" y="1438285"/>
            <a:ext cx="3820058" cy="5029902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3A631E-D48A-4CFB-AE75-44D53575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58" y="1390653"/>
            <a:ext cx="3829584" cy="507753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85B77D-A692-4395-9493-0F47692CD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967" y="1409706"/>
            <a:ext cx="3820058" cy="5058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5991C7-E41A-48B8-8007-1F8FE8B84A8F}"/>
              </a:ext>
            </a:extLst>
          </p:cNvPr>
          <p:cNvSpPr txBox="1"/>
          <p:nvPr/>
        </p:nvSpPr>
        <p:spPr>
          <a:xfrm>
            <a:off x="2586710" y="386221"/>
            <a:ext cx="756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tx2">
                    <a:lumMod val="75000"/>
                  </a:schemeClr>
                </a:solidFill>
              </a:rPr>
              <a:t>Interfaces specific to user type are presented </a:t>
            </a:r>
          </a:p>
        </p:txBody>
      </p:sp>
    </p:spTree>
    <p:extLst>
      <p:ext uri="{BB962C8B-B14F-4D97-AF65-F5344CB8AC3E}">
        <p14:creationId xmlns:p14="http://schemas.microsoft.com/office/powerpoint/2010/main" val="228890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467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ZEERAK MOHAMMAD BAIG</dc:creator>
  <cp:lastModifiedBy>ZEERAK MOHAMMAD BAIG</cp:lastModifiedBy>
  <cp:revision>24</cp:revision>
  <dcterms:created xsi:type="dcterms:W3CDTF">2021-05-10T09:10:31Z</dcterms:created>
  <dcterms:modified xsi:type="dcterms:W3CDTF">2021-05-11T12:27:44Z</dcterms:modified>
</cp:coreProperties>
</file>