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4"/>
  </p:notesMasterIdLst>
  <p:sldIdLst>
    <p:sldId id="264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ECE1"/>
    <a:srgbClr val="0BC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497" autoAdjust="0"/>
  </p:normalViewPr>
  <p:slideViewPr>
    <p:cSldViewPr snapToGrid="0">
      <p:cViewPr>
        <p:scale>
          <a:sx n="75" d="100"/>
          <a:sy n="75" d="100"/>
        </p:scale>
        <p:origin x="-112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A3E47-8DF0-4E6E-AC84-B26B3303C46E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C3A8-73BF-4170-99AE-93FB471B5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0C3A8-73BF-4170-99AE-93FB471B58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535C-3851-42BD-895E-E6752DA7056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700F23-AE14-464F-A021-273A9D827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535C-3851-42BD-895E-E6752DA7056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0F23-AE14-464F-A021-273A9D827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535C-3851-42BD-895E-E6752DA7056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0F23-AE14-464F-A021-273A9D827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D32535C-3851-42BD-895E-E6752DA7056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D700F23-AE14-464F-A021-273A9D827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535C-3851-42BD-895E-E6752DA7056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0F23-AE14-464F-A021-273A9D827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7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535C-3851-42BD-895E-E6752DA7056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0F23-AE14-464F-A021-273A9D827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0F23-AE14-464F-A021-273A9D827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535C-3851-42BD-895E-E6752DA7056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535C-3851-42BD-895E-E6752DA7056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0F23-AE14-464F-A021-273A9D827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535C-3851-42BD-895E-E6752DA7056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0F23-AE14-464F-A021-273A9D827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D32535C-3851-42BD-895E-E6752DA7056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D700F23-AE14-464F-A021-273A9D827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535C-3851-42BD-895E-E6752DA7056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700F23-AE14-464F-A021-273A9D827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D32535C-3851-42BD-895E-E6752DA7056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D700F23-AE14-464F-A021-273A9D827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image" Target="../media/image3.png" /><Relationship Id="rId7" Type="http://schemas.openxmlformats.org/officeDocument/2006/relationships/image" Target="../media/image5.png" /><Relationship Id="rId12" Type="http://schemas.openxmlformats.org/officeDocument/2006/relationships/image" Target="../media/image10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Relationship Id="rId6" Type="http://schemas.microsoft.com/office/2007/relationships/hdphoto" Target="../media/hdphoto2.wdp" /><Relationship Id="rId11" Type="http://schemas.openxmlformats.org/officeDocument/2006/relationships/image" Target="../media/image9.png" /><Relationship Id="rId5" Type="http://schemas.openxmlformats.org/officeDocument/2006/relationships/image" Target="../media/image4.png" /><Relationship Id="rId10" Type="http://schemas.openxmlformats.org/officeDocument/2006/relationships/image" Target="../media/image8.png" /><Relationship Id="rId4" Type="http://schemas.microsoft.com/office/2007/relationships/hdphoto" Target="../media/hdphoto1.wdp" /><Relationship Id="rId9" Type="http://schemas.openxmlformats.org/officeDocument/2006/relationships/image" Target="../media/image7.jpe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5727700" y="3784600"/>
            <a:ext cx="49276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POLYMA </a:t>
            </a:r>
          </a:p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PRESENTAION</a:t>
            </a: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Bradley Hand ITC" pitchFamily="66" charset="0"/>
            </a:endParaRP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radley Hand ITC" pitchFamily="66" charset="0"/>
              </a:rPr>
              <a:t>* A PERSONAL ASSISTANT FOR SBTET PORTAL</a:t>
            </a:r>
          </a:p>
        </p:txBody>
      </p:sp>
      <p:grpSp>
        <p:nvGrpSpPr>
          <p:cNvPr id="377" name="Group 376"/>
          <p:cNvGrpSpPr/>
          <p:nvPr/>
        </p:nvGrpSpPr>
        <p:grpSpPr>
          <a:xfrm>
            <a:off x="-9004298" y="0"/>
            <a:ext cx="11518900" cy="6858000"/>
            <a:chOff x="-6959600" y="45959"/>
            <a:chExt cx="11518900" cy="6858000"/>
          </a:xfrm>
        </p:grpSpPr>
        <p:grpSp>
          <p:nvGrpSpPr>
            <p:cNvPr id="69" name="Group 68"/>
            <p:cNvGrpSpPr/>
            <p:nvPr/>
          </p:nvGrpSpPr>
          <p:grpSpPr>
            <a:xfrm>
              <a:off x="-6959600" y="45959"/>
              <a:ext cx="11518900" cy="6858000"/>
              <a:chOff x="0" y="0"/>
              <a:chExt cx="11518900" cy="6858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0" y="0"/>
                <a:ext cx="11036300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0947400" y="152400"/>
                <a:ext cx="571500" cy="2476500"/>
                <a:chOff x="10896600" y="3327400"/>
                <a:chExt cx="571500" cy="2476500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 rot="5400000">
                  <a:off x="9944100" y="4279900"/>
                  <a:ext cx="2476500" cy="571500"/>
                </a:xfrm>
                <a:prstGeom prst="roundRect">
                  <a:avLst>
                    <a:gd name="adj" fmla="val 21111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1036300" y="3517900"/>
                  <a:ext cx="355600" cy="2082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en-US" sz="1600" b="1" dirty="0">
                      <a:ln w="11430"/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PROJ</a:t>
                  </a:r>
                </a:p>
                <a:p>
                  <a:pPr algn="ctr"/>
                  <a:r>
                    <a:rPr lang="en-US" sz="1600" b="1" dirty="0">
                      <a:ln w="11430"/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E</a:t>
                  </a:r>
                </a:p>
                <a:p>
                  <a:pPr algn="ctr"/>
                  <a:r>
                    <a:rPr lang="en-US" sz="1600" b="1" dirty="0">
                      <a:ln w="11430"/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C</a:t>
                  </a:r>
                </a:p>
                <a:p>
                  <a:pPr algn="ctr"/>
                  <a:r>
                    <a:rPr lang="en-US" sz="1600" b="1" dirty="0">
                      <a:ln w="11430"/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T</a:t>
                  </a:r>
                </a:p>
              </p:txBody>
            </p:sp>
          </p:grp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81" b="97285" l="1688" r="96500">
                          <a14:foregroundMark x1="28875" y1="3167" x2="28875" y2="3167"/>
                          <a14:foregroundMark x1="1688" y1="34195" x2="1688" y2="34195"/>
                          <a14:foregroundMark x1="1688" y1="36328" x2="29563" y2="3167"/>
                          <a14:foregroundMark x1="31688" y1="3878" x2="60938" y2="1745"/>
                          <a14:foregroundMark x1="57500" y1="1745" x2="85375" y2="18293"/>
                          <a14:foregroundMark x1="86750" y1="18293" x2="96500" y2="47123"/>
                          <a14:foregroundMark x1="96500" y1="42793" x2="88125" y2="80349"/>
                          <a14:foregroundMark x1="88875" y1="78151" x2="69313" y2="94764"/>
                          <a14:foregroundMark x1="69313" y1="94764" x2="32375" y2="93277"/>
                          <a14:foregroundMark x1="36563" y1="93277" x2="16313" y2="81771"/>
                          <a14:foregroundMark x1="19125" y1="85391" x2="3125" y2="61603"/>
                          <a14:foregroundMark x1="18250" y1="85779" x2="41938" y2="972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892800" y="236254"/>
              <a:ext cx="1103845" cy="1001019"/>
            </a:xfrm>
            <a:prstGeom prst="ellipse">
              <a:avLst/>
            </a:prstGeom>
            <a:ln w="63500" cap="rnd"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  <a:reflection blurRad="6350" stA="50000" endA="300" endPos="90000" dir="5400000" sy="-100000" algn="bl" rotWithShape="0"/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</p:pic>
        <p:sp>
          <p:nvSpPr>
            <p:cNvPr id="371" name="Rounded Rectangle 370"/>
            <p:cNvSpPr/>
            <p:nvPr/>
          </p:nvSpPr>
          <p:spPr>
            <a:xfrm>
              <a:off x="-2654300" y="419100"/>
              <a:ext cx="6248400" cy="977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3200" i="1" dirty="0">
                  <a:solidFill>
                    <a:schemeClr val="accent2">
                      <a:lumMod val="75000"/>
                    </a:schemeClr>
                  </a:solidFill>
                  <a:latin typeface="Algerian" panose="04020705040A02060702" pitchFamily="82" charset="0"/>
                </a:rPr>
                <a:t>VOICE ASSISTANT for SBTET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-5727700" y="2260600"/>
              <a:ext cx="4419600" cy="3352800"/>
            </a:xfrm>
            <a:prstGeom prst="rect">
              <a:avLst/>
            </a:prstGeom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r>
                <a:rPr lang="en-US" sz="2800" i="1" u="sng" dirty="0">
                  <a:solidFill>
                    <a:schemeClr val="tx2">
                      <a:lumMod val="25000"/>
                    </a:schemeClr>
                  </a:solidFill>
                  <a:latin typeface="Forte" panose="03060902040502070203" pitchFamily="66" charset="0"/>
                </a:rPr>
                <a:t>TEAM MEMBERS</a:t>
              </a:r>
            </a:p>
            <a:p>
              <a:pPr lvl="0"/>
              <a:endParaRPr lang="en-US" sz="2000" dirty="0">
                <a:solidFill>
                  <a:schemeClr val="tx2">
                    <a:lumMod val="25000"/>
                  </a:schemeClr>
                </a:solidFill>
                <a:latin typeface="Forte" panose="03060902040502070203" pitchFamily="66" charset="0"/>
              </a:endParaRPr>
            </a:p>
            <a:p>
              <a:pPr lvl="0"/>
              <a:endParaRPr lang="en-US" sz="2000" dirty="0">
                <a:solidFill>
                  <a:schemeClr val="tx2">
                    <a:lumMod val="25000"/>
                  </a:schemeClr>
                </a:solidFill>
                <a:latin typeface="Forte" panose="03060902040502070203" pitchFamily="66" charset="0"/>
              </a:endParaRPr>
            </a:p>
            <a:p>
              <a:pPr lvl="0"/>
              <a:r>
                <a:rPr lang="en-US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Mistral" panose="03090702030407020403" pitchFamily="66" charset="0"/>
                </a:rPr>
                <a:t>C.S KOUSHIK              18005-CM-017</a:t>
              </a:r>
            </a:p>
            <a:p>
              <a:pPr lvl="0"/>
              <a:r>
                <a:rPr lang="en-US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Mistral" panose="03090702030407020403" pitchFamily="66" charset="0"/>
                </a:rPr>
                <a:t>SHAIK ZEESHAN          18005-CM-050</a:t>
              </a:r>
            </a:p>
            <a:p>
              <a:pPr lvl="0"/>
              <a:r>
                <a:rPr lang="en-US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Mistral" panose="03090702030407020403" pitchFamily="66" charset="0"/>
                </a:rPr>
                <a:t>M. PREM SUNDER       18005-CM-032</a:t>
              </a:r>
            </a:p>
            <a:p>
              <a:pPr lvl="0"/>
              <a:r>
                <a:rPr lang="en-US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Mistral" panose="03090702030407020403" pitchFamily="66" charset="0"/>
                </a:rPr>
                <a:t>N. AEYBA                   18005-CM-042</a:t>
              </a:r>
            </a:p>
            <a:p>
              <a:pPr lvl="0"/>
              <a:r>
                <a:rPr lang="en-US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Mistral" panose="03090702030407020403" pitchFamily="66" charset="0"/>
                </a:rPr>
                <a:t>N. VINAYKUMAR          18005-CM-043</a:t>
              </a:r>
              <a:endPara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376" name="Down Ribbon 375"/>
            <p:cNvSpPr/>
            <p:nvPr/>
          </p:nvSpPr>
          <p:spPr>
            <a:xfrm>
              <a:off x="-889000" y="3175000"/>
              <a:ext cx="4279900" cy="2933700"/>
            </a:xfrm>
            <a:prstGeom prst="ribbon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  <a:reflection blurRad="6350" stA="52000" endA="300" endPos="35000" dir="5400000" sy="-100000" algn="bl" rotWithShape="0"/>
            </a:effectLst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200" b="1" i="1" u="sng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Lucida Handwriting" panose="03010101010101010101" pitchFamily="66" charset="0"/>
                </a:rPr>
                <a:t>INTERNAL GUIDE</a:t>
              </a:r>
            </a:p>
            <a:p>
              <a:pPr lvl="0"/>
              <a:endParaRPr lang="en-IN" sz="1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Lucida Handwriting" panose="03010101010101010101" pitchFamily="66" charset="0"/>
              </a:endParaRPr>
            </a:p>
            <a:p>
              <a:pPr lvl="0"/>
              <a:r>
                <a:rPr lang="en-US" sz="2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Monotype Corsiva" panose="03010101010201010101" pitchFamily="66" charset="0"/>
                </a:rPr>
                <a:t>R.VENKATESH </a:t>
              </a:r>
              <a:r>
                <a:rPr lang="en-US" sz="2400" b="1" cap="all" dirty="0" err="1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Monotype Corsiva" panose="03010101010201010101" pitchFamily="66" charset="0"/>
                </a:rPr>
                <a:t>garu</a:t>
              </a:r>
              <a:r>
                <a:rPr lang="en-US" sz="2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Monotype Corsiva" panose="03010101010201010101" pitchFamily="66" charset="0"/>
                </a:rPr>
                <a:t> (GPT 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-9480550" y="-45959"/>
            <a:ext cx="11493500" cy="6903959"/>
            <a:chOff x="-7658100" y="0"/>
            <a:chExt cx="11493500" cy="6903959"/>
          </a:xfrm>
        </p:grpSpPr>
        <p:grpSp>
          <p:nvGrpSpPr>
            <p:cNvPr id="365" name="Group 364"/>
            <p:cNvGrpSpPr/>
            <p:nvPr/>
          </p:nvGrpSpPr>
          <p:grpSpPr>
            <a:xfrm>
              <a:off x="-7658100" y="0"/>
              <a:ext cx="11493500" cy="6903959"/>
              <a:chOff x="-7658100" y="0"/>
              <a:chExt cx="11493500" cy="6903959"/>
            </a:xfrm>
          </p:grpSpPr>
          <p:grpSp>
            <p:nvGrpSpPr>
              <p:cNvPr id="364" name="Group 363"/>
              <p:cNvGrpSpPr/>
              <p:nvPr/>
            </p:nvGrpSpPr>
            <p:grpSpPr>
              <a:xfrm>
                <a:off x="-7658100" y="45959"/>
                <a:ext cx="11493500" cy="6858000"/>
                <a:chOff x="-7658100" y="45959"/>
                <a:chExt cx="11493500" cy="68580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-7658100" y="45959"/>
                  <a:ext cx="11036300" cy="68580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3263900" y="515859"/>
                  <a:ext cx="571500" cy="2476500"/>
                  <a:chOff x="10896600" y="3327400"/>
                  <a:chExt cx="571500" cy="2476500"/>
                </a:xfrm>
                <a:solidFill>
                  <a:schemeClr val="accent5">
                    <a:lumMod val="75000"/>
                  </a:schemeClr>
                </a:solidFill>
              </p:grpSpPr>
              <p:sp>
                <p:nvSpPr>
                  <p:cNvPr id="12" name="Rounded Rectangle 11"/>
                  <p:cNvSpPr/>
                  <p:nvPr/>
                </p:nvSpPr>
                <p:spPr>
                  <a:xfrm rot="5400000">
                    <a:off x="9944100" y="4279900"/>
                    <a:ext cx="2476500" cy="571500"/>
                  </a:xfrm>
                  <a:prstGeom prst="roundRect">
                    <a:avLst>
                      <a:gd name="adj" fmla="val 2111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1036300" y="3517900"/>
                    <a:ext cx="355600" cy="20828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glow" dir="tl">
                        <a:rot lat="0" lon="0" rev="5400000"/>
                      </a:lightRig>
                    </a:scene3d>
                    <a:sp3d contourW="12700">
                      <a:bevelT w="25400" h="25400"/>
                      <a:contourClr>
                        <a:schemeClr val="accent6">
                          <a:shade val="73000"/>
                        </a:schemeClr>
                      </a:contourClr>
                    </a:sp3d>
                  </a:bodyPr>
                  <a:lstStyle/>
                  <a:p>
                    <a:pPr algn="ctr"/>
                    <a:r>
                      <a:rPr lang="en-US" sz="1600" b="1" dirty="0">
                        <a:ln w="11430"/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>
                          <a:outerShdw blurRad="80000" dist="40000" dir="5040000" algn="tl">
                            <a:srgbClr val="000000">
                              <a:alpha val="30000"/>
                            </a:srgbClr>
                          </a:outerShdw>
                        </a:effectLst>
                        <a:latin typeface="Bauhaus 93" pitchFamily="82" charset="0"/>
                      </a:rPr>
                      <a:t>ABSTRACT</a:t>
                    </a:r>
                  </a:p>
                </p:txBody>
              </p:sp>
            </p:grpSp>
          </p:grp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31150" y1="31949" x2="27955" y2="81949"/>
                            <a14:foregroundMark x1="27157" y1="80351" x2="27157" y2="80351"/>
                            <a14:foregroundMark x1="28754" y1="81150" x2="85942" y2="81949"/>
                            <a14:foregroundMark x1="85942" y1="81949" x2="81949" y2="84345"/>
                            <a14:foregroundMark x1="85942" y1="81949" x2="82748" y2="41534"/>
                            <a14:foregroundMark x1="82748" y1="41534" x2="41693" y2="15815"/>
                            <a14:foregroundMark x1="41693" y1="15815" x2="19010" y2="42332"/>
                            <a14:foregroundMark x1="19010" y1="42332" x2="30351" y2="58466"/>
                            <a14:backgroundMark x1="59585" y1="82109" x2="84345" y2="65815"/>
                          </a14:backgroundRemoval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870" y="0"/>
                <a:ext cx="1654489" cy="1654489"/>
              </a:xfrm>
              <a:prstGeom prst="rect">
                <a:avLst/>
              </a:prstGeom>
            </p:spPr>
          </p:pic>
          <p:sp>
            <p:nvSpPr>
              <p:cNvPr id="363" name="Rectangle 362"/>
              <p:cNvSpPr/>
              <p:nvPr/>
            </p:nvSpPr>
            <p:spPr>
              <a:xfrm>
                <a:off x="-6508750" y="1422400"/>
                <a:ext cx="9163050" cy="5435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The use of Chabot’s evolved rapidly in numerous fields in recent years, including Marketing,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Supporting Systems, Education, Health Care, Cultural Heritage, and Entertainment. In this paper,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we first present a historical overview of the evolution of the international community’s interest in chatbots. </a:t>
                </a:r>
                <a:endParaRPr lang="en-US" altLang="en-US" sz="1600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 Next, we discuss the motivations that drive the use of chatbots, and we clarify chatbots’ usefulness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 in a variety of areas.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Moreover, we highlight the impact of social stereotypes on chatbots design. After clarifying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necessary technological concepts,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we move on to a chatbot classification based on various criteria, such as the area of knowledge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they refer to, the need they serve and others.  </a:t>
                </a:r>
                <a:endParaRPr lang="en-US" altLang="en-US" sz="1600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Furthermore, we present the general architecture of modern chatbots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while also mentioning the main platforms for their creation.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 Our engagement with the subject so far, reassures us of the prospects of chatbots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and encourages us to study them in greater extent and depth. </a:t>
                </a:r>
                <a:endParaRPr lang="en-US" altLang="en-US" sz="1600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" panose="020B0604020202020204" pitchFamily="34" charset="0"/>
                </a:endParaRPr>
              </a:p>
              <a:p>
                <a:pPr algn="ctr"/>
                <a:endParaRPr lang="en-US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endParaRPr>
              </a:p>
            </p:txBody>
          </p:sp>
        </p:grpSp>
        <p:sp>
          <p:nvSpPr>
            <p:cNvPr id="366" name="Rectangle 365"/>
            <p:cNvSpPr/>
            <p:nvPr/>
          </p:nvSpPr>
          <p:spPr>
            <a:xfrm>
              <a:off x="-7264400" y="393700"/>
              <a:ext cx="4432300" cy="6985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u="sng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ABSTRACT</a:t>
              </a:r>
              <a:endParaRPr lang="en-US" sz="28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-10077450" y="0"/>
            <a:ext cx="11493500" cy="6858000"/>
            <a:chOff x="1111250" y="0"/>
            <a:chExt cx="11493500" cy="6858000"/>
          </a:xfrm>
        </p:grpSpPr>
        <p:grpSp>
          <p:nvGrpSpPr>
            <p:cNvPr id="62" name="Group 61"/>
            <p:cNvGrpSpPr/>
            <p:nvPr/>
          </p:nvGrpSpPr>
          <p:grpSpPr>
            <a:xfrm>
              <a:off x="1111250" y="0"/>
              <a:ext cx="11493500" cy="6858000"/>
              <a:chOff x="-2413000" y="-45959"/>
              <a:chExt cx="11493500" cy="6858000"/>
            </a:xfrm>
            <a:effectLst>
              <a:outerShdw blurRad="254000" dist="88900" algn="ctr" rotWithShape="0">
                <a:srgbClr val="000000">
                  <a:alpha val="51000"/>
                </a:srgbClr>
              </a:outerShdw>
            </a:effectLst>
          </p:grpSpPr>
          <p:sp>
            <p:nvSpPr>
              <p:cNvPr id="23" name="Rectangle 22"/>
              <p:cNvSpPr/>
              <p:nvPr/>
            </p:nvSpPr>
            <p:spPr>
              <a:xfrm>
                <a:off x="-2413000" y="-45959"/>
                <a:ext cx="11036300" cy="685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8509000" y="723900"/>
                <a:ext cx="571500" cy="2476500"/>
                <a:chOff x="10896600" y="3327400"/>
                <a:chExt cx="571500" cy="2476500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25" name="Rounded Rectangle 24"/>
                <p:cNvSpPr/>
                <p:nvPr/>
              </p:nvSpPr>
              <p:spPr>
                <a:xfrm rot="5400000">
                  <a:off x="9944100" y="4279900"/>
                  <a:ext cx="2476500" cy="571500"/>
                </a:xfrm>
                <a:prstGeom prst="roundRect">
                  <a:avLst>
                    <a:gd name="adj" fmla="val 2111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1036300" y="3517900"/>
                  <a:ext cx="355600" cy="20828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en-US" sz="1600" b="1" dirty="0">
                      <a:ln w="11430"/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EX</a:t>
                  </a:r>
                  <a:br>
                    <a:rPr lang="en-US" sz="1600" b="1" dirty="0">
                      <a:ln w="11430"/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</a:br>
                  <a:r>
                    <a:rPr lang="en-US" sz="1600" b="1" dirty="0">
                      <a:ln w="11430"/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I</a:t>
                  </a:r>
                  <a:br>
                    <a:rPr lang="en-US" sz="1600" b="1" dirty="0">
                      <a:ln w="11430"/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</a:br>
                  <a:r>
                    <a:rPr lang="en-US" sz="1600" b="1" dirty="0">
                      <a:ln w="11430"/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STING</a:t>
                  </a:r>
                </a:p>
              </p:txBody>
            </p:sp>
          </p:grpSp>
        </p:grpSp>
        <p:sp>
          <p:nvSpPr>
            <p:cNvPr id="79" name="Title 1"/>
            <p:cNvSpPr txBox="1">
              <a:spLocks/>
            </p:cNvSpPr>
            <p:nvPr/>
          </p:nvSpPr>
          <p:spPr>
            <a:xfrm>
              <a:off x="1459914" y="255219"/>
              <a:ext cx="5367119" cy="976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sng" strike="noStrike" kern="1200" cap="none" spc="0" normalizeH="0" baseline="0" noProof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Existing system</a:t>
              </a:r>
              <a:endParaRPr kumimoji="0" lang="en-IN" sz="4000" b="0" i="0" u="sng" strike="noStrike" kern="1200" cap="none" spc="0" normalizeH="0" baseline="0" noProof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80" name="Text Placeholder 4"/>
            <p:cNvSpPr txBox="1">
              <a:spLocks/>
            </p:cNvSpPr>
            <p:nvPr/>
          </p:nvSpPr>
          <p:spPr>
            <a:xfrm>
              <a:off x="1481027" y="1821934"/>
              <a:ext cx="3505199" cy="42624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1800" b="1" i="1" u="none" strike="noStrike" kern="1200" cap="all" spc="0" normalizeH="0" baseline="0" noProof="0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Every Famous sites has its own Voice Assistant or Chatbot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sz="1800" b="1" i="1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1800" b="1" i="1" u="none" strike="noStrike" kern="1200" cap="all" spc="0" normalizeH="0" baseline="0" noProof="0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SBTET Portal cannot be accessed Using Voice as it has no Voice Assistant or Chatbot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sz="1800" b="1" i="1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1800" b="1" i="1" u="none" strike="noStrike" kern="1200" cap="all" spc="0" normalizeH="0" baseline="0" noProof="0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To Access Every page of the SBTET we cannot use Voice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800" b="1" i="1" u="none" strike="noStrike" kern="1200" cap="all" spc="0" normalizeH="0" baseline="0" noProof="0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1800" b="1" i="1" u="none" strike="noStrike" kern="1200" cap="all" spc="0" normalizeH="0" baseline="0" noProof="0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All the Pages of the Portal should be accessed Manually.  </a:t>
              </a:r>
            </a:p>
          </p:txBody>
        </p:sp>
        <p:pic>
          <p:nvPicPr>
            <p:cNvPr id="81" name="Content Placeholder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1861" y="2335301"/>
              <a:ext cx="4600169" cy="1812897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</p:grpSp>
      <p:grpSp>
        <p:nvGrpSpPr>
          <p:cNvPr id="91" name="Group 90"/>
          <p:cNvGrpSpPr/>
          <p:nvPr/>
        </p:nvGrpSpPr>
        <p:grpSpPr>
          <a:xfrm>
            <a:off x="-10585450" y="0"/>
            <a:ext cx="11544300" cy="6858000"/>
            <a:chOff x="-21037550" y="0"/>
            <a:chExt cx="11544300" cy="6858000"/>
          </a:xfrm>
        </p:grpSpPr>
        <p:grpSp>
          <p:nvGrpSpPr>
            <p:cNvPr id="85" name="Group 84"/>
            <p:cNvGrpSpPr/>
            <p:nvPr/>
          </p:nvGrpSpPr>
          <p:grpSpPr>
            <a:xfrm>
              <a:off x="-21037550" y="0"/>
              <a:ext cx="11544300" cy="6858000"/>
              <a:chOff x="-2146300" y="0"/>
              <a:chExt cx="11544300" cy="6858000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-2146300" y="0"/>
                <a:ext cx="11544300" cy="6858000"/>
                <a:chOff x="-3721100" y="0"/>
                <a:chExt cx="11544300" cy="6858000"/>
              </a:xfrm>
              <a:effectLst>
                <a:outerShdw blurRad="254000" dist="88900" algn="ctr" rotWithShape="0">
                  <a:srgbClr val="000000">
                    <a:alpha val="51000"/>
                  </a:srgbClr>
                </a:outerShdw>
              </a:effectLst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-3721100" y="0"/>
                  <a:ext cx="11036300" cy="68580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7251700" y="901700"/>
                  <a:ext cx="571500" cy="2476500"/>
                  <a:chOff x="10896600" y="3327400"/>
                  <a:chExt cx="571500" cy="2476500"/>
                </a:xfrm>
                <a:solidFill>
                  <a:schemeClr val="accent4">
                    <a:lumMod val="75000"/>
                  </a:schemeClr>
                </a:solidFill>
              </p:grpSpPr>
              <p:sp>
                <p:nvSpPr>
                  <p:cNvPr id="29" name="Rounded Rectangle 28"/>
                  <p:cNvSpPr/>
                  <p:nvPr/>
                </p:nvSpPr>
                <p:spPr>
                  <a:xfrm rot="5400000">
                    <a:off x="9944100" y="4279900"/>
                    <a:ext cx="2476500" cy="571500"/>
                  </a:xfrm>
                  <a:prstGeom prst="roundRect">
                    <a:avLst>
                      <a:gd name="adj" fmla="val 2111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11036300" y="3517900"/>
                    <a:ext cx="355600" cy="20828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glow" dir="tl">
                        <a:rot lat="0" lon="0" rev="5400000"/>
                      </a:lightRig>
                    </a:scene3d>
                    <a:sp3d contourW="12700">
                      <a:bevelT w="25400" h="25400"/>
                      <a:contourClr>
                        <a:schemeClr val="accent6">
                          <a:shade val="73000"/>
                        </a:schemeClr>
                      </a:contourClr>
                    </a:sp3d>
                  </a:bodyPr>
                  <a:lstStyle/>
                  <a:p>
                    <a:pPr algn="ctr"/>
                    <a:r>
                      <a:rPr lang="en-US" sz="1600" b="1" dirty="0">
                        <a:ln w="11430"/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80000" dist="40000" dir="5040000" algn="tl">
                            <a:srgbClr val="000000">
                              <a:alpha val="30000"/>
                            </a:srgbClr>
                          </a:outerShdw>
                        </a:effectLst>
                        <a:latin typeface="Bauhaus 93" pitchFamily="82" charset="0"/>
                      </a:rPr>
                      <a:t>PROPOSED</a:t>
                    </a:r>
                  </a:p>
                </p:txBody>
              </p:sp>
            </p:grpSp>
          </p:grpSp>
          <p:pic>
            <p:nvPicPr>
              <p:cNvPr id="82" name="Content Placeholder 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1592" y="1155033"/>
                <a:ext cx="5464242" cy="4243684"/>
              </a:xfrm>
              <a:prstGeom prst="rect">
                <a:avLst/>
              </a:prstGeom>
              <a:ln w="127000" cap="rnd">
                <a:solidFill>
                  <a:srgbClr val="FFFFFF"/>
                </a:solidFill>
              </a:ln>
              <a:effectLst>
                <a:outerShdw blurRad="76200" dist="95250" dir="10500000" sx="97000" sy="23000" kx="900000" algn="br" rotWithShape="0">
                  <a:srgbClr val="000000">
                    <a:alpha val="20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</p:grpSp>
        <p:sp>
          <p:nvSpPr>
            <p:cNvPr id="89" name="Rectangle 88"/>
            <p:cNvSpPr/>
            <p:nvPr/>
          </p:nvSpPr>
          <p:spPr>
            <a:xfrm>
              <a:off x="-19761200" y="330200"/>
              <a:ext cx="3136900" cy="685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i="1" u="sng" dirty="0">
                  <a:solidFill>
                    <a:schemeClr val="bg2">
                      <a:lumMod val="50000"/>
                    </a:schemeClr>
                  </a:solidFill>
                  <a:latin typeface="Bauhaus 93" pitchFamily="82" charset="0"/>
                </a:rPr>
                <a:t>Proposed </a:t>
              </a:r>
              <a:r>
                <a:rPr lang="en-US" sz="2800" i="1" u="sng" dirty="0" err="1">
                  <a:solidFill>
                    <a:schemeClr val="bg2">
                      <a:lumMod val="50000"/>
                    </a:schemeClr>
                  </a:solidFill>
                  <a:latin typeface="Bauhaus 93" pitchFamily="82" charset="0"/>
                </a:rPr>
                <a:t>systemS</a:t>
              </a:r>
              <a:endParaRPr lang="en-IN" sz="2800" i="1" u="sng" dirty="0">
                <a:solidFill>
                  <a:schemeClr val="bg2">
                    <a:lumMod val="50000"/>
                  </a:schemeClr>
                </a:solidFill>
                <a:latin typeface="Bauhaus 93" pitchFamily="82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-19456400" y="1828800"/>
              <a:ext cx="2806700" cy="3644900"/>
            </a:xfrm>
            <a:prstGeom prst="rect">
              <a:avLst/>
            </a:prstGeom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 defTabSz="914400">
                <a:spcBef>
                  <a:spcPct val="20000"/>
                </a:spcBef>
                <a:buFont typeface="Arial" pitchFamily="34" charset="0"/>
                <a:buChar char="•"/>
                <a:defRPr/>
              </a:pPr>
              <a:endParaRPr lang="en-US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</a:endParaRPr>
            </a:p>
            <a:p>
              <a:pPr marL="285750" lvl="0" indent="-285750" defTabSz="914400">
                <a:spcBef>
                  <a:spcPct val="20000"/>
                </a:spcBef>
                <a:buFont typeface="Arial" pitchFamily="34" charset="0"/>
                <a:buChar char="•"/>
                <a:defRPr/>
              </a:pPr>
              <a:r>
                <a:rPr lang="en-US" b="1" i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Agency FB" panose="020B0503020202020204" pitchFamily="34" charset="0"/>
                </a:rPr>
                <a:t>*     We can access All pages of SBTET Portal with Voice Commands through our Software.</a:t>
              </a:r>
            </a:p>
            <a:p>
              <a:pPr marL="285750" lvl="0" indent="-285750" defTabSz="914400">
                <a:spcBef>
                  <a:spcPct val="20000"/>
                </a:spcBef>
                <a:buFont typeface="Arial" pitchFamily="34" charset="0"/>
                <a:buChar char="•"/>
                <a:defRPr/>
              </a:pPr>
              <a:r>
                <a:rPr lang="en-US" b="1" i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Agency FB" panose="020B0503020202020204" pitchFamily="34" charset="0"/>
                </a:rPr>
                <a:t>*    Using Our Software, We can access SBTET portal using Voice </a:t>
              </a:r>
            </a:p>
            <a:p>
              <a:pPr marL="342900" lvl="0" indent="-342900" defTabSz="914400">
                <a:spcBef>
                  <a:spcPct val="20000"/>
                </a:spcBef>
                <a:buFont typeface="Arial" pitchFamily="34" charset="0"/>
                <a:buChar char="•"/>
                <a:defRPr/>
              </a:pPr>
              <a:endParaRPr lang="en-US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</a:endParaRPr>
            </a:p>
            <a:p>
              <a:pPr marL="342900" lvl="0" indent="-342900" defTabSz="914400">
                <a:spcBef>
                  <a:spcPct val="20000"/>
                </a:spcBef>
                <a:buFont typeface="Arial" pitchFamily="34" charset="0"/>
                <a:buChar char="•"/>
                <a:defRPr/>
              </a:pPr>
              <a:endPara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 marL="342900" lvl="0" indent="-342900" defTabSz="914400">
                <a:spcBef>
                  <a:spcPct val="20000"/>
                </a:spcBef>
                <a:buFont typeface="Arial" pitchFamily="34" charset="0"/>
                <a:buChar char="•"/>
                <a:defRPr/>
              </a:pPr>
              <a:endParaRPr lang="en-I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-10972800" y="0"/>
            <a:ext cx="11480800" cy="6858000"/>
            <a:chOff x="-9245600" y="45959"/>
            <a:chExt cx="11480800" cy="6858000"/>
          </a:xfrm>
        </p:grpSpPr>
        <p:grpSp>
          <p:nvGrpSpPr>
            <p:cNvPr id="60" name="Group 59"/>
            <p:cNvGrpSpPr/>
            <p:nvPr/>
          </p:nvGrpSpPr>
          <p:grpSpPr>
            <a:xfrm>
              <a:off x="-9245600" y="45959"/>
              <a:ext cx="11480800" cy="6858000"/>
              <a:chOff x="-4940300" y="0"/>
              <a:chExt cx="11480800" cy="6858000"/>
            </a:xfrm>
            <a:effectLst>
              <a:outerShdw blurRad="254000" dist="88900" algn="ctr" rotWithShape="0">
                <a:srgbClr val="000000">
                  <a:alpha val="51000"/>
                </a:srgbClr>
              </a:outerShdw>
            </a:effectLst>
          </p:grpSpPr>
          <p:sp>
            <p:nvSpPr>
              <p:cNvPr id="31" name="Rectangle 30"/>
              <p:cNvSpPr/>
              <p:nvPr/>
            </p:nvSpPr>
            <p:spPr>
              <a:xfrm>
                <a:off x="-4940300" y="0"/>
                <a:ext cx="11036300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5969000" y="1206500"/>
                <a:ext cx="571500" cy="2476500"/>
                <a:chOff x="10896600" y="3327400"/>
                <a:chExt cx="571500" cy="2476500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3" name="Rounded Rectangle 32"/>
                <p:cNvSpPr/>
                <p:nvPr/>
              </p:nvSpPr>
              <p:spPr>
                <a:xfrm rot="5400000">
                  <a:off x="9944100" y="4279900"/>
                  <a:ext cx="2476500" cy="571500"/>
                </a:xfrm>
                <a:prstGeom prst="roundRect">
                  <a:avLst>
                    <a:gd name="adj" fmla="val 2111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1036300" y="3517900"/>
                  <a:ext cx="355600" cy="20828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en-US" sz="1600" b="1" dirty="0">
                      <a:ln w="11430"/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HARDWARE</a:t>
                  </a:r>
                </a:p>
              </p:txBody>
            </p:sp>
          </p:grpSp>
        </p:grpSp>
        <p:sp>
          <p:nvSpPr>
            <p:cNvPr id="86" name="Text Placeholder 3"/>
            <p:cNvSpPr txBox="1">
              <a:spLocks/>
            </p:cNvSpPr>
            <p:nvPr/>
          </p:nvSpPr>
          <p:spPr>
            <a:xfrm>
              <a:off x="-2853140" y="315512"/>
              <a:ext cx="3992732" cy="5762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1" i="0" u="none" strike="noStrike" kern="1200" spc="50" normalizeH="0" baseline="0" noProof="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uLnTx/>
                  <a:uFillTx/>
                  <a:latin typeface="+mj-lt"/>
                  <a:ea typeface="+mn-ea"/>
                  <a:cs typeface="+mn-cs"/>
                </a:rPr>
                <a:t>		HARDWARE</a:t>
              </a:r>
              <a:endParaRPr kumimoji="0" lang="en-IN" sz="2800" b="1" i="0" u="none" strike="noStrike" kern="1200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7" name="Content Placeholder 4"/>
            <p:cNvSpPr txBox="1">
              <a:spLocks/>
            </p:cNvSpPr>
            <p:nvPr/>
          </p:nvSpPr>
          <p:spPr>
            <a:xfrm>
              <a:off x="-5823005" y="882803"/>
              <a:ext cx="4342893" cy="33540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3600" b="1" i="1" u="none" strike="noStrike" kern="1200" normalizeH="0" baseline="0" noProof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Bradley Hand ITC" pitchFamily="66" charset="0"/>
                  <a:ea typeface="+mn-ea"/>
                  <a:cs typeface="+mn-cs"/>
                </a:rPr>
                <a:t>Personal Computer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3600" b="1" i="1" u="none" strike="noStrike" kern="1200" normalizeH="0" baseline="0" noProof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Bradley Hand ITC" pitchFamily="66" charset="0"/>
                  <a:ea typeface="+mn-ea"/>
                  <a:cs typeface="+mn-cs"/>
                </a:rPr>
                <a:t>Headset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3600" b="1" i="1" u="none" strike="noStrike" kern="1200" normalizeH="0" baseline="0" noProof="0" dirty="0" err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Bradley Hand ITC" pitchFamily="66" charset="0"/>
                  <a:ea typeface="+mn-ea"/>
                  <a:cs typeface="+mn-cs"/>
                </a:rPr>
                <a:t>Mic</a:t>
              </a:r>
              <a:endParaRPr kumimoji="0" lang="en-US" sz="3600" b="1" i="1" u="none" strike="noStrike" kern="120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radley Hand ITC" pitchFamily="66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28" name="Picture 4" descr="C:\Users\admin\Desktop\t3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3342891" y="1892300"/>
              <a:ext cx="3863591" cy="2644886"/>
            </a:xfrm>
            <a:prstGeom prst="rect">
              <a:avLst/>
            </a:prstGeom>
            <a:noFill/>
          </p:spPr>
        </p:pic>
      </p:grpSp>
      <p:grpSp>
        <p:nvGrpSpPr>
          <p:cNvPr id="358" name="Group 357"/>
          <p:cNvGrpSpPr/>
          <p:nvPr/>
        </p:nvGrpSpPr>
        <p:grpSpPr>
          <a:xfrm>
            <a:off x="-11328400" y="0"/>
            <a:ext cx="11468100" cy="6858000"/>
            <a:chOff x="-17830800" y="0"/>
            <a:chExt cx="11468100" cy="6858000"/>
          </a:xfrm>
        </p:grpSpPr>
        <p:grpSp>
          <p:nvGrpSpPr>
            <p:cNvPr id="350" name="Group 349"/>
            <p:cNvGrpSpPr/>
            <p:nvPr/>
          </p:nvGrpSpPr>
          <p:grpSpPr>
            <a:xfrm>
              <a:off x="-17830800" y="0"/>
              <a:ext cx="11468100" cy="6858000"/>
              <a:chOff x="-10452100" y="45959"/>
              <a:chExt cx="11468100" cy="6858000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-10452100" y="45959"/>
                <a:ext cx="11468100" cy="6858000"/>
                <a:chOff x="-6146800" y="0"/>
                <a:chExt cx="11468100" cy="6858000"/>
              </a:xfrm>
              <a:effectLst>
                <a:outerShdw blurRad="254000" dist="88900" algn="ctr" rotWithShape="0">
                  <a:srgbClr val="000000">
                    <a:alpha val="51000"/>
                  </a:srgbClr>
                </a:outerShdw>
              </a:effectLst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-6146800" y="0"/>
                  <a:ext cx="11036300" cy="685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4749800" y="1447800"/>
                  <a:ext cx="571500" cy="2476500"/>
                  <a:chOff x="10896600" y="3327400"/>
                  <a:chExt cx="571500" cy="24765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sp>
                <p:nvSpPr>
                  <p:cNvPr id="37" name="Rounded Rectangle 36"/>
                  <p:cNvSpPr/>
                  <p:nvPr/>
                </p:nvSpPr>
                <p:spPr>
                  <a:xfrm rot="5400000">
                    <a:off x="9944100" y="4279900"/>
                    <a:ext cx="2476500" cy="571500"/>
                  </a:xfrm>
                  <a:prstGeom prst="roundRect">
                    <a:avLst>
                      <a:gd name="adj" fmla="val 2111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11036300" y="3517900"/>
                    <a:ext cx="355600" cy="20828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glow" dir="tl">
                        <a:rot lat="0" lon="0" rev="5400000"/>
                      </a:lightRig>
                    </a:scene3d>
                    <a:sp3d contourW="12700">
                      <a:bevelT w="25400" h="25400"/>
                      <a:contourClr>
                        <a:schemeClr val="accent6">
                          <a:shade val="73000"/>
                        </a:schemeClr>
                      </a:contourClr>
                    </a:sp3d>
                  </a:bodyPr>
                  <a:lstStyle/>
                  <a:p>
                    <a:pPr algn="ctr"/>
                    <a:r>
                      <a:rPr lang="en-US" sz="1600" b="1" dirty="0">
                        <a:ln w="11430"/>
                        <a:solidFill>
                          <a:schemeClr val="accent3"/>
                        </a:solidFill>
                        <a:effectLst>
                          <a:outerShdw blurRad="80000" dist="40000" dir="5040000" algn="tl">
                            <a:srgbClr val="000000">
                              <a:alpha val="30000"/>
                            </a:srgbClr>
                          </a:outerShdw>
                        </a:effectLst>
                        <a:latin typeface="Bauhaus 93" pitchFamily="82" charset="0"/>
                      </a:rPr>
                      <a:t>SOFTWARE</a:t>
                    </a:r>
                  </a:p>
                </p:txBody>
              </p:sp>
            </p:grpSp>
          </p:grpSp>
          <p:sp>
            <p:nvSpPr>
              <p:cNvPr id="93" name="Content Placeholder 6"/>
              <p:cNvSpPr txBox="1">
                <a:spLocks/>
              </p:cNvSpPr>
              <p:nvPr/>
            </p:nvSpPr>
            <p:spPr>
              <a:xfrm>
                <a:off x="-5622819" y="1805043"/>
                <a:ext cx="4338674" cy="3354060"/>
              </a:xfrm>
              <a:prstGeom prst="rect">
                <a:avLst/>
              </a:prstGeom>
            </p:spPr>
            <p:txBody>
              <a:bodyPr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3200" b="1" i="1" u="none" strike="noStrike" kern="1200" normalizeH="0" baseline="0" noProof="0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uLnTx/>
                    <a:uFillTx/>
                    <a:latin typeface="Bradley Hand ITC" pitchFamily="66" charset="0"/>
                    <a:ea typeface="+mn-ea"/>
                    <a:cs typeface="+mn-cs"/>
                  </a:rPr>
                  <a:t>Python IDE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3200" b="1" i="1" u="none" strike="noStrike" kern="1200" normalizeH="0" baseline="0" noProof="0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uLnTx/>
                    <a:uFillTx/>
                    <a:latin typeface="Bradley Hand ITC" pitchFamily="66" charset="0"/>
                    <a:ea typeface="+mn-ea"/>
                    <a:cs typeface="+mn-cs"/>
                  </a:rPr>
                  <a:t>Python Interpreter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3200" b="1" i="1" u="none" strike="noStrike" kern="1200" normalizeH="0" baseline="0" noProof="0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uLnTx/>
                    <a:uFillTx/>
                    <a:latin typeface="Bradley Hand ITC" pitchFamily="66" charset="0"/>
                    <a:ea typeface="+mn-ea"/>
                    <a:cs typeface="+mn-cs"/>
                  </a:rPr>
                  <a:t>Qt Designer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3200" b="1" i="1" u="none" strike="noStrike" kern="1200" normalizeH="0" baseline="0" noProof="0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uLnTx/>
                    <a:uFillTx/>
                    <a:latin typeface="Bradley Hand ITC" pitchFamily="66" charset="0"/>
                    <a:ea typeface="+mn-ea"/>
                    <a:cs typeface="+mn-cs"/>
                  </a:rPr>
                  <a:t>Web Browser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3200" b="1" i="0" u="none" strike="noStrike" kern="1200" normalizeH="0" baseline="0" noProof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4" name="Text Placeholder 5"/>
              <p:cNvSpPr txBox="1">
                <a:spLocks/>
              </p:cNvSpPr>
              <p:nvPr/>
            </p:nvSpPr>
            <p:spPr>
              <a:xfrm>
                <a:off x="-3984519" y="416221"/>
                <a:ext cx="3999001" cy="576262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	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+mj-lt"/>
                    <a:ea typeface="+mn-ea"/>
                    <a:cs typeface="+mn-cs"/>
                  </a:rPr>
                  <a:t>SOFTWARE</a:t>
                </a:r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801982" y="4598102"/>
                <a:ext cx="1684763" cy="1678361"/>
              </a:xfrm>
              <a:prstGeom prst="rect">
                <a:avLst/>
              </a:prstGeom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  <a:reflection blurRad="6350" stA="50000" endA="300" endPos="38500" dist="50800" dir="5400000" sy="-100000" algn="bl" rotWithShape="0"/>
              </a:effectLst>
              <a:scene3d>
                <a:camera prst="perspectiveFront" fov="3300000">
                  <a:rot lat="486000" lon="19530000" rev="174000"/>
                </a:camera>
                <a:lightRig rig="harsh" dir="t">
                  <a:rot lat="0" lon="0" rev="3000000"/>
                </a:lightRig>
              </a:scene3d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</p:spPr>
          </p:pic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11873">
                <a:off x="-2296725" y="4188824"/>
                <a:ext cx="1961809" cy="1961809"/>
              </a:xfrm>
              <a:prstGeom prst="rect">
                <a:avLst/>
              </a:prstGeom>
              <a:effectLst>
                <a:reflection blurRad="6350" stA="50000" endA="300" endPos="38500" dist="50800" dir="5400000" sy="-100000" algn="bl" rotWithShape="0"/>
              </a:effectLst>
            </p:spPr>
          </p:pic>
        </p:grp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81" b="97285" l="1688" r="96500">
                          <a14:foregroundMark x1="28875" y1="3167" x2="28875" y2="3167"/>
                          <a14:foregroundMark x1="1688" y1="34195" x2="1688" y2="34195"/>
                          <a14:foregroundMark x1="1688" y1="36328" x2="29563" y2="3167"/>
                          <a14:foregroundMark x1="31688" y1="3878" x2="60938" y2="1745"/>
                          <a14:foregroundMark x1="57500" y1="1745" x2="85375" y2="18293"/>
                          <a14:foregroundMark x1="86750" y1="18293" x2="96500" y2="47123"/>
                          <a14:foregroundMark x1="96500" y1="42793" x2="88125" y2="80349"/>
                          <a14:foregroundMark x1="88875" y1="78151" x2="69313" y2="94764"/>
                          <a14:foregroundMark x1="69313" y1="94764" x2="32375" y2="93277"/>
                          <a14:foregroundMark x1="36563" y1="93277" x2="16313" y2="81771"/>
                          <a14:foregroundMark x1="19125" y1="85391" x2="3125" y2="61603"/>
                          <a14:foregroundMark x1="18250" y1="85779" x2="41938" y2="972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436883" y="250459"/>
              <a:ext cx="1507599" cy="1457660"/>
            </a:xfrm>
            <a:prstGeom prst="ellipse">
              <a:avLst/>
            </a:prstGeom>
            <a:ln w="63500" cap="rnd"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</p:pic>
      </p:grpSp>
      <p:grpSp>
        <p:nvGrpSpPr>
          <p:cNvPr id="356" name="Group 355"/>
          <p:cNvGrpSpPr/>
          <p:nvPr/>
        </p:nvGrpSpPr>
        <p:grpSpPr>
          <a:xfrm>
            <a:off x="-11931650" y="0"/>
            <a:ext cx="11493500" cy="6858000"/>
            <a:chOff x="-18719800" y="0"/>
            <a:chExt cx="11493500" cy="6858000"/>
          </a:xfrm>
        </p:grpSpPr>
        <p:grpSp>
          <p:nvGrpSpPr>
            <p:cNvPr id="58" name="Group 57"/>
            <p:cNvGrpSpPr/>
            <p:nvPr/>
          </p:nvGrpSpPr>
          <p:grpSpPr>
            <a:xfrm>
              <a:off x="-18719800" y="0"/>
              <a:ext cx="11493500" cy="6858000"/>
              <a:chOff x="-7416800" y="0"/>
              <a:chExt cx="11493500" cy="6858000"/>
            </a:xfrm>
            <a:effectLst>
              <a:outerShdw blurRad="254000" dist="88900" algn="ctr" rotWithShape="0">
                <a:srgbClr val="000000">
                  <a:alpha val="51000"/>
                </a:srgbClr>
              </a:outerShdw>
            </a:effectLst>
          </p:grpSpPr>
          <p:sp>
            <p:nvSpPr>
              <p:cNvPr id="39" name="Rectangle 38"/>
              <p:cNvSpPr/>
              <p:nvPr/>
            </p:nvSpPr>
            <p:spPr>
              <a:xfrm>
                <a:off x="-7416800" y="0"/>
                <a:ext cx="11036300" cy="68580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505200" y="1651000"/>
                <a:ext cx="571500" cy="2476500"/>
                <a:chOff x="10896600" y="3327400"/>
                <a:chExt cx="571500" cy="2476500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41" name="Rounded Rectangle 40"/>
                <p:cNvSpPr/>
                <p:nvPr/>
              </p:nvSpPr>
              <p:spPr>
                <a:xfrm rot="5400000">
                  <a:off x="9944100" y="4279900"/>
                  <a:ext cx="2476500" cy="571500"/>
                </a:xfrm>
                <a:prstGeom prst="roundRect">
                  <a:avLst>
                    <a:gd name="adj" fmla="val 2111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1036300" y="3517900"/>
                  <a:ext cx="355600" cy="20828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en-US" sz="1600" b="1" dirty="0">
                      <a:ln w="11430"/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DES</a:t>
                  </a:r>
                  <a:br>
                    <a:rPr lang="en-US" sz="1600" b="1" dirty="0">
                      <a:ln w="11430"/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</a:br>
                  <a:r>
                    <a:rPr lang="en-US" sz="1600" b="1" dirty="0">
                      <a:ln w="11430"/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I</a:t>
                  </a:r>
                  <a:br>
                    <a:rPr lang="en-US" sz="1600" b="1" dirty="0">
                      <a:ln w="11430"/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</a:br>
                  <a:r>
                    <a:rPr lang="en-US" sz="1600" b="1" dirty="0">
                      <a:ln w="11430"/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G</a:t>
                  </a:r>
                  <a:br>
                    <a:rPr lang="en-US" sz="1600" b="1" dirty="0">
                      <a:ln w="11430"/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</a:br>
                  <a:r>
                    <a:rPr lang="en-US" sz="1600" b="1" dirty="0">
                      <a:ln w="11430"/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N</a:t>
                  </a:r>
                </a:p>
              </p:txBody>
            </p:sp>
          </p:grpSp>
        </p:grpSp>
        <p:pic>
          <p:nvPicPr>
            <p:cNvPr id="1026" name="Picture 2" descr="C:\Users\admin\Desktop\f1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-15138400" y="2235200"/>
              <a:ext cx="6223001" cy="4102100"/>
            </a:xfrm>
            <a:prstGeom prst="rect">
              <a:avLst/>
            </a:prstGeom>
            <a:noFill/>
          </p:spPr>
        </p:pic>
        <p:sp>
          <p:nvSpPr>
            <p:cNvPr id="99" name="Rectangle 98"/>
            <p:cNvSpPr/>
            <p:nvPr/>
          </p:nvSpPr>
          <p:spPr>
            <a:xfrm>
              <a:off x="-13093700" y="450334"/>
              <a:ext cx="44830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u="sng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DESIGN AND DEVELOPMENT</a:t>
              </a:r>
              <a:endParaRPr lang="en-US" sz="2800" dirty="0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-12522200" y="0"/>
            <a:ext cx="11633200" cy="6904166"/>
            <a:chOff x="-12776200" y="45959"/>
            <a:chExt cx="11633200" cy="6904166"/>
          </a:xfrm>
        </p:grpSpPr>
        <p:grpSp>
          <p:nvGrpSpPr>
            <p:cNvPr id="56" name="Group 55"/>
            <p:cNvGrpSpPr/>
            <p:nvPr/>
          </p:nvGrpSpPr>
          <p:grpSpPr>
            <a:xfrm>
              <a:off x="-12776200" y="45959"/>
              <a:ext cx="11633200" cy="6858000"/>
              <a:chOff x="-9753600" y="0"/>
              <a:chExt cx="11633200" cy="6858000"/>
            </a:xfrm>
            <a:effectLst>
              <a:outerShdw blurRad="254000" dist="88900" algn="ctr" rotWithShape="0">
                <a:srgbClr val="000000">
                  <a:alpha val="51000"/>
                </a:srgbClr>
              </a:outerShdw>
            </a:effectLst>
          </p:grpSpPr>
          <p:sp>
            <p:nvSpPr>
              <p:cNvPr id="47" name="Rectangle 46"/>
              <p:cNvSpPr/>
              <p:nvPr/>
            </p:nvSpPr>
            <p:spPr>
              <a:xfrm>
                <a:off x="-9753600" y="0"/>
                <a:ext cx="11036300" cy="685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130300" y="2400300"/>
                <a:ext cx="749300" cy="2679700"/>
                <a:chOff x="10896600" y="3327400"/>
                <a:chExt cx="571500" cy="24765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49" name="Rounded Rectangle 48"/>
                <p:cNvSpPr/>
                <p:nvPr/>
              </p:nvSpPr>
              <p:spPr>
                <a:xfrm rot="5400000">
                  <a:off x="9944100" y="4279900"/>
                  <a:ext cx="2476500" cy="571500"/>
                </a:xfrm>
                <a:prstGeom prst="roundRect">
                  <a:avLst>
                    <a:gd name="adj" fmla="val 2111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1036300" y="3517900"/>
                  <a:ext cx="355600" cy="20828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en-US" sz="1600" b="1" dirty="0">
                      <a:ln w="11430"/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C</a:t>
                  </a:r>
                </a:p>
                <a:p>
                  <a:pPr algn="ctr"/>
                  <a:r>
                    <a:rPr lang="en-US" sz="1600" b="1" dirty="0">
                      <a:ln w="11430"/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O</a:t>
                  </a:r>
                </a:p>
                <a:p>
                  <a:pPr algn="ctr"/>
                  <a:r>
                    <a:rPr lang="en-US" sz="1600" b="1" dirty="0">
                      <a:ln w="11430"/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N</a:t>
                  </a:r>
                </a:p>
                <a:p>
                  <a:pPr algn="ctr"/>
                  <a:r>
                    <a:rPr lang="en-US" sz="1600" b="1" dirty="0">
                      <a:ln w="11430"/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N</a:t>
                  </a:r>
                </a:p>
                <a:p>
                  <a:pPr algn="ctr"/>
                  <a:r>
                    <a:rPr lang="en-US" sz="1600" b="1" dirty="0">
                      <a:ln w="11430"/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C</a:t>
                  </a:r>
                </a:p>
                <a:p>
                  <a:pPr algn="ctr"/>
                  <a:r>
                    <a:rPr lang="en-US" sz="1600" b="1" dirty="0">
                      <a:ln w="11430"/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L</a:t>
                  </a:r>
                </a:p>
                <a:p>
                  <a:pPr algn="ctr"/>
                  <a:r>
                    <a:rPr lang="en-US" sz="1600" b="1" dirty="0">
                      <a:ln w="11430"/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U</a:t>
                  </a:r>
                </a:p>
                <a:p>
                  <a:pPr algn="ctr"/>
                  <a:r>
                    <a:rPr lang="en-US" sz="1600" b="1" dirty="0">
                      <a:ln w="11430"/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S</a:t>
                  </a:r>
                </a:p>
                <a:p>
                  <a:pPr algn="ctr"/>
                  <a:r>
                    <a:rPr lang="en-US" sz="1600" b="1" dirty="0">
                      <a:ln w="11430"/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I</a:t>
                  </a:r>
                </a:p>
                <a:p>
                  <a:pPr algn="ctr"/>
                  <a:r>
                    <a:rPr lang="en-US" sz="1600" b="1" dirty="0">
                      <a:ln w="11430"/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O</a:t>
                  </a:r>
                </a:p>
                <a:p>
                  <a:pPr algn="ctr"/>
                  <a:r>
                    <a:rPr lang="en-US" sz="1600" b="1" dirty="0">
                      <a:ln w="11430"/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ffectLst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  <a:latin typeface="Bauhaus 93" pitchFamily="82" charset="0"/>
                    </a:rPr>
                    <a:t>N</a:t>
                  </a:r>
                </a:p>
              </p:txBody>
            </p:sp>
          </p:grpSp>
        </p:grpSp>
        <p:sp>
          <p:nvSpPr>
            <p:cNvPr id="107" name="Rectangle 8"/>
            <p:cNvSpPr>
              <a:spLocks noChangeArrowheads="1"/>
            </p:cNvSpPr>
            <p:nvPr/>
          </p:nvSpPr>
          <p:spPr bwMode="auto">
            <a:xfrm>
              <a:off x="-9029700" y="1717923"/>
              <a:ext cx="6578600" cy="5232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normalizeH="0" baseline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endParaRPr kumimoji="0" lang="en-US" altLang="en-US" sz="1600" i="0" u="none" strike="noStrike" normalizeH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The use of Chabot’s evolved rapidly in numerous fields in recent years, including Marketing,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Supporting Systems, Education, Health Care, Cultural Heritage, and Entertainment. In this paper,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we first present a historical overview of the evolution of the international community’s interest in </a:t>
              </a:r>
              <a:r>
                <a:rPr kumimoji="0" lang="en-US" altLang="en-US" sz="1400" b="1" i="0" u="none" strike="noStrike" normalizeH="0" baseline="0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chatbots</a:t>
              </a: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. </a:t>
              </a:r>
              <a:endParaRPr kumimoji="0" lang="en-US" altLang="en-US" sz="1400" b="1" i="0" u="none" strike="noStrike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 Next, we discuss the motivations that drive the use of </a:t>
              </a:r>
              <a:r>
                <a:rPr kumimoji="0" lang="en-US" altLang="en-US" sz="1400" b="1" i="0" u="none" strike="noStrike" normalizeH="0" baseline="0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chatbots</a:t>
              </a: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, and we clarify </a:t>
              </a:r>
              <a:r>
                <a:rPr kumimoji="0" lang="en-US" altLang="en-US" sz="1400" b="1" i="0" u="none" strike="noStrike" normalizeH="0" baseline="0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chatbots</a:t>
              </a: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’ usefulness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 in a variety of areas.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Moreover, we highlight the impact of social stereotypes on </a:t>
              </a:r>
              <a:r>
                <a:rPr kumimoji="0" lang="en-US" altLang="en-US" sz="1400" b="1" i="0" u="none" strike="noStrike" normalizeH="0" baseline="0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chatbots</a:t>
              </a: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 design. After clarifying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necessary technological concepts,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we move on to a </a:t>
              </a:r>
              <a:r>
                <a:rPr kumimoji="0" lang="en-US" altLang="en-US" sz="1400" b="1" i="0" u="none" strike="noStrike" normalizeH="0" baseline="0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chatbot</a:t>
              </a: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 classification based on various criteria, such as the area of knowledge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they refer to, the need they serve and others.  </a:t>
              </a:r>
              <a:endParaRPr kumimoji="0" lang="en-US" altLang="en-US" sz="1400" b="1" i="0" u="none" strike="noStrike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Furthermore, we present the general architecture of modern </a:t>
              </a:r>
              <a:r>
                <a:rPr kumimoji="0" lang="en-US" altLang="en-US" sz="1400" b="1" i="0" u="none" strike="noStrike" normalizeH="0" baseline="0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chatbots</a:t>
              </a: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while also mentioning the main platforms for their creation.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 Our engagement with the subject so far, reassures us of the prospects of </a:t>
              </a:r>
              <a:r>
                <a:rPr kumimoji="0" lang="en-US" altLang="en-US" sz="1400" b="1" i="0" u="none" strike="noStrike" normalizeH="0" baseline="0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chatbots</a:t>
              </a: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and encourages us to study them in greater extent and depth. </a:t>
              </a:r>
              <a:endParaRPr kumimoji="0" lang="en-US" altLang="en-US" sz="1400" b="1" i="0" u="none" strike="noStrike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normalizeH="0" baseline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ea typeface="Calibri" panose="020F0502020204030204" pitchFamily="34" charset="0"/>
                </a:rPr>
                <a:t>  </a:t>
              </a:r>
              <a:endParaRPr kumimoji="0" lang="en-US" altLang="en-US" i="0" u="none" strike="noStrike" normalizeH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normalizeH="0" baseline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endParaRPr kumimoji="0" lang="en-US" altLang="en-US" i="0" u="none" strike="noStrike" normalizeH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08" name="Title 1"/>
            <p:cNvSpPr txBox="1">
              <a:spLocks/>
            </p:cNvSpPr>
            <p:nvPr/>
          </p:nvSpPr>
          <p:spPr>
            <a:xfrm>
              <a:off x="-8439736" y="369519"/>
              <a:ext cx="5367119" cy="976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sng" strike="noStrike" kern="1200" cap="none" spc="0" normalizeH="0" baseline="0" noProof="0" dirty="0">
                  <a:ln w="11430"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CONCLUSION</a:t>
              </a:r>
              <a:endParaRPr kumimoji="0" lang="en-IN" sz="4000" b="0" i="0" u="sng" strike="noStrike" kern="1200" cap="none" spc="0" normalizeH="0" baseline="0" noProof="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5 0.0037 L 0.825 0.00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333 0.0074 L 0.83333 0.0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854 0.00185 L 0.83854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125 0.00185 L 0.83125 0.001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459 0.00185 L 0.81459 0.001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771 0.00371 L 0.76771 0.0037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37 0.00393 L 0.78437 0.003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188 0.00185 L 0.77188 0.00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248"/>
      </p:ext>
    </p:extLst>
  </p:cSld>
  <p:clrMapOvr>
    <a:masterClrMapping/>
  </p:clrMapOvr>
  <p:transition spd="slow">
    <p:push dir="r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510</Words>
  <Application>Microsoft Office PowerPoint</Application>
  <PresentationFormat>Widescreen</PresentationFormat>
  <Paragraphs>93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Paper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blubanaivy@gmail.com</dc:creator>
  <cp:lastModifiedBy>Unknown User</cp:lastModifiedBy>
  <cp:revision>62</cp:revision>
  <dcterms:created xsi:type="dcterms:W3CDTF">2021-02-25T08:26:20Z</dcterms:created>
  <dcterms:modified xsi:type="dcterms:W3CDTF">2021-11-26T14:19:04Z</dcterms:modified>
</cp:coreProperties>
</file>