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9A088-41E2-420C-8F40-811132D59C66}" v="142" dt="2018-08-10T02:36:44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i Ngee Tan" userId="e27723da3b417cf4" providerId="LiveId" clId="{47A9A088-41E2-420C-8F40-811132D59C66}"/>
    <pc:docChg chg="undo custSel addSld delSld modSld">
      <pc:chgData name="Toi Ngee Tan" userId="e27723da3b417cf4" providerId="LiveId" clId="{47A9A088-41E2-420C-8F40-811132D59C66}" dt="2018-08-10T02:36:44.273" v="141" actId="20577"/>
      <pc:docMkLst>
        <pc:docMk/>
      </pc:docMkLst>
      <pc:sldChg chg="addSp delSp modSp">
        <pc:chgData name="Toi Ngee Tan" userId="e27723da3b417cf4" providerId="LiveId" clId="{47A9A088-41E2-420C-8F40-811132D59C66}" dt="2018-08-10T02:36:44.273" v="141" actId="20577"/>
        <pc:sldMkLst>
          <pc:docMk/>
          <pc:sldMk cId="288539627" sldId="256"/>
        </pc:sldMkLst>
        <pc:graphicFrameChg chg="modGraphic">
          <ac:chgData name="Toi Ngee Tan" userId="e27723da3b417cf4" providerId="LiveId" clId="{47A9A088-41E2-420C-8F40-811132D59C66}" dt="2018-08-10T02:36:44.273" v="141" actId="20577"/>
          <ac:graphicFrameMkLst>
            <pc:docMk/>
            <pc:sldMk cId="288539627" sldId="256"/>
            <ac:graphicFrameMk id="4" creationId="{E0263058-F252-4718-B8AD-1935B50BCDFF}"/>
          </ac:graphicFrameMkLst>
        </pc:graphicFrameChg>
        <pc:picChg chg="add del mod">
          <ac:chgData name="Toi Ngee Tan" userId="e27723da3b417cf4" providerId="LiveId" clId="{47A9A088-41E2-420C-8F40-811132D59C66}" dt="2018-08-02T06:04:08.250" v="130" actId="478"/>
          <ac:picMkLst>
            <pc:docMk/>
            <pc:sldMk cId="288539627" sldId="256"/>
            <ac:picMk id="2" creationId="{AAD42A03-4143-4779-B9AF-9EC61246D4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CE01-044C-4A45-9C82-4A26CD74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F3086-2D7D-496C-B88C-341869A57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1A94-19AD-46A2-9F23-4BC5296F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3E2F-0AA5-43D0-8369-28CAAE7E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CA0B-6BE8-4C63-99AA-11A24311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1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3A25-9FCF-47D3-BCB0-DEC2DCF9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954A-7D88-4658-B94B-C9D12117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BF490-6EE0-4F08-8823-73E6C12F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0C9F-0402-4FC9-8DAD-60ECC1C0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CD42E-AA9F-40DF-9A6C-873A36BF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31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CA67F-2FAF-46DE-BB7B-84418E828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ACF36-7587-49F3-BBF3-1AD56784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728D-5D2D-4F3C-B8D4-9B6F1020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67D3-8E48-44D1-B90C-E28E1F3D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6FE1-144F-4B7B-BAB7-F827AAF4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EB1C-AE3D-458E-9971-B708DA0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2EF3-C156-48FE-B61B-0A0E0A0D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3C11-C5B0-4277-8426-080F5E9F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641F-B894-4474-8547-A5E5FF7C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3650-1DAB-4C33-B9F6-6FB08F23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55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D3E7-CEAF-4086-A216-D761D14E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7379-2F90-4AD4-B63E-D720182B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63D1-D80C-49F9-A367-660993E0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35F6-E606-4D68-ADFA-3571A5C3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3FCB-252E-4495-B8D3-C392D60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8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4294-8C6F-4D40-98D2-8072C2C7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8BC5-215A-43F1-AA00-78E9BFFE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05B0-25A4-4B64-99BF-8FD660943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01EC-5507-4975-A5BE-418EACEB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6D0C-8A68-4E4E-A864-E96CB36B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E4D53-2837-4871-87AE-A61B978E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03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62FC-FE86-4316-82AC-E11280CA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108D5-C846-4214-8991-BC040244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13FC9-6AC7-43E3-9957-5F6508F0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21C56-DFF4-4EFA-ABCA-30792983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32414-7CDB-4EE0-AEA5-ED9FAB10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02583-DA37-4D7E-862D-4E92DC75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86042-C2E6-461A-98EB-8CDDE2AB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4DB70-A132-456E-B098-32D42393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2BAD-50A1-4D13-9DE9-0DF0BD14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B394F-1340-4042-9BAE-6110D8D0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351D4-3292-4788-8FBA-AFA6FE82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3B14A-84E3-4056-841B-86FDEF2A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20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E4DBF-9A0E-4F4E-8C79-3741D6B5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46DA0-37F0-4C8F-ADF0-6BE960C8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84272-4344-4167-A40F-5DEEA2C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6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6EF5-DEE4-4DE6-AEFB-B50B153B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A082-A3AF-40B1-A811-5122FC45C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2BF96-3BB0-48F9-A170-EBF8C269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21E8-87B2-48CD-A0FE-E74C3BDB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3998A-FB64-4217-B148-07CEDA85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A86D7-819D-4BF1-9A46-8B7D7ACF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22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E40E-49CF-474A-8AEC-AFEA511E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9F14A-1663-4E17-B81C-5DE44E636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42926-D8F6-4C03-B492-87C01000A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0885-2F67-4580-8882-FF11FEBD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6375F-FD75-414D-9AE6-AC1300B7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5551-516A-434F-AADF-96C2070D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31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23C55-2269-4C16-9FF1-DD977A66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FE2F-F6AD-439E-BF20-32E11C23C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FA70-97F4-4619-A64B-D690CEAC2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87C9-885B-4367-8BA3-0821C7D36135}" type="datetimeFigureOut">
              <a:rPr lang="en-SG" smtClean="0"/>
              <a:t>10/8/2018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AA0C5-33EC-4262-92A4-8C8A4EB7B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27DD-8BA6-40E7-B987-EE3C3C64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AAF3-DE91-476B-9F84-330504CB2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21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C62B-4A40-49D0-9F5A-8DDF0409F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/>
              <a:t>Forest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DEABE-3766-4BEF-A1E9-88DD8DC8A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Weed and forest health alerts through satellite imagery</a:t>
            </a:r>
          </a:p>
        </p:txBody>
      </p:sp>
    </p:spTree>
    <p:extLst>
      <p:ext uri="{BB962C8B-B14F-4D97-AF65-F5344CB8AC3E}">
        <p14:creationId xmlns:p14="http://schemas.microsoft.com/office/powerpoint/2010/main" val="32297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263058-F252-4718-B8AD-1935B50BC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67716"/>
              </p:ext>
            </p:extLst>
          </p:nvPr>
        </p:nvGraphicFramePr>
        <p:xfrm>
          <a:off x="333829" y="348406"/>
          <a:ext cx="11209612" cy="48768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8583290">
                  <a:extLst>
                    <a:ext uri="{9D8B030D-6E8A-4147-A177-3AD203B41FA5}">
                      <a16:colId xmlns:a16="http://schemas.microsoft.com/office/drawing/2014/main" val="1589640651"/>
                    </a:ext>
                  </a:extLst>
                </a:gridCol>
                <a:gridCol w="2626322">
                  <a:extLst>
                    <a:ext uri="{9D8B030D-6E8A-4147-A177-3AD203B41FA5}">
                      <a16:colId xmlns:a16="http://schemas.microsoft.com/office/drawing/2014/main" val="413391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System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USD 5,000 (one-time)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6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Create </a:t>
                      </a:r>
                      <a:r>
                        <a:rPr lang="en-SG" dirty="0" err="1"/>
                        <a:t>petak</a:t>
                      </a:r>
                      <a:r>
                        <a:rPr lang="en-SG" dirty="0"/>
                        <a:t>-level AOIs</a:t>
                      </a:r>
                    </a:p>
                    <a:p>
                      <a:r>
                        <a:rPr lang="en-SG" dirty="0"/>
                        <a:t>(max 600 </a:t>
                      </a:r>
                      <a:r>
                        <a:rPr lang="en-SG" dirty="0" err="1"/>
                        <a:t>petaks</a:t>
                      </a:r>
                      <a:r>
                        <a:rPr lang="en-SG" dirty="0"/>
                        <a:t>, each in a separate </a:t>
                      </a:r>
                      <a:r>
                        <a:rPr lang="en-SG" dirty="0" err="1"/>
                        <a:t>GeoJson</a:t>
                      </a:r>
                      <a:r>
                        <a:rPr lang="en-SG" dirty="0"/>
                        <a:t>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USD 2,000 (one-time)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1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Analysis</a:t>
                      </a:r>
                    </a:p>
                    <a:p>
                      <a:r>
                        <a:rPr lang="en-SG" dirty="0"/>
                        <a:t> - 5 Vegetative Indices (NDVI, GNDVI, EVI, RVI, DVI)</a:t>
                      </a:r>
                    </a:p>
                    <a:p>
                      <a:r>
                        <a:rPr lang="en-SG" dirty="0"/>
                        <a:t> - 3-4m spatial resolution, 4-bands</a:t>
                      </a:r>
                    </a:p>
                    <a:p>
                      <a:r>
                        <a:rPr lang="en-SG" dirty="0"/>
                        <a:t> - Weekly email alerts on weed (&lt;12 months), </a:t>
                      </a:r>
                      <a:r>
                        <a:rPr lang="en-SG" dirty="0" err="1"/>
                        <a:t>geojson</a:t>
                      </a:r>
                      <a:r>
                        <a:rPr lang="en-SG" dirty="0"/>
                        <a:t> format</a:t>
                      </a:r>
                    </a:p>
                    <a:p>
                      <a:r>
                        <a:rPr lang="en-SG" dirty="0"/>
                        <a:t> - Weekly email alerts on forest inventory (&gt;12 months), </a:t>
                      </a:r>
                      <a:r>
                        <a:rPr lang="en-SG" dirty="0" err="1"/>
                        <a:t>geojson</a:t>
                      </a:r>
                      <a:r>
                        <a:rPr lang="en-SG" dirty="0"/>
                        <a:t> format</a:t>
                      </a:r>
                    </a:p>
                    <a:p>
                      <a:r>
                        <a:rPr lang="en-SG" dirty="0"/>
                        <a:t> - Archive of processed results</a:t>
                      </a:r>
                    </a:p>
                    <a:p>
                      <a:r>
                        <a:rPr lang="en-SG" dirty="0"/>
                        <a:t> - Visual </a:t>
                      </a:r>
                      <a:r>
                        <a:rPr lang="en-SG" dirty="0" err="1"/>
                        <a:t>color</a:t>
                      </a:r>
                      <a:r>
                        <a:rPr lang="en-SG" dirty="0"/>
                        <a:t>-map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USD 1 / ha-year</a:t>
                      </a:r>
                    </a:p>
                    <a:p>
                      <a:r>
                        <a:rPr lang="en-SG" dirty="0"/>
                        <a:t>(min. 1 image /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1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Raw 4-band satellite imagery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Included in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7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Server and 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Included in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9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Edits / Changes to Alerts / System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Included in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2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Minimum project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10,000 hectares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5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C19E3-B550-4BFC-81AD-3C8FF64AC6A1}"/>
              </a:ext>
            </a:extLst>
          </p:cNvPr>
          <p:cNvSpPr txBox="1"/>
          <p:nvPr/>
        </p:nvSpPr>
        <p:spPr>
          <a:xfrm>
            <a:off x="495014" y="660018"/>
            <a:ext cx="4070111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 {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"type": "Feature",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"geometry": {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"type": "Polygon",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"coordinates": [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  [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    [100.0, 0.0], [101.0, 0.0], [101.0, 1.0],[100.0, 1.0], [100.0, 0.0]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  ]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]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},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"properties": {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    “</a:t>
            </a:r>
            <a:r>
              <a:rPr lang="en-US" sz="1100" dirty="0" err="1">
                <a:solidFill>
                  <a:srgbClr val="C00000"/>
                </a:solidFill>
              </a:rPr>
              <a:t>alert_type</a:t>
            </a:r>
            <a:r>
              <a:rPr lang="en-US" sz="1100" dirty="0">
                <a:solidFill>
                  <a:srgbClr val="C00000"/>
                </a:solidFill>
              </a:rPr>
              <a:t>": “weed",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    “</a:t>
            </a:r>
            <a:r>
              <a:rPr lang="en-US" sz="1100" dirty="0" err="1">
                <a:solidFill>
                  <a:srgbClr val="C00000"/>
                </a:solidFill>
              </a:rPr>
              <a:t>variant_code</a:t>
            </a:r>
            <a:r>
              <a:rPr lang="en-US" sz="1100" dirty="0">
                <a:solidFill>
                  <a:srgbClr val="C00000"/>
                </a:solidFill>
              </a:rPr>
              <a:t>": “AC”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    “plant_date”:”06_2017"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}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}</a:t>
            </a:r>
            <a:endParaRPr lang="en-SG" sz="11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A564A-C740-4E6D-A29D-0AB2B0FAD7DE}"/>
              </a:ext>
            </a:extLst>
          </p:cNvPr>
          <p:cNvSpPr txBox="1"/>
          <p:nvPr/>
        </p:nvSpPr>
        <p:spPr>
          <a:xfrm>
            <a:off x="495014" y="290686"/>
            <a:ext cx="168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Geojson</a:t>
            </a:r>
            <a:r>
              <a:rPr lang="en-SG" dirty="0"/>
              <a:t>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EB1C4-F37B-4603-B1E2-4BBB7D6E666B}"/>
              </a:ext>
            </a:extLst>
          </p:cNvPr>
          <p:cNvSpPr txBox="1"/>
          <p:nvPr/>
        </p:nvSpPr>
        <p:spPr>
          <a:xfrm>
            <a:off x="5191914" y="660018"/>
            <a:ext cx="5712134" cy="41549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Alert Date: 22 July 2018 (Sunday)</a:t>
            </a:r>
          </a:p>
          <a:p>
            <a:endParaRPr lang="en-US" sz="1100" dirty="0"/>
          </a:p>
          <a:p>
            <a:r>
              <a:rPr lang="en-US" sz="1100" b="1" dirty="0"/>
              <a:t>NEW ALERTS</a:t>
            </a:r>
          </a:p>
          <a:p>
            <a:endParaRPr lang="en-US" sz="1100" dirty="0"/>
          </a:p>
          <a:p>
            <a:r>
              <a:rPr lang="en-US" sz="1100" b="1" dirty="0"/>
              <a:t>Alert Type	GPS		</a:t>
            </a:r>
            <a:r>
              <a:rPr lang="en-US" sz="1100" b="1" dirty="0" err="1"/>
              <a:t>Geojson</a:t>
            </a:r>
            <a:r>
              <a:rPr lang="en-US" sz="1100" b="1" dirty="0"/>
              <a:t>	Wrong? Let us Know!</a:t>
            </a:r>
          </a:p>
          <a:p>
            <a:r>
              <a:rPr lang="en-US" sz="1100" dirty="0"/>
              <a:t>Weed	</a:t>
            </a:r>
            <a:r>
              <a:rPr lang="en-US" sz="1100" u="sng" dirty="0">
                <a:solidFill>
                  <a:srgbClr val="0070C0"/>
                </a:solidFill>
              </a:rPr>
              <a:t>-2.9200, 105.6893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</a:p>
          <a:p>
            <a:r>
              <a:rPr lang="en-US" sz="1100" dirty="0"/>
              <a:t>Weed	</a:t>
            </a:r>
            <a:r>
              <a:rPr lang="en-US" sz="1100" u="sng" dirty="0">
                <a:solidFill>
                  <a:srgbClr val="0070C0"/>
                </a:solidFill>
              </a:rPr>
              <a:t>-2.9403, 105.8832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</a:p>
          <a:p>
            <a:r>
              <a:rPr lang="en-US" sz="1100" dirty="0"/>
              <a:t>Weed	</a:t>
            </a:r>
            <a:r>
              <a:rPr lang="en-US" sz="1100" u="sng" dirty="0">
                <a:solidFill>
                  <a:srgbClr val="0070C0"/>
                </a:solidFill>
              </a:rPr>
              <a:t>-3.2040, 105.6896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  <a:endParaRPr lang="en-US" sz="1100" dirty="0"/>
          </a:p>
          <a:p>
            <a:r>
              <a:rPr lang="en-US" sz="1100" dirty="0"/>
              <a:t>Forest Health	</a:t>
            </a:r>
            <a:r>
              <a:rPr lang="en-US" sz="1100" u="sng" dirty="0">
                <a:solidFill>
                  <a:srgbClr val="0070C0"/>
                </a:solidFill>
              </a:rPr>
              <a:t>-2.8202, 105.6990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  <a:endParaRPr lang="en-US" sz="1100" dirty="0"/>
          </a:p>
          <a:p>
            <a:r>
              <a:rPr lang="en-US" sz="1100" dirty="0"/>
              <a:t>Forest Health	</a:t>
            </a:r>
            <a:r>
              <a:rPr lang="en-US" sz="1100" u="sng" dirty="0">
                <a:solidFill>
                  <a:srgbClr val="0070C0"/>
                </a:solidFill>
              </a:rPr>
              <a:t>-2.9209, 102.3322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  <a:endParaRPr lang="en-US" sz="1100" dirty="0"/>
          </a:p>
          <a:p>
            <a:r>
              <a:rPr lang="en-US" sz="1100" dirty="0"/>
              <a:t>Forest Health	</a:t>
            </a:r>
            <a:r>
              <a:rPr lang="en-US" sz="1100" u="sng" dirty="0">
                <a:solidFill>
                  <a:srgbClr val="0070C0"/>
                </a:solidFill>
              </a:rPr>
              <a:t>-2.9504, 103.0880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  <a:endParaRPr lang="en-US" sz="1100" dirty="0"/>
          </a:p>
          <a:p>
            <a:r>
              <a:rPr lang="en-US" sz="1100" dirty="0"/>
              <a:t>Forest Health	</a:t>
            </a:r>
            <a:r>
              <a:rPr lang="en-US" sz="1100" u="sng" dirty="0">
                <a:solidFill>
                  <a:srgbClr val="0070C0"/>
                </a:solidFill>
              </a:rPr>
              <a:t>-2.8200, 105.6895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</a:p>
          <a:p>
            <a:endParaRPr lang="en-US" sz="1100" u="sng" dirty="0">
              <a:solidFill>
                <a:srgbClr val="0070C0"/>
              </a:solidFill>
            </a:endParaRPr>
          </a:p>
          <a:p>
            <a:endParaRPr lang="en-US" sz="1100" u="sng" dirty="0">
              <a:solidFill>
                <a:srgbClr val="0070C0"/>
              </a:solidFill>
            </a:endParaRPr>
          </a:p>
          <a:p>
            <a:r>
              <a:rPr lang="en-US" sz="1100" b="1" dirty="0"/>
              <a:t>ALERTS FROM PREVIOUS WEEKS</a:t>
            </a:r>
          </a:p>
          <a:p>
            <a:endParaRPr lang="en-US" sz="1100" dirty="0"/>
          </a:p>
          <a:p>
            <a:r>
              <a:rPr lang="en-US" sz="1100" b="1" dirty="0"/>
              <a:t>Alert Type	GPS		</a:t>
            </a:r>
            <a:r>
              <a:rPr lang="en-US" sz="1100" b="1" dirty="0" err="1"/>
              <a:t>Geojson</a:t>
            </a:r>
            <a:r>
              <a:rPr lang="en-US" sz="1100" b="1" dirty="0"/>
              <a:t>	Wrong? Let us Know!</a:t>
            </a:r>
          </a:p>
          <a:p>
            <a:r>
              <a:rPr lang="en-US" sz="1100" dirty="0"/>
              <a:t>Weed	</a:t>
            </a:r>
            <a:r>
              <a:rPr lang="en-US" sz="1100" u="sng" dirty="0">
                <a:solidFill>
                  <a:srgbClr val="0070C0"/>
                </a:solidFill>
              </a:rPr>
              <a:t>-2.9200, 105.6893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</a:p>
          <a:p>
            <a:r>
              <a:rPr lang="en-US" sz="1100" dirty="0"/>
              <a:t>Weed	</a:t>
            </a:r>
            <a:r>
              <a:rPr lang="en-US" sz="1100" u="sng" dirty="0">
                <a:solidFill>
                  <a:srgbClr val="0070C0"/>
                </a:solidFill>
              </a:rPr>
              <a:t>-2.9403, 105.8832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</a:p>
          <a:p>
            <a:r>
              <a:rPr lang="en-US" sz="1100" dirty="0"/>
              <a:t>Weed	</a:t>
            </a:r>
            <a:r>
              <a:rPr lang="en-US" sz="1100" u="sng" dirty="0">
                <a:solidFill>
                  <a:srgbClr val="0070C0"/>
                </a:solidFill>
              </a:rPr>
              <a:t>-3.2040, 105.6896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  <a:endParaRPr lang="en-US" sz="1100" dirty="0"/>
          </a:p>
          <a:p>
            <a:r>
              <a:rPr lang="en-US" sz="1100" dirty="0"/>
              <a:t>Forest Health	</a:t>
            </a:r>
            <a:r>
              <a:rPr lang="en-US" sz="1100" u="sng" dirty="0">
                <a:solidFill>
                  <a:srgbClr val="0070C0"/>
                </a:solidFill>
              </a:rPr>
              <a:t>-2.8202, 105.6990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  <a:endParaRPr lang="en-US" sz="1100" dirty="0"/>
          </a:p>
          <a:p>
            <a:r>
              <a:rPr lang="en-US" sz="1100" dirty="0"/>
              <a:t>Forest Health	</a:t>
            </a:r>
            <a:r>
              <a:rPr lang="en-US" sz="1100" u="sng" dirty="0">
                <a:solidFill>
                  <a:srgbClr val="0070C0"/>
                </a:solidFill>
              </a:rPr>
              <a:t>-2.9209, 102.3322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  <a:endParaRPr lang="en-US" sz="1100" dirty="0"/>
          </a:p>
          <a:p>
            <a:r>
              <a:rPr lang="en-US" sz="1100" dirty="0"/>
              <a:t>Forest Health	</a:t>
            </a:r>
            <a:r>
              <a:rPr lang="en-US" sz="1100" u="sng" dirty="0">
                <a:solidFill>
                  <a:srgbClr val="0070C0"/>
                </a:solidFill>
              </a:rPr>
              <a:t>-2.9504, 103.0880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  <a:endParaRPr lang="en-US" sz="1100" dirty="0"/>
          </a:p>
          <a:p>
            <a:r>
              <a:rPr lang="en-US" sz="1100" dirty="0"/>
              <a:t>Forest Health	</a:t>
            </a:r>
            <a:r>
              <a:rPr lang="en-US" sz="1100" u="sng" dirty="0">
                <a:solidFill>
                  <a:srgbClr val="0070C0"/>
                </a:solidFill>
              </a:rPr>
              <a:t>-2.8200, 105.6895</a:t>
            </a:r>
            <a:r>
              <a:rPr lang="en-US" sz="1100" dirty="0"/>
              <a:t>	</a:t>
            </a:r>
            <a:r>
              <a:rPr lang="en-US" sz="1100" u="sng" dirty="0">
                <a:solidFill>
                  <a:srgbClr val="0070C0"/>
                </a:solidFill>
              </a:rPr>
              <a:t>Download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u="sng" dirty="0">
                <a:solidFill>
                  <a:srgbClr val="0070C0"/>
                </a:solidFill>
              </a:rPr>
              <a:t>Report False 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1AFAB-5FE0-4AA5-9691-99DDE8A499EC}"/>
              </a:ext>
            </a:extLst>
          </p:cNvPr>
          <p:cNvSpPr txBox="1"/>
          <p:nvPr/>
        </p:nvSpPr>
        <p:spPr>
          <a:xfrm>
            <a:off x="5191914" y="290686"/>
            <a:ext cx="216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Weekly Email Format</a:t>
            </a:r>
          </a:p>
        </p:txBody>
      </p:sp>
    </p:spTree>
    <p:extLst>
      <p:ext uri="{BB962C8B-B14F-4D97-AF65-F5344CB8AC3E}">
        <p14:creationId xmlns:p14="http://schemas.microsoft.com/office/powerpoint/2010/main" val="196904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263058-F252-4718-B8AD-1935B50BC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66202"/>
              </p:ext>
            </p:extLst>
          </p:nvPr>
        </p:nvGraphicFramePr>
        <p:xfrm>
          <a:off x="333829" y="348406"/>
          <a:ext cx="11209612" cy="18542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8583290">
                  <a:extLst>
                    <a:ext uri="{9D8B030D-6E8A-4147-A177-3AD203B41FA5}">
                      <a16:colId xmlns:a16="http://schemas.microsoft.com/office/drawing/2014/main" val="1589640651"/>
                    </a:ext>
                  </a:extLst>
                </a:gridCol>
                <a:gridCol w="2626322">
                  <a:extLst>
                    <a:ext uri="{9D8B030D-6E8A-4147-A177-3AD203B41FA5}">
                      <a16:colId xmlns:a16="http://schemas.microsoft.com/office/drawing/2014/main" val="413391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Specifications of AOI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6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Development of Alerts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1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  <a:r>
                        <a:rPr lang="en-SG" baseline="30000" dirty="0"/>
                        <a:t>st</a:t>
                      </a:r>
                      <a:r>
                        <a:rPr lang="en-SG" dirty="0"/>
                        <a:t> Analysis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1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8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7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95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Forest Monitoring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Toi Ngee Tan</dc:creator>
  <cp:lastModifiedBy>Toi Ngee Tan</cp:lastModifiedBy>
  <cp:revision>10</cp:revision>
  <dcterms:created xsi:type="dcterms:W3CDTF">2018-07-02T07:51:57Z</dcterms:created>
  <dcterms:modified xsi:type="dcterms:W3CDTF">2018-08-10T02:36:50Z</dcterms:modified>
</cp:coreProperties>
</file>