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8.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5" r:id="rId2"/>
    <p:sldMasterId id="2147483753" r:id="rId3"/>
    <p:sldMasterId id="2147483770" r:id="rId4"/>
    <p:sldMasterId id="2147483787" r:id="rId5"/>
    <p:sldMasterId id="2147483805" r:id="rId6"/>
    <p:sldMasterId id="2147483823" r:id="rId7"/>
    <p:sldMasterId id="2147483835" r:id="rId8"/>
    <p:sldMasterId id="2147483847" r:id="rId9"/>
  </p:sldMasterIdLst>
  <p:sldIdLst>
    <p:sldId id="259" r:id="rId10"/>
    <p:sldId id="262" r:id="rId11"/>
    <p:sldId id="265" r:id="rId12"/>
    <p:sldId id="268" r:id="rId13"/>
    <p:sldId id="271" r:id="rId14"/>
    <p:sldId id="274" r:id="rId15"/>
    <p:sldId id="277" r:id="rId16"/>
    <p:sldId id="280" r:id="rId17"/>
    <p:sldId id="283" r:id="rId18"/>
    <p:sldId id="286" r:id="rId19"/>
    <p:sldId id="289" r:id="rId20"/>
    <p:sldId id="292" r:id="rId21"/>
    <p:sldId id="295" r:id="rId22"/>
    <p:sldId id="298" r:id="rId23"/>
    <p:sldId id="301" r:id="rId24"/>
    <p:sldId id="304"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63" d="100"/>
          <a:sy n="63" d="100"/>
        </p:scale>
        <p:origin x="764" y="5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02C35DF-599B-4DB0-A258-A09E26ECAF62}" type="datetimeFigureOut">
              <a:rPr lang="en-US" smtClean="0"/>
              <a:t>12/24/2023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0E71175-7754-48F2-A221-F18E7F5E16B5}" type="datetimeFigureOut">
              <a:rPr lang="en-US" smtClean="0"/>
              <a:t>12/24/2023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07919565"/>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62518279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987236872"/>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84303105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981010044"/>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9045101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342068833"/>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93429502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572717230"/>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3001402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0156AEF-F7EC-47E7-9670-795A376ADFAD}" type="datetimeFigureOut">
              <a:rPr lang="en-US" smtClean="0"/>
              <a:t>12/24/2023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88076328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21820721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92612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732273183"/>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63561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37012017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59215224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38151872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65513229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4067405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B9848E-BF0E-47C0-88EA-09F1A9B015CF}" type="datetimeFigureOut">
              <a:rPr lang="en-US" smtClean="0"/>
              <a:t>12/24/2023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281699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36320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7311217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979147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6400278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42975610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21523690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30969813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22876091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9261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B4BE6F51-8403-495E-B3F8-CC48713FD152}" type="datetimeFigureOut">
              <a:rPr lang="en-US" smtClean="0"/>
              <a:t>12/24/2023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73227318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63561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37012017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5921522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38151872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6551322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40674052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281699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363204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731121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C54DFE9-5F27-4785-9DE1-0E1313E1F5D9}" type="datetimeFigureOut">
              <a:rPr lang="en-US" smtClean="0"/>
              <a:t>12/24/2023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979147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6400278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42975610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21523690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30969813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22876091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94063801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093224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8677751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extLst>
      <p:ext uri="{BB962C8B-B14F-4D97-AF65-F5344CB8AC3E}">
        <p14:creationId xmlns:p14="http://schemas.microsoft.com/office/powerpoint/2010/main" val="19225864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8A78A1-0B47-47DD-A3CE-F52114815C46}" type="datetimeFigureOut">
              <a:rPr lang="en-US" smtClean="0"/>
              <a:t>12/24/2023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60699520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43054710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3144015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298872779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40277538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17657291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0981795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77333139"/>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070028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3304662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EF98FDDB-4C06-4A69-B2A6-188FE5681E14}" type="datetimeFigureOut">
              <a:rPr lang="en-US" smtClean="0"/>
              <a:t>12/24/2023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extLst>
      <p:ext uri="{BB962C8B-B14F-4D97-AF65-F5344CB8AC3E}">
        <p14:creationId xmlns:p14="http://schemas.microsoft.com/office/powerpoint/2010/main" val="401991546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7955808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94063801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093224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8677751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extLst>
      <p:ext uri="{BB962C8B-B14F-4D97-AF65-F5344CB8AC3E}">
        <p14:creationId xmlns:p14="http://schemas.microsoft.com/office/powerpoint/2010/main" val="192258646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60699520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43054710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23144015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extLst>
      <p:ext uri="{BB962C8B-B14F-4D97-AF65-F5344CB8AC3E}">
        <p14:creationId xmlns:p14="http://schemas.microsoft.com/office/powerpoint/2010/main" val="298872779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AE19890-8E60-49D5-93A7-8B44CFF04834}" type="datetimeFigureOut">
              <a:rPr lang="en-US" smtClean="0"/>
              <a:t>12/24/2023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402775381"/>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17657291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09817955"/>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7733313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0700286"/>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33046622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extLst>
      <p:ext uri="{BB962C8B-B14F-4D97-AF65-F5344CB8AC3E}">
        <p14:creationId xmlns:p14="http://schemas.microsoft.com/office/powerpoint/2010/main" val="401991546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77955808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085251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4507930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360ADCB-0A3E-46CF-A694-8CDEFA59AE36}" type="datetimeFigureOut">
              <a:rPr lang="en-US" smtClean="0"/>
              <a:t>12/24/2023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5517084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15556854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141827070"/>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0791956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625182798"/>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98723687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84303105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98101004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904510165"/>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3420688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1A923D7-D0FF-45FF-A508-C39AB8D83CCF}" type="datetimeFigureOut">
              <a:rPr lang="en-US" smtClean="0"/>
              <a:t>12/24/2023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93429502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9144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57271723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3001402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880763288"/>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218207214"/>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04085251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345079301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25517084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415556854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extLst>
      <p:ext uri="{BB962C8B-B14F-4D97-AF65-F5344CB8AC3E}">
        <p14:creationId xmlns:p14="http://schemas.microsoft.com/office/powerpoint/2010/main" val="11418270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6.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theme" Target="../theme/theme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8.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9.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914400" rtl="0" eaLnBrk="1" latinLnBrk="0" hangingPunct="1">
              <a:defRPr sz="10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914400" rtl="0" eaLnBrk="1" latinLnBrk="0" hangingPunct="1">
              <a:defRPr sz="10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583543358"/>
      </p:ext>
    </p:extLst>
  </p:cSld>
  <p:clrMap bg1="dk1" tx1="lt1" bg2="dk2" tx2="lt2" accent1="accent1" accent2="accent2" accent3="accent3" accent4="accent4" accent5="accent5" accent6="accent6" hlink="hlink" folHlink="folHlink"/>
  <p:sldLayoutIdLst>
    <p:sldLayoutId id="2147483660"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914400" rtl="0" eaLnBrk="1" latinLnBrk="0" hangingPunct="1">
              <a:defRPr sz="10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914400" rtl="0" eaLnBrk="1" latinLnBrk="0" hangingPunct="1">
              <a:defRPr sz="10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58354335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01491450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01491450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602968904"/>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1BEF0D-F0BB-DE4B-95CE-6DB70DBA9567}" type="datetimeFigureOut">
              <a:rPr lang="en-US"/>
              <a:t>12/24/2023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9144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extLst>
      <p:ext uri="{BB962C8B-B14F-4D97-AF65-F5344CB8AC3E}">
        <p14:creationId xmlns:p14="http://schemas.microsoft.com/office/powerpoint/2010/main" val="3602968904"/>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6CE7D5-CF57-46EF-B807-FDD0502418D4}" type="datetimeFigureOut">
              <a:rPr lang="en-US" smtClean="0"/>
              <a:t>12/24/2023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6CE7D5-CF57-46EF-B807-FDD0502418D4}" type="datetimeFigureOut">
              <a:rPr lang="en-US" smtClean="0"/>
              <a:t>12/24/2023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9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16783" y="147742"/>
            <a:ext cx="6585155" cy="2035594"/>
          </a:xfrm>
        </p:spPr>
        <p:txBody>
          <a:bodyPr vert="horz" lIns="91440" tIns="45720" rIns="91440" bIns="45720" rtlCol="0" anchor="b">
            <a:normAutofit/>
          </a:bodyPr>
          <a:lstStyle/>
          <a:p>
            <a:r>
              <a:rPr lang="en-US" sz="5400" b="1" i="1">
                <a:solidFill>
                  <a:srgbClr val="FFFFFF"/>
                </a:solidFill>
              </a:rPr>
              <a:t>DIGITAL HEARING AID USING MATLAB</a:t>
            </a:r>
          </a:p>
        </p:txBody>
      </p:sp>
      <p:sp>
        <p:nvSpPr>
          <p:cNvPr id="3" name="Subtitle 2"/>
          <p:cNvSpPr>
            <a:spLocks noGrp="1"/>
          </p:cNvSpPr>
          <p:nvPr>
            <p:ph type="subTitle" idx="1"/>
          </p:nvPr>
        </p:nvSpPr>
        <p:spPr>
          <a:xfrm>
            <a:off x="5116784" y="2546224"/>
            <a:ext cx="6597062" cy="4069028"/>
          </a:xfrm>
        </p:spPr>
        <p:txBody>
          <a:bodyPr vert="horz" lIns="0" tIns="45720" rIns="0" bIns="45720" rtlCol="0" anchor="t">
            <a:normAutofit/>
          </a:bodyPr>
          <a:lstStyle/>
          <a:p>
            <a:pPr>
              <a:lnSpc>
                <a:spcPct val="90000"/>
              </a:lnSpc>
            </a:pPr>
            <a:r>
              <a:rPr lang="en-US" sz="2800" b="1" i="1" u="sng" dirty="0">
                <a:solidFill>
                  <a:srgbClr val="FFFFFF"/>
                </a:solidFill>
              </a:rPr>
              <a:t>COMMUNICATION SYSTEM MTE PROJECT</a:t>
            </a:r>
          </a:p>
          <a:p>
            <a:pPr>
              <a:lnSpc>
                <a:spcPct val="90000"/>
              </a:lnSpc>
            </a:pPr>
            <a:endParaRPr lang="en-US" i="1" dirty="0">
              <a:solidFill>
                <a:srgbClr val="FFFFFF"/>
              </a:solidFill>
            </a:endParaRPr>
          </a:p>
          <a:p>
            <a:pPr>
              <a:lnSpc>
                <a:spcPct val="90000"/>
              </a:lnSpc>
            </a:pPr>
            <a:r>
              <a:rPr lang="en-US" sz="2000" i="1" dirty="0">
                <a:solidFill>
                  <a:srgbClr val="FFFFFF"/>
                </a:solidFill>
              </a:rPr>
              <a:t>Presented by:</a:t>
            </a:r>
            <a:endParaRPr lang="en-US" sz="2000" dirty="0">
              <a:solidFill>
                <a:srgbClr val="FFFFFF"/>
              </a:solidFill>
            </a:endParaRPr>
          </a:p>
          <a:p>
            <a:pPr>
              <a:lnSpc>
                <a:spcPct val="90000"/>
              </a:lnSpc>
            </a:pPr>
            <a:r>
              <a:rPr lang="en-US" sz="2000" i="1" dirty="0">
                <a:solidFill>
                  <a:srgbClr val="FFFFFF"/>
                </a:solidFill>
              </a:rPr>
              <a:t>Md Zeeshan Eqbal</a:t>
            </a:r>
          </a:p>
          <a:p>
            <a:pPr>
              <a:lnSpc>
                <a:spcPct val="90000"/>
              </a:lnSpc>
            </a:pPr>
            <a:r>
              <a:rPr lang="en-US" sz="2000" i="1" dirty="0">
                <a:solidFill>
                  <a:srgbClr val="FFFFFF"/>
                </a:solidFill>
              </a:rPr>
              <a:t>(2K20/EC/123)</a:t>
            </a:r>
          </a:p>
          <a:p>
            <a:pPr>
              <a:lnSpc>
                <a:spcPct val="90000"/>
              </a:lnSpc>
            </a:pPr>
            <a:endParaRPr lang="en-US" sz="2000" i="1" dirty="0">
              <a:solidFill>
                <a:srgbClr val="FFFFFF"/>
              </a:solidFill>
            </a:endParaRPr>
          </a:p>
          <a:p>
            <a:pPr>
              <a:lnSpc>
                <a:spcPct val="90000"/>
              </a:lnSpc>
            </a:pPr>
            <a:r>
              <a:rPr lang="en-US" sz="2000" i="1" dirty="0">
                <a:solidFill>
                  <a:srgbClr val="FFFFFF"/>
                </a:solidFill>
              </a:rPr>
              <a:t>Presented to:</a:t>
            </a:r>
          </a:p>
          <a:p>
            <a:pPr>
              <a:lnSpc>
                <a:spcPct val="90000"/>
              </a:lnSpc>
            </a:pPr>
            <a:r>
              <a:rPr lang="en-US" sz="2000" i="1" dirty="0">
                <a:solidFill>
                  <a:srgbClr val="FFFFFF"/>
                </a:solidFill>
              </a:rPr>
              <a:t>Prof. Sachin Taran</a:t>
            </a: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a:p>
            <a:pPr>
              <a:lnSpc>
                <a:spcPct val="90000"/>
              </a:lnSpc>
            </a:pPr>
            <a:endParaRPr lang="en-US" sz="1800" dirty="0">
              <a:solidFill>
                <a:srgbClr val="FFFFFF"/>
              </a:solidFill>
            </a:endParaRPr>
          </a:p>
        </p:txBody>
      </p:sp>
      <p:pic>
        <p:nvPicPr>
          <p:cNvPr id="4" name="Picture 4" descr="Diagram&#10;&#10;Description automatically generated">
            <a:extLst>
              <a:ext uri="{FF2B5EF4-FFF2-40B4-BE49-F238E27FC236}">
                <a16:creationId xmlns:a16="http://schemas.microsoft.com/office/drawing/2014/main" id="{D4255AEC-8DAB-769D-38D5-28C261F91C3C}"/>
              </a:ext>
            </a:extLst>
          </p:cNvPr>
          <p:cNvPicPr>
            <a:picLocks noChangeAspect="1"/>
          </p:cNvPicPr>
          <p:nvPr/>
        </p:nvPicPr>
        <p:blipFill>
          <a:blip r:embed="rId2"/>
          <a:srcRect l="23138" r="29278" b="-1"/>
          <a:stretch>
            <a:fillRect/>
          </a:stretch>
        </p:blipFill>
        <p:spPr>
          <a:xfrm>
            <a:off x="20" y="10"/>
            <a:ext cx="4580077"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29B-B22A-C8FF-3A21-ED5EA8CE1AD0}"/>
              </a:ext>
            </a:extLst>
          </p:cNvPr>
          <p:cNvSpPr>
            <a:spLocks noGrp="1"/>
          </p:cNvSpPr>
          <p:nvPr>
            <p:ph type="title"/>
          </p:nvPr>
        </p:nvSpPr>
        <p:spPr>
          <a:xfrm>
            <a:off x="3820317" y="335757"/>
            <a:ext cx="4560095" cy="726282"/>
          </a:xfrm>
        </p:spPr>
        <p:txBody>
          <a:bodyPr vert="horz" lIns="91440" tIns="45720" rIns="91440" bIns="45720" rtlCol="0" anchor="t">
            <a:normAutofit/>
          </a:bodyPr>
          <a:lstStyle/>
          <a:p>
            <a:pPr algn="ctr"/>
            <a:r>
              <a:rPr lang="en-US" sz="4000" b="1">
                <a:effectLst>
                  <a:glow rad="38100">
                    <a:prstClr val="black">
                      <a:lumMod val="65000"/>
                      <a:lumOff val="35000"/>
                      <a:alpha val="40000"/>
                    </a:prstClr>
                  </a:glow>
                  <a:outerShdw blurRad="28575" dist="38100" dir="14040000" algn="tl" rotWithShape="0">
                    <a:srgbClr val="000000">
                      <a:alpha val="25000"/>
                    </a:srgbClr>
                  </a:outerShdw>
                </a:effectLst>
              </a:rPr>
              <a:t>MATLAB OUTPUT</a:t>
            </a:r>
          </a:p>
        </p:txBody>
      </p:sp>
      <p:pic>
        <p:nvPicPr>
          <p:cNvPr id="4" name="Picture 4" descr="Chart, line chart, histogram&#10;&#10;Description automatically generated">
            <a:extLst>
              <a:ext uri="{FF2B5EF4-FFF2-40B4-BE49-F238E27FC236}">
                <a16:creationId xmlns:a16="http://schemas.microsoft.com/office/drawing/2014/main" id="{07AC848F-8C39-8FBF-1799-4014017C5E82}"/>
              </a:ext>
            </a:extLst>
          </p:cNvPr>
          <p:cNvPicPr>
            <a:picLocks noChangeAspect="1"/>
          </p:cNvPicPr>
          <p:nvPr/>
        </p:nvPicPr>
        <p:blipFill>
          <a:blip r:embed="rId2"/>
          <a:stretch>
            <a:fillRect/>
          </a:stretch>
        </p:blipFill>
        <p:spPr>
          <a:xfrm>
            <a:off x="461963" y="1489639"/>
            <a:ext cx="5636418" cy="4307347"/>
          </a:xfrm>
          <a:prstGeom prst="rect">
            <a:avLst/>
          </a:prstGeom>
        </p:spPr>
      </p:pic>
      <p:pic>
        <p:nvPicPr>
          <p:cNvPr id="5" name="Picture 5" descr="Chart, histogram&#10;&#10;Description automatically generated">
            <a:extLst>
              <a:ext uri="{FF2B5EF4-FFF2-40B4-BE49-F238E27FC236}">
                <a16:creationId xmlns:a16="http://schemas.microsoft.com/office/drawing/2014/main" id="{E0C3FAEF-9C5A-15C7-C350-6CB0257B93EC}"/>
              </a:ext>
            </a:extLst>
          </p:cNvPr>
          <p:cNvPicPr>
            <a:picLocks noChangeAspect="1"/>
          </p:cNvPicPr>
          <p:nvPr/>
        </p:nvPicPr>
        <p:blipFill>
          <a:blip r:embed="rId3"/>
          <a:stretch>
            <a:fillRect/>
          </a:stretch>
        </p:blipFill>
        <p:spPr>
          <a:xfrm>
            <a:off x="6367462" y="1486153"/>
            <a:ext cx="5279231" cy="4314316"/>
          </a:xfrm>
          <a:prstGeom prst="rect">
            <a:avLst/>
          </a:prstGeom>
        </p:spPr>
      </p:pic>
    </p:spTree>
    <p:extLst>
      <p:ext uri="{BB962C8B-B14F-4D97-AF65-F5344CB8AC3E}">
        <p14:creationId xmlns:p14="http://schemas.microsoft.com/office/powerpoint/2010/main" val="39734255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29B-B22A-C8FF-3A21-ED5EA8CE1AD0}"/>
              </a:ext>
            </a:extLst>
          </p:cNvPr>
          <p:cNvSpPr>
            <a:spLocks noGrp="1"/>
          </p:cNvSpPr>
          <p:nvPr>
            <p:ph type="title"/>
          </p:nvPr>
        </p:nvSpPr>
        <p:spPr>
          <a:xfrm>
            <a:off x="3820317" y="335757"/>
            <a:ext cx="4560095" cy="726282"/>
          </a:xfrm>
        </p:spPr>
        <p:txBody>
          <a:bodyPr vert="horz" lIns="91440" tIns="45720" rIns="91440" bIns="45720" rtlCol="0" anchor="t">
            <a:normAutofit/>
          </a:bodyPr>
          <a:lstStyle/>
          <a:p>
            <a:pPr algn="ctr"/>
            <a:r>
              <a:rPr lang="en-US" sz="4000" b="1">
                <a:effectLst>
                  <a:glow rad="38100">
                    <a:prstClr val="black">
                      <a:lumMod val="65000"/>
                      <a:lumOff val="35000"/>
                      <a:alpha val="40000"/>
                    </a:prstClr>
                  </a:glow>
                  <a:outerShdw blurRad="28575" dist="38100" dir="14040000" algn="tl" rotWithShape="0">
                    <a:srgbClr val="000000">
                      <a:alpha val="25000"/>
                    </a:srgbClr>
                  </a:outerShdw>
                </a:effectLst>
              </a:rPr>
              <a:t>MATLAB OUTPUT</a:t>
            </a:r>
          </a:p>
        </p:txBody>
      </p:sp>
      <p:pic>
        <p:nvPicPr>
          <p:cNvPr id="3" name="Picture 5" descr="Chart, histogram&#10;&#10;Description automatically generated">
            <a:extLst>
              <a:ext uri="{FF2B5EF4-FFF2-40B4-BE49-F238E27FC236}">
                <a16:creationId xmlns:a16="http://schemas.microsoft.com/office/drawing/2014/main" id="{C690E5C7-BA94-E34B-CB0D-732630DD217B}"/>
              </a:ext>
            </a:extLst>
          </p:cNvPr>
          <p:cNvPicPr>
            <a:picLocks noChangeAspect="1"/>
          </p:cNvPicPr>
          <p:nvPr/>
        </p:nvPicPr>
        <p:blipFill>
          <a:blip r:embed="rId2"/>
          <a:stretch>
            <a:fillRect/>
          </a:stretch>
        </p:blipFill>
        <p:spPr>
          <a:xfrm>
            <a:off x="592932" y="1488757"/>
            <a:ext cx="5291136" cy="4309112"/>
          </a:xfrm>
          <a:prstGeom prst="rect">
            <a:avLst/>
          </a:prstGeom>
        </p:spPr>
      </p:pic>
      <p:pic>
        <p:nvPicPr>
          <p:cNvPr id="6" name="Picture 6" descr="Chart, line chart&#10;&#10;Description automatically generated">
            <a:extLst>
              <a:ext uri="{FF2B5EF4-FFF2-40B4-BE49-F238E27FC236}">
                <a16:creationId xmlns:a16="http://schemas.microsoft.com/office/drawing/2014/main" id="{271ABEED-A5A9-B91D-5ABD-9E074E0A13A0}"/>
              </a:ext>
            </a:extLst>
          </p:cNvPr>
          <p:cNvPicPr>
            <a:picLocks noChangeAspect="1"/>
          </p:cNvPicPr>
          <p:nvPr/>
        </p:nvPicPr>
        <p:blipFill>
          <a:blip r:embed="rId3"/>
          <a:stretch>
            <a:fillRect/>
          </a:stretch>
        </p:blipFill>
        <p:spPr>
          <a:xfrm>
            <a:off x="6367462" y="1486234"/>
            <a:ext cx="5255418" cy="4314156"/>
          </a:xfrm>
          <a:prstGeom prst="rect">
            <a:avLst/>
          </a:prstGeom>
        </p:spPr>
      </p:pic>
    </p:spTree>
    <p:extLst>
      <p:ext uri="{BB962C8B-B14F-4D97-AF65-F5344CB8AC3E}">
        <p14:creationId xmlns:p14="http://schemas.microsoft.com/office/powerpoint/2010/main" val="38992747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29B-B22A-C8FF-3A21-ED5EA8CE1AD0}"/>
              </a:ext>
            </a:extLst>
          </p:cNvPr>
          <p:cNvSpPr>
            <a:spLocks noGrp="1"/>
          </p:cNvSpPr>
          <p:nvPr>
            <p:ph type="title"/>
          </p:nvPr>
        </p:nvSpPr>
        <p:spPr>
          <a:xfrm>
            <a:off x="3820317" y="335757"/>
            <a:ext cx="4560095" cy="726282"/>
          </a:xfrm>
        </p:spPr>
        <p:txBody>
          <a:bodyPr vert="horz" lIns="91440" tIns="45720" rIns="91440" bIns="45720" rtlCol="0" anchor="t">
            <a:normAutofit/>
          </a:bodyPr>
          <a:lstStyle/>
          <a:p>
            <a:pPr algn="ctr"/>
            <a:r>
              <a:rPr lang="en-US" sz="4000" b="1">
                <a:effectLst>
                  <a:glow rad="38100">
                    <a:prstClr val="black">
                      <a:lumMod val="65000"/>
                      <a:lumOff val="35000"/>
                      <a:alpha val="40000"/>
                    </a:prstClr>
                  </a:glow>
                  <a:outerShdw blurRad="28575" dist="38100" dir="14040000" algn="tl" rotWithShape="0">
                    <a:srgbClr val="000000">
                      <a:alpha val="25000"/>
                    </a:srgbClr>
                  </a:outerShdw>
                </a:effectLst>
              </a:rPr>
              <a:t>MATLAB OUTPUT</a:t>
            </a:r>
          </a:p>
        </p:txBody>
      </p:sp>
      <p:pic>
        <p:nvPicPr>
          <p:cNvPr id="4" name="Picture 4" descr="Chart, line chart&#10;&#10;Description automatically generated">
            <a:extLst>
              <a:ext uri="{FF2B5EF4-FFF2-40B4-BE49-F238E27FC236}">
                <a16:creationId xmlns:a16="http://schemas.microsoft.com/office/drawing/2014/main" id="{CA7FE50A-0390-5473-C275-FEE2C9318862}"/>
              </a:ext>
            </a:extLst>
          </p:cNvPr>
          <p:cNvPicPr>
            <a:picLocks noChangeAspect="1"/>
          </p:cNvPicPr>
          <p:nvPr/>
        </p:nvPicPr>
        <p:blipFill>
          <a:blip r:embed="rId2"/>
          <a:stretch>
            <a:fillRect/>
          </a:stretch>
        </p:blipFill>
        <p:spPr>
          <a:xfrm>
            <a:off x="227807" y="1615949"/>
            <a:ext cx="5651932" cy="4852805"/>
          </a:xfrm>
          <a:prstGeom prst="rect">
            <a:avLst/>
          </a:prstGeom>
        </p:spPr>
      </p:pic>
      <p:pic>
        <p:nvPicPr>
          <p:cNvPr id="7" name="Picture 4" descr="Chart&#10;&#10;Description automatically generated">
            <a:extLst>
              <a:ext uri="{FF2B5EF4-FFF2-40B4-BE49-F238E27FC236}">
                <a16:creationId xmlns:a16="http://schemas.microsoft.com/office/drawing/2014/main" id="{C6621A4F-1608-D090-7EA6-D621C1F53B00}"/>
              </a:ext>
            </a:extLst>
          </p:cNvPr>
          <p:cNvPicPr>
            <a:picLocks noChangeAspect="1"/>
          </p:cNvPicPr>
          <p:nvPr/>
        </p:nvPicPr>
        <p:blipFill>
          <a:blip r:embed="rId3"/>
          <a:stretch>
            <a:fillRect/>
          </a:stretch>
        </p:blipFill>
        <p:spPr>
          <a:xfrm>
            <a:off x="6193198" y="1611754"/>
            <a:ext cx="5831247" cy="4859394"/>
          </a:xfrm>
          <a:prstGeom prst="rect">
            <a:avLst/>
          </a:prstGeom>
        </p:spPr>
      </p:pic>
    </p:spTree>
    <p:extLst>
      <p:ext uri="{BB962C8B-B14F-4D97-AF65-F5344CB8AC3E}">
        <p14:creationId xmlns:p14="http://schemas.microsoft.com/office/powerpoint/2010/main" val="41671820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29B-B22A-C8FF-3A21-ED5EA8CE1AD0}"/>
              </a:ext>
            </a:extLst>
          </p:cNvPr>
          <p:cNvSpPr>
            <a:spLocks noGrp="1"/>
          </p:cNvSpPr>
          <p:nvPr>
            <p:ph type="title"/>
          </p:nvPr>
        </p:nvSpPr>
        <p:spPr>
          <a:xfrm>
            <a:off x="9390449" y="621506"/>
            <a:ext cx="2452352" cy="1452101"/>
          </a:xfrm>
        </p:spPr>
        <p:txBody>
          <a:bodyPr vert="horz" lIns="91440" tIns="45720" rIns="91440" bIns="45720" rtlCol="0" anchor="b">
            <a:normAutofit/>
          </a:bodyPr>
          <a:lstStyle/>
          <a:p>
            <a:pPr algn="ctr"/>
            <a:r>
              <a:rPr lang="en-US" sz="4000" b="1">
                <a:effectLst>
                  <a:glow rad="38100">
                    <a:schemeClr val="bg1">
                      <a:lumMod val="65000"/>
                      <a:lumOff val="35000"/>
                      <a:alpha val="50000"/>
                    </a:schemeClr>
                  </a:glow>
                  <a:outerShdw blurRad="28575" dist="31750" dir="13200000" algn="tl" rotWithShape="0">
                    <a:srgbClr val="000000">
                      <a:alpha val="25000"/>
                    </a:srgbClr>
                  </a:outerShdw>
                </a:effectLst>
              </a:rPr>
              <a:t>MATLAB OUTPUT</a:t>
            </a:r>
          </a:p>
        </p:txBody>
      </p:sp>
      <p:pic>
        <p:nvPicPr>
          <p:cNvPr id="4" name="Picture 4" descr="Timeline&#10;&#10;Description automatically generated">
            <a:extLst>
              <a:ext uri="{FF2B5EF4-FFF2-40B4-BE49-F238E27FC236}">
                <a16:creationId xmlns:a16="http://schemas.microsoft.com/office/drawing/2014/main" id="{80EE1C53-C1C6-FE18-82E4-49CD4EAD376C}"/>
              </a:ext>
            </a:extLst>
          </p:cNvPr>
          <p:cNvPicPr>
            <a:picLocks noChangeAspect="1"/>
          </p:cNvPicPr>
          <p:nvPr/>
        </p:nvPicPr>
        <p:blipFill>
          <a:blip r:embed="rId3"/>
          <a:stretch>
            <a:fillRect/>
          </a:stretch>
        </p:blipFill>
        <p:spPr>
          <a:xfrm>
            <a:off x="1204194" y="306530"/>
            <a:ext cx="7328915" cy="6236721"/>
          </a:xfrm>
          <a:prstGeom prst="roundRect">
            <a:avLst>
              <a:gd name="adj" fmla="val 3517"/>
            </a:avLst>
          </a:prstGeom>
          <a:ln w="38100">
            <a:gradFill flip="none" rotWithShape="1">
              <a:gsLst>
                <a:gs pos="0">
                  <a:srgbClr val="363D46"/>
                </a:gs>
                <a:gs pos="100000">
                  <a:srgbClr val="363D46">
                    <a:lumMod val="75000"/>
                  </a:srgbClr>
                </a:gs>
              </a:gsLst>
              <a:lin ang="5400000" scaled="0"/>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9612732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B28EC6A1-D299-4AFF-AD16-9ADC9A31F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p:cNvSpPr>
            <a:spLocks noGrp="1"/>
          </p:cNvSpPr>
          <p:nvPr>
            <p:ph type="ctrTitle"/>
          </p:nvPr>
        </p:nvSpPr>
        <p:spPr>
          <a:xfrm>
            <a:off x="422899" y="576263"/>
            <a:ext cx="3922908" cy="1122138"/>
          </a:xfrm>
        </p:spPr>
        <p:txBody>
          <a:bodyPr anchor="b">
            <a:normAutofit/>
          </a:bodyPr>
          <a:lstStyle/>
          <a:p>
            <a:pPr algn="l"/>
            <a:r>
              <a:rPr lang="en-US" sz="4800">
                <a:ea typeface="Calibri Light" panose="020F0302020204030204"/>
                <a:cs typeface="Calibri Light"/>
              </a:rPr>
              <a:t>FUTURE SCOPE</a:t>
            </a:r>
            <a:endParaRPr lang="en-US" sz="4800"/>
          </a:p>
        </p:txBody>
      </p:sp>
      <p:sp>
        <p:nvSpPr>
          <p:cNvPr id="3" name="Subtitle 2"/>
          <p:cNvSpPr>
            <a:spLocks noGrp="1"/>
          </p:cNvSpPr>
          <p:nvPr>
            <p:ph type="subTitle" idx="1"/>
          </p:nvPr>
        </p:nvSpPr>
        <p:spPr>
          <a:xfrm>
            <a:off x="422899" y="1836163"/>
            <a:ext cx="3922908" cy="4121495"/>
          </a:xfrm>
        </p:spPr>
        <p:txBody>
          <a:bodyPr vert="horz" lIns="91440" tIns="45720" rIns="91440" bIns="45720" rtlCol="0" anchor="t">
            <a:noAutofit/>
          </a:bodyPr>
          <a:lstStyle/>
          <a:p>
            <a:pPr marL="342900" indent="-342900" algn="just">
              <a:buFont typeface="Wingdings" panose="020F0502020204030204" pitchFamily="34" charset="0"/>
              <a:buChar char="Ø"/>
            </a:pPr>
            <a:r>
              <a:rPr lang="en-US" sz="2200">
                <a:ea typeface="Calibri" panose="020F0502020204030204"/>
                <a:cs typeface="Calibri"/>
              </a:rPr>
              <a:t>Can be improved, such that it can intelligently detect the required inputs according to user's need.</a:t>
            </a:r>
          </a:p>
          <a:p>
            <a:pPr marL="342900" indent="-342900" algn="just">
              <a:buFont typeface="Wingdings" panose="020F0502020204030204" pitchFamily="34" charset="0"/>
              <a:buChar char="Ø"/>
            </a:pPr>
            <a:endParaRPr lang="en-US" sz="2200">
              <a:ea typeface="Calibri" panose="020F0502020204030204"/>
              <a:cs typeface="Calibri"/>
            </a:endParaRPr>
          </a:p>
          <a:p>
            <a:pPr marL="342900" indent="-342900" algn="just">
              <a:buFont typeface="Wingdings" panose="020F0502020204030204" pitchFamily="34" charset="0"/>
              <a:buChar char="Ø"/>
            </a:pPr>
            <a:r>
              <a:rPr lang="en-US" sz="2200">
                <a:ea typeface="Calibri" panose="020F0502020204030204"/>
                <a:cs typeface="Calibri"/>
              </a:rPr>
              <a:t>To improve the quality of signal being processed.</a:t>
            </a:r>
          </a:p>
          <a:p>
            <a:pPr marL="342900" indent="-342900" algn="just">
              <a:buFont typeface="Wingdings" panose="020F0502020204030204" pitchFamily="34" charset="0"/>
              <a:buChar char="Ø"/>
            </a:pPr>
            <a:endParaRPr lang="en-US" sz="2200">
              <a:ea typeface="Calibri" panose="020F0502020204030204"/>
              <a:cs typeface="Calibri"/>
            </a:endParaRPr>
          </a:p>
          <a:p>
            <a:pPr marL="342900" indent="-342900" algn="just">
              <a:buFont typeface="Wingdings" panose="020F0502020204030204" pitchFamily="34" charset="0"/>
              <a:buChar char="Ø"/>
            </a:pPr>
            <a:r>
              <a:rPr lang="en-US" sz="2200">
                <a:ea typeface="Calibri" panose="020F0502020204030204"/>
                <a:cs typeface="Calibri"/>
              </a:rPr>
              <a:t>To able to remove types of noise and make it easier for the person, who has lost his hearing abilities.</a:t>
            </a:r>
          </a:p>
        </p:txBody>
      </p:sp>
      <p:sp>
        <p:nvSpPr>
          <p:cNvPr id="15" name="Rectangle 14">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232" y="699896"/>
            <a:ext cx="826767" cy="5410328"/>
          </a:xfrm>
          <a:prstGeom prst="rect">
            <a:avLst/>
          </a:prstGeom>
          <a:solidFill>
            <a:schemeClr val="accent1">
              <a:alpha val="25000"/>
            </a:schemeClr>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25500" rtl="0" fontAlgn="auto" latinLnBrk="0" hangingPunct="0">
              <a:lnSpc>
                <a:spcPct val="100000"/>
              </a:lnSpc>
              <a:spcBef>
                <a:spcPct val="0"/>
              </a:spcBef>
              <a:spcAft>
                <a:spcPct val="0"/>
              </a:spcAft>
              <a:buClrTx/>
              <a:buSzTx/>
              <a:buFontTx/>
              <a:buNone/>
            </a:pPr>
            <a:endParaRPr kumimoji="0" lang="en-US" sz="3000" b="0" i="0" u="none" strike="noStrike" cap="none" spc="0" normalizeH="0" baseline="0">
              <a:ln>
                <a:noFill/>
              </a:ln>
              <a:solidFill>
                <a:schemeClr val="accent5"/>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AF9A4118-3DB8-C65A-58CB-586EA45C9D3E}"/>
              </a:ext>
            </a:extLst>
          </p:cNvPr>
          <p:cNvPicPr>
            <a:picLocks noChangeAspect="1"/>
          </p:cNvPicPr>
          <p:nvPr/>
        </p:nvPicPr>
        <p:blipFill>
          <a:blip r:embed="rId2"/>
          <a:stretch>
            <a:fillRect/>
          </a:stretch>
        </p:blipFill>
        <p:spPr>
          <a:xfrm>
            <a:off x="4593221" y="1444716"/>
            <a:ext cx="6771061" cy="4672031"/>
          </a:xfrm>
          <a:prstGeom prst="rect">
            <a:avLst/>
          </a:prstGeom>
        </p:spPr>
      </p:pic>
    </p:spTree>
    <p:extLst>
      <p:ext uri="{BB962C8B-B14F-4D97-AF65-F5344CB8AC3E}">
        <p14:creationId xmlns:p14="http://schemas.microsoft.com/office/powerpoint/2010/main" val="1098572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5"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6"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 name="Title 1">
            <a:extLst>
              <a:ext uri="{FF2B5EF4-FFF2-40B4-BE49-F238E27FC236}">
                <a16:creationId xmlns:a16="http://schemas.microsoft.com/office/drawing/2014/main" id="{EB7A2784-03C0-57FF-5407-54038AC902F1}"/>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Calibri Light" panose="020F0302020204030204"/>
                <a:cs typeface="Calibri Light"/>
              </a:rPr>
              <a:t>CONCLUSION</a:t>
            </a:r>
          </a:p>
        </p:txBody>
      </p:sp>
      <p:sp>
        <p:nvSpPr>
          <p:cNvPr id="3" name="Content Placeholder 2">
            <a:extLst>
              <a:ext uri="{FF2B5EF4-FFF2-40B4-BE49-F238E27FC236}">
                <a16:creationId xmlns:a16="http://schemas.microsoft.com/office/drawing/2014/main" id="{13C7F447-37B5-0430-C85C-11D0BADE05CE}"/>
              </a:ext>
            </a:extLst>
          </p:cNvPr>
          <p:cNvSpPr>
            <a:spLocks noGrp="1"/>
          </p:cNvSpPr>
          <p:nvPr>
            <p:ph idx="1"/>
          </p:nvPr>
        </p:nvSpPr>
        <p:spPr>
          <a:xfrm>
            <a:off x="1367624" y="2490436"/>
            <a:ext cx="9708995" cy="4198204"/>
          </a:xfrm>
        </p:spPr>
        <p:txBody>
          <a:bodyPr anchor="ctr">
            <a:normAutofit fontScale="92500" lnSpcReduction="20000"/>
          </a:bodyPr>
          <a:lstStyle/>
          <a:p>
            <a:pPr algn="just">
              <a:buFont typeface="Wingdings" panose="020F0502020204030204" pitchFamily="34" charset="0"/>
              <a:buChar char="Ø"/>
            </a:pPr>
            <a:r>
              <a:rPr lang="en-US" sz="2400">
                <a:ea typeface="+mn-lt"/>
                <a:cs typeface="+mn-lt"/>
              </a:rPr>
              <a:t>The newer digital aid is more capable of fine-tuning the sound without distorting the quality. In this digital hearing aids system implementation using MATLAB, sound processing is digitalized. Thus, it is possible to refine the sound signal, for instance by reducing noise and improving speech signals.</a:t>
            </a:r>
            <a:br>
              <a:rPr lang="en-US"/>
            </a:br>
            <a:endParaRPr lang="en-US">
              <a:ea typeface="Calibri" panose="020F0502020204030204"/>
              <a:cs typeface="Calibri"/>
            </a:endParaRPr>
          </a:p>
          <a:p>
            <a:pPr algn="just">
              <a:buFont typeface="Wingdings" panose="020F0502020204030204" pitchFamily="34" charset="0"/>
              <a:buChar char="Ø"/>
            </a:pPr>
            <a:r>
              <a:rPr lang="en-US" sz="2400">
                <a:ea typeface="+mn-lt"/>
                <a:cs typeface="+mn-lt"/>
              </a:rPr>
              <a:t>In addition, by using digital technology, the amplification can be done only at the frequencies that the user needs to amplify. This will eliminate the problems with conventional amplifier which amplified the whole signal including the noise. In general, digital hearing aid converts the incoming signals to digital signals.</a:t>
            </a:r>
            <a:endParaRPr lang="en-US">
              <a:ea typeface="Calibri" panose="020F0502020204030204"/>
              <a:cs typeface="Calibri"/>
            </a:endParaRPr>
          </a:p>
          <a:p>
            <a:pPr algn="just">
              <a:buFont typeface="Wingdings" panose="020F0502020204030204" pitchFamily="34" charset="0"/>
              <a:buChar char="Ø"/>
            </a:pPr>
            <a:endParaRPr lang="en-US">
              <a:ea typeface="Calibri" panose="020F0502020204030204"/>
              <a:cs typeface="Calibri"/>
            </a:endParaRPr>
          </a:p>
          <a:p>
            <a:pPr algn="just">
              <a:buFont typeface="Wingdings" panose="020F0502020204030204" pitchFamily="34" charset="0"/>
              <a:buChar char="Ø"/>
            </a:pPr>
            <a:r>
              <a:rPr lang="en-US" sz="2400">
                <a:ea typeface="+mn-lt"/>
                <a:cs typeface="+mn-lt"/>
              </a:rPr>
              <a:t>This digitalization makes its possible to precisely analyze &amp; filter the signals. The signals can be processed in one or more frequency channels. At the end, the digital signal is again converted to its analog form. The benefits of using digital aids can improve quality of life by improving sound quality.</a:t>
            </a:r>
            <a:endParaRPr lang="en-US">
              <a:ea typeface="Calibri" panose="020F0502020204030204"/>
              <a:cs typeface="Calibri"/>
            </a:endParaRPr>
          </a:p>
          <a:p>
            <a:endParaRPr lang="en-US" sz="2400">
              <a:ea typeface="Calibri" panose="020F0502020204030204"/>
              <a:cs typeface="Calibri"/>
            </a:endParaRPr>
          </a:p>
        </p:txBody>
      </p:sp>
    </p:spTree>
    <p:extLst>
      <p:ext uri="{BB962C8B-B14F-4D97-AF65-F5344CB8AC3E}">
        <p14:creationId xmlns:p14="http://schemas.microsoft.com/office/powerpoint/2010/main" val="30166536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7" name="Graphic 6" descr="Handshake">
            <a:extLst>
              <a:ext uri="{FF2B5EF4-FFF2-40B4-BE49-F238E27FC236}">
                <a16:creationId xmlns:a16="http://schemas.microsoft.com/office/drawing/2014/main" id="{1D9049AB-E78F-CDF8-FE9A-256555050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D986A82E-DD5A-0AC1-D30A-8BE63B3FF146}"/>
              </a:ext>
            </a:extLst>
          </p:cNvPr>
          <p:cNvSpPr>
            <a:spLocks noGrp="1"/>
          </p:cNvSpPr>
          <p:nvPr>
            <p:ph idx="1"/>
          </p:nvPr>
        </p:nvSpPr>
        <p:spPr>
          <a:xfrm>
            <a:off x="5767918" y="2695736"/>
            <a:ext cx="5600292" cy="2959202"/>
          </a:xfrm>
        </p:spPr>
        <p:txBody>
          <a:bodyPr vert="horz" lIns="91440" tIns="45720" rIns="91440" bIns="45720" rtlCol="0" anchor="t">
            <a:normAutofit/>
          </a:bodyPr>
          <a:lstStyle/>
          <a:p>
            <a:pPr marL="0" indent="0">
              <a:buNone/>
            </a:pPr>
            <a:r>
              <a:rPr lang="en-US" sz="8000">
                <a:ea typeface="Calibri" panose="020F0502020204030204"/>
                <a:cs typeface="Calibri"/>
              </a:rPr>
              <a:t>THANK YOU</a:t>
            </a:r>
          </a:p>
        </p:txBody>
      </p:sp>
    </p:spTree>
    <p:extLst>
      <p:ext uri="{BB962C8B-B14F-4D97-AF65-F5344CB8AC3E}">
        <p14:creationId xmlns:p14="http://schemas.microsoft.com/office/powerpoint/2010/main" val="1984044497"/>
      </p:ext>
    </p:extLst>
  </p:cSld>
  <p:clrMapOvr>
    <a:overrideClrMapping bg1="dk1" tx1="lt1" bg2="dk2" tx2="lt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3A01C35-BA85-48A8-B55E-143BA21CF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entury Gothic" panose="020B0502020202020204"/>
                <a:ea typeface="+mn-ea"/>
                <a:cs typeface="+mn-cs"/>
              </a:defRPr>
            </a:lvl1pPr>
            <a:lvl2pPr marL="457200" algn="l" defTabSz="914400" rtl="0" eaLnBrk="1" latinLnBrk="0" hangingPunct="1">
              <a:defRPr sz="1800" kern="1200">
                <a:solidFill>
                  <a:srgbClr val="FFFFFF"/>
                </a:solidFill>
                <a:latin typeface="Century Gothic" panose="020B0502020202020204"/>
                <a:ea typeface="+mn-ea"/>
                <a:cs typeface="+mn-cs"/>
              </a:defRPr>
            </a:lvl2pPr>
            <a:lvl3pPr marL="914400" algn="l" defTabSz="914400" rtl="0" eaLnBrk="1" latinLnBrk="0" hangingPunct="1">
              <a:defRPr sz="1800" kern="1200">
                <a:solidFill>
                  <a:srgbClr val="FFFFFF"/>
                </a:solidFill>
                <a:latin typeface="Century Gothic" panose="020B0502020202020204"/>
                <a:ea typeface="+mn-ea"/>
                <a:cs typeface="+mn-cs"/>
              </a:defRPr>
            </a:lvl3pPr>
            <a:lvl4pPr marL="1371600" algn="l" defTabSz="914400" rtl="0" eaLnBrk="1" latinLnBrk="0" hangingPunct="1">
              <a:defRPr sz="1800" kern="1200">
                <a:solidFill>
                  <a:srgbClr val="FFFFFF"/>
                </a:solidFill>
                <a:latin typeface="Century Gothic" panose="020B0502020202020204"/>
                <a:ea typeface="+mn-ea"/>
                <a:cs typeface="+mn-cs"/>
              </a:defRPr>
            </a:lvl4pPr>
            <a:lvl5pPr marL="1828800" algn="l" defTabSz="914400" rtl="0" eaLnBrk="1" latinLnBrk="0" hangingPunct="1">
              <a:defRPr sz="1800" kern="1200">
                <a:solidFill>
                  <a:srgbClr val="FFFFFF"/>
                </a:solidFill>
                <a:latin typeface="Century Gothic" panose="020B0502020202020204"/>
                <a:ea typeface="+mn-ea"/>
                <a:cs typeface="+mn-cs"/>
              </a:defRPr>
            </a:lvl5pPr>
            <a:lvl6pPr marL="2286000" algn="l" defTabSz="914400" rtl="0" eaLnBrk="1" latinLnBrk="0" hangingPunct="1">
              <a:defRPr sz="1800" kern="1200">
                <a:solidFill>
                  <a:srgbClr val="FFFFFF"/>
                </a:solidFill>
                <a:latin typeface="Century Gothic" panose="020B0502020202020204"/>
                <a:ea typeface="+mn-ea"/>
                <a:cs typeface="+mn-cs"/>
              </a:defRPr>
            </a:lvl6pPr>
            <a:lvl7pPr marL="2743200" algn="l" defTabSz="914400" rtl="0" eaLnBrk="1" latinLnBrk="0" hangingPunct="1">
              <a:defRPr sz="1800" kern="1200">
                <a:solidFill>
                  <a:srgbClr val="FFFFFF"/>
                </a:solidFill>
                <a:latin typeface="Century Gothic" panose="020B0502020202020204"/>
                <a:ea typeface="+mn-ea"/>
                <a:cs typeface="+mn-cs"/>
              </a:defRPr>
            </a:lvl7pPr>
            <a:lvl8pPr marL="3200400" algn="l" defTabSz="914400" rtl="0" eaLnBrk="1" latinLnBrk="0" hangingPunct="1">
              <a:defRPr sz="1800" kern="1200">
                <a:solidFill>
                  <a:srgbClr val="FFFFFF"/>
                </a:solidFill>
                <a:latin typeface="Century Gothic" panose="020B0502020202020204"/>
                <a:ea typeface="+mn-ea"/>
                <a:cs typeface="+mn-cs"/>
              </a:defRPr>
            </a:lvl8pPr>
            <a:lvl9pPr marL="3657600" algn="l" defTabSz="9144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2" name="Title 1">
            <a:extLst>
              <a:ext uri="{FF2B5EF4-FFF2-40B4-BE49-F238E27FC236}">
                <a16:creationId xmlns:a16="http://schemas.microsoft.com/office/drawing/2014/main" id="{3BEA1470-6FE2-568D-7E58-4DFC5A8E5C08}"/>
              </a:ext>
            </a:extLst>
          </p:cNvPr>
          <p:cNvSpPr>
            <a:spLocks noGrp="1"/>
          </p:cNvSpPr>
          <p:nvPr>
            <p:ph type="title"/>
          </p:nvPr>
        </p:nvSpPr>
        <p:spPr>
          <a:xfrm>
            <a:off x="7532710" y="620722"/>
            <a:ext cx="3518748" cy="1142462"/>
          </a:xfrm>
        </p:spPr>
        <p:txBody>
          <a:bodyPr anchor="b">
            <a:normAutofit/>
          </a:bodyPr>
          <a:lstStyle/>
          <a:p>
            <a:r>
              <a:rPr lang="en-US" sz="2800" b="1">
                <a:solidFill>
                  <a:schemeClr val="bg1"/>
                </a:solidFill>
              </a:rPr>
              <a:t>INDEX</a:t>
            </a:r>
          </a:p>
        </p:txBody>
      </p:sp>
      <p:sp>
        <p:nvSpPr>
          <p:cNvPr id="7" name="Snip Diagonal Corner Rectangle 24">
            <a:extLst>
              <a:ext uri="{FF2B5EF4-FFF2-40B4-BE49-F238E27FC236}">
                <a16:creationId xmlns:a16="http://schemas.microsoft.com/office/drawing/2014/main" id="{BC307542-EE90-4E2E-B693-14BDBCB3A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entury Gothic" panose="020B0502020202020204"/>
                <a:ea typeface="+mn-ea"/>
                <a:cs typeface="+mn-cs"/>
              </a:defRPr>
            </a:lvl1pPr>
            <a:lvl2pPr marL="457200" algn="l" defTabSz="914400" rtl="0" eaLnBrk="1" latinLnBrk="0" hangingPunct="1">
              <a:defRPr sz="1800" kern="1200">
                <a:solidFill>
                  <a:srgbClr val="FFFFFF"/>
                </a:solidFill>
                <a:latin typeface="Century Gothic" panose="020B0502020202020204"/>
                <a:ea typeface="+mn-ea"/>
                <a:cs typeface="+mn-cs"/>
              </a:defRPr>
            </a:lvl2pPr>
            <a:lvl3pPr marL="914400" algn="l" defTabSz="914400" rtl="0" eaLnBrk="1" latinLnBrk="0" hangingPunct="1">
              <a:defRPr sz="1800" kern="1200">
                <a:solidFill>
                  <a:srgbClr val="FFFFFF"/>
                </a:solidFill>
                <a:latin typeface="Century Gothic" panose="020B0502020202020204"/>
                <a:ea typeface="+mn-ea"/>
                <a:cs typeface="+mn-cs"/>
              </a:defRPr>
            </a:lvl3pPr>
            <a:lvl4pPr marL="1371600" algn="l" defTabSz="914400" rtl="0" eaLnBrk="1" latinLnBrk="0" hangingPunct="1">
              <a:defRPr sz="1800" kern="1200">
                <a:solidFill>
                  <a:srgbClr val="FFFFFF"/>
                </a:solidFill>
                <a:latin typeface="Century Gothic" panose="020B0502020202020204"/>
                <a:ea typeface="+mn-ea"/>
                <a:cs typeface="+mn-cs"/>
              </a:defRPr>
            </a:lvl4pPr>
            <a:lvl5pPr marL="1828800" algn="l" defTabSz="914400" rtl="0" eaLnBrk="1" latinLnBrk="0" hangingPunct="1">
              <a:defRPr sz="1800" kern="1200">
                <a:solidFill>
                  <a:srgbClr val="FFFFFF"/>
                </a:solidFill>
                <a:latin typeface="Century Gothic" panose="020B0502020202020204"/>
                <a:ea typeface="+mn-ea"/>
                <a:cs typeface="+mn-cs"/>
              </a:defRPr>
            </a:lvl5pPr>
            <a:lvl6pPr marL="2286000" algn="l" defTabSz="914400" rtl="0" eaLnBrk="1" latinLnBrk="0" hangingPunct="1">
              <a:defRPr sz="1800" kern="1200">
                <a:solidFill>
                  <a:srgbClr val="FFFFFF"/>
                </a:solidFill>
                <a:latin typeface="Century Gothic" panose="020B0502020202020204"/>
                <a:ea typeface="+mn-ea"/>
                <a:cs typeface="+mn-cs"/>
              </a:defRPr>
            </a:lvl6pPr>
            <a:lvl7pPr marL="2743200" algn="l" defTabSz="914400" rtl="0" eaLnBrk="1" latinLnBrk="0" hangingPunct="1">
              <a:defRPr sz="1800" kern="1200">
                <a:solidFill>
                  <a:srgbClr val="FFFFFF"/>
                </a:solidFill>
                <a:latin typeface="Century Gothic" panose="020B0502020202020204"/>
                <a:ea typeface="+mn-ea"/>
                <a:cs typeface="+mn-cs"/>
              </a:defRPr>
            </a:lvl7pPr>
            <a:lvl8pPr marL="3200400" algn="l" defTabSz="914400" rtl="0" eaLnBrk="1" latinLnBrk="0" hangingPunct="1">
              <a:defRPr sz="1800" kern="1200">
                <a:solidFill>
                  <a:srgbClr val="FFFFFF"/>
                </a:solidFill>
                <a:latin typeface="Century Gothic" panose="020B0502020202020204"/>
                <a:ea typeface="+mn-ea"/>
                <a:cs typeface="+mn-cs"/>
              </a:defRPr>
            </a:lvl8pPr>
            <a:lvl9pPr marL="3657600" algn="l" defTabSz="9144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4" name="Picture 4" descr="Icon&#10;&#10;Description automatically generated">
            <a:extLst>
              <a:ext uri="{FF2B5EF4-FFF2-40B4-BE49-F238E27FC236}">
                <a16:creationId xmlns:a16="http://schemas.microsoft.com/office/drawing/2014/main" id="{8F6EA9DA-9129-BB51-E526-067941CF240D}"/>
              </a:ext>
            </a:extLst>
          </p:cNvPr>
          <p:cNvPicPr>
            <a:picLocks noChangeAspect="1"/>
          </p:cNvPicPr>
          <p:nvPr/>
        </p:nvPicPr>
        <p:blipFill>
          <a:blip r:embed="rId2"/>
          <a:srcRect t="12850" r="2" b="13351"/>
          <a:stretch>
            <a:fillRect/>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E39CDCB9-1574-F400-771E-DA992A6221DC}"/>
              </a:ext>
            </a:extLst>
          </p:cNvPr>
          <p:cNvSpPr>
            <a:spLocks noGrp="1"/>
          </p:cNvSpPr>
          <p:nvPr>
            <p:ph idx="1"/>
          </p:nvPr>
        </p:nvSpPr>
        <p:spPr>
          <a:xfrm>
            <a:off x="7532710" y="1822449"/>
            <a:ext cx="3884231" cy="3070226"/>
          </a:xfrm>
        </p:spPr>
        <p:txBody>
          <a:bodyPr vert="horz" lIns="0" tIns="45720" rIns="0" bIns="45720" rtlCol="0" anchor="t">
            <a:noAutofit/>
          </a:bodyPr>
          <a:lstStyle/>
          <a:p>
            <a:pPr>
              <a:buFont typeface="Wingdings" panose="020F0502020204030204" pitchFamily="34" charset="0"/>
              <a:buChar char="§"/>
            </a:pPr>
            <a:r>
              <a:rPr lang="en-US">
                <a:solidFill>
                  <a:schemeClr val="bg1">
                    <a:lumMod val="95000"/>
                    <a:lumOff val="5000"/>
                  </a:schemeClr>
                </a:solidFill>
                <a:latin typeface="Microsoft YaHei"/>
                <a:ea typeface="Microsoft YaHei"/>
              </a:rPr>
              <a:t>INTRODUCTION- Digital Hearing Aid</a:t>
            </a:r>
            <a:endParaRPr lang="en-US">
              <a:solidFill>
                <a:schemeClr val="bg1">
                  <a:lumMod val="95000"/>
                  <a:lumOff val="5000"/>
                </a:schemeClr>
              </a:solidFill>
            </a:endParaRPr>
          </a:p>
          <a:p>
            <a:pPr>
              <a:buFont typeface="Wingdings" panose="020F0502020204030204" pitchFamily="34" charset="0"/>
              <a:buChar char="§"/>
            </a:pPr>
            <a:r>
              <a:rPr lang="en-US">
                <a:solidFill>
                  <a:schemeClr val="bg1">
                    <a:lumMod val="95000"/>
                    <a:lumOff val="5000"/>
                  </a:schemeClr>
                </a:solidFill>
                <a:latin typeface="Microsoft YaHei"/>
                <a:ea typeface="Microsoft YaHei"/>
              </a:rPr>
              <a:t>FLOW CHART</a:t>
            </a:r>
          </a:p>
          <a:p>
            <a:pPr>
              <a:buFont typeface="Wingdings" panose="020F0502020204030204" pitchFamily="34" charset="0"/>
              <a:buChar char="§"/>
            </a:pPr>
            <a:r>
              <a:rPr lang="en-US">
                <a:solidFill>
                  <a:schemeClr val="bg1">
                    <a:lumMod val="95000"/>
                    <a:lumOff val="5000"/>
                  </a:schemeClr>
                </a:solidFill>
                <a:latin typeface="Microsoft YaHei"/>
                <a:ea typeface="Microsoft YaHei"/>
              </a:rPr>
              <a:t>METHODOLOGY</a:t>
            </a:r>
          </a:p>
          <a:p>
            <a:pPr>
              <a:buFont typeface="Wingdings" panose="020F0502020204030204" pitchFamily="34" charset="0"/>
              <a:buChar char="§"/>
            </a:pPr>
            <a:r>
              <a:rPr lang="en-US">
                <a:solidFill>
                  <a:schemeClr val="bg1">
                    <a:lumMod val="95000"/>
                    <a:lumOff val="5000"/>
                  </a:schemeClr>
                </a:solidFill>
                <a:latin typeface="Microsoft YaHei"/>
                <a:ea typeface="Microsoft YaHei"/>
              </a:rPr>
              <a:t>CODE &amp; OUTPUT FUTURE SCOPE</a:t>
            </a:r>
          </a:p>
          <a:p>
            <a:pPr>
              <a:buFont typeface="Wingdings" panose="020F0502020204030204" pitchFamily="34" charset="0"/>
              <a:buChar char="§"/>
            </a:pPr>
            <a:r>
              <a:rPr lang="en-US">
                <a:solidFill>
                  <a:schemeClr val="bg1">
                    <a:lumMod val="95000"/>
                    <a:lumOff val="5000"/>
                  </a:schemeClr>
                </a:solidFill>
                <a:latin typeface="Microsoft YaHei"/>
                <a:ea typeface="Microsoft YaHei"/>
              </a:rPr>
              <a:t>CONCLUSION</a:t>
            </a:r>
          </a:p>
          <a:p>
            <a:pPr>
              <a:buFont typeface="Wingdings" panose="020F0502020204030204" pitchFamily="34" charset="0"/>
              <a:buChar char="§"/>
            </a:pPr>
            <a:r>
              <a:rPr lang="en-US">
                <a:solidFill>
                  <a:schemeClr val="bg1">
                    <a:lumMod val="95000"/>
                    <a:lumOff val="5000"/>
                  </a:schemeClr>
                </a:solidFill>
                <a:latin typeface="Microsoft YaHei"/>
                <a:ea typeface="Microsoft YaHei"/>
              </a:rPr>
              <a:t>REFERENCE</a:t>
            </a:r>
          </a:p>
        </p:txBody>
      </p:sp>
      <p:grpSp>
        <p:nvGrpSpPr>
          <p:cNvPr id="8" name="Group 12">
            <a:extLst>
              <a:ext uri="{FF2B5EF4-FFF2-40B4-BE49-F238E27FC236}">
                <a16:creationId xmlns:a16="http://schemas.microsoft.com/office/drawing/2014/main" id="{B892C16D-E4DF-40C1-B474-0B2188FCE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D099E65-7E93-45A9-94F8-AFC49A81DD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5F2E5F4-AD0C-41E1-B607-24C5BA4A12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BABEFDB-C0FD-48BE-9573-83AC691F3A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E9A77D-325A-46AD-A8BE-53CF3E6487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03DEEF1-8BC0-412B-9976-97C8E5201C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579382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400E-2053-F4D1-3084-8A44EA224CB8}"/>
              </a:ext>
            </a:extLst>
          </p:cNvPr>
          <p:cNvSpPr>
            <a:spLocks noGrp="1"/>
          </p:cNvSpPr>
          <p:nvPr>
            <p:ph type="title"/>
          </p:nvPr>
        </p:nvSpPr>
        <p:spPr>
          <a:xfrm>
            <a:off x="2362992" y="772583"/>
            <a:ext cx="3664744" cy="1078442"/>
          </a:xfrm>
        </p:spPr>
        <p:txBody>
          <a:bodyPr vert="horz" lIns="91440" tIns="45720" rIns="91440" bIns="45720" rtlCol="0" anchor="ctr">
            <a:normAutofit/>
          </a:bodyPr>
          <a:lstStyle/>
          <a:p>
            <a:r>
              <a:rPr lang="en-US" b="1">
                <a:solidFill>
                  <a:schemeClr val="bg1">
                    <a:lumMod val="95000"/>
                    <a:lumOff val="5000"/>
                  </a:schemeClr>
                </a:solidFill>
              </a:rPr>
              <a:t>INTRODUCTION</a:t>
            </a:r>
          </a:p>
        </p:txBody>
      </p:sp>
      <p:pic>
        <p:nvPicPr>
          <p:cNvPr id="5" name="Picture 5">
            <a:extLst>
              <a:ext uri="{FF2B5EF4-FFF2-40B4-BE49-F238E27FC236}">
                <a16:creationId xmlns:a16="http://schemas.microsoft.com/office/drawing/2014/main" id="{186818BD-E76B-F2C4-7473-201638C3B088}"/>
              </a:ext>
            </a:extLst>
          </p:cNvPr>
          <p:cNvPicPr>
            <a:picLocks noChangeAspect="1"/>
          </p:cNvPicPr>
          <p:nvPr/>
        </p:nvPicPr>
        <p:blipFill>
          <a:blip r:embed="rId2"/>
          <a:srcRect l="8595" r="-1" b="-1"/>
          <a:stretch>
            <a:fillRect/>
          </a:stretch>
        </p:blipFill>
        <p:spPr>
          <a:xfrm>
            <a:off x="8316623" y="801148"/>
            <a:ext cx="3152439" cy="3448851"/>
          </a:xfrm>
          <a:custGeom>
            <a:avLst/>
            <a:gdLst/>
            <a:ahLst/>
            <a:cxnLst/>
            <a:rect l="l" t="t" r="r" b="b"/>
            <a:pathLst>
              <a:path w="3152439" h="3448851">
                <a:moveTo>
                  <a:pt x="409034" y="0"/>
                </a:moveTo>
                <a:lnTo>
                  <a:pt x="3152439" y="0"/>
                </a:lnTo>
                <a:lnTo>
                  <a:pt x="3152439" y="3032147"/>
                </a:lnTo>
                <a:lnTo>
                  <a:pt x="2735735" y="3448851"/>
                </a:lnTo>
                <a:lnTo>
                  <a:pt x="0" y="3448851"/>
                </a:lnTo>
                <a:lnTo>
                  <a:pt x="0" y="409034"/>
                </a:lnTo>
                <a:close/>
              </a:path>
            </a:pathLst>
          </a:custGeom>
          <a:ln w="15875">
            <a:solidFill>
              <a:srgbClr val="FFFFFF">
                <a:alpha val="40000"/>
              </a:srgbClr>
            </a:solidFill>
          </a:ln>
          <a:effectLst>
            <a:innerShdw blurRad="57150" dist="38100" dir="14460000">
              <a:prstClr val="black">
                <a:alpha val="70000"/>
              </a:prstClr>
            </a:innerShdw>
          </a:effectLst>
        </p:spPr>
      </p:pic>
      <p:sp>
        <p:nvSpPr>
          <p:cNvPr id="4" name="TextBox 3">
            <a:extLst>
              <a:ext uri="{FF2B5EF4-FFF2-40B4-BE49-F238E27FC236}">
                <a16:creationId xmlns:a16="http://schemas.microsoft.com/office/drawing/2014/main" id="{9AC46405-8C37-8F2E-9051-145A5928AC2C}"/>
              </a:ext>
            </a:extLst>
          </p:cNvPr>
          <p:cNvSpPr txBox="1"/>
          <p:nvPr/>
        </p:nvSpPr>
        <p:spPr>
          <a:xfrm>
            <a:off x="646665" y="1848897"/>
            <a:ext cx="7088710" cy="43061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a:solidFill>
                  <a:schemeClr val="bg1">
                    <a:lumMod val="95000"/>
                    <a:lumOff val="5000"/>
                  </a:schemeClr>
                </a:solidFill>
                <a:latin typeface="Microsoft YaHei"/>
                <a:ea typeface="Microsoft YaHei"/>
              </a:rPr>
              <a:t>One of the most important issues for human being is aid in hearing. They are actually small electronic instruments which make sound louder and make speech easier to hear and understand. It has been designed to pick up sound waves with a microphone, change weaker sounds into louder sounds and send them to the ear through a speaker. With the microchips available today, hearing aids have become smaller and smaller and have significantly improved in quality.</a:t>
            </a:r>
            <a:endParaRPr lang="en-US">
              <a:solidFill>
                <a:schemeClr val="bg1">
                  <a:lumMod val="95000"/>
                  <a:lumOff val="5000"/>
                </a:schemeClr>
              </a:solidFill>
              <a:latin typeface="Microsoft YaHei"/>
              <a:ea typeface="Microsoft YaHei"/>
            </a:endParaRPr>
          </a:p>
          <a:p>
            <a:pPr marL="285750" indent="-285750" algn="just"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a:solidFill>
                <a:schemeClr val="bg1">
                  <a:lumMod val="95000"/>
                  <a:lumOff val="5000"/>
                </a:schemeClr>
              </a:solidFill>
              <a:latin typeface="Microsoft YaHei"/>
              <a:ea typeface="Microsoft YaHei"/>
            </a:endParaRPr>
          </a:p>
          <a:p>
            <a:pPr marL="285750" indent="-285750" algn="just"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a:solidFill>
                <a:schemeClr val="bg1">
                  <a:lumMod val="95000"/>
                  <a:lumOff val="5000"/>
                </a:schemeClr>
              </a:solidFill>
              <a:latin typeface="Microsoft YaHei"/>
              <a:ea typeface="Microsoft YaHei"/>
            </a:endParaRPr>
          </a:p>
          <a:p>
            <a:pPr marL="285750" indent="-285750" algn="just" defTabSz="457200">
              <a:lnSpc>
                <a:spcPct val="90000"/>
              </a:lnSpc>
              <a:spcBef>
                <a:spcPct val="20000"/>
              </a:spcBef>
              <a:spcAft>
                <a:spcPts val="600"/>
              </a:spcAft>
              <a:buClr>
                <a:schemeClr val="tx1"/>
              </a:buClr>
              <a:buSzPct val="80000"/>
              <a:buFont typeface="Wingdings 3" panose="05040102010807070707" pitchFamily="18" charset="2"/>
              <a:buChar char=""/>
            </a:pPr>
            <a:r>
              <a:rPr lang="en-US" sz="1500">
                <a:solidFill>
                  <a:schemeClr val="bg1">
                    <a:lumMod val="95000"/>
                    <a:lumOff val="5000"/>
                  </a:schemeClr>
                </a:solidFill>
                <a:latin typeface="Microsoft YaHei"/>
                <a:ea typeface="Microsoft YaHei"/>
              </a:rPr>
              <a:t>A hearing aid is an electronic device that makes sounds louder and can help to offset hearing loss. The aim of the hearing aid is to amplify sound signals in such a way that they become audible for the hearing    impaired person.</a:t>
            </a:r>
          </a:p>
          <a:p>
            <a:pPr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500">
              <a:solidFill>
                <a:schemeClr val="bg2">
                  <a:lumMod val="50000"/>
                </a:schemeClr>
              </a:solidFill>
            </a:endParaRPr>
          </a:p>
        </p:txBody>
      </p:sp>
    </p:spTree>
    <p:extLst>
      <p:ext uri="{BB962C8B-B14F-4D97-AF65-F5344CB8AC3E}">
        <p14:creationId xmlns:p14="http://schemas.microsoft.com/office/powerpoint/2010/main" val="2692682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400E-2053-F4D1-3084-8A44EA224CB8}"/>
              </a:ext>
            </a:extLst>
          </p:cNvPr>
          <p:cNvSpPr>
            <a:spLocks noGrp="1"/>
          </p:cNvSpPr>
          <p:nvPr>
            <p:ph type="title"/>
          </p:nvPr>
        </p:nvSpPr>
        <p:spPr>
          <a:xfrm>
            <a:off x="798897" y="772583"/>
            <a:ext cx="6410425" cy="1078442"/>
          </a:xfrm>
        </p:spPr>
        <p:txBody>
          <a:bodyPr vert="horz" lIns="91440" tIns="45720" rIns="91440" bIns="45720" rtlCol="0" anchor="ctr">
            <a:normAutofit fontScale="90000"/>
          </a:bodyPr>
          <a:lstStyle/>
          <a:p>
            <a:r>
              <a:rPr lang="en-US" b="1">
                <a:solidFill>
                  <a:schemeClr val="bg1">
                    <a:lumMod val="95000"/>
                    <a:lumOff val="5000"/>
                  </a:schemeClr>
                </a:solidFill>
              </a:rPr>
              <a:t>WHAT IS DIGITAL HEARING AID</a:t>
            </a:r>
          </a:p>
        </p:txBody>
      </p:sp>
      <p:pic>
        <p:nvPicPr>
          <p:cNvPr id="5" name="Picture 5">
            <a:extLst>
              <a:ext uri="{FF2B5EF4-FFF2-40B4-BE49-F238E27FC236}">
                <a16:creationId xmlns:a16="http://schemas.microsoft.com/office/drawing/2014/main" id="{186818BD-E76B-F2C4-7473-201638C3B088}"/>
              </a:ext>
            </a:extLst>
          </p:cNvPr>
          <p:cNvPicPr>
            <a:picLocks noChangeAspect="1"/>
          </p:cNvPicPr>
          <p:nvPr/>
        </p:nvPicPr>
        <p:blipFill>
          <a:blip r:embed="rId2"/>
          <a:srcRect l="8595" r="-1" b="-1"/>
          <a:stretch>
            <a:fillRect/>
          </a:stretch>
        </p:blipFill>
        <p:spPr>
          <a:xfrm>
            <a:off x="8316623" y="801148"/>
            <a:ext cx="3152439" cy="3448851"/>
          </a:xfrm>
          <a:custGeom>
            <a:avLst/>
            <a:gdLst/>
            <a:ahLst/>
            <a:cxnLst/>
            <a:rect l="l" t="t" r="r" b="b"/>
            <a:pathLst>
              <a:path w="3152439" h="3448851">
                <a:moveTo>
                  <a:pt x="409034" y="0"/>
                </a:moveTo>
                <a:lnTo>
                  <a:pt x="3152439" y="0"/>
                </a:lnTo>
                <a:lnTo>
                  <a:pt x="3152439" y="3032147"/>
                </a:lnTo>
                <a:lnTo>
                  <a:pt x="2735735" y="3448851"/>
                </a:lnTo>
                <a:lnTo>
                  <a:pt x="0" y="3448851"/>
                </a:lnTo>
                <a:lnTo>
                  <a:pt x="0" y="409034"/>
                </a:lnTo>
                <a:close/>
              </a:path>
            </a:pathLst>
          </a:custGeom>
          <a:ln w="15875">
            <a:solidFill>
              <a:srgbClr val="FFFFFF">
                <a:alpha val="40000"/>
              </a:srgbClr>
            </a:solidFill>
          </a:ln>
          <a:effectLst>
            <a:innerShdw blurRad="57150" dist="38100" dir="14460000">
              <a:prstClr val="black">
                <a:alpha val="70000"/>
              </a:prstClr>
            </a:innerShdw>
          </a:effectLst>
        </p:spPr>
      </p:pic>
      <p:sp>
        <p:nvSpPr>
          <p:cNvPr id="4" name="TextBox 3">
            <a:extLst>
              <a:ext uri="{FF2B5EF4-FFF2-40B4-BE49-F238E27FC236}">
                <a16:creationId xmlns:a16="http://schemas.microsoft.com/office/drawing/2014/main" id="{9AC46405-8C37-8F2E-9051-145A5928AC2C}"/>
              </a:ext>
            </a:extLst>
          </p:cNvPr>
          <p:cNvSpPr txBox="1"/>
          <p:nvPr/>
        </p:nvSpPr>
        <p:spPr>
          <a:xfrm>
            <a:off x="646665" y="1848897"/>
            <a:ext cx="7088710" cy="43061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defTabSz="457200">
              <a:lnSpc>
                <a:spcPct val="90000"/>
              </a:lnSpc>
              <a:spcBef>
                <a:spcPct val="20000"/>
              </a:spcBef>
              <a:spcAft>
                <a:spcPts val="600"/>
              </a:spcAft>
              <a:buClr>
                <a:schemeClr val="tx1"/>
              </a:buClr>
              <a:buSzPct val="80000"/>
              <a:buFont typeface="Wingdings" panose="05000000000000000000" pitchFamily="2" charset="2"/>
              <a:buChar char="Ø"/>
            </a:pPr>
            <a:r>
              <a:rPr lang="en-US" sz="2000">
                <a:solidFill>
                  <a:schemeClr val="bg1"/>
                </a:solidFill>
              </a:rPr>
              <a:t>Hearing loss is not just a technical loss of volume rather, hearing deficiency can increase sensitivity and reduce tolerance to certain sounds while diminishing sensitivity to others.</a:t>
            </a:r>
          </a:p>
          <a:p>
            <a:pPr marL="342900" indent="-342900" algn="just" defTabSz="457200">
              <a:lnSpc>
                <a:spcPct val="90000"/>
              </a:lnSpc>
              <a:spcBef>
                <a:spcPct val="20000"/>
              </a:spcBef>
              <a:spcAft>
                <a:spcPts val="600"/>
              </a:spcAft>
              <a:buClr>
                <a:schemeClr val="tx1"/>
              </a:buClr>
              <a:buSzPct val="80000"/>
              <a:buFont typeface="Wingdings" panose="05000000000000000000" pitchFamily="2" charset="2"/>
              <a:buChar char="Ø"/>
            </a:pPr>
            <a:r>
              <a:rPr lang="en-US" sz="2000">
                <a:solidFill>
                  <a:schemeClr val="bg1"/>
                </a:solidFill>
              </a:rPr>
              <a:t>A digital hearing aid has a computer inside to control it. The computer memory stores settings for its user. The computer program uses the stored settings to tailor the hearing aid sound to suit the user.</a:t>
            </a:r>
          </a:p>
          <a:p>
            <a:pPr marL="342900" indent="-342900" algn="just" defTabSz="457200">
              <a:lnSpc>
                <a:spcPct val="90000"/>
              </a:lnSpc>
              <a:spcBef>
                <a:spcPct val="20000"/>
              </a:spcBef>
              <a:spcAft>
                <a:spcPts val="600"/>
              </a:spcAft>
              <a:buClr>
                <a:schemeClr val="tx1"/>
              </a:buClr>
              <a:buSzPct val="80000"/>
              <a:buFont typeface="Wingdings" panose="05000000000000000000" pitchFamily="2" charset="2"/>
              <a:buChar char="Ø"/>
            </a:pPr>
            <a:r>
              <a:rPr lang="en-US" sz="2000">
                <a:solidFill>
                  <a:schemeClr val="bg1"/>
                </a:solidFill>
              </a:rPr>
              <a:t>Through the use of digital signal processing, digital hearing aid now offers what the analog hearing aid can't offer. The stimulation of simple digital hearing aid will be developed using MATLAB programming language.</a:t>
            </a:r>
          </a:p>
        </p:txBody>
      </p:sp>
    </p:spTree>
    <p:extLst>
      <p:ext uri="{BB962C8B-B14F-4D97-AF65-F5344CB8AC3E}">
        <p14:creationId xmlns:p14="http://schemas.microsoft.com/office/powerpoint/2010/main" val="8014137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1091"/>
            <a:ext cx="7412182" cy="817418"/>
          </a:xfrm>
        </p:spPr>
        <p:txBody>
          <a:bodyPr>
            <a:normAutofit fontScale="90000"/>
          </a:bodyPr>
          <a:lstStyle/>
          <a:p>
            <a:r>
              <a:rPr lang="en-US" b="1">
                <a:cs typeface="Calibri Light"/>
              </a:rPr>
              <a:t>PROBLEM STATEMENT</a:t>
            </a:r>
            <a:endParaRPr lang="en-US" b="1"/>
          </a:p>
        </p:txBody>
      </p:sp>
      <p:sp>
        <p:nvSpPr>
          <p:cNvPr id="3" name="Subtitle 2"/>
          <p:cNvSpPr>
            <a:spLocks noGrp="1"/>
          </p:cNvSpPr>
          <p:nvPr>
            <p:ph type="subTitle" idx="1"/>
          </p:nvPr>
        </p:nvSpPr>
        <p:spPr>
          <a:xfrm>
            <a:off x="1108364" y="3244130"/>
            <a:ext cx="3015888" cy="847580"/>
          </a:xfrm>
        </p:spPr>
        <p:txBody>
          <a:bodyPr vert="horz" lIns="91440" tIns="45720" rIns="91440" bIns="45720" rtlCol="0" anchor="t">
            <a:normAutofit/>
          </a:bodyPr>
          <a:lstStyle/>
          <a:p>
            <a:pPr algn="l"/>
            <a:r>
              <a:rPr lang="en-US" sz="4000" b="1">
                <a:solidFill>
                  <a:schemeClr val="accent1"/>
                </a:solidFill>
                <a:cs typeface="Calibri"/>
              </a:rPr>
              <a:t>OBJECTIVE</a:t>
            </a:r>
          </a:p>
        </p:txBody>
      </p:sp>
      <p:sp>
        <p:nvSpPr>
          <p:cNvPr id="4" name="TextBox 3">
            <a:extLst>
              <a:ext uri="{FF2B5EF4-FFF2-40B4-BE49-F238E27FC236}">
                <a16:creationId xmlns:a16="http://schemas.microsoft.com/office/drawing/2014/main" id="{33DA5DD2-8448-B35A-A77D-702E97997B6C}"/>
              </a:ext>
            </a:extLst>
          </p:cNvPr>
          <p:cNvSpPr txBox="1"/>
          <p:nvPr/>
        </p:nvSpPr>
        <p:spPr>
          <a:xfrm>
            <a:off x="1110674" y="1653309"/>
            <a:ext cx="84812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cs typeface="Calibri"/>
              </a:rPr>
              <a:t>Discuss to develop digital hearing aid using MATLAB code</a:t>
            </a:r>
          </a:p>
        </p:txBody>
      </p:sp>
      <p:sp>
        <p:nvSpPr>
          <p:cNvPr id="5" name="TextBox 4">
            <a:extLst>
              <a:ext uri="{FF2B5EF4-FFF2-40B4-BE49-F238E27FC236}">
                <a16:creationId xmlns:a16="http://schemas.microsoft.com/office/drawing/2014/main" id="{9E39195D-37DA-6D2D-0512-EEE8BDF94308}"/>
              </a:ext>
            </a:extLst>
          </p:cNvPr>
          <p:cNvSpPr txBox="1"/>
          <p:nvPr/>
        </p:nvSpPr>
        <p:spPr>
          <a:xfrm>
            <a:off x="1115002" y="4451639"/>
            <a:ext cx="876992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a:buChar char="Ø"/>
            </a:pPr>
            <a:r>
              <a:rPr lang="en-US"/>
              <a:t>The goal of hearing aid amplification is to improve a person's access to sound.</a:t>
            </a:r>
          </a:p>
          <a:p>
            <a:pPr marL="285750" indent="-285750" algn="just">
              <a:buFont typeface="Wingdings"/>
              <a:buChar char="Ø"/>
            </a:pPr>
            <a:endParaRPr lang="en-US">
              <a:cs typeface="Calibri"/>
            </a:endParaRPr>
          </a:p>
          <a:p>
            <a:pPr marL="285750" indent="-285750" algn="just">
              <a:buFont typeface="Wingdings"/>
              <a:buChar char="Ø"/>
            </a:pPr>
            <a:r>
              <a:rPr lang="en-US">
                <a:cs typeface="Calibri"/>
              </a:rPr>
              <a:t>Depending on the degree and configuration of individual's hearing loss, the hearing aid is tasked with increasing sound levels at different frequency regions to ensure that incoming speech frequency are reching the ear.</a:t>
            </a:r>
          </a:p>
          <a:p>
            <a:pPr marL="285750" indent="-285750" algn="just">
              <a:buFont typeface="Wingdings"/>
              <a:buChar char="Ø"/>
            </a:pPr>
            <a:endParaRPr lang="en-US">
              <a:cs typeface="Calibri"/>
            </a:endParaRPr>
          </a:p>
          <a:p>
            <a:pPr marL="285750" indent="-285750" algn="just">
              <a:buFont typeface="Wingdings"/>
              <a:buChar char="Ø"/>
            </a:pPr>
            <a:r>
              <a:rPr lang="en-US">
                <a:cs typeface="Calibri"/>
              </a:rPr>
              <a:t>Through the use of digital signal processing, to understand the MATLAB code.</a:t>
            </a:r>
          </a:p>
        </p:txBody>
      </p:sp>
    </p:spTree>
    <p:extLst>
      <p:ext uri="{BB962C8B-B14F-4D97-AF65-F5344CB8AC3E}">
        <p14:creationId xmlns:p14="http://schemas.microsoft.com/office/powerpoint/2010/main" val="109857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8AD4-9F92-847B-6656-13816E30570A}"/>
              </a:ext>
            </a:extLst>
          </p:cNvPr>
          <p:cNvSpPr>
            <a:spLocks noGrp="1"/>
          </p:cNvSpPr>
          <p:nvPr>
            <p:ph type="title"/>
          </p:nvPr>
        </p:nvSpPr>
        <p:spPr>
          <a:xfrm>
            <a:off x="677334" y="609600"/>
            <a:ext cx="8596668" cy="997528"/>
          </a:xfrm>
        </p:spPr>
        <p:txBody>
          <a:bodyPr>
            <a:normAutofit fontScale="90000"/>
          </a:bodyPr>
          <a:lstStyle/>
          <a:p>
            <a:pPr algn="ctr"/>
            <a:r>
              <a:rPr lang="en-US" sz="6000"/>
              <a:t>FLOW CHART</a:t>
            </a:r>
          </a:p>
        </p:txBody>
      </p:sp>
      <p:sp>
        <p:nvSpPr>
          <p:cNvPr id="4" name="Rectangle: Rounded Corners 3">
            <a:extLst>
              <a:ext uri="{FF2B5EF4-FFF2-40B4-BE49-F238E27FC236}">
                <a16:creationId xmlns:a16="http://schemas.microsoft.com/office/drawing/2014/main" id="{1E5469CC-BC58-A7A3-C69E-F881A9416546}"/>
              </a:ext>
            </a:extLst>
          </p:cNvPr>
          <p:cNvSpPr/>
          <p:nvPr/>
        </p:nvSpPr>
        <p:spPr>
          <a:xfrm>
            <a:off x="858982" y="2348345"/>
            <a:ext cx="1974271"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INPUT SPEECH SIGNAL</a:t>
            </a:r>
          </a:p>
        </p:txBody>
      </p:sp>
      <p:sp>
        <p:nvSpPr>
          <p:cNvPr id="10" name="Rectangle: Rounded Corners 9">
            <a:extLst>
              <a:ext uri="{FF2B5EF4-FFF2-40B4-BE49-F238E27FC236}">
                <a16:creationId xmlns:a16="http://schemas.microsoft.com/office/drawing/2014/main" id="{AA31E311-A694-5AD4-C5AB-1ACDDE51C046}"/>
              </a:ext>
            </a:extLst>
          </p:cNvPr>
          <p:cNvSpPr/>
          <p:nvPr/>
        </p:nvSpPr>
        <p:spPr>
          <a:xfrm>
            <a:off x="858981" y="4946071"/>
            <a:ext cx="1974271"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FREQUENCY SHAPER</a:t>
            </a:r>
          </a:p>
        </p:txBody>
      </p:sp>
      <p:sp>
        <p:nvSpPr>
          <p:cNvPr id="11" name="Rectangle: Rounded Corners 10">
            <a:extLst>
              <a:ext uri="{FF2B5EF4-FFF2-40B4-BE49-F238E27FC236}">
                <a16:creationId xmlns:a16="http://schemas.microsoft.com/office/drawing/2014/main" id="{A518E087-76A1-EF3E-CABC-F9A1F140ACA4}"/>
              </a:ext>
            </a:extLst>
          </p:cNvPr>
          <p:cNvSpPr/>
          <p:nvPr/>
        </p:nvSpPr>
        <p:spPr>
          <a:xfrm>
            <a:off x="4241800" y="4946072"/>
            <a:ext cx="2112816"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AMPLITUDE DECOMPRESSION</a:t>
            </a:r>
          </a:p>
        </p:txBody>
      </p:sp>
      <p:sp>
        <p:nvSpPr>
          <p:cNvPr id="12" name="Rectangle: Rounded Corners 11">
            <a:extLst>
              <a:ext uri="{FF2B5EF4-FFF2-40B4-BE49-F238E27FC236}">
                <a16:creationId xmlns:a16="http://schemas.microsoft.com/office/drawing/2014/main" id="{AF1B95C3-160C-D7A2-196F-BF86A25C37E6}"/>
              </a:ext>
            </a:extLst>
          </p:cNvPr>
          <p:cNvSpPr/>
          <p:nvPr/>
        </p:nvSpPr>
        <p:spPr>
          <a:xfrm>
            <a:off x="7497617" y="4946072"/>
            <a:ext cx="1974271"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OUTPUT</a:t>
            </a:r>
          </a:p>
        </p:txBody>
      </p:sp>
      <p:sp>
        <p:nvSpPr>
          <p:cNvPr id="13" name="Rectangle: Rounded Corners 12">
            <a:extLst>
              <a:ext uri="{FF2B5EF4-FFF2-40B4-BE49-F238E27FC236}">
                <a16:creationId xmlns:a16="http://schemas.microsoft.com/office/drawing/2014/main" id="{A0272F36-AF4D-60F1-0961-A909B0C7A363}"/>
              </a:ext>
            </a:extLst>
          </p:cNvPr>
          <p:cNvSpPr/>
          <p:nvPr/>
        </p:nvSpPr>
        <p:spPr>
          <a:xfrm>
            <a:off x="7497618" y="2348345"/>
            <a:ext cx="1974271"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NOISE REDUCTION FILTER</a:t>
            </a:r>
          </a:p>
        </p:txBody>
      </p:sp>
      <p:sp>
        <p:nvSpPr>
          <p:cNvPr id="14" name="Rectangle: Rounded Corners 13">
            <a:extLst>
              <a:ext uri="{FF2B5EF4-FFF2-40B4-BE49-F238E27FC236}">
                <a16:creationId xmlns:a16="http://schemas.microsoft.com/office/drawing/2014/main" id="{3FBE0DA4-464A-6450-54BA-805057486D2F}"/>
              </a:ext>
            </a:extLst>
          </p:cNvPr>
          <p:cNvSpPr/>
          <p:nvPr/>
        </p:nvSpPr>
        <p:spPr>
          <a:xfrm>
            <a:off x="4172526" y="2348344"/>
            <a:ext cx="1974271" cy="1327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r>
              <a:rPr lang="en-US"/>
              <a:t>NOISE ADDITION</a:t>
            </a:r>
          </a:p>
        </p:txBody>
      </p:sp>
      <p:sp>
        <p:nvSpPr>
          <p:cNvPr id="21" name="Arrow: Right 20">
            <a:extLst>
              <a:ext uri="{FF2B5EF4-FFF2-40B4-BE49-F238E27FC236}">
                <a16:creationId xmlns:a16="http://schemas.microsoft.com/office/drawing/2014/main" id="{E26FE321-425B-714F-4F8F-EE07F2D359C8}"/>
              </a:ext>
            </a:extLst>
          </p:cNvPr>
          <p:cNvSpPr/>
          <p:nvPr/>
        </p:nvSpPr>
        <p:spPr>
          <a:xfrm>
            <a:off x="6356890" y="2912840"/>
            <a:ext cx="976312" cy="488156"/>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endParaRPr lang="en-US"/>
          </a:p>
        </p:txBody>
      </p:sp>
      <p:sp>
        <p:nvSpPr>
          <p:cNvPr id="23" name="Arrow: Right 22">
            <a:extLst>
              <a:ext uri="{FF2B5EF4-FFF2-40B4-BE49-F238E27FC236}">
                <a16:creationId xmlns:a16="http://schemas.microsoft.com/office/drawing/2014/main" id="{AE7B738C-D5AA-0930-D8AB-CC56AC958070}"/>
              </a:ext>
            </a:extLst>
          </p:cNvPr>
          <p:cNvSpPr/>
          <p:nvPr/>
        </p:nvSpPr>
        <p:spPr>
          <a:xfrm>
            <a:off x="2987421" y="2912840"/>
            <a:ext cx="976312" cy="500062"/>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endParaRPr lang="en-US"/>
          </a:p>
        </p:txBody>
      </p:sp>
      <p:sp>
        <p:nvSpPr>
          <p:cNvPr id="24" name="Arrow: Left 23">
            <a:extLst>
              <a:ext uri="{FF2B5EF4-FFF2-40B4-BE49-F238E27FC236}">
                <a16:creationId xmlns:a16="http://schemas.microsoft.com/office/drawing/2014/main" id="{A7734BCA-4287-3BDA-918D-C00DCC1BDA6D}"/>
              </a:ext>
            </a:extLst>
          </p:cNvPr>
          <p:cNvSpPr/>
          <p:nvPr/>
        </p:nvSpPr>
        <p:spPr>
          <a:xfrm>
            <a:off x="6428327" y="5365528"/>
            <a:ext cx="976312" cy="488156"/>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endParaRPr lang="en-US"/>
          </a:p>
        </p:txBody>
      </p:sp>
      <p:sp>
        <p:nvSpPr>
          <p:cNvPr id="26" name="Arrow: Left 25">
            <a:extLst>
              <a:ext uri="{FF2B5EF4-FFF2-40B4-BE49-F238E27FC236}">
                <a16:creationId xmlns:a16="http://schemas.microsoft.com/office/drawing/2014/main" id="{8CD22448-F2F1-3417-1D6A-06413DBB553B}"/>
              </a:ext>
            </a:extLst>
          </p:cNvPr>
          <p:cNvSpPr/>
          <p:nvPr/>
        </p:nvSpPr>
        <p:spPr>
          <a:xfrm>
            <a:off x="2987421" y="5317902"/>
            <a:ext cx="976312" cy="488156"/>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endParaRPr lang="en-US"/>
          </a:p>
        </p:txBody>
      </p:sp>
      <p:sp>
        <p:nvSpPr>
          <p:cNvPr id="28" name="Arrow: Down 27">
            <a:extLst>
              <a:ext uri="{FF2B5EF4-FFF2-40B4-BE49-F238E27FC236}">
                <a16:creationId xmlns:a16="http://schemas.microsoft.com/office/drawing/2014/main" id="{25C78C5F-334A-D27E-CAB7-2C6C63C363FB}"/>
              </a:ext>
            </a:extLst>
          </p:cNvPr>
          <p:cNvSpPr/>
          <p:nvPr/>
        </p:nvSpPr>
        <p:spPr>
          <a:xfrm>
            <a:off x="8246840" y="3868483"/>
            <a:ext cx="488156" cy="976312"/>
          </a:xfrm>
          <a:prstGeom prst="down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rebuchet MS" panose="020B0603020202020204"/>
                <a:ea typeface="+mn-ea"/>
                <a:cs typeface="+mn-cs"/>
              </a:defRPr>
            </a:lvl1pPr>
            <a:lvl2pPr marL="457200" algn="l" defTabSz="914400" rtl="0" eaLnBrk="1" latinLnBrk="0" hangingPunct="1">
              <a:defRPr sz="1800" kern="1200">
                <a:solidFill>
                  <a:srgbClr val="FFFFFF"/>
                </a:solidFill>
                <a:latin typeface="Trebuchet MS" panose="020B0603020202020204"/>
                <a:ea typeface="+mn-ea"/>
                <a:cs typeface="+mn-cs"/>
              </a:defRPr>
            </a:lvl2pPr>
            <a:lvl3pPr marL="914400" algn="l" defTabSz="914400" rtl="0" eaLnBrk="1" latinLnBrk="0" hangingPunct="1">
              <a:defRPr sz="1800" kern="1200">
                <a:solidFill>
                  <a:srgbClr val="FFFFFF"/>
                </a:solidFill>
                <a:latin typeface="Trebuchet MS" panose="020B0603020202020204"/>
                <a:ea typeface="+mn-ea"/>
                <a:cs typeface="+mn-cs"/>
              </a:defRPr>
            </a:lvl3pPr>
            <a:lvl4pPr marL="1371600" algn="l" defTabSz="914400" rtl="0" eaLnBrk="1" latinLnBrk="0" hangingPunct="1">
              <a:defRPr sz="1800" kern="1200">
                <a:solidFill>
                  <a:srgbClr val="FFFFFF"/>
                </a:solidFill>
                <a:latin typeface="Trebuchet MS" panose="020B0603020202020204"/>
                <a:ea typeface="+mn-ea"/>
                <a:cs typeface="+mn-cs"/>
              </a:defRPr>
            </a:lvl4pPr>
            <a:lvl5pPr marL="1828800" algn="l" defTabSz="914400" rtl="0" eaLnBrk="1" latinLnBrk="0" hangingPunct="1">
              <a:defRPr sz="1800" kern="1200">
                <a:solidFill>
                  <a:srgbClr val="FFFFFF"/>
                </a:solidFill>
                <a:latin typeface="Trebuchet MS" panose="020B0603020202020204"/>
                <a:ea typeface="+mn-ea"/>
                <a:cs typeface="+mn-cs"/>
              </a:defRPr>
            </a:lvl5pPr>
            <a:lvl6pPr marL="2286000" algn="l" defTabSz="914400" rtl="0" eaLnBrk="1" latinLnBrk="0" hangingPunct="1">
              <a:defRPr sz="1800" kern="1200">
                <a:solidFill>
                  <a:srgbClr val="FFFFFF"/>
                </a:solidFill>
                <a:latin typeface="Trebuchet MS" panose="020B0603020202020204"/>
                <a:ea typeface="+mn-ea"/>
                <a:cs typeface="+mn-cs"/>
              </a:defRPr>
            </a:lvl6pPr>
            <a:lvl7pPr marL="2743200" algn="l" defTabSz="914400" rtl="0" eaLnBrk="1" latinLnBrk="0" hangingPunct="1">
              <a:defRPr sz="1800" kern="1200">
                <a:solidFill>
                  <a:srgbClr val="FFFFFF"/>
                </a:solidFill>
                <a:latin typeface="Trebuchet MS" panose="020B0603020202020204"/>
                <a:ea typeface="+mn-ea"/>
                <a:cs typeface="+mn-cs"/>
              </a:defRPr>
            </a:lvl7pPr>
            <a:lvl8pPr marL="3200400" algn="l" defTabSz="914400" rtl="0" eaLnBrk="1" latinLnBrk="0" hangingPunct="1">
              <a:defRPr sz="1800" kern="1200">
                <a:solidFill>
                  <a:srgbClr val="FFFFFF"/>
                </a:solidFill>
                <a:latin typeface="Trebuchet MS" panose="020B0603020202020204"/>
                <a:ea typeface="+mn-ea"/>
                <a:cs typeface="+mn-cs"/>
              </a:defRPr>
            </a:lvl8pPr>
            <a:lvl9pPr marL="3657600" algn="l" defTabSz="914400" rtl="0" eaLnBrk="1" latinLnBrk="0" hangingPunct="1">
              <a:defRPr sz="1800" kern="1200">
                <a:solidFill>
                  <a:srgbClr val="FFFFFF"/>
                </a:solidFill>
                <a:latin typeface="Trebuchet MS" panose="020B0603020202020204"/>
                <a:ea typeface="+mn-ea"/>
                <a:cs typeface="+mn-cs"/>
              </a:defRPr>
            </a:lvl9pPr>
          </a:lstStyle>
          <a:p>
            <a:pPr algn="ctr"/>
            <a:endParaRPr lang="en-US"/>
          </a:p>
        </p:txBody>
      </p:sp>
    </p:spTree>
    <p:extLst>
      <p:ext uri="{BB962C8B-B14F-4D97-AF65-F5344CB8AC3E}">
        <p14:creationId xmlns:p14="http://schemas.microsoft.com/office/powerpoint/2010/main" val="35639344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0864"/>
            <a:ext cx="9144000" cy="923132"/>
          </a:xfrm>
        </p:spPr>
        <p:txBody>
          <a:bodyPr>
            <a:normAutofit/>
          </a:bodyPr>
          <a:lstStyle/>
          <a:p>
            <a:r>
              <a:rPr lang="en-US" b="1">
                <a:cs typeface="Calibri Light"/>
              </a:rPr>
              <a:t>METHODOLOGY</a:t>
            </a:r>
            <a:endParaRPr lang="en-US" b="1"/>
          </a:p>
        </p:txBody>
      </p:sp>
      <p:sp>
        <p:nvSpPr>
          <p:cNvPr id="3" name="Subtitle 2"/>
          <p:cNvSpPr>
            <a:spLocks noGrp="1"/>
          </p:cNvSpPr>
          <p:nvPr>
            <p:ph type="subTitle" idx="1"/>
          </p:nvPr>
        </p:nvSpPr>
        <p:spPr>
          <a:xfrm>
            <a:off x="428626" y="1661320"/>
            <a:ext cx="11572872" cy="4751386"/>
          </a:xfrm>
        </p:spPr>
        <p:txBody>
          <a:bodyPr vert="horz" lIns="91440" tIns="45720" rIns="91440" bIns="45720" rtlCol="0" anchor="t">
            <a:normAutofit fontScale="92500" lnSpcReduction="10000"/>
          </a:bodyPr>
          <a:lstStyle/>
          <a:p>
            <a:pPr algn="l"/>
            <a:r>
              <a:rPr lang="en-US" b="1" u="sng">
                <a:ea typeface="+mn-lt"/>
                <a:cs typeface="+mn-lt"/>
              </a:rPr>
              <a:t>Noise Addition: </a:t>
            </a:r>
            <a:endParaRPr lang="en-US">
              <a:ea typeface="+mn-lt"/>
              <a:cs typeface="+mn-lt"/>
            </a:endParaRPr>
          </a:p>
          <a:p>
            <a:pPr algn="just"/>
            <a:r>
              <a:rPr lang="en-US">
                <a:ea typeface="+mn-lt"/>
                <a:cs typeface="+mn-lt"/>
              </a:rPr>
              <a:t>If the input speech signal for this system is a clean signal, some noise must be added to model a real situation. So the Additive White Gaussian Noise (AWGN) and random noise are added to the input speech signal by using MATLAB function.</a:t>
            </a:r>
            <a:endParaRPr lang="en-US">
              <a:cs typeface="Calibri"/>
            </a:endParaRPr>
          </a:p>
          <a:p>
            <a:pPr algn="l"/>
            <a:r>
              <a:rPr lang="en-US" b="1" u="sng">
                <a:ea typeface="+mn-lt"/>
                <a:cs typeface="+mn-lt"/>
              </a:rPr>
              <a:t>Noise Reduction:</a:t>
            </a:r>
            <a:r>
              <a:rPr lang="en-US">
                <a:ea typeface="+mn-lt"/>
                <a:cs typeface="+mn-lt"/>
              </a:rPr>
              <a:t> </a:t>
            </a:r>
          </a:p>
          <a:p>
            <a:pPr algn="just"/>
            <a:r>
              <a:rPr lang="en-US">
                <a:ea typeface="+mn-lt"/>
                <a:cs typeface="+mn-lt"/>
              </a:rPr>
              <a:t>To eliminate the noise, a reduction filter function is used in this design. To suppress the noise in the signal, the wavelet filter function is used.</a:t>
            </a:r>
            <a:endParaRPr lang="en-US">
              <a:cs typeface="Calibri"/>
            </a:endParaRPr>
          </a:p>
          <a:p>
            <a:pPr algn="l"/>
            <a:r>
              <a:rPr lang="en-US" b="1" u="sng">
                <a:ea typeface="+mn-lt"/>
                <a:cs typeface="+mn-lt"/>
              </a:rPr>
              <a:t>Frequency Filter:</a:t>
            </a:r>
            <a:r>
              <a:rPr lang="en-US">
                <a:ea typeface="+mn-lt"/>
                <a:cs typeface="+mn-lt"/>
              </a:rPr>
              <a:t> </a:t>
            </a:r>
          </a:p>
          <a:p>
            <a:pPr algn="just"/>
            <a:r>
              <a:rPr lang="en-US">
                <a:ea typeface="+mn-lt"/>
                <a:cs typeface="+mn-lt"/>
              </a:rPr>
              <a:t>The frequency shaper is designed to correct for the loss of hearing at certain frequencies. It applies high gain for higher frequencies and vice versa</a:t>
            </a:r>
            <a:endParaRPr lang="en-US">
              <a:cs typeface="Calibri"/>
            </a:endParaRPr>
          </a:p>
          <a:p>
            <a:pPr algn="l"/>
            <a:r>
              <a:rPr lang="en-US" b="1" u="sng">
                <a:ea typeface="+mn-lt"/>
                <a:cs typeface="+mn-lt"/>
              </a:rPr>
              <a:t>Amplitude Compression:</a:t>
            </a:r>
            <a:r>
              <a:rPr lang="en-US">
                <a:ea typeface="+mn-lt"/>
                <a:cs typeface="+mn-lt"/>
              </a:rPr>
              <a:t> </a:t>
            </a:r>
          </a:p>
          <a:p>
            <a:pPr algn="just"/>
            <a:r>
              <a:rPr lang="en-US">
                <a:ea typeface="+mn-lt"/>
                <a:cs typeface="+mn-lt"/>
              </a:rPr>
              <a:t>Amplitude compression function is the task of controlling the overall gain of a speech amplification system. Amplitude compression will ensure that the amplified signal will not exceed saturation power.</a:t>
            </a:r>
            <a:endParaRPr lang="en-US">
              <a:cs typeface="Calibri"/>
            </a:endParaRPr>
          </a:p>
        </p:txBody>
      </p:sp>
    </p:spTree>
    <p:extLst>
      <p:ext uri="{BB962C8B-B14F-4D97-AF65-F5344CB8AC3E}">
        <p14:creationId xmlns:p14="http://schemas.microsoft.com/office/powerpoint/2010/main" val="1098572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6E06-9AE0-B2A6-BADC-B13E1D4D7688}"/>
              </a:ext>
            </a:extLst>
          </p:cNvPr>
          <p:cNvSpPr>
            <a:spLocks noGrp="1"/>
          </p:cNvSpPr>
          <p:nvPr>
            <p:ph type="title"/>
          </p:nvPr>
        </p:nvSpPr>
        <p:spPr>
          <a:xfrm>
            <a:off x="9438074" y="597694"/>
            <a:ext cx="2583321" cy="1499727"/>
          </a:xfrm>
        </p:spPr>
        <p:txBody>
          <a:bodyPr vert="horz" lIns="91440" tIns="45720" rIns="91440" bIns="45720" rtlCol="0" anchor="t">
            <a:normAutofit/>
          </a:bodyPr>
          <a:lstStyle/>
          <a:p>
            <a:pPr algn="ctr"/>
            <a:r>
              <a:rPr lang="en-US" sz="4000" b="1">
                <a:effectLst>
                  <a:glow rad="38100">
                    <a:schemeClr val="bg1">
                      <a:lumMod val="65000"/>
                      <a:lumOff val="35000"/>
                      <a:alpha val="50000"/>
                    </a:schemeClr>
                  </a:glow>
                  <a:outerShdw blurRad="28575" dist="31750" dir="13200000" algn="tl" rotWithShape="0">
                    <a:srgbClr val="000000">
                      <a:alpha val="25000"/>
                    </a:srgbClr>
                  </a:outerShdw>
                </a:effectLst>
              </a:rPr>
              <a:t>MATLAB CODES</a:t>
            </a:r>
          </a:p>
        </p:txBody>
      </p:sp>
      <p:pic>
        <p:nvPicPr>
          <p:cNvPr id="4" name="Picture 4" descr="Text&#10;&#10;Description automatically generated">
            <a:extLst>
              <a:ext uri="{FF2B5EF4-FFF2-40B4-BE49-F238E27FC236}">
                <a16:creationId xmlns:a16="http://schemas.microsoft.com/office/drawing/2014/main" id="{83E55148-0F27-D367-D44D-B5B245921017}"/>
              </a:ext>
            </a:extLst>
          </p:cNvPr>
          <p:cNvPicPr>
            <a:picLocks noChangeAspect="1"/>
          </p:cNvPicPr>
          <p:nvPr/>
        </p:nvPicPr>
        <p:blipFill>
          <a:blip r:embed="rId3"/>
          <a:stretch>
            <a:fillRect/>
          </a:stretch>
        </p:blipFill>
        <p:spPr>
          <a:xfrm>
            <a:off x="541666" y="690537"/>
            <a:ext cx="8892098" cy="5742550"/>
          </a:xfrm>
          <a:prstGeom prst="roundRect">
            <a:avLst>
              <a:gd name="adj" fmla="val 3517"/>
            </a:avLst>
          </a:prstGeom>
          <a:ln w="38100">
            <a:gradFill flip="none" rotWithShape="1">
              <a:gsLst>
                <a:gs pos="0">
                  <a:srgbClr val="363D46"/>
                </a:gs>
                <a:gs pos="100000">
                  <a:srgbClr val="363D46">
                    <a:lumMod val="75000"/>
                  </a:srgbClr>
                </a:gs>
              </a:gsLst>
              <a:lin ang="5400000" scaled="0"/>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177655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6E06-9AE0-B2A6-BADC-B13E1D4D7688}"/>
              </a:ext>
            </a:extLst>
          </p:cNvPr>
          <p:cNvSpPr>
            <a:spLocks noGrp="1"/>
          </p:cNvSpPr>
          <p:nvPr>
            <p:ph type="title"/>
          </p:nvPr>
        </p:nvSpPr>
        <p:spPr>
          <a:xfrm>
            <a:off x="9628574" y="1002506"/>
            <a:ext cx="2428539" cy="3035633"/>
          </a:xfrm>
        </p:spPr>
        <p:txBody>
          <a:bodyPr vert="horz" lIns="91440" tIns="45720" rIns="91440" bIns="45720" rtlCol="0" anchor="t">
            <a:normAutofit/>
          </a:bodyPr>
          <a:lstStyle/>
          <a:p>
            <a:pPr algn="ctr"/>
            <a:r>
              <a:rPr lang="en-US" sz="4000" b="1">
                <a:effectLst>
                  <a:glow rad="38100">
                    <a:schemeClr val="bg1">
                      <a:lumMod val="65000"/>
                      <a:lumOff val="35000"/>
                      <a:alpha val="50000"/>
                    </a:schemeClr>
                  </a:glow>
                  <a:outerShdw blurRad="28575" dist="31750" dir="13200000" algn="tl" rotWithShape="0">
                    <a:srgbClr val="000000">
                      <a:alpha val="25000"/>
                    </a:srgbClr>
                  </a:outerShdw>
                </a:effectLst>
              </a:rPr>
              <a:t>MATLAB CODES</a:t>
            </a:r>
          </a:p>
        </p:txBody>
      </p:sp>
      <p:pic>
        <p:nvPicPr>
          <p:cNvPr id="3" name="Picture 4" descr="Text&#10;&#10;Description automatically generated">
            <a:extLst>
              <a:ext uri="{FF2B5EF4-FFF2-40B4-BE49-F238E27FC236}">
                <a16:creationId xmlns:a16="http://schemas.microsoft.com/office/drawing/2014/main" id="{538764AA-E0D0-6F2E-985A-90A67F15E832}"/>
              </a:ext>
            </a:extLst>
          </p:cNvPr>
          <p:cNvPicPr>
            <a:picLocks noChangeAspect="1"/>
          </p:cNvPicPr>
          <p:nvPr/>
        </p:nvPicPr>
        <p:blipFill>
          <a:blip r:embed="rId3"/>
          <a:stretch>
            <a:fillRect/>
          </a:stretch>
        </p:blipFill>
        <p:spPr>
          <a:xfrm>
            <a:off x="636915" y="556626"/>
            <a:ext cx="8999256" cy="5974654"/>
          </a:xfrm>
          <a:prstGeom prst="roundRect">
            <a:avLst>
              <a:gd name="adj" fmla="val 3517"/>
            </a:avLst>
          </a:prstGeom>
          <a:ln w="38100">
            <a:gradFill flip="none" rotWithShape="1">
              <a:gsLst>
                <a:gs pos="0">
                  <a:srgbClr val="363D46"/>
                </a:gs>
                <a:gs pos="100000">
                  <a:srgbClr val="363D46">
                    <a:lumMod val="75000"/>
                  </a:srgbClr>
                </a:gs>
              </a:gsLst>
              <a:lin ang="5400000" scaled="0"/>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918390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3.14"/>
  <p:tag name="AS_TITLE" val="Aspose.Slides for .NET5"/>
  <p:tag name="AS_VERSION" val="22.3"/>
</p:tagLst>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7.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8.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749</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16</vt:i4>
      </vt:variant>
    </vt:vector>
  </HeadingPairs>
  <TitlesOfParts>
    <vt:vector size="34" baseType="lpstr">
      <vt:lpstr>Microsoft YaHei</vt:lpstr>
      <vt:lpstr>Arial</vt:lpstr>
      <vt:lpstr>Calibri</vt:lpstr>
      <vt:lpstr>Calibri Light</vt:lpstr>
      <vt:lpstr>Century Gothic</vt:lpstr>
      <vt:lpstr>Helvetica Neue Medium</vt:lpstr>
      <vt:lpstr>Trebuchet MS</vt:lpstr>
      <vt:lpstr>Wingdings</vt:lpstr>
      <vt:lpstr>Wingdings 3</vt:lpstr>
      <vt:lpstr>Office Theme</vt:lpstr>
      <vt:lpstr>Slice</vt:lpstr>
      <vt:lpstr>Slice</vt:lpstr>
      <vt:lpstr>Facet</vt:lpstr>
      <vt:lpstr>Facet</vt:lpstr>
      <vt:lpstr>Mesh</vt:lpstr>
      <vt:lpstr>Mesh</vt:lpstr>
      <vt:lpstr>office theme</vt:lpstr>
      <vt:lpstr>office theme</vt:lpstr>
      <vt:lpstr>DIGITAL HEARING AID USING MATLAB</vt:lpstr>
      <vt:lpstr>INDEX</vt:lpstr>
      <vt:lpstr>INTRODUCTION</vt:lpstr>
      <vt:lpstr>WHAT IS DIGITAL HEARING AID</vt:lpstr>
      <vt:lpstr>PROBLEM STATEMENT</vt:lpstr>
      <vt:lpstr>FLOW CHART</vt:lpstr>
      <vt:lpstr>METHODOLOGY</vt:lpstr>
      <vt:lpstr>MATLAB CODES</vt:lpstr>
      <vt:lpstr>MATLAB CODES</vt:lpstr>
      <vt:lpstr>MATLAB OUTPUT</vt:lpstr>
      <vt:lpstr>MATLAB OUTPUT</vt:lpstr>
      <vt:lpstr>MATLAB OUTPUT</vt:lpstr>
      <vt:lpstr>MATLAB OUTPUT</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HEARING AID USING MATLAB</dc:title>
  <cp:lastModifiedBy>Md Zeeshan</cp:lastModifiedBy>
  <cp:revision>2</cp:revision>
  <cp:lastPrinted>2022-05-02T14:28:21Z</cp:lastPrinted>
  <dcterms:created xsi:type="dcterms:W3CDTF">2022-05-02T14:28:21Z</dcterms:created>
  <dcterms:modified xsi:type="dcterms:W3CDTF">2023-12-23T19:45:44Z</dcterms:modified>
</cp:coreProperties>
</file>