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DM Sans" pitchFamily="2" charset="0"/>
      <p:regular r:id="rId28"/>
    </p:embeddedFont>
    <p:embeddedFont>
      <p:font typeface="DM Sans Bold"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H="1" flipV="1">
            <a:off x="2345438" y="1565979"/>
            <a:ext cx="1632016" cy="0"/>
          </a:xfrm>
          <a:prstGeom prst="line">
            <a:avLst/>
          </a:prstGeom>
          <a:ln w="19050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7164050" y="8810213"/>
            <a:ext cx="0" cy="1632016"/>
          </a:xfrm>
          <a:prstGeom prst="line">
            <a:avLst/>
          </a:prstGeom>
          <a:ln w="190500" cap="flat">
            <a:solidFill>
              <a:srgbClr val="000000"/>
            </a:solidFill>
            <a:prstDash val="solid"/>
            <a:headEnd type="none" w="sm" len="sm"/>
            <a:tailEnd type="none" w="sm" len="sm"/>
          </a:ln>
        </p:spPr>
        <p:txBody>
          <a:bodyPr/>
          <a:lstStyle/>
          <a:p>
            <a:endParaRPr lang="en-US"/>
          </a:p>
        </p:txBody>
      </p:sp>
      <p:sp>
        <p:nvSpPr>
          <p:cNvPr id="4" name="Freeform 4"/>
          <p:cNvSpPr/>
          <p:nvPr/>
        </p:nvSpPr>
        <p:spPr>
          <a:xfrm>
            <a:off x="772545" y="8760618"/>
            <a:ext cx="1089431" cy="865603"/>
          </a:xfrm>
          <a:custGeom>
            <a:avLst/>
            <a:gdLst/>
            <a:ahLst/>
            <a:cxnLst/>
            <a:rect l="l" t="t" r="r" b="b"/>
            <a:pathLst>
              <a:path w="1089431" h="865603">
                <a:moveTo>
                  <a:pt x="0" y="0"/>
                </a:moveTo>
                <a:lnTo>
                  <a:pt x="1089431" y="0"/>
                </a:lnTo>
                <a:lnTo>
                  <a:pt x="1089431" y="865603"/>
                </a:lnTo>
                <a:lnTo>
                  <a:pt x="0" y="8656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085665" y="5823558"/>
            <a:ext cx="14913862" cy="1168395"/>
          </a:xfrm>
          <a:prstGeom prst="rect">
            <a:avLst/>
          </a:prstGeom>
        </p:spPr>
        <p:txBody>
          <a:bodyPr lIns="0" tIns="0" rIns="0" bIns="0" rtlCol="0" anchor="t">
            <a:spAutoFit/>
          </a:bodyPr>
          <a:lstStyle/>
          <a:p>
            <a:pPr>
              <a:lnSpc>
                <a:spcPts val="8544"/>
              </a:lnSpc>
            </a:pPr>
            <a:r>
              <a:rPr lang="en-US" sz="9600">
                <a:solidFill>
                  <a:srgbClr val="000000"/>
                </a:solidFill>
                <a:latin typeface="DM Sans"/>
              </a:rPr>
              <a:t>Reversible Watermarking</a:t>
            </a:r>
          </a:p>
        </p:txBody>
      </p:sp>
      <p:sp>
        <p:nvSpPr>
          <p:cNvPr id="7" name="TextBox 7"/>
          <p:cNvSpPr txBox="1"/>
          <p:nvPr/>
        </p:nvSpPr>
        <p:spPr>
          <a:xfrm>
            <a:off x="2345438" y="689864"/>
            <a:ext cx="2437786" cy="338836"/>
          </a:xfrm>
          <a:prstGeom prst="rect">
            <a:avLst/>
          </a:prstGeom>
        </p:spPr>
        <p:txBody>
          <a:bodyPr lIns="0" tIns="0" rIns="0" bIns="0" rtlCol="0" anchor="t">
            <a:spAutoFit/>
          </a:bodyPr>
          <a:lstStyle/>
          <a:p>
            <a:pPr>
              <a:lnSpc>
                <a:spcPts val="2491"/>
              </a:lnSpc>
            </a:pPr>
            <a:r>
              <a:rPr lang="en-US" sz="2799">
                <a:solidFill>
                  <a:srgbClr val="000000"/>
                </a:solidFill>
                <a:latin typeface="DM Sans Bold"/>
              </a:rPr>
              <a:t>2023</a:t>
            </a:r>
          </a:p>
        </p:txBody>
      </p:sp>
      <p:sp>
        <p:nvSpPr>
          <p:cNvPr id="8" name="TextBox 8"/>
          <p:cNvSpPr txBox="1"/>
          <p:nvPr/>
        </p:nvSpPr>
        <p:spPr>
          <a:xfrm>
            <a:off x="2539751" y="6830142"/>
            <a:ext cx="13208497" cy="648960"/>
          </a:xfrm>
          <a:prstGeom prst="rect">
            <a:avLst/>
          </a:prstGeom>
        </p:spPr>
        <p:txBody>
          <a:bodyPr lIns="0" tIns="0" rIns="0" bIns="0" rtlCol="0" anchor="t">
            <a:spAutoFit/>
          </a:bodyPr>
          <a:lstStyle/>
          <a:p>
            <a:pPr algn="ctr">
              <a:lnSpc>
                <a:spcPts val="5320"/>
              </a:lnSpc>
            </a:pPr>
            <a:r>
              <a:rPr lang="en-US" sz="3800" dirty="0" err="1">
                <a:solidFill>
                  <a:srgbClr val="000000"/>
                </a:solidFill>
                <a:latin typeface="DM Sans"/>
              </a:rPr>
              <a:t>B.Tech</a:t>
            </a:r>
            <a:r>
              <a:rPr lang="en-US" sz="3800" dirty="0">
                <a:solidFill>
                  <a:srgbClr val="000000"/>
                </a:solidFill>
                <a:latin typeface="DM Sans"/>
              </a:rPr>
              <a:t> final year minor presentation under the guidance of </a:t>
            </a:r>
          </a:p>
        </p:txBody>
      </p:sp>
      <p:sp>
        <p:nvSpPr>
          <p:cNvPr id="9" name="TextBox 9"/>
          <p:cNvSpPr txBox="1"/>
          <p:nvPr/>
        </p:nvSpPr>
        <p:spPr>
          <a:xfrm>
            <a:off x="12413377" y="1670201"/>
            <a:ext cx="4756566" cy="656447"/>
          </a:xfrm>
          <a:prstGeom prst="rect">
            <a:avLst/>
          </a:prstGeom>
        </p:spPr>
        <p:txBody>
          <a:bodyPr lIns="0" tIns="0" rIns="0" bIns="0" rtlCol="0" anchor="t">
            <a:spAutoFit/>
          </a:bodyPr>
          <a:lstStyle/>
          <a:p>
            <a:pPr>
              <a:lnSpc>
                <a:spcPts val="4888"/>
              </a:lnSpc>
            </a:pPr>
            <a:r>
              <a:rPr lang="en-US" sz="5492" dirty="0">
                <a:solidFill>
                  <a:srgbClr val="000000"/>
                </a:solidFill>
                <a:latin typeface="DM Sans"/>
              </a:rPr>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2456" y="1556670"/>
            <a:ext cx="15903302" cy="6242212"/>
          </a:xfrm>
          <a:custGeom>
            <a:avLst/>
            <a:gdLst/>
            <a:ahLst/>
            <a:cxnLst/>
            <a:rect l="l" t="t" r="r" b="b"/>
            <a:pathLst>
              <a:path w="15903302" h="6242212">
                <a:moveTo>
                  <a:pt x="0" y="0"/>
                </a:moveTo>
                <a:lnTo>
                  <a:pt x="15903303" y="0"/>
                </a:lnTo>
                <a:lnTo>
                  <a:pt x="15903303" y="6242211"/>
                </a:lnTo>
                <a:lnTo>
                  <a:pt x="0" y="624221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72456" y="390017"/>
            <a:ext cx="6785659" cy="638683"/>
          </a:xfrm>
          <a:prstGeom prst="rect">
            <a:avLst/>
          </a:prstGeom>
        </p:spPr>
        <p:txBody>
          <a:bodyPr lIns="0" tIns="0" rIns="0" bIns="0" rtlCol="0" anchor="t">
            <a:spAutoFit/>
          </a:bodyPr>
          <a:lstStyle/>
          <a:p>
            <a:pPr>
              <a:lnSpc>
                <a:spcPts val="5221"/>
              </a:lnSpc>
              <a:spcBef>
                <a:spcPct val="0"/>
              </a:spcBef>
            </a:pPr>
            <a:r>
              <a:rPr lang="en-US" sz="3729">
                <a:solidFill>
                  <a:srgbClr val="000000"/>
                </a:solidFill>
                <a:latin typeface="DM Sans Bold"/>
              </a:rPr>
              <a:t>CODE FOR RIGHT SHIFT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254801" y="2438358"/>
            <a:ext cx="12033199" cy="4761024"/>
          </a:xfrm>
          <a:custGeom>
            <a:avLst/>
            <a:gdLst/>
            <a:ahLst/>
            <a:cxnLst/>
            <a:rect l="l" t="t" r="r" b="b"/>
            <a:pathLst>
              <a:path w="12033199" h="4761024">
                <a:moveTo>
                  <a:pt x="0" y="0"/>
                </a:moveTo>
                <a:lnTo>
                  <a:pt x="12033199" y="0"/>
                </a:lnTo>
                <a:lnTo>
                  <a:pt x="12033199" y="4761025"/>
                </a:lnTo>
                <a:lnTo>
                  <a:pt x="0" y="476102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545" y="181505"/>
            <a:ext cx="5759648" cy="687997"/>
          </a:xfrm>
          <a:prstGeom prst="rect">
            <a:avLst/>
          </a:prstGeom>
        </p:spPr>
        <p:txBody>
          <a:bodyPr lIns="0" tIns="0" rIns="0" bIns="0" rtlCol="0" anchor="t">
            <a:spAutoFit/>
          </a:bodyPr>
          <a:lstStyle/>
          <a:p>
            <a:pPr algn="ctr">
              <a:lnSpc>
                <a:spcPts val="5653"/>
              </a:lnSpc>
              <a:spcBef>
                <a:spcPct val="0"/>
              </a:spcBef>
            </a:pPr>
            <a:r>
              <a:rPr lang="en-US" sz="4038" u="sng">
                <a:solidFill>
                  <a:srgbClr val="000000"/>
                </a:solidFill>
                <a:latin typeface="DM Sans Bold"/>
              </a:rPr>
              <a:t>Watermark Embedding</a:t>
            </a:r>
          </a:p>
        </p:txBody>
      </p:sp>
      <p:sp>
        <p:nvSpPr>
          <p:cNvPr id="4" name="TextBox 4"/>
          <p:cNvSpPr txBox="1"/>
          <p:nvPr/>
        </p:nvSpPr>
        <p:spPr>
          <a:xfrm>
            <a:off x="0" y="1665593"/>
            <a:ext cx="5997658" cy="7858379"/>
          </a:xfrm>
          <a:prstGeom prst="rect">
            <a:avLst/>
          </a:prstGeom>
        </p:spPr>
        <p:txBody>
          <a:bodyPr lIns="0" tIns="0" rIns="0" bIns="0" rtlCol="0" anchor="t">
            <a:spAutoFit/>
          </a:bodyPr>
          <a:lstStyle/>
          <a:p>
            <a:pPr marL="807467" lvl="1" indent="-403733">
              <a:lnSpc>
                <a:spcPts val="5236"/>
              </a:lnSpc>
              <a:buFont typeface="Arial"/>
              <a:buChar char="•"/>
            </a:pPr>
            <a:r>
              <a:rPr lang="en-US" sz="3740">
                <a:solidFill>
                  <a:srgbClr val="000000"/>
                </a:solidFill>
                <a:latin typeface="DM Sans"/>
              </a:rPr>
              <a:t>Before embedding watermark on image, we are first importing image to be imbed.</a:t>
            </a:r>
          </a:p>
          <a:p>
            <a:pPr marL="807467" lvl="1" indent="-403733">
              <a:lnSpc>
                <a:spcPts val="5236"/>
              </a:lnSpc>
              <a:buFont typeface="Arial"/>
              <a:buChar char="•"/>
            </a:pPr>
            <a:r>
              <a:rPr lang="en-US" sz="3740">
                <a:solidFill>
                  <a:srgbClr val="000000"/>
                </a:solidFill>
                <a:latin typeface="DM Sans"/>
              </a:rPr>
              <a:t>Then we are converting it RGB to grayscale.</a:t>
            </a:r>
          </a:p>
          <a:p>
            <a:pPr marL="807467" lvl="1" indent="-403733" algn="just">
              <a:lnSpc>
                <a:spcPts val="5236"/>
              </a:lnSpc>
              <a:buFont typeface="Arial"/>
              <a:buChar char="•"/>
            </a:pPr>
            <a:r>
              <a:rPr lang="en-US" sz="3740">
                <a:solidFill>
                  <a:srgbClr val="000000"/>
                </a:solidFill>
                <a:latin typeface="DM Sans"/>
              </a:rPr>
              <a:t>The </a:t>
            </a:r>
            <a:r>
              <a:rPr lang="en-US" sz="3740">
                <a:solidFill>
                  <a:srgbClr val="FF3131"/>
                </a:solidFill>
                <a:latin typeface="DM Sans"/>
              </a:rPr>
              <a:t>imresize</a:t>
            </a:r>
            <a:r>
              <a:rPr lang="en-US" sz="3740">
                <a:solidFill>
                  <a:srgbClr val="000000"/>
                </a:solidFill>
                <a:latin typeface="DM Sans"/>
              </a:rPr>
              <a:t> function is used to resize the watermark image according to the capacity of the sample image.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8168137" cy="10287000"/>
          </a:xfrm>
          <a:custGeom>
            <a:avLst/>
            <a:gdLst/>
            <a:ahLst/>
            <a:cxnLst/>
            <a:rect l="l" t="t" r="r" b="b"/>
            <a:pathLst>
              <a:path w="8168137" h="10287000">
                <a:moveTo>
                  <a:pt x="0" y="0"/>
                </a:moveTo>
                <a:lnTo>
                  <a:pt x="8168137" y="0"/>
                </a:lnTo>
                <a:lnTo>
                  <a:pt x="8168137"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9627781" y="0"/>
            <a:ext cx="8660219" cy="10287000"/>
          </a:xfrm>
          <a:custGeom>
            <a:avLst/>
            <a:gdLst/>
            <a:ahLst/>
            <a:cxnLst/>
            <a:rect l="l" t="t" r="r" b="b"/>
            <a:pathLst>
              <a:path w="8660219" h="10287000">
                <a:moveTo>
                  <a:pt x="0" y="0"/>
                </a:moveTo>
                <a:lnTo>
                  <a:pt x="8660219" y="0"/>
                </a:lnTo>
                <a:lnTo>
                  <a:pt x="8660219" y="10287000"/>
                </a:lnTo>
                <a:lnTo>
                  <a:pt x="0" y="10287000"/>
                </a:lnTo>
                <a:lnTo>
                  <a:pt x="0" y="0"/>
                </a:lnTo>
                <a:close/>
              </a:path>
            </a:pathLst>
          </a:custGeom>
          <a:blipFill>
            <a:blip r:embed="rId3"/>
            <a:stretch>
              <a:fillRect/>
            </a:stretch>
          </a:blipFill>
        </p:spPr>
        <p:txBody>
          <a:bodyPr/>
          <a:lstStyle/>
          <a:p>
            <a:endParaRPr lang="en-US"/>
          </a:p>
        </p:txBody>
      </p:sp>
      <p:sp>
        <p:nvSpPr>
          <p:cNvPr id="4" name="Freeform 4"/>
          <p:cNvSpPr/>
          <p:nvPr/>
        </p:nvSpPr>
        <p:spPr>
          <a:xfrm>
            <a:off x="9013075" y="0"/>
            <a:ext cx="261851" cy="10287000"/>
          </a:xfrm>
          <a:custGeom>
            <a:avLst/>
            <a:gdLst/>
            <a:ahLst/>
            <a:cxnLst/>
            <a:rect l="l" t="t" r="r" b="b"/>
            <a:pathLst>
              <a:path w="261851" h="10287000">
                <a:moveTo>
                  <a:pt x="0" y="0"/>
                </a:moveTo>
                <a:lnTo>
                  <a:pt x="261850" y="0"/>
                </a:lnTo>
                <a:lnTo>
                  <a:pt x="261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457" y="502368"/>
            <a:ext cx="11967919" cy="9181104"/>
          </a:xfrm>
          <a:custGeom>
            <a:avLst/>
            <a:gdLst/>
            <a:ahLst/>
            <a:cxnLst/>
            <a:rect l="l" t="t" r="r" b="b"/>
            <a:pathLst>
              <a:path w="11967919" h="9181104">
                <a:moveTo>
                  <a:pt x="0" y="0"/>
                </a:moveTo>
                <a:lnTo>
                  <a:pt x="11967919" y="0"/>
                </a:lnTo>
                <a:lnTo>
                  <a:pt x="11967919" y="9181104"/>
                </a:lnTo>
                <a:lnTo>
                  <a:pt x="0" y="9181104"/>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245755" y="0"/>
            <a:ext cx="7042245" cy="10478521"/>
          </a:xfrm>
          <a:custGeom>
            <a:avLst/>
            <a:gdLst/>
            <a:ahLst/>
            <a:cxnLst/>
            <a:rect l="l" t="t" r="r" b="b"/>
            <a:pathLst>
              <a:path w="7042245" h="10478521">
                <a:moveTo>
                  <a:pt x="0" y="0"/>
                </a:moveTo>
                <a:lnTo>
                  <a:pt x="7042245" y="0"/>
                </a:lnTo>
                <a:lnTo>
                  <a:pt x="7042245" y="10478521"/>
                </a:lnTo>
                <a:lnTo>
                  <a:pt x="0" y="1047852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70262" y="250095"/>
            <a:ext cx="7916538" cy="778605"/>
          </a:xfrm>
          <a:prstGeom prst="rect">
            <a:avLst/>
          </a:prstGeom>
        </p:spPr>
        <p:txBody>
          <a:bodyPr wrap="square" lIns="0" tIns="0" rIns="0" bIns="0" rtlCol="0" anchor="t">
            <a:spAutoFit/>
          </a:bodyPr>
          <a:lstStyle/>
          <a:p>
            <a:pPr algn="ctr">
              <a:lnSpc>
                <a:spcPts val="6434"/>
              </a:lnSpc>
              <a:spcBef>
                <a:spcPct val="0"/>
              </a:spcBef>
            </a:pPr>
            <a:r>
              <a:rPr lang="en-US" sz="4596" u="sng" dirty="0">
                <a:solidFill>
                  <a:srgbClr val="000000"/>
                </a:solidFill>
                <a:latin typeface="DM Sans Bold"/>
              </a:rPr>
              <a:t>Watermark Retrieval</a:t>
            </a:r>
          </a:p>
        </p:txBody>
      </p:sp>
      <p:sp>
        <p:nvSpPr>
          <p:cNvPr id="4" name="TextBox 4"/>
          <p:cNvSpPr txBox="1"/>
          <p:nvPr/>
        </p:nvSpPr>
        <p:spPr>
          <a:xfrm>
            <a:off x="363682" y="1229615"/>
            <a:ext cx="9777209" cy="8816790"/>
          </a:xfrm>
          <a:prstGeom prst="rect">
            <a:avLst/>
          </a:prstGeom>
        </p:spPr>
        <p:txBody>
          <a:bodyPr lIns="0" tIns="0" rIns="0" bIns="0" rtlCol="0" anchor="t">
            <a:spAutoFit/>
          </a:bodyPr>
          <a:lstStyle/>
          <a:p>
            <a:pPr algn="just">
              <a:lnSpc>
                <a:spcPts val="3501"/>
              </a:lnSpc>
            </a:pPr>
            <a:r>
              <a:rPr lang="en-US" sz="2501">
                <a:solidFill>
                  <a:srgbClr val="000000"/>
                </a:solidFill>
                <a:latin typeface="DM Sans Bold"/>
              </a:rPr>
              <a:t>Initialize Variables: </a:t>
            </a:r>
          </a:p>
          <a:p>
            <a:pPr algn="just">
              <a:lnSpc>
                <a:spcPts val="3501"/>
              </a:lnSpc>
            </a:pPr>
            <a:r>
              <a:rPr lang="en-US" sz="2501">
                <a:solidFill>
                  <a:srgbClr val="000000"/>
                </a:solidFill>
                <a:latin typeface="DM Sans"/>
              </a:rPr>
              <a:t>The watermarked image water_image is copied to return_image. This image will be used to retrieve the watermark. The variable f is initialized to 0. This flag is used to break the loops once the watermark has been fully retrieved. The variables r and c are initialized to 1. These will be used to index into the watermark. The variable result is initialized to a cap x cap matrix of zeros. This will store the retrieved watermark.</a:t>
            </a:r>
          </a:p>
          <a:p>
            <a:pPr algn="just">
              <a:lnSpc>
                <a:spcPts val="3501"/>
              </a:lnSpc>
            </a:pPr>
            <a:r>
              <a:rPr lang="en-US" sz="2501">
                <a:solidFill>
                  <a:srgbClr val="000000"/>
                </a:solidFill>
                <a:latin typeface="DM Sans Bold"/>
              </a:rPr>
              <a:t>Retrieve Watermark (Left Shift): </a:t>
            </a:r>
          </a:p>
          <a:p>
            <a:pPr algn="just">
              <a:lnSpc>
                <a:spcPts val="3501"/>
              </a:lnSpc>
            </a:pPr>
            <a:r>
              <a:rPr lang="en-US" sz="2501">
                <a:solidFill>
                  <a:srgbClr val="000000"/>
                </a:solidFill>
                <a:latin typeface="DM Sans"/>
              </a:rPr>
              <a:t>If flag is 0, the watermark is retrieved by examining pixels in return_image with an intensity equal to hist_peak - 1. If the intensity of a pixel is hist_peak - 1, a 0 is added to the watermark. If the intensity of a pixel is hist_peak, a 1 is added to the watermark.</a:t>
            </a:r>
          </a:p>
          <a:p>
            <a:pPr algn="just">
              <a:lnSpc>
                <a:spcPts val="3501"/>
              </a:lnSpc>
            </a:pPr>
            <a:r>
              <a:rPr lang="en-US" sz="2501">
                <a:solidFill>
                  <a:srgbClr val="000000"/>
                </a:solidFill>
                <a:latin typeface="DM Sans Bold"/>
              </a:rPr>
              <a:t>Retrieve Watermark (Right Shift): </a:t>
            </a:r>
          </a:p>
          <a:p>
            <a:pPr algn="just">
              <a:lnSpc>
                <a:spcPts val="3501"/>
              </a:lnSpc>
              <a:spcBef>
                <a:spcPct val="0"/>
              </a:spcBef>
            </a:pPr>
            <a:r>
              <a:rPr lang="en-US" sz="2501">
                <a:solidFill>
                  <a:srgbClr val="000000"/>
                </a:solidFill>
                <a:latin typeface="DM Sans"/>
              </a:rPr>
              <a:t>If flag is 1, the watermark is retrieved by examining pixels in return_image with an intensity equal to hist_peak - 1. If the intensity of a pixel is hist_peak - 1, a 0 is added to the watermark. If the intensity of a pixel is hist_peak - 2, a 1 is added to the watermark.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939007" y="0"/>
            <a:ext cx="9348993" cy="10287000"/>
          </a:xfrm>
          <a:custGeom>
            <a:avLst/>
            <a:gdLst/>
            <a:ahLst/>
            <a:cxnLst/>
            <a:rect l="l" t="t" r="r" b="b"/>
            <a:pathLst>
              <a:path w="9348993" h="10287000">
                <a:moveTo>
                  <a:pt x="0" y="0"/>
                </a:moveTo>
                <a:lnTo>
                  <a:pt x="9348993" y="0"/>
                </a:lnTo>
                <a:lnTo>
                  <a:pt x="9348993" y="10287000"/>
                </a:lnTo>
                <a:lnTo>
                  <a:pt x="0" y="10287000"/>
                </a:lnTo>
                <a:lnTo>
                  <a:pt x="0" y="0"/>
                </a:lnTo>
                <a:close/>
              </a:path>
            </a:pathLst>
          </a:custGeom>
          <a:blipFill>
            <a:blip r:embed="rId2"/>
            <a:stretch>
              <a:fillRect l="-4096" r="-2715"/>
            </a:stretch>
          </a:blipFill>
        </p:spPr>
        <p:txBody>
          <a:bodyPr/>
          <a:lstStyle/>
          <a:p>
            <a:endParaRPr lang="en-US"/>
          </a:p>
        </p:txBody>
      </p:sp>
      <p:sp>
        <p:nvSpPr>
          <p:cNvPr id="3" name="TextBox 3"/>
          <p:cNvSpPr txBox="1"/>
          <p:nvPr/>
        </p:nvSpPr>
        <p:spPr>
          <a:xfrm>
            <a:off x="1768180" y="242885"/>
            <a:ext cx="5470819" cy="778605"/>
          </a:xfrm>
          <a:prstGeom prst="rect">
            <a:avLst/>
          </a:prstGeom>
        </p:spPr>
        <p:txBody>
          <a:bodyPr wrap="square" lIns="0" tIns="0" rIns="0" bIns="0" rtlCol="0" anchor="t">
            <a:spAutoFit/>
          </a:bodyPr>
          <a:lstStyle/>
          <a:p>
            <a:pPr algn="ctr">
              <a:lnSpc>
                <a:spcPts val="6434"/>
              </a:lnSpc>
              <a:spcBef>
                <a:spcPct val="0"/>
              </a:spcBef>
            </a:pPr>
            <a:r>
              <a:rPr lang="en-US" sz="4596" u="sng">
                <a:solidFill>
                  <a:srgbClr val="000000"/>
                </a:solidFill>
                <a:latin typeface="DM Sans Bold"/>
              </a:rPr>
              <a:t>Image Retrieval</a:t>
            </a:r>
          </a:p>
        </p:txBody>
      </p:sp>
      <p:sp>
        <p:nvSpPr>
          <p:cNvPr id="4" name="TextBox 4"/>
          <p:cNvSpPr txBox="1"/>
          <p:nvPr/>
        </p:nvSpPr>
        <p:spPr>
          <a:xfrm>
            <a:off x="193549" y="1245334"/>
            <a:ext cx="8413542" cy="8678511"/>
          </a:xfrm>
          <a:prstGeom prst="rect">
            <a:avLst/>
          </a:prstGeom>
        </p:spPr>
        <p:txBody>
          <a:bodyPr lIns="0" tIns="0" rIns="0" bIns="0" rtlCol="0" anchor="t">
            <a:spAutoFit/>
          </a:bodyPr>
          <a:lstStyle/>
          <a:p>
            <a:pPr algn="just">
              <a:lnSpc>
                <a:spcPts val="3606"/>
              </a:lnSpc>
            </a:pPr>
            <a:r>
              <a:rPr lang="en-US" sz="2576">
                <a:solidFill>
                  <a:srgbClr val="000000"/>
                </a:solidFill>
                <a:latin typeface="DM Sans"/>
              </a:rPr>
              <a:t>I</a:t>
            </a:r>
            <a:r>
              <a:rPr lang="en-US" sz="2576">
                <a:solidFill>
                  <a:srgbClr val="000000"/>
                </a:solidFill>
                <a:latin typeface="DM Sans Bold"/>
              </a:rPr>
              <a:t>nitialize Variables:</a:t>
            </a:r>
            <a:r>
              <a:rPr lang="en-US" sz="2576">
                <a:solidFill>
                  <a:srgbClr val="000000"/>
                </a:solidFill>
                <a:latin typeface="DM Sans"/>
              </a:rPr>
              <a:t> The watermarked image return_image is copied to ret_image. This image will be used to retrieve the original image.</a:t>
            </a:r>
          </a:p>
          <a:p>
            <a:pPr algn="just">
              <a:lnSpc>
                <a:spcPts val="3606"/>
              </a:lnSpc>
            </a:pPr>
            <a:r>
              <a:rPr lang="en-US" sz="2576">
                <a:solidFill>
                  <a:srgbClr val="000000"/>
                </a:solidFill>
                <a:latin typeface="DM Sans Bold"/>
              </a:rPr>
              <a:t>Retrieve Original Image (Left Shift):</a:t>
            </a:r>
            <a:r>
              <a:rPr lang="en-US" sz="2576">
                <a:solidFill>
                  <a:srgbClr val="000000"/>
                </a:solidFill>
                <a:latin typeface="DM Sans"/>
              </a:rPr>
              <a:t> </a:t>
            </a:r>
          </a:p>
          <a:p>
            <a:pPr algn="just">
              <a:lnSpc>
                <a:spcPts val="3606"/>
              </a:lnSpc>
            </a:pPr>
            <a:r>
              <a:rPr lang="en-US" sz="2576">
                <a:solidFill>
                  <a:srgbClr val="000000"/>
                </a:solidFill>
                <a:latin typeface="DM Sans"/>
              </a:rPr>
              <a:t>If flag is 0, the original image is retrieved by increasing the intensity of certain pixels in ret_image. The specific pixels to modify are those with an intensity equal to hist_peak - 1 or between hist_peak + 1 and hist_bottom. If the intensity of a pixel is hist_peak - 1 or hist_peak + 1, the intensity of the pixel in ret_image is decreased by 1.</a:t>
            </a:r>
          </a:p>
          <a:p>
            <a:pPr algn="just">
              <a:lnSpc>
                <a:spcPts val="3606"/>
              </a:lnSpc>
            </a:pPr>
            <a:r>
              <a:rPr lang="en-US" sz="2576">
                <a:solidFill>
                  <a:srgbClr val="000000"/>
                </a:solidFill>
                <a:latin typeface="DM Sans Bold"/>
              </a:rPr>
              <a:t>Retrieve Original Image (Right Shift): </a:t>
            </a:r>
          </a:p>
          <a:p>
            <a:pPr algn="just">
              <a:lnSpc>
                <a:spcPts val="3606"/>
              </a:lnSpc>
              <a:spcBef>
                <a:spcPct val="0"/>
              </a:spcBef>
            </a:pPr>
            <a:r>
              <a:rPr lang="en-US" sz="2576">
                <a:solidFill>
                  <a:srgbClr val="000000"/>
                </a:solidFill>
                <a:latin typeface="DM Sans"/>
              </a:rPr>
              <a:t>If flag is 1, the original image is retrieved by decreasing the intensity of certain pixels in ret_image. The specific pixels to modify are those with an intensity equal to hist_peak - 1 or between hist_bottom and hist_peak + 2. If the intensity of a pixel is hist_peak - 1 or hist_peak + 2, the intensity of the pixel in ret_image is increased by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76378" y="1028700"/>
            <a:ext cx="11335243" cy="9043248"/>
          </a:xfrm>
          <a:custGeom>
            <a:avLst/>
            <a:gdLst/>
            <a:ahLst/>
            <a:cxnLst/>
            <a:rect l="l" t="t" r="r" b="b"/>
            <a:pathLst>
              <a:path w="11335243" h="9043248">
                <a:moveTo>
                  <a:pt x="0" y="0"/>
                </a:moveTo>
                <a:lnTo>
                  <a:pt x="11335244" y="0"/>
                </a:lnTo>
                <a:lnTo>
                  <a:pt x="11335244" y="9043248"/>
                </a:lnTo>
                <a:lnTo>
                  <a:pt x="0" y="904324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1564"/>
            <a:ext cx="9586715" cy="1027136"/>
          </a:xfrm>
          <a:prstGeom prst="rect">
            <a:avLst/>
          </a:prstGeom>
        </p:spPr>
        <p:txBody>
          <a:bodyPr lIns="0" tIns="0" rIns="0" bIns="0" rtlCol="0" anchor="t">
            <a:spAutoFit/>
          </a:bodyPr>
          <a:lstStyle/>
          <a:p>
            <a:pPr algn="ctr">
              <a:lnSpc>
                <a:spcPts val="8302"/>
              </a:lnSpc>
              <a:spcBef>
                <a:spcPct val="0"/>
              </a:spcBef>
            </a:pPr>
            <a:r>
              <a:rPr lang="en-US" sz="5930" u="sng">
                <a:solidFill>
                  <a:srgbClr val="000000"/>
                </a:solidFill>
                <a:latin typeface="DM Sans Bold"/>
              </a:rPr>
              <a:t>Histogram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1564"/>
            <a:ext cx="9586715" cy="1027136"/>
          </a:xfrm>
          <a:prstGeom prst="rect">
            <a:avLst/>
          </a:prstGeom>
        </p:spPr>
        <p:txBody>
          <a:bodyPr lIns="0" tIns="0" rIns="0" bIns="0" rtlCol="0" anchor="t">
            <a:spAutoFit/>
          </a:bodyPr>
          <a:lstStyle/>
          <a:p>
            <a:pPr algn="ctr">
              <a:lnSpc>
                <a:spcPts val="8302"/>
              </a:lnSpc>
              <a:spcBef>
                <a:spcPct val="0"/>
              </a:spcBef>
            </a:pPr>
            <a:r>
              <a:rPr lang="en-US" sz="5930" u="sng">
                <a:solidFill>
                  <a:srgbClr val="000000"/>
                </a:solidFill>
                <a:latin typeface="DM Sans Bold"/>
              </a:rPr>
              <a:t>Histogram Analysis</a:t>
            </a:r>
          </a:p>
        </p:txBody>
      </p:sp>
      <p:sp>
        <p:nvSpPr>
          <p:cNvPr id="3" name="Freeform 3"/>
          <p:cNvSpPr/>
          <p:nvPr/>
        </p:nvSpPr>
        <p:spPr>
          <a:xfrm>
            <a:off x="3664323" y="1028700"/>
            <a:ext cx="11510413" cy="9043896"/>
          </a:xfrm>
          <a:custGeom>
            <a:avLst/>
            <a:gdLst/>
            <a:ahLst/>
            <a:cxnLst/>
            <a:rect l="l" t="t" r="r" b="b"/>
            <a:pathLst>
              <a:path w="11510413" h="9043896">
                <a:moveTo>
                  <a:pt x="0" y="0"/>
                </a:moveTo>
                <a:lnTo>
                  <a:pt x="11510414" y="0"/>
                </a:lnTo>
                <a:lnTo>
                  <a:pt x="11510414" y="9043896"/>
                </a:lnTo>
                <a:lnTo>
                  <a:pt x="0" y="904389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27913" y="1028700"/>
            <a:ext cx="11517603" cy="9041710"/>
          </a:xfrm>
          <a:custGeom>
            <a:avLst/>
            <a:gdLst/>
            <a:ahLst/>
            <a:cxnLst/>
            <a:rect l="l" t="t" r="r" b="b"/>
            <a:pathLst>
              <a:path w="11517603" h="9041710">
                <a:moveTo>
                  <a:pt x="0" y="0"/>
                </a:moveTo>
                <a:lnTo>
                  <a:pt x="11517603" y="0"/>
                </a:lnTo>
                <a:lnTo>
                  <a:pt x="11517603" y="9041710"/>
                </a:lnTo>
                <a:lnTo>
                  <a:pt x="0" y="904171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1564"/>
            <a:ext cx="9586715" cy="1027136"/>
          </a:xfrm>
          <a:prstGeom prst="rect">
            <a:avLst/>
          </a:prstGeom>
        </p:spPr>
        <p:txBody>
          <a:bodyPr lIns="0" tIns="0" rIns="0" bIns="0" rtlCol="0" anchor="t">
            <a:spAutoFit/>
          </a:bodyPr>
          <a:lstStyle/>
          <a:p>
            <a:pPr algn="ctr">
              <a:lnSpc>
                <a:spcPts val="8302"/>
              </a:lnSpc>
              <a:spcBef>
                <a:spcPct val="0"/>
              </a:spcBef>
            </a:pPr>
            <a:r>
              <a:rPr lang="en-US" sz="5930" u="sng">
                <a:solidFill>
                  <a:srgbClr val="000000"/>
                </a:solidFill>
                <a:latin typeface="DM Sans Bold"/>
              </a:rPr>
              <a:t>Histogram Analysis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01970" y="1441610"/>
            <a:ext cx="12078521" cy="8090393"/>
          </a:xfrm>
          <a:custGeom>
            <a:avLst/>
            <a:gdLst/>
            <a:ahLst/>
            <a:cxnLst/>
            <a:rect l="l" t="t" r="r" b="b"/>
            <a:pathLst>
              <a:path w="12078521" h="8090393">
                <a:moveTo>
                  <a:pt x="0" y="0"/>
                </a:moveTo>
                <a:lnTo>
                  <a:pt x="12078521" y="0"/>
                </a:lnTo>
                <a:lnTo>
                  <a:pt x="12078521" y="8090393"/>
                </a:lnTo>
                <a:lnTo>
                  <a:pt x="0" y="8090393"/>
                </a:lnTo>
                <a:lnTo>
                  <a:pt x="0" y="0"/>
                </a:lnTo>
                <a:close/>
              </a:path>
            </a:pathLst>
          </a:custGeom>
          <a:blipFill>
            <a:blip r:embed="rId2"/>
            <a:stretch>
              <a:fillRect l="-604" r="-604" b="-1018"/>
            </a:stretch>
          </a:blipFill>
        </p:spPr>
        <p:txBody>
          <a:bodyPr/>
          <a:lstStyle/>
          <a:p>
            <a:endParaRPr lang="en-US"/>
          </a:p>
        </p:txBody>
      </p:sp>
      <p:sp>
        <p:nvSpPr>
          <p:cNvPr id="3" name="TextBox 3"/>
          <p:cNvSpPr txBox="1"/>
          <p:nvPr/>
        </p:nvSpPr>
        <p:spPr>
          <a:xfrm>
            <a:off x="1028700" y="414484"/>
            <a:ext cx="10762840" cy="614216"/>
          </a:xfrm>
          <a:prstGeom prst="rect">
            <a:avLst/>
          </a:prstGeom>
        </p:spPr>
        <p:txBody>
          <a:bodyPr lIns="0" tIns="0" rIns="0" bIns="0" rtlCol="0" anchor="t">
            <a:spAutoFit/>
          </a:bodyPr>
          <a:lstStyle/>
          <a:p>
            <a:pPr algn="ctr">
              <a:lnSpc>
                <a:spcPts val="5032"/>
              </a:lnSpc>
              <a:spcBef>
                <a:spcPct val="0"/>
              </a:spcBef>
            </a:pPr>
            <a:r>
              <a:rPr lang="en-US" sz="3594" u="sng">
                <a:solidFill>
                  <a:srgbClr val="000000"/>
                </a:solidFill>
                <a:latin typeface="DM Sans Bold"/>
              </a:rPr>
              <a:t>Comparision of Watermarked and Original Image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37620" y="1907051"/>
            <a:ext cx="5723915" cy="680731"/>
          </a:xfrm>
          <a:prstGeom prst="rect">
            <a:avLst/>
          </a:prstGeom>
        </p:spPr>
        <p:txBody>
          <a:bodyPr lIns="0" tIns="0" rIns="0" bIns="0" rtlCol="0" anchor="t">
            <a:spAutoFit/>
          </a:bodyPr>
          <a:lstStyle/>
          <a:p>
            <a:pPr>
              <a:lnSpc>
                <a:spcPts val="4921"/>
              </a:lnSpc>
            </a:pPr>
            <a:r>
              <a:rPr lang="en-US" sz="5530">
                <a:solidFill>
                  <a:srgbClr val="000000"/>
                </a:solidFill>
                <a:latin typeface="DM Sans"/>
              </a:rPr>
              <a:t>INTRODUCTION</a:t>
            </a:r>
          </a:p>
        </p:txBody>
      </p:sp>
      <p:sp>
        <p:nvSpPr>
          <p:cNvPr id="3" name="AutoShape 3"/>
          <p:cNvSpPr/>
          <p:nvPr/>
        </p:nvSpPr>
        <p:spPr>
          <a:xfrm flipH="1" flipV="1">
            <a:off x="2345438" y="1565979"/>
            <a:ext cx="1632016" cy="0"/>
          </a:xfrm>
          <a:prstGeom prst="line">
            <a:avLst/>
          </a:prstGeom>
          <a:ln w="190500" cap="flat">
            <a:solidFill>
              <a:srgbClr val="000000"/>
            </a:solidFill>
            <a:prstDash val="solid"/>
            <a:headEnd type="none" w="sm" len="sm"/>
            <a:tailEnd type="none" w="sm" len="sm"/>
          </a:ln>
        </p:spPr>
        <p:txBody>
          <a:bodyPr/>
          <a:lstStyle/>
          <a:p>
            <a:endParaRPr lang="en-US"/>
          </a:p>
        </p:txBody>
      </p:sp>
      <p:sp>
        <p:nvSpPr>
          <p:cNvPr id="4" name="AutoShape 4"/>
          <p:cNvSpPr/>
          <p:nvPr/>
        </p:nvSpPr>
        <p:spPr>
          <a:xfrm>
            <a:off x="17164050" y="8810213"/>
            <a:ext cx="0" cy="1632016"/>
          </a:xfrm>
          <a:prstGeom prst="line">
            <a:avLst/>
          </a:prstGeom>
          <a:ln w="190500" cap="flat">
            <a:solidFill>
              <a:srgbClr val="000000"/>
            </a:solidFill>
            <a:prstDash val="solid"/>
            <a:headEnd type="none" w="sm" len="sm"/>
            <a:tailEnd type="none" w="sm" len="sm"/>
          </a:ln>
        </p:spPr>
        <p:txBody>
          <a:bodyPr/>
          <a:lstStyle/>
          <a:p>
            <a:endParaRPr lang="en-US"/>
          </a:p>
        </p:txBody>
      </p:sp>
      <p:sp>
        <p:nvSpPr>
          <p:cNvPr id="5" name="Freeform 5"/>
          <p:cNvSpPr/>
          <p:nvPr/>
        </p:nvSpPr>
        <p:spPr>
          <a:xfrm>
            <a:off x="772545" y="8760618"/>
            <a:ext cx="1089431" cy="865603"/>
          </a:xfrm>
          <a:custGeom>
            <a:avLst/>
            <a:gdLst/>
            <a:ahLst/>
            <a:cxnLst/>
            <a:rect l="l" t="t" r="r" b="b"/>
            <a:pathLst>
              <a:path w="1089431" h="865603">
                <a:moveTo>
                  <a:pt x="0" y="0"/>
                </a:moveTo>
                <a:lnTo>
                  <a:pt x="1089431" y="0"/>
                </a:lnTo>
                <a:lnTo>
                  <a:pt x="1089431" y="865603"/>
                </a:lnTo>
                <a:lnTo>
                  <a:pt x="0" y="8656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345438" y="689864"/>
            <a:ext cx="2437786" cy="338836"/>
          </a:xfrm>
          <a:prstGeom prst="rect">
            <a:avLst/>
          </a:prstGeom>
        </p:spPr>
        <p:txBody>
          <a:bodyPr lIns="0" tIns="0" rIns="0" bIns="0" rtlCol="0" anchor="t">
            <a:spAutoFit/>
          </a:bodyPr>
          <a:lstStyle/>
          <a:p>
            <a:pPr>
              <a:lnSpc>
                <a:spcPts val="2491"/>
              </a:lnSpc>
            </a:pPr>
            <a:r>
              <a:rPr lang="en-US" sz="2799">
                <a:solidFill>
                  <a:srgbClr val="000000"/>
                </a:solidFill>
                <a:latin typeface="DM Sans Bold"/>
              </a:rPr>
              <a:t>2023</a:t>
            </a:r>
          </a:p>
        </p:txBody>
      </p:sp>
      <p:sp>
        <p:nvSpPr>
          <p:cNvPr id="7" name="TextBox 7"/>
          <p:cNvSpPr txBox="1"/>
          <p:nvPr/>
        </p:nvSpPr>
        <p:spPr>
          <a:xfrm>
            <a:off x="2137620" y="2625882"/>
            <a:ext cx="15026430" cy="6514235"/>
          </a:xfrm>
          <a:prstGeom prst="rect">
            <a:avLst/>
          </a:prstGeom>
        </p:spPr>
        <p:txBody>
          <a:bodyPr lIns="0" tIns="0" rIns="0" bIns="0" rtlCol="0" anchor="t">
            <a:spAutoFit/>
          </a:bodyPr>
          <a:lstStyle/>
          <a:p>
            <a:pPr algn="just">
              <a:lnSpc>
                <a:spcPts val="3722"/>
              </a:lnSpc>
              <a:spcBef>
                <a:spcPct val="0"/>
              </a:spcBef>
            </a:pPr>
            <a:r>
              <a:rPr lang="en-US" sz="2659">
                <a:solidFill>
                  <a:srgbClr val="000000"/>
                </a:solidFill>
                <a:latin typeface="DM Sans Bold"/>
              </a:rPr>
              <a:t>The significance of concealing and conveying information discreetly has grown significantly over the past two decades, owing to advancements in the generation, storage, and communication technologies of digital content. While watermarking stands out as a promising solution for detecting tampering and safeguarding digital content, it bears the risk of harming sensitive information within the cover work. Consequently, achieving the precise recovery of the cover work at the receiving end becomes challenging. Moreover, certain applications cannot tolerate even minor distortions in the cover work before downstream processing. In such scenarios, reversible watermarking, as opposed to traditional watermarking, is employed. Reversible watermarking enables the complete extraction of the watermark along with the full restoration of the cover work. In recent years, reversible watermarking techniques have been increasingly adopted, particularly in critical areas such as military communication, healthcare, and law enforcement. Given the swift evolution of reversible watermarking techniques, there is a pressing need for a comprehensive review of the latest research in this field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90034" y="414484"/>
            <a:ext cx="9840171" cy="614216"/>
          </a:xfrm>
          <a:prstGeom prst="rect">
            <a:avLst/>
          </a:prstGeom>
        </p:spPr>
        <p:txBody>
          <a:bodyPr lIns="0" tIns="0" rIns="0" bIns="0" rtlCol="0" anchor="t">
            <a:spAutoFit/>
          </a:bodyPr>
          <a:lstStyle/>
          <a:p>
            <a:pPr algn="ctr">
              <a:lnSpc>
                <a:spcPts val="5032"/>
              </a:lnSpc>
              <a:spcBef>
                <a:spcPct val="0"/>
              </a:spcBef>
            </a:pPr>
            <a:r>
              <a:rPr lang="en-US" sz="3594" u="sng">
                <a:solidFill>
                  <a:srgbClr val="000000"/>
                </a:solidFill>
                <a:latin typeface="DM Sans Bold"/>
              </a:rPr>
              <a:t>Comparision of Retrieved and Original Image</a:t>
            </a:r>
          </a:p>
        </p:txBody>
      </p:sp>
      <p:sp>
        <p:nvSpPr>
          <p:cNvPr id="3" name="Freeform 3"/>
          <p:cNvSpPr/>
          <p:nvPr/>
        </p:nvSpPr>
        <p:spPr>
          <a:xfrm>
            <a:off x="2559377" y="1582204"/>
            <a:ext cx="13169247" cy="7676096"/>
          </a:xfrm>
          <a:custGeom>
            <a:avLst/>
            <a:gdLst/>
            <a:ahLst/>
            <a:cxnLst/>
            <a:rect l="l" t="t" r="r" b="b"/>
            <a:pathLst>
              <a:path w="13169247" h="7676096">
                <a:moveTo>
                  <a:pt x="0" y="0"/>
                </a:moveTo>
                <a:lnTo>
                  <a:pt x="13169246" y="0"/>
                </a:lnTo>
                <a:lnTo>
                  <a:pt x="13169246" y="7676096"/>
                </a:lnTo>
                <a:lnTo>
                  <a:pt x="0" y="767609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00200" y="266700"/>
            <a:ext cx="12534900" cy="1217466"/>
          </a:xfrm>
          <a:prstGeom prst="rect">
            <a:avLst/>
          </a:prstGeom>
        </p:spPr>
        <p:txBody>
          <a:bodyPr wrap="square" lIns="0" tIns="0" rIns="0" bIns="0" rtlCol="0" anchor="t">
            <a:spAutoFit/>
          </a:bodyPr>
          <a:lstStyle/>
          <a:p>
            <a:pPr algn="ctr">
              <a:lnSpc>
                <a:spcPts val="9876"/>
              </a:lnSpc>
              <a:spcBef>
                <a:spcPct val="0"/>
              </a:spcBef>
            </a:pPr>
            <a:r>
              <a:rPr lang="en-US" sz="7054" dirty="0">
                <a:solidFill>
                  <a:srgbClr val="000000"/>
                </a:solidFill>
                <a:latin typeface="DM Sans Bold"/>
              </a:rPr>
              <a:t>Implementation Details</a:t>
            </a:r>
          </a:p>
        </p:txBody>
      </p:sp>
      <p:sp>
        <p:nvSpPr>
          <p:cNvPr id="3" name="TextBox 3"/>
          <p:cNvSpPr txBox="1"/>
          <p:nvPr/>
        </p:nvSpPr>
        <p:spPr>
          <a:xfrm>
            <a:off x="1028700" y="2315489"/>
            <a:ext cx="16230600" cy="6075548"/>
          </a:xfrm>
          <a:prstGeom prst="rect">
            <a:avLst/>
          </a:prstGeom>
        </p:spPr>
        <p:txBody>
          <a:bodyPr lIns="0" tIns="0" rIns="0" bIns="0" rtlCol="0" anchor="t">
            <a:spAutoFit/>
          </a:bodyPr>
          <a:lstStyle/>
          <a:p>
            <a:pPr algn="just">
              <a:lnSpc>
                <a:spcPts val="4802"/>
              </a:lnSpc>
              <a:spcBef>
                <a:spcPct val="0"/>
              </a:spcBef>
            </a:pPr>
            <a:r>
              <a:rPr lang="en-US" sz="3430">
                <a:solidFill>
                  <a:srgbClr val="000000"/>
                </a:solidFill>
                <a:latin typeface="DM Sans"/>
              </a:rPr>
              <a:t>The implementation of the methodology is realized in MATLAB, utilizing the image processing toolbox. The code reads an input image, converts it to grayscale, performs histogram analysis, determines the shifting direction, applies intensity shifting, embeds and retrieves the watermark, and finally, restores the original image. Key components of the implementation include:</a:t>
            </a:r>
          </a:p>
          <a:p>
            <a:pPr marL="740575" lvl="1" indent="-370288" algn="just">
              <a:lnSpc>
                <a:spcPts val="4802"/>
              </a:lnSpc>
              <a:spcBef>
                <a:spcPct val="0"/>
              </a:spcBef>
              <a:buFont typeface="Arial"/>
              <a:buChar char="•"/>
            </a:pPr>
            <a:r>
              <a:rPr lang="en-US" sz="3430">
                <a:solidFill>
                  <a:srgbClr val="000000"/>
                </a:solidFill>
                <a:latin typeface="DM Sans"/>
              </a:rPr>
              <a:t>Iterative pixel-wise operations for intensity shifting.</a:t>
            </a:r>
          </a:p>
          <a:p>
            <a:pPr marL="740575" lvl="1" indent="-370288" algn="just">
              <a:lnSpc>
                <a:spcPts val="4802"/>
              </a:lnSpc>
              <a:spcBef>
                <a:spcPct val="0"/>
              </a:spcBef>
              <a:buFont typeface="Arial"/>
              <a:buChar char="•"/>
            </a:pPr>
            <a:r>
              <a:rPr lang="en-US" sz="3430">
                <a:solidFill>
                  <a:srgbClr val="000000"/>
                </a:solidFill>
                <a:latin typeface="DM Sans"/>
              </a:rPr>
              <a:t>Dynamic determination of shifting direction based on histogram analysis.</a:t>
            </a:r>
          </a:p>
          <a:p>
            <a:pPr marL="740575" lvl="1" indent="-370288" algn="just">
              <a:lnSpc>
                <a:spcPts val="4802"/>
              </a:lnSpc>
              <a:spcBef>
                <a:spcPct val="0"/>
              </a:spcBef>
              <a:buFont typeface="Arial"/>
              <a:buChar char="•"/>
            </a:pPr>
            <a:r>
              <a:rPr lang="en-US" sz="3430">
                <a:solidFill>
                  <a:srgbClr val="000000"/>
                </a:solidFill>
                <a:latin typeface="DM Sans"/>
              </a:rPr>
              <a:t>Binary watermark embedding and retrieval based on pixel intensity values.</a:t>
            </a:r>
          </a:p>
          <a:p>
            <a:pPr marL="740575" lvl="1" indent="-370288" algn="just">
              <a:lnSpc>
                <a:spcPts val="4802"/>
              </a:lnSpc>
              <a:spcBef>
                <a:spcPct val="0"/>
              </a:spcBef>
              <a:buFont typeface="Arial"/>
              <a:buChar char="•"/>
            </a:pPr>
            <a:r>
              <a:rPr lang="en-US" sz="3430">
                <a:solidFill>
                  <a:srgbClr val="000000"/>
                </a:solidFill>
                <a:latin typeface="DM Sans"/>
              </a:rPr>
              <a:t>Reversibility to ensure that the original image is fully recoverable.</a:t>
            </a:r>
          </a:p>
          <a:p>
            <a:pPr algn="just">
              <a:lnSpc>
                <a:spcPts val="4802"/>
              </a:lnSpc>
              <a:spcBef>
                <a:spcPct val="0"/>
              </a:spcBef>
            </a:pPr>
            <a:endParaRPr lang="en-US" sz="3430">
              <a:solidFill>
                <a:srgbClr val="000000"/>
              </a:solidFill>
              <a:latin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21922"/>
            <a:ext cx="4022173" cy="1089732"/>
          </a:xfrm>
          <a:prstGeom prst="rect">
            <a:avLst/>
          </a:prstGeom>
        </p:spPr>
        <p:txBody>
          <a:bodyPr lIns="0" tIns="0" rIns="0" bIns="0" rtlCol="0" anchor="t">
            <a:spAutoFit/>
          </a:bodyPr>
          <a:lstStyle/>
          <a:p>
            <a:pPr algn="ctr">
              <a:lnSpc>
                <a:spcPts val="8907"/>
              </a:lnSpc>
              <a:spcBef>
                <a:spcPct val="0"/>
              </a:spcBef>
            </a:pPr>
            <a:r>
              <a:rPr lang="en-US" sz="6362">
                <a:solidFill>
                  <a:srgbClr val="000000"/>
                </a:solidFill>
                <a:latin typeface="DM Sans Bold"/>
              </a:rPr>
              <a:t>Reference</a:t>
            </a:r>
          </a:p>
        </p:txBody>
      </p:sp>
      <p:sp>
        <p:nvSpPr>
          <p:cNvPr id="3" name="TextBox 3"/>
          <p:cNvSpPr txBox="1"/>
          <p:nvPr/>
        </p:nvSpPr>
        <p:spPr>
          <a:xfrm>
            <a:off x="1028700" y="1900356"/>
            <a:ext cx="16849872" cy="6268447"/>
          </a:xfrm>
          <a:prstGeom prst="rect">
            <a:avLst/>
          </a:prstGeom>
        </p:spPr>
        <p:txBody>
          <a:bodyPr lIns="0" tIns="0" rIns="0" bIns="0" rtlCol="0" anchor="t">
            <a:spAutoFit/>
          </a:bodyPr>
          <a:lstStyle/>
          <a:p>
            <a:pPr marL="639225" lvl="1" indent="-319612">
              <a:lnSpc>
                <a:spcPts val="4145"/>
              </a:lnSpc>
              <a:spcBef>
                <a:spcPct val="0"/>
              </a:spcBef>
              <a:buFont typeface="Arial"/>
              <a:buChar char="•"/>
            </a:pPr>
            <a:r>
              <a:rPr lang="en-US" sz="2960">
                <a:solidFill>
                  <a:srgbClr val="000000"/>
                </a:solidFill>
                <a:latin typeface="DM Sans"/>
              </a:rPr>
              <a:t>Reversible Image Watermarking Based on Histogram Modification E. Chrysochos, V. Fotopoulos, A. N. Skodras, M. Xenos</a:t>
            </a:r>
          </a:p>
          <a:p>
            <a:pPr marL="639225" lvl="1" indent="-319612">
              <a:lnSpc>
                <a:spcPts val="4145"/>
              </a:lnSpc>
              <a:spcBef>
                <a:spcPct val="0"/>
              </a:spcBef>
              <a:buFont typeface="Arial"/>
              <a:buChar char="•"/>
            </a:pPr>
            <a:r>
              <a:rPr lang="en-US" sz="2960">
                <a:solidFill>
                  <a:srgbClr val="000000"/>
                </a:solidFill>
                <a:latin typeface="DM Sans"/>
              </a:rPr>
              <a:t>Reversible Image Watermarking Based on Histogram Shifting Technique Pallavi P. Salunkhe,Dr.Y.K. Kanse</a:t>
            </a:r>
          </a:p>
          <a:p>
            <a:pPr marL="639225" lvl="1" indent="-319612">
              <a:lnSpc>
                <a:spcPts val="4145"/>
              </a:lnSpc>
              <a:spcBef>
                <a:spcPct val="0"/>
              </a:spcBef>
              <a:buFont typeface="Arial"/>
              <a:buChar char="•"/>
            </a:pPr>
            <a:r>
              <a:rPr lang="en-US" sz="2960">
                <a:solidFill>
                  <a:srgbClr val="000000"/>
                </a:solidFill>
                <a:latin typeface="DM Sans"/>
              </a:rPr>
              <a:t> A Recent Survey of Reversible Watermarking Techniques Asifullah Khan*, Ayesha Siddiqa, Summuyya Munib, and Sana Ambreen Malik </a:t>
            </a:r>
          </a:p>
          <a:p>
            <a:pPr marL="639225" lvl="1" indent="-319612">
              <a:lnSpc>
                <a:spcPts val="4145"/>
              </a:lnSpc>
              <a:spcBef>
                <a:spcPct val="0"/>
              </a:spcBef>
              <a:buFont typeface="Arial"/>
              <a:buChar char="•"/>
            </a:pPr>
            <a:r>
              <a:rPr lang="en-US" sz="2960">
                <a:solidFill>
                  <a:srgbClr val="000000"/>
                </a:solidFill>
                <a:latin typeface="DM Sans"/>
              </a:rPr>
              <a:t>'A modified Histogram Shifting Based on Reversible Data Hiding,Wien Hong, Tung-Shou Chen, 'Kai-Yung Lin and 'Wen-Chin Chiang </a:t>
            </a:r>
          </a:p>
          <a:p>
            <a:pPr marL="639225" lvl="1" indent="-319612">
              <a:lnSpc>
                <a:spcPts val="4145"/>
              </a:lnSpc>
              <a:spcBef>
                <a:spcPct val="0"/>
              </a:spcBef>
              <a:buFont typeface="Arial"/>
              <a:buChar char="•"/>
            </a:pPr>
            <a:r>
              <a:rPr lang="en-US" sz="2960">
                <a:solidFill>
                  <a:srgbClr val="000000"/>
                </a:solidFill>
                <a:latin typeface="DM Sans"/>
              </a:rPr>
              <a:t> A Survey on Reversible Watermarking for Multimedia Content: A Robustness Overview ALEJANDRA MENENDEZ-ORTIZ1 , CLAUDIA FEREGRINO-URIBE2 , ROGELIO HASIMOTO-BELTRAN</a:t>
            </a:r>
          </a:p>
          <a:p>
            <a:pPr>
              <a:lnSpc>
                <a:spcPts val="4145"/>
              </a:lnSpc>
              <a:spcBef>
                <a:spcPct val="0"/>
              </a:spcBef>
            </a:pPr>
            <a:endParaRPr lang="en-US" sz="2960">
              <a:solidFill>
                <a:srgbClr val="000000"/>
              </a:solidFill>
              <a:latin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54290" y="2595289"/>
            <a:ext cx="12070899" cy="6337222"/>
          </a:xfrm>
          <a:custGeom>
            <a:avLst/>
            <a:gdLst/>
            <a:ahLst/>
            <a:cxnLst/>
            <a:rect l="l" t="t" r="r" b="b"/>
            <a:pathLst>
              <a:path w="12070899" h="6337222">
                <a:moveTo>
                  <a:pt x="0" y="0"/>
                </a:moveTo>
                <a:lnTo>
                  <a:pt x="12070900" y="0"/>
                </a:lnTo>
                <a:lnTo>
                  <a:pt x="12070900" y="6337222"/>
                </a:lnTo>
                <a:lnTo>
                  <a:pt x="0" y="633722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192781" y="537845"/>
            <a:ext cx="8208190" cy="659191"/>
          </a:xfrm>
          <a:prstGeom prst="rect">
            <a:avLst/>
          </a:prstGeom>
        </p:spPr>
        <p:txBody>
          <a:bodyPr lIns="0" tIns="0" rIns="0" bIns="0" rtlCol="0" anchor="t">
            <a:spAutoFit/>
          </a:bodyPr>
          <a:lstStyle/>
          <a:p>
            <a:pPr algn="ctr">
              <a:lnSpc>
                <a:spcPts val="5475"/>
              </a:lnSpc>
              <a:spcBef>
                <a:spcPct val="0"/>
              </a:spcBef>
            </a:pPr>
            <a:r>
              <a:rPr lang="en-US" sz="3911">
                <a:solidFill>
                  <a:srgbClr val="000000"/>
                </a:solidFill>
                <a:latin typeface="DM Sans Bold"/>
              </a:rPr>
              <a:t>Basics Of A Watermarking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8304" y="359137"/>
            <a:ext cx="9317831" cy="879381"/>
          </a:xfrm>
          <a:prstGeom prst="rect">
            <a:avLst/>
          </a:prstGeom>
        </p:spPr>
        <p:txBody>
          <a:bodyPr lIns="0" tIns="0" rIns="0" bIns="0" rtlCol="0" anchor="t">
            <a:spAutoFit/>
          </a:bodyPr>
          <a:lstStyle/>
          <a:p>
            <a:pPr algn="ctr">
              <a:lnSpc>
                <a:spcPts val="7180"/>
              </a:lnSpc>
              <a:spcBef>
                <a:spcPct val="0"/>
              </a:spcBef>
            </a:pPr>
            <a:r>
              <a:rPr lang="en-US" sz="5128" u="sng">
                <a:solidFill>
                  <a:srgbClr val="000000"/>
                </a:solidFill>
                <a:latin typeface="DM Sans Bold"/>
              </a:rPr>
              <a:t>Histogram Shifting Technique</a:t>
            </a:r>
          </a:p>
        </p:txBody>
      </p:sp>
      <p:sp>
        <p:nvSpPr>
          <p:cNvPr id="3" name="TextBox 3"/>
          <p:cNvSpPr txBox="1"/>
          <p:nvPr/>
        </p:nvSpPr>
        <p:spPr>
          <a:xfrm>
            <a:off x="698304" y="1448068"/>
            <a:ext cx="16560996" cy="3236872"/>
          </a:xfrm>
          <a:prstGeom prst="rect">
            <a:avLst/>
          </a:prstGeom>
        </p:spPr>
        <p:txBody>
          <a:bodyPr lIns="0" tIns="0" rIns="0" bIns="0" rtlCol="0" anchor="t">
            <a:spAutoFit/>
          </a:bodyPr>
          <a:lstStyle/>
          <a:p>
            <a:pPr algn="just">
              <a:lnSpc>
                <a:spcPts val="4289"/>
              </a:lnSpc>
              <a:spcBef>
                <a:spcPct val="0"/>
              </a:spcBef>
            </a:pPr>
            <a:r>
              <a:rPr lang="en-US" sz="3064">
                <a:solidFill>
                  <a:srgbClr val="000000"/>
                </a:solidFill>
                <a:latin typeface="DM Sans"/>
              </a:rPr>
              <a:t>Histogram shifting is a fundamental technique in image processing that plays a pivotal role in adjusting pixel intensities, thereby influencing the visual characteristics of digital images. This technique is widely employed for tasks such as contrast enhancement, dynamic range adjustment, and, as presented in this research, reversible watermarking. Histogram shifting involves redistributing the pixel intensity values in an image, altering its overall appearance while maintaining the structural content.</a:t>
            </a:r>
          </a:p>
        </p:txBody>
      </p:sp>
      <p:sp>
        <p:nvSpPr>
          <p:cNvPr id="4" name="TextBox 4"/>
          <p:cNvSpPr txBox="1"/>
          <p:nvPr/>
        </p:nvSpPr>
        <p:spPr>
          <a:xfrm>
            <a:off x="698304" y="4892249"/>
            <a:ext cx="16560996" cy="4780819"/>
          </a:xfrm>
          <a:prstGeom prst="rect">
            <a:avLst/>
          </a:prstGeom>
        </p:spPr>
        <p:txBody>
          <a:bodyPr lIns="0" tIns="0" rIns="0" bIns="0" rtlCol="0" anchor="t">
            <a:spAutoFit/>
          </a:bodyPr>
          <a:lstStyle/>
          <a:p>
            <a:pPr algn="just">
              <a:lnSpc>
                <a:spcPts val="4240"/>
              </a:lnSpc>
            </a:pPr>
            <a:r>
              <a:rPr lang="en-US" sz="3028">
                <a:solidFill>
                  <a:srgbClr val="000000"/>
                </a:solidFill>
                <a:latin typeface="DM Sans"/>
              </a:rPr>
              <a:t>Histogram shifting is a technique used in reversible data hiding, which is a method of embedding data into an image in such a way that the original image can be perfectly restored. This technique is particularly useful in fields like medical and military applications where the exact retrieval of both the watermark and host data is crucial.</a:t>
            </a:r>
          </a:p>
          <a:p>
            <a:pPr algn="just">
              <a:lnSpc>
                <a:spcPts val="4240"/>
              </a:lnSpc>
            </a:pPr>
            <a:endParaRPr lang="en-US" sz="3028">
              <a:solidFill>
                <a:srgbClr val="000000"/>
              </a:solidFill>
              <a:latin typeface="DM Sans"/>
            </a:endParaRPr>
          </a:p>
          <a:p>
            <a:pPr algn="just">
              <a:lnSpc>
                <a:spcPts val="4240"/>
              </a:lnSpc>
              <a:spcBef>
                <a:spcPct val="0"/>
              </a:spcBef>
            </a:pPr>
            <a:r>
              <a:rPr lang="en-US" sz="3028">
                <a:solidFill>
                  <a:srgbClr val="000000"/>
                </a:solidFill>
                <a:latin typeface="DM Sans"/>
              </a:rPr>
              <a:t>There are various methods that utilize histogram shifting for data hiding. For instance, a hybrid method combines histogram shifting with prediction error expansion to offer higher embedding capacity with lesser distortion1. Another method divides the image into nonoverlapping blocks and embeds the watermark individually using the histogram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89110" y="271038"/>
            <a:ext cx="16109781" cy="10208116"/>
          </a:xfrm>
          <a:prstGeom prst="rect">
            <a:avLst/>
          </a:prstGeom>
        </p:spPr>
        <p:txBody>
          <a:bodyPr lIns="0" tIns="0" rIns="0" bIns="0" rtlCol="0" anchor="t">
            <a:spAutoFit/>
          </a:bodyPr>
          <a:lstStyle/>
          <a:p>
            <a:pPr algn="just">
              <a:lnSpc>
                <a:spcPts val="4172"/>
              </a:lnSpc>
            </a:pPr>
            <a:r>
              <a:rPr lang="en-US" sz="2980" dirty="0">
                <a:solidFill>
                  <a:srgbClr val="000000"/>
                </a:solidFill>
                <a:latin typeface="DM Sans"/>
              </a:rPr>
              <a:t>    These techniques aim to improve the quality of the watermarked image, increase the hiding capacity, and ensure the watermark cannot be easily hacked. They also enable lossless reconstruction of the watermark and the host image.</a:t>
            </a:r>
          </a:p>
          <a:p>
            <a:pPr algn="just">
              <a:lnSpc>
                <a:spcPts val="4172"/>
              </a:lnSpc>
            </a:pPr>
            <a:r>
              <a:rPr lang="en-US" sz="2980" dirty="0">
                <a:solidFill>
                  <a:srgbClr val="000000"/>
                </a:solidFill>
                <a:latin typeface="DM Sans"/>
              </a:rPr>
              <a:t>Histogram shifting is also used in image processing to manipulate the brightness of an image. It involves applying a mathematical function to the intensity distribution of an image.</a:t>
            </a:r>
          </a:p>
          <a:p>
            <a:pPr algn="just">
              <a:lnSpc>
                <a:spcPts val="4172"/>
              </a:lnSpc>
            </a:pPr>
            <a:r>
              <a:rPr lang="en-US" sz="2980" dirty="0">
                <a:solidFill>
                  <a:srgbClr val="000000"/>
                </a:solidFill>
                <a:latin typeface="DM Sans"/>
              </a:rPr>
              <a:t>Here’s how it works:</a:t>
            </a:r>
          </a:p>
          <a:p>
            <a:pPr marL="643517" lvl="1" indent="-321759" algn="just">
              <a:lnSpc>
                <a:spcPts val="4172"/>
              </a:lnSpc>
              <a:buFont typeface="Arial"/>
              <a:buChar char="•"/>
            </a:pPr>
            <a:r>
              <a:rPr lang="en-US" sz="2980" dirty="0">
                <a:solidFill>
                  <a:srgbClr val="000000"/>
                </a:solidFill>
                <a:latin typeface="DM Sans"/>
              </a:rPr>
              <a:t>Histogram Sliding: In histogram sliding, the complete histogram of an image is shifted rightwards or leftwards. This shift results in a noticeable change in the image, particularly in its brightness.</a:t>
            </a:r>
          </a:p>
          <a:p>
            <a:pPr marL="643517" lvl="1" indent="-321759" algn="just">
              <a:lnSpc>
                <a:spcPts val="4172"/>
              </a:lnSpc>
              <a:buFont typeface="Arial"/>
              <a:buChar char="•"/>
            </a:pPr>
            <a:r>
              <a:rPr lang="en-US" sz="2980" dirty="0">
                <a:solidFill>
                  <a:srgbClr val="000000"/>
                </a:solidFill>
                <a:latin typeface="DM Sans"/>
              </a:rPr>
              <a:t>Increasing Brightness: To increase the brightness of an image, the histogram is slid towards the right, or the whiter portion. This is achieved by adding a certain value to each pixel intensity in the image. For example, if the image has pixel intensities at 0 (pure black), adding a value of 50 would shift all these values to an intensity of 50, making the image brighter.</a:t>
            </a:r>
          </a:p>
          <a:p>
            <a:pPr marL="643517" lvl="1" indent="-321759" algn="just">
              <a:lnSpc>
                <a:spcPts val="4172"/>
              </a:lnSpc>
              <a:spcBef>
                <a:spcPct val="0"/>
              </a:spcBef>
              <a:buFont typeface="Arial"/>
              <a:buChar char="•"/>
            </a:pPr>
            <a:r>
              <a:rPr lang="en-US" sz="2980" dirty="0">
                <a:solidFill>
                  <a:srgbClr val="000000"/>
                </a:solidFill>
                <a:latin typeface="DM Sans"/>
              </a:rPr>
              <a:t>Decreasing Brightness: To decrease the brightness of an image, the histogram is slid towards the left, or the darker portion. This is done by subtracting a certain value from each pixel intensity in the image. For instance, subtracting a value of 80 from a previously brightened image would make it darker.</a:t>
            </a:r>
          </a:p>
          <a:p>
            <a:pPr algn="just">
              <a:lnSpc>
                <a:spcPts val="4172"/>
              </a:lnSpc>
              <a:spcBef>
                <a:spcPct val="0"/>
              </a:spcBef>
            </a:pPr>
            <a:endParaRPr lang="en-US" sz="2980" dirty="0">
              <a:solidFill>
                <a:srgbClr val="000000"/>
              </a:solidFill>
              <a:latin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39062" y="2785695"/>
            <a:ext cx="6907877" cy="5332755"/>
          </a:xfrm>
          <a:custGeom>
            <a:avLst/>
            <a:gdLst/>
            <a:ahLst/>
            <a:cxnLst/>
            <a:rect l="l" t="t" r="r" b="b"/>
            <a:pathLst>
              <a:path w="6907877" h="5332755">
                <a:moveTo>
                  <a:pt x="0" y="0"/>
                </a:moveTo>
                <a:lnTo>
                  <a:pt x="6907877" y="0"/>
                </a:lnTo>
                <a:lnTo>
                  <a:pt x="6907877" y="5332755"/>
                </a:lnTo>
                <a:lnTo>
                  <a:pt x="0" y="5332755"/>
                </a:lnTo>
                <a:lnTo>
                  <a:pt x="0" y="0"/>
                </a:lnTo>
                <a:close/>
              </a:path>
            </a:pathLst>
          </a:custGeom>
          <a:blipFill>
            <a:blip r:embed="rId2"/>
            <a:stretch>
              <a:fillRect r="-3008"/>
            </a:stretch>
          </a:blipFill>
        </p:spPr>
        <p:txBody>
          <a:bodyPr/>
          <a:lstStyle/>
          <a:p>
            <a:endParaRPr lang="en-US"/>
          </a:p>
        </p:txBody>
      </p:sp>
      <p:sp>
        <p:nvSpPr>
          <p:cNvPr id="3" name="TextBox 3"/>
          <p:cNvSpPr txBox="1"/>
          <p:nvPr/>
        </p:nvSpPr>
        <p:spPr>
          <a:xfrm>
            <a:off x="1028700" y="166432"/>
            <a:ext cx="14135100" cy="862268"/>
          </a:xfrm>
          <a:prstGeom prst="rect">
            <a:avLst/>
          </a:prstGeom>
        </p:spPr>
        <p:txBody>
          <a:bodyPr wrap="square" lIns="0" tIns="0" rIns="0" bIns="0" rtlCol="0" anchor="t">
            <a:spAutoFit/>
          </a:bodyPr>
          <a:lstStyle/>
          <a:p>
            <a:pPr algn="ctr">
              <a:lnSpc>
                <a:spcPts val="7073"/>
              </a:lnSpc>
              <a:spcBef>
                <a:spcPct val="0"/>
              </a:spcBef>
            </a:pPr>
            <a:r>
              <a:rPr lang="en-US" sz="5052" u="sng" dirty="0">
                <a:solidFill>
                  <a:srgbClr val="000000"/>
                </a:solidFill>
                <a:latin typeface="DM Sans Bold"/>
              </a:rPr>
              <a:t>Methodology And Implementation</a:t>
            </a:r>
          </a:p>
        </p:txBody>
      </p:sp>
      <p:sp>
        <p:nvSpPr>
          <p:cNvPr id="4" name="TextBox 4"/>
          <p:cNvSpPr txBox="1"/>
          <p:nvPr/>
        </p:nvSpPr>
        <p:spPr>
          <a:xfrm>
            <a:off x="466224" y="1344220"/>
            <a:ext cx="10286968" cy="8149030"/>
          </a:xfrm>
          <a:prstGeom prst="rect">
            <a:avLst/>
          </a:prstGeom>
        </p:spPr>
        <p:txBody>
          <a:bodyPr lIns="0" tIns="0" rIns="0" bIns="0" rtlCol="0" anchor="t">
            <a:spAutoFit/>
          </a:bodyPr>
          <a:lstStyle/>
          <a:p>
            <a:pPr algn="just">
              <a:lnSpc>
                <a:spcPts val="4965"/>
              </a:lnSpc>
            </a:pPr>
            <a:r>
              <a:rPr lang="en-US" sz="3547">
                <a:solidFill>
                  <a:srgbClr val="000000"/>
                </a:solidFill>
                <a:latin typeface="DM Sans"/>
              </a:rPr>
              <a:t>In this section of code we are doing these tasks:</a:t>
            </a:r>
          </a:p>
          <a:p>
            <a:pPr marL="765808" lvl="1" indent="-382904" algn="just">
              <a:lnSpc>
                <a:spcPts val="4965"/>
              </a:lnSpc>
              <a:buFont typeface="Arial"/>
              <a:buChar char="•"/>
            </a:pPr>
            <a:r>
              <a:rPr lang="en-US" sz="3547">
                <a:solidFill>
                  <a:srgbClr val="000000"/>
                </a:solidFill>
                <a:latin typeface="DM Sans Bold"/>
              </a:rPr>
              <a:t>Importing the Image: </a:t>
            </a:r>
            <a:r>
              <a:rPr lang="en-US" sz="3547">
                <a:solidFill>
                  <a:srgbClr val="000000"/>
                </a:solidFill>
                <a:latin typeface="DM Sans"/>
              </a:rPr>
              <a:t>The </a:t>
            </a:r>
            <a:r>
              <a:rPr lang="en-US" sz="3547">
                <a:solidFill>
                  <a:srgbClr val="FF3131"/>
                </a:solidFill>
                <a:latin typeface="DM Sans Bold"/>
              </a:rPr>
              <a:t>imread</a:t>
            </a:r>
            <a:r>
              <a:rPr lang="en-US" sz="3547">
                <a:solidFill>
                  <a:srgbClr val="000000"/>
                </a:solidFill>
                <a:latin typeface="DM Sans"/>
              </a:rPr>
              <a:t> function is used to read an image from a file</a:t>
            </a:r>
          </a:p>
          <a:p>
            <a:pPr marL="765808" lvl="1" indent="-382904" algn="just">
              <a:lnSpc>
                <a:spcPts val="4965"/>
              </a:lnSpc>
              <a:buFont typeface="Arial"/>
              <a:buChar char="•"/>
            </a:pPr>
            <a:r>
              <a:rPr lang="en-US" sz="3547">
                <a:solidFill>
                  <a:srgbClr val="000000"/>
                </a:solidFill>
                <a:latin typeface="DM Sans Bold"/>
              </a:rPr>
              <a:t>Changing Image to Grayscale: </a:t>
            </a:r>
            <a:r>
              <a:rPr lang="en-US" sz="3547">
                <a:solidFill>
                  <a:srgbClr val="000000"/>
                </a:solidFill>
                <a:latin typeface="DM Sans"/>
              </a:rPr>
              <a:t>The </a:t>
            </a:r>
            <a:r>
              <a:rPr lang="en-US" sz="3547">
                <a:solidFill>
                  <a:srgbClr val="FF3131"/>
                </a:solidFill>
                <a:latin typeface="DM Sans Bold"/>
              </a:rPr>
              <a:t>rgb2gray</a:t>
            </a:r>
            <a:r>
              <a:rPr lang="en-US" sz="3547">
                <a:solidFill>
                  <a:srgbClr val="000000"/>
                </a:solidFill>
                <a:latin typeface="DM Sans"/>
              </a:rPr>
              <a:t> function is used to convert an RGB image to grayscale</a:t>
            </a:r>
          </a:p>
          <a:p>
            <a:pPr marL="765808" lvl="1" indent="-382904" algn="just">
              <a:lnSpc>
                <a:spcPts val="4965"/>
              </a:lnSpc>
              <a:buFont typeface="Arial"/>
              <a:buChar char="•"/>
            </a:pPr>
            <a:r>
              <a:rPr lang="en-US" sz="3547">
                <a:solidFill>
                  <a:srgbClr val="000000"/>
                </a:solidFill>
                <a:latin typeface="DM Sans Bold"/>
              </a:rPr>
              <a:t>Displaying the Grayscale Image: </a:t>
            </a:r>
          </a:p>
          <a:p>
            <a:pPr marL="765808" lvl="1" indent="-382904" algn="just">
              <a:lnSpc>
                <a:spcPts val="4965"/>
              </a:lnSpc>
              <a:buFont typeface="Arial"/>
              <a:buChar char="•"/>
            </a:pPr>
            <a:r>
              <a:rPr lang="en-US" sz="3547">
                <a:solidFill>
                  <a:srgbClr val="000000"/>
                </a:solidFill>
                <a:latin typeface="DM Sans Bold"/>
              </a:rPr>
              <a:t>Storing Image Dimensions: </a:t>
            </a:r>
            <a:r>
              <a:rPr lang="en-US" sz="3547">
                <a:solidFill>
                  <a:srgbClr val="000000"/>
                </a:solidFill>
                <a:latin typeface="DM Sans"/>
              </a:rPr>
              <a:t>The </a:t>
            </a:r>
            <a:r>
              <a:rPr lang="en-US" sz="3547">
                <a:solidFill>
                  <a:srgbClr val="FF3131"/>
                </a:solidFill>
                <a:latin typeface="DM Sans Bold"/>
              </a:rPr>
              <a:t>size</a:t>
            </a:r>
            <a:r>
              <a:rPr lang="en-US" sz="3547">
                <a:solidFill>
                  <a:srgbClr val="000000"/>
                </a:solidFill>
                <a:latin typeface="DM Sans"/>
              </a:rPr>
              <a:t> function is used to get the dimensions of the grayscale image.</a:t>
            </a:r>
          </a:p>
          <a:p>
            <a:pPr marL="765808" lvl="1" indent="-382904" algn="just">
              <a:lnSpc>
                <a:spcPts val="4965"/>
              </a:lnSpc>
              <a:buFont typeface="Arial"/>
              <a:buChar char="•"/>
            </a:pPr>
            <a:r>
              <a:rPr lang="en-US" sz="3547">
                <a:solidFill>
                  <a:srgbClr val="000000"/>
                </a:solidFill>
                <a:latin typeface="DM Sans Bold"/>
              </a:rPr>
              <a:t>Creating a Histogram of the Grayscale Image: </a:t>
            </a:r>
            <a:r>
              <a:rPr lang="en-US" sz="3547">
                <a:solidFill>
                  <a:srgbClr val="000000"/>
                </a:solidFill>
                <a:latin typeface="DM Sans"/>
              </a:rPr>
              <a:t>The </a:t>
            </a:r>
            <a:r>
              <a:rPr lang="en-US" sz="3547">
                <a:solidFill>
                  <a:srgbClr val="FF3131"/>
                </a:solidFill>
                <a:latin typeface="DM Sans Bold"/>
              </a:rPr>
              <a:t>imhist</a:t>
            </a:r>
            <a:r>
              <a:rPr lang="en-US" sz="3547">
                <a:solidFill>
                  <a:srgbClr val="000000"/>
                </a:solidFill>
                <a:latin typeface="DM Sans"/>
              </a:rPr>
              <a:t> function is used to compute a histogram of the grayscale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803234" y="6238435"/>
            <a:ext cx="7484766" cy="3916170"/>
          </a:xfrm>
          <a:custGeom>
            <a:avLst/>
            <a:gdLst/>
            <a:ahLst/>
            <a:cxnLst/>
            <a:rect l="l" t="t" r="r" b="b"/>
            <a:pathLst>
              <a:path w="7484766" h="3916170">
                <a:moveTo>
                  <a:pt x="0" y="0"/>
                </a:moveTo>
                <a:lnTo>
                  <a:pt x="7484766" y="0"/>
                </a:lnTo>
                <a:lnTo>
                  <a:pt x="7484766" y="3916170"/>
                </a:lnTo>
                <a:lnTo>
                  <a:pt x="0" y="3916170"/>
                </a:lnTo>
                <a:lnTo>
                  <a:pt x="0" y="0"/>
                </a:lnTo>
                <a:close/>
              </a:path>
            </a:pathLst>
          </a:custGeom>
          <a:blipFill>
            <a:blip r:embed="rId2"/>
            <a:stretch>
              <a:fillRect r="-5530"/>
            </a:stretch>
          </a:blipFill>
        </p:spPr>
        <p:txBody>
          <a:bodyPr/>
          <a:lstStyle/>
          <a:p>
            <a:endParaRPr lang="en-US"/>
          </a:p>
        </p:txBody>
      </p:sp>
      <p:sp>
        <p:nvSpPr>
          <p:cNvPr id="3" name="Freeform 3"/>
          <p:cNvSpPr/>
          <p:nvPr/>
        </p:nvSpPr>
        <p:spPr>
          <a:xfrm>
            <a:off x="10803234" y="2161282"/>
            <a:ext cx="7484766" cy="3547793"/>
          </a:xfrm>
          <a:custGeom>
            <a:avLst/>
            <a:gdLst/>
            <a:ahLst/>
            <a:cxnLst/>
            <a:rect l="l" t="t" r="r" b="b"/>
            <a:pathLst>
              <a:path w="7484766" h="3547793">
                <a:moveTo>
                  <a:pt x="0" y="0"/>
                </a:moveTo>
                <a:lnTo>
                  <a:pt x="7484766" y="0"/>
                </a:lnTo>
                <a:lnTo>
                  <a:pt x="7484766" y="3547793"/>
                </a:lnTo>
                <a:lnTo>
                  <a:pt x="0" y="3547793"/>
                </a:lnTo>
                <a:lnTo>
                  <a:pt x="0" y="0"/>
                </a:lnTo>
                <a:close/>
              </a:path>
            </a:pathLst>
          </a:custGeom>
          <a:blipFill>
            <a:blip r:embed="rId3"/>
            <a:stretch>
              <a:fillRect r="-2942"/>
            </a:stretch>
          </a:blipFill>
        </p:spPr>
        <p:txBody>
          <a:bodyPr/>
          <a:lstStyle/>
          <a:p>
            <a:endParaRPr lang="en-US"/>
          </a:p>
        </p:txBody>
      </p:sp>
      <p:sp>
        <p:nvSpPr>
          <p:cNvPr id="4" name="TextBox 4"/>
          <p:cNvSpPr txBox="1"/>
          <p:nvPr/>
        </p:nvSpPr>
        <p:spPr>
          <a:xfrm>
            <a:off x="1028700" y="549941"/>
            <a:ext cx="14287500" cy="862268"/>
          </a:xfrm>
          <a:prstGeom prst="rect">
            <a:avLst/>
          </a:prstGeom>
        </p:spPr>
        <p:txBody>
          <a:bodyPr wrap="square" lIns="0" tIns="0" rIns="0" bIns="0" rtlCol="0" anchor="t">
            <a:spAutoFit/>
          </a:bodyPr>
          <a:lstStyle/>
          <a:p>
            <a:pPr algn="ctr">
              <a:lnSpc>
                <a:spcPts val="7073"/>
              </a:lnSpc>
              <a:spcBef>
                <a:spcPct val="0"/>
              </a:spcBef>
            </a:pPr>
            <a:r>
              <a:rPr lang="en-US" sz="5052" u="sng" dirty="0">
                <a:solidFill>
                  <a:srgbClr val="000000"/>
                </a:solidFill>
                <a:latin typeface="DM Sans Bold"/>
              </a:rPr>
              <a:t>Methodology And Implementation</a:t>
            </a:r>
          </a:p>
        </p:txBody>
      </p:sp>
      <p:sp>
        <p:nvSpPr>
          <p:cNvPr id="5" name="TextBox 5"/>
          <p:cNvSpPr txBox="1"/>
          <p:nvPr/>
        </p:nvSpPr>
        <p:spPr>
          <a:xfrm>
            <a:off x="1028700" y="6171760"/>
            <a:ext cx="8996434" cy="3836369"/>
          </a:xfrm>
          <a:prstGeom prst="rect">
            <a:avLst/>
          </a:prstGeom>
        </p:spPr>
        <p:txBody>
          <a:bodyPr lIns="0" tIns="0" rIns="0" bIns="0" rtlCol="0" anchor="t">
            <a:spAutoFit/>
          </a:bodyPr>
          <a:lstStyle/>
          <a:p>
            <a:pPr algn="just">
              <a:lnSpc>
                <a:spcPts val="4342"/>
              </a:lnSpc>
            </a:pPr>
            <a:r>
              <a:rPr lang="en-US" sz="3102">
                <a:solidFill>
                  <a:srgbClr val="000000"/>
                </a:solidFill>
                <a:latin typeface="DM Sans"/>
              </a:rPr>
              <a:t>In this section of code we are finding minimum histogram count and its corresponding intensity level in the histogram of a grayscale image.</a:t>
            </a:r>
          </a:p>
          <a:p>
            <a:pPr marL="669735" lvl="1" indent="-334867" algn="just">
              <a:lnSpc>
                <a:spcPts val="4342"/>
              </a:lnSpc>
              <a:buFont typeface="Arial"/>
              <a:buChar char="•"/>
            </a:pPr>
            <a:r>
              <a:rPr lang="en-US" sz="3102">
                <a:solidFill>
                  <a:srgbClr val="000000"/>
                </a:solidFill>
                <a:latin typeface="DM Sans Bold"/>
              </a:rPr>
              <a:t>hist_min</a:t>
            </a:r>
            <a:r>
              <a:rPr lang="en-US" sz="3102">
                <a:solidFill>
                  <a:srgbClr val="000000"/>
                </a:solidFill>
                <a:latin typeface="DM Sans"/>
              </a:rPr>
              <a:t>: Pixel that is occuring minimum no. of time in histogram.</a:t>
            </a:r>
          </a:p>
          <a:p>
            <a:pPr marL="669735" lvl="1" indent="-334867" algn="just">
              <a:lnSpc>
                <a:spcPts val="4342"/>
              </a:lnSpc>
              <a:buFont typeface="Arial"/>
              <a:buChar char="•"/>
            </a:pPr>
            <a:r>
              <a:rPr lang="en-US" sz="3102">
                <a:solidFill>
                  <a:srgbClr val="000000"/>
                </a:solidFill>
                <a:latin typeface="DM Sans Bold"/>
              </a:rPr>
              <a:t>hist_bottom</a:t>
            </a:r>
            <a:r>
              <a:rPr lang="en-US" sz="3102">
                <a:solidFill>
                  <a:srgbClr val="000000"/>
                </a:solidFill>
                <a:latin typeface="DM Sans"/>
              </a:rPr>
              <a:t>: Intensity of pixel which is minimum number of time.</a:t>
            </a:r>
          </a:p>
        </p:txBody>
      </p:sp>
      <p:sp>
        <p:nvSpPr>
          <p:cNvPr id="6" name="TextBox 6"/>
          <p:cNvSpPr txBox="1"/>
          <p:nvPr/>
        </p:nvSpPr>
        <p:spPr>
          <a:xfrm>
            <a:off x="1301631" y="1983656"/>
            <a:ext cx="8996434" cy="3836369"/>
          </a:xfrm>
          <a:prstGeom prst="rect">
            <a:avLst/>
          </a:prstGeom>
        </p:spPr>
        <p:txBody>
          <a:bodyPr lIns="0" tIns="0" rIns="0" bIns="0" rtlCol="0" anchor="t">
            <a:spAutoFit/>
          </a:bodyPr>
          <a:lstStyle/>
          <a:p>
            <a:pPr algn="just">
              <a:lnSpc>
                <a:spcPts val="4342"/>
              </a:lnSpc>
            </a:pPr>
            <a:r>
              <a:rPr lang="en-US" sz="3102">
                <a:solidFill>
                  <a:srgbClr val="000000"/>
                </a:solidFill>
                <a:latin typeface="DM Sans"/>
              </a:rPr>
              <a:t>In this section of code we are finding maximum histogram count and its corresponding intensity level in the histogram of a grayscale image.</a:t>
            </a:r>
          </a:p>
          <a:p>
            <a:pPr marL="669735" lvl="1" indent="-334867" algn="just">
              <a:lnSpc>
                <a:spcPts val="4342"/>
              </a:lnSpc>
              <a:buFont typeface="Arial"/>
              <a:buChar char="•"/>
            </a:pPr>
            <a:r>
              <a:rPr lang="en-US" sz="3102">
                <a:solidFill>
                  <a:srgbClr val="000000"/>
                </a:solidFill>
                <a:latin typeface="DM Sans Bold"/>
              </a:rPr>
              <a:t>hist_max</a:t>
            </a:r>
            <a:r>
              <a:rPr lang="en-US" sz="3102">
                <a:solidFill>
                  <a:srgbClr val="000000"/>
                </a:solidFill>
                <a:latin typeface="DM Sans"/>
              </a:rPr>
              <a:t>: Pixel that is occuring maximum no. of time in histogram.</a:t>
            </a:r>
          </a:p>
          <a:p>
            <a:pPr marL="669735" lvl="1" indent="-334867" algn="just">
              <a:lnSpc>
                <a:spcPts val="4342"/>
              </a:lnSpc>
              <a:buFont typeface="Arial"/>
              <a:buChar char="•"/>
            </a:pPr>
            <a:r>
              <a:rPr lang="en-US" sz="3102">
                <a:solidFill>
                  <a:srgbClr val="000000"/>
                </a:solidFill>
                <a:latin typeface="DM Sans Bold"/>
              </a:rPr>
              <a:t>hist_peak</a:t>
            </a:r>
            <a:r>
              <a:rPr lang="en-US" sz="3102">
                <a:solidFill>
                  <a:srgbClr val="000000"/>
                </a:solidFill>
                <a:latin typeface="DM Sans"/>
              </a:rPr>
              <a:t>: Intensity of pixel which is ocuring maximum number of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353303" y="3972398"/>
            <a:ext cx="6468473" cy="3389054"/>
          </a:xfrm>
          <a:custGeom>
            <a:avLst/>
            <a:gdLst/>
            <a:ahLst/>
            <a:cxnLst/>
            <a:rect l="l" t="t" r="r" b="b"/>
            <a:pathLst>
              <a:path w="6468473" h="3389054">
                <a:moveTo>
                  <a:pt x="0" y="0"/>
                </a:moveTo>
                <a:lnTo>
                  <a:pt x="6468473" y="0"/>
                </a:lnTo>
                <a:lnTo>
                  <a:pt x="6468473" y="3389053"/>
                </a:lnTo>
                <a:lnTo>
                  <a:pt x="0" y="3389053"/>
                </a:lnTo>
                <a:lnTo>
                  <a:pt x="0" y="0"/>
                </a:lnTo>
                <a:close/>
              </a:path>
            </a:pathLst>
          </a:custGeom>
          <a:blipFill>
            <a:blip r:embed="rId2"/>
            <a:stretch>
              <a:fillRect r="-14312"/>
            </a:stretch>
          </a:blipFill>
        </p:spPr>
        <p:txBody>
          <a:bodyPr/>
          <a:lstStyle/>
          <a:p>
            <a:endParaRPr lang="en-US"/>
          </a:p>
        </p:txBody>
      </p:sp>
      <p:sp>
        <p:nvSpPr>
          <p:cNvPr id="3" name="TextBox 3"/>
          <p:cNvSpPr txBox="1"/>
          <p:nvPr/>
        </p:nvSpPr>
        <p:spPr>
          <a:xfrm>
            <a:off x="623017" y="668345"/>
            <a:ext cx="8951238" cy="654034"/>
          </a:xfrm>
          <a:prstGeom prst="rect">
            <a:avLst/>
          </a:prstGeom>
        </p:spPr>
        <p:txBody>
          <a:bodyPr lIns="0" tIns="0" rIns="0" bIns="0" rtlCol="0" anchor="t">
            <a:spAutoFit/>
          </a:bodyPr>
          <a:lstStyle/>
          <a:p>
            <a:pPr algn="ctr">
              <a:lnSpc>
                <a:spcPts val="5425"/>
              </a:lnSpc>
              <a:spcBef>
                <a:spcPct val="0"/>
              </a:spcBef>
            </a:pPr>
            <a:r>
              <a:rPr lang="en-US" sz="3875" u="sng">
                <a:solidFill>
                  <a:srgbClr val="000000"/>
                </a:solidFill>
                <a:latin typeface="DM Sans Bold"/>
              </a:rPr>
              <a:t>Relation Between the Intensity Levels</a:t>
            </a:r>
          </a:p>
        </p:txBody>
      </p:sp>
      <p:sp>
        <p:nvSpPr>
          <p:cNvPr id="4" name="TextBox 4"/>
          <p:cNvSpPr txBox="1"/>
          <p:nvPr/>
        </p:nvSpPr>
        <p:spPr>
          <a:xfrm>
            <a:off x="623017" y="1376613"/>
            <a:ext cx="10284902" cy="8513948"/>
          </a:xfrm>
          <a:prstGeom prst="rect">
            <a:avLst/>
          </a:prstGeom>
        </p:spPr>
        <p:txBody>
          <a:bodyPr lIns="0" tIns="0" rIns="0" bIns="0" rtlCol="0" anchor="t">
            <a:spAutoFit/>
          </a:bodyPr>
          <a:lstStyle/>
          <a:p>
            <a:pPr algn="just">
              <a:lnSpc>
                <a:spcPts val="4802"/>
              </a:lnSpc>
              <a:spcBef>
                <a:spcPct val="0"/>
              </a:spcBef>
            </a:pPr>
            <a:r>
              <a:rPr lang="en-US" sz="3430">
                <a:solidFill>
                  <a:srgbClr val="000000"/>
                </a:solidFill>
                <a:latin typeface="DM Sans"/>
              </a:rPr>
              <a:t>In this section of the code we are assessing the relationship between the intensity levels corresponding to the minimum and maximum histogram counts. </a:t>
            </a:r>
          </a:p>
          <a:p>
            <a:pPr algn="just">
              <a:lnSpc>
                <a:spcPts val="4802"/>
              </a:lnSpc>
              <a:spcBef>
                <a:spcPct val="0"/>
              </a:spcBef>
            </a:pPr>
            <a:r>
              <a:rPr lang="en-US" sz="3430">
                <a:solidFill>
                  <a:srgbClr val="000000"/>
                </a:solidFill>
                <a:latin typeface="DM Sans"/>
              </a:rPr>
              <a:t>Case when </a:t>
            </a:r>
            <a:r>
              <a:rPr lang="en-US" sz="3430">
                <a:solidFill>
                  <a:srgbClr val="000000"/>
                </a:solidFill>
                <a:latin typeface="DM Sans Bold"/>
              </a:rPr>
              <a:t>hist_bottom</a:t>
            </a:r>
            <a:r>
              <a:rPr lang="en-US" sz="3430">
                <a:solidFill>
                  <a:srgbClr val="000000"/>
                </a:solidFill>
                <a:latin typeface="DM Sans"/>
              </a:rPr>
              <a:t> is </a:t>
            </a:r>
            <a:r>
              <a:rPr lang="en-US" sz="3430">
                <a:solidFill>
                  <a:srgbClr val="000000"/>
                </a:solidFill>
                <a:latin typeface="DM Sans Bold"/>
              </a:rPr>
              <a:t>greater</a:t>
            </a:r>
            <a:r>
              <a:rPr lang="en-US" sz="3430">
                <a:solidFill>
                  <a:srgbClr val="000000"/>
                </a:solidFill>
                <a:latin typeface="DM Sans"/>
              </a:rPr>
              <a:t> than </a:t>
            </a:r>
            <a:r>
              <a:rPr lang="en-US" sz="3430">
                <a:solidFill>
                  <a:srgbClr val="000000"/>
                </a:solidFill>
                <a:latin typeface="DM Sans Bold"/>
              </a:rPr>
              <a:t>hist_peak</a:t>
            </a:r>
            <a:r>
              <a:rPr lang="en-US" sz="3430">
                <a:solidFill>
                  <a:srgbClr val="000000"/>
                </a:solidFill>
                <a:latin typeface="DM Sans"/>
              </a:rPr>
              <a:t>:</a:t>
            </a:r>
          </a:p>
          <a:p>
            <a:pPr marL="740575" lvl="1" indent="-370288" algn="just">
              <a:lnSpc>
                <a:spcPts val="4802"/>
              </a:lnSpc>
              <a:buFont typeface="Arial"/>
              <a:buChar char="•"/>
            </a:pPr>
            <a:r>
              <a:rPr lang="en-US" sz="3430">
                <a:solidFill>
                  <a:srgbClr val="000000"/>
                </a:solidFill>
                <a:latin typeface="DM Sans"/>
              </a:rPr>
              <a:t>That means image more white pixels than black.</a:t>
            </a:r>
          </a:p>
          <a:p>
            <a:pPr marL="740575" lvl="1" indent="-370288" algn="just">
              <a:lnSpc>
                <a:spcPts val="4802"/>
              </a:lnSpc>
              <a:buFont typeface="Arial"/>
              <a:buChar char="•"/>
            </a:pPr>
            <a:r>
              <a:rPr lang="en-US" sz="3430">
                <a:solidFill>
                  <a:srgbClr val="000000"/>
                </a:solidFill>
                <a:latin typeface="DM Sans"/>
              </a:rPr>
              <a:t>In that case, we are assigning flag as 0.</a:t>
            </a:r>
          </a:p>
          <a:p>
            <a:pPr algn="just">
              <a:lnSpc>
                <a:spcPts val="4802"/>
              </a:lnSpc>
              <a:spcBef>
                <a:spcPct val="0"/>
              </a:spcBef>
            </a:pPr>
            <a:r>
              <a:rPr lang="en-US" sz="3430">
                <a:solidFill>
                  <a:srgbClr val="000000"/>
                </a:solidFill>
                <a:latin typeface="DM Sans"/>
              </a:rPr>
              <a:t>Case when </a:t>
            </a:r>
            <a:r>
              <a:rPr lang="en-US" sz="3430">
                <a:solidFill>
                  <a:srgbClr val="000000"/>
                </a:solidFill>
                <a:latin typeface="DM Sans Bold"/>
              </a:rPr>
              <a:t>hist_bottom</a:t>
            </a:r>
            <a:r>
              <a:rPr lang="en-US" sz="3430">
                <a:solidFill>
                  <a:srgbClr val="000000"/>
                </a:solidFill>
                <a:latin typeface="DM Sans"/>
              </a:rPr>
              <a:t> is </a:t>
            </a:r>
            <a:r>
              <a:rPr lang="en-US" sz="3430">
                <a:solidFill>
                  <a:srgbClr val="000000"/>
                </a:solidFill>
                <a:latin typeface="DM Sans Bold"/>
              </a:rPr>
              <a:t>lesser</a:t>
            </a:r>
            <a:r>
              <a:rPr lang="en-US" sz="3430">
                <a:solidFill>
                  <a:srgbClr val="000000"/>
                </a:solidFill>
                <a:latin typeface="DM Sans"/>
              </a:rPr>
              <a:t> than </a:t>
            </a:r>
            <a:r>
              <a:rPr lang="en-US" sz="3430">
                <a:solidFill>
                  <a:srgbClr val="000000"/>
                </a:solidFill>
                <a:latin typeface="DM Sans Bold"/>
              </a:rPr>
              <a:t>hist_peak</a:t>
            </a:r>
            <a:r>
              <a:rPr lang="en-US" sz="3430">
                <a:solidFill>
                  <a:srgbClr val="000000"/>
                </a:solidFill>
                <a:latin typeface="DM Sans"/>
              </a:rPr>
              <a:t>:</a:t>
            </a:r>
          </a:p>
          <a:p>
            <a:pPr marL="740575" lvl="1" indent="-370288" algn="just">
              <a:lnSpc>
                <a:spcPts val="4802"/>
              </a:lnSpc>
              <a:buFont typeface="Arial"/>
              <a:buChar char="•"/>
            </a:pPr>
            <a:r>
              <a:rPr lang="en-US" sz="3430">
                <a:solidFill>
                  <a:srgbClr val="000000"/>
                </a:solidFill>
                <a:latin typeface="DM Sans"/>
              </a:rPr>
              <a:t>That means image more black pixels than white.</a:t>
            </a:r>
          </a:p>
          <a:p>
            <a:pPr marL="740575" lvl="1" indent="-370288" algn="just">
              <a:lnSpc>
                <a:spcPts val="4802"/>
              </a:lnSpc>
              <a:buFont typeface="Arial"/>
              <a:buChar char="•"/>
            </a:pPr>
            <a:r>
              <a:rPr lang="en-US" sz="3430">
                <a:solidFill>
                  <a:srgbClr val="000000"/>
                </a:solidFill>
                <a:latin typeface="DM Sans"/>
              </a:rPr>
              <a:t>In that case, we are assigning flag as 1.</a:t>
            </a:r>
          </a:p>
          <a:p>
            <a:pPr algn="just">
              <a:lnSpc>
                <a:spcPts val="4802"/>
              </a:lnSpc>
              <a:spcBef>
                <a:spcPct val="0"/>
              </a:spcBef>
            </a:pPr>
            <a:endParaRPr lang="en-US" sz="3430">
              <a:solidFill>
                <a:srgbClr val="00000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617833"/>
            <a:ext cx="15169506" cy="6090257"/>
          </a:xfrm>
          <a:custGeom>
            <a:avLst/>
            <a:gdLst/>
            <a:ahLst/>
            <a:cxnLst/>
            <a:rect l="l" t="t" r="r" b="b"/>
            <a:pathLst>
              <a:path w="15169506" h="6090257">
                <a:moveTo>
                  <a:pt x="0" y="0"/>
                </a:moveTo>
                <a:lnTo>
                  <a:pt x="15169506" y="0"/>
                </a:lnTo>
                <a:lnTo>
                  <a:pt x="15169506" y="6090257"/>
                </a:lnTo>
                <a:lnTo>
                  <a:pt x="0" y="6090257"/>
                </a:lnTo>
                <a:lnTo>
                  <a:pt x="0" y="0"/>
                </a:lnTo>
                <a:close/>
              </a:path>
            </a:pathLst>
          </a:custGeom>
          <a:blipFill>
            <a:blip r:embed="rId2"/>
            <a:stretch>
              <a:fillRect l="-296"/>
            </a:stretch>
          </a:blipFill>
        </p:spPr>
        <p:txBody>
          <a:bodyPr/>
          <a:lstStyle/>
          <a:p>
            <a:endParaRPr lang="en-US"/>
          </a:p>
        </p:txBody>
      </p:sp>
      <p:sp>
        <p:nvSpPr>
          <p:cNvPr id="3" name="TextBox 3"/>
          <p:cNvSpPr txBox="1"/>
          <p:nvPr/>
        </p:nvSpPr>
        <p:spPr>
          <a:xfrm>
            <a:off x="1028700" y="307471"/>
            <a:ext cx="8139351" cy="721229"/>
          </a:xfrm>
          <a:prstGeom prst="rect">
            <a:avLst/>
          </a:prstGeom>
        </p:spPr>
        <p:txBody>
          <a:bodyPr lIns="0" tIns="0" rIns="0" bIns="0" rtlCol="0" anchor="t">
            <a:spAutoFit/>
          </a:bodyPr>
          <a:lstStyle/>
          <a:p>
            <a:pPr algn="ctr">
              <a:lnSpc>
                <a:spcPts val="5922"/>
              </a:lnSpc>
              <a:spcBef>
                <a:spcPct val="0"/>
              </a:spcBef>
            </a:pPr>
            <a:r>
              <a:rPr lang="en-US" sz="4230" u="sng">
                <a:solidFill>
                  <a:srgbClr val="000000"/>
                </a:solidFill>
                <a:latin typeface="DM Sans Bold"/>
              </a:rPr>
              <a:t>Determining Shifting Directions</a:t>
            </a:r>
          </a:p>
        </p:txBody>
      </p:sp>
      <p:sp>
        <p:nvSpPr>
          <p:cNvPr id="4" name="TextBox 4"/>
          <p:cNvSpPr txBox="1"/>
          <p:nvPr/>
        </p:nvSpPr>
        <p:spPr>
          <a:xfrm>
            <a:off x="1028700" y="1156069"/>
            <a:ext cx="16230600" cy="2461764"/>
          </a:xfrm>
          <a:prstGeom prst="rect">
            <a:avLst/>
          </a:prstGeom>
        </p:spPr>
        <p:txBody>
          <a:bodyPr lIns="0" tIns="0" rIns="0" bIns="0" rtlCol="0" anchor="t">
            <a:spAutoFit/>
          </a:bodyPr>
          <a:lstStyle/>
          <a:p>
            <a:pPr algn="just">
              <a:lnSpc>
                <a:spcPts val="4802"/>
              </a:lnSpc>
            </a:pPr>
            <a:r>
              <a:rPr lang="en-US" sz="3430">
                <a:solidFill>
                  <a:srgbClr val="000000"/>
                </a:solidFill>
                <a:latin typeface="DM Sans"/>
              </a:rPr>
              <a:t>The relationship between the peak and bottom values guides the shifting direction. If hist_bottom is greater than hist_peak, it implies a leftward shift; otherwise, a rightward shift is performed.</a:t>
            </a:r>
          </a:p>
          <a:p>
            <a:pPr>
              <a:lnSpc>
                <a:spcPts val="5222"/>
              </a:lnSpc>
              <a:spcBef>
                <a:spcPct val="0"/>
              </a:spcBef>
            </a:pPr>
            <a:r>
              <a:rPr lang="en-US" sz="3730">
                <a:solidFill>
                  <a:srgbClr val="000000"/>
                </a:solidFill>
                <a:latin typeface="DM Sans Bold"/>
              </a:rPr>
              <a:t>CODE FOR LEFT SHIFT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1715</Words>
  <Application>Microsoft Office PowerPoint</Application>
  <PresentationFormat>Custom</PresentationFormat>
  <Paragraphs>79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DM Sans</vt:lpstr>
      <vt:lpstr>DM Sans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Minimalist Marketing Strategy Presentation</dc:title>
  <cp:lastModifiedBy>Md Zeeshan</cp:lastModifiedBy>
  <cp:revision>3</cp:revision>
  <dcterms:created xsi:type="dcterms:W3CDTF">2006-08-16T00:00:00Z</dcterms:created>
  <dcterms:modified xsi:type="dcterms:W3CDTF">2023-12-15T17:58:42Z</dcterms:modified>
  <dc:identifier>DAF2k8zeGzc</dc:identifier>
</cp:coreProperties>
</file>