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6905-821C-4E5D-95F1-2014187C4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951338-1E3E-4557-81A9-30EF702B5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0E648E-BD83-427D-82D3-B732E2CC59AD}"/>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84FAE533-172A-4FD6-8A08-9F6F34F95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E4275-97E9-458D-AEA4-E1BDD52495AA}"/>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378420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993E-7B7A-48BD-A98C-9A57DD4CD5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7C4CF-95C0-47B1-B41A-FEDB8D5B23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A6CF5-08F7-470C-BA98-A117A669D9F0}"/>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15884772-7313-4DFC-A05B-47C786A17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6A394-7387-4026-B28B-2E585A19ACCE}"/>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26179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A0EB2-B37F-4473-B4BC-1B4AD3197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E567C-6306-49DD-993E-E31F7BB7C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0AD8-554B-496A-B384-74360478A84F}"/>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BA5C696A-8F10-4084-B7B1-E4E00350E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7809-E862-4077-860D-1BE090767D51}"/>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304572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5FAD-8BAA-418A-8A14-BA1AD5929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2D62E-F1B2-4F65-BA2D-205AE6191B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44EE9-F373-4A7D-8842-C4926D6A39E7}"/>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A4275623-23E3-4FEB-9499-47D450591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24C41-053D-42C9-B25C-BBEAEEC73E32}"/>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40067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0E48-B944-4FC0-BD70-2B65938A9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3F5BF4-48DC-42B4-972B-2CA493750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82504-608A-4D78-9E4F-B26555EB72F1}"/>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E7D95CB6-BC8B-42D2-AF85-186BFF357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BD4BE-3C6E-4230-A4F8-262E49261197}"/>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322819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774A-039D-4107-8AC4-94EF57B66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1D3E4-5D90-422D-B690-3D8BCF520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ED7F21-8CFA-450D-A454-F8FE4A69C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3F2E8-CD29-4B94-9052-27D58BBC571E}"/>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6" name="Footer Placeholder 5">
            <a:extLst>
              <a:ext uri="{FF2B5EF4-FFF2-40B4-BE49-F238E27FC236}">
                <a16:creationId xmlns:a16="http://schemas.microsoft.com/office/drawing/2014/main" id="{0A07F713-E43F-446A-BD24-49AA43251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47B5D-3BE7-4BE3-A59C-4890060880DA}"/>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171463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499E-71FE-493E-8275-9B7F96B80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A3F44-2D97-4041-B424-45FF24EA4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FFBCD-9FE2-44CA-A7BC-6A177141A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20FED-F7C9-400B-98AC-81807FD38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8D22C-C895-4C04-AE0C-8C2DF1600D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FFA48-8BF7-4EA0-A557-DA4F95B5132B}"/>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8" name="Footer Placeholder 7">
            <a:extLst>
              <a:ext uri="{FF2B5EF4-FFF2-40B4-BE49-F238E27FC236}">
                <a16:creationId xmlns:a16="http://schemas.microsoft.com/office/drawing/2014/main" id="{5C1142F7-A69B-40B1-8036-A27174DEB9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93BEE7-B7F4-4311-A65B-5846479B422D}"/>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115628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F031-503A-491E-BB78-D621CE3BDD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63A0E-65B6-42D4-A5EA-6B41542B50B2}"/>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4" name="Footer Placeholder 3">
            <a:extLst>
              <a:ext uri="{FF2B5EF4-FFF2-40B4-BE49-F238E27FC236}">
                <a16:creationId xmlns:a16="http://schemas.microsoft.com/office/drawing/2014/main" id="{4A197D63-69FC-4038-8D90-1A449FB47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BEEA7-3CFE-422B-AE5A-4B84BFB1D0F6}"/>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365791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85981-4A3F-4956-A1BA-50D3800F2DE1}"/>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3" name="Footer Placeholder 2">
            <a:extLst>
              <a:ext uri="{FF2B5EF4-FFF2-40B4-BE49-F238E27FC236}">
                <a16:creationId xmlns:a16="http://schemas.microsoft.com/office/drawing/2014/main" id="{ACFB40FC-52EC-4BAE-BFCB-CCF94DB26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16E37-2EFC-41C4-9F7D-04629BFF8DE2}"/>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117004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9771-21F6-492E-9B76-9971B98E9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B2C53-6FA8-4F77-83F7-C9CDC2101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39EA6A-739D-452C-A539-92FD557D0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74E75-5D2C-41F4-B117-43A44F53A7B0}"/>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6" name="Footer Placeholder 5">
            <a:extLst>
              <a:ext uri="{FF2B5EF4-FFF2-40B4-BE49-F238E27FC236}">
                <a16:creationId xmlns:a16="http://schemas.microsoft.com/office/drawing/2014/main" id="{7A7BF585-C82D-4D23-B764-0398B4DBA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A29DE-2F0E-4957-BF71-982826ACBB83}"/>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57356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5925-629C-458A-806D-EAD050B90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324298-E09B-4670-9768-8586A43D9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AD9BAA-8083-4051-87E1-AD47FA6B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6DC1A-5EA8-43E3-A10E-C2B94D72D4C7}"/>
              </a:ext>
            </a:extLst>
          </p:cNvPr>
          <p:cNvSpPr>
            <a:spLocks noGrp="1"/>
          </p:cNvSpPr>
          <p:nvPr>
            <p:ph type="dt" sz="half" idx="10"/>
          </p:nvPr>
        </p:nvSpPr>
        <p:spPr/>
        <p:txBody>
          <a:bodyPr/>
          <a:lstStyle/>
          <a:p>
            <a:fld id="{A4DBCA81-8AB2-460B-A86F-251BFCB1ED54}" type="datetimeFigureOut">
              <a:rPr lang="en-US" smtClean="0"/>
              <a:t>5/23/2020</a:t>
            </a:fld>
            <a:endParaRPr lang="en-US"/>
          </a:p>
        </p:txBody>
      </p:sp>
      <p:sp>
        <p:nvSpPr>
          <p:cNvPr id="6" name="Footer Placeholder 5">
            <a:extLst>
              <a:ext uri="{FF2B5EF4-FFF2-40B4-BE49-F238E27FC236}">
                <a16:creationId xmlns:a16="http://schemas.microsoft.com/office/drawing/2014/main" id="{7D68DDD2-2991-45CD-B18B-864A3AD52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EDF5F-BC52-4EDE-A5D5-66B40B6738AC}"/>
              </a:ext>
            </a:extLst>
          </p:cNvPr>
          <p:cNvSpPr>
            <a:spLocks noGrp="1"/>
          </p:cNvSpPr>
          <p:nvPr>
            <p:ph type="sldNum" sz="quarter" idx="12"/>
          </p:nvPr>
        </p:nvSpPr>
        <p:spPr/>
        <p:txBody>
          <a:bodyPr/>
          <a:lstStyle/>
          <a:p>
            <a:fld id="{273F1762-13E2-485C-8F7B-7BEFD64816B0}" type="slidenum">
              <a:rPr lang="en-US" smtClean="0"/>
              <a:t>‹#›</a:t>
            </a:fld>
            <a:endParaRPr lang="en-US"/>
          </a:p>
        </p:txBody>
      </p:sp>
    </p:spTree>
    <p:extLst>
      <p:ext uri="{BB962C8B-B14F-4D97-AF65-F5344CB8AC3E}">
        <p14:creationId xmlns:p14="http://schemas.microsoft.com/office/powerpoint/2010/main" val="309841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A48E4-F6B5-4BC2-9644-CF9351B9E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1BF6A-E8B2-42B9-9F04-FAA14AAAE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5F5DF-2F6E-4AB9-84CD-59C0C509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BCA81-8AB2-460B-A86F-251BFCB1ED54}" type="datetimeFigureOut">
              <a:rPr lang="en-US" smtClean="0"/>
              <a:t>5/23/2020</a:t>
            </a:fld>
            <a:endParaRPr lang="en-US"/>
          </a:p>
        </p:txBody>
      </p:sp>
      <p:sp>
        <p:nvSpPr>
          <p:cNvPr id="5" name="Footer Placeholder 4">
            <a:extLst>
              <a:ext uri="{FF2B5EF4-FFF2-40B4-BE49-F238E27FC236}">
                <a16:creationId xmlns:a16="http://schemas.microsoft.com/office/drawing/2014/main" id="{25896A66-89BA-444D-B755-2EA82BFAA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0F4115-BA4B-4B95-B169-26DBF81B6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F1762-13E2-485C-8F7B-7BEFD64816B0}" type="slidenum">
              <a:rPr lang="en-US" smtClean="0"/>
              <a:t>‹#›</a:t>
            </a:fld>
            <a:endParaRPr lang="en-US"/>
          </a:p>
        </p:txBody>
      </p:sp>
    </p:spTree>
    <p:extLst>
      <p:ext uri="{BB962C8B-B14F-4D97-AF65-F5344CB8AC3E}">
        <p14:creationId xmlns:p14="http://schemas.microsoft.com/office/powerpoint/2010/main" val="1851194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4498-59F6-40B6-860D-6E17D0FCAE55}"/>
              </a:ext>
            </a:extLst>
          </p:cNvPr>
          <p:cNvSpPr>
            <a:spLocks noGrp="1"/>
          </p:cNvSpPr>
          <p:nvPr>
            <p:ph type="ctrTitle"/>
          </p:nvPr>
        </p:nvSpPr>
        <p:spPr/>
        <p:txBody>
          <a:bodyPr>
            <a:normAutofit/>
          </a:bodyPr>
          <a:lstStyle/>
          <a:p>
            <a:r>
              <a:rPr lang="en-US" sz="8800" dirty="0" err="1"/>
              <a:t>css</a:t>
            </a:r>
            <a:endParaRPr lang="en-US" sz="8800" dirty="0"/>
          </a:p>
        </p:txBody>
      </p:sp>
      <p:sp>
        <p:nvSpPr>
          <p:cNvPr id="3" name="Subtitle 2">
            <a:extLst>
              <a:ext uri="{FF2B5EF4-FFF2-40B4-BE49-F238E27FC236}">
                <a16:creationId xmlns:a16="http://schemas.microsoft.com/office/drawing/2014/main" id="{75165B3E-8280-4089-9DC0-7C201EB1A0BD}"/>
              </a:ext>
            </a:extLst>
          </p:cNvPr>
          <p:cNvSpPr>
            <a:spLocks noGrp="1"/>
          </p:cNvSpPr>
          <p:nvPr>
            <p:ph type="subTitle" idx="1"/>
          </p:nvPr>
        </p:nvSpPr>
        <p:spPr/>
        <p:txBody>
          <a:bodyPr/>
          <a:lstStyle/>
          <a:p>
            <a:r>
              <a:rPr lang="en-US" sz="5400" dirty="0"/>
              <a:t>CSS Introduction</a:t>
            </a:r>
          </a:p>
          <a:p>
            <a:endParaRPr lang="en-US" dirty="0"/>
          </a:p>
        </p:txBody>
      </p:sp>
    </p:spTree>
    <p:extLst>
      <p:ext uri="{BB962C8B-B14F-4D97-AF65-F5344CB8AC3E}">
        <p14:creationId xmlns:p14="http://schemas.microsoft.com/office/powerpoint/2010/main" val="335081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8B27-C51F-451B-A6FB-2767BF835901}"/>
              </a:ext>
            </a:extLst>
          </p:cNvPr>
          <p:cNvSpPr>
            <a:spLocks noGrp="1"/>
          </p:cNvSpPr>
          <p:nvPr>
            <p:ph type="title"/>
          </p:nvPr>
        </p:nvSpPr>
        <p:spPr/>
        <p:txBody>
          <a:bodyPr/>
          <a:lstStyle/>
          <a:p>
            <a:r>
              <a:rPr lang="en-US" dirty="0"/>
              <a:t>Text align and Text Decoration</a:t>
            </a:r>
          </a:p>
        </p:txBody>
      </p:sp>
      <p:sp>
        <p:nvSpPr>
          <p:cNvPr id="3" name="Content Placeholder 2">
            <a:extLst>
              <a:ext uri="{FF2B5EF4-FFF2-40B4-BE49-F238E27FC236}">
                <a16:creationId xmlns:a16="http://schemas.microsoft.com/office/drawing/2014/main" id="{F6EB3D1F-459A-4447-A054-CB77A058614C}"/>
              </a:ext>
            </a:extLst>
          </p:cNvPr>
          <p:cNvSpPr>
            <a:spLocks noGrp="1"/>
          </p:cNvSpPr>
          <p:nvPr>
            <p:ph idx="1"/>
          </p:nvPr>
        </p:nvSpPr>
        <p:spPr/>
        <p:txBody>
          <a:bodyPr>
            <a:normAutofit/>
          </a:bodyPr>
          <a:lstStyle/>
          <a:p>
            <a:r>
              <a:rPr lang="en-US" dirty="0"/>
              <a:t>h1 {</a:t>
            </a:r>
            <a:br>
              <a:rPr lang="en-US" dirty="0"/>
            </a:br>
            <a:r>
              <a:rPr lang="en-US" dirty="0"/>
              <a:t>  text-align: </a:t>
            </a:r>
            <a:r>
              <a:rPr lang="en-US" dirty="0" err="1"/>
              <a:t>center;left,right</a:t>
            </a:r>
            <a:r>
              <a:rPr lang="en-US" dirty="0"/>
              <a:t>;</a:t>
            </a:r>
            <a:br>
              <a:rPr lang="en-US" dirty="0"/>
            </a:br>
            <a:r>
              <a:rPr lang="en-US" dirty="0"/>
              <a:t>}</a:t>
            </a:r>
          </a:p>
          <a:p>
            <a:r>
              <a:rPr lang="en-US" dirty="0"/>
              <a:t>h1 {</a:t>
            </a:r>
          </a:p>
          <a:p>
            <a:r>
              <a:rPr lang="en-US" dirty="0"/>
              <a:t>  text-decoration: overline, line-through, underline;</a:t>
            </a:r>
          </a:p>
          <a:p>
            <a:r>
              <a:rPr lang="en-US" dirty="0"/>
              <a:t>}</a:t>
            </a:r>
          </a:p>
          <a:p>
            <a:endParaRPr lang="en-US" dirty="0"/>
          </a:p>
        </p:txBody>
      </p:sp>
    </p:spTree>
    <p:extLst>
      <p:ext uri="{BB962C8B-B14F-4D97-AF65-F5344CB8AC3E}">
        <p14:creationId xmlns:p14="http://schemas.microsoft.com/office/powerpoint/2010/main" val="120018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BFAB-44AA-4E0C-A7ED-A46E6F904BF1}"/>
              </a:ext>
            </a:extLst>
          </p:cNvPr>
          <p:cNvSpPr>
            <a:spLocks noGrp="1"/>
          </p:cNvSpPr>
          <p:nvPr>
            <p:ph type="title"/>
          </p:nvPr>
        </p:nvSpPr>
        <p:spPr/>
        <p:txBody>
          <a:bodyPr/>
          <a:lstStyle/>
          <a:p>
            <a:r>
              <a:rPr lang="en-US" dirty="0"/>
              <a:t>Text Transformation</a:t>
            </a:r>
            <a:br>
              <a:rPr lang="en-US" dirty="0"/>
            </a:br>
            <a:endParaRPr lang="en-US" dirty="0"/>
          </a:p>
        </p:txBody>
      </p:sp>
      <p:sp>
        <p:nvSpPr>
          <p:cNvPr id="3" name="Content Placeholder 2">
            <a:extLst>
              <a:ext uri="{FF2B5EF4-FFF2-40B4-BE49-F238E27FC236}">
                <a16:creationId xmlns:a16="http://schemas.microsoft.com/office/drawing/2014/main" id="{B693BC92-BC63-4695-A101-F9F731891745}"/>
              </a:ext>
            </a:extLst>
          </p:cNvPr>
          <p:cNvSpPr>
            <a:spLocks noGrp="1"/>
          </p:cNvSpPr>
          <p:nvPr>
            <p:ph idx="1"/>
          </p:nvPr>
        </p:nvSpPr>
        <p:spPr/>
        <p:txBody>
          <a:bodyPr/>
          <a:lstStyle/>
          <a:p>
            <a:r>
              <a:rPr lang="en-US" dirty="0" err="1"/>
              <a:t>p.uppercase</a:t>
            </a:r>
            <a:r>
              <a:rPr lang="en-US" dirty="0"/>
              <a:t> {</a:t>
            </a:r>
            <a:br>
              <a:rPr lang="en-US" dirty="0"/>
            </a:br>
            <a:r>
              <a:rPr lang="en-US" dirty="0"/>
              <a:t>  text-transform: uppercase;</a:t>
            </a:r>
            <a:br>
              <a:rPr lang="en-US" dirty="0"/>
            </a:br>
            <a:r>
              <a:rPr lang="en-US" dirty="0"/>
              <a:t>}</a:t>
            </a:r>
            <a:br>
              <a:rPr lang="en-US" dirty="0"/>
            </a:br>
            <a:br>
              <a:rPr lang="en-US" dirty="0"/>
            </a:br>
            <a:r>
              <a:rPr lang="en-US" dirty="0" err="1"/>
              <a:t>p.lowercase</a:t>
            </a:r>
            <a:r>
              <a:rPr lang="en-US" dirty="0"/>
              <a:t> {</a:t>
            </a:r>
            <a:br>
              <a:rPr lang="en-US" dirty="0"/>
            </a:br>
            <a:r>
              <a:rPr lang="en-US" dirty="0"/>
              <a:t>  text-transform: lowercase;</a:t>
            </a:r>
            <a:br>
              <a:rPr lang="en-US" dirty="0"/>
            </a:br>
            <a:r>
              <a:rPr lang="en-US" dirty="0"/>
              <a:t>}</a:t>
            </a:r>
            <a:br>
              <a:rPr lang="en-US" dirty="0"/>
            </a:br>
            <a:br>
              <a:rPr lang="en-US" dirty="0"/>
            </a:br>
            <a:r>
              <a:rPr lang="en-US" dirty="0" err="1"/>
              <a:t>p.capitalize</a:t>
            </a:r>
            <a:r>
              <a:rPr lang="en-US" dirty="0"/>
              <a:t> {</a:t>
            </a:r>
            <a:br>
              <a:rPr lang="en-US" dirty="0"/>
            </a:br>
            <a:r>
              <a:rPr lang="en-US" dirty="0"/>
              <a:t>  text-transform: capitalize;</a:t>
            </a:r>
            <a:br>
              <a:rPr lang="en-US" dirty="0"/>
            </a:br>
            <a:r>
              <a:rPr lang="en-US" dirty="0"/>
              <a:t>}</a:t>
            </a:r>
          </a:p>
        </p:txBody>
      </p:sp>
    </p:spTree>
    <p:extLst>
      <p:ext uri="{BB962C8B-B14F-4D97-AF65-F5344CB8AC3E}">
        <p14:creationId xmlns:p14="http://schemas.microsoft.com/office/powerpoint/2010/main" val="294418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F786-8EBD-4E12-BAF6-8CAD47B318B2}"/>
              </a:ext>
            </a:extLst>
          </p:cNvPr>
          <p:cNvSpPr>
            <a:spLocks noGrp="1"/>
          </p:cNvSpPr>
          <p:nvPr>
            <p:ph type="title"/>
          </p:nvPr>
        </p:nvSpPr>
        <p:spPr/>
        <p:txBody>
          <a:bodyPr/>
          <a:lstStyle/>
          <a:p>
            <a:r>
              <a:rPr lang="en-US" dirty="0"/>
              <a:t>line-height Letter-Spacing Word-Spacing</a:t>
            </a:r>
          </a:p>
        </p:txBody>
      </p:sp>
      <p:sp>
        <p:nvSpPr>
          <p:cNvPr id="3" name="Content Placeholder 2">
            <a:extLst>
              <a:ext uri="{FF2B5EF4-FFF2-40B4-BE49-F238E27FC236}">
                <a16:creationId xmlns:a16="http://schemas.microsoft.com/office/drawing/2014/main" id="{5C51AB83-0B7E-4104-BB2C-A6D3B11E018D}"/>
              </a:ext>
            </a:extLst>
          </p:cNvPr>
          <p:cNvSpPr>
            <a:spLocks noGrp="1"/>
          </p:cNvSpPr>
          <p:nvPr>
            <p:ph idx="1"/>
          </p:nvPr>
        </p:nvSpPr>
        <p:spPr/>
        <p:txBody>
          <a:bodyPr>
            <a:normAutofit lnSpcReduction="10000"/>
          </a:bodyPr>
          <a:lstStyle/>
          <a:p>
            <a:r>
              <a:rPr lang="en-US" dirty="0" err="1"/>
              <a:t>p.small</a:t>
            </a:r>
            <a:r>
              <a:rPr lang="en-US" dirty="0"/>
              <a:t> {</a:t>
            </a:r>
          </a:p>
          <a:p>
            <a:r>
              <a:rPr lang="en-US" dirty="0"/>
              <a:t>  line-height: 0.7;</a:t>
            </a:r>
          </a:p>
          <a:p>
            <a:r>
              <a:rPr lang="en-US" dirty="0"/>
              <a:t>}</a:t>
            </a:r>
          </a:p>
          <a:p>
            <a:r>
              <a:rPr lang="en-US" dirty="0"/>
              <a:t>h1 {</a:t>
            </a:r>
            <a:br>
              <a:rPr lang="en-US" dirty="0"/>
            </a:br>
            <a:r>
              <a:rPr lang="en-US" dirty="0"/>
              <a:t>  letter-spacing: 3px;</a:t>
            </a:r>
            <a:br>
              <a:rPr lang="en-US" dirty="0"/>
            </a:br>
            <a:r>
              <a:rPr lang="en-US" dirty="0"/>
              <a:t>}</a:t>
            </a:r>
          </a:p>
          <a:p>
            <a:r>
              <a:rPr lang="en-US" dirty="0"/>
              <a:t>h1 {</a:t>
            </a:r>
            <a:br>
              <a:rPr lang="en-US" dirty="0"/>
            </a:br>
            <a:r>
              <a:rPr lang="en-US" dirty="0"/>
              <a:t>  word-spacing: 10px;</a:t>
            </a:r>
            <a:br>
              <a:rPr lang="en-US" dirty="0"/>
            </a:br>
            <a:r>
              <a:rPr lang="en-US" dirty="0"/>
              <a:t>}</a:t>
            </a:r>
            <a:br>
              <a:rPr lang="en-US" dirty="0"/>
            </a:br>
            <a:endParaRPr lang="en-US" dirty="0"/>
          </a:p>
        </p:txBody>
      </p:sp>
    </p:spTree>
    <p:extLst>
      <p:ext uri="{BB962C8B-B14F-4D97-AF65-F5344CB8AC3E}">
        <p14:creationId xmlns:p14="http://schemas.microsoft.com/office/powerpoint/2010/main" val="317626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41B5-D340-4169-B804-623451EF356C}"/>
              </a:ext>
            </a:extLst>
          </p:cNvPr>
          <p:cNvSpPr>
            <a:spLocks noGrp="1"/>
          </p:cNvSpPr>
          <p:nvPr>
            <p:ph type="title"/>
          </p:nvPr>
        </p:nvSpPr>
        <p:spPr/>
        <p:txBody>
          <a:bodyPr>
            <a:normAutofit fontScale="90000"/>
          </a:bodyPr>
          <a:lstStyle/>
          <a:p>
            <a:r>
              <a:rPr lang="en-US" dirty="0"/>
              <a:t>CSS Borders</a:t>
            </a:r>
            <a:br>
              <a:rPr lang="en-US" dirty="0"/>
            </a:br>
            <a:r>
              <a:rPr lang="en-US" sz="2200" dirty="0"/>
              <a:t>The CSS border properties allow you to specify the style, width, and color of an element's border</a:t>
            </a:r>
            <a:br>
              <a:rPr lang="en-US" dirty="0"/>
            </a:br>
            <a:endParaRPr lang="en-US" dirty="0"/>
          </a:p>
        </p:txBody>
      </p:sp>
      <p:sp>
        <p:nvSpPr>
          <p:cNvPr id="3" name="Content Placeholder 2">
            <a:extLst>
              <a:ext uri="{FF2B5EF4-FFF2-40B4-BE49-F238E27FC236}">
                <a16:creationId xmlns:a16="http://schemas.microsoft.com/office/drawing/2014/main" id="{A822575E-E9DB-4914-AA6A-A3FF6DF81F11}"/>
              </a:ext>
            </a:extLst>
          </p:cNvPr>
          <p:cNvSpPr>
            <a:spLocks noGrp="1"/>
          </p:cNvSpPr>
          <p:nvPr>
            <p:ph idx="1"/>
          </p:nvPr>
        </p:nvSpPr>
        <p:spPr/>
        <p:txBody>
          <a:bodyPr>
            <a:normAutofit fontScale="62500" lnSpcReduction="20000"/>
          </a:bodyPr>
          <a:lstStyle/>
          <a:p>
            <a:r>
              <a:rPr lang="en-US" dirty="0"/>
              <a:t>CSS Border Properties</a:t>
            </a:r>
          </a:p>
          <a:p>
            <a:r>
              <a:rPr lang="en-US" dirty="0"/>
              <a:t>The border-style property specifies what kind of border to display.</a:t>
            </a:r>
          </a:p>
          <a:p>
            <a:r>
              <a:rPr lang="en-US" dirty="0"/>
              <a:t>The following values are allowed:</a:t>
            </a:r>
          </a:p>
          <a:p>
            <a:r>
              <a:rPr lang="en-US" dirty="0"/>
              <a:t>dotted - Defines a dotted border</a:t>
            </a:r>
          </a:p>
          <a:p>
            <a:r>
              <a:rPr lang="en-US" dirty="0"/>
              <a:t>dashed - Defines a dashed border</a:t>
            </a:r>
          </a:p>
          <a:p>
            <a:r>
              <a:rPr lang="en-US" dirty="0"/>
              <a:t>solid - Defines a solid border</a:t>
            </a:r>
          </a:p>
          <a:p>
            <a:r>
              <a:rPr lang="en-US" dirty="0"/>
              <a:t>double - Defines a double border</a:t>
            </a:r>
          </a:p>
          <a:p>
            <a:r>
              <a:rPr lang="en-US" dirty="0"/>
              <a:t>groove - Defines a 3D grooved border. The effect depends on the border-color value</a:t>
            </a:r>
          </a:p>
          <a:p>
            <a:r>
              <a:rPr lang="en-US" dirty="0"/>
              <a:t>ridge - Defines a 3D ridged border. The effect depends on the border-color value</a:t>
            </a:r>
          </a:p>
          <a:p>
            <a:r>
              <a:rPr lang="en-US" dirty="0"/>
              <a:t>inset - Defines a 3D inset border. The effect depends on the border-color value</a:t>
            </a:r>
          </a:p>
          <a:p>
            <a:r>
              <a:rPr lang="en-US" dirty="0"/>
              <a:t>outset - Defines a 3D outset border. The effect depends on the border-color value</a:t>
            </a:r>
          </a:p>
          <a:p>
            <a:r>
              <a:rPr lang="en-US" dirty="0"/>
              <a:t>none - Defines no border</a:t>
            </a:r>
          </a:p>
          <a:p>
            <a:r>
              <a:rPr lang="en-US" dirty="0"/>
              <a:t>hidden - Defines a hidden border</a:t>
            </a:r>
          </a:p>
        </p:txBody>
      </p:sp>
    </p:spTree>
    <p:extLst>
      <p:ext uri="{BB962C8B-B14F-4D97-AF65-F5344CB8AC3E}">
        <p14:creationId xmlns:p14="http://schemas.microsoft.com/office/powerpoint/2010/main" val="176676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DF37-F796-4F5B-8313-231CBFFC0C7F}"/>
              </a:ext>
            </a:extLst>
          </p:cNvPr>
          <p:cNvSpPr>
            <a:spLocks noGrp="1"/>
          </p:cNvSpPr>
          <p:nvPr>
            <p:ph type="title"/>
          </p:nvPr>
        </p:nvSpPr>
        <p:spPr/>
        <p:txBody>
          <a:bodyPr/>
          <a:lstStyle/>
          <a:p>
            <a:r>
              <a:rPr lang="en-US" dirty="0"/>
              <a:t>syntax= {</a:t>
            </a:r>
            <a:r>
              <a:rPr lang="en-US" dirty="0" err="1"/>
              <a:t>border-style:”value</a:t>
            </a:r>
            <a:r>
              <a:rPr lang="en-US" dirty="0"/>
              <a:t>”</a:t>
            </a:r>
          </a:p>
        </p:txBody>
      </p:sp>
      <p:sp>
        <p:nvSpPr>
          <p:cNvPr id="3" name="Content Placeholder 2">
            <a:extLst>
              <a:ext uri="{FF2B5EF4-FFF2-40B4-BE49-F238E27FC236}">
                <a16:creationId xmlns:a16="http://schemas.microsoft.com/office/drawing/2014/main" id="{034D3D39-F226-4340-92E8-1B3021FDFADD}"/>
              </a:ext>
            </a:extLst>
          </p:cNvPr>
          <p:cNvSpPr>
            <a:spLocks noGrp="1"/>
          </p:cNvSpPr>
          <p:nvPr>
            <p:ph idx="1"/>
          </p:nvPr>
        </p:nvSpPr>
        <p:spPr/>
        <p:txBody>
          <a:bodyPr/>
          <a:lstStyle/>
          <a:p>
            <a:r>
              <a:rPr lang="en-US" dirty="0" err="1"/>
              <a:t>p.dotted</a:t>
            </a:r>
            <a:r>
              <a:rPr lang="en-US" dirty="0"/>
              <a:t> {border-style: dotted;}</a:t>
            </a:r>
          </a:p>
          <a:p>
            <a:r>
              <a:rPr lang="en-US" dirty="0" err="1"/>
              <a:t>p.dashed</a:t>
            </a:r>
            <a:r>
              <a:rPr lang="en-US" dirty="0"/>
              <a:t> {border-style: dashed;}</a:t>
            </a:r>
          </a:p>
          <a:p>
            <a:r>
              <a:rPr lang="en-US" dirty="0" err="1"/>
              <a:t>p.solid</a:t>
            </a:r>
            <a:r>
              <a:rPr lang="en-US" dirty="0"/>
              <a:t> {border-style: solid;}</a:t>
            </a:r>
          </a:p>
          <a:p>
            <a:r>
              <a:rPr lang="en-US" dirty="0" err="1"/>
              <a:t>p.double</a:t>
            </a:r>
            <a:r>
              <a:rPr lang="en-US" dirty="0"/>
              <a:t> {border-style: double;}</a:t>
            </a:r>
          </a:p>
          <a:p>
            <a:r>
              <a:rPr lang="en-US" dirty="0" err="1"/>
              <a:t>p.groove</a:t>
            </a:r>
            <a:r>
              <a:rPr lang="en-US" dirty="0"/>
              <a:t> {border-style: groove;}</a:t>
            </a:r>
          </a:p>
        </p:txBody>
      </p:sp>
    </p:spTree>
    <p:extLst>
      <p:ext uri="{BB962C8B-B14F-4D97-AF65-F5344CB8AC3E}">
        <p14:creationId xmlns:p14="http://schemas.microsoft.com/office/powerpoint/2010/main" val="284597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4796-5022-4DDF-9D0B-E129D5B5ACFB}"/>
              </a:ext>
            </a:extLst>
          </p:cNvPr>
          <p:cNvSpPr>
            <a:spLocks noGrp="1"/>
          </p:cNvSpPr>
          <p:nvPr>
            <p:ph type="title"/>
          </p:nvPr>
        </p:nvSpPr>
        <p:spPr/>
        <p:txBody>
          <a:bodyPr/>
          <a:lstStyle/>
          <a:p>
            <a:r>
              <a:rPr lang="en-US" dirty="0"/>
              <a:t>Border width , color and shorthand</a:t>
            </a:r>
          </a:p>
        </p:txBody>
      </p:sp>
      <p:sp>
        <p:nvSpPr>
          <p:cNvPr id="3" name="Content Placeholder 2">
            <a:extLst>
              <a:ext uri="{FF2B5EF4-FFF2-40B4-BE49-F238E27FC236}">
                <a16:creationId xmlns:a16="http://schemas.microsoft.com/office/drawing/2014/main" id="{56B5278F-3AAB-438F-ABBC-B44C3416CC78}"/>
              </a:ext>
            </a:extLst>
          </p:cNvPr>
          <p:cNvSpPr>
            <a:spLocks noGrp="1"/>
          </p:cNvSpPr>
          <p:nvPr>
            <p:ph idx="1"/>
          </p:nvPr>
        </p:nvSpPr>
        <p:spPr/>
        <p:txBody>
          <a:bodyPr/>
          <a:lstStyle/>
          <a:p>
            <a:r>
              <a:rPr lang="en-US" dirty="0"/>
              <a:t>  border-style: solid;</a:t>
            </a:r>
            <a:br>
              <a:rPr lang="en-US" dirty="0"/>
            </a:br>
            <a:r>
              <a:rPr lang="en-US" dirty="0"/>
              <a:t>  border-width: 5px 20px; /* 5px top and bottom, 20px on the sides */</a:t>
            </a:r>
            <a:br>
              <a:rPr lang="en-US" dirty="0"/>
            </a:br>
            <a:r>
              <a:rPr lang="en-US" dirty="0"/>
              <a:t>}</a:t>
            </a:r>
          </a:p>
          <a:p>
            <a:r>
              <a:rPr lang="en-US" dirty="0"/>
              <a:t> border-color: red green blue yellow;</a:t>
            </a:r>
          </a:p>
          <a:p>
            <a:r>
              <a:rPr lang="en-US" dirty="0"/>
              <a:t>p {</a:t>
            </a:r>
            <a:br>
              <a:rPr lang="en-US" dirty="0"/>
            </a:br>
            <a:r>
              <a:rPr lang="en-US" dirty="0"/>
              <a:t>  border: 6px solid red;</a:t>
            </a:r>
            <a:br>
              <a:rPr lang="en-US" dirty="0"/>
            </a:br>
            <a:r>
              <a:rPr lang="en-US" dirty="0"/>
              <a:t>  background-color: </a:t>
            </a:r>
            <a:r>
              <a:rPr lang="en-US" dirty="0" err="1"/>
              <a:t>lightgrey</a:t>
            </a:r>
            <a:r>
              <a:rPr lang="en-US" dirty="0"/>
              <a:t>;</a:t>
            </a:r>
            <a:br>
              <a:rPr lang="en-US" dirty="0"/>
            </a:br>
            <a:r>
              <a:rPr lang="en-US" dirty="0"/>
              <a:t>} </a:t>
            </a:r>
          </a:p>
        </p:txBody>
      </p:sp>
    </p:spTree>
    <p:extLst>
      <p:ext uri="{BB962C8B-B14F-4D97-AF65-F5344CB8AC3E}">
        <p14:creationId xmlns:p14="http://schemas.microsoft.com/office/powerpoint/2010/main" val="367230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1564-9914-4963-93CC-21581DE2DBA4}"/>
              </a:ext>
            </a:extLst>
          </p:cNvPr>
          <p:cNvSpPr>
            <a:spLocks noGrp="1"/>
          </p:cNvSpPr>
          <p:nvPr>
            <p:ph type="title"/>
          </p:nvPr>
        </p:nvSpPr>
        <p:spPr/>
        <p:txBody>
          <a:bodyPr/>
          <a:lstStyle/>
          <a:p>
            <a:r>
              <a:rPr lang="en-US" dirty="0"/>
              <a:t>Border-radius</a:t>
            </a:r>
          </a:p>
        </p:txBody>
      </p:sp>
      <p:sp>
        <p:nvSpPr>
          <p:cNvPr id="3" name="Content Placeholder 2">
            <a:extLst>
              <a:ext uri="{FF2B5EF4-FFF2-40B4-BE49-F238E27FC236}">
                <a16:creationId xmlns:a16="http://schemas.microsoft.com/office/drawing/2014/main" id="{593E0360-CFFF-45B2-8300-A3B41522591B}"/>
              </a:ext>
            </a:extLst>
          </p:cNvPr>
          <p:cNvSpPr>
            <a:spLocks noGrp="1"/>
          </p:cNvSpPr>
          <p:nvPr>
            <p:ph idx="1"/>
          </p:nvPr>
        </p:nvSpPr>
        <p:spPr/>
        <p:txBody>
          <a:bodyPr/>
          <a:lstStyle/>
          <a:p>
            <a:r>
              <a:rPr lang="en-US" dirty="0"/>
              <a:t>p.round1 {</a:t>
            </a:r>
          </a:p>
          <a:p>
            <a:r>
              <a:rPr lang="en-US" dirty="0"/>
              <a:t>  border: 2px solid red;</a:t>
            </a:r>
          </a:p>
          <a:p>
            <a:r>
              <a:rPr lang="en-US" dirty="0"/>
              <a:t>  border-radius: 5px;</a:t>
            </a:r>
          </a:p>
          <a:p>
            <a:r>
              <a:rPr lang="en-US" dirty="0"/>
              <a:t>}</a:t>
            </a:r>
          </a:p>
        </p:txBody>
      </p:sp>
    </p:spTree>
    <p:extLst>
      <p:ext uri="{BB962C8B-B14F-4D97-AF65-F5344CB8AC3E}">
        <p14:creationId xmlns:p14="http://schemas.microsoft.com/office/powerpoint/2010/main" val="171606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AF65-0139-45AF-82E7-2877D0C020CA}"/>
              </a:ext>
            </a:extLst>
          </p:cNvPr>
          <p:cNvSpPr>
            <a:spLocks noGrp="1"/>
          </p:cNvSpPr>
          <p:nvPr>
            <p:ph type="title"/>
          </p:nvPr>
        </p:nvSpPr>
        <p:spPr/>
        <p:txBody>
          <a:bodyPr/>
          <a:lstStyle/>
          <a:p>
            <a:r>
              <a:rPr lang="en-US" dirty="0"/>
              <a:t>CSS Fonts :</a:t>
            </a:r>
            <a:r>
              <a:rPr lang="en-US" dirty="0" err="1"/>
              <a:t>family,style</a:t>
            </a:r>
            <a:r>
              <a:rPr lang="en-US" dirty="0"/>
              <a:t> and size</a:t>
            </a:r>
            <a:br>
              <a:rPr lang="en-US" dirty="0"/>
            </a:br>
            <a:endParaRPr lang="en-US" dirty="0"/>
          </a:p>
        </p:txBody>
      </p:sp>
      <p:sp>
        <p:nvSpPr>
          <p:cNvPr id="3" name="Content Placeholder 2">
            <a:extLst>
              <a:ext uri="{FF2B5EF4-FFF2-40B4-BE49-F238E27FC236}">
                <a16:creationId xmlns:a16="http://schemas.microsoft.com/office/drawing/2014/main" id="{FF6F6A5C-339C-467D-B5F1-E7423801311B}"/>
              </a:ext>
            </a:extLst>
          </p:cNvPr>
          <p:cNvSpPr>
            <a:spLocks noGrp="1"/>
          </p:cNvSpPr>
          <p:nvPr>
            <p:ph idx="1"/>
          </p:nvPr>
        </p:nvSpPr>
        <p:spPr/>
        <p:txBody>
          <a:bodyPr/>
          <a:lstStyle/>
          <a:p>
            <a:r>
              <a:rPr lang="en-US" dirty="0"/>
              <a:t>.serif {</a:t>
            </a:r>
            <a:br>
              <a:rPr lang="en-US" dirty="0"/>
            </a:br>
            <a:r>
              <a:rPr lang="en-US" dirty="0"/>
              <a:t>  font-family: "Times New Roman", Times, serif;</a:t>
            </a:r>
            <a:br>
              <a:rPr lang="en-US" dirty="0"/>
            </a:br>
            <a:r>
              <a:rPr lang="en-US" dirty="0"/>
              <a:t>}</a:t>
            </a:r>
          </a:p>
          <a:p>
            <a:r>
              <a:rPr lang="en-US" dirty="0" err="1"/>
              <a:t>p.normal</a:t>
            </a:r>
            <a:r>
              <a:rPr lang="en-US" dirty="0"/>
              <a:t> {</a:t>
            </a:r>
            <a:br>
              <a:rPr lang="en-US" dirty="0"/>
            </a:br>
            <a:r>
              <a:rPr lang="en-US" dirty="0"/>
              <a:t>  font-style: normal;</a:t>
            </a:r>
            <a:br>
              <a:rPr lang="en-US" dirty="0"/>
            </a:br>
            <a:r>
              <a:rPr lang="en-US" dirty="0"/>
              <a:t>}</a:t>
            </a:r>
          </a:p>
          <a:p>
            <a:r>
              <a:rPr lang="en-US" dirty="0"/>
              <a:t>h2 {</a:t>
            </a:r>
            <a:br>
              <a:rPr lang="en-US" dirty="0"/>
            </a:br>
            <a:r>
              <a:rPr lang="en-US" dirty="0"/>
              <a:t>  font-size: 30px;</a:t>
            </a:r>
            <a:br>
              <a:rPr lang="en-US" dirty="0"/>
            </a:br>
            <a:r>
              <a:rPr lang="en-US" dirty="0"/>
              <a:t>}</a:t>
            </a:r>
          </a:p>
        </p:txBody>
      </p:sp>
    </p:spTree>
    <p:extLst>
      <p:ext uri="{BB962C8B-B14F-4D97-AF65-F5344CB8AC3E}">
        <p14:creationId xmlns:p14="http://schemas.microsoft.com/office/powerpoint/2010/main" val="412654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F2C8-64AC-4D62-BC3F-B0D9EF61A413}"/>
              </a:ext>
            </a:extLst>
          </p:cNvPr>
          <p:cNvSpPr>
            <a:spLocks noGrp="1"/>
          </p:cNvSpPr>
          <p:nvPr>
            <p:ph type="title"/>
          </p:nvPr>
        </p:nvSpPr>
        <p:spPr/>
        <p:txBody>
          <a:bodyPr/>
          <a:lstStyle/>
          <a:p>
            <a:r>
              <a:rPr lang="en-US" dirty="0"/>
              <a:t>CSS Margins</a:t>
            </a:r>
            <a:br>
              <a:rPr lang="en-US" dirty="0"/>
            </a:br>
            <a:endParaRPr lang="en-US" dirty="0"/>
          </a:p>
        </p:txBody>
      </p:sp>
      <p:sp>
        <p:nvSpPr>
          <p:cNvPr id="3" name="Content Placeholder 2">
            <a:extLst>
              <a:ext uri="{FF2B5EF4-FFF2-40B4-BE49-F238E27FC236}">
                <a16:creationId xmlns:a16="http://schemas.microsoft.com/office/drawing/2014/main" id="{B53E72B5-1667-482B-AEBE-B7A91A982C73}"/>
              </a:ext>
            </a:extLst>
          </p:cNvPr>
          <p:cNvSpPr>
            <a:spLocks noGrp="1"/>
          </p:cNvSpPr>
          <p:nvPr>
            <p:ph idx="1"/>
          </p:nvPr>
        </p:nvSpPr>
        <p:spPr/>
        <p:txBody>
          <a:bodyPr>
            <a:normAutofit fontScale="85000" lnSpcReduction="20000"/>
          </a:bodyPr>
          <a:lstStyle/>
          <a:p>
            <a:r>
              <a:rPr lang="en-US" dirty="0"/>
              <a:t>The CSS margin properties are used to create space around elements, outside of any defined borders.</a:t>
            </a:r>
          </a:p>
          <a:p>
            <a:endParaRPr lang="en-US" dirty="0"/>
          </a:p>
          <a:p>
            <a:r>
              <a:rPr lang="en-US" dirty="0"/>
              <a:t>With CSS, you have full control over the margins. There are properties for setting the margin for each side of an element (top, right, bottom, and left).</a:t>
            </a:r>
          </a:p>
          <a:p>
            <a:r>
              <a:rPr lang="en-US" dirty="0"/>
              <a:t>Margin - Individual Sides</a:t>
            </a:r>
          </a:p>
          <a:p>
            <a:r>
              <a:rPr lang="en-US" dirty="0"/>
              <a:t>CSS has properties for specifying the margin for each side of an element:</a:t>
            </a:r>
          </a:p>
          <a:p>
            <a:endParaRPr lang="en-US" dirty="0"/>
          </a:p>
          <a:p>
            <a:r>
              <a:rPr lang="en-US" dirty="0"/>
              <a:t>margin-top</a:t>
            </a:r>
          </a:p>
          <a:p>
            <a:r>
              <a:rPr lang="en-US" dirty="0"/>
              <a:t>margin-right</a:t>
            </a:r>
          </a:p>
          <a:p>
            <a:r>
              <a:rPr lang="en-US" dirty="0"/>
              <a:t>margin-bottom</a:t>
            </a:r>
          </a:p>
          <a:p>
            <a:r>
              <a:rPr lang="en-US" dirty="0"/>
              <a:t>margin-left</a:t>
            </a:r>
          </a:p>
        </p:txBody>
      </p:sp>
    </p:spTree>
    <p:extLst>
      <p:ext uri="{BB962C8B-B14F-4D97-AF65-F5344CB8AC3E}">
        <p14:creationId xmlns:p14="http://schemas.microsoft.com/office/powerpoint/2010/main" val="417852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828D-43C2-444F-8933-BD6CD8C38EA2}"/>
              </a:ext>
            </a:extLst>
          </p:cNvPr>
          <p:cNvSpPr>
            <a:spLocks noGrp="1"/>
          </p:cNvSpPr>
          <p:nvPr>
            <p:ph type="title"/>
          </p:nvPr>
        </p:nvSpPr>
        <p:spPr/>
        <p:txBody>
          <a:bodyPr/>
          <a:lstStyle/>
          <a:p>
            <a:r>
              <a:rPr lang="en-US" dirty="0"/>
              <a:t>Margin - Shorthand Property</a:t>
            </a:r>
            <a:br>
              <a:rPr lang="en-US" dirty="0"/>
            </a:br>
            <a:endParaRPr lang="en-US" dirty="0"/>
          </a:p>
        </p:txBody>
      </p:sp>
      <p:sp>
        <p:nvSpPr>
          <p:cNvPr id="3" name="Content Placeholder 2">
            <a:extLst>
              <a:ext uri="{FF2B5EF4-FFF2-40B4-BE49-F238E27FC236}">
                <a16:creationId xmlns:a16="http://schemas.microsoft.com/office/drawing/2014/main" id="{CF15250C-0EC1-4BBF-B2FD-80546EE04930}"/>
              </a:ext>
            </a:extLst>
          </p:cNvPr>
          <p:cNvSpPr>
            <a:spLocks noGrp="1"/>
          </p:cNvSpPr>
          <p:nvPr>
            <p:ph idx="1"/>
          </p:nvPr>
        </p:nvSpPr>
        <p:spPr/>
        <p:txBody>
          <a:bodyPr/>
          <a:lstStyle/>
          <a:p>
            <a:r>
              <a:rPr lang="en-US" b="1" dirty="0"/>
              <a:t>margin: 25px 50px 75px 100px;</a:t>
            </a:r>
            <a:r>
              <a:rPr lang="en-US" dirty="0"/>
              <a:t>top margin is 25px</a:t>
            </a:r>
          </a:p>
          <a:p>
            <a:r>
              <a:rPr lang="en-US" dirty="0"/>
              <a:t>right margin is 50px</a:t>
            </a:r>
          </a:p>
          <a:p>
            <a:r>
              <a:rPr lang="en-US" dirty="0"/>
              <a:t>bottom margin is 75px</a:t>
            </a:r>
          </a:p>
          <a:p>
            <a:r>
              <a:rPr lang="en-US" dirty="0"/>
              <a:t>left margin is 100px</a:t>
            </a:r>
          </a:p>
          <a:p>
            <a:r>
              <a:rPr lang="en-US" dirty="0"/>
              <a:t>p {</a:t>
            </a:r>
            <a:br>
              <a:rPr lang="en-US" dirty="0"/>
            </a:br>
            <a:r>
              <a:rPr lang="en-US" dirty="0"/>
              <a:t>  margin: 25px 50px 75px 100px;</a:t>
            </a:r>
            <a:br>
              <a:rPr lang="en-US" dirty="0"/>
            </a:br>
            <a:r>
              <a:rPr lang="en-US" dirty="0"/>
              <a:t>}</a:t>
            </a:r>
          </a:p>
        </p:txBody>
      </p:sp>
    </p:spTree>
    <p:extLst>
      <p:ext uri="{BB962C8B-B14F-4D97-AF65-F5344CB8AC3E}">
        <p14:creationId xmlns:p14="http://schemas.microsoft.com/office/powerpoint/2010/main" val="315396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E089-4F7D-4199-8A59-51B677BC9A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225BF7-4863-422F-AE72-2EABD086818A}"/>
              </a:ext>
            </a:extLst>
          </p:cNvPr>
          <p:cNvSpPr>
            <a:spLocks noGrp="1"/>
          </p:cNvSpPr>
          <p:nvPr>
            <p:ph idx="1"/>
          </p:nvPr>
        </p:nvSpPr>
        <p:spPr/>
        <p:txBody>
          <a:bodyPr/>
          <a:lstStyle/>
          <a:p>
            <a:r>
              <a:rPr lang="en-US" dirty="0"/>
              <a:t>What is CSS?</a:t>
            </a:r>
          </a:p>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stylesheets are stored in </a:t>
            </a:r>
            <a:r>
              <a:rPr lang="en-US" b="1" dirty="0"/>
              <a:t>CSS files</a:t>
            </a:r>
            <a:endParaRPr lang="en-US" dirty="0"/>
          </a:p>
          <a:p>
            <a:pPr marL="0" indent="0">
              <a:buNone/>
            </a:pPr>
            <a:endParaRPr lang="en-US" dirty="0"/>
          </a:p>
        </p:txBody>
      </p:sp>
    </p:spTree>
    <p:extLst>
      <p:ext uri="{BB962C8B-B14F-4D97-AF65-F5344CB8AC3E}">
        <p14:creationId xmlns:p14="http://schemas.microsoft.com/office/powerpoint/2010/main" val="48192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F043-730F-497D-9E9B-0BA4D47ADC3A}"/>
              </a:ext>
            </a:extLst>
          </p:cNvPr>
          <p:cNvSpPr>
            <a:spLocks noGrp="1"/>
          </p:cNvSpPr>
          <p:nvPr>
            <p:ph type="title"/>
          </p:nvPr>
        </p:nvSpPr>
        <p:spPr/>
        <p:txBody>
          <a:bodyPr/>
          <a:lstStyle/>
          <a:p>
            <a:r>
              <a:rPr lang="en-US" dirty="0"/>
              <a:t>CSS Padding</a:t>
            </a:r>
            <a:br>
              <a:rPr lang="en-US" dirty="0"/>
            </a:br>
            <a:endParaRPr lang="en-US" dirty="0"/>
          </a:p>
        </p:txBody>
      </p:sp>
      <p:sp>
        <p:nvSpPr>
          <p:cNvPr id="3" name="Content Placeholder 2">
            <a:extLst>
              <a:ext uri="{FF2B5EF4-FFF2-40B4-BE49-F238E27FC236}">
                <a16:creationId xmlns:a16="http://schemas.microsoft.com/office/drawing/2014/main" id="{D5F9F522-B9F1-4B09-BF98-31B97C3CE638}"/>
              </a:ext>
            </a:extLst>
          </p:cNvPr>
          <p:cNvSpPr>
            <a:spLocks noGrp="1"/>
          </p:cNvSpPr>
          <p:nvPr>
            <p:ph idx="1"/>
          </p:nvPr>
        </p:nvSpPr>
        <p:spPr/>
        <p:txBody>
          <a:bodyPr/>
          <a:lstStyle/>
          <a:p>
            <a:r>
              <a:rPr lang="en-US" dirty="0"/>
              <a:t>CSS Padding</a:t>
            </a:r>
          </a:p>
          <a:p>
            <a:r>
              <a:rPr lang="en-US" dirty="0"/>
              <a:t>The CSS padding properties are used to generate space around an element's content, inside of any defined borders.</a:t>
            </a:r>
          </a:p>
          <a:p>
            <a:endParaRPr lang="en-US" dirty="0"/>
          </a:p>
          <a:p>
            <a:r>
              <a:rPr lang="en-US" dirty="0"/>
              <a:t>With CSS, you have full control over the padding. There are properties for setting the padding for each side of an element (top, right, bottom, and left).</a:t>
            </a:r>
          </a:p>
        </p:txBody>
      </p:sp>
    </p:spTree>
    <p:extLst>
      <p:ext uri="{BB962C8B-B14F-4D97-AF65-F5344CB8AC3E}">
        <p14:creationId xmlns:p14="http://schemas.microsoft.com/office/powerpoint/2010/main" val="2225512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75B-4DDE-4B0E-8148-D1F9733916CB}"/>
              </a:ext>
            </a:extLst>
          </p:cNvPr>
          <p:cNvSpPr>
            <a:spLocks noGrp="1"/>
          </p:cNvSpPr>
          <p:nvPr>
            <p:ph type="title"/>
          </p:nvPr>
        </p:nvSpPr>
        <p:spPr/>
        <p:txBody>
          <a:bodyPr/>
          <a:lstStyle/>
          <a:p>
            <a:r>
              <a:rPr lang="en-US" dirty="0"/>
              <a:t>Padding - Individual Sides</a:t>
            </a:r>
            <a:br>
              <a:rPr lang="en-US" dirty="0"/>
            </a:br>
            <a:endParaRPr lang="en-US" dirty="0"/>
          </a:p>
        </p:txBody>
      </p:sp>
      <p:sp>
        <p:nvSpPr>
          <p:cNvPr id="3" name="Content Placeholder 2">
            <a:extLst>
              <a:ext uri="{FF2B5EF4-FFF2-40B4-BE49-F238E27FC236}">
                <a16:creationId xmlns:a16="http://schemas.microsoft.com/office/drawing/2014/main" id="{EB385DCF-A0B7-4E1D-8550-02829C4070A5}"/>
              </a:ext>
            </a:extLst>
          </p:cNvPr>
          <p:cNvSpPr>
            <a:spLocks noGrp="1"/>
          </p:cNvSpPr>
          <p:nvPr>
            <p:ph idx="1"/>
          </p:nvPr>
        </p:nvSpPr>
        <p:spPr/>
        <p:txBody>
          <a:bodyPr>
            <a:normAutofit fontScale="92500" lnSpcReduction="10000"/>
          </a:bodyPr>
          <a:lstStyle/>
          <a:p>
            <a:r>
              <a:rPr lang="en-US" dirty="0"/>
              <a:t>CSS has properties for specifying the padding for each side of an element:</a:t>
            </a:r>
          </a:p>
          <a:p>
            <a:r>
              <a:rPr lang="en-US" dirty="0"/>
              <a:t>padding-top</a:t>
            </a:r>
          </a:p>
          <a:p>
            <a:r>
              <a:rPr lang="en-US" dirty="0"/>
              <a:t>padding-right</a:t>
            </a:r>
          </a:p>
          <a:p>
            <a:r>
              <a:rPr lang="en-US" dirty="0"/>
              <a:t>padding-bottom</a:t>
            </a:r>
          </a:p>
          <a:p>
            <a:r>
              <a:rPr lang="en-US" dirty="0"/>
              <a:t>padding-left</a:t>
            </a:r>
          </a:p>
          <a:p>
            <a:r>
              <a:rPr lang="en-US" dirty="0"/>
              <a:t>div {</a:t>
            </a:r>
            <a:br>
              <a:rPr lang="en-US" dirty="0"/>
            </a:br>
            <a:r>
              <a:rPr lang="en-US" dirty="0"/>
              <a:t>  padding-top: 50px;</a:t>
            </a:r>
            <a:br>
              <a:rPr lang="en-US" dirty="0"/>
            </a:br>
            <a:r>
              <a:rPr lang="en-US" dirty="0"/>
              <a:t>  padding-right: 30px;</a:t>
            </a:r>
            <a:br>
              <a:rPr lang="en-US" dirty="0"/>
            </a:br>
            <a:r>
              <a:rPr lang="en-US" dirty="0"/>
              <a:t>  padding-bottom: 50px;</a:t>
            </a:r>
            <a:br>
              <a:rPr lang="en-US" dirty="0"/>
            </a:br>
            <a:r>
              <a:rPr lang="en-US" dirty="0"/>
              <a:t>  padding-left: 80px;</a:t>
            </a:r>
            <a:br>
              <a:rPr lang="en-US" dirty="0"/>
            </a:br>
            <a:r>
              <a:rPr lang="en-US" dirty="0"/>
              <a:t>}</a:t>
            </a:r>
          </a:p>
        </p:txBody>
      </p:sp>
    </p:spTree>
    <p:extLst>
      <p:ext uri="{BB962C8B-B14F-4D97-AF65-F5344CB8AC3E}">
        <p14:creationId xmlns:p14="http://schemas.microsoft.com/office/powerpoint/2010/main" val="9355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DF5F-616D-4799-B004-B8716622A5E0}"/>
              </a:ext>
            </a:extLst>
          </p:cNvPr>
          <p:cNvSpPr>
            <a:spLocks noGrp="1"/>
          </p:cNvSpPr>
          <p:nvPr>
            <p:ph type="title"/>
          </p:nvPr>
        </p:nvSpPr>
        <p:spPr/>
        <p:txBody>
          <a:bodyPr/>
          <a:lstStyle/>
          <a:p>
            <a:r>
              <a:rPr lang="en-US" dirty="0"/>
              <a:t>Padding - Shorthand Property</a:t>
            </a:r>
            <a:br>
              <a:rPr lang="en-US" dirty="0"/>
            </a:br>
            <a:endParaRPr lang="en-US" dirty="0"/>
          </a:p>
        </p:txBody>
      </p:sp>
      <p:sp>
        <p:nvSpPr>
          <p:cNvPr id="3" name="Content Placeholder 2">
            <a:extLst>
              <a:ext uri="{FF2B5EF4-FFF2-40B4-BE49-F238E27FC236}">
                <a16:creationId xmlns:a16="http://schemas.microsoft.com/office/drawing/2014/main" id="{489A54B5-D07A-492D-A93C-62C18CE893D2}"/>
              </a:ext>
            </a:extLst>
          </p:cNvPr>
          <p:cNvSpPr>
            <a:spLocks noGrp="1"/>
          </p:cNvSpPr>
          <p:nvPr>
            <p:ph idx="1"/>
          </p:nvPr>
        </p:nvSpPr>
        <p:spPr/>
        <p:txBody>
          <a:bodyPr/>
          <a:lstStyle/>
          <a:p>
            <a:r>
              <a:rPr lang="en-US" dirty="0"/>
              <a:t>If the padding property has four values:</a:t>
            </a:r>
          </a:p>
          <a:p>
            <a:r>
              <a:rPr lang="en-US" dirty="0"/>
              <a:t>padding: 25px 50px 75px 100px;</a:t>
            </a:r>
          </a:p>
          <a:p>
            <a:r>
              <a:rPr lang="en-US" dirty="0"/>
              <a:t>top padding is 25px</a:t>
            </a:r>
          </a:p>
          <a:p>
            <a:r>
              <a:rPr lang="en-US" dirty="0"/>
              <a:t>right padding is 50px</a:t>
            </a:r>
          </a:p>
          <a:p>
            <a:r>
              <a:rPr lang="en-US" dirty="0"/>
              <a:t>bottom padding is 75px</a:t>
            </a:r>
          </a:p>
          <a:p>
            <a:r>
              <a:rPr lang="en-US" dirty="0"/>
              <a:t>left padding is 100px</a:t>
            </a:r>
          </a:p>
        </p:txBody>
      </p:sp>
    </p:spTree>
    <p:extLst>
      <p:ext uri="{BB962C8B-B14F-4D97-AF65-F5344CB8AC3E}">
        <p14:creationId xmlns:p14="http://schemas.microsoft.com/office/powerpoint/2010/main" val="269834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E2DF-4899-4936-A102-26E07629D254}"/>
              </a:ext>
            </a:extLst>
          </p:cNvPr>
          <p:cNvSpPr>
            <a:spLocks noGrp="1"/>
          </p:cNvSpPr>
          <p:nvPr>
            <p:ph type="title"/>
          </p:nvPr>
        </p:nvSpPr>
        <p:spPr/>
        <p:txBody>
          <a:bodyPr/>
          <a:lstStyle/>
          <a:p>
            <a:r>
              <a:rPr lang="en-US" dirty="0"/>
              <a:t>CSS Height and Width</a:t>
            </a:r>
            <a:br>
              <a:rPr lang="en-US" dirty="0"/>
            </a:br>
            <a:endParaRPr lang="en-US" dirty="0"/>
          </a:p>
        </p:txBody>
      </p:sp>
      <p:sp>
        <p:nvSpPr>
          <p:cNvPr id="3" name="Content Placeholder 2">
            <a:extLst>
              <a:ext uri="{FF2B5EF4-FFF2-40B4-BE49-F238E27FC236}">
                <a16:creationId xmlns:a16="http://schemas.microsoft.com/office/drawing/2014/main" id="{3762F6D7-81D1-40CA-AB59-D9FA65CE64B6}"/>
              </a:ext>
            </a:extLst>
          </p:cNvPr>
          <p:cNvSpPr>
            <a:spLocks noGrp="1"/>
          </p:cNvSpPr>
          <p:nvPr>
            <p:ph idx="1"/>
          </p:nvPr>
        </p:nvSpPr>
        <p:spPr/>
        <p:txBody>
          <a:bodyPr/>
          <a:lstStyle/>
          <a:p>
            <a:r>
              <a:rPr lang="en-US" dirty="0"/>
              <a:t>The height and width properties are used to set the height and width of an element.</a:t>
            </a:r>
          </a:p>
          <a:p>
            <a:endParaRPr lang="en-US" dirty="0"/>
          </a:p>
          <a:p>
            <a:r>
              <a:rPr lang="en-US" dirty="0"/>
              <a:t>The height and width properties do not include padding, borders, or margins. It sets the height/width of the area inside the padding, border, and margin of the element.</a:t>
            </a:r>
          </a:p>
        </p:txBody>
      </p:sp>
    </p:spTree>
    <p:extLst>
      <p:ext uri="{BB962C8B-B14F-4D97-AF65-F5344CB8AC3E}">
        <p14:creationId xmlns:p14="http://schemas.microsoft.com/office/powerpoint/2010/main" val="4219105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2A1D-893A-4508-8BDA-4121685A7780}"/>
              </a:ext>
            </a:extLst>
          </p:cNvPr>
          <p:cNvSpPr>
            <a:spLocks noGrp="1"/>
          </p:cNvSpPr>
          <p:nvPr>
            <p:ph type="title"/>
          </p:nvPr>
        </p:nvSpPr>
        <p:spPr/>
        <p:txBody>
          <a:bodyPr/>
          <a:lstStyle/>
          <a:p>
            <a:r>
              <a:rPr lang="en-US" dirty="0" err="1"/>
              <a:t>Max-width:Max-height</a:t>
            </a:r>
            <a:endParaRPr lang="en-US" dirty="0"/>
          </a:p>
        </p:txBody>
      </p:sp>
      <p:sp>
        <p:nvSpPr>
          <p:cNvPr id="3" name="Content Placeholder 2">
            <a:extLst>
              <a:ext uri="{FF2B5EF4-FFF2-40B4-BE49-F238E27FC236}">
                <a16:creationId xmlns:a16="http://schemas.microsoft.com/office/drawing/2014/main" id="{477AC01D-7BB0-4B68-A986-9EDB741E132A}"/>
              </a:ext>
            </a:extLst>
          </p:cNvPr>
          <p:cNvSpPr>
            <a:spLocks noGrp="1"/>
          </p:cNvSpPr>
          <p:nvPr>
            <p:ph idx="1"/>
          </p:nvPr>
        </p:nvSpPr>
        <p:spPr/>
        <p:txBody>
          <a:bodyPr/>
          <a:lstStyle/>
          <a:p>
            <a:r>
              <a:rPr lang="en-US" dirty="0"/>
              <a:t>div {</a:t>
            </a:r>
            <a:br>
              <a:rPr lang="en-US" dirty="0"/>
            </a:br>
            <a:r>
              <a:rPr lang="en-US" dirty="0"/>
              <a:t>  max-width: 500px;</a:t>
            </a:r>
            <a:br>
              <a:rPr lang="en-US" dirty="0"/>
            </a:br>
            <a:r>
              <a:rPr lang="en-US" dirty="0"/>
              <a:t>  height: 100px;</a:t>
            </a:r>
            <a:br>
              <a:rPr lang="en-US" dirty="0"/>
            </a:br>
            <a:r>
              <a:rPr lang="en-US" dirty="0"/>
              <a:t>  background-color: </a:t>
            </a:r>
            <a:r>
              <a:rPr lang="en-US" dirty="0" err="1"/>
              <a:t>powderblue</a:t>
            </a:r>
            <a:r>
              <a:rPr lang="en-US" dirty="0"/>
              <a:t>;</a:t>
            </a:r>
            <a:br>
              <a:rPr lang="en-US" dirty="0"/>
            </a:br>
            <a:r>
              <a:rPr lang="en-US" dirty="0"/>
              <a:t>}</a:t>
            </a:r>
          </a:p>
        </p:txBody>
      </p:sp>
    </p:spTree>
    <p:extLst>
      <p:ext uri="{BB962C8B-B14F-4D97-AF65-F5344CB8AC3E}">
        <p14:creationId xmlns:p14="http://schemas.microsoft.com/office/powerpoint/2010/main" val="368549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882E-E0A8-4A5E-8899-097341532A4D}"/>
              </a:ext>
            </a:extLst>
          </p:cNvPr>
          <p:cNvSpPr>
            <a:spLocks noGrp="1"/>
          </p:cNvSpPr>
          <p:nvPr>
            <p:ph type="title"/>
          </p:nvPr>
        </p:nvSpPr>
        <p:spPr/>
        <p:txBody>
          <a:bodyPr/>
          <a:lstStyle/>
          <a:p>
            <a:r>
              <a:rPr lang="en-US" dirty="0"/>
              <a:t>The float Property</a:t>
            </a:r>
            <a:br>
              <a:rPr lang="en-US" dirty="0"/>
            </a:br>
            <a:endParaRPr lang="en-US" dirty="0"/>
          </a:p>
        </p:txBody>
      </p:sp>
      <p:sp>
        <p:nvSpPr>
          <p:cNvPr id="3" name="Content Placeholder 2">
            <a:extLst>
              <a:ext uri="{FF2B5EF4-FFF2-40B4-BE49-F238E27FC236}">
                <a16:creationId xmlns:a16="http://schemas.microsoft.com/office/drawing/2014/main" id="{D145EA14-6DFB-4AA1-82FB-D9F3657AE3AA}"/>
              </a:ext>
            </a:extLst>
          </p:cNvPr>
          <p:cNvSpPr>
            <a:spLocks noGrp="1"/>
          </p:cNvSpPr>
          <p:nvPr>
            <p:ph idx="1"/>
          </p:nvPr>
        </p:nvSpPr>
        <p:spPr/>
        <p:txBody>
          <a:bodyPr/>
          <a:lstStyle/>
          <a:p>
            <a:r>
              <a:rPr lang="en-US" dirty="0"/>
              <a:t>left - The element floats to the left of its container</a:t>
            </a:r>
          </a:p>
          <a:p>
            <a:r>
              <a:rPr lang="en-US" dirty="0"/>
              <a:t>right - The element floats to the right of its container</a:t>
            </a:r>
          </a:p>
          <a:p>
            <a:r>
              <a:rPr lang="en-US" dirty="0"/>
              <a:t>none - The element does not float (will be displayed just where it occurs in the text). This is default</a:t>
            </a:r>
          </a:p>
          <a:p>
            <a:r>
              <a:rPr lang="en-US" dirty="0"/>
              <a:t>inherit - The element inherits the float value of its parent</a:t>
            </a:r>
          </a:p>
          <a:p>
            <a:endParaRPr lang="en-US" dirty="0"/>
          </a:p>
        </p:txBody>
      </p:sp>
    </p:spTree>
    <p:extLst>
      <p:ext uri="{BB962C8B-B14F-4D97-AF65-F5344CB8AC3E}">
        <p14:creationId xmlns:p14="http://schemas.microsoft.com/office/powerpoint/2010/main" val="303783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06D3-C4B5-42E9-9D47-103923A04C86}"/>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8CA7DD08-709E-4F62-9D71-8C926EA67AE3}"/>
              </a:ext>
            </a:extLst>
          </p:cNvPr>
          <p:cNvSpPr>
            <a:spLocks noGrp="1"/>
          </p:cNvSpPr>
          <p:nvPr>
            <p:ph idx="1"/>
          </p:nvPr>
        </p:nvSpPr>
        <p:spPr/>
        <p:txBody>
          <a:bodyPr>
            <a:normAutofit lnSpcReduction="10000"/>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 The image below illustrates the box model:</a:t>
            </a:r>
          </a:p>
          <a:p>
            <a:r>
              <a:rPr lang="en-US" dirty="0"/>
              <a:t>div {</a:t>
            </a:r>
            <a:br>
              <a:rPr lang="en-US" dirty="0"/>
            </a:br>
            <a:r>
              <a:rPr lang="en-US" dirty="0"/>
              <a:t>  width: 320px;</a:t>
            </a:r>
            <a:br>
              <a:rPr lang="en-US" dirty="0"/>
            </a:br>
            <a:r>
              <a:rPr lang="en-US" dirty="0"/>
              <a:t>  padding: 10px;</a:t>
            </a:r>
            <a:br>
              <a:rPr lang="en-US" dirty="0"/>
            </a:br>
            <a:r>
              <a:rPr lang="en-US" dirty="0"/>
              <a:t>  border: 5px solid gray;</a:t>
            </a:r>
            <a:br>
              <a:rPr lang="en-US" dirty="0"/>
            </a:br>
            <a:r>
              <a:rPr lang="en-US" dirty="0"/>
              <a:t>  margin: 0;</a:t>
            </a:r>
            <a:br>
              <a:rPr lang="en-US" dirty="0"/>
            </a:br>
            <a:r>
              <a:rPr lang="en-US" dirty="0"/>
              <a:t>}</a:t>
            </a:r>
          </a:p>
        </p:txBody>
      </p:sp>
    </p:spTree>
    <p:extLst>
      <p:ext uri="{BB962C8B-B14F-4D97-AF65-F5344CB8AC3E}">
        <p14:creationId xmlns:p14="http://schemas.microsoft.com/office/powerpoint/2010/main" val="3379185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79AB-7F04-49ED-A7F2-9F090ACF7AA5}"/>
              </a:ext>
            </a:extLst>
          </p:cNvPr>
          <p:cNvSpPr>
            <a:spLocks noGrp="1"/>
          </p:cNvSpPr>
          <p:nvPr>
            <p:ph type="title"/>
          </p:nvPr>
        </p:nvSpPr>
        <p:spPr/>
        <p:txBody>
          <a:bodyPr/>
          <a:lstStyle/>
          <a:p>
            <a:r>
              <a:rPr lang="en-US" dirty="0"/>
              <a:t>Styling Links</a:t>
            </a:r>
            <a:br>
              <a:rPr lang="en-US" dirty="0"/>
            </a:br>
            <a:endParaRPr lang="en-US" dirty="0"/>
          </a:p>
        </p:txBody>
      </p:sp>
      <p:sp>
        <p:nvSpPr>
          <p:cNvPr id="3" name="Content Placeholder 2">
            <a:extLst>
              <a:ext uri="{FF2B5EF4-FFF2-40B4-BE49-F238E27FC236}">
                <a16:creationId xmlns:a16="http://schemas.microsoft.com/office/drawing/2014/main" id="{75964728-BFE9-47B7-97AB-54F8848C507F}"/>
              </a:ext>
            </a:extLst>
          </p:cNvPr>
          <p:cNvSpPr>
            <a:spLocks noGrp="1"/>
          </p:cNvSpPr>
          <p:nvPr>
            <p:ph idx="1"/>
          </p:nvPr>
        </p:nvSpPr>
        <p:spPr/>
        <p:txBody>
          <a:bodyPr>
            <a:normAutofit fontScale="70000" lnSpcReduction="20000"/>
          </a:bodyPr>
          <a:lstStyle/>
          <a:p>
            <a:pPr marL="0" indent="0">
              <a:buNone/>
            </a:pPr>
            <a:r>
              <a:rPr lang="en-US" dirty="0"/>
              <a:t>/* unvisited link */</a:t>
            </a:r>
            <a:br>
              <a:rPr lang="en-US" dirty="0"/>
            </a:br>
            <a:r>
              <a:rPr lang="en-US" dirty="0"/>
              <a:t>a:link {</a:t>
            </a:r>
            <a:br>
              <a:rPr lang="en-US" dirty="0"/>
            </a:br>
            <a:r>
              <a:rPr lang="en-US" dirty="0"/>
              <a:t>  color: red;</a:t>
            </a:r>
            <a:br>
              <a:rPr lang="en-US" dirty="0"/>
            </a:br>
            <a:r>
              <a:rPr lang="en-US" dirty="0"/>
              <a:t>}</a:t>
            </a:r>
            <a:br>
              <a:rPr lang="en-US" dirty="0"/>
            </a:br>
            <a:br>
              <a:rPr lang="en-US" dirty="0"/>
            </a:br>
            <a:r>
              <a:rPr lang="en-US" dirty="0"/>
              <a:t>/* visited link */</a:t>
            </a:r>
            <a:br>
              <a:rPr lang="en-US" dirty="0"/>
            </a:br>
            <a:r>
              <a:rPr lang="en-US" dirty="0"/>
              <a:t>a:visited {</a:t>
            </a:r>
            <a:br>
              <a:rPr lang="en-US" dirty="0"/>
            </a:br>
            <a:r>
              <a:rPr lang="en-US" dirty="0"/>
              <a:t>  color: green;</a:t>
            </a:r>
            <a:br>
              <a:rPr lang="en-US" dirty="0"/>
            </a:br>
            <a:r>
              <a:rPr lang="en-US" dirty="0"/>
              <a:t>}</a:t>
            </a:r>
            <a:br>
              <a:rPr lang="en-US" dirty="0"/>
            </a:br>
            <a:br>
              <a:rPr lang="en-US" dirty="0"/>
            </a:br>
            <a:r>
              <a:rPr lang="en-US" dirty="0"/>
              <a:t>/* mouse over link */</a:t>
            </a:r>
            <a:br>
              <a:rPr lang="en-US" dirty="0"/>
            </a:br>
            <a:r>
              <a:rPr lang="en-US" dirty="0"/>
              <a:t>a:hover {</a:t>
            </a:r>
            <a:br>
              <a:rPr lang="en-US" dirty="0"/>
            </a:br>
            <a:r>
              <a:rPr lang="en-US" dirty="0"/>
              <a:t>  color: </a:t>
            </a:r>
            <a:r>
              <a:rPr lang="en-US" dirty="0" err="1"/>
              <a:t>hotpink</a:t>
            </a:r>
            <a:r>
              <a:rPr lang="en-US" dirty="0"/>
              <a:t>;</a:t>
            </a:r>
            <a:br>
              <a:rPr lang="en-US" dirty="0"/>
            </a:br>
            <a:r>
              <a:rPr lang="en-US" dirty="0"/>
              <a:t>}</a:t>
            </a:r>
            <a:br>
              <a:rPr lang="en-US" dirty="0"/>
            </a:br>
            <a:br>
              <a:rPr lang="en-US" dirty="0"/>
            </a:br>
            <a:r>
              <a:rPr lang="en-US" dirty="0"/>
              <a:t>/* selected link */</a:t>
            </a:r>
            <a:br>
              <a:rPr lang="en-US" dirty="0"/>
            </a:br>
            <a:r>
              <a:rPr lang="en-US" dirty="0"/>
              <a:t>a:active {</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340687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BE9E-3472-4D4B-A7D4-054EE9D091C2}"/>
              </a:ext>
            </a:extLst>
          </p:cNvPr>
          <p:cNvSpPr>
            <a:spLocks noGrp="1"/>
          </p:cNvSpPr>
          <p:nvPr>
            <p:ph type="title"/>
          </p:nvPr>
        </p:nvSpPr>
        <p:spPr/>
        <p:txBody>
          <a:bodyPr/>
          <a:lstStyle/>
          <a:p>
            <a:r>
              <a:rPr lang="en-US" dirty="0"/>
              <a:t>CSS Lists</a:t>
            </a:r>
            <a:br>
              <a:rPr lang="en-US" dirty="0"/>
            </a:br>
            <a:endParaRPr lang="en-US" dirty="0"/>
          </a:p>
        </p:txBody>
      </p:sp>
      <p:sp>
        <p:nvSpPr>
          <p:cNvPr id="3" name="Content Placeholder 2">
            <a:extLst>
              <a:ext uri="{FF2B5EF4-FFF2-40B4-BE49-F238E27FC236}">
                <a16:creationId xmlns:a16="http://schemas.microsoft.com/office/drawing/2014/main" id="{23DC45E3-0FB8-48EC-9072-99A8089C6791}"/>
              </a:ext>
            </a:extLst>
          </p:cNvPr>
          <p:cNvSpPr>
            <a:spLocks noGrp="1"/>
          </p:cNvSpPr>
          <p:nvPr>
            <p:ph idx="1"/>
          </p:nvPr>
        </p:nvSpPr>
        <p:spPr/>
        <p:txBody>
          <a:bodyPr>
            <a:normAutofit fontScale="92500" lnSpcReduction="20000"/>
          </a:bodyPr>
          <a:lstStyle/>
          <a:p>
            <a:r>
              <a:rPr lang="en-US" dirty="0" err="1"/>
              <a:t>ul.a</a:t>
            </a:r>
            <a:r>
              <a:rPr lang="en-US" dirty="0"/>
              <a:t> {</a:t>
            </a:r>
            <a:br>
              <a:rPr lang="en-US" dirty="0"/>
            </a:br>
            <a:r>
              <a:rPr lang="en-US" dirty="0"/>
              <a:t>  list-style-type: circle;</a:t>
            </a:r>
            <a:br>
              <a:rPr lang="en-US" dirty="0"/>
            </a:br>
            <a:r>
              <a:rPr lang="en-US" dirty="0"/>
              <a:t>}</a:t>
            </a:r>
            <a:br>
              <a:rPr lang="en-US" dirty="0"/>
            </a:br>
            <a:br>
              <a:rPr lang="en-US" dirty="0"/>
            </a:br>
            <a:r>
              <a:rPr lang="en-US" dirty="0" err="1"/>
              <a:t>ul.b</a:t>
            </a:r>
            <a:r>
              <a:rPr lang="en-US" dirty="0"/>
              <a:t> {</a:t>
            </a:r>
            <a:br>
              <a:rPr lang="en-US" dirty="0"/>
            </a:br>
            <a:r>
              <a:rPr lang="en-US" dirty="0"/>
              <a:t>  list-style-type: square;</a:t>
            </a:r>
            <a:br>
              <a:rPr lang="en-US" dirty="0"/>
            </a:br>
            <a:r>
              <a:rPr lang="en-US" dirty="0"/>
              <a:t>}</a:t>
            </a:r>
            <a:br>
              <a:rPr lang="en-US" dirty="0"/>
            </a:br>
            <a:br>
              <a:rPr lang="en-US" dirty="0"/>
            </a:br>
            <a:r>
              <a:rPr lang="en-US" dirty="0" err="1"/>
              <a:t>ol.c</a:t>
            </a:r>
            <a:r>
              <a:rPr lang="en-US" dirty="0"/>
              <a:t> {</a:t>
            </a:r>
            <a:br>
              <a:rPr lang="en-US" dirty="0"/>
            </a:br>
            <a:r>
              <a:rPr lang="en-US" dirty="0"/>
              <a:t>  list-style-type: upper-roman;</a:t>
            </a:r>
            <a:br>
              <a:rPr lang="en-US" dirty="0"/>
            </a:br>
            <a:r>
              <a:rPr lang="en-US" dirty="0"/>
              <a:t>}</a:t>
            </a:r>
            <a:br>
              <a:rPr lang="en-US" dirty="0"/>
            </a:br>
            <a:br>
              <a:rPr lang="en-US" dirty="0"/>
            </a:br>
            <a:r>
              <a:rPr lang="en-US" dirty="0" err="1"/>
              <a:t>ol.d</a:t>
            </a:r>
            <a:r>
              <a:rPr lang="en-US"/>
              <a:t> {</a:t>
            </a:r>
            <a:br>
              <a:rPr lang="en-US"/>
            </a:br>
            <a:r>
              <a:rPr lang="en-US"/>
              <a:t>  list-style-type: lower-alpha;</a:t>
            </a:r>
            <a:br>
              <a:rPr lang="en-US"/>
            </a:br>
            <a:r>
              <a:rPr lang="en-US"/>
              <a:t>}</a:t>
            </a:r>
          </a:p>
        </p:txBody>
      </p:sp>
    </p:spTree>
    <p:extLst>
      <p:ext uri="{BB962C8B-B14F-4D97-AF65-F5344CB8AC3E}">
        <p14:creationId xmlns:p14="http://schemas.microsoft.com/office/powerpoint/2010/main" val="1169742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AED5-B323-4D21-A91F-780F6328CE87}"/>
              </a:ext>
            </a:extLst>
          </p:cNvPr>
          <p:cNvSpPr>
            <a:spLocks noGrp="1"/>
          </p:cNvSpPr>
          <p:nvPr>
            <p:ph type="title"/>
          </p:nvPr>
        </p:nvSpPr>
        <p:spPr/>
        <p:txBody>
          <a:bodyPr/>
          <a:lstStyle/>
          <a:p>
            <a:r>
              <a:rPr lang="en-US" dirty="0"/>
              <a:t>CSS Layout - The position Property</a:t>
            </a:r>
            <a:br>
              <a:rPr lang="en-US" dirty="0"/>
            </a:br>
            <a:endParaRPr lang="en-US" dirty="0"/>
          </a:p>
        </p:txBody>
      </p:sp>
      <p:sp>
        <p:nvSpPr>
          <p:cNvPr id="3" name="Content Placeholder 2">
            <a:extLst>
              <a:ext uri="{FF2B5EF4-FFF2-40B4-BE49-F238E27FC236}">
                <a16:creationId xmlns:a16="http://schemas.microsoft.com/office/drawing/2014/main" id="{3A4EDE72-3EF0-48C1-A543-07517668456C}"/>
              </a:ext>
            </a:extLst>
          </p:cNvPr>
          <p:cNvSpPr>
            <a:spLocks noGrp="1"/>
          </p:cNvSpPr>
          <p:nvPr>
            <p:ph idx="1"/>
          </p:nvPr>
        </p:nvSpPr>
        <p:spPr/>
        <p:txBody>
          <a:bodyPr>
            <a:normAutofit fontScale="70000" lnSpcReduction="20000"/>
          </a:bodyPr>
          <a:lstStyle/>
          <a:p>
            <a:r>
              <a:rPr lang="en-US" dirty="0"/>
              <a:t>The position Property</a:t>
            </a:r>
          </a:p>
          <a:p>
            <a:r>
              <a:rPr lang="en-US" dirty="0"/>
              <a:t>The position property specifies the type of positioning method used for an element.</a:t>
            </a:r>
          </a:p>
          <a:p>
            <a:endParaRPr lang="en-US" dirty="0"/>
          </a:p>
          <a:p>
            <a:r>
              <a:rPr lang="en-US" dirty="0"/>
              <a:t>There are five different position values:</a:t>
            </a:r>
          </a:p>
          <a:p>
            <a:endParaRPr lang="en-US" dirty="0"/>
          </a:p>
          <a:p>
            <a:r>
              <a:rPr lang="en-US" dirty="0"/>
              <a:t>static</a:t>
            </a:r>
          </a:p>
          <a:p>
            <a:r>
              <a:rPr lang="en-US" dirty="0"/>
              <a:t>relative</a:t>
            </a:r>
          </a:p>
          <a:p>
            <a:r>
              <a:rPr lang="en-US" dirty="0"/>
              <a:t>fixed</a:t>
            </a:r>
          </a:p>
          <a:p>
            <a:r>
              <a:rPr lang="en-US" dirty="0"/>
              <a:t>absolute</a:t>
            </a:r>
          </a:p>
          <a:p>
            <a:r>
              <a:rPr lang="en-US" dirty="0"/>
              <a:t>sticky</a:t>
            </a:r>
          </a:p>
          <a:p>
            <a:r>
              <a:rPr lang="en-US" dirty="0"/>
              <a:t>Elements are then positioned using the top, bottom, left, and right properties. However, these properties will not work unless the position property is set first. They also work differently depending on the position value.</a:t>
            </a:r>
          </a:p>
        </p:txBody>
      </p:sp>
    </p:spTree>
    <p:extLst>
      <p:ext uri="{BB962C8B-B14F-4D97-AF65-F5344CB8AC3E}">
        <p14:creationId xmlns:p14="http://schemas.microsoft.com/office/powerpoint/2010/main" val="3731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9A9A-2819-4B79-9A44-0A563DA3CF2F}"/>
              </a:ext>
            </a:extLst>
          </p:cNvPr>
          <p:cNvSpPr>
            <a:spLocks noGrp="1"/>
          </p:cNvSpPr>
          <p:nvPr>
            <p:ph type="title"/>
          </p:nvPr>
        </p:nvSpPr>
        <p:spPr/>
        <p:txBody>
          <a:bodyPr/>
          <a:lstStyle/>
          <a:p>
            <a:r>
              <a:rPr lang="en-US" dirty="0"/>
              <a:t>CSS Syntax</a:t>
            </a:r>
            <a:br>
              <a:rPr lang="en-US" dirty="0"/>
            </a:br>
            <a:endParaRPr lang="en-US" dirty="0"/>
          </a:p>
        </p:txBody>
      </p:sp>
      <p:pic>
        <p:nvPicPr>
          <p:cNvPr id="5" name="Content Placeholder 4">
            <a:extLst>
              <a:ext uri="{FF2B5EF4-FFF2-40B4-BE49-F238E27FC236}">
                <a16:creationId xmlns:a16="http://schemas.microsoft.com/office/drawing/2014/main" id="{303579F8-A2D6-4946-B4A3-5949C7690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27906"/>
            <a:ext cx="5419725" cy="1133475"/>
          </a:xfrm>
        </p:spPr>
      </p:pic>
      <p:sp>
        <p:nvSpPr>
          <p:cNvPr id="7" name="TextBox 6">
            <a:extLst>
              <a:ext uri="{FF2B5EF4-FFF2-40B4-BE49-F238E27FC236}">
                <a16:creationId xmlns:a16="http://schemas.microsoft.com/office/drawing/2014/main" id="{DA113877-4C85-4C1D-9EE9-920A1414388F}"/>
              </a:ext>
            </a:extLst>
          </p:cNvPr>
          <p:cNvSpPr txBox="1"/>
          <p:nvPr/>
        </p:nvSpPr>
        <p:spPr>
          <a:xfrm>
            <a:off x="838200" y="2497359"/>
            <a:ext cx="11198902" cy="2554545"/>
          </a:xfrm>
          <a:prstGeom prst="rect">
            <a:avLst/>
          </a:prstGeom>
          <a:noFill/>
        </p:spPr>
        <p:txBody>
          <a:bodyPr wrap="square" rtlCol="0">
            <a:spAutoFit/>
          </a:bodyPr>
          <a:lstStyle/>
          <a:p>
            <a:r>
              <a:rPr lang="en-US" sz="3200" dirty="0"/>
              <a:t>The selector points to the HTML element you want to style.</a:t>
            </a:r>
          </a:p>
          <a:p>
            <a:r>
              <a:rPr lang="en-US" sz="3200" dirty="0"/>
              <a:t>The declaration block contains one or more declarations separated by semicolons.</a:t>
            </a:r>
          </a:p>
          <a:p>
            <a:r>
              <a:rPr lang="en-US" sz="3200" dirty="0"/>
              <a:t>Each declaration includes a CSS property name and a value, separated by a colon</a:t>
            </a:r>
            <a:r>
              <a:rPr lang="en-US" dirty="0"/>
              <a:t>.</a:t>
            </a:r>
          </a:p>
        </p:txBody>
      </p:sp>
    </p:spTree>
    <p:extLst>
      <p:ext uri="{BB962C8B-B14F-4D97-AF65-F5344CB8AC3E}">
        <p14:creationId xmlns:p14="http://schemas.microsoft.com/office/powerpoint/2010/main" val="2322743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225B-36FA-4316-BBB0-7CEE04541DEC}"/>
              </a:ext>
            </a:extLst>
          </p:cNvPr>
          <p:cNvSpPr>
            <a:spLocks noGrp="1"/>
          </p:cNvSpPr>
          <p:nvPr>
            <p:ph type="title"/>
          </p:nvPr>
        </p:nvSpPr>
        <p:spPr/>
        <p:txBody>
          <a:bodyPr/>
          <a:lstStyle/>
          <a:p>
            <a:r>
              <a:rPr lang="en-US" dirty="0"/>
              <a:t>Overlapping elements</a:t>
            </a:r>
          </a:p>
        </p:txBody>
      </p:sp>
      <p:sp>
        <p:nvSpPr>
          <p:cNvPr id="3" name="Content Placeholder 2">
            <a:extLst>
              <a:ext uri="{FF2B5EF4-FFF2-40B4-BE49-F238E27FC236}">
                <a16:creationId xmlns:a16="http://schemas.microsoft.com/office/drawing/2014/main" id="{AB54CF91-4086-4623-B861-A6FBC94BCDC9}"/>
              </a:ext>
            </a:extLst>
          </p:cNvPr>
          <p:cNvSpPr>
            <a:spLocks noGrp="1"/>
          </p:cNvSpPr>
          <p:nvPr>
            <p:ph idx="1"/>
          </p:nvPr>
        </p:nvSpPr>
        <p:spPr/>
        <p:txBody>
          <a:bodyPr/>
          <a:lstStyle/>
          <a:p>
            <a:r>
              <a:rPr lang="en-US" dirty="0"/>
              <a:t>Overlapping Elements</a:t>
            </a:r>
          </a:p>
          <a:p>
            <a:r>
              <a:rPr lang="en-US" dirty="0"/>
              <a:t>When elements are positioned, they can overlap other elements.</a:t>
            </a:r>
          </a:p>
          <a:p>
            <a:endParaRPr lang="en-US" dirty="0"/>
          </a:p>
          <a:p>
            <a:r>
              <a:rPr lang="en-US" dirty="0"/>
              <a:t>The z-index property specifies the stack order of an element (which element should be placed in front of, or behind, the others).</a:t>
            </a:r>
          </a:p>
          <a:p>
            <a:endParaRPr lang="en-US" dirty="0"/>
          </a:p>
          <a:p>
            <a:r>
              <a:rPr lang="en-US" dirty="0"/>
              <a:t>An element can have a positive or negative stack order:</a:t>
            </a:r>
          </a:p>
        </p:txBody>
      </p:sp>
    </p:spTree>
    <p:extLst>
      <p:ext uri="{BB962C8B-B14F-4D97-AF65-F5344CB8AC3E}">
        <p14:creationId xmlns:p14="http://schemas.microsoft.com/office/powerpoint/2010/main" val="3336846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78A8-DB24-4E17-8C4E-360452EDE55F}"/>
              </a:ext>
            </a:extLst>
          </p:cNvPr>
          <p:cNvSpPr>
            <a:spLocks noGrp="1"/>
          </p:cNvSpPr>
          <p:nvPr>
            <p:ph type="title"/>
          </p:nvPr>
        </p:nvSpPr>
        <p:spPr/>
        <p:txBody>
          <a:bodyPr/>
          <a:lstStyle/>
          <a:p>
            <a:r>
              <a:rPr lang="en-US" dirty="0"/>
              <a:t>overflow</a:t>
            </a:r>
          </a:p>
        </p:txBody>
      </p:sp>
      <p:sp>
        <p:nvSpPr>
          <p:cNvPr id="3" name="Content Placeholder 2">
            <a:extLst>
              <a:ext uri="{FF2B5EF4-FFF2-40B4-BE49-F238E27FC236}">
                <a16:creationId xmlns:a16="http://schemas.microsoft.com/office/drawing/2014/main" id="{5E361791-5909-4335-A20F-D11CD11518C3}"/>
              </a:ext>
            </a:extLst>
          </p:cNvPr>
          <p:cNvSpPr>
            <a:spLocks noGrp="1"/>
          </p:cNvSpPr>
          <p:nvPr>
            <p:ph idx="1"/>
          </p:nvPr>
        </p:nvSpPr>
        <p:spPr/>
        <p:txBody>
          <a:bodyPr>
            <a:normAutofit fontScale="85000" lnSpcReduction="20000"/>
          </a:bodyPr>
          <a:lstStyle/>
          <a:p>
            <a:r>
              <a:rPr lang="en-US" dirty="0"/>
              <a:t>CSS Overflow</a:t>
            </a:r>
          </a:p>
          <a:p>
            <a:r>
              <a:rPr lang="en-US" dirty="0"/>
              <a:t>The overflow property specifies whether to clip the content or to add scrollbars when the content of an element is too big to fit in the specified area.</a:t>
            </a:r>
          </a:p>
          <a:p>
            <a:endParaRPr lang="en-US" dirty="0"/>
          </a:p>
          <a:p>
            <a:r>
              <a:rPr lang="en-US" dirty="0"/>
              <a:t>The overflow property has the following values:</a:t>
            </a:r>
          </a:p>
          <a:p>
            <a:endParaRPr lang="en-US" dirty="0"/>
          </a:p>
          <a:p>
            <a:r>
              <a:rPr lang="en-US" dirty="0"/>
              <a:t>visible - Default. The overflow is not clipped. The content renders outside the element's box</a:t>
            </a:r>
          </a:p>
          <a:p>
            <a:r>
              <a:rPr lang="en-US" dirty="0"/>
              <a:t>hidden - The overflow is clipped, and the rest of the content will be invisible</a:t>
            </a:r>
          </a:p>
          <a:p>
            <a:r>
              <a:rPr lang="en-US" dirty="0"/>
              <a:t>scroll - The overflow is clipped, and a scrollbar is added to see the rest of the content</a:t>
            </a:r>
          </a:p>
          <a:p>
            <a:r>
              <a:rPr lang="en-US"/>
              <a:t>auto - Similar to scroll, but it adds scrollbars only when necessary</a:t>
            </a:r>
          </a:p>
        </p:txBody>
      </p:sp>
    </p:spTree>
    <p:extLst>
      <p:ext uri="{BB962C8B-B14F-4D97-AF65-F5344CB8AC3E}">
        <p14:creationId xmlns:p14="http://schemas.microsoft.com/office/powerpoint/2010/main" val="418400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923F-F366-44B6-A651-7D803F3CB11F}"/>
              </a:ext>
            </a:extLst>
          </p:cNvPr>
          <p:cNvSpPr>
            <a:spLocks noGrp="1"/>
          </p:cNvSpPr>
          <p:nvPr>
            <p:ph type="title"/>
          </p:nvPr>
        </p:nvSpPr>
        <p:spPr/>
        <p:txBody>
          <a:bodyPr/>
          <a:lstStyle/>
          <a:p>
            <a:r>
              <a:rPr lang="en-US" dirty="0"/>
              <a:t>Navigation Bars</a:t>
            </a:r>
          </a:p>
        </p:txBody>
      </p:sp>
      <p:sp>
        <p:nvSpPr>
          <p:cNvPr id="3" name="Content Placeholder 2">
            <a:extLst>
              <a:ext uri="{FF2B5EF4-FFF2-40B4-BE49-F238E27FC236}">
                <a16:creationId xmlns:a16="http://schemas.microsoft.com/office/drawing/2014/main" id="{040D6058-A68F-4588-9091-306DE5B4185A}"/>
              </a:ext>
            </a:extLst>
          </p:cNvPr>
          <p:cNvSpPr>
            <a:spLocks noGrp="1"/>
          </p:cNvSpPr>
          <p:nvPr>
            <p:ph idx="1"/>
          </p:nvPr>
        </p:nvSpPr>
        <p:spPr/>
        <p:txBody>
          <a:bodyPr/>
          <a:lstStyle/>
          <a:p>
            <a:r>
              <a:rPr lang="en-US" dirty="0"/>
              <a:t>Navigation Bars</a:t>
            </a:r>
          </a:p>
          <a:p>
            <a:r>
              <a:rPr lang="en-US" dirty="0"/>
              <a:t>Having easy-to-use navigation is important for any web site.</a:t>
            </a:r>
          </a:p>
          <a:p>
            <a:r>
              <a:rPr lang="en-US" dirty="0"/>
              <a:t>With CSS you can transform boring HTML menus into good-looking navigation </a:t>
            </a:r>
          </a:p>
          <a:p>
            <a:endParaRPr lang="en-US" dirty="0"/>
          </a:p>
        </p:txBody>
      </p:sp>
    </p:spTree>
    <p:extLst>
      <p:ext uri="{BB962C8B-B14F-4D97-AF65-F5344CB8AC3E}">
        <p14:creationId xmlns:p14="http://schemas.microsoft.com/office/powerpoint/2010/main" val="668725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DFAF-3122-486A-A133-4C1B07BB9ED0}"/>
              </a:ext>
            </a:extLst>
          </p:cNvPr>
          <p:cNvSpPr>
            <a:spLocks noGrp="1"/>
          </p:cNvSpPr>
          <p:nvPr>
            <p:ph type="title"/>
          </p:nvPr>
        </p:nvSpPr>
        <p:spPr/>
        <p:txBody>
          <a:bodyPr/>
          <a:lstStyle/>
          <a:p>
            <a:r>
              <a:rPr lang="en-US" dirty="0"/>
              <a:t>Navigation Bar = List of Links</a:t>
            </a:r>
          </a:p>
        </p:txBody>
      </p:sp>
      <p:sp>
        <p:nvSpPr>
          <p:cNvPr id="3" name="Content Placeholder 2">
            <a:extLst>
              <a:ext uri="{FF2B5EF4-FFF2-40B4-BE49-F238E27FC236}">
                <a16:creationId xmlns:a16="http://schemas.microsoft.com/office/drawing/2014/main" id="{63EB144A-4ACE-4A5A-AA89-13258377F54E}"/>
              </a:ext>
            </a:extLst>
          </p:cNvPr>
          <p:cNvSpPr>
            <a:spLocks noGrp="1"/>
          </p:cNvSpPr>
          <p:nvPr>
            <p:ph idx="1"/>
          </p:nvPr>
        </p:nvSpPr>
        <p:spPr/>
        <p:txBody>
          <a:bodyPr>
            <a:normAutofit fontScale="55000" lnSpcReduction="20000"/>
          </a:bodyPr>
          <a:lstStyle/>
          <a:p>
            <a:r>
              <a:rPr lang="en-US" dirty="0"/>
              <a:t>A navigation bar needs standard HTML as a base.</a:t>
            </a:r>
          </a:p>
          <a:p>
            <a:r>
              <a:rPr lang="en-US" dirty="0"/>
              <a:t>In our examples we will build the navigation bar from a standard HTML list.</a:t>
            </a:r>
          </a:p>
          <a:p>
            <a:r>
              <a:rPr lang="en-US" dirty="0"/>
              <a:t>A navigation bar is basically a list of links, so using the &lt;ul&gt; and &lt;li&gt; elements makes perfect sense:</a:t>
            </a:r>
          </a:p>
          <a:p>
            <a:r>
              <a:rPr lang="pl-PL" dirty="0"/>
              <a:t>ul {</a:t>
            </a:r>
          </a:p>
          <a:p>
            <a:r>
              <a:rPr lang="pl-PL" dirty="0"/>
              <a:t>  list-style-type: none;</a:t>
            </a:r>
          </a:p>
          <a:p>
            <a:r>
              <a:rPr lang="pl-PL" dirty="0"/>
              <a:t>  margin: 0;</a:t>
            </a:r>
          </a:p>
          <a:p>
            <a:r>
              <a:rPr lang="pl-PL" dirty="0"/>
              <a:t>  padding: 0;</a:t>
            </a:r>
          </a:p>
          <a:p>
            <a:r>
              <a:rPr lang="pl-PL" dirty="0"/>
              <a:t>}</a:t>
            </a:r>
            <a:endParaRPr lang="en-US" dirty="0"/>
          </a:p>
          <a:p>
            <a:endParaRPr lang="en-US" dirty="0"/>
          </a:p>
          <a:p>
            <a:r>
              <a:rPr lang="en-US" dirty="0"/>
              <a:t>&lt;ul&gt;</a:t>
            </a:r>
          </a:p>
          <a:p>
            <a:r>
              <a:rPr lang="en-US" dirty="0"/>
              <a:t>  &lt;li&gt;&lt;a </a:t>
            </a:r>
            <a:r>
              <a:rPr lang="en-US" dirty="0" err="1"/>
              <a:t>href</a:t>
            </a:r>
            <a:r>
              <a:rPr lang="en-US" dirty="0"/>
              <a:t>="#home"&gt;Home&lt;/a&gt;&lt;/li&gt;</a:t>
            </a:r>
          </a:p>
          <a:p>
            <a:r>
              <a:rPr lang="en-US" dirty="0"/>
              <a:t>  &lt;li&gt;&lt;a </a:t>
            </a:r>
            <a:r>
              <a:rPr lang="en-US" dirty="0" err="1"/>
              <a:t>href</a:t>
            </a:r>
            <a:r>
              <a:rPr lang="en-US" dirty="0"/>
              <a:t>="#news"&gt;News&lt;/a&gt;&lt;/li&gt;</a:t>
            </a:r>
          </a:p>
          <a:p>
            <a:r>
              <a:rPr lang="en-US" dirty="0"/>
              <a:t>  &lt;li&gt;&lt;a </a:t>
            </a:r>
            <a:r>
              <a:rPr lang="en-US" dirty="0" err="1"/>
              <a:t>href</a:t>
            </a:r>
            <a:r>
              <a:rPr lang="en-US" dirty="0"/>
              <a:t>="#contact"&gt;Contact&lt;/a&gt;&lt;/li&gt;</a:t>
            </a:r>
          </a:p>
          <a:p>
            <a:r>
              <a:rPr lang="en-US" dirty="0"/>
              <a:t>  &lt;li&gt;&lt;a </a:t>
            </a:r>
            <a:r>
              <a:rPr lang="en-US" dirty="0" err="1"/>
              <a:t>href</a:t>
            </a:r>
            <a:r>
              <a:rPr lang="en-US" dirty="0"/>
              <a:t>="#about"&gt;About&lt;/a&gt;&lt;/li&gt;</a:t>
            </a:r>
          </a:p>
          <a:p>
            <a:r>
              <a:rPr lang="en-US" dirty="0"/>
              <a:t>&lt;/ul&gt;</a:t>
            </a:r>
          </a:p>
        </p:txBody>
      </p:sp>
    </p:spTree>
    <p:extLst>
      <p:ext uri="{BB962C8B-B14F-4D97-AF65-F5344CB8AC3E}">
        <p14:creationId xmlns:p14="http://schemas.microsoft.com/office/powerpoint/2010/main" val="169978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8E81-7782-408C-AD21-2490CA4B03D2}"/>
              </a:ext>
            </a:extLst>
          </p:cNvPr>
          <p:cNvSpPr>
            <a:spLocks noGrp="1"/>
          </p:cNvSpPr>
          <p:nvPr>
            <p:ph type="title"/>
          </p:nvPr>
        </p:nvSpPr>
        <p:spPr/>
        <p:txBody>
          <a:bodyPr/>
          <a:lstStyle/>
          <a:p>
            <a:r>
              <a:rPr lang="en-US" dirty="0"/>
              <a:t>Vertical Navigation Bar</a:t>
            </a:r>
            <a:br>
              <a:rPr lang="en-US" dirty="0"/>
            </a:br>
            <a:endParaRPr lang="en-US" dirty="0"/>
          </a:p>
        </p:txBody>
      </p:sp>
      <p:sp>
        <p:nvSpPr>
          <p:cNvPr id="3" name="Content Placeholder 2">
            <a:extLst>
              <a:ext uri="{FF2B5EF4-FFF2-40B4-BE49-F238E27FC236}">
                <a16:creationId xmlns:a16="http://schemas.microsoft.com/office/drawing/2014/main" id="{A8B3D301-71C8-49A4-A3E2-BD4A94FA8807}"/>
              </a:ext>
            </a:extLst>
          </p:cNvPr>
          <p:cNvSpPr>
            <a:spLocks noGrp="1"/>
          </p:cNvSpPr>
          <p:nvPr>
            <p:ph idx="1"/>
          </p:nvPr>
        </p:nvSpPr>
        <p:spPr/>
        <p:txBody>
          <a:bodyPr/>
          <a:lstStyle/>
          <a:p>
            <a:r>
              <a:rPr lang="en-US" dirty="0"/>
              <a:t>&lt;ul&gt;</a:t>
            </a:r>
          </a:p>
          <a:p>
            <a:r>
              <a:rPr lang="en-US" dirty="0"/>
              <a:t>  &lt;li&gt;&lt;a class="active" </a:t>
            </a:r>
            <a:r>
              <a:rPr lang="en-US" dirty="0" err="1"/>
              <a:t>href</a:t>
            </a:r>
            <a:r>
              <a:rPr lang="en-US" dirty="0"/>
              <a:t>="#home"&gt;Home&lt;/a&gt;&lt;/li&gt;</a:t>
            </a:r>
          </a:p>
          <a:p>
            <a:r>
              <a:rPr lang="en-US" dirty="0"/>
              <a:t>  &lt;li&gt;&lt;a </a:t>
            </a:r>
            <a:r>
              <a:rPr lang="en-US" dirty="0" err="1"/>
              <a:t>href</a:t>
            </a:r>
            <a:r>
              <a:rPr lang="en-US" dirty="0"/>
              <a:t>="#news"&gt;News&lt;/a&gt;&lt;/li&gt;</a:t>
            </a:r>
          </a:p>
          <a:p>
            <a:r>
              <a:rPr lang="en-US" dirty="0"/>
              <a:t>  &lt;li&gt;&lt;a </a:t>
            </a:r>
            <a:r>
              <a:rPr lang="en-US" dirty="0" err="1"/>
              <a:t>href</a:t>
            </a:r>
            <a:r>
              <a:rPr lang="en-US" dirty="0"/>
              <a:t>="#contact"&gt;Contact&lt;/a&gt;&lt;/li&gt;</a:t>
            </a:r>
          </a:p>
          <a:p>
            <a:r>
              <a:rPr lang="en-US" dirty="0"/>
              <a:t>  &lt;li&gt;&lt;a </a:t>
            </a:r>
            <a:r>
              <a:rPr lang="en-US" dirty="0" err="1"/>
              <a:t>href</a:t>
            </a:r>
            <a:r>
              <a:rPr lang="en-US" dirty="0"/>
              <a:t>="#about"&gt;About&lt;/a&gt;&lt;/li&gt;</a:t>
            </a:r>
          </a:p>
          <a:p>
            <a:r>
              <a:rPr lang="en-US" dirty="0"/>
              <a:t>&lt;/ul&gt;</a:t>
            </a:r>
          </a:p>
          <a:p>
            <a:endParaRPr lang="en-US" dirty="0"/>
          </a:p>
        </p:txBody>
      </p:sp>
    </p:spTree>
    <p:extLst>
      <p:ext uri="{BB962C8B-B14F-4D97-AF65-F5344CB8AC3E}">
        <p14:creationId xmlns:p14="http://schemas.microsoft.com/office/powerpoint/2010/main" val="3182350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A25E-430E-48EB-AD97-231FD16A8D80}"/>
              </a:ext>
            </a:extLst>
          </p:cNvPr>
          <p:cNvSpPr>
            <a:spLocks noGrp="1"/>
          </p:cNvSpPr>
          <p:nvPr>
            <p:ph type="title"/>
          </p:nvPr>
        </p:nvSpPr>
        <p:spPr/>
        <p:txBody>
          <a:bodyPr/>
          <a:lstStyle/>
          <a:p>
            <a:r>
              <a:rPr lang="en-US" dirty="0"/>
              <a:t>ADD </a:t>
            </a:r>
            <a:r>
              <a:rPr lang="en-US" dirty="0" err="1"/>
              <a:t>css</a:t>
            </a:r>
            <a:r>
              <a:rPr lang="en-US" dirty="0"/>
              <a:t> in vertical nav</a:t>
            </a:r>
          </a:p>
        </p:txBody>
      </p:sp>
      <p:sp>
        <p:nvSpPr>
          <p:cNvPr id="3" name="Content Placeholder 2">
            <a:extLst>
              <a:ext uri="{FF2B5EF4-FFF2-40B4-BE49-F238E27FC236}">
                <a16:creationId xmlns:a16="http://schemas.microsoft.com/office/drawing/2014/main" id="{648867C8-3449-40D4-B4D7-060FA9B196B1}"/>
              </a:ext>
            </a:extLst>
          </p:cNvPr>
          <p:cNvSpPr>
            <a:spLocks noGrp="1"/>
          </p:cNvSpPr>
          <p:nvPr>
            <p:ph idx="1"/>
          </p:nvPr>
        </p:nvSpPr>
        <p:spPr/>
        <p:txBody>
          <a:bodyPr>
            <a:normAutofit fontScale="55000" lnSpcReduction="20000"/>
          </a:bodyPr>
          <a:lstStyle/>
          <a:p>
            <a:pPr marL="0" indent="0">
              <a:buNone/>
            </a:pPr>
            <a:r>
              <a:rPr lang="en-US" dirty="0"/>
              <a:t>ul {</a:t>
            </a:r>
          </a:p>
          <a:p>
            <a:pPr marL="0" indent="0">
              <a:buNone/>
            </a:pPr>
            <a:r>
              <a:rPr lang="en-US" dirty="0"/>
              <a:t>  list-style-type: none;</a:t>
            </a:r>
          </a:p>
          <a:p>
            <a:pPr marL="0" indent="0">
              <a:buNone/>
            </a:pPr>
            <a:r>
              <a:rPr lang="en-US" dirty="0"/>
              <a:t>  margin: 0;</a:t>
            </a:r>
          </a:p>
          <a:p>
            <a:pPr marL="0" indent="0">
              <a:buNone/>
            </a:pPr>
            <a:r>
              <a:rPr lang="en-US" dirty="0"/>
              <a:t>  padding: 0;</a:t>
            </a:r>
          </a:p>
          <a:p>
            <a:pPr marL="0" indent="0">
              <a:buNone/>
            </a:pPr>
            <a:r>
              <a:rPr lang="en-US" dirty="0"/>
              <a:t>  width: 200px;</a:t>
            </a:r>
          </a:p>
          <a:p>
            <a:pPr marL="0" indent="0">
              <a:buNone/>
            </a:pPr>
            <a:r>
              <a:rPr lang="en-US" dirty="0"/>
              <a:t>  background-color: #f1f1f1;</a:t>
            </a:r>
          </a:p>
          <a:p>
            <a:pPr marL="0" indent="0">
              <a:buNone/>
            </a:pPr>
            <a:r>
              <a:rPr lang="en-US" dirty="0"/>
              <a:t>}</a:t>
            </a:r>
          </a:p>
          <a:p>
            <a:pPr marL="0" indent="0">
              <a:buNone/>
            </a:pPr>
            <a:endParaRPr lang="en-US" dirty="0"/>
          </a:p>
          <a:p>
            <a:pPr marL="0" indent="0">
              <a:buNone/>
            </a:pPr>
            <a:r>
              <a:rPr lang="en-US" dirty="0"/>
              <a:t>li a {</a:t>
            </a:r>
          </a:p>
          <a:p>
            <a:pPr marL="0" indent="0">
              <a:buNone/>
            </a:pPr>
            <a:r>
              <a:rPr lang="en-US" dirty="0"/>
              <a:t>  display: block;</a:t>
            </a:r>
          </a:p>
          <a:p>
            <a:pPr marL="0" indent="0">
              <a:buNone/>
            </a:pPr>
            <a:r>
              <a:rPr lang="en-US" dirty="0"/>
              <a:t>  color: #000;</a:t>
            </a:r>
          </a:p>
          <a:p>
            <a:pPr marL="0" indent="0">
              <a:buNone/>
            </a:pPr>
            <a:r>
              <a:rPr lang="en-US" dirty="0"/>
              <a:t>  padding: 8px 16px;</a:t>
            </a:r>
          </a:p>
          <a:p>
            <a:pPr marL="0" indent="0">
              <a:buNone/>
            </a:pPr>
            <a:r>
              <a:rPr lang="en-US" dirty="0"/>
              <a:t>  text-decoration: none;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71218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272D-2F54-46B6-A808-3682500F0A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58DE4BE-9656-44E8-8B43-E16DD05EAD87}"/>
              </a:ext>
            </a:extLst>
          </p:cNvPr>
          <p:cNvSpPr>
            <a:spLocks noGrp="1"/>
          </p:cNvSpPr>
          <p:nvPr>
            <p:ph idx="1"/>
          </p:nvPr>
        </p:nvSpPr>
        <p:spPr/>
        <p:txBody>
          <a:bodyPr>
            <a:normAutofit lnSpcReduction="10000"/>
          </a:bodyPr>
          <a:lstStyle/>
          <a:p>
            <a:pPr marL="0" indent="0">
              <a:buNone/>
            </a:pPr>
            <a:r>
              <a:rPr lang="en-US" dirty="0"/>
              <a:t>li </a:t>
            </a:r>
            <a:r>
              <a:rPr lang="en-US" dirty="0" err="1"/>
              <a:t>a.active</a:t>
            </a:r>
            <a:r>
              <a:rPr lang="en-US" dirty="0"/>
              <a:t> {</a:t>
            </a:r>
          </a:p>
          <a:p>
            <a:pPr marL="0" indent="0">
              <a:buNone/>
            </a:pPr>
            <a:r>
              <a:rPr lang="en-US" dirty="0"/>
              <a:t>  background-color: #4CAF50;</a:t>
            </a:r>
          </a:p>
          <a:p>
            <a:pPr marL="0" indent="0">
              <a:buNone/>
            </a:pPr>
            <a:r>
              <a:rPr lang="en-US" dirty="0"/>
              <a:t>  color: white;</a:t>
            </a:r>
          </a:p>
          <a:p>
            <a:pPr marL="0" indent="0">
              <a:buNone/>
            </a:pPr>
            <a:r>
              <a:rPr lang="en-US" dirty="0"/>
              <a:t>}</a:t>
            </a:r>
          </a:p>
          <a:p>
            <a:pPr marL="0" indent="0">
              <a:buNone/>
            </a:pPr>
            <a:endParaRPr lang="en-US" dirty="0"/>
          </a:p>
          <a:p>
            <a:pPr marL="0" indent="0">
              <a:buNone/>
            </a:pPr>
            <a:r>
              <a:rPr lang="en-US" dirty="0"/>
              <a:t>li a:hover:not(.active) {</a:t>
            </a:r>
          </a:p>
          <a:p>
            <a:pPr marL="0" indent="0">
              <a:buNone/>
            </a:pPr>
            <a:r>
              <a:rPr lang="en-US" dirty="0"/>
              <a:t>  background-color: #555;</a:t>
            </a:r>
          </a:p>
          <a:p>
            <a:pPr marL="0" indent="0">
              <a:buNone/>
            </a:pPr>
            <a:r>
              <a:rPr lang="en-US" dirty="0"/>
              <a:t>  color: white;</a:t>
            </a:r>
          </a:p>
          <a:p>
            <a:pPr marL="0" indent="0">
              <a:buNone/>
            </a:pPr>
            <a:r>
              <a:rPr lang="en-US" dirty="0"/>
              <a:t>}</a:t>
            </a:r>
          </a:p>
        </p:txBody>
      </p:sp>
    </p:spTree>
    <p:extLst>
      <p:ext uri="{BB962C8B-B14F-4D97-AF65-F5344CB8AC3E}">
        <p14:creationId xmlns:p14="http://schemas.microsoft.com/office/powerpoint/2010/main" val="4262586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2433-A569-4ACA-8F4E-2ECDEF236A31}"/>
              </a:ext>
            </a:extLst>
          </p:cNvPr>
          <p:cNvSpPr>
            <a:spLocks noGrp="1"/>
          </p:cNvSpPr>
          <p:nvPr>
            <p:ph type="title"/>
          </p:nvPr>
        </p:nvSpPr>
        <p:spPr/>
        <p:txBody>
          <a:bodyPr/>
          <a:lstStyle/>
          <a:p>
            <a:r>
              <a:rPr lang="en-US" dirty="0"/>
              <a:t>Horizontal navbar</a:t>
            </a:r>
          </a:p>
        </p:txBody>
      </p:sp>
      <p:sp>
        <p:nvSpPr>
          <p:cNvPr id="3" name="Content Placeholder 2">
            <a:extLst>
              <a:ext uri="{FF2B5EF4-FFF2-40B4-BE49-F238E27FC236}">
                <a16:creationId xmlns:a16="http://schemas.microsoft.com/office/drawing/2014/main" id="{54873F7B-FC6C-4A8E-A058-C7B08EF4AAC5}"/>
              </a:ext>
            </a:extLst>
          </p:cNvPr>
          <p:cNvSpPr>
            <a:spLocks noGrp="1"/>
          </p:cNvSpPr>
          <p:nvPr>
            <p:ph idx="1"/>
          </p:nvPr>
        </p:nvSpPr>
        <p:spPr/>
        <p:txBody>
          <a:bodyPr>
            <a:normAutofit fontScale="85000" lnSpcReduction="20000"/>
          </a:bodyPr>
          <a:lstStyle/>
          <a:p>
            <a:r>
              <a:rPr lang="en-US" dirty="0"/>
              <a:t>ul {</a:t>
            </a:r>
          </a:p>
          <a:p>
            <a:r>
              <a:rPr lang="en-US" dirty="0"/>
              <a:t>  list-style-type: none;</a:t>
            </a:r>
          </a:p>
          <a:p>
            <a:r>
              <a:rPr lang="en-US" dirty="0"/>
              <a:t>  margin: 0;</a:t>
            </a:r>
          </a:p>
          <a:p>
            <a:r>
              <a:rPr lang="en-US" dirty="0"/>
              <a:t>  padding: 0;</a:t>
            </a:r>
          </a:p>
          <a:p>
            <a:r>
              <a:rPr lang="en-US" dirty="0"/>
              <a:t>  overflow: hidden;</a:t>
            </a:r>
          </a:p>
          <a:p>
            <a:r>
              <a:rPr lang="en-US" dirty="0"/>
              <a:t>  background-color: #333;</a:t>
            </a:r>
          </a:p>
          <a:p>
            <a:r>
              <a:rPr lang="en-US" dirty="0"/>
              <a:t>}</a:t>
            </a:r>
          </a:p>
          <a:p>
            <a:endParaRPr lang="en-US" dirty="0"/>
          </a:p>
          <a:p>
            <a:r>
              <a:rPr lang="en-US" dirty="0"/>
              <a:t>li {</a:t>
            </a:r>
          </a:p>
          <a:p>
            <a:r>
              <a:rPr lang="en-US" dirty="0"/>
              <a:t>  float: left;</a:t>
            </a:r>
          </a:p>
          <a:p>
            <a:r>
              <a:rPr lang="en-US" dirty="0"/>
              <a:t>}</a:t>
            </a:r>
          </a:p>
          <a:p>
            <a:endParaRPr lang="en-US" dirty="0"/>
          </a:p>
          <a:p>
            <a:endParaRPr lang="en-US" dirty="0"/>
          </a:p>
        </p:txBody>
      </p:sp>
    </p:spTree>
    <p:extLst>
      <p:ext uri="{BB962C8B-B14F-4D97-AF65-F5344CB8AC3E}">
        <p14:creationId xmlns:p14="http://schemas.microsoft.com/office/powerpoint/2010/main" val="3498717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62F5-3367-48F0-8A98-C5C5C4A19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407B7C-CE4A-4E3C-95D8-210333201977}"/>
              </a:ext>
            </a:extLst>
          </p:cNvPr>
          <p:cNvSpPr>
            <a:spLocks noGrp="1"/>
          </p:cNvSpPr>
          <p:nvPr>
            <p:ph idx="1"/>
          </p:nvPr>
        </p:nvSpPr>
        <p:spPr>
          <a:xfrm>
            <a:off x="838200" y="1759637"/>
            <a:ext cx="10515600" cy="4351338"/>
          </a:xfrm>
        </p:spPr>
        <p:txBody>
          <a:bodyPr>
            <a:normAutofit fontScale="55000" lnSpcReduction="20000"/>
          </a:bodyPr>
          <a:lstStyle/>
          <a:p>
            <a:r>
              <a:rPr lang="en-US" dirty="0"/>
              <a:t>li a {</a:t>
            </a:r>
          </a:p>
          <a:p>
            <a:r>
              <a:rPr lang="en-US" dirty="0"/>
              <a:t>  display: block;</a:t>
            </a:r>
          </a:p>
          <a:p>
            <a:r>
              <a:rPr lang="en-US" dirty="0"/>
              <a:t>  color: white;</a:t>
            </a:r>
          </a:p>
          <a:p>
            <a:r>
              <a:rPr lang="en-US" dirty="0"/>
              <a:t>  text-align: center;</a:t>
            </a:r>
          </a:p>
          <a:p>
            <a:r>
              <a:rPr lang="en-US" dirty="0"/>
              <a:t>  padding: 14px 16px;</a:t>
            </a:r>
          </a:p>
          <a:p>
            <a:r>
              <a:rPr lang="en-US" dirty="0"/>
              <a:t>  text-decoration: none;</a:t>
            </a:r>
          </a:p>
          <a:p>
            <a:r>
              <a:rPr lang="en-US" dirty="0"/>
              <a:t>}</a:t>
            </a:r>
          </a:p>
          <a:p>
            <a:endParaRPr lang="en-US" dirty="0"/>
          </a:p>
          <a:p>
            <a:r>
              <a:rPr lang="en-US" dirty="0"/>
              <a:t>li a:hover:not(.active) {</a:t>
            </a:r>
          </a:p>
          <a:p>
            <a:r>
              <a:rPr lang="en-US" dirty="0"/>
              <a:t>  background-color: #111;</a:t>
            </a:r>
          </a:p>
          <a:p>
            <a:r>
              <a:rPr lang="en-US" dirty="0"/>
              <a:t>}</a:t>
            </a:r>
          </a:p>
          <a:p>
            <a:endParaRPr lang="en-US" dirty="0"/>
          </a:p>
          <a:p>
            <a:r>
              <a:rPr lang="en-US" dirty="0"/>
              <a:t>.active {</a:t>
            </a:r>
          </a:p>
          <a:p>
            <a:r>
              <a:rPr lang="en-US" dirty="0"/>
              <a:t>  background-color: #4CAF50;</a:t>
            </a:r>
          </a:p>
          <a:p>
            <a:r>
              <a:rPr lang="en-US" dirty="0"/>
              <a:t>}</a:t>
            </a:r>
          </a:p>
        </p:txBody>
      </p:sp>
    </p:spTree>
    <p:extLst>
      <p:ext uri="{BB962C8B-B14F-4D97-AF65-F5344CB8AC3E}">
        <p14:creationId xmlns:p14="http://schemas.microsoft.com/office/powerpoint/2010/main" val="386127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7713-2183-4449-90BC-3BFD26486A2B}"/>
              </a:ext>
            </a:extLst>
          </p:cNvPr>
          <p:cNvSpPr>
            <a:spLocks noGrp="1"/>
          </p:cNvSpPr>
          <p:nvPr>
            <p:ph type="title"/>
          </p:nvPr>
        </p:nvSpPr>
        <p:spPr/>
        <p:txBody>
          <a:bodyPr/>
          <a:lstStyle/>
          <a:p>
            <a:r>
              <a:rPr lang="en-US" dirty="0"/>
              <a:t>CSS Layout - display: inline-block</a:t>
            </a:r>
            <a:br>
              <a:rPr lang="en-US" dirty="0"/>
            </a:br>
            <a:endParaRPr lang="en-US" dirty="0"/>
          </a:p>
        </p:txBody>
      </p:sp>
      <p:sp>
        <p:nvSpPr>
          <p:cNvPr id="3" name="Content Placeholder 2">
            <a:extLst>
              <a:ext uri="{FF2B5EF4-FFF2-40B4-BE49-F238E27FC236}">
                <a16:creationId xmlns:a16="http://schemas.microsoft.com/office/drawing/2014/main" id="{79AA75E2-1DFF-4001-9920-AF45141DA43B}"/>
              </a:ext>
            </a:extLst>
          </p:cNvPr>
          <p:cNvSpPr>
            <a:spLocks noGrp="1"/>
          </p:cNvSpPr>
          <p:nvPr>
            <p:ph idx="1"/>
          </p:nvPr>
        </p:nvSpPr>
        <p:spPr>
          <a:xfrm>
            <a:off x="838200" y="1528997"/>
            <a:ext cx="10515600" cy="4647966"/>
          </a:xfrm>
        </p:spPr>
        <p:txBody>
          <a:bodyPr>
            <a:normAutofit fontScale="55000" lnSpcReduction="20000"/>
          </a:bodyPr>
          <a:lstStyle/>
          <a:p>
            <a:r>
              <a:rPr lang="en-US" dirty="0"/>
              <a:t>Compared to display: inline, the major difference is that display: inline-block allows to set a width and height on the element.</a:t>
            </a:r>
          </a:p>
          <a:p>
            <a:endParaRPr lang="en-US" dirty="0"/>
          </a:p>
          <a:p>
            <a:r>
              <a:rPr lang="en-US" dirty="0"/>
              <a:t>Also, with display: inline-block, the top and bottom margins/paddings are respected, but with display: inline they are not.</a:t>
            </a:r>
          </a:p>
          <a:p>
            <a:r>
              <a:rPr lang="en-US" dirty="0" err="1"/>
              <a:t>span.b</a:t>
            </a:r>
            <a:r>
              <a:rPr lang="en-US" dirty="0"/>
              <a:t> {</a:t>
            </a:r>
            <a:br>
              <a:rPr lang="en-US" dirty="0"/>
            </a:br>
            <a:r>
              <a:rPr lang="en-US" dirty="0"/>
              <a:t>  display: inline-block;</a:t>
            </a:r>
            <a:br>
              <a:rPr lang="en-US" dirty="0"/>
            </a:br>
            <a:r>
              <a:rPr lang="en-US" dirty="0"/>
              <a:t>  width: 100px;</a:t>
            </a:r>
            <a:br>
              <a:rPr lang="en-US" dirty="0"/>
            </a:br>
            <a:r>
              <a:rPr lang="en-US" dirty="0"/>
              <a:t>  height: 100px;</a:t>
            </a:r>
            <a:br>
              <a:rPr lang="en-US" dirty="0"/>
            </a:br>
            <a:r>
              <a:rPr lang="en-US" dirty="0"/>
              <a:t>  padding: 5px;</a:t>
            </a:r>
            <a:br>
              <a:rPr lang="en-US" dirty="0"/>
            </a:br>
            <a:r>
              <a:rPr lang="en-US" dirty="0"/>
              <a:t>  border: 1px solid blue;</a:t>
            </a:r>
            <a:br>
              <a:rPr lang="en-US" dirty="0"/>
            </a:br>
            <a:r>
              <a:rPr lang="en-US" dirty="0"/>
              <a:t>  background-color: yellow;</a:t>
            </a:r>
            <a:br>
              <a:rPr lang="en-US" dirty="0"/>
            </a:br>
            <a:r>
              <a:rPr lang="en-US" dirty="0"/>
              <a:t>}</a:t>
            </a:r>
            <a:br>
              <a:rPr lang="en-US" dirty="0"/>
            </a:br>
            <a:br>
              <a:rPr lang="en-US" dirty="0"/>
            </a:br>
            <a:r>
              <a:rPr lang="en-US" dirty="0" err="1"/>
              <a:t>span.c</a:t>
            </a:r>
            <a:r>
              <a:rPr lang="en-US" dirty="0"/>
              <a:t> {</a:t>
            </a:r>
            <a:br>
              <a:rPr lang="en-US" dirty="0"/>
            </a:br>
            <a:r>
              <a:rPr lang="en-US" dirty="0"/>
              <a:t>  display: block;</a:t>
            </a:r>
            <a:br>
              <a:rPr lang="en-US" dirty="0"/>
            </a:br>
            <a:r>
              <a:rPr lang="en-US" dirty="0"/>
              <a:t>  width: 100px;</a:t>
            </a:r>
            <a:br>
              <a:rPr lang="en-US" dirty="0"/>
            </a:br>
            <a:r>
              <a:rPr lang="en-US" dirty="0"/>
              <a:t>  height: 100px;</a:t>
            </a:r>
            <a:br>
              <a:rPr lang="en-US" dirty="0"/>
            </a:br>
            <a:r>
              <a:rPr lang="en-US" dirty="0"/>
              <a:t>  padding: 5px;</a:t>
            </a:r>
            <a:br>
              <a:rPr lang="en-US" dirty="0"/>
            </a:br>
            <a:r>
              <a:rPr lang="en-US" dirty="0"/>
              <a:t>  border: 1px solid blue;</a:t>
            </a:r>
            <a:br>
              <a:rPr lang="en-US" dirty="0"/>
            </a:br>
            <a:r>
              <a:rPr lang="en-US" dirty="0"/>
              <a:t>  background-color: yellow;</a:t>
            </a:r>
            <a:br>
              <a:rPr lang="en-US" dirty="0"/>
            </a:br>
            <a:r>
              <a:rPr lang="en-US" dirty="0"/>
              <a:t>}</a:t>
            </a:r>
          </a:p>
        </p:txBody>
      </p:sp>
    </p:spTree>
    <p:extLst>
      <p:ext uri="{BB962C8B-B14F-4D97-AF65-F5344CB8AC3E}">
        <p14:creationId xmlns:p14="http://schemas.microsoft.com/office/powerpoint/2010/main" val="16663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C2F3-B36F-40E2-A6C2-CFA5552A7737}"/>
              </a:ext>
            </a:extLst>
          </p:cNvPr>
          <p:cNvSpPr>
            <a:spLocks noGrp="1"/>
          </p:cNvSpPr>
          <p:nvPr>
            <p:ph type="title"/>
          </p:nvPr>
        </p:nvSpPr>
        <p:spPr/>
        <p:txBody>
          <a:bodyPr/>
          <a:lstStyle/>
          <a:p>
            <a:r>
              <a:rPr lang="en-US" dirty="0"/>
              <a:t>CSS Simple Selector</a:t>
            </a:r>
            <a:br>
              <a:rPr lang="en-US" dirty="0"/>
            </a:br>
            <a:endParaRPr lang="en-US" dirty="0"/>
          </a:p>
        </p:txBody>
      </p:sp>
      <p:sp>
        <p:nvSpPr>
          <p:cNvPr id="3" name="Content Placeholder 2">
            <a:extLst>
              <a:ext uri="{FF2B5EF4-FFF2-40B4-BE49-F238E27FC236}">
                <a16:creationId xmlns:a16="http://schemas.microsoft.com/office/drawing/2014/main" id="{EAFF637B-00DD-44B5-BAD3-E1E8A6EE811A}"/>
              </a:ext>
            </a:extLst>
          </p:cNvPr>
          <p:cNvSpPr>
            <a:spLocks noGrp="1"/>
          </p:cNvSpPr>
          <p:nvPr>
            <p:ph idx="1"/>
          </p:nvPr>
        </p:nvSpPr>
        <p:spPr/>
        <p:txBody>
          <a:bodyPr>
            <a:normAutofit lnSpcReduction="10000"/>
          </a:bodyPr>
          <a:lstStyle/>
          <a:p>
            <a:r>
              <a:rPr lang="en-US" dirty="0"/>
              <a:t>CSS selectors are used to "find" (or select) the HTML elements you want to style.</a:t>
            </a:r>
          </a:p>
          <a:p>
            <a:r>
              <a:rPr lang="en-US" dirty="0"/>
              <a:t>p {</a:t>
            </a:r>
            <a:br>
              <a:rPr lang="en-US" dirty="0"/>
            </a:br>
            <a:r>
              <a:rPr lang="en-US" dirty="0"/>
              <a:t>  text-align: center;</a:t>
            </a:r>
            <a:br>
              <a:rPr lang="en-US" dirty="0"/>
            </a:br>
            <a:r>
              <a:rPr lang="en-US" dirty="0"/>
              <a:t>  color: red;</a:t>
            </a:r>
            <a:br>
              <a:rPr lang="en-US" dirty="0"/>
            </a:br>
            <a:r>
              <a:rPr lang="en-US" dirty="0"/>
              <a:t>}</a:t>
            </a:r>
          </a:p>
          <a:p>
            <a:r>
              <a:rPr lang="en-US" dirty="0"/>
              <a:t>The CSS id Selector</a:t>
            </a:r>
          </a:p>
          <a:p>
            <a:r>
              <a:rPr lang="es-ES" dirty="0"/>
              <a:t>#para1 {</a:t>
            </a:r>
            <a:br>
              <a:rPr lang="es-ES" dirty="0"/>
            </a:br>
            <a:r>
              <a:rPr lang="es-ES" dirty="0"/>
              <a:t>  </a:t>
            </a:r>
            <a:r>
              <a:rPr lang="es-ES" dirty="0" err="1"/>
              <a:t>text-align</a:t>
            </a:r>
            <a:r>
              <a:rPr lang="es-ES" dirty="0"/>
              <a:t>: center;</a:t>
            </a:r>
            <a:br>
              <a:rPr lang="es-ES" dirty="0"/>
            </a:br>
            <a:r>
              <a:rPr lang="es-ES" dirty="0"/>
              <a:t>  color: red;</a:t>
            </a:r>
            <a:br>
              <a:rPr lang="es-ES" dirty="0"/>
            </a:br>
            <a:r>
              <a:rPr lang="es-ES" dirty="0"/>
              <a:t>}</a:t>
            </a:r>
          </a:p>
          <a:p>
            <a:endParaRPr lang="en-US" dirty="0"/>
          </a:p>
        </p:txBody>
      </p:sp>
    </p:spTree>
    <p:extLst>
      <p:ext uri="{BB962C8B-B14F-4D97-AF65-F5344CB8AC3E}">
        <p14:creationId xmlns:p14="http://schemas.microsoft.com/office/powerpoint/2010/main" val="107692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D97-F0CF-4D08-9098-E22EC872ED86}"/>
              </a:ext>
            </a:extLst>
          </p:cNvPr>
          <p:cNvSpPr>
            <a:spLocks noGrp="1"/>
          </p:cNvSpPr>
          <p:nvPr>
            <p:ph type="title"/>
          </p:nvPr>
        </p:nvSpPr>
        <p:spPr/>
        <p:txBody>
          <a:bodyPr/>
          <a:lstStyle/>
          <a:p>
            <a:r>
              <a:rPr lang="en-US" dirty="0"/>
              <a:t>CSS Pseudo-elements</a:t>
            </a:r>
            <a:br>
              <a:rPr lang="en-US" dirty="0"/>
            </a:br>
            <a:endParaRPr lang="en-US" dirty="0"/>
          </a:p>
        </p:txBody>
      </p:sp>
      <p:sp>
        <p:nvSpPr>
          <p:cNvPr id="3" name="Content Placeholder 2">
            <a:extLst>
              <a:ext uri="{FF2B5EF4-FFF2-40B4-BE49-F238E27FC236}">
                <a16:creationId xmlns:a16="http://schemas.microsoft.com/office/drawing/2014/main" id="{6796E700-A9EF-4901-A84E-CF938AC14AAC}"/>
              </a:ext>
            </a:extLst>
          </p:cNvPr>
          <p:cNvSpPr>
            <a:spLocks noGrp="1"/>
          </p:cNvSpPr>
          <p:nvPr>
            <p:ph idx="1"/>
          </p:nvPr>
        </p:nvSpPr>
        <p:spPr/>
        <p:txBody>
          <a:bodyPr>
            <a:normAutofit lnSpcReduction="10000"/>
          </a:bodyPr>
          <a:lstStyle/>
          <a:p>
            <a:r>
              <a:rPr lang="en-US" dirty="0"/>
              <a:t>selector::pseudo-element {</a:t>
            </a:r>
            <a:br>
              <a:rPr lang="en-US" dirty="0"/>
            </a:br>
            <a:r>
              <a:rPr lang="en-US" dirty="0"/>
              <a:t>  property: value;</a:t>
            </a:r>
            <a:br>
              <a:rPr lang="en-US" dirty="0"/>
            </a:br>
            <a:r>
              <a:rPr lang="en-US" dirty="0"/>
              <a:t>}</a:t>
            </a:r>
          </a:p>
          <a:p>
            <a:r>
              <a:rPr lang="en-US" dirty="0"/>
              <a:t>p::first-line {</a:t>
            </a:r>
          </a:p>
          <a:p>
            <a:r>
              <a:rPr lang="en-US" dirty="0"/>
              <a:t>  color: #ff0000;</a:t>
            </a:r>
          </a:p>
          <a:p>
            <a:r>
              <a:rPr lang="en-US" dirty="0"/>
              <a:t>  font-variant: small-caps;</a:t>
            </a:r>
          </a:p>
          <a:p>
            <a:r>
              <a:rPr lang="en-US" dirty="0"/>
              <a:t>} </a:t>
            </a:r>
            <a:r>
              <a:rPr lang="en-US" dirty="0" err="1"/>
              <a:t>p.intro</a:t>
            </a:r>
            <a:r>
              <a:rPr lang="en-US" dirty="0"/>
              <a:t>::first-letter {</a:t>
            </a:r>
            <a:br>
              <a:rPr lang="en-US" dirty="0"/>
            </a:br>
            <a:r>
              <a:rPr lang="en-US" dirty="0"/>
              <a:t>  color: #ff0000;</a:t>
            </a:r>
            <a:br>
              <a:rPr lang="en-US" dirty="0"/>
            </a:br>
            <a:r>
              <a:rPr lang="en-US" dirty="0"/>
              <a:t>  font-size: 200%;</a:t>
            </a:r>
            <a:br>
              <a:rPr lang="en-US" dirty="0"/>
            </a:br>
            <a:r>
              <a:rPr lang="en-US" dirty="0"/>
              <a:t>}</a:t>
            </a:r>
          </a:p>
        </p:txBody>
      </p:sp>
    </p:spTree>
    <p:extLst>
      <p:ext uri="{BB962C8B-B14F-4D97-AF65-F5344CB8AC3E}">
        <p14:creationId xmlns:p14="http://schemas.microsoft.com/office/powerpoint/2010/main" val="3477867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5EB8-6CD5-4821-93F6-DC08E46644C1}"/>
              </a:ext>
            </a:extLst>
          </p:cNvPr>
          <p:cNvSpPr>
            <a:spLocks noGrp="1"/>
          </p:cNvSpPr>
          <p:nvPr>
            <p:ph type="title"/>
          </p:nvPr>
        </p:nvSpPr>
        <p:spPr/>
        <p:txBody>
          <a:bodyPr/>
          <a:lstStyle/>
          <a:p>
            <a:r>
              <a:rPr lang="en-US" dirty="0"/>
              <a:t>CSS Opacity / Transparency</a:t>
            </a:r>
            <a:br>
              <a:rPr lang="en-US" dirty="0"/>
            </a:br>
            <a:endParaRPr lang="en-US" dirty="0"/>
          </a:p>
        </p:txBody>
      </p:sp>
      <p:sp>
        <p:nvSpPr>
          <p:cNvPr id="3" name="Content Placeholder 2">
            <a:extLst>
              <a:ext uri="{FF2B5EF4-FFF2-40B4-BE49-F238E27FC236}">
                <a16:creationId xmlns:a16="http://schemas.microsoft.com/office/drawing/2014/main" id="{12B9A9FD-A3A9-4637-AB50-CCE4B04C0C30}"/>
              </a:ext>
            </a:extLst>
          </p:cNvPr>
          <p:cNvSpPr>
            <a:spLocks noGrp="1"/>
          </p:cNvSpPr>
          <p:nvPr>
            <p:ph idx="1"/>
          </p:nvPr>
        </p:nvSpPr>
        <p:spPr/>
        <p:txBody>
          <a:bodyPr/>
          <a:lstStyle/>
          <a:p>
            <a:r>
              <a:rPr lang="en-US" dirty="0" err="1"/>
              <a:t>img</a:t>
            </a:r>
            <a:r>
              <a:rPr lang="en-US" dirty="0"/>
              <a:t> {</a:t>
            </a:r>
            <a:br>
              <a:rPr lang="en-US" dirty="0"/>
            </a:br>
            <a:r>
              <a:rPr lang="en-US" dirty="0"/>
              <a:t>  opacity: 0.5;</a:t>
            </a:r>
            <a:br>
              <a:rPr lang="en-US" dirty="0"/>
            </a:br>
            <a:r>
              <a:rPr lang="en-US" dirty="0"/>
              <a:t>}</a:t>
            </a:r>
          </a:p>
          <a:p>
            <a:r>
              <a:rPr lang="en-US" dirty="0" err="1"/>
              <a:t>img:hover</a:t>
            </a:r>
            <a:r>
              <a:rPr lang="en-US" dirty="0"/>
              <a:t> {</a:t>
            </a:r>
            <a:br>
              <a:rPr lang="en-US" dirty="0"/>
            </a:br>
            <a:r>
              <a:rPr lang="en-US" dirty="0"/>
              <a:t>  opacity: 1.0;</a:t>
            </a:r>
            <a:br>
              <a:rPr lang="en-US" dirty="0"/>
            </a:br>
            <a:r>
              <a:rPr lang="en-US" dirty="0"/>
              <a:t>}</a:t>
            </a:r>
          </a:p>
        </p:txBody>
      </p:sp>
    </p:spTree>
    <p:extLst>
      <p:ext uri="{BB962C8B-B14F-4D97-AF65-F5344CB8AC3E}">
        <p14:creationId xmlns:p14="http://schemas.microsoft.com/office/powerpoint/2010/main" val="189997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9732-8D41-45AB-A510-4C4F423F8776}"/>
              </a:ext>
            </a:extLst>
          </p:cNvPr>
          <p:cNvSpPr>
            <a:spLocks noGrp="1"/>
          </p:cNvSpPr>
          <p:nvPr>
            <p:ph type="title"/>
          </p:nvPr>
        </p:nvSpPr>
        <p:spPr/>
        <p:txBody>
          <a:bodyPr/>
          <a:lstStyle/>
          <a:p>
            <a:r>
              <a:rPr lang="en-US" dirty="0"/>
              <a:t>Drop Down TEXT,IMG AND Button</a:t>
            </a:r>
          </a:p>
        </p:txBody>
      </p:sp>
      <p:sp>
        <p:nvSpPr>
          <p:cNvPr id="3" name="Content Placeholder 2">
            <a:extLst>
              <a:ext uri="{FF2B5EF4-FFF2-40B4-BE49-F238E27FC236}">
                <a16:creationId xmlns:a16="http://schemas.microsoft.com/office/drawing/2014/main" id="{0ACD4BE3-EDC9-4782-A9DE-7F0FF20ED694}"/>
              </a:ext>
            </a:extLst>
          </p:cNvPr>
          <p:cNvSpPr>
            <a:spLocks noGrp="1"/>
          </p:cNvSpPr>
          <p:nvPr>
            <p:ph idx="1"/>
          </p:nvPr>
        </p:nvSpPr>
        <p:spPr/>
        <p:txBody>
          <a:bodyPr>
            <a:normAutofit fontScale="92500" lnSpcReduction="10000"/>
          </a:bodyPr>
          <a:lstStyle/>
          <a:p>
            <a:endParaRPr lang="en-US" dirty="0"/>
          </a:p>
          <a:p>
            <a:r>
              <a:rPr lang="en-US" dirty="0" err="1"/>
              <a:t>Hoverable</a:t>
            </a:r>
            <a:r>
              <a:rPr lang="en-US" dirty="0"/>
              <a:t> Dropdown Move the mouse over the text below to open the  dropdown content.</a:t>
            </a:r>
          </a:p>
          <a:p>
            <a:endParaRPr lang="en-US" dirty="0"/>
          </a:p>
          <a:p>
            <a:r>
              <a:rPr lang="en-US" dirty="0"/>
              <a:t>&lt;div class="dropdown"&gt;</a:t>
            </a:r>
          </a:p>
          <a:p>
            <a:r>
              <a:rPr lang="en-US" dirty="0"/>
              <a:t>  &lt;span&gt;Mouse over me&lt;/span&gt;</a:t>
            </a:r>
          </a:p>
          <a:p>
            <a:r>
              <a:rPr lang="en-US" dirty="0"/>
              <a:t>  &lt;div class="dropdown-content"&gt;</a:t>
            </a:r>
          </a:p>
          <a:p>
            <a:r>
              <a:rPr lang="en-US" dirty="0"/>
              <a:t>  &lt;p&gt;Hello World!&lt;/p&gt;</a:t>
            </a:r>
          </a:p>
          <a:p>
            <a:r>
              <a:rPr lang="en-US" dirty="0"/>
              <a:t>  &lt;/div&gt;</a:t>
            </a:r>
          </a:p>
          <a:p>
            <a:r>
              <a:rPr lang="en-US" dirty="0"/>
              <a:t>&lt;/div&gt;</a:t>
            </a:r>
          </a:p>
        </p:txBody>
      </p:sp>
    </p:spTree>
    <p:extLst>
      <p:ext uri="{BB962C8B-B14F-4D97-AF65-F5344CB8AC3E}">
        <p14:creationId xmlns:p14="http://schemas.microsoft.com/office/powerpoint/2010/main" val="2179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6E35-3486-4461-9127-0EABFBFAE536}"/>
              </a:ext>
            </a:extLst>
          </p:cNvPr>
          <p:cNvSpPr>
            <a:spLocks noGrp="1"/>
          </p:cNvSpPr>
          <p:nvPr>
            <p:ph type="title"/>
          </p:nvPr>
        </p:nvSpPr>
        <p:spPr/>
        <p:txBody>
          <a:bodyPr/>
          <a:lstStyle/>
          <a:p>
            <a:r>
              <a:rPr lang="en-US" dirty="0" err="1"/>
              <a:t>DropDown</a:t>
            </a:r>
            <a:r>
              <a:rPr lang="en-US" dirty="0"/>
              <a:t> Text</a:t>
            </a:r>
          </a:p>
        </p:txBody>
      </p:sp>
      <p:sp>
        <p:nvSpPr>
          <p:cNvPr id="3" name="Content Placeholder 2">
            <a:extLst>
              <a:ext uri="{FF2B5EF4-FFF2-40B4-BE49-F238E27FC236}">
                <a16:creationId xmlns:a16="http://schemas.microsoft.com/office/drawing/2014/main" id="{5C343B33-EF10-47FD-9331-676554D5D854}"/>
              </a:ext>
            </a:extLst>
          </p:cNvPr>
          <p:cNvSpPr>
            <a:spLocks noGrp="1"/>
          </p:cNvSpPr>
          <p:nvPr>
            <p:ph idx="1"/>
          </p:nvPr>
        </p:nvSpPr>
        <p:spPr/>
        <p:txBody>
          <a:bodyPr>
            <a:normAutofit fontScale="32500" lnSpcReduction="20000"/>
          </a:bodyPr>
          <a:lstStyle/>
          <a:p>
            <a:r>
              <a:rPr lang="en-US" dirty="0"/>
              <a:t>.dropdown {</a:t>
            </a:r>
          </a:p>
          <a:p>
            <a:r>
              <a:rPr lang="en-US" dirty="0"/>
              <a:t>  position: relative;</a:t>
            </a:r>
          </a:p>
          <a:p>
            <a:r>
              <a:rPr lang="en-US" dirty="0"/>
              <a:t>  display: inline-block;</a:t>
            </a:r>
          </a:p>
          <a:p>
            <a:r>
              <a:rPr lang="en-US" dirty="0"/>
              <a:t>}</a:t>
            </a:r>
          </a:p>
          <a:p>
            <a:endParaRPr lang="en-US" dirty="0"/>
          </a:p>
          <a:p>
            <a:r>
              <a:rPr lang="en-US" dirty="0"/>
              <a:t>.dropdown-content {</a:t>
            </a:r>
          </a:p>
          <a:p>
            <a:r>
              <a:rPr lang="en-US" dirty="0"/>
              <a:t>  display: none;</a:t>
            </a:r>
          </a:p>
          <a:p>
            <a:r>
              <a:rPr lang="en-US" dirty="0"/>
              <a:t>  position: absolute;</a:t>
            </a:r>
          </a:p>
          <a:p>
            <a:r>
              <a:rPr lang="en-US" dirty="0"/>
              <a:t>  background-color: #f9f9f9;</a:t>
            </a:r>
          </a:p>
          <a:p>
            <a:r>
              <a:rPr lang="en-US" dirty="0"/>
              <a:t>  min-width: 160px;</a:t>
            </a:r>
          </a:p>
          <a:p>
            <a:r>
              <a:rPr lang="en-US" dirty="0"/>
              <a:t>  box-shadow: 0px 8px 16px 0px </a:t>
            </a:r>
            <a:r>
              <a:rPr lang="en-US" dirty="0" err="1"/>
              <a:t>rgba</a:t>
            </a:r>
            <a:r>
              <a:rPr lang="en-US" dirty="0"/>
              <a:t>(0,0,0,0.2);</a:t>
            </a:r>
          </a:p>
          <a:p>
            <a:r>
              <a:rPr lang="en-US" dirty="0"/>
              <a:t>  padding: 12px 16px;</a:t>
            </a:r>
          </a:p>
          <a:p>
            <a:r>
              <a:rPr lang="en-US" dirty="0"/>
              <a:t>  z-index: 1;</a:t>
            </a:r>
          </a:p>
          <a:p>
            <a:r>
              <a:rPr lang="en-US" dirty="0"/>
              <a:t>}</a:t>
            </a:r>
          </a:p>
          <a:p>
            <a:endParaRPr lang="en-US" dirty="0"/>
          </a:p>
          <a:p>
            <a:r>
              <a:rPr lang="en-US" dirty="0"/>
              <a:t>.</a:t>
            </a:r>
            <a:r>
              <a:rPr lang="en-US" dirty="0" err="1"/>
              <a:t>dropdown:hover</a:t>
            </a:r>
            <a:r>
              <a:rPr lang="en-US" dirty="0"/>
              <a:t> .dropdown-content {</a:t>
            </a:r>
          </a:p>
          <a:p>
            <a:r>
              <a:rPr lang="en-US" dirty="0"/>
              <a:t>  display: block;</a:t>
            </a:r>
          </a:p>
          <a:p>
            <a:r>
              <a:rPr lang="en-US" dirty="0"/>
              <a:t>}</a:t>
            </a:r>
          </a:p>
        </p:txBody>
      </p:sp>
    </p:spTree>
    <p:extLst>
      <p:ext uri="{BB962C8B-B14F-4D97-AF65-F5344CB8AC3E}">
        <p14:creationId xmlns:p14="http://schemas.microsoft.com/office/powerpoint/2010/main" val="2873669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DCF8-5DB4-4516-867B-93D96E439BBE}"/>
              </a:ext>
            </a:extLst>
          </p:cNvPr>
          <p:cNvSpPr>
            <a:spLocks noGrp="1"/>
          </p:cNvSpPr>
          <p:nvPr>
            <p:ph type="title"/>
          </p:nvPr>
        </p:nvSpPr>
        <p:spPr/>
        <p:txBody>
          <a:bodyPr/>
          <a:lstStyle/>
          <a:p>
            <a:r>
              <a:rPr lang="en-US" dirty="0"/>
              <a:t>DROP DOWN BUTTON</a:t>
            </a:r>
          </a:p>
        </p:txBody>
      </p:sp>
      <p:sp>
        <p:nvSpPr>
          <p:cNvPr id="3" name="Content Placeholder 2">
            <a:extLst>
              <a:ext uri="{FF2B5EF4-FFF2-40B4-BE49-F238E27FC236}">
                <a16:creationId xmlns:a16="http://schemas.microsoft.com/office/drawing/2014/main" id="{FA7ECCBE-7841-49F9-9DB3-8FD10DD1BBCC}"/>
              </a:ext>
            </a:extLst>
          </p:cNvPr>
          <p:cNvSpPr>
            <a:spLocks noGrp="1"/>
          </p:cNvSpPr>
          <p:nvPr>
            <p:ph idx="1"/>
          </p:nvPr>
        </p:nvSpPr>
        <p:spPr/>
        <p:txBody>
          <a:bodyPr/>
          <a:lstStyle/>
          <a:p>
            <a:r>
              <a:rPr lang="en-US" dirty="0"/>
              <a:t>&lt;div class="dropdown"&gt;</a:t>
            </a:r>
          </a:p>
          <a:p>
            <a:r>
              <a:rPr lang="en-US" dirty="0"/>
              <a:t>  &lt;button class="</a:t>
            </a:r>
            <a:r>
              <a:rPr lang="en-US" dirty="0" err="1"/>
              <a:t>dropbtn</a:t>
            </a:r>
            <a:r>
              <a:rPr lang="en-US" dirty="0"/>
              <a:t>"&gt;Dropdown&lt;/button&gt;</a:t>
            </a:r>
          </a:p>
          <a:p>
            <a:r>
              <a:rPr lang="en-US" dirty="0"/>
              <a:t>  &lt;div class="dropdown-content"&gt;</a:t>
            </a:r>
          </a:p>
          <a:p>
            <a:r>
              <a:rPr lang="en-US" dirty="0"/>
              <a:t>  &lt;a </a:t>
            </a:r>
            <a:r>
              <a:rPr lang="en-US" dirty="0" err="1"/>
              <a:t>href</a:t>
            </a:r>
            <a:r>
              <a:rPr lang="en-US" dirty="0"/>
              <a:t>="#"&gt;Link 1&lt;/a&gt;</a:t>
            </a:r>
          </a:p>
          <a:p>
            <a:r>
              <a:rPr lang="en-US" dirty="0"/>
              <a:t>  &lt;a </a:t>
            </a:r>
            <a:r>
              <a:rPr lang="en-US" dirty="0" err="1"/>
              <a:t>href</a:t>
            </a:r>
            <a:r>
              <a:rPr lang="en-US" dirty="0"/>
              <a:t>="#"&gt;Link 2&lt;/a&gt;</a:t>
            </a:r>
          </a:p>
          <a:p>
            <a:r>
              <a:rPr lang="en-US" dirty="0"/>
              <a:t>  &lt;a </a:t>
            </a:r>
            <a:r>
              <a:rPr lang="en-US" dirty="0" err="1"/>
              <a:t>href</a:t>
            </a:r>
            <a:r>
              <a:rPr lang="en-US" dirty="0"/>
              <a:t>="#"&gt;Link 3&lt;/a&gt;</a:t>
            </a:r>
          </a:p>
          <a:p>
            <a:r>
              <a:rPr lang="en-US" dirty="0"/>
              <a:t>  &lt;/div&gt;</a:t>
            </a:r>
          </a:p>
          <a:p>
            <a:r>
              <a:rPr lang="en-US" dirty="0"/>
              <a:t>&lt;/div&gt;</a:t>
            </a:r>
          </a:p>
        </p:txBody>
      </p:sp>
    </p:spTree>
    <p:extLst>
      <p:ext uri="{BB962C8B-B14F-4D97-AF65-F5344CB8AC3E}">
        <p14:creationId xmlns:p14="http://schemas.microsoft.com/office/powerpoint/2010/main" val="829969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B958-E7DC-40A4-A76D-C4714D6B967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23D9FE-9C9A-475D-B1D9-5254C7D9B459}"/>
              </a:ext>
            </a:extLst>
          </p:cNvPr>
          <p:cNvSpPr>
            <a:spLocks noGrp="1"/>
          </p:cNvSpPr>
          <p:nvPr>
            <p:ph idx="1"/>
          </p:nvPr>
        </p:nvSpPr>
        <p:spPr/>
        <p:txBody>
          <a:bodyPr>
            <a:normAutofit fontScale="25000" lnSpcReduction="20000"/>
          </a:bodyPr>
          <a:lstStyle/>
          <a:p>
            <a:r>
              <a:rPr lang="en-US" dirty="0"/>
              <a:t>.</a:t>
            </a:r>
            <a:r>
              <a:rPr lang="en-US" dirty="0" err="1"/>
              <a:t>dropbtn</a:t>
            </a:r>
            <a:r>
              <a:rPr lang="en-US" dirty="0"/>
              <a:t> {</a:t>
            </a:r>
          </a:p>
          <a:p>
            <a:r>
              <a:rPr lang="en-US" dirty="0"/>
              <a:t>  background-color: #4CAF50;</a:t>
            </a:r>
          </a:p>
          <a:p>
            <a:r>
              <a:rPr lang="en-US" dirty="0"/>
              <a:t>  color: white;</a:t>
            </a:r>
          </a:p>
          <a:p>
            <a:r>
              <a:rPr lang="en-US" dirty="0"/>
              <a:t>  padding: 16px;</a:t>
            </a:r>
          </a:p>
          <a:p>
            <a:r>
              <a:rPr lang="en-US" dirty="0"/>
              <a:t>  font-size: 16px;</a:t>
            </a:r>
          </a:p>
          <a:p>
            <a:r>
              <a:rPr lang="en-US" dirty="0"/>
              <a:t>  border: none;</a:t>
            </a:r>
          </a:p>
          <a:p>
            <a:r>
              <a:rPr lang="en-US" dirty="0"/>
              <a:t>  cursor: pointer;</a:t>
            </a:r>
          </a:p>
          <a:p>
            <a:r>
              <a:rPr lang="en-US" dirty="0"/>
              <a:t>}</a:t>
            </a:r>
          </a:p>
          <a:p>
            <a:endParaRPr lang="en-US" dirty="0"/>
          </a:p>
          <a:p>
            <a:r>
              <a:rPr lang="en-US" dirty="0"/>
              <a:t>.dropdown {</a:t>
            </a:r>
          </a:p>
          <a:p>
            <a:r>
              <a:rPr lang="en-US" dirty="0"/>
              <a:t>  position: relative;</a:t>
            </a:r>
          </a:p>
          <a:p>
            <a:r>
              <a:rPr lang="en-US" dirty="0"/>
              <a:t>  display: inline-block;</a:t>
            </a:r>
          </a:p>
          <a:p>
            <a:r>
              <a:rPr lang="en-US" dirty="0"/>
              <a:t>}</a:t>
            </a:r>
          </a:p>
          <a:p>
            <a:endParaRPr lang="en-US" dirty="0"/>
          </a:p>
          <a:p>
            <a:r>
              <a:rPr lang="en-US" dirty="0"/>
              <a:t>.dropdown-content {</a:t>
            </a:r>
          </a:p>
          <a:p>
            <a:r>
              <a:rPr lang="en-US" dirty="0"/>
              <a:t>  display: none;</a:t>
            </a:r>
          </a:p>
          <a:p>
            <a:r>
              <a:rPr lang="en-US" dirty="0"/>
              <a:t>  position: absolute;</a:t>
            </a:r>
          </a:p>
          <a:p>
            <a:r>
              <a:rPr lang="en-US" dirty="0"/>
              <a:t>  background-color: #f9f9f9;</a:t>
            </a:r>
          </a:p>
          <a:p>
            <a:r>
              <a:rPr lang="en-US" dirty="0"/>
              <a:t>  min-width: 160px;</a:t>
            </a:r>
          </a:p>
          <a:p>
            <a:r>
              <a:rPr lang="en-US" dirty="0"/>
              <a:t>  box-shadow: 0px 8px 16px 0px </a:t>
            </a:r>
            <a:r>
              <a:rPr lang="en-US" dirty="0" err="1"/>
              <a:t>rgba</a:t>
            </a:r>
            <a:r>
              <a:rPr lang="en-US" dirty="0"/>
              <a:t>(0,0,0,0.2);</a:t>
            </a:r>
          </a:p>
          <a:p>
            <a:r>
              <a:rPr lang="en-US" dirty="0"/>
              <a:t>  z-index: 1;</a:t>
            </a:r>
          </a:p>
          <a:p>
            <a:r>
              <a:rPr lang="en-US" dirty="0"/>
              <a:t>}</a:t>
            </a:r>
          </a:p>
        </p:txBody>
      </p:sp>
    </p:spTree>
    <p:extLst>
      <p:ext uri="{BB962C8B-B14F-4D97-AF65-F5344CB8AC3E}">
        <p14:creationId xmlns:p14="http://schemas.microsoft.com/office/powerpoint/2010/main" val="34559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ECB5-FB90-4DDF-BEAB-79D4AB6FE2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C698D-953D-4655-9A1E-ACEB78F648B7}"/>
              </a:ext>
            </a:extLst>
          </p:cNvPr>
          <p:cNvSpPr>
            <a:spLocks noGrp="1"/>
          </p:cNvSpPr>
          <p:nvPr>
            <p:ph idx="1"/>
          </p:nvPr>
        </p:nvSpPr>
        <p:spPr/>
        <p:txBody>
          <a:bodyPr>
            <a:normAutofit fontScale="47500" lnSpcReduction="20000"/>
          </a:bodyPr>
          <a:lstStyle/>
          <a:p>
            <a:r>
              <a:rPr lang="en-US" dirty="0"/>
              <a:t>.dropdown-content a {</a:t>
            </a:r>
          </a:p>
          <a:p>
            <a:r>
              <a:rPr lang="en-US" dirty="0"/>
              <a:t>  color: black;</a:t>
            </a:r>
          </a:p>
          <a:p>
            <a:r>
              <a:rPr lang="en-US" dirty="0"/>
              <a:t>  padding: 12px 16px;</a:t>
            </a:r>
          </a:p>
          <a:p>
            <a:r>
              <a:rPr lang="en-US" dirty="0"/>
              <a:t>  text-decoration: none;</a:t>
            </a:r>
          </a:p>
          <a:p>
            <a:r>
              <a:rPr lang="en-US" dirty="0"/>
              <a:t>  display: block;</a:t>
            </a:r>
          </a:p>
          <a:p>
            <a:r>
              <a:rPr lang="en-US" dirty="0"/>
              <a:t>}</a:t>
            </a:r>
          </a:p>
          <a:p>
            <a:endParaRPr lang="en-US" dirty="0"/>
          </a:p>
          <a:p>
            <a:r>
              <a:rPr lang="en-US" dirty="0"/>
              <a:t>.dropdown-content a:hover {background-color: #f1f1f1}</a:t>
            </a:r>
          </a:p>
          <a:p>
            <a:endParaRPr lang="en-US" dirty="0"/>
          </a:p>
          <a:p>
            <a:r>
              <a:rPr lang="en-US" dirty="0"/>
              <a:t>.</a:t>
            </a:r>
            <a:r>
              <a:rPr lang="en-US" dirty="0" err="1"/>
              <a:t>dropdown:hover</a:t>
            </a:r>
            <a:r>
              <a:rPr lang="en-US" dirty="0"/>
              <a:t> .dropdown-content {</a:t>
            </a:r>
          </a:p>
          <a:p>
            <a:r>
              <a:rPr lang="en-US" dirty="0"/>
              <a:t>  display: block;</a:t>
            </a:r>
          </a:p>
          <a:p>
            <a:r>
              <a:rPr lang="en-US" dirty="0"/>
              <a:t>}</a:t>
            </a:r>
          </a:p>
          <a:p>
            <a:endParaRPr lang="en-US" dirty="0"/>
          </a:p>
          <a:p>
            <a:r>
              <a:rPr lang="en-US" dirty="0"/>
              <a:t>.</a:t>
            </a:r>
            <a:r>
              <a:rPr lang="en-US" dirty="0" err="1"/>
              <a:t>dropdown:hover</a:t>
            </a:r>
            <a:r>
              <a:rPr lang="en-US" dirty="0"/>
              <a:t> .</a:t>
            </a:r>
            <a:r>
              <a:rPr lang="en-US" dirty="0" err="1"/>
              <a:t>dropbtn</a:t>
            </a:r>
            <a:r>
              <a:rPr lang="en-US" dirty="0"/>
              <a:t> {</a:t>
            </a:r>
          </a:p>
          <a:p>
            <a:r>
              <a:rPr lang="en-US" dirty="0"/>
              <a:t>  background-color: #3e8e41;</a:t>
            </a:r>
          </a:p>
          <a:p>
            <a:r>
              <a:rPr lang="en-US" dirty="0"/>
              <a:t>}</a:t>
            </a:r>
          </a:p>
        </p:txBody>
      </p:sp>
    </p:spTree>
    <p:extLst>
      <p:ext uri="{BB962C8B-B14F-4D97-AF65-F5344CB8AC3E}">
        <p14:creationId xmlns:p14="http://schemas.microsoft.com/office/powerpoint/2010/main" val="3291195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E87C-6728-4218-B94D-8BCCA2FA7D78}"/>
              </a:ext>
            </a:extLst>
          </p:cNvPr>
          <p:cNvSpPr>
            <a:spLocks noGrp="1"/>
          </p:cNvSpPr>
          <p:nvPr>
            <p:ph type="title"/>
          </p:nvPr>
        </p:nvSpPr>
        <p:spPr/>
        <p:txBody>
          <a:bodyPr/>
          <a:lstStyle/>
          <a:p>
            <a:r>
              <a:rPr lang="en-US" dirty="0"/>
              <a:t>Drop </a:t>
            </a:r>
            <a:r>
              <a:rPr lang="en-US"/>
              <a:t>img</a:t>
            </a:r>
          </a:p>
        </p:txBody>
      </p:sp>
      <p:sp>
        <p:nvSpPr>
          <p:cNvPr id="3" name="Content Placeholder 2">
            <a:extLst>
              <a:ext uri="{FF2B5EF4-FFF2-40B4-BE49-F238E27FC236}">
                <a16:creationId xmlns:a16="http://schemas.microsoft.com/office/drawing/2014/main" id="{52E54CBC-8179-4120-8B75-6440E6234D2E}"/>
              </a:ext>
            </a:extLst>
          </p:cNvPr>
          <p:cNvSpPr>
            <a:spLocks noGrp="1"/>
          </p:cNvSpPr>
          <p:nvPr>
            <p:ph idx="1"/>
          </p:nvPr>
        </p:nvSpPr>
        <p:spPr/>
        <p:txBody>
          <a:bodyPr/>
          <a:lstStyle/>
          <a:p>
            <a:r>
              <a:rPr lang="en-US" dirty="0"/>
              <a:t>&lt;div class="dropdown"&gt;</a:t>
            </a:r>
          </a:p>
          <a:p>
            <a:r>
              <a:rPr lang="en-US" dirty="0"/>
              <a:t>  &lt;</a:t>
            </a:r>
            <a:r>
              <a:rPr lang="en-US" dirty="0" err="1"/>
              <a:t>img</a:t>
            </a:r>
            <a:r>
              <a:rPr lang="en-US" dirty="0"/>
              <a:t> </a:t>
            </a:r>
            <a:r>
              <a:rPr lang="en-US" dirty="0" err="1"/>
              <a:t>src</a:t>
            </a:r>
            <a:r>
              <a:rPr lang="en-US" dirty="0"/>
              <a:t>="img_5terre.jpg" alt="Cinque Terre" width="100" height="50"&gt;</a:t>
            </a:r>
          </a:p>
          <a:p>
            <a:r>
              <a:rPr lang="en-US" dirty="0"/>
              <a:t>  &lt;div class="dropdown-content"&gt;</a:t>
            </a:r>
          </a:p>
          <a:p>
            <a:r>
              <a:rPr lang="en-US" dirty="0"/>
              <a:t>  &lt;</a:t>
            </a:r>
            <a:r>
              <a:rPr lang="en-US" dirty="0" err="1"/>
              <a:t>img</a:t>
            </a:r>
            <a:r>
              <a:rPr lang="en-US" dirty="0"/>
              <a:t> </a:t>
            </a:r>
            <a:r>
              <a:rPr lang="en-US" dirty="0" err="1"/>
              <a:t>src</a:t>
            </a:r>
            <a:r>
              <a:rPr lang="en-US" dirty="0"/>
              <a:t>="img_5terre.jpg" alt="Cinque Terre" width="300" height="200"&gt;</a:t>
            </a:r>
          </a:p>
          <a:p>
            <a:r>
              <a:rPr lang="en-US" dirty="0"/>
              <a:t>  &lt;div class="desc"&gt;Beautiful Cinque Terre&lt;/div&gt;</a:t>
            </a:r>
          </a:p>
          <a:p>
            <a:r>
              <a:rPr lang="en-US" dirty="0"/>
              <a:t>  &lt;/div&gt;</a:t>
            </a:r>
          </a:p>
          <a:p>
            <a:r>
              <a:rPr lang="en-US" dirty="0"/>
              <a:t>&lt;/div&gt;</a:t>
            </a:r>
          </a:p>
        </p:txBody>
      </p:sp>
    </p:spTree>
    <p:extLst>
      <p:ext uri="{BB962C8B-B14F-4D97-AF65-F5344CB8AC3E}">
        <p14:creationId xmlns:p14="http://schemas.microsoft.com/office/powerpoint/2010/main" val="2574688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C52-A29F-4E95-97C2-403338938CB7}"/>
              </a:ext>
            </a:extLst>
          </p:cNvPr>
          <p:cNvSpPr>
            <a:spLocks noGrp="1"/>
          </p:cNvSpPr>
          <p:nvPr>
            <p:ph type="title"/>
          </p:nvPr>
        </p:nvSpPr>
        <p:spPr/>
        <p:txBody>
          <a:bodyPr/>
          <a:lstStyle/>
          <a:p>
            <a:r>
              <a:rPr lang="en-US" dirty="0"/>
              <a:t>Image Gallery</a:t>
            </a:r>
          </a:p>
        </p:txBody>
      </p:sp>
      <p:sp>
        <p:nvSpPr>
          <p:cNvPr id="3" name="Content Placeholder 2">
            <a:extLst>
              <a:ext uri="{FF2B5EF4-FFF2-40B4-BE49-F238E27FC236}">
                <a16:creationId xmlns:a16="http://schemas.microsoft.com/office/drawing/2014/main" id="{3DE0AD41-89AD-4AC6-A700-FBFF23EFFB80}"/>
              </a:ext>
            </a:extLst>
          </p:cNvPr>
          <p:cNvSpPr>
            <a:spLocks noGrp="1"/>
          </p:cNvSpPr>
          <p:nvPr>
            <p:ph idx="1"/>
          </p:nvPr>
        </p:nvSpPr>
        <p:spPr/>
        <p:txBody>
          <a:bodyPr/>
          <a:lstStyle/>
          <a:p>
            <a:r>
              <a:rPr lang="en-US" dirty="0"/>
              <a:t>&lt;div class="gallery"&gt;</a:t>
            </a:r>
          </a:p>
          <a:p>
            <a:r>
              <a:rPr lang="en-US" dirty="0"/>
              <a:t>  &lt;a target="_blank" </a:t>
            </a:r>
            <a:r>
              <a:rPr lang="en-US" dirty="0" err="1"/>
              <a:t>href</a:t>
            </a:r>
            <a:r>
              <a:rPr lang="en-US" dirty="0"/>
              <a:t>="img_5terre.jpg"&gt;</a:t>
            </a:r>
          </a:p>
          <a:p>
            <a:r>
              <a:rPr lang="en-US" dirty="0"/>
              <a:t>    &lt;</a:t>
            </a:r>
            <a:r>
              <a:rPr lang="en-US" dirty="0" err="1"/>
              <a:t>img</a:t>
            </a:r>
            <a:r>
              <a:rPr lang="en-US" dirty="0"/>
              <a:t> </a:t>
            </a:r>
            <a:r>
              <a:rPr lang="en-US" dirty="0" err="1"/>
              <a:t>src</a:t>
            </a:r>
            <a:r>
              <a:rPr lang="en-US" dirty="0"/>
              <a:t>="img_5terre.jpg" alt="Cinque Terre" width="600" height="400"&gt;</a:t>
            </a:r>
          </a:p>
          <a:p>
            <a:r>
              <a:rPr lang="en-US" dirty="0"/>
              <a:t>  &lt;/a&gt;</a:t>
            </a:r>
          </a:p>
          <a:p>
            <a:r>
              <a:rPr lang="en-US" dirty="0"/>
              <a:t>  &lt;div class="desc"&gt;Add a description of the image here&lt;/div&gt;</a:t>
            </a:r>
          </a:p>
          <a:p>
            <a:r>
              <a:rPr lang="en-US" dirty="0"/>
              <a:t>&lt;/div&gt;</a:t>
            </a:r>
          </a:p>
        </p:txBody>
      </p:sp>
    </p:spTree>
    <p:extLst>
      <p:ext uri="{BB962C8B-B14F-4D97-AF65-F5344CB8AC3E}">
        <p14:creationId xmlns:p14="http://schemas.microsoft.com/office/powerpoint/2010/main" val="1109076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47F5-F8E2-45CE-8E9D-39C639FF9BE7}"/>
              </a:ext>
            </a:extLst>
          </p:cNvPr>
          <p:cNvSpPr>
            <a:spLocks noGrp="1"/>
          </p:cNvSpPr>
          <p:nvPr>
            <p:ph type="title"/>
          </p:nvPr>
        </p:nvSpPr>
        <p:spPr/>
        <p:txBody>
          <a:bodyPr/>
          <a:lstStyle/>
          <a:p>
            <a:r>
              <a:rPr lang="en-US" dirty="0"/>
              <a:t>Image gallery </a:t>
            </a:r>
            <a:r>
              <a:rPr lang="en-US" dirty="0" err="1"/>
              <a:t>css</a:t>
            </a:r>
            <a:endParaRPr lang="en-US" dirty="0"/>
          </a:p>
        </p:txBody>
      </p:sp>
      <p:sp>
        <p:nvSpPr>
          <p:cNvPr id="3" name="Content Placeholder 2">
            <a:extLst>
              <a:ext uri="{FF2B5EF4-FFF2-40B4-BE49-F238E27FC236}">
                <a16:creationId xmlns:a16="http://schemas.microsoft.com/office/drawing/2014/main" id="{22136084-65FF-4C32-84A2-3F2D5A87A08E}"/>
              </a:ext>
            </a:extLst>
          </p:cNvPr>
          <p:cNvSpPr>
            <a:spLocks noGrp="1"/>
          </p:cNvSpPr>
          <p:nvPr>
            <p:ph idx="1"/>
          </p:nvPr>
        </p:nvSpPr>
        <p:spPr/>
        <p:txBody>
          <a:bodyPr>
            <a:normAutofit fontScale="92500" lnSpcReduction="20000"/>
          </a:bodyPr>
          <a:lstStyle/>
          <a:p>
            <a:r>
              <a:rPr lang="en-US" dirty="0" err="1"/>
              <a:t>div.gallery</a:t>
            </a:r>
            <a:r>
              <a:rPr lang="en-US" dirty="0"/>
              <a:t> {</a:t>
            </a:r>
          </a:p>
          <a:p>
            <a:r>
              <a:rPr lang="en-US" dirty="0"/>
              <a:t>  margin: 5px;</a:t>
            </a:r>
          </a:p>
          <a:p>
            <a:r>
              <a:rPr lang="en-US" dirty="0"/>
              <a:t>  border: 1px solid #ccc;</a:t>
            </a:r>
          </a:p>
          <a:p>
            <a:r>
              <a:rPr lang="en-US" dirty="0"/>
              <a:t>  float: left;</a:t>
            </a:r>
          </a:p>
          <a:p>
            <a:r>
              <a:rPr lang="en-US" dirty="0"/>
              <a:t>  width: 180px;</a:t>
            </a:r>
          </a:p>
          <a:p>
            <a:r>
              <a:rPr lang="en-US" dirty="0"/>
              <a:t>}</a:t>
            </a:r>
          </a:p>
          <a:p>
            <a:endParaRPr lang="en-US" dirty="0"/>
          </a:p>
          <a:p>
            <a:r>
              <a:rPr lang="en-US" dirty="0" err="1"/>
              <a:t>div.gallery:hover</a:t>
            </a:r>
            <a:r>
              <a:rPr lang="en-US" dirty="0"/>
              <a:t> {</a:t>
            </a:r>
          </a:p>
          <a:p>
            <a:r>
              <a:rPr lang="en-US" dirty="0"/>
              <a:t>  border: 1px solid #777;</a:t>
            </a:r>
          </a:p>
          <a:p>
            <a:r>
              <a:rPr lang="en-US" dirty="0"/>
              <a:t>}</a:t>
            </a:r>
          </a:p>
          <a:p>
            <a:endParaRPr lang="en-US" dirty="0"/>
          </a:p>
        </p:txBody>
      </p:sp>
    </p:spTree>
    <p:extLst>
      <p:ext uri="{BB962C8B-B14F-4D97-AF65-F5344CB8AC3E}">
        <p14:creationId xmlns:p14="http://schemas.microsoft.com/office/powerpoint/2010/main" val="299833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76334-2DF6-4A34-AB15-3751C55EDA92}"/>
              </a:ext>
            </a:extLst>
          </p:cNvPr>
          <p:cNvSpPr>
            <a:spLocks noGrp="1"/>
          </p:cNvSpPr>
          <p:nvPr>
            <p:ph idx="1"/>
          </p:nvPr>
        </p:nvSpPr>
        <p:spPr>
          <a:xfrm>
            <a:off x="838200" y="689548"/>
            <a:ext cx="10515600" cy="5487415"/>
          </a:xfrm>
        </p:spPr>
        <p:txBody>
          <a:bodyPr/>
          <a:lstStyle/>
          <a:p>
            <a:pPr marL="0" indent="0">
              <a:buNone/>
            </a:pPr>
            <a:r>
              <a:rPr lang="en-US" dirty="0"/>
              <a:t>CSS class Selector</a:t>
            </a:r>
          </a:p>
          <a:p>
            <a:pPr marL="0" indent="0">
              <a:buNone/>
            </a:pPr>
            <a:r>
              <a:rPr lang="en-US" dirty="0"/>
              <a:t>.center {</a:t>
            </a:r>
            <a:br>
              <a:rPr lang="en-US" dirty="0"/>
            </a:br>
            <a:r>
              <a:rPr lang="en-US" dirty="0"/>
              <a:t>  text-align: center;</a:t>
            </a:r>
            <a:br>
              <a:rPr lang="en-US" dirty="0"/>
            </a:br>
            <a:r>
              <a:rPr lang="en-US" dirty="0"/>
              <a:t>  color: red;</a:t>
            </a:r>
            <a:br>
              <a:rPr lang="en-US" dirty="0"/>
            </a:br>
            <a:r>
              <a:rPr lang="en-US" dirty="0"/>
              <a:t>}</a:t>
            </a:r>
          </a:p>
          <a:p>
            <a:pPr marL="0" indent="0">
              <a:buNone/>
            </a:pPr>
            <a:endParaRPr lang="en-US" dirty="0"/>
          </a:p>
          <a:p>
            <a:pPr marL="0" indent="0">
              <a:buNone/>
            </a:pPr>
            <a:r>
              <a:rPr lang="en-US" dirty="0"/>
              <a:t>The CSS Universal Selector</a:t>
            </a:r>
          </a:p>
          <a:p>
            <a:pPr marL="0" indent="0">
              <a:buNone/>
            </a:pPr>
            <a:r>
              <a:rPr lang="en-US"/>
              <a:t>* {</a:t>
            </a:r>
            <a:br>
              <a:rPr lang="en-US"/>
            </a:br>
            <a:r>
              <a:rPr lang="en-US"/>
              <a:t>  text-align: center;</a:t>
            </a:r>
            <a:br>
              <a:rPr lang="en-US"/>
            </a:br>
            <a:r>
              <a:rPr lang="en-US"/>
              <a:t>  color: blue;</a:t>
            </a:r>
            <a:br>
              <a:rPr lang="en-US"/>
            </a:br>
            <a:r>
              <a:rPr lang="en-US"/>
              <a:t>}</a:t>
            </a:r>
            <a:endParaRPr lang="en-US" dirty="0"/>
          </a:p>
        </p:txBody>
      </p:sp>
    </p:spTree>
    <p:extLst>
      <p:ext uri="{BB962C8B-B14F-4D97-AF65-F5344CB8AC3E}">
        <p14:creationId xmlns:p14="http://schemas.microsoft.com/office/powerpoint/2010/main" val="3440752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0EC4-865C-4752-B7CC-03AE43BBC9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E38A6F-3F99-49BA-8942-AA22FA84804B}"/>
              </a:ext>
            </a:extLst>
          </p:cNvPr>
          <p:cNvSpPr>
            <a:spLocks noGrp="1"/>
          </p:cNvSpPr>
          <p:nvPr>
            <p:ph idx="1"/>
          </p:nvPr>
        </p:nvSpPr>
        <p:spPr/>
        <p:txBody>
          <a:bodyPr>
            <a:normAutofit lnSpcReduction="10000"/>
          </a:bodyPr>
          <a:lstStyle/>
          <a:p>
            <a:r>
              <a:rPr lang="en-US" dirty="0" err="1"/>
              <a:t>div.gallery</a:t>
            </a:r>
            <a:r>
              <a:rPr lang="en-US" dirty="0"/>
              <a:t> </a:t>
            </a:r>
            <a:r>
              <a:rPr lang="en-US" dirty="0" err="1"/>
              <a:t>img</a:t>
            </a:r>
            <a:r>
              <a:rPr lang="en-US" dirty="0"/>
              <a:t> {</a:t>
            </a:r>
          </a:p>
          <a:p>
            <a:r>
              <a:rPr lang="en-US" dirty="0"/>
              <a:t>  width: 100%;</a:t>
            </a:r>
          </a:p>
          <a:p>
            <a:r>
              <a:rPr lang="en-US" dirty="0"/>
              <a:t>  height: auto;</a:t>
            </a:r>
          </a:p>
          <a:p>
            <a:r>
              <a:rPr lang="en-US" dirty="0"/>
              <a:t>}</a:t>
            </a:r>
          </a:p>
          <a:p>
            <a:endParaRPr lang="en-US" dirty="0"/>
          </a:p>
          <a:p>
            <a:r>
              <a:rPr lang="en-US" dirty="0" err="1"/>
              <a:t>div.desc</a:t>
            </a:r>
            <a:r>
              <a:rPr lang="en-US" dirty="0"/>
              <a:t> {</a:t>
            </a:r>
          </a:p>
          <a:p>
            <a:r>
              <a:rPr lang="en-US" dirty="0"/>
              <a:t>  padding: 15px;</a:t>
            </a:r>
          </a:p>
          <a:p>
            <a:r>
              <a:rPr lang="en-US" dirty="0"/>
              <a:t>  text-align: center;</a:t>
            </a:r>
          </a:p>
          <a:p>
            <a:r>
              <a:rPr lang="en-US" dirty="0"/>
              <a:t>}</a:t>
            </a:r>
          </a:p>
          <a:p>
            <a:endParaRPr lang="en-US" dirty="0"/>
          </a:p>
        </p:txBody>
      </p:sp>
    </p:spTree>
    <p:extLst>
      <p:ext uri="{BB962C8B-B14F-4D97-AF65-F5344CB8AC3E}">
        <p14:creationId xmlns:p14="http://schemas.microsoft.com/office/powerpoint/2010/main" val="1284349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09CB-9981-4B65-9B04-37058A32BF34}"/>
              </a:ext>
            </a:extLst>
          </p:cNvPr>
          <p:cNvSpPr>
            <a:spLocks noGrp="1"/>
          </p:cNvSpPr>
          <p:nvPr>
            <p:ph type="title"/>
          </p:nvPr>
        </p:nvSpPr>
        <p:spPr/>
        <p:txBody>
          <a:bodyPr/>
          <a:lstStyle/>
          <a:p>
            <a:r>
              <a:rPr lang="en-US" dirty="0"/>
              <a:t>Forms CSS</a:t>
            </a:r>
          </a:p>
        </p:txBody>
      </p:sp>
      <p:sp>
        <p:nvSpPr>
          <p:cNvPr id="3" name="Content Placeholder 2">
            <a:extLst>
              <a:ext uri="{FF2B5EF4-FFF2-40B4-BE49-F238E27FC236}">
                <a16:creationId xmlns:a16="http://schemas.microsoft.com/office/drawing/2014/main" id="{71C0B6CD-B713-4F6D-A491-E1DB900EF118}"/>
              </a:ext>
            </a:extLst>
          </p:cNvPr>
          <p:cNvSpPr>
            <a:spLocks noGrp="1"/>
          </p:cNvSpPr>
          <p:nvPr>
            <p:ph idx="1"/>
          </p:nvPr>
        </p:nvSpPr>
        <p:spPr/>
        <p:txBody>
          <a:bodyPr/>
          <a:lstStyle/>
          <a:p>
            <a:r>
              <a:rPr lang="en-US" dirty="0"/>
              <a:t> &lt;label for="</a:t>
            </a:r>
            <a:r>
              <a:rPr lang="en-US" dirty="0" err="1"/>
              <a:t>fname</a:t>
            </a:r>
            <a:r>
              <a:rPr lang="en-US" dirty="0"/>
              <a:t>"&gt;First Name&lt;/label&gt;</a:t>
            </a:r>
          </a:p>
          <a:p>
            <a:r>
              <a:rPr lang="en-US" dirty="0"/>
              <a:t>  &lt;input type="text" placeholder="</a:t>
            </a:r>
            <a:r>
              <a:rPr lang="en-US" dirty="0" err="1"/>
              <a:t>vv"id</a:t>
            </a:r>
            <a:r>
              <a:rPr lang="en-US" dirty="0"/>
              <a:t>="</a:t>
            </a:r>
            <a:r>
              <a:rPr lang="en-US" dirty="0" err="1"/>
              <a:t>fname</a:t>
            </a:r>
            <a:r>
              <a:rPr lang="en-US" dirty="0"/>
              <a:t>" name="</a:t>
            </a:r>
            <a:r>
              <a:rPr lang="en-US" dirty="0" err="1"/>
              <a:t>fname</a:t>
            </a:r>
            <a:r>
              <a:rPr lang="en-US" dirty="0"/>
              <a:t>"&gt;</a:t>
            </a:r>
          </a:p>
          <a:p>
            <a:r>
              <a:rPr lang="en-US" dirty="0"/>
              <a:t>input[type=text]:focus {</a:t>
            </a:r>
          </a:p>
          <a:p>
            <a:r>
              <a:rPr lang="en-US" dirty="0"/>
              <a:t>  width: 100%;</a:t>
            </a:r>
          </a:p>
          <a:p>
            <a:r>
              <a:rPr lang="en-US" dirty="0"/>
              <a:t>  padding: 12px 20px;</a:t>
            </a:r>
          </a:p>
          <a:p>
            <a:r>
              <a:rPr lang="en-US" dirty="0"/>
              <a:t>  margin: 8px 0;</a:t>
            </a:r>
          </a:p>
          <a:p>
            <a:r>
              <a:rPr lang="en-US" dirty="0"/>
              <a:t>  box-sizing: border-box;</a:t>
            </a:r>
          </a:p>
          <a:p>
            <a:r>
              <a:rPr lang="en-US" dirty="0"/>
              <a:t>}</a:t>
            </a:r>
          </a:p>
        </p:txBody>
      </p:sp>
    </p:spTree>
    <p:extLst>
      <p:ext uri="{BB962C8B-B14F-4D97-AF65-F5344CB8AC3E}">
        <p14:creationId xmlns:p14="http://schemas.microsoft.com/office/powerpoint/2010/main" val="3645825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680C-B77A-40F1-BEE8-F6DEA925AF1C}"/>
              </a:ext>
            </a:extLst>
          </p:cNvPr>
          <p:cNvSpPr>
            <a:spLocks noGrp="1"/>
          </p:cNvSpPr>
          <p:nvPr>
            <p:ph type="title"/>
          </p:nvPr>
        </p:nvSpPr>
        <p:spPr/>
        <p:txBody>
          <a:bodyPr/>
          <a:lstStyle/>
          <a:p>
            <a:r>
              <a:rPr lang="en-US" dirty="0"/>
              <a:t>Placeholder color</a:t>
            </a:r>
          </a:p>
        </p:txBody>
      </p:sp>
      <p:sp>
        <p:nvSpPr>
          <p:cNvPr id="3" name="Content Placeholder 2">
            <a:extLst>
              <a:ext uri="{FF2B5EF4-FFF2-40B4-BE49-F238E27FC236}">
                <a16:creationId xmlns:a16="http://schemas.microsoft.com/office/drawing/2014/main" id="{A3D69B8C-97E1-478A-8333-0C215FD59601}"/>
              </a:ext>
            </a:extLst>
          </p:cNvPr>
          <p:cNvSpPr>
            <a:spLocks noGrp="1"/>
          </p:cNvSpPr>
          <p:nvPr>
            <p:ph idx="1"/>
          </p:nvPr>
        </p:nvSpPr>
        <p:spPr/>
        <p:txBody>
          <a:bodyPr/>
          <a:lstStyle/>
          <a:p>
            <a:r>
              <a:rPr lang="en-US" dirty="0"/>
              <a:t>input[type=text]::placeholder {</a:t>
            </a:r>
          </a:p>
          <a:p>
            <a:r>
              <a:rPr lang="en-US" dirty="0"/>
              <a:t>  color: red;</a:t>
            </a:r>
          </a:p>
          <a:p>
            <a:r>
              <a:rPr lang="en-US" dirty="0"/>
              <a:t>  opacity: 1; /* Firefox */</a:t>
            </a:r>
          </a:p>
          <a:p>
            <a:r>
              <a:rPr lang="en-US" dirty="0"/>
              <a:t>}</a:t>
            </a:r>
          </a:p>
        </p:txBody>
      </p:sp>
    </p:spTree>
    <p:extLst>
      <p:ext uri="{BB962C8B-B14F-4D97-AF65-F5344CB8AC3E}">
        <p14:creationId xmlns:p14="http://schemas.microsoft.com/office/powerpoint/2010/main" val="883840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0BA3-C66D-4BA2-8421-0D1618A923B8}"/>
              </a:ext>
            </a:extLst>
          </p:cNvPr>
          <p:cNvSpPr>
            <a:spLocks noGrp="1"/>
          </p:cNvSpPr>
          <p:nvPr>
            <p:ph type="title"/>
          </p:nvPr>
        </p:nvSpPr>
        <p:spPr/>
        <p:txBody>
          <a:bodyPr/>
          <a:lstStyle/>
          <a:p>
            <a:r>
              <a:rPr lang="en-US" dirty="0"/>
              <a:t>CSS Media Queries</a:t>
            </a:r>
            <a:br>
              <a:rPr lang="en-US" dirty="0"/>
            </a:br>
            <a:endParaRPr lang="en-US" dirty="0"/>
          </a:p>
        </p:txBody>
      </p:sp>
      <p:sp>
        <p:nvSpPr>
          <p:cNvPr id="3" name="Content Placeholder 2">
            <a:extLst>
              <a:ext uri="{FF2B5EF4-FFF2-40B4-BE49-F238E27FC236}">
                <a16:creationId xmlns:a16="http://schemas.microsoft.com/office/drawing/2014/main" id="{F727C7EB-6E30-4D13-B711-E38C70BC927F}"/>
              </a:ext>
            </a:extLst>
          </p:cNvPr>
          <p:cNvSpPr>
            <a:spLocks noGrp="1"/>
          </p:cNvSpPr>
          <p:nvPr>
            <p:ph idx="1"/>
          </p:nvPr>
        </p:nvSpPr>
        <p:spPr/>
        <p:txBody>
          <a:bodyPr>
            <a:normAutofit fontScale="92500" lnSpcReduction="20000"/>
          </a:bodyPr>
          <a:lstStyle/>
          <a:p>
            <a:r>
              <a:rPr lang="en-US" dirty="0"/>
              <a:t>The @media rule, introduced in CSS2, made it possible to define different style rules for different media types.</a:t>
            </a:r>
          </a:p>
          <a:p>
            <a:endParaRPr lang="en-US" dirty="0"/>
          </a:p>
          <a:p>
            <a:r>
              <a:rPr lang="en-US" dirty="0"/>
              <a:t>Examples: You could have one set of style rules for computer screens, one for printers, one for handheld devices, one for television-type devices, and so on.</a:t>
            </a:r>
          </a:p>
          <a:p>
            <a:r>
              <a:rPr lang="en-US" dirty="0"/>
              <a:t>Basic Syntax</a:t>
            </a:r>
          </a:p>
          <a:p>
            <a:r>
              <a:rPr lang="en-US" dirty="0"/>
              <a:t>@media screen and (min-width: 480px) {</a:t>
            </a:r>
            <a:br>
              <a:rPr lang="en-US" dirty="0"/>
            </a:br>
            <a:r>
              <a:rPr lang="en-US" dirty="0"/>
              <a:t>  body {</a:t>
            </a:r>
            <a:br>
              <a:rPr lang="en-US" dirty="0"/>
            </a:br>
            <a:r>
              <a:rPr lang="en-US" dirty="0"/>
              <a:t>    background-color: </a:t>
            </a:r>
            <a:r>
              <a:rPr lang="en-US" dirty="0" err="1"/>
              <a:t>lightgreen</a:t>
            </a:r>
            <a:r>
              <a:rPr lang="en-US" dirty="0"/>
              <a: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3950627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6676-11B8-47E5-A109-EF9F8A9CA0C0}"/>
              </a:ext>
            </a:extLst>
          </p:cNvPr>
          <p:cNvSpPr>
            <a:spLocks noGrp="1"/>
          </p:cNvSpPr>
          <p:nvPr>
            <p:ph type="title"/>
          </p:nvPr>
        </p:nvSpPr>
        <p:spPr/>
        <p:txBody>
          <a:bodyPr/>
          <a:lstStyle/>
          <a:p>
            <a:r>
              <a:rPr lang="en-US" dirty="0"/>
              <a:t>Media Screen</a:t>
            </a:r>
          </a:p>
        </p:txBody>
      </p:sp>
      <p:sp>
        <p:nvSpPr>
          <p:cNvPr id="3" name="Content Placeholder 2">
            <a:extLst>
              <a:ext uri="{FF2B5EF4-FFF2-40B4-BE49-F238E27FC236}">
                <a16:creationId xmlns:a16="http://schemas.microsoft.com/office/drawing/2014/main" id="{86EAFFD4-5C7F-492D-92D0-E587036F89B8}"/>
              </a:ext>
            </a:extLst>
          </p:cNvPr>
          <p:cNvSpPr>
            <a:spLocks noGrp="1"/>
          </p:cNvSpPr>
          <p:nvPr>
            <p:ph idx="1"/>
          </p:nvPr>
        </p:nvSpPr>
        <p:spPr/>
        <p:txBody>
          <a:bodyPr>
            <a:normAutofit fontScale="55000" lnSpcReduction="20000"/>
          </a:bodyPr>
          <a:lstStyle/>
          <a:p>
            <a:r>
              <a:rPr lang="en-US" dirty="0"/>
              <a:t>/* On screens that are 992px wide or less, the background color is blue */</a:t>
            </a:r>
          </a:p>
          <a:p>
            <a:r>
              <a:rPr lang="en-US" dirty="0"/>
              <a:t>@media screen and (max-width: 992px) {</a:t>
            </a:r>
          </a:p>
          <a:p>
            <a:r>
              <a:rPr lang="en-US" dirty="0"/>
              <a:t>  body {</a:t>
            </a:r>
          </a:p>
          <a:p>
            <a:r>
              <a:rPr lang="en-US" dirty="0"/>
              <a:t>    background-color: blue;</a:t>
            </a:r>
          </a:p>
          <a:p>
            <a:r>
              <a:rPr lang="en-US" dirty="0"/>
              <a:t>    color: white;</a:t>
            </a:r>
          </a:p>
          <a:p>
            <a:r>
              <a:rPr lang="en-US" dirty="0"/>
              <a:t>  }</a:t>
            </a:r>
          </a:p>
          <a:p>
            <a:r>
              <a:rPr lang="en-US" dirty="0"/>
              <a:t>}</a:t>
            </a:r>
          </a:p>
          <a:p>
            <a:endParaRPr lang="en-US" dirty="0"/>
          </a:p>
          <a:p>
            <a:r>
              <a:rPr lang="en-US" dirty="0"/>
              <a:t>/* On screens that are 600px wide or less, the background color is olive */</a:t>
            </a:r>
          </a:p>
          <a:p>
            <a:r>
              <a:rPr lang="en-US" dirty="0"/>
              <a:t>@media screen and (max-width: 600px) {</a:t>
            </a:r>
          </a:p>
          <a:p>
            <a:r>
              <a:rPr lang="en-US" dirty="0"/>
              <a:t>  body {</a:t>
            </a:r>
          </a:p>
          <a:p>
            <a:r>
              <a:rPr lang="en-US" dirty="0"/>
              <a:t>    background-color: olive;</a:t>
            </a:r>
          </a:p>
          <a:p>
            <a:r>
              <a:rPr lang="en-US" dirty="0"/>
              <a:t>    color: white;</a:t>
            </a:r>
          </a:p>
          <a:p>
            <a:r>
              <a:rPr lang="en-US" dirty="0"/>
              <a:t>  }</a:t>
            </a:r>
          </a:p>
          <a:p>
            <a:r>
              <a:rPr lang="en-US" dirty="0"/>
              <a:t>}</a:t>
            </a:r>
          </a:p>
        </p:txBody>
      </p:sp>
    </p:spTree>
    <p:extLst>
      <p:ext uri="{BB962C8B-B14F-4D97-AF65-F5344CB8AC3E}">
        <p14:creationId xmlns:p14="http://schemas.microsoft.com/office/powerpoint/2010/main" val="3239554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5063-86A2-4BF5-A586-DF8C2092ECC5}"/>
              </a:ext>
            </a:extLst>
          </p:cNvPr>
          <p:cNvSpPr>
            <a:spLocks noGrp="1"/>
          </p:cNvSpPr>
          <p:nvPr>
            <p:ph type="title"/>
          </p:nvPr>
        </p:nvSpPr>
        <p:spPr/>
        <p:txBody>
          <a:bodyPr/>
          <a:lstStyle/>
          <a:p>
            <a:r>
              <a:rPr lang="en-US" dirty="0"/>
              <a:t>CSS Units</a:t>
            </a:r>
            <a:br>
              <a:rPr lang="en-US" dirty="0"/>
            </a:br>
            <a:endParaRPr lang="en-US" dirty="0"/>
          </a:p>
        </p:txBody>
      </p:sp>
      <p:sp>
        <p:nvSpPr>
          <p:cNvPr id="3" name="Content Placeholder 2">
            <a:extLst>
              <a:ext uri="{FF2B5EF4-FFF2-40B4-BE49-F238E27FC236}">
                <a16:creationId xmlns:a16="http://schemas.microsoft.com/office/drawing/2014/main" id="{A4C480F4-8AF5-4CB0-9555-203D917D63FF}"/>
              </a:ext>
            </a:extLst>
          </p:cNvPr>
          <p:cNvSpPr>
            <a:spLocks noGrp="1"/>
          </p:cNvSpPr>
          <p:nvPr>
            <p:ph idx="1"/>
          </p:nvPr>
        </p:nvSpPr>
        <p:spPr/>
        <p:txBody>
          <a:bodyPr/>
          <a:lstStyle/>
          <a:p>
            <a:r>
              <a:rPr lang="en-US" dirty="0"/>
              <a:t>Pixel </a:t>
            </a:r>
          </a:p>
          <a:p>
            <a:r>
              <a:rPr lang="en-US" dirty="0"/>
              <a:t>Percentage</a:t>
            </a:r>
          </a:p>
          <a:p>
            <a:r>
              <a:rPr lang="en-US" dirty="0"/>
              <a:t>View height </a:t>
            </a:r>
          </a:p>
          <a:p>
            <a:r>
              <a:rPr lang="en-US" dirty="0"/>
              <a:t> View port</a:t>
            </a:r>
          </a:p>
          <a:p>
            <a:endParaRPr lang="en-US" dirty="0"/>
          </a:p>
        </p:txBody>
      </p:sp>
    </p:spTree>
    <p:extLst>
      <p:ext uri="{BB962C8B-B14F-4D97-AF65-F5344CB8AC3E}">
        <p14:creationId xmlns:p14="http://schemas.microsoft.com/office/powerpoint/2010/main" val="64008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96CB-5C1E-4125-AFA5-CD0794C17C37}"/>
              </a:ext>
            </a:extLst>
          </p:cNvPr>
          <p:cNvSpPr>
            <a:spLocks noGrp="1"/>
          </p:cNvSpPr>
          <p:nvPr>
            <p:ph type="title"/>
          </p:nvPr>
        </p:nvSpPr>
        <p:spPr/>
        <p:txBody>
          <a:bodyPr/>
          <a:lstStyle/>
          <a:p>
            <a:r>
              <a:rPr lang="en-US" dirty="0"/>
              <a:t>colors</a:t>
            </a:r>
          </a:p>
        </p:txBody>
      </p:sp>
      <p:sp>
        <p:nvSpPr>
          <p:cNvPr id="3" name="Content Placeholder 2">
            <a:extLst>
              <a:ext uri="{FF2B5EF4-FFF2-40B4-BE49-F238E27FC236}">
                <a16:creationId xmlns:a16="http://schemas.microsoft.com/office/drawing/2014/main" id="{050A5AFA-7E31-4CD7-827C-9CE26F9D22B8}"/>
              </a:ext>
            </a:extLst>
          </p:cNvPr>
          <p:cNvSpPr>
            <a:spLocks noGrp="1"/>
          </p:cNvSpPr>
          <p:nvPr>
            <p:ph idx="1"/>
          </p:nvPr>
        </p:nvSpPr>
        <p:spPr/>
        <p:txBody>
          <a:bodyPr/>
          <a:lstStyle/>
          <a:p>
            <a:r>
              <a:rPr lang="en-US" dirty="0"/>
              <a:t>Colors are specified using predefined color names, or RGB, HEX</a:t>
            </a:r>
          </a:p>
          <a:p>
            <a:r>
              <a:rPr lang="en-US" dirty="0"/>
              <a:t>&lt;h1 style="</a:t>
            </a:r>
            <a:r>
              <a:rPr lang="en-US" err="1"/>
              <a:t>background-color</a:t>
            </a:r>
            <a:r>
              <a:rPr lang="en-US"/>
              <a:t>:Pink;"&gt;</a:t>
            </a:r>
            <a:r>
              <a:rPr lang="en-US" dirty="0"/>
              <a:t>Hello World&lt;/h1&gt;</a:t>
            </a:r>
          </a:p>
          <a:p>
            <a:r>
              <a:rPr lang="en-US" b="1" dirty="0"/>
              <a:t>#ff6347</a:t>
            </a:r>
          </a:p>
          <a:p>
            <a:r>
              <a:rPr lang="en-US" b="1" dirty="0" err="1"/>
              <a:t>rgb</a:t>
            </a:r>
            <a:r>
              <a:rPr lang="en-US" b="1" dirty="0"/>
              <a:t>(255, 99, 71)</a:t>
            </a:r>
            <a:endParaRPr lang="en-US" dirty="0"/>
          </a:p>
        </p:txBody>
      </p:sp>
    </p:spTree>
    <p:extLst>
      <p:ext uri="{BB962C8B-B14F-4D97-AF65-F5344CB8AC3E}">
        <p14:creationId xmlns:p14="http://schemas.microsoft.com/office/powerpoint/2010/main" val="144006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5050-AEDA-4EB2-8FB4-B5DAAE8CB2CF}"/>
              </a:ext>
            </a:extLst>
          </p:cNvPr>
          <p:cNvSpPr>
            <a:spLocks noGrp="1"/>
          </p:cNvSpPr>
          <p:nvPr>
            <p:ph type="title"/>
          </p:nvPr>
        </p:nvSpPr>
        <p:spPr/>
        <p:txBody>
          <a:bodyPr/>
          <a:lstStyle/>
          <a:p>
            <a:r>
              <a:rPr lang="en-US" dirty="0"/>
              <a:t>CSS Backgrounds</a:t>
            </a:r>
            <a:br>
              <a:rPr lang="en-US" dirty="0"/>
            </a:br>
            <a:endParaRPr lang="en-US" dirty="0"/>
          </a:p>
        </p:txBody>
      </p:sp>
      <p:sp>
        <p:nvSpPr>
          <p:cNvPr id="3" name="Content Placeholder 2">
            <a:extLst>
              <a:ext uri="{FF2B5EF4-FFF2-40B4-BE49-F238E27FC236}">
                <a16:creationId xmlns:a16="http://schemas.microsoft.com/office/drawing/2014/main" id="{6F8D6A90-6951-4DEA-B743-6C9970D88707}"/>
              </a:ext>
            </a:extLst>
          </p:cNvPr>
          <p:cNvSpPr>
            <a:spLocks noGrp="1"/>
          </p:cNvSpPr>
          <p:nvPr>
            <p:ph idx="1"/>
          </p:nvPr>
        </p:nvSpPr>
        <p:spPr/>
        <p:txBody>
          <a:bodyPr/>
          <a:lstStyle/>
          <a:p>
            <a:r>
              <a:rPr lang="en-US" dirty="0"/>
              <a:t>background-color</a:t>
            </a:r>
          </a:p>
          <a:p>
            <a:r>
              <a:rPr lang="en-US" dirty="0"/>
              <a:t>background-image</a:t>
            </a:r>
          </a:p>
          <a:p>
            <a:r>
              <a:rPr lang="en-US" dirty="0"/>
              <a:t>background-repeat</a:t>
            </a:r>
          </a:p>
          <a:p>
            <a:r>
              <a:rPr lang="en-US" dirty="0"/>
              <a:t>background-attachment</a:t>
            </a:r>
          </a:p>
          <a:p>
            <a:r>
              <a:rPr lang="en-US" dirty="0"/>
              <a:t>background-position</a:t>
            </a:r>
          </a:p>
          <a:p>
            <a:endParaRPr lang="en-US" dirty="0"/>
          </a:p>
        </p:txBody>
      </p:sp>
    </p:spTree>
    <p:extLst>
      <p:ext uri="{BB962C8B-B14F-4D97-AF65-F5344CB8AC3E}">
        <p14:creationId xmlns:p14="http://schemas.microsoft.com/office/powerpoint/2010/main" val="180145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545D-8CA1-47EC-B974-03177CC806D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ED6393F-B700-48AC-AC67-E45A6BA9DC84}"/>
              </a:ext>
            </a:extLst>
          </p:cNvPr>
          <p:cNvSpPr>
            <a:spLocks noGrp="1"/>
          </p:cNvSpPr>
          <p:nvPr>
            <p:ph idx="1"/>
          </p:nvPr>
        </p:nvSpPr>
        <p:spPr/>
        <p:txBody>
          <a:bodyPr/>
          <a:lstStyle/>
          <a:p>
            <a:r>
              <a:rPr lang="en-US" dirty="0"/>
              <a:t>Background color</a:t>
            </a:r>
          </a:p>
          <a:p>
            <a:r>
              <a:rPr lang="en-US" dirty="0"/>
              <a:t>body {</a:t>
            </a:r>
            <a:br>
              <a:rPr lang="en-US" dirty="0"/>
            </a:br>
            <a:r>
              <a:rPr lang="en-US" dirty="0"/>
              <a:t>  background-color: </a:t>
            </a:r>
            <a:r>
              <a:rPr lang="en-US" dirty="0" err="1"/>
              <a:t>lightblue</a:t>
            </a:r>
            <a:r>
              <a:rPr lang="en-US" dirty="0"/>
              <a:t>;</a:t>
            </a:r>
            <a:br>
              <a:rPr lang="en-US" dirty="0"/>
            </a:br>
            <a:r>
              <a:rPr lang="en-US" dirty="0"/>
              <a:t>}</a:t>
            </a:r>
          </a:p>
          <a:p>
            <a:r>
              <a:rPr lang="en-US" dirty="0"/>
              <a:t>body {</a:t>
            </a:r>
            <a:br>
              <a:rPr lang="en-US" dirty="0"/>
            </a:br>
            <a:r>
              <a:rPr lang="en-US" dirty="0"/>
              <a:t>  background-image: </a:t>
            </a:r>
            <a:r>
              <a:rPr lang="en-US" dirty="0" err="1"/>
              <a:t>url</a:t>
            </a:r>
            <a:r>
              <a:rPr lang="en-US" dirty="0"/>
              <a:t>("paper.gif");</a:t>
            </a:r>
            <a:br>
              <a:rPr lang="en-US" dirty="0"/>
            </a:br>
            <a:r>
              <a:rPr lang="en-US" dirty="0"/>
              <a:t>}</a:t>
            </a:r>
          </a:p>
        </p:txBody>
      </p:sp>
    </p:spTree>
    <p:extLst>
      <p:ext uri="{BB962C8B-B14F-4D97-AF65-F5344CB8AC3E}">
        <p14:creationId xmlns:p14="http://schemas.microsoft.com/office/powerpoint/2010/main" val="281839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701-4EB9-4706-9A22-8882FF705353}"/>
              </a:ext>
            </a:extLst>
          </p:cNvPr>
          <p:cNvSpPr>
            <a:spLocks noGrp="1"/>
          </p:cNvSpPr>
          <p:nvPr>
            <p:ph type="title"/>
          </p:nvPr>
        </p:nvSpPr>
        <p:spPr/>
        <p:txBody>
          <a:bodyPr/>
          <a:lstStyle/>
          <a:p>
            <a:r>
              <a:rPr lang="en-US" dirty="0"/>
              <a:t>background-repeat and Background-Scroll</a:t>
            </a:r>
          </a:p>
        </p:txBody>
      </p:sp>
      <p:sp>
        <p:nvSpPr>
          <p:cNvPr id="3" name="Content Placeholder 2">
            <a:extLst>
              <a:ext uri="{FF2B5EF4-FFF2-40B4-BE49-F238E27FC236}">
                <a16:creationId xmlns:a16="http://schemas.microsoft.com/office/drawing/2014/main" id="{66B2F92F-0794-49C0-8DEC-E94BA8CE65E1}"/>
              </a:ext>
            </a:extLst>
          </p:cNvPr>
          <p:cNvSpPr>
            <a:spLocks noGrp="1"/>
          </p:cNvSpPr>
          <p:nvPr>
            <p:ph idx="1"/>
          </p:nvPr>
        </p:nvSpPr>
        <p:spPr/>
        <p:txBody>
          <a:bodyPr/>
          <a:lstStyle/>
          <a:p>
            <a:r>
              <a:rPr lang="en-US" dirty="0"/>
              <a:t>background-repeat: repeat-x;</a:t>
            </a:r>
          </a:p>
          <a:p>
            <a:r>
              <a:rPr lang="en-US" dirty="0"/>
              <a:t>background-repeat: no-repeat;</a:t>
            </a:r>
          </a:p>
          <a:p>
            <a:r>
              <a:rPr lang="en-US" dirty="0"/>
              <a:t>background-attachment: fixed;</a:t>
            </a:r>
          </a:p>
          <a:p>
            <a:r>
              <a:rPr lang="en-US" dirty="0"/>
              <a:t>background-attachment: scroll;</a:t>
            </a:r>
          </a:p>
          <a:p>
            <a:pPr marL="0" indent="0">
              <a:buNone/>
            </a:pPr>
            <a:endParaRPr lang="en-US" dirty="0"/>
          </a:p>
        </p:txBody>
      </p:sp>
    </p:spTree>
    <p:extLst>
      <p:ext uri="{BB962C8B-B14F-4D97-AF65-F5344CB8AC3E}">
        <p14:creationId xmlns:p14="http://schemas.microsoft.com/office/powerpoint/2010/main" val="4084581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3160</TotalTime>
  <Words>3162</Words>
  <Application>Microsoft Office PowerPoint</Application>
  <PresentationFormat>Widescreen</PresentationFormat>
  <Paragraphs>416</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css</vt:lpstr>
      <vt:lpstr>Introduction</vt:lpstr>
      <vt:lpstr>CSS Syntax </vt:lpstr>
      <vt:lpstr>CSS Simple Selector </vt:lpstr>
      <vt:lpstr>PowerPoint Presentation</vt:lpstr>
      <vt:lpstr>colors</vt:lpstr>
      <vt:lpstr>CSS Backgrounds </vt:lpstr>
      <vt:lpstr>BACKGROUND</vt:lpstr>
      <vt:lpstr>background-repeat and Background-Scroll</vt:lpstr>
      <vt:lpstr>Text align and Text Decoration</vt:lpstr>
      <vt:lpstr>Text Transformation </vt:lpstr>
      <vt:lpstr>line-height Letter-Spacing Word-Spacing</vt:lpstr>
      <vt:lpstr>CSS Borders The CSS border properties allow you to specify the style, width, and color of an element's border </vt:lpstr>
      <vt:lpstr>syntax= {border-style:”value”</vt:lpstr>
      <vt:lpstr>Border width , color and shorthand</vt:lpstr>
      <vt:lpstr>Border-radius</vt:lpstr>
      <vt:lpstr>CSS Fonts :family,style and size </vt:lpstr>
      <vt:lpstr>CSS Margins </vt:lpstr>
      <vt:lpstr>Margin - Shorthand Property </vt:lpstr>
      <vt:lpstr>CSS Padding </vt:lpstr>
      <vt:lpstr>Padding - Individual Sides </vt:lpstr>
      <vt:lpstr>Padding - Shorthand Property </vt:lpstr>
      <vt:lpstr>CSS Height and Width </vt:lpstr>
      <vt:lpstr>Max-width:Max-height</vt:lpstr>
      <vt:lpstr>The float Property </vt:lpstr>
      <vt:lpstr>Box model</vt:lpstr>
      <vt:lpstr>Styling Links </vt:lpstr>
      <vt:lpstr>CSS Lists </vt:lpstr>
      <vt:lpstr>CSS Layout - The position Property </vt:lpstr>
      <vt:lpstr>Overlapping elements</vt:lpstr>
      <vt:lpstr>overflow</vt:lpstr>
      <vt:lpstr>Navigation Bars</vt:lpstr>
      <vt:lpstr>Navigation Bar = List of Links</vt:lpstr>
      <vt:lpstr>Vertical Navigation Bar </vt:lpstr>
      <vt:lpstr>ADD css in vertical nav</vt:lpstr>
      <vt:lpstr>PowerPoint Presentation</vt:lpstr>
      <vt:lpstr>Horizontal navbar</vt:lpstr>
      <vt:lpstr>PowerPoint Presentation</vt:lpstr>
      <vt:lpstr>CSS Layout - display: inline-block </vt:lpstr>
      <vt:lpstr>CSS Pseudo-elements </vt:lpstr>
      <vt:lpstr>CSS Opacity / Transparency </vt:lpstr>
      <vt:lpstr>Drop Down TEXT,IMG AND Button</vt:lpstr>
      <vt:lpstr>DropDown Text</vt:lpstr>
      <vt:lpstr>DROP DOWN BUTTON</vt:lpstr>
      <vt:lpstr>PowerPoint Presentation</vt:lpstr>
      <vt:lpstr>PowerPoint Presentation</vt:lpstr>
      <vt:lpstr>Drop img</vt:lpstr>
      <vt:lpstr>Image Gallery</vt:lpstr>
      <vt:lpstr>Image gallery css</vt:lpstr>
      <vt:lpstr>PowerPoint Presentation</vt:lpstr>
      <vt:lpstr>Forms CSS</vt:lpstr>
      <vt:lpstr>Placeholder color</vt:lpstr>
      <vt:lpstr>CSS Media Queries </vt:lpstr>
      <vt:lpstr>Media Screen</vt:lpstr>
      <vt:lpstr>CSS Units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Zeeshan</dc:creator>
  <cp:lastModifiedBy>Zeeshan</cp:lastModifiedBy>
  <cp:revision>39</cp:revision>
  <dcterms:created xsi:type="dcterms:W3CDTF">2020-04-19T09:45:41Z</dcterms:created>
  <dcterms:modified xsi:type="dcterms:W3CDTF">2020-05-23T23:20:41Z</dcterms:modified>
</cp:coreProperties>
</file>