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News Cycle"/>
      <p:regular r:id="rId6"/>
      <p:bold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font" Target="fonts/NewsCycle-regular.fntdata"/><Relationship Id="rId7" Type="http://schemas.openxmlformats.org/officeDocument/2006/relationships/font" Target="fonts/NewsCycle-bold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0d8b735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0d8b73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8556137" y="3512673"/>
            <a:ext cx="359208" cy="1630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556137" y="977835"/>
            <a:ext cx="359208" cy="9638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1"/>
          <p:cNvSpPr/>
          <p:nvPr/>
        </p:nvSpPr>
        <p:spPr>
          <a:xfrm flipH="1">
            <a:off x="8556137" y="0"/>
            <a:ext cx="359208" cy="95412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/>
          <p:nvPr/>
        </p:nvSpPr>
        <p:spPr>
          <a:xfrm flipH="1">
            <a:off x="7896852" y="456628"/>
            <a:ext cx="568512" cy="71161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 flipH="1">
            <a:off x="7896852" y="4574472"/>
            <a:ext cx="568512" cy="5690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/>
          <p:nvPr/>
        </p:nvSpPr>
        <p:spPr>
          <a:xfrm flipH="1">
            <a:off x="7896852" y="1158238"/>
            <a:ext cx="568512" cy="342624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813106" y="0"/>
            <a:ext cx="892296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650209" y="0"/>
            <a:ext cx="563814" cy="16997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59415" y="609095"/>
            <a:ext cx="1314792" cy="2119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21031" y="991483"/>
            <a:ext cx="1845234" cy="415945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59415" y="2643735"/>
            <a:ext cx="1314792" cy="251013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813106" y="306930"/>
            <a:ext cx="892296" cy="29772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821031" y="0"/>
            <a:ext cx="1845234" cy="11610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813106" y="3277330"/>
            <a:ext cx="892296" cy="116591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589" y="1362238"/>
            <a:ext cx="624618" cy="75654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3233"/>
                </a:lnTo>
                <a:lnTo>
                  <a:pt x="0" y="21600"/>
                </a:lnTo>
                <a:lnTo>
                  <a:pt x="21600" y="183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28589" y="876"/>
            <a:ext cx="624618" cy="137235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81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520705" y="4146351"/>
            <a:ext cx="394686" cy="99802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54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/>
        </p:nvSpPr>
        <p:spPr>
          <a:xfrm>
            <a:off x="346977" y="1296229"/>
            <a:ext cx="582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104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497540" y="3233808"/>
            <a:ext cx="920376" cy="1487592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423"/>
                </a:lnTo>
                <a:lnTo>
                  <a:pt x="0" y="21600"/>
                </a:lnTo>
                <a:lnTo>
                  <a:pt x="21600" y="191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103018" y="876"/>
            <a:ext cx="1291734" cy="249879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57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497540" y="875"/>
            <a:ext cx="920376" cy="329632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50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6103018" y="2373413"/>
            <a:ext cx="1291734" cy="277101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18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550500" y="1353948"/>
            <a:ext cx="3694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099306" y="0"/>
            <a:ext cx="892296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645615" y="609095"/>
            <a:ext cx="1314792" cy="2119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107231" y="991483"/>
            <a:ext cx="1845234" cy="415945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645615" y="2643735"/>
            <a:ext cx="1314792" cy="251013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099306" y="306930"/>
            <a:ext cx="892296" cy="29772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6107231" y="0"/>
            <a:ext cx="1845234" cy="11610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8099306" y="3277330"/>
            <a:ext cx="892296" cy="116591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 rot="-5400000">
            <a:off x="1937397" y="-2032011"/>
            <a:ext cx="5174646" cy="9238675"/>
            <a:chOff x="6858408" y="-53194"/>
            <a:chExt cx="17382083" cy="5196690"/>
          </a:xfrm>
        </p:grpSpPr>
        <p:sp>
          <p:nvSpPr>
            <p:cNvPr id="68" name="Google Shape;68;p7"/>
            <p:cNvSpPr/>
            <p:nvPr/>
          </p:nvSpPr>
          <p:spPr>
            <a:xfrm>
              <a:off x="6963043" y="3253276"/>
              <a:ext cx="359262" cy="189021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6963014" y="905192"/>
              <a:ext cx="457110" cy="51262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963076" y="1"/>
              <a:ext cx="359208" cy="95412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858408" y="1339027"/>
              <a:ext cx="568512" cy="202608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3671978" y="-53194"/>
              <a:ext cx="568512" cy="519669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550500" y="1353950"/>
            <a:ext cx="1902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2652968" y="1353950"/>
            <a:ext cx="1902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7" name="Google Shape;77;p8"/>
          <p:cNvSpPr txBox="1"/>
          <p:nvPr>
            <p:ph idx="3" type="body"/>
          </p:nvPr>
        </p:nvSpPr>
        <p:spPr>
          <a:xfrm>
            <a:off x="4755435" y="1353950"/>
            <a:ext cx="1902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80" name="Google Shape;80;p8"/>
            <p:cNvSpPr/>
            <p:nvPr/>
          </p:nvSpPr>
          <p:spPr>
            <a:xfrm>
              <a:off x="6963076" y="3274552"/>
              <a:ext cx="359208" cy="186894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963076" y="977835"/>
              <a:ext cx="359208" cy="4399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6963076" y="1"/>
              <a:ext cx="359208" cy="95412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7415771" y="1034367"/>
              <a:ext cx="837702" cy="296254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415771" y="0"/>
              <a:ext cx="837702" cy="10920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8346880" y="1552004"/>
              <a:ext cx="568512" cy="114021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346880" y="4574477"/>
              <a:ext cx="568512" cy="56899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46880" y="2682241"/>
              <a:ext cx="568512" cy="190225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92" name="Google Shape;92;p9"/>
            <p:cNvSpPr/>
            <p:nvPr/>
          </p:nvSpPr>
          <p:spPr>
            <a:xfrm>
              <a:off x="6963076" y="3274552"/>
              <a:ext cx="359208" cy="186894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6963076" y="977835"/>
              <a:ext cx="359208" cy="4399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6963076" y="1"/>
              <a:ext cx="359208" cy="95412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15771" y="1034367"/>
              <a:ext cx="837702" cy="296254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15771" y="0"/>
              <a:ext cx="837702" cy="10920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46880" y="1552004"/>
              <a:ext cx="568512" cy="114021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346880" y="4574477"/>
              <a:ext cx="568512" cy="56899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46880" y="2682241"/>
              <a:ext cx="568512" cy="190225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/>
        </p:nvSpPr>
        <p:spPr>
          <a:xfrm flipH="1">
            <a:off x="8556137" y="3512673"/>
            <a:ext cx="359208" cy="1630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 flipH="1">
            <a:off x="8556137" y="977835"/>
            <a:ext cx="359208" cy="9638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 flipH="1">
            <a:off x="8556137" y="0"/>
            <a:ext cx="359208" cy="95412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 flipH="1">
            <a:off x="7896852" y="456628"/>
            <a:ext cx="568512" cy="71161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7896852" y="4574472"/>
            <a:ext cx="568512" cy="5690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 flipH="1">
            <a:off x="7896852" y="1158238"/>
            <a:ext cx="568512" cy="342624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2"/>
          <p:cNvSpPr txBox="1"/>
          <p:nvPr/>
        </p:nvSpPr>
        <p:spPr>
          <a:xfrm>
            <a:off x="266950" y="106775"/>
            <a:ext cx="30000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RIGHT</a:t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APPROACH</a:t>
            </a:r>
            <a:endParaRPr sz="32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A604"/>
                </a:solidFill>
                <a:latin typeface="Oswald"/>
                <a:ea typeface="Oswald"/>
                <a:cs typeface="Oswald"/>
                <a:sym typeface="Oswald"/>
              </a:rPr>
              <a:t>TECHNIQUES</a:t>
            </a:r>
            <a:endParaRPr sz="3200">
              <a:solidFill>
                <a:srgbClr val="FFA60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A604"/>
                </a:solidFill>
                <a:latin typeface="Oswald"/>
                <a:ea typeface="Oswald"/>
                <a:cs typeface="Oswald"/>
                <a:sym typeface="Oswald"/>
              </a:rPr>
              <a:t>IMPUTATION </a:t>
            </a:r>
            <a:endParaRPr>
              <a:solidFill>
                <a:srgbClr val="FFA604"/>
              </a:solidFill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4456100" y="0"/>
            <a:ext cx="30000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WRONG</a:t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 b="4554" l="1361" r="0" t="39419"/>
          <a:stretch/>
        </p:blipFill>
        <p:spPr>
          <a:xfrm>
            <a:off x="3387125" y="834288"/>
            <a:ext cx="5341426" cy="1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198" y="2478425"/>
            <a:ext cx="2286250" cy="20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/>
        </p:nvSpPr>
        <p:spPr>
          <a:xfrm>
            <a:off x="435550" y="3722825"/>
            <a:ext cx="2665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A604"/>
                </a:solidFill>
                <a:latin typeface="News Cycle"/>
                <a:ea typeface="News Cycle"/>
                <a:cs typeface="News Cycle"/>
                <a:sym typeface="News Cycle"/>
              </a:rPr>
              <a:t>FEATURE ENGINEERING</a:t>
            </a:r>
            <a:endParaRPr b="1" sz="1900">
              <a:solidFill>
                <a:srgbClr val="FFA604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A604"/>
                </a:solidFill>
                <a:latin typeface="News Cycle"/>
                <a:ea typeface="News Cycle"/>
                <a:cs typeface="News Cycle"/>
                <a:sym typeface="News Cycle"/>
              </a:rPr>
              <a:t>                                           </a:t>
            </a:r>
            <a:endParaRPr b="1" sz="1900">
              <a:solidFill>
                <a:srgbClr val="FFA604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A604"/>
                </a:solidFill>
                <a:latin typeface="News Cycle"/>
                <a:ea typeface="News Cycle"/>
                <a:cs typeface="News Cycle"/>
                <a:sym typeface="News Cycle"/>
              </a:rPr>
              <a:t>FLOW OF APPROACH</a:t>
            </a:r>
            <a:endParaRPr b="1" sz="1900">
              <a:solidFill>
                <a:srgbClr val="FFA604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cxnSp>
        <p:nvCxnSpPr>
          <p:cNvPr id="127" name="Google Shape;127;p12"/>
          <p:cNvCxnSpPr/>
          <p:nvPr/>
        </p:nvCxnSpPr>
        <p:spPr>
          <a:xfrm rot="10800000">
            <a:off x="3287400" y="4230875"/>
            <a:ext cx="1233900" cy="12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2"/>
          <p:cNvSpPr txBox="1"/>
          <p:nvPr/>
        </p:nvSpPr>
        <p:spPr>
          <a:xfrm rot="970">
            <a:off x="4521301" y="3676623"/>
            <a:ext cx="2125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WHAT YOU WOULD DO DIFFERENT?</a:t>
            </a:r>
            <a:endParaRPr b="1" sz="21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5993825" y="4688650"/>
            <a:ext cx="15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B8CC"/>
                </a:solidFill>
                <a:latin typeface="News Cycle"/>
                <a:ea typeface="News Cycle"/>
                <a:cs typeface="News Cycle"/>
                <a:sym typeface="News Cycle"/>
              </a:rPr>
              <a:t>MD ZEESHAN ALI</a:t>
            </a:r>
            <a:endParaRPr b="1">
              <a:solidFill>
                <a:srgbClr val="0DB8CC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