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  <p:embeddedFont>
      <p:font typeface="Roboto Condensed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9047AB-1CFE-4AB7-AF42-A2B4EA75EF94}">
  <a:tblStyle styleId="{009047AB-1CFE-4AB7-AF42-A2B4EA75EF9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RobotoCondensed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-italic.fntdata"/><Relationship Id="rId25" Type="http://schemas.openxmlformats.org/officeDocument/2006/relationships/font" Target="fonts/RobotoCondensed-bold.fntdata"/><Relationship Id="rId28" Type="http://schemas.openxmlformats.org/officeDocument/2006/relationships/font" Target="fonts/Oswald-regular.fntdata"/><Relationship Id="rId27" Type="http://schemas.openxmlformats.org/officeDocument/2006/relationships/font" Target="fonts/Roboto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BB5D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77" y="2185857"/>
            <a:ext cx="3534593" cy="3432795"/>
            <a:chOff x="6172209" y="2656118"/>
            <a:chExt cx="2971745" cy="2886157"/>
          </a:xfrm>
        </p:grpSpPr>
        <p:sp>
          <p:nvSpPr>
            <p:cNvPr id="11" name="Google Shape;11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55"/>
            <a:ext cx="3068565" cy="1910899"/>
            <a:chOff x="-32" y="-215971"/>
            <a:chExt cx="2163551" cy="1347316"/>
          </a:xfrm>
        </p:grpSpPr>
        <p:sp>
          <p:nvSpPr>
            <p:cNvPr id="17" name="Google Shape;17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parent Shapes">
  <p:cSld name="BLANK_1">
    <p:bg>
      <p:bgPr>
        <a:solidFill>
          <a:srgbClr val="3796B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151" name="Google Shape;151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333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57" name="Google Shape;157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333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25" name="Google Shape;25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31" name="Google Shape;31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36" name="Google Shape;36;p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3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42" name="Google Shape;42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48" name="Google Shape;48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56" name="Google Shape;56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62" name="Google Shape;62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99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72" name="Google Shape;72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78" name="Google Shape;78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83" name="Google Shape;83;p6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p6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88" name="Google Shape;88;p7"/>
          <p:cNvGrpSpPr/>
          <p:nvPr/>
        </p:nvGrpSpPr>
        <p:grpSpPr>
          <a:xfrm>
            <a:off x="5609677" y="2185857"/>
            <a:ext cx="3534593" cy="3432795"/>
            <a:chOff x="6172209" y="2656118"/>
            <a:chExt cx="2971745" cy="2886157"/>
          </a:xfrm>
        </p:grpSpPr>
        <p:sp>
          <p:nvSpPr>
            <p:cNvPr id="89" name="Google Shape;89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22" y="-324555"/>
            <a:ext cx="3068565" cy="1910899"/>
            <a:chOff x="-32" y="-215971"/>
            <a:chExt cx="2163551" cy="1347316"/>
          </a:xfrm>
        </p:grpSpPr>
        <p:sp>
          <p:nvSpPr>
            <p:cNvPr id="95" name="Google Shape;95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100" name="Google Shape;100;p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8"/>
          <p:cNvGrpSpPr/>
          <p:nvPr/>
        </p:nvGrpSpPr>
        <p:grpSpPr>
          <a:xfrm>
            <a:off x="6791641" y="3181575"/>
            <a:ext cx="2352136" cy="2284392"/>
            <a:chOff x="6172209" y="2656118"/>
            <a:chExt cx="2971745" cy="2886157"/>
          </a:xfrm>
        </p:grpSpPr>
        <p:sp>
          <p:nvSpPr>
            <p:cNvPr id="103" name="Google Shape;103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8" name="Google Shape;108;p8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09" name="Google Shape;109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4" name="Google Shape;114;p8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6" name="Google Shape;116;p8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7" name="Google Shape;117;p8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8" name="Google Shape;118;p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9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121" name="Google Shape;121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26" name="Google Shape;126;p9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27" name="Google Shape;127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32" name="Google Shape;132;p9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0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36" name="Google Shape;136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42" name="Google Shape;142;p10"/>
          <p:cNvGrpSpPr/>
          <p:nvPr/>
        </p:nvGrpSpPr>
        <p:grpSpPr>
          <a:xfrm>
            <a:off x="6791641" y="3181575"/>
            <a:ext cx="2352136" cy="2284392"/>
            <a:chOff x="6172209" y="2656118"/>
            <a:chExt cx="2971745" cy="2886157"/>
          </a:xfrm>
        </p:grpSpPr>
        <p:sp>
          <p:nvSpPr>
            <p:cNvPr id="143" name="Google Shape;143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48" name="Google Shape;148;p1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ctrTitle"/>
          </p:nvPr>
        </p:nvSpPr>
        <p:spPr>
          <a:xfrm>
            <a:off x="799850" y="1105000"/>
            <a:ext cx="7350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0" lang="en" sz="5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1 - Project Phase 1</a:t>
            </a:r>
            <a:endParaRPr b="0" sz="5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891800" y="2208800"/>
            <a:ext cx="8167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Raviraj Ahire - Introduction , Data Elements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Amita Akole - Table And Column For the Adult Database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Mohammed Zeeshan Ali - Data Elements , Query Slide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Pooja Deepak Bhamare - 9th Slide and 10th Slide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Shivangi Jagdishkumar Bhavsar - ER Diagram and Summary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/>
        </p:nvSpPr>
        <p:spPr>
          <a:xfrm>
            <a:off x="263405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INDEXES</a:t>
            </a:r>
            <a:endParaRPr/>
          </a:p>
        </p:txBody>
      </p:sp>
      <p:sp>
        <p:nvSpPr>
          <p:cNvPr id="258" name="Google Shape;258;p21"/>
          <p:cNvSpPr txBox="1"/>
          <p:nvPr>
            <p:ph idx="1" type="body"/>
          </p:nvPr>
        </p:nvSpPr>
        <p:spPr>
          <a:xfrm>
            <a:off x="0" y="1777125"/>
            <a:ext cx="9105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550"/>
              <a:buFont typeface="Lato"/>
              <a:buChar char="●"/>
            </a:pPr>
            <a:r>
              <a:rPr lang="en" sz="25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Indexes are used to quickly locate data without having to search every row in a database table every time a database table is accessed.</a:t>
            </a:r>
            <a:endParaRPr sz="25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968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650"/>
              <a:buFont typeface="Lato"/>
              <a:buChar char="●"/>
            </a:pPr>
            <a:r>
              <a:rPr b="1" lang="en" sz="26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INDEXING</a:t>
            </a:r>
            <a:r>
              <a:rPr lang="en" sz="26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is a way of sorting a number of records on multiple fields. </a:t>
            </a:r>
            <a:endParaRPr sz="30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50">
              <a:solidFill>
                <a:srgbClr val="494C4E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1"/>
          <p:cNvSpPr txBox="1"/>
          <p:nvPr/>
        </p:nvSpPr>
        <p:spPr>
          <a:xfrm>
            <a:off x="315905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8208390" y="0"/>
            <a:ext cx="45955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Pooja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raphical user interface, text, application, chat or text message&#10;&#10;Description automatically generated" id="270" name="Google Shape;2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387" y="969795"/>
            <a:ext cx="7871230" cy="37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2"/>
          <p:cNvSpPr txBox="1"/>
          <p:nvPr/>
        </p:nvSpPr>
        <p:spPr>
          <a:xfrm>
            <a:off x="8130618" y="7659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Raviraj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raphical user interface, text, application, email&#10;&#10;Description automatically generated" id="279" name="Google Shape;2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671" y="796282"/>
            <a:ext cx="7553713" cy="382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 txBox="1"/>
          <p:nvPr/>
        </p:nvSpPr>
        <p:spPr>
          <a:xfrm>
            <a:off x="8102338" y="42912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Raviraj </a:t>
            </a:r>
            <a:endParaRPr/>
          </a:p>
        </p:txBody>
      </p:sp>
      <p:cxnSp>
        <p:nvCxnSpPr>
          <p:cNvPr id="281" name="Google Shape;281;p23"/>
          <p:cNvCxnSpPr/>
          <p:nvPr/>
        </p:nvCxnSpPr>
        <p:spPr>
          <a:xfrm>
            <a:off x="1388200" y="2055625"/>
            <a:ext cx="6238200" cy="2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3"/>
          <p:cNvCxnSpPr/>
          <p:nvPr/>
        </p:nvCxnSpPr>
        <p:spPr>
          <a:xfrm>
            <a:off x="1361525" y="4307025"/>
            <a:ext cx="5935500" cy="1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3"/>
          <p:cNvCxnSpPr/>
          <p:nvPr/>
        </p:nvCxnSpPr>
        <p:spPr>
          <a:xfrm>
            <a:off x="1370425" y="4538375"/>
            <a:ext cx="5526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9" name="Google Shape;289;p24"/>
          <p:cNvSpPr txBox="1"/>
          <p:nvPr>
            <p:ph idx="1" type="body"/>
          </p:nvPr>
        </p:nvSpPr>
        <p:spPr>
          <a:xfrm>
            <a:off x="0" y="1149725"/>
            <a:ext cx="92373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796BF"/>
              </a:buClr>
              <a:buSzPts val="2100"/>
              <a:buFont typeface="Lato"/>
              <a:buChar char="❖"/>
            </a:pPr>
            <a:r>
              <a:rPr i="1" lang="en" sz="2100">
                <a:solidFill>
                  <a:srgbClr val="3796BF"/>
                </a:solidFill>
                <a:latin typeface="Lato"/>
                <a:ea typeface="Lato"/>
                <a:cs typeface="Lato"/>
                <a:sym typeface="Lato"/>
              </a:rPr>
              <a:t>We have successfully identified the data elements and subdivided them into smallest useful components.</a:t>
            </a:r>
            <a:endParaRPr i="1" sz="2100">
              <a:solidFill>
                <a:srgbClr val="3796B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100"/>
              <a:buFont typeface="Lato"/>
              <a:buChar char="❖"/>
            </a:pPr>
            <a:r>
              <a:rPr i="1" lang="en" sz="210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Identified the tables and assigned columns by allocating  primary and foreign keys.</a:t>
            </a:r>
            <a:endParaRPr i="1" sz="210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100"/>
              <a:buFont typeface="Lato"/>
              <a:buChar char="❖"/>
            </a:pPr>
            <a:r>
              <a:rPr i="1" lang="en" sz="210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Ensures Referential Integrity of the database</a:t>
            </a:r>
            <a:endParaRPr i="1" sz="210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100"/>
              <a:buFont typeface="Lato"/>
              <a:buChar char="❖"/>
            </a:pPr>
            <a:r>
              <a:rPr i="1" lang="en" sz="210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Successfully performed normalization on our database structure.</a:t>
            </a:r>
            <a:endParaRPr i="1" sz="210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100"/>
              <a:buFont typeface="Lato"/>
              <a:buChar char="❖"/>
            </a:pPr>
            <a:r>
              <a:rPr i="1" lang="en" sz="210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Successfully identified the indexes.</a:t>
            </a:r>
            <a:endParaRPr i="1" sz="210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4"/>
          <p:cNvSpPr txBox="1"/>
          <p:nvPr/>
        </p:nvSpPr>
        <p:spPr>
          <a:xfrm>
            <a:off x="3185775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7937369" y="-3939"/>
            <a:ext cx="46191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Shivangi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/>
          <p:nvPr>
            <p:ph type="ctrTitle"/>
          </p:nvPr>
        </p:nvSpPr>
        <p:spPr>
          <a:xfrm>
            <a:off x="799850" y="1105000"/>
            <a:ext cx="7350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0" lang="en" sz="5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YOU!!!!!</a:t>
            </a:r>
            <a:endParaRPr b="0" sz="5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5"/>
          <p:cNvSpPr txBox="1"/>
          <p:nvPr/>
        </p:nvSpPr>
        <p:spPr>
          <a:xfrm>
            <a:off x="912550" y="2748050"/>
            <a:ext cx="59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5"/>
          <p:cNvSpPr txBox="1"/>
          <p:nvPr/>
        </p:nvSpPr>
        <p:spPr>
          <a:xfrm>
            <a:off x="2634025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1744733" y="831163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/>
              <a:t>INTRODUCTION</a:t>
            </a:r>
            <a:endParaRPr b="0"/>
          </a:p>
        </p:txBody>
      </p:sp>
      <p:sp>
        <p:nvSpPr>
          <p:cNvPr id="176" name="Google Shape;176;p13"/>
          <p:cNvSpPr txBox="1"/>
          <p:nvPr>
            <p:ph idx="2" type="body"/>
          </p:nvPr>
        </p:nvSpPr>
        <p:spPr>
          <a:xfrm>
            <a:off x="1031425" y="4294514"/>
            <a:ext cx="5202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796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3796BF"/>
              </a:solidFill>
            </a:endParaRPr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-36367" y="1456800"/>
            <a:ext cx="9322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750"/>
              <a:buFont typeface="Lato"/>
              <a:buChar char="❖"/>
            </a:pPr>
            <a:r>
              <a:rPr lang="en" sz="17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 design an ER diagram and tables in MySQL workbench for the file in a schema named “adults”.</a:t>
            </a:r>
            <a:endParaRPr sz="17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714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250"/>
              <a:buFont typeface="Lato"/>
              <a:buChar char="❖"/>
            </a:pPr>
            <a:r>
              <a:rPr lang="en" sz="17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From the model data fields given , identified the data elements and subdivide each element into its smallest useful component and discover relievency between employee </a:t>
            </a:r>
            <a:endParaRPr/>
          </a:p>
          <a:p>
            <a:pPr indent="0" lvl="0" marL="857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250"/>
              <a:buNone/>
            </a:pPr>
            <a:r>
              <a:rPr lang="en" sz="17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        and its occupation .</a:t>
            </a:r>
            <a:endParaRPr sz="17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714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250"/>
              <a:buFont typeface="Lato"/>
              <a:buChar char="❖"/>
            </a:pPr>
            <a:r>
              <a:rPr lang="en" sz="17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 identify the tables and assign columns and identify the primary</a:t>
            </a:r>
            <a:endParaRPr/>
          </a:p>
          <a:p>
            <a:pPr indent="0" lvl="0" marL="857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250"/>
              <a:buNone/>
            </a:pPr>
            <a:r>
              <a:rPr lang="en" sz="17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        and foreign keys.</a:t>
            </a:r>
            <a:endParaRPr sz="17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714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250"/>
              <a:buFont typeface="Lato"/>
              <a:buChar char="❖"/>
            </a:pPr>
            <a:r>
              <a:rPr lang="en" sz="17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 review whether the data structure is normalized and identify the</a:t>
            </a:r>
            <a:endParaRPr/>
          </a:p>
          <a:p>
            <a:pPr indent="0" lvl="0" marL="857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250"/>
              <a:buNone/>
            </a:pPr>
            <a:r>
              <a:rPr lang="en" sz="17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        indexes.</a:t>
            </a:r>
            <a:endParaRPr sz="22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275" y="4568300"/>
            <a:ext cx="1308124" cy="4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3"/>
          <p:cNvSpPr txBox="1"/>
          <p:nvPr/>
        </p:nvSpPr>
        <p:spPr>
          <a:xfrm>
            <a:off x="3506150" y="4743300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 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8059478" y="39565"/>
            <a:ext cx="17491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Zeeshan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222475" y="1138343"/>
            <a:ext cx="67461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ELEMENTS FOR ADULT DATA SET</a:t>
            </a:r>
            <a:endParaRPr/>
          </a:p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162555" y="1853666"/>
            <a:ext cx="80742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50"/>
              <a:buFont typeface="Lato"/>
              <a:buChar char="❖"/>
            </a:pPr>
            <a:r>
              <a:rPr lang="en" sz="18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Data elements define the characteristics of a table field and the rowtype of the table type.</a:t>
            </a:r>
            <a:endParaRPr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60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50"/>
              <a:buFont typeface="Lato"/>
              <a:buChar char="❖"/>
            </a:pPr>
            <a:r>
              <a:rPr lang="en" sz="18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Schema Adult consists of following data element  for the fictitious organization , Datagrowth inc. which consists information of company employees and its occupation.</a:t>
            </a:r>
            <a:endParaRPr sz="1500">
              <a:solidFill>
                <a:srgbClr val="3796BF"/>
              </a:solidFill>
            </a:endParaRPr>
          </a:p>
        </p:txBody>
      </p:sp>
      <p:sp>
        <p:nvSpPr>
          <p:cNvPr id="188" name="Google Shape;188;p1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4"/>
          <p:cNvSpPr txBox="1"/>
          <p:nvPr/>
        </p:nvSpPr>
        <p:spPr>
          <a:xfrm>
            <a:off x="315015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7985051" y="44453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Zeeshan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1691850" y="45091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ELEMENTS</a:t>
            </a:r>
            <a:endParaRPr/>
          </a:p>
        </p:txBody>
      </p:sp>
      <p:sp>
        <p:nvSpPr>
          <p:cNvPr id="197" name="Google Shape;197;p15"/>
          <p:cNvSpPr txBox="1"/>
          <p:nvPr>
            <p:ph idx="2" type="body"/>
          </p:nvPr>
        </p:nvSpPr>
        <p:spPr>
          <a:xfrm>
            <a:off x="4344374" y="1301825"/>
            <a:ext cx="2900400" cy="21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»"/>
            </a:pPr>
            <a:r>
              <a:rPr lang="en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Occupation </a:t>
            </a:r>
            <a:endParaRPr>
              <a:solidFill>
                <a:srgbClr val="3796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»"/>
            </a:pPr>
            <a:r>
              <a:rPr lang="en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Workclass 	</a:t>
            </a:r>
            <a:endParaRPr>
              <a:solidFill>
                <a:srgbClr val="3796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»"/>
            </a:pPr>
            <a:r>
              <a:rPr lang="en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</a:t>
            </a:r>
            <a:endParaRPr>
              <a:solidFill>
                <a:srgbClr val="3796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»"/>
            </a:pPr>
            <a:r>
              <a:rPr lang="en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Education_num</a:t>
            </a:r>
            <a:endParaRPr>
              <a:solidFill>
                <a:srgbClr val="3796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»"/>
            </a:pPr>
            <a:r>
              <a:rPr lang="en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Capital gain</a:t>
            </a:r>
            <a:endParaRPr>
              <a:solidFill>
                <a:srgbClr val="3796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»"/>
            </a:pPr>
            <a:r>
              <a:rPr lang="en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Capital loss</a:t>
            </a:r>
            <a:endParaRPr>
              <a:solidFill>
                <a:srgbClr val="3796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»"/>
            </a:pPr>
            <a:r>
              <a:rPr lang="en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 </a:t>
            </a:r>
            <a:endParaRPr>
              <a:solidFill>
                <a:srgbClr val="3796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»"/>
            </a:pPr>
            <a:r>
              <a:rPr lang="en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Hours per week </a:t>
            </a:r>
            <a:endParaRPr>
              <a:solidFill>
                <a:srgbClr val="3796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400"/>
              <a:buChar char="»"/>
            </a:pPr>
            <a:r>
              <a:rPr lang="en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Demographic weight</a:t>
            </a:r>
            <a:r>
              <a:rPr lang="en" sz="1400">
                <a:solidFill>
                  <a:srgbClr val="3796B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3796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15"/>
          <p:cNvSpPr txBox="1"/>
          <p:nvPr/>
        </p:nvSpPr>
        <p:spPr>
          <a:xfrm>
            <a:off x="3203575" y="4743300"/>
            <a:ext cx="29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00" y="4564200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5"/>
          <p:cNvSpPr txBox="1"/>
          <p:nvPr/>
        </p:nvSpPr>
        <p:spPr>
          <a:xfrm>
            <a:off x="945411" y="1360085"/>
            <a:ext cx="2900400" cy="21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»"/>
            </a:pPr>
            <a:r>
              <a:rPr b="0" i="0" lang="en" sz="1800" u="none" cap="none" strike="noStrike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ID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»"/>
            </a:pPr>
            <a:r>
              <a:rPr b="0" i="0" lang="en" sz="1800" u="none" cap="none" strike="noStrike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	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»"/>
            </a:pPr>
            <a:r>
              <a:rPr b="0" i="0" lang="en" sz="1800" u="none" cap="none" strike="noStrike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»"/>
            </a:pPr>
            <a:r>
              <a:rPr b="0" i="0" lang="en" sz="1800" u="none" cap="none" strike="noStrike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»"/>
            </a:pPr>
            <a:r>
              <a:rPr b="0" i="0" lang="en" sz="1800" u="none" cap="none" strike="noStrike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Native country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»"/>
            </a:pPr>
            <a:r>
              <a:rPr b="0" i="0" lang="en" sz="1800" u="none" cap="none" strike="noStrike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Marital Status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»"/>
            </a:pPr>
            <a:r>
              <a:rPr b="0" i="0" lang="en" sz="1800" u="none" cap="none" strike="noStrike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»"/>
            </a:pPr>
            <a:r>
              <a:rPr b="0" i="0" lang="en" sz="1800" u="none" cap="none" strike="noStrike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Id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»"/>
            </a:pPr>
            <a:r>
              <a:rPr b="0" i="0" lang="en" sz="1800" u="none" cap="none" strike="noStrike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Occupation ID </a:t>
            </a:r>
            <a:r>
              <a:rPr b="0" i="0" lang="en" sz="1800" u="none" cap="none" strike="noStrike">
                <a:solidFill>
                  <a:srgbClr val="3796B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None/>
            </a:pPr>
            <a:r>
              <a:t/>
            </a:r>
            <a:endParaRPr b="0" i="0" sz="1800" u="none" cap="none" strike="noStrike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8091377" y="-7315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15"/>
          <p:cNvCxnSpPr/>
          <p:nvPr/>
        </p:nvCxnSpPr>
        <p:spPr>
          <a:xfrm flipH="1" rot="10800000">
            <a:off x="1521700" y="1708475"/>
            <a:ext cx="1156800" cy="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5"/>
          <p:cNvCxnSpPr/>
          <p:nvPr/>
        </p:nvCxnSpPr>
        <p:spPr>
          <a:xfrm>
            <a:off x="1512800" y="3657400"/>
            <a:ext cx="1156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1557300" y="3933275"/>
            <a:ext cx="1281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259250" y="1088850"/>
            <a:ext cx="88848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4520"/>
              <a:buFont typeface="Times New Roman"/>
              <a:buChar char="❖"/>
            </a:pPr>
            <a:r>
              <a:rPr b="0" i="0" lang="en" sz="4520" u="none" cap="none" strike="noStrike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and Columns for the Adult Database</a:t>
            </a:r>
            <a:endParaRPr b="0" i="0" sz="4520" u="none" cap="none" strike="noStrike">
              <a:solidFill>
                <a:srgbClr val="3796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3150175" y="4707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6"/>
          <p:cNvSpPr txBox="1"/>
          <p:nvPr/>
        </p:nvSpPr>
        <p:spPr>
          <a:xfrm>
            <a:off x="7971496" y="42912"/>
            <a:ext cx="46074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 txBox="1"/>
          <p:nvPr/>
        </p:nvSpPr>
        <p:spPr>
          <a:xfrm>
            <a:off x="3150175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2" name="Google Shape;222;p17"/>
          <p:cNvGraphicFramePr/>
          <p:nvPr/>
        </p:nvGraphicFramePr>
        <p:xfrm>
          <a:off x="939457" y="8262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{009047AB-1CFE-4AB7-AF42-A2B4EA75EF94}</a:tableStyleId>
              </a:tblPr>
              <a:tblGrid>
                <a:gridCol w="2509300"/>
                <a:gridCol w="2509300"/>
                <a:gridCol w="2301925"/>
              </a:tblGrid>
              <a:tr h="30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Employee_details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Education_Info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Occupation_details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Emp_Id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Edu_ID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Ocu_ID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Age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Emp_ID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Edu_ID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Marital_Status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Education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Occupation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Sex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Education_num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Workclass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Race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Emp_ID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Relationship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Income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</a:tr>
              <a:tr h="45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Native_country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Hours_per_week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</a:tr>
              <a:tr h="29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Demographic Weight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Capital gain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</a:tr>
              <a:tr h="29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 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 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Capital loss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0" marB="60250" marR="60250" marL="60250">
                    <a:solidFill>
                      <a:srgbClr val="177C9E"/>
                    </a:solidFill>
                  </a:tcPr>
                </a:tc>
              </a:tr>
            </a:tbl>
          </a:graphicData>
        </a:graphic>
      </p:graphicFrame>
      <p:sp>
        <p:nvSpPr>
          <p:cNvPr id="223" name="Google Shape;223;p17"/>
          <p:cNvSpPr txBox="1"/>
          <p:nvPr/>
        </p:nvSpPr>
        <p:spPr>
          <a:xfrm>
            <a:off x="7894949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1934082" y="347215"/>
            <a:ext cx="64917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68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650"/>
              <a:buFont typeface="Lato"/>
              <a:buChar char="➢"/>
            </a:pPr>
            <a:r>
              <a:rPr b="1" i="1" lang="en" sz="2650" u="none" cap="none" strike="noStrike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IDENTIFY THE PRIMARY AND FOREIGN KEY</a:t>
            </a:r>
            <a:endParaRPr b="1" i="1" sz="1500" u="none" cap="none" strike="noStrike">
              <a:solidFill>
                <a:srgbClr val="3796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113884" y="1187250"/>
            <a:ext cx="89916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51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150"/>
              <a:buFont typeface="Lato"/>
              <a:buChar char="❖"/>
            </a:pPr>
            <a:r>
              <a:rPr b="0" i="0" lang="en" sz="2150" u="none" cap="none" strike="noStrike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Primary key :-  It uniquely identifies each record in a table in a relational database.</a:t>
            </a:r>
            <a:endParaRPr b="0" i="0" sz="2150" u="none" cap="none" strike="noStrike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51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150"/>
              <a:buFont typeface="Lato"/>
              <a:buChar char="❖"/>
            </a:pPr>
            <a:r>
              <a:rPr b="0" i="0" lang="en" sz="2150" u="none" cap="none" strike="noStrike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Foreign key:- A foreign key is a field in one table that refers to the primary key in another table.</a:t>
            </a:r>
            <a:endParaRPr/>
          </a:p>
          <a:p>
            <a:pPr indent="-3651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150"/>
              <a:buFont typeface="Lato"/>
              <a:buChar char="❖"/>
            </a:pPr>
            <a:r>
              <a:rPr b="0" i="0" lang="en" sz="2150" u="none" cap="none" strike="noStrike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Emp_ID , Edu_ID , Ocu_Id are the primary key in respective tables Employee _details ,Education_Info ,Occupation_details .  </a:t>
            </a:r>
            <a:endParaRPr/>
          </a:p>
          <a:p>
            <a:pPr indent="0" lvl="0" marL="920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50" u="none" cap="none" strike="noStrike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      Where As Emp_ID is FK for Education_Info Occupation_details and</a:t>
            </a:r>
            <a:endParaRPr/>
          </a:p>
          <a:p>
            <a:pPr indent="0" lvl="0" marL="920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50" u="none" cap="none" strike="noStrike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      Edu_ID is Fk for Occupation_details. </a:t>
            </a:r>
            <a:endParaRPr b="0" i="0" sz="2150" u="none" cap="none" strike="noStrike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150"/>
              <a:buFont typeface="Lato"/>
              <a:buNone/>
            </a:pPr>
            <a:r>
              <a:t/>
            </a:r>
            <a:endParaRPr b="0" i="0" sz="2150" u="none" cap="none" strike="noStrike">
              <a:solidFill>
                <a:srgbClr val="494C4E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8"/>
          <p:cNvSpPr txBox="1"/>
          <p:nvPr/>
        </p:nvSpPr>
        <p:spPr>
          <a:xfrm>
            <a:off x="3150175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2841375" y="290350"/>
            <a:ext cx="597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200"/>
              <a:buFont typeface="Roboto Condensed"/>
              <a:buChar char="➢"/>
            </a:pPr>
            <a:r>
              <a:rPr b="0" i="0" lang="en" sz="2200" u="none" cap="none" strike="noStrike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ER DIAGRAM</a:t>
            </a:r>
            <a:endParaRPr b="0" i="0" sz="2200" u="none" cap="none" strike="noStrike">
              <a:solidFill>
                <a:srgbClr val="3796B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39" name="Google Shape;2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9"/>
          <p:cNvSpPr txBox="1"/>
          <p:nvPr/>
        </p:nvSpPr>
        <p:spPr>
          <a:xfrm>
            <a:off x="3150175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&#10;&#10;Description automatically generated" id="241" name="Google Shape;24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727" y="1052599"/>
            <a:ext cx="6514626" cy="292750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9"/>
          <p:cNvSpPr txBox="1"/>
          <p:nvPr/>
        </p:nvSpPr>
        <p:spPr>
          <a:xfrm>
            <a:off x="7923229" y="42912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Shivangi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555655" y="1108171"/>
            <a:ext cx="752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950"/>
              <a:buFont typeface="Lato"/>
              <a:buChar char="❏"/>
            </a:pPr>
            <a:r>
              <a:rPr lang="en" sz="19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After working on the data , it is understood that the data is normalized using 1NF and 2NF normalization methods.</a:t>
            </a:r>
            <a:endParaRPr>
              <a:solidFill>
                <a:srgbClr val="3796BF"/>
              </a:solidFill>
            </a:endParaRPr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810600" y="1776466"/>
            <a:ext cx="83334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Reasons for normalization of data :</a:t>
            </a:r>
            <a:endParaRPr sz="20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796BF"/>
              </a:buClr>
              <a:buSzPts val="1850"/>
              <a:buFont typeface="Lato"/>
              <a:buChar char="➔"/>
            </a:pPr>
            <a:r>
              <a:rPr lang="en" sz="18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Reduce duplicate data </a:t>
            </a:r>
            <a:endParaRPr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50"/>
              <a:buFont typeface="Lato"/>
              <a:buChar char="➔"/>
            </a:pPr>
            <a:r>
              <a:rPr lang="en" sz="18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Performance and Metrics</a:t>
            </a:r>
            <a:endParaRPr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950">
              <a:solidFill>
                <a:srgbClr val="494C4E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 sz="20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0"/>
          <p:cNvSpPr txBox="1"/>
          <p:nvPr/>
        </p:nvSpPr>
        <p:spPr>
          <a:xfrm>
            <a:off x="315905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8281447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Pooja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