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Lato"/>
      <p:regular r:id="rId25"/>
      <p:bold r:id="rId26"/>
      <p:italic r:id="rId27"/>
      <p:boldItalic r:id="rId28"/>
    </p:embeddedFont>
    <p:embeddedFont>
      <p:font typeface="Roboto Condensed"/>
      <p:regular r:id="rId29"/>
      <p:bold r:id="rId30"/>
      <p:italic r:id="rId31"/>
      <p:boldItalic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Condense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Condensed-italic.fntdata"/><Relationship Id="rId30" Type="http://schemas.openxmlformats.org/officeDocument/2006/relationships/font" Target="fonts/RobotoCondensed-bold.fntdata"/><Relationship Id="rId11" Type="http://schemas.openxmlformats.org/officeDocument/2006/relationships/slide" Target="slides/slide7.xml"/><Relationship Id="rId33" Type="http://schemas.openxmlformats.org/officeDocument/2006/relationships/font" Target="fonts/Oswald-regular.fntdata"/><Relationship Id="rId10" Type="http://schemas.openxmlformats.org/officeDocument/2006/relationships/slide" Target="slides/slide6.xml"/><Relationship Id="rId32" Type="http://schemas.openxmlformats.org/officeDocument/2006/relationships/font" Target="fonts/RobotoCondensed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Oswald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06d79e6a2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06d79e6a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d06d79e6a2_1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d06d79e6a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312d7d1c7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312d7d1c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06d79e6a2_1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d06d79e6a2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312d7d1c7_5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312d7d1c7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312d7d1c7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d312d7d1c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d06d79e6a2_1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d06d79e6a2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d312d7d1c7_3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d312d7d1c7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d312d7d1c7_3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d312d7d1c7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ccc185fdca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ccc185fdc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cc185fdca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cc185fdc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ccc185fdca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ccc185fdc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312d7d1c7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312d7d1c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cc185fdca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cc185fdc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312d7d1c7_1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312d7d1c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06d79e6a2_1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06d79e6a2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d727c308e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d727c30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d727c308e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cd727c308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312d7d1c7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d312d7d1c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4BB5D9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parent Shapes">
  <p:cSld name="BLANK_1">
    <p:bg>
      <p:bgPr>
        <a:solidFill>
          <a:srgbClr val="3796B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1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51" name="Google Shape;151;p11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56" name="Google Shape;156;p11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57" name="Google Shape;157;p11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sp>
        <p:nvSpPr>
          <p:cNvPr id="162" name="Google Shape;162;p11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FF9900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idx="1" type="body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grpSp>
        <p:nvGrpSpPr>
          <p:cNvPr id="41" name="Google Shape;41;p4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72" name="Google Shape;72;p6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Google Shape;77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78" name="Google Shape;78;p6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Google Shape;83;p6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5" name="Google Shape;85;p6"/>
          <p:cNvSpPr txBox="1"/>
          <p:nvPr>
            <p:ph idx="2" type="body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6" name="Google Shape;86;p6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7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89" name="Google Shape;89;p7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94" name="Google Shape;94;p7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95" name="Google Shape;95;p7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00" name="Google Shape;100;p7"/>
          <p:cNvSpPr txBox="1"/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7"/>
          <p:cNvSpPr txBox="1"/>
          <p:nvPr>
            <p:ph idx="1" type="body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2" name="Google Shape;102;p7"/>
          <p:cNvSpPr txBox="1"/>
          <p:nvPr>
            <p:ph idx="2" type="body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3" name="Google Shape;103;p7"/>
          <p:cNvSpPr txBox="1"/>
          <p:nvPr>
            <p:ph idx="3" type="body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4" name="Google Shape;104;p7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8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07" name="Google Shape;107;p8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12" name="Google Shape;112;p8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13" name="Google Shape;113;p8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18" name="Google Shape;118;p8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9" name="Google Shape;119;p8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9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22" name="Google Shape;122;p9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27" name="Google Shape;127;p9"/>
          <p:cNvSpPr txBox="1"/>
          <p:nvPr>
            <p:ph idx="1" type="body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128" name="Google Shape;128;p9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129" name="Google Shape;129;p9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8" name="Google Shape;148;p10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ctrTitle"/>
          </p:nvPr>
        </p:nvSpPr>
        <p:spPr>
          <a:xfrm>
            <a:off x="799850" y="1105000"/>
            <a:ext cx="7350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5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1 - Project Phase </a:t>
            </a:r>
            <a:r>
              <a:rPr b="0" lang="en" sz="52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sz="5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12"/>
          <p:cNvSpPr txBox="1"/>
          <p:nvPr/>
        </p:nvSpPr>
        <p:spPr>
          <a:xfrm>
            <a:off x="891800" y="2208800"/>
            <a:ext cx="8167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Members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Raviraj Ahire 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Amita Akole 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Mohammed Zeeshan Ali 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Pooja Deepak Bhamare 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Shivangi Jagdishkumar Bhavsar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Google Shape;16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75" y="4565075"/>
            <a:ext cx="1361501" cy="48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2"/>
          <p:cNvSpPr txBox="1"/>
          <p:nvPr/>
        </p:nvSpPr>
        <p:spPr>
          <a:xfrm>
            <a:off x="2634050" y="4743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 664 - DATABASE PROGRAMMING</a:t>
            </a: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6" name="Google Shape;2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5525"/>
            <a:ext cx="8839201" cy="28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63850"/>
            <a:ext cx="8839201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1"/>
          <p:cNvSpPr txBox="1"/>
          <p:nvPr/>
        </p:nvSpPr>
        <p:spPr>
          <a:xfrm>
            <a:off x="2233600" y="0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100"/>
              <a:buFont typeface="Times New Roman"/>
              <a:buChar char="❖"/>
            </a:pPr>
            <a:r>
              <a:rPr i="1" lang="en" sz="3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 3</a:t>
            </a:r>
            <a:endParaRPr/>
          </a:p>
        </p:txBody>
      </p:sp>
      <p:sp>
        <p:nvSpPr>
          <p:cNvPr id="269" name="Google Shape;269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"/>
          <p:cNvSpPr txBox="1"/>
          <p:nvPr/>
        </p:nvSpPr>
        <p:spPr>
          <a:xfrm>
            <a:off x="5739725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Shivangi bhavsar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6" name="Google Shape;2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6275"/>
            <a:ext cx="8612901" cy="322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2"/>
          <p:cNvSpPr txBox="1"/>
          <p:nvPr/>
        </p:nvSpPr>
        <p:spPr>
          <a:xfrm>
            <a:off x="2340375" y="124475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100"/>
              <a:buFont typeface="Times New Roman"/>
              <a:buChar char="❖"/>
            </a:pPr>
            <a:r>
              <a:rPr i="1" lang="en" sz="3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 3</a:t>
            </a:r>
            <a:endParaRPr/>
          </a:p>
        </p:txBody>
      </p:sp>
      <p:sp>
        <p:nvSpPr>
          <p:cNvPr id="278" name="Google Shape;278;p22"/>
          <p:cNvSpPr txBox="1"/>
          <p:nvPr/>
        </p:nvSpPr>
        <p:spPr>
          <a:xfrm>
            <a:off x="5686350" y="80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Shivangi bhavsar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23"/>
          <p:cNvSpPr txBox="1"/>
          <p:nvPr/>
        </p:nvSpPr>
        <p:spPr>
          <a:xfrm>
            <a:off x="170325" y="8867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Q3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5" name="Google Shape;285;p23"/>
          <p:cNvSpPr txBox="1"/>
          <p:nvPr/>
        </p:nvSpPr>
        <p:spPr>
          <a:xfrm>
            <a:off x="7257075" y="27450"/>
            <a:ext cx="168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Condensed"/>
                <a:ea typeface="Roboto Condensed"/>
                <a:cs typeface="Roboto Condensed"/>
                <a:sym typeface="Roboto Condensed"/>
              </a:rPr>
              <a:t>i </a:t>
            </a:r>
            <a:endParaRPr sz="1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86" name="Google Shape;2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50" y="661800"/>
            <a:ext cx="8404376" cy="442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3"/>
          <p:cNvSpPr txBox="1"/>
          <p:nvPr/>
        </p:nvSpPr>
        <p:spPr>
          <a:xfrm>
            <a:off x="2153475" y="27450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100"/>
              <a:buFont typeface="Times New Roman"/>
              <a:buChar char="❖"/>
            </a:pPr>
            <a:r>
              <a:rPr i="1" lang="en" sz="3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 3</a:t>
            </a:r>
            <a:endParaRPr/>
          </a:p>
        </p:txBody>
      </p:sp>
      <p:sp>
        <p:nvSpPr>
          <p:cNvPr id="288" name="Google Shape;288;p23"/>
          <p:cNvSpPr txBox="1"/>
          <p:nvPr/>
        </p:nvSpPr>
        <p:spPr>
          <a:xfrm>
            <a:off x="5668525" y="88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Shivangi bhavsar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24"/>
          <p:cNvSpPr txBox="1"/>
          <p:nvPr/>
        </p:nvSpPr>
        <p:spPr>
          <a:xfrm>
            <a:off x="170325" y="8867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Q3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5" name="Google Shape;295;p24"/>
          <p:cNvSpPr txBox="1"/>
          <p:nvPr/>
        </p:nvSpPr>
        <p:spPr>
          <a:xfrm>
            <a:off x="7257075" y="27450"/>
            <a:ext cx="168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Condensed"/>
                <a:ea typeface="Roboto Condensed"/>
                <a:cs typeface="Roboto Condensed"/>
                <a:sym typeface="Roboto Condensed"/>
              </a:rPr>
              <a:t>i </a:t>
            </a:r>
            <a:endParaRPr sz="1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6" name="Google Shape;296;p24"/>
          <p:cNvSpPr txBox="1"/>
          <p:nvPr/>
        </p:nvSpPr>
        <p:spPr>
          <a:xfrm>
            <a:off x="2153475" y="27450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100"/>
              <a:buFont typeface="Times New Roman"/>
              <a:buChar char="❖"/>
            </a:pPr>
            <a:r>
              <a:rPr i="1" lang="en" sz="3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 3</a:t>
            </a:r>
            <a:endParaRPr/>
          </a:p>
        </p:txBody>
      </p:sp>
      <p:sp>
        <p:nvSpPr>
          <p:cNvPr id="297" name="Google Shape;297;p24"/>
          <p:cNvSpPr txBox="1"/>
          <p:nvPr/>
        </p:nvSpPr>
        <p:spPr>
          <a:xfrm>
            <a:off x="5668525" y="88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Shivangi bhavsar</a:t>
            </a:r>
            <a:endParaRPr/>
          </a:p>
        </p:txBody>
      </p:sp>
      <p:pic>
        <p:nvPicPr>
          <p:cNvPr id="298" name="Google Shape;2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50" y="626950"/>
            <a:ext cx="7420452" cy="41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2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Q4</a:t>
            </a:r>
            <a:endParaRPr/>
          </a:p>
        </p:txBody>
      </p:sp>
      <p:sp>
        <p:nvSpPr>
          <p:cNvPr id="305" name="Google Shape;305;p25"/>
          <p:cNvSpPr txBox="1"/>
          <p:nvPr/>
        </p:nvSpPr>
        <p:spPr>
          <a:xfrm>
            <a:off x="5779050" y="57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Amita</a:t>
            </a:r>
            <a:endParaRPr/>
          </a:p>
        </p:txBody>
      </p:sp>
      <p:pic>
        <p:nvPicPr>
          <p:cNvPr id="306" name="Google Shape;3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50" y="792000"/>
            <a:ext cx="8266976" cy="3728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150" y="653875"/>
            <a:ext cx="8218624" cy="173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5"/>
          <p:cNvSpPr txBox="1"/>
          <p:nvPr/>
        </p:nvSpPr>
        <p:spPr>
          <a:xfrm>
            <a:off x="1922125" y="57600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100"/>
              <a:buFont typeface="Times New Roman"/>
              <a:buChar char="❖"/>
            </a:pPr>
            <a:r>
              <a:rPr i="1" lang="en" sz="3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 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4" name="Google Shape;314;p26"/>
          <p:cNvPicPr preferRelativeResize="0"/>
          <p:nvPr/>
        </p:nvPicPr>
        <p:blipFill rotWithShape="1">
          <a:blip r:embed="rId3">
            <a:alphaModFix/>
          </a:blip>
          <a:srcRect b="0" l="0" r="0" t="8138"/>
          <a:stretch/>
        </p:blipFill>
        <p:spPr>
          <a:xfrm>
            <a:off x="180300" y="791975"/>
            <a:ext cx="8783401" cy="4083424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6"/>
          <p:cNvSpPr txBox="1"/>
          <p:nvPr/>
        </p:nvSpPr>
        <p:spPr>
          <a:xfrm>
            <a:off x="2082325" y="0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100"/>
              <a:buFont typeface="Times New Roman"/>
              <a:buChar char="❖"/>
            </a:pPr>
            <a:r>
              <a:rPr i="1" lang="en" sz="3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 4</a:t>
            </a:r>
            <a:endParaRPr/>
          </a:p>
        </p:txBody>
      </p:sp>
      <p:sp>
        <p:nvSpPr>
          <p:cNvPr id="316" name="Google Shape;316;p26"/>
          <p:cNvSpPr txBox="1"/>
          <p:nvPr/>
        </p:nvSpPr>
        <p:spPr>
          <a:xfrm>
            <a:off x="5686325" y="-3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Amita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7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2" name="Google Shape;322;p27"/>
          <p:cNvPicPr preferRelativeResize="0"/>
          <p:nvPr/>
        </p:nvPicPr>
        <p:blipFill rotWithShape="1">
          <a:blip r:embed="rId3">
            <a:alphaModFix/>
          </a:blip>
          <a:srcRect b="24397" l="0" r="0" t="0"/>
          <a:stretch/>
        </p:blipFill>
        <p:spPr>
          <a:xfrm>
            <a:off x="157775" y="891463"/>
            <a:ext cx="8399001" cy="336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7"/>
          <p:cNvSpPr txBox="1"/>
          <p:nvPr/>
        </p:nvSpPr>
        <p:spPr>
          <a:xfrm>
            <a:off x="2215800" y="80075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100"/>
              <a:buFont typeface="Times New Roman"/>
              <a:buChar char="❖"/>
            </a:pPr>
            <a:r>
              <a:rPr i="1" lang="en" sz="3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 4</a:t>
            </a:r>
            <a:endParaRPr/>
          </a:p>
        </p:txBody>
      </p:sp>
      <p:sp>
        <p:nvSpPr>
          <p:cNvPr id="324" name="Google Shape;324;p27"/>
          <p:cNvSpPr txBox="1"/>
          <p:nvPr/>
        </p:nvSpPr>
        <p:spPr>
          <a:xfrm>
            <a:off x="5784200" y="-3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Amita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8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0" name="Google Shape;3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7376"/>
            <a:ext cx="8839200" cy="1499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22919"/>
            <a:ext cx="8839203" cy="2262166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8"/>
          <p:cNvSpPr txBox="1"/>
          <p:nvPr/>
        </p:nvSpPr>
        <p:spPr>
          <a:xfrm>
            <a:off x="2126800" y="0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100"/>
              <a:buFont typeface="Times New Roman"/>
              <a:buChar char="❖"/>
            </a:pPr>
            <a:r>
              <a:rPr i="1" lang="en" sz="3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 5</a:t>
            </a:r>
            <a:endParaRPr/>
          </a:p>
        </p:txBody>
      </p:sp>
      <p:sp>
        <p:nvSpPr>
          <p:cNvPr id="333" name="Google Shape;333;p28"/>
          <p:cNvSpPr txBox="1"/>
          <p:nvPr/>
        </p:nvSpPr>
        <p:spPr>
          <a:xfrm>
            <a:off x="5775325" y="-3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Raviraj Ahire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9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9" name="Google Shape;3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70601"/>
            <a:ext cx="8839200" cy="2333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04325"/>
            <a:ext cx="8790876" cy="114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9"/>
          <p:cNvSpPr txBox="1"/>
          <p:nvPr/>
        </p:nvSpPr>
        <p:spPr>
          <a:xfrm>
            <a:off x="2420450" y="0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100"/>
              <a:buFont typeface="Times New Roman"/>
              <a:buChar char="❖"/>
            </a:pPr>
            <a:r>
              <a:rPr i="1" lang="en" sz="3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 5</a:t>
            </a:r>
            <a:endParaRPr/>
          </a:p>
        </p:txBody>
      </p:sp>
      <p:sp>
        <p:nvSpPr>
          <p:cNvPr id="342" name="Google Shape;342;p29"/>
          <p:cNvSpPr txBox="1"/>
          <p:nvPr/>
        </p:nvSpPr>
        <p:spPr>
          <a:xfrm>
            <a:off x="5775300" y="-3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Raviraj Ahire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"/>
          <p:cNvSpPr txBox="1"/>
          <p:nvPr>
            <p:ph type="title"/>
          </p:nvPr>
        </p:nvSpPr>
        <p:spPr>
          <a:xfrm>
            <a:off x="3041550" y="447663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48" name="Google Shape;348;p30"/>
          <p:cNvSpPr txBox="1"/>
          <p:nvPr>
            <p:ph idx="1" type="body"/>
          </p:nvPr>
        </p:nvSpPr>
        <p:spPr>
          <a:xfrm>
            <a:off x="67125" y="1182425"/>
            <a:ext cx="9237300" cy="25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100">
              <a:solidFill>
                <a:srgbClr val="3796B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2100">
              <a:solidFill>
                <a:srgbClr val="3796B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0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0" name="Google Shape;3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75" y="4565075"/>
            <a:ext cx="1361501" cy="480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0"/>
          <p:cNvSpPr txBox="1"/>
          <p:nvPr/>
        </p:nvSpPr>
        <p:spPr>
          <a:xfrm>
            <a:off x="3185775" y="4743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IS 664 - DATABASE PROGRAMMING </a:t>
            </a:r>
            <a:endParaRPr/>
          </a:p>
        </p:txBody>
      </p:sp>
      <p:sp>
        <p:nvSpPr>
          <p:cNvPr id="352" name="Google Shape;352;p30"/>
          <p:cNvSpPr txBox="1"/>
          <p:nvPr/>
        </p:nvSpPr>
        <p:spPr>
          <a:xfrm>
            <a:off x="5801850" y="-3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/>
          </a:p>
        </p:txBody>
      </p:sp>
      <p:sp>
        <p:nvSpPr>
          <p:cNvPr id="353" name="Google Shape;353;p30"/>
          <p:cNvSpPr txBox="1"/>
          <p:nvPr/>
        </p:nvSpPr>
        <p:spPr>
          <a:xfrm>
            <a:off x="587325" y="1406000"/>
            <a:ext cx="7920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3796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updated ER Diagram shows proof that database has </a:t>
            </a:r>
            <a:r>
              <a:rPr lang="en" sz="1800">
                <a:solidFill>
                  <a:srgbClr val="3796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achieved</a:t>
            </a:r>
            <a:r>
              <a:rPr lang="en" sz="1800">
                <a:solidFill>
                  <a:srgbClr val="3796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3NF </a:t>
            </a:r>
            <a:endParaRPr sz="1800">
              <a:solidFill>
                <a:srgbClr val="3796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3796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All the queries have been </a:t>
            </a:r>
            <a:r>
              <a:rPr lang="en" sz="1800">
                <a:solidFill>
                  <a:srgbClr val="3796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executed</a:t>
            </a:r>
            <a:r>
              <a:rPr lang="en" sz="1800">
                <a:solidFill>
                  <a:srgbClr val="3796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based on the database created for the phase</a:t>
            </a:r>
            <a:endParaRPr sz="1800">
              <a:solidFill>
                <a:srgbClr val="3796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3796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Stored procedures and Cursors have been used to execute the queries</a:t>
            </a:r>
            <a:endParaRPr sz="1800">
              <a:solidFill>
                <a:srgbClr val="3796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3796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the records were loaded into the database (25,000) using table import wizard in </a:t>
            </a:r>
            <a:r>
              <a:rPr lang="en" sz="1800">
                <a:solidFill>
                  <a:srgbClr val="3796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accordance</a:t>
            </a:r>
            <a:r>
              <a:rPr lang="en" sz="1800">
                <a:solidFill>
                  <a:srgbClr val="3796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the database.</a:t>
            </a:r>
            <a:endParaRPr sz="1800">
              <a:solidFill>
                <a:srgbClr val="3796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30"/>
          <p:cNvSpPr txBox="1"/>
          <p:nvPr/>
        </p:nvSpPr>
        <p:spPr>
          <a:xfrm>
            <a:off x="5801850" y="-65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Raviraj , Zeeshan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/>
          <p:nvPr>
            <p:ph type="title"/>
          </p:nvPr>
        </p:nvSpPr>
        <p:spPr>
          <a:xfrm>
            <a:off x="1810675" y="569025"/>
            <a:ext cx="67461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THE DATA INTO THE DATABASE</a:t>
            </a:r>
            <a:endParaRPr/>
          </a:p>
        </p:txBody>
      </p:sp>
      <p:sp>
        <p:nvSpPr>
          <p:cNvPr id="176" name="Google Shape;176;p13"/>
          <p:cNvSpPr txBox="1"/>
          <p:nvPr>
            <p:ph idx="1" type="body"/>
          </p:nvPr>
        </p:nvSpPr>
        <p:spPr>
          <a:xfrm>
            <a:off x="1031275" y="1375000"/>
            <a:ext cx="80742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50">
              <a:solidFill>
                <a:srgbClr val="3796B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3796B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To </a:t>
            </a:r>
            <a:r>
              <a:rPr lang="en" sz="1850">
                <a:solidFill>
                  <a:srgbClr val="3796B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populate the data from provided data set , 25000 records were imported in chronological manner with help of import data wizard feature of my work bench . </a:t>
            </a:r>
            <a:endParaRPr sz="1850">
              <a:solidFill>
                <a:srgbClr val="3796B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3796B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3796B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The provided data set is accommodate in three distinguish tables ,</a:t>
            </a:r>
            <a:endParaRPr sz="1850">
              <a:solidFill>
                <a:srgbClr val="3796B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3796B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client _infomration , client_occupation and lining table , Client_ return . </a:t>
            </a:r>
            <a:endParaRPr sz="1850">
              <a:solidFill>
                <a:srgbClr val="3796B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3796B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3796B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To execute the query statements provided in phase 2 , different  stored procedures has been used .</a:t>
            </a:r>
            <a:endParaRPr sz="1850">
              <a:solidFill>
                <a:srgbClr val="3796B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3796B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3796B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3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8" name="Google Shape;1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75" y="4565075"/>
            <a:ext cx="1361501" cy="48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3"/>
          <p:cNvSpPr txBox="1"/>
          <p:nvPr/>
        </p:nvSpPr>
        <p:spPr>
          <a:xfrm>
            <a:off x="2957925" y="4743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IS 664 - DATABASE PROGRAMMING</a:t>
            </a:r>
            <a:endParaRPr/>
          </a:p>
        </p:txBody>
      </p:sp>
      <p:sp>
        <p:nvSpPr>
          <p:cNvPr id="180" name="Google Shape;180;p13"/>
          <p:cNvSpPr txBox="1"/>
          <p:nvPr/>
        </p:nvSpPr>
        <p:spPr>
          <a:xfrm>
            <a:off x="5882500" y="435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Amita , Pooja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1"/>
          <p:cNvSpPr txBox="1"/>
          <p:nvPr>
            <p:ph type="ctrTitle"/>
          </p:nvPr>
        </p:nvSpPr>
        <p:spPr>
          <a:xfrm>
            <a:off x="799850" y="1105000"/>
            <a:ext cx="7350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5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YOU!!!!!</a:t>
            </a:r>
            <a:endParaRPr b="0" sz="5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31"/>
          <p:cNvSpPr txBox="1"/>
          <p:nvPr/>
        </p:nvSpPr>
        <p:spPr>
          <a:xfrm>
            <a:off x="912550" y="2748050"/>
            <a:ext cx="59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1" name="Google Shape;3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75" y="4565075"/>
            <a:ext cx="1361501" cy="480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1"/>
          <p:cNvSpPr txBox="1"/>
          <p:nvPr/>
        </p:nvSpPr>
        <p:spPr>
          <a:xfrm>
            <a:off x="2634025" y="4743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 664 - DATABASE PROGRAMMING</a:t>
            </a: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>
            <p:ph type="title"/>
          </p:nvPr>
        </p:nvSpPr>
        <p:spPr>
          <a:xfrm>
            <a:off x="1810675" y="569025"/>
            <a:ext cx="67461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ER DIAGRAM</a:t>
            </a:r>
            <a:endParaRPr/>
          </a:p>
        </p:txBody>
      </p:sp>
      <p:sp>
        <p:nvSpPr>
          <p:cNvPr id="186" name="Google Shape;186;p14"/>
          <p:cNvSpPr txBox="1"/>
          <p:nvPr>
            <p:ph idx="1" type="body"/>
          </p:nvPr>
        </p:nvSpPr>
        <p:spPr>
          <a:xfrm>
            <a:off x="1031275" y="1375000"/>
            <a:ext cx="80742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3796B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3796B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3796B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3796B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3796B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3796B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        </a:t>
            </a:r>
            <a:endParaRPr sz="1500">
              <a:solidFill>
                <a:srgbClr val="3796BF"/>
              </a:solidFill>
            </a:endParaRPr>
          </a:p>
        </p:txBody>
      </p:sp>
      <p:sp>
        <p:nvSpPr>
          <p:cNvPr id="187" name="Google Shape;187;p14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8" name="Google Shape;1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75" y="4565075"/>
            <a:ext cx="1361501" cy="48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/>
          <p:nvPr/>
        </p:nvSpPr>
        <p:spPr>
          <a:xfrm>
            <a:off x="2957925" y="4743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IS 664 - DATABASE PROGRAMMING</a:t>
            </a:r>
            <a:endParaRPr/>
          </a:p>
        </p:txBody>
      </p:sp>
      <p:pic>
        <p:nvPicPr>
          <p:cNvPr id="190" name="Google Shape;19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7725" y="1174100"/>
            <a:ext cx="6606125" cy="33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4"/>
          <p:cNvSpPr txBox="1"/>
          <p:nvPr/>
        </p:nvSpPr>
        <p:spPr>
          <a:xfrm>
            <a:off x="6872775" y="103450"/>
            <a:ext cx="90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2" name="Google Shape;192;p14"/>
          <p:cNvSpPr txBox="1"/>
          <p:nvPr/>
        </p:nvSpPr>
        <p:spPr>
          <a:xfrm>
            <a:off x="5823525" y="435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Raviraj , Shivangi , Zeeshan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15"/>
          <p:cNvSpPr txBox="1"/>
          <p:nvPr/>
        </p:nvSpPr>
        <p:spPr>
          <a:xfrm>
            <a:off x="2332375" y="443100"/>
            <a:ext cx="67731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94C4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15"/>
          <p:cNvSpPr txBox="1"/>
          <p:nvPr/>
        </p:nvSpPr>
        <p:spPr>
          <a:xfrm>
            <a:off x="3150175" y="4707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IS 664 - DATABASE PROGRAMMING </a:t>
            </a:r>
            <a:endParaRPr/>
          </a:p>
        </p:txBody>
      </p:sp>
      <p:pic>
        <p:nvPicPr>
          <p:cNvPr id="200" name="Google Shape;2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75" y="4565075"/>
            <a:ext cx="1361501" cy="48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5"/>
          <p:cNvSpPr txBox="1"/>
          <p:nvPr/>
        </p:nvSpPr>
        <p:spPr>
          <a:xfrm>
            <a:off x="152400" y="-495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Q1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15"/>
          <p:cNvSpPr txBox="1"/>
          <p:nvPr/>
        </p:nvSpPr>
        <p:spPr>
          <a:xfrm>
            <a:off x="5946775" y="-3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Pooja</a:t>
            </a: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03" name="Google Shape;2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575" y="931100"/>
            <a:ext cx="8839199" cy="309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5"/>
          <p:cNvSpPr txBox="1"/>
          <p:nvPr/>
        </p:nvSpPr>
        <p:spPr>
          <a:xfrm>
            <a:off x="2153500" y="133475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100"/>
              <a:buFont typeface="Times New Roman"/>
              <a:buChar char="❖"/>
            </a:pPr>
            <a:r>
              <a:rPr i="1" lang="en" sz="3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 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0" name="Google Shape;2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00" y="554901"/>
            <a:ext cx="8839201" cy="2123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800" y="2678275"/>
            <a:ext cx="8924375" cy="216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6"/>
          <p:cNvSpPr txBox="1"/>
          <p:nvPr/>
        </p:nvSpPr>
        <p:spPr>
          <a:xfrm>
            <a:off x="2233600" y="-53400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100"/>
              <a:buFont typeface="Times New Roman"/>
              <a:buChar char="❖"/>
            </a:pPr>
            <a:r>
              <a:rPr i="1" lang="en" sz="3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 1</a:t>
            </a:r>
            <a:endParaRPr/>
          </a:p>
        </p:txBody>
      </p:sp>
      <p:sp>
        <p:nvSpPr>
          <p:cNvPr id="213" name="Google Shape;213;p16"/>
          <p:cNvSpPr txBox="1"/>
          <p:nvPr/>
        </p:nvSpPr>
        <p:spPr>
          <a:xfrm>
            <a:off x="5917675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Pooja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9" name="Google Shape;2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050" y="863200"/>
            <a:ext cx="5115675" cy="363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7"/>
          <p:cNvSpPr txBox="1"/>
          <p:nvPr/>
        </p:nvSpPr>
        <p:spPr>
          <a:xfrm>
            <a:off x="2189100" y="0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100"/>
              <a:buFont typeface="Times New Roman"/>
              <a:buChar char="❖"/>
            </a:pPr>
            <a:r>
              <a:rPr i="1" lang="en" sz="3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 1</a:t>
            </a:r>
            <a:endParaRPr/>
          </a:p>
        </p:txBody>
      </p:sp>
      <p:sp>
        <p:nvSpPr>
          <p:cNvPr id="221" name="Google Shape;221;p17"/>
          <p:cNvSpPr txBox="1"/>
          <p:nvPr/>
        </p:nvSpPr>
        <p:spPr>
          <a:xfrm>
            <a:off x="5837600" y="-3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Pooja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7" name="Google Shape;2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75" y="4565075"/>
            <a:ext cx="1361501" cy="48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8"/>
          <p:cNvSpPr txBox="1"/>
          <p:nvPr/>
        </p:nvSpPr>
        <p:spPr>
          <a:xfrm>
            <a:off x="3150175" y="4743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IS 664 - DATABASE PROGRAMMING </a:t>
            </a:r>
            <a:endParaRPr/>
          </a:p>
        </p:txBody>
      </p:sp>
      <p:sp>
        <p:nvSpPr>
          <p:cNvPr id="229" name="Google Shape;229;p18"/>
          <p:cNvSpPr txBox="1"/>
          <p:nvPr/>
        </p:nvSpPr>
        <p:spPr>
          <a:xfrm>
            <a:off x="89525" y="0"/>
            <a:ext cx="54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Q2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18"/>
          <p:cNvSpPr txBox="1"/>
          <p:nvPr/>
        </p:nvSpPr>
        <p:spPr>
          <a:xfrm>
            <a:off x="1117500" y="714200"/>
            <a:ext cx="80265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rgbClr val="494C4E"/>
              </a:solidFill>
              <a:highlight>
                <a:srgbClr val="FFFFFF"/>
              </a:highlight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1" name="Google Shape;231;p18"/>
          <p:cNvSpPr txBox="1"/>
          <p:nvPr/>
        </p:nvSpPr>
        <p:spPr>
          <a:xfrm>
            <a:off x="5882525" y="46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 txBox="1"/>
          <p:nvPr/>
        </p:nvSpPr>
        <p:spPr>
          <a:xfrm>
            <a:off x="2028925" y="492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 txBox="1"/>
          <p:nvPr/>
        </p:nvSpPr>
        <p:spPr>
          <a:xfrm>
            <a:off x="2171300" y="88975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100"/>
              <a:buFont typeface="Times New Roman"/>
              <a:buChar char="❖"/>
            </a:pPr>
            <a:r>
              <a:rPr i="1" lang="en" sz="3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 2</a:t>
            </a:r>
            <a:endParaRPr/>
          </a:p>
        </p:txBody>
      </p:sp>
      <p:pic>
        <p:nvPicPr>
          <p:cNvPr id="234" name="Google Shape;2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61400"/>
            <a:ext cx="8839199" cy="2724663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8"/>
          <p:cNvSpPr txBox="1"/>
          <p:nvPr/>
        </p:nvSpPr>
        <p:spPr>
          <a:xfrm>
            <a:off x="5695225" y="-3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Mohammed Zeeshan Ali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1" name="Google Shape;2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75" y="4565075"/>
            <a:ext cx="1361501" cy="48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9"/>
          <p:cNvSpPr txBox="1"/>
          <p:nvPr/>
        </p:nvSpPr>
        <p:spPr>
          <a:xfrm>
            <a:off x="3150175" y="4743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IS 664 - DATABASE PROGRAMMING </a:t>
            </a:r>
            <a:endParaRPr/>
          </a:p>
        </p:txBody>
      </p:sp>
      <p:sp>
        <p:nvSpPr>
          <p:cNvPr id="243" name="Google Shape;243;p19"/>
          <p:cNvSpPr txBox="1"/>
          <p:nvPr/>
        </p:nvSpPr>
        <p:spPr>
          <a:xfrm>
            <a:off x="89525" y="0"/>
            <a:ext cx="54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Q2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19"/>
          <p:cNvSpPr txBox="1"/>
          <p:nvPr/>
        </p:nvSpPr>
        <p:spPr>
          <a:xfrm>
            <a:off x="1117500" y="714200"/>
            <a:ext cx="80265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rgbClr val="494C4E"/>
              </a:solidFill>
              <a:highlight>
                <a:srgbClr val="FFFFFF"/>
              </a:highlight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5" name="Google Shape;245;p19"/>
          <p:cNvSpPr txBox="1"/>
          <p:nvPr/>
        </p:nvSpPr>
        <p:spPr>
          <a:xfrm>
            <a:off x="5882525" y="46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 txBox="1"/>
          <p:nvPr/>
        </p:nvSpPr>
        <p:spPr>
          <a:xfrm>
            <a:off x="1904325" y="446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 txBox="1"/>
          <p:nvPr/>
        </p:nvSpPr>
        <p:spPr>
          <a:xfrm>
            <a:off x="2198000" y="46200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100"/>
              <a:buFont typeface="Times New Roman"/>
              <a:buChar char="❖"/>
            </a:pPr>
            <a:r>
              <a:rPr i="1" lang="en" sz="3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 2</a:t>
            </a:r>
            <a:endParaRPr/>
          </a:p>
        </p:txBody>
      </p:sp>
      <p:pic>
        <p:nvPicPr>
          <p:cNvPr id="248" name="Google Shape;24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54187"/>
            <a:ext cx="7698374" cy="2930538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9"/>
          <p:cNvSpPr txBox="1"/>
          <p:nvPr/>
        </p:nvSpPr>
        <p:spPr>
          <a:xfrm>
            <a:off x="5784225" y="-3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Mohammed Zeeshan Ali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5" name="Google Shape;2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75" y="4565075"/>
            <a:ext cx="1361501" cy="48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0"/>
          <p:cNvSpPr txBox="1"/>
          <p:nvPr/>
        </p:nvSpPr>
        <p:spPr>
          <a:xfrm>
            <a:off x="3150175" y="4743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IS 664 - DATABASE PROGRAMMING </a:t>
            </a:r>
            <a:endParaRPr/>
          </a:p>
        </p:txBody>
      </p:sp>
      <p:sp>
        <p:nvSpPr>
          <p:cNvPr id="257" name="Google Shape;257;p20"/>
          <p:cNvSpPr txBox="1"/>
          <p:nvPr/>
        </p:nvSpPr>
        <p:spPr>
          <a:xfrm>
            <a:off x="2291775" y="124425"/>
            <a:ext cx="8430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4BB5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20"/>
          <p:cNvSpPr txBox="1"/>
          <p:nvPr/>
        </p:nvSpPr>
        <p:spPr>
          <a:xfrm>
            <a:off x="2198000" y="242925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100"/>
              <a:buFont typeface="Times New Roman"/>
              <a:buChar char="❖"/>
            </a:pPr>
            <a:r>
              <a:rPr i="1" lang="en" sz="3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 2</a:t>
            </a:r>
            <a:endParaRPr/>
          </a:p>
        </p:txBody>
      </p:sp>
      <p:pic>
        <p:nvPicPr>
          <p:cNvPr id="259" name="Google Shape;25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800" y="984613"/>
            <a:ext cx="8839200" cy="2989438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0"/>
          <p:cNvSpPr txBox="1"/>
          <p:nvPr/>
        </p:nvSpPr>
        <p:spPr>
          <a:xfrm>
            <a:off x="5766400" y="-3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"/>
                <a:ea typeface="Roboto Condensed"/>
                <a:cs typeface="Roboto Condensed"/>
                <a:sym typeface="Roboto Condensed"/>
              </a:rPr>
              <a:t>Mohammed Zeeshan Ali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