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ter"/>
      <p:regular r:id="rId23"/>
      <p:bold r:id="rId24"/>
    </p:embeddedFont>
    <p:embeddedFont>
      <p:font typeface="Inter-Regular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-bold.fntdata"/><Relationship Id="rId25" Type="http://schemas.openxmlformats.org/officeDocument/2006/relationships/font" Target="fonts/Inter-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8a630b6e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8a630b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8a630b6e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38a630b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8a630b6e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8a630b6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5f4107e4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5f4107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5f4107e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5f4107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8a630b6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8a630b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31d4eae9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31d4eae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1d4eae9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1d4eae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1d4eae9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1d4eae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1d4eae9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1d4eae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5f4107e4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35f4107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5f4107e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5f4107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8159ea0f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8159ea0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8159ea0f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8159ea0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25" y="4905600"/>
            <a:ext cx="9144000" cy="23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37850" y="2455275"/>
            <a:ext cx="7068300" cy="19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Shreya Chauhan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Yachen Chang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Shivangi Bhavsar</a:t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435600" y="1330825"/>
            <a:ext cx="827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3 - The Prediction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68350" y="961825"/>
            <a:ext cx="3814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Selection,</a:t>
            </a:r>
            <a:endParaRPr b="1" i="1"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04650" y="3210651"/>
            <a:ext cx="7068300" cy="14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2"/>
                </a:solidFill>
              </a:rPr>
              <a:t>Trained data was tested on following three model ,</a:t>
            </a:r>
            <a:endParaRPr i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i="1" lang="en" sz="1400">
                <a:solidFill>
                  <a:schemeClr val="accent2"/>
                </a:solidFill>
              </a:rPr>
              <a:t>decision tree </a:t>
            </a:r>
            <a:endParaRPr i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i="1" lang="en" sz="1400">
                <a:solidFill>
                  <a:schemeClr val="accent2"/>
                </a:solidFill>
              </a:rPr>
              <a:t>Logistic regression </a:t>
            </a:r>
            <a:endParaRPr i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i="1" lang="en" sz="1400">
                <a:solidFill>
                  <a:schemeClr val="accent2"/>
                </a:solidFill>
              </a:rPr>
              <a:t>neural net .</a:t>
            </a:r>
            <a:endParaRPr b="1" i="1" sz="14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Bhavsar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18250" y="1568813"/>
            <a:ext cx="410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In phase 3 of project , to test the model </a:t>
            </a:r>
            <a:r>
              <a:rPr i="1"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chosen</a:t>
            </a:r>
            <a:r>
              <a:rPr i="1"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 from phase 2, </a:t>
            </a:r>
            <a:r>
              <a:rPr i="1"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following</a:t>
            </a:r>
            <a:r>
              <a:rPr i="1"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 attributed were adjusted and result has obtained </a:t>
            </a:r>
            <a:endParaRPr i="1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15950" y="2664825"/>
            <a:ext cx="274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i="1" lang="en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selection.</a:t>
            </a:r>
            <a:endParaRPr b="1" i="1"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635675" y="1578125"/>
            <a:ext cx="269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Limit 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Months Inactive 12 mon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Amt Chng Q4 Q1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Ct Chng Q4 Q1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Relationship Count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Revolving Bal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Trans Amt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Trans Ct</a:t>
            </a:r>
            <a:r>
              <a:rPr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655650" y="2277575"/>
            <a:ext cx="669900" cy="48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525"/>
            <a:ext cx="6353725" cy="26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47725"/>
            <a:ext cx="6353725" cy="20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518050" y="815781"/>
            <a:ext cx="19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442625" y="647700"/>
            <a:ext cx="2535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testing the model for phase 3 to achieve 50-50 in the decision tree i got the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of </a:t>
            </a:r>
            <a:r>
              <a:rPr b="1" i="1" lang="en">
                <a:solidFill>
                  <a:schemeClr val="accen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90.17%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for neural net i got 94.15 % accuracy level  though i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50-50 ratio in both .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testing  data was taken on 4:6 ratio .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Bhavsar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883525" y="278400"/>
            <a:ext cx="15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</a:t>
            </a:r>
            <a:endParaRPr b="1" i="1" sz="12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65850" y="3309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set -Neural net model </a:t>
            </a:r>
            <a:endParaRPr b="1" i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284100" y="874800"/>
            <a:ext cx="3957900" cy="25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●"/>
            </a:pPr>
            <a:r>
              <a:rPr b="1" i="1" lang="en" sz="15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" sz="15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eural networks are usually used to model complex relationships between inputs and outputs or to find patterns in data.</a:t>
            </a:r>
            <a:endParaRPr b="1" i="1" sz="15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50-50 ratio has </a:t>
            </a: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neural net  model . 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13585" l="9633" r="59301" t="27319"/>
          <a:stretch/>
        </p:blipFill>
        <p:spPr>
          <a:xfrm>
            <a:off x="5130850" y="453988"/>
            <a:ext cx="3746028" cy="423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Bhavsar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00" y="3044875"/>
            <a:ext cx="4652477" cy="13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21500" y="230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Attrited customer behavior </a:t>
            </a:r>
            <a:endParaRPr b="1" i="1" sz="29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803225"/>
            <a:ext cx="6114048" cy="36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9193275" y="3916750"/>
            <a:ext cx="7342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235550" y="724850"/>
            <a:ext cx="2495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confidence level of .975 the avg revolving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churned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2517 where the relationship count is between 4 to 6 among all 6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churned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. 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 to understand the 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 behavior among the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churned customers .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235550" y="-886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Bhavsar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12475" y="305950"/>
            <a:ext cx="7068300" cy="43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 For Prediction</a:t>
            </a:r>
            <a:endParaRPr b="1" i="1" sz="23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" y="728875"/>
            <a:ext cx="6729076" cy="21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" y="2901000"/>
            <a:ext cx="6729075" cy="1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Chauhan 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361875" y="305950"/>
            <a:ext cx="22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Boosted Trees</a:t>
            </a:r>
            <a:endParaRPr b="1" i="1" sz="12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104150" y="942125"/>
            <a:ext cx="177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testing the model to achieve 50-50 ratio of Attrited and Existing customer, I choose the accuracy level of Gradient Boosted Model. </a:t>
            </a:r>
            <a:r>
              <a:rPr b="1" i="1" lang="en">
                <a:solidFill>
                  <a:schemeClr val="accen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got high Accuracy and confidence with this model, the confidence level was high.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10984" l="0" r="0" t="0"/>
          <a:stretch/>
        </p:blipFill>
        <p:spPr>
          <a:xfrm>
            <a:off x="3124375" y="3293275"/>
            <a:ext cx="5540001" cy="16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300" y="228600"/>
            <a:ext cx="3299200" cy="3249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Chauhan 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732450" y="964425"/>
            <a:ext cx="314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6/6 ratio is achieved using the adjusted attributes 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remains on the higher on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94.17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Gradient Boosted trees performs better than any model used for prediction as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previous slide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18440" t="0"/>
          <a:stretch/>
        </p:blipFill>
        <p:spPr>
          <a:xfrm>
            <a:off x="1765225" y="461100"/>
            <a:ext cx="5978926" cy="43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Chauhan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58800" y="1793925"/>
            <a:ext cx="3000000" cy="12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Accuracy with different Models</a:t>
            </a:r>
            <a:endParaRPr i="1"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chauhan</a:t>
            </a: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00" y="381000"/>
            <a:ext cx="4704815" cy="42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501925" y="6167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656875" y="1506350"/>
            <a:ext cx="78876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phase with respect to the ratio , accuracy and attributes “Gradient Boosted Trees” stands out as the best model.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Ratio of 50/50 was achieved with GBT with a better accuracy in 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b="1" i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Neural Net which had an accuracy of 94.15%.</a:t>
            </a:r>
            <a:endParaRPr b="1" i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717300" y="0"/>
            <a:ext cx="24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 b="1" i="1" sz="13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32725" y="151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Used In Phase 2</a:t>
            </a:r>
            <a:r>
              <a:rPr b="1" i="1" lang="en" sz="3700" u="sng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i="1" sz="3700" u="sng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09725" y="1554175"/>
            <a:ext cx="2841000" cy="37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Age</a:t>
            </a: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Count                           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Category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Category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Months on Book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Relationship Count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Months Inactive 12 mon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470900" y="1479575"/>
            <a:ext cx="3000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Contracts count 12 mon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Limit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Revolving Balance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Utilisation Ratio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Ct Chng Q4 Q1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Trans Ct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Trans Amt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Amt Chng Q4 Q1 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717300" y="0"/>
            <a:ext cx="24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 b="1" i="1" sz="13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32725" y="151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Models</a:t>
            </a:r>
            <a:endParaRPr b="1" i="1" sz="3400" u="sng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09725" y="843788"/>
            <a:ext cx="7745400" cy="37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Boosted Tree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</a:t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965275" y="3750750"/>
            <a:ext cx="7068300" cy="6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717300" y="0"/>
            <a:ext cx="24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 b="1" i="1" sz="13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6481225" y="487400"/>
            <a:ext cx="2662800" cy="40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Deep learning model with phase 2 suggested attributes is used for prediction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and testing is </a:t>
            </a: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into 70-30 ratio for prediction of the value.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‘Nominal To Numeric’ is used in case of AUTOMLP for conversion of polynomial values.</a:t>
            </a:r>
            <a:endParaRPr b="1"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717300" y="0"/>
            <a:ext cx="24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</a:t>
            </a: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MMED ZEESHAN ALI</a:t>
            </a:r>
            <a:endParaRPr b="1" i="1" sz="13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125"/>
            <a:ext cx="6481224" cy="31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2725"/>
            <a:ext cx="6481226" cy="13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-359300" y="256825"/>
            <a:ext cx="16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b="1" i="1" sz="12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0" y="3764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784500" y="0"/>
            <a:ext cx="235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0"/>
            <a:ext cx="6380427" cy="3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5175"/>
            <a:ext cx="6353049" cy="17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170125" y="520975"/>
            <a:ext cx="2973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50/50 ratio is achieved for Deep Learning (MLP)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attributes selected could contradict the right prediction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achieved is 94.39% for Deep Learning.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22925" y="81870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" y="1773725"/>
            <a:ext cx="5266950" cy="19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5535600" y="2233575"/>
            <a:ext cx="6675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250" y="1596550"/>
            <a:ext cx="22669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037825" y="9343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62725" y="195775"/>
            <a:ext cx="76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</a:t>
            </a:r>
            <a:r>
              <a:rPr b="1" i="1" lang="en" sz="3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Attributes  </a:t>
            </a:r>
            <a:endParaRPr b="1" i="1" sz="3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325" y="0"/>
            <a:ext cx="6447674" cy="28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325" y="2880325"/>
            <a:ext cx="6447675" cy="20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-356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614000"/>
            <a:ext cx="237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adjustment of the attributes the ratio is </a:t>
            </a: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</a:t>
            </a: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significantly 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Ratio of 5/12 is not providing us with prediction of customers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model for prediction needs to be trained since the ratio is not achieved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76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975875" y="44045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76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Yachen Chang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96300"/>
            <a:ext cx="6849058" cy="2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0" y="3049525"/>
            <a:ext cx="6932151" cy="17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407800" y="181600"/>
            <a:ext cx="15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i="1" sz="12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789625" y="2004000"/>
            <a:ext cx="258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testing and training data into 70/30 ratio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975875" y="44045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518050" y="815781"/>
            <a:ext cx="19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13656" l="8071" r="0" t="27098"/>
          <a:stretch/>
        </p:blipFill>
        <p:spPr>
          <a:xfrm>
            <a:off x="250675" y="740750"/>
            <a:ext cx="5711900" cy="24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75" y="3283950"/>
            <a:ext cx="6213250" cy="12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0" y="76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Yachen Chang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170125" y="1359175"/>
            <a:ext cx="2973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 1/12 in the result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accuracy is 90.71% for “Decision Tree”.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