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sldIdLst>
    <p:sldId id="256" r:id="rId5"/>
    <p:sldId id="257" r:id="rId6"/>
    <p:sldId id="258" r:id="rId7"/>
    <p:sldId id="306" r:id="rId8"/>
    <p:sldId id="276" r:id="rId9"/>
    <p:sldId id="278" r:id="rId10"/>
    <p:sldId id="304" r:id="rId11"/>
    <p:sldId id="279" r:id="rId12"/>
    <p:sldId id="280" r:id="rId13"/>
    <p:sldId id="281" r:id="rId14"/>
    <p:sldId id="282" r:id="rId15"/>
    <p:sldId id="283" r:id="rId16"/>
    <p:sldId id="284" r:id="rId17"/>
    <p:sldId id="285" r:id="rId18"/>
    <p:sldId id="259" r:id="rId19"/>
    <p:sldId id="286" r:id="rId20"/>
    <p:sldId id="260" r:id="rId21"/>
    <p:sldId id="289" r:id="rId22"/>
    <p:sldId id="290" r:id="rId23"/>
    <p:sldId id="291" r:id="rId24"/>
    <p:sldId id="292" r:id="rId25"/>
    <p:sldId id="293" r:id="rId26"/>
    <p:sldId id="294" r:id="rId27"/>
    <p:sldId id="295" r:id="rId28"/>
    <p:sldId id="301" r:id="rId29"/>
    <p:sldId id="296" r:id="rId30"/>
    <p:sldId id="297" r:id="rId31"/>
    <p:sldId id="298" r:id="rId32"/>
    <p:sldId id="299" r:id="rId33"/>
    <p:sldId id="300" r:id="rId34"/>
    <p:sldId id="302" r:id="rId35"/>
    <p:sldId id="303" r:id="rId36"/>
    <p:sldId id="305" r:id="rId37"/>
    <p:sldId id="267"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18"/>
  </p:normalViewPr>
  <p:slideViewPr>
    <p:cSldViewPr snapToGrid="0">
      <p:cViewPr varScale="1">
        <p:scale>
          <a:sx n="71" d="100"/>
          <a:sy n="71" d="100"/>
        </p:scale>
        <p:origin x="696"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FADD98-0984-41B6-96E1-7DFC64EF285C}"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93AFDA2A-99C9-4D3C-91E5-6D36E2A646D6}">
      <dgm:prSet/>
      <dgm:spPr/>
      <dgm:t>
        <a:bodyPr/>
        <a:lstStyle/>
        <a:p>
          <a:r>
            <a:rPr lang="en-US"/>
            <a:t>1. </a:t>
          </a:r>
          <a:r>
            <a:rPr lang="en-US" b="0" i="0"/>
            <a:t>Download and Setup Pyspark for the project</a:t>
          </a:r>
          <a:endParaRPr lang="en-US"/>
        </a:p>
      </dgm:t>
    </dgm:pt>
    <dgm:pt modelId="{A8C949D8-8B21-4C2C-9CC5-9980975DA016}" type="parTrans" cxnId="{F270B17D-A9B0-4702-9C15-D281D8196D77}">
      <dgm:prSet/>
      <dgm:spPr/>
      <dgm:t>
        <a:bodyPr/>
        <a:lstStyle/>
        <a:p>
          <a:endParaRPr lang="en-US"/>
        </a:p>
      </dgm:t>
    </dgm:pt>
    <dgm:pt modelId="{2F87AAFF-4397-465D-B72E-870E98D2803F}" type="sibTrans" cxnId="{F270B17D-A9B0-4702-9C15-D281D8196D77}">
      <dgm:prSet/>
      <dgm:spPr/>
      <dgm:t>
        <a:bodyPr/>
        <a:lstStyle/>
        <a:p>
          <a:endParaRPr lang="en-US"/>
        </a:p>
      </dgm:t>
    </dgm:pt>
    <dgm:pt modelId="{6C4E8A1B-04F2-48FE-A1D8-B6177DC70EE0}">
      <dgm:prSet/>
      <dgm:spPr/>
      <dgm:t>
        <a:bodyPr/>
        <a:lstStyle/>
        <a:p>
          <a:r>
            <a:rPr lang="en-US"/>
            <a:t>2. </a:t>
          </a:r>
          <a:r>
            <a:rPr lang="en-US" b="0" i="0"/>
            <a:t>We connect Spotify account and generate a dataframe of all songs in user playlist</a:t>
          </a:r>
          <a:endParaRPr lang="en-US"/>
        </a:p>
      </dgm:t>
    </dgm:pt>
    <dgm:pt modelId="{FCDBC041-CDD5-4489-AB9A-AAE65327B329}" type="parTrans" cxnId="{C0853DDA-CF91-446D-ACAA-8DE3AA9162FF}">
      <dgm:prSet/>
      <dgm:spPr/>
      <dgm:t>
        <a:bodyPr/>
        <a:lstStyle/>
        <a:p>
          <a:endParaRPr lang="en-US"/>
        </a:p>
      </dgm:t>
    </dgm:pt>
    <dgm:pt modelId="{06A8E79B-0FB5-42FA-9D8F-FA1C7EC45C90}" type="sibTrans" cxnId="{C0853DDA-CF91-446D-ACAA-8DE3AA9162FF}">
      <dgm:prSet/>
      <dgm:spPr/>
      <dgm:t>
        <a:bodyPr/>
        <a:lstStyle/>
        <a:p>
          <a:endParaRPr lang="en-US"/>
        </a:p>
      </dgm:t>
    </dgm:pt>
    <dgm:pt modelId="{E0F1BEEA-46B3-4DC0-A401-3583F0041658}">
      <dgm:prSet/>
      <dgm:spPr/>
      <dgm:t>
        <a:bodyPr/>
        <a:lstStyle/>
        <a:p>
          <a:r>
            <a:rPr lang="en-US"/>
            <a:t>3. </a:t>
          </a:r>
          <a:r>
            <a:rPr lang="en-US" b="0" i="0"/>
            <a:t>Create Spark Dataframe and Pre-process the data</a:t>
          </a:r>
          <a:endParaRPr lang="en-US"/>
        </a:p>
      </dgm:t>
    </dgm:pt>
    <dgm:pt modelId="{0AEF7E86-1174-4A8E-BC61-41418A56EB5D}" type="parTrans" cxnId="{3A01B9C1-CE3D-40E4-AAF7-23CDB98492E3}">
      <dgm:prSet/>
      <dgm:spPr/>
      <dgm:t>
        <a:bodyPr/>
        <a:lstStyle/>
        <a:p>
          <a:endParaRPr lang="en-US"/>
        </a:p>
      </dgm:t>
    </dgm:pt>
    <dgm:pt modelId="{8560DB56-A7B4-40D4-AF6F-13FE9F9F3795}" type="sibTrans" cxnId="{3A01B9C1-CE3D-40E4-AAF7-23CDB98492E3}">
      <dgm:prSet/>
      <dgm:spPr/>
      <dgm:t>
        <a:bodyPr/>
        <a:lstStyle/>
        <a:p>
          <a:endParaRPr lang="en-US"/>
        </a:p>
      </dgm:t>
    </dgm:pt>
    <dgm:pt modelId="{AA2780D2-DA3E-4CE7-8419-DBB14AE2641A}">
      <dgm:prSet/>
      <dgm:spPr/>
      <dgm:t>
        <a:bodyPr/>
        <a:lstStyle/>
        <a:p>
          <a:r>
            <a:rPr lang="en-US"/>
            <a:t>4. </a:t>
          </a:r>
          <a:r>
            <a:rPr lang="en-US" b="0" i="0"/>
            <a:t>Data Manipulation and Exploratory Data Analysis</a:t>
          </a:r>
          <a:endParaRPr lang="en-US"/>
        </a:p>
      </dgm:t>
    </dgm:pt>
    <dgm:pt modelId="{5252AE7D-F25F-4047-B7F1-FE50675D8D24}" type="parTrans" cxnId="{83144C6F-3BC4-4B2B-88EF-26ECFA5F9265}">
      <dgm:prSet/>
      <dgm:spPr/>
      <dgm:t>
        <a:bodyPr/>
        <a:lstStyle/>
        <a:p>
          <a:endParaRPr lang="en-US"/>
        </a:p>
      </dgm:t>
    </dgm:pt>
    <dgm:pt modelId="{D3A28D7B-3EFA-45C7-963A-7FB63A0D87A7}" type="sibTrans" cxnId="{83144C6F-3BC4-4B2B-88EF-26ECFA5F9265}">
      <dgm:prSet/>
      <dgm:spPr/>
      <dgm:t>
        <a:bodyPr/>
        <a:lstStyle/>
        <a:p>
          <a:endParaRPr lang="en-US"/>
        </a:p>
      </dgm:t>
    </dgm:pt>
    <dgm:pt modelId="{64C209B1-F240-4457-98D3-C3F2DAE4858A}">
      <dgm:prSet/>
      <dgm:spPr/>
      <dgm:t>
        <a:bodyPr/>
        <a:lstStyle/>
        <a:p>
          <a:r>
            <a:rPr lang="en-US"/>
            <a:t>5. </a:t>
          </a:r>
          <a:r>
            <a:rPr lang="en-US" b="0" i="0"/>
            <a:t>Cluster Songs with K-means</a:t>
          </a:r>
          <a:endParaRPr lang="en-US"/>
        </a:p>
      </dgm:t>
    </dgm:pt>
    <dgm:pt modelId="{E06F12D6-C8D8-4C45-98AF-BD71EB0D70C4}" type="parTrans" cxnId="{C85B6455-94AC-4915-9DF0-D711528CD859}">
      <dgm:prSet/>
      <dgm:spPr/>
      <dgm:t>
        <a:bodyPr/>
        <a:lstStyle/>
        <a:p>
          <a:endParaRPr lang="en-US"/>
        </a:p>
      </dgm:t>
    </dgm:pt>
    <dgm:pt modelId="{04D56924-69CB-4DD7-96A5-57C3A7CA9045}" type="sibTrans" cxnId="{C85B6455-94AC-4915-9DF0-D711528CD859}">
      <dgm:prSet/>
      <dgm:spPr/>
      <dgm:t>
        <a:bodyPr/>
        <a:lstStyle/>
        <a:p>
          <a:endParaRPr lang="en-US"/>
        </a:p>
      </dgm:t>
    </dgm:pt>
    <dgm:pt modelId="{9E4FD70D-E29E-4FE9-95BD-54FA9C49BC56}">
      <dgm:prSet/>
      <dgm:spPr/>
      <dgm:t>
        <a:bodyPr/>
        <a:lstStyle/>
        <a:p>
          <a:r>
            <a:rPr lang="en-US"/>
            <a:t>6. Implement Popularity Recommender for Recommendation</a:t>
          </a:r>
        </a:p>
      </dgm:t>
    </dgm:pt>
    <dgm:pt modelId="{305293E1-8173-4E58-A55F-07F0DFA13667}" type="parTrans" cxnId="{63752DA8-3FE6-41D3-A641-EBDCB6C9DE12}">
      <dgm:prSet/>
      <dgm:spPr/>
      <dgm:t>
        <a:bodyPr/>
        <a:lstStyle/>
        <a:p>
          <a:endParaRPr lang="en-US"/>
        </a:p>
      </dgm:t>
    </dgm:pt>
    <dgm:pt modelId="{8851AB57-5D5E-4939-8C11-E5BAD1A4C231}" type="sibTrans" cxnId="{63752DA8-3FE6-41D3-A641-EBDCB6C9DE12}">
      <dgm:prSet/>
      <dgm:spPr/>
      <dgm:t>
        <a:bodyPr/>
        <a:lstStyle/>
        <a:p>
          <a:endParaRPr lang="en-US"/>
        </a:p>
      </dgm:t>
    </dgm:pt>
    <dgm:pt modelId="{92D62AFF-1C8C-4B41-92D3-7339A7CD0940}">
      <dgm:prSet/>
      <dgm:spPr/>
      <dgm:t>
        <a:bodyPr/>
        <a:lstStyle/>
        <a:p>
          <a:r>
            <a:rPr lang="en-US" b="0" i="0"/>
            <a:t>7. Apply Collaborative Filtering for recommendation</a:t>
          </a:r>
          <a:endParaRPr lang="en-US"/>
        </a:p>
      </dgm:t>
    </dgm:pt>
    <dgm:pt modelId="{A5DF7208-E9DD-47FA-AD44-BBDC471F21F7}" type="parTrans" cxnId="{A3082DB5-CD9F-40F4-B8D9-0004F685AD71}">
      <dgm:prSet/>
      <dgm:spPr/>
      <dgm:t>
        <a:bodyPr/>
        <a:lstStyle/>
        <a:p>
          <a:endParaRPr lang="en-US"/>
        </a:p>
      </dgm:t>
    </dgm:pt>
    <dgm:pt modelId="{244B017B-163C-4241-A04A-07B46FE16643}" type="sibTrans" cxnId="{A3082DB5-CD9F-40F4-B8D9-0004F685AD71}">
      <dgm:prSet/>
      <dgm:spPr/>
      <dgm:t>
        <a:bodyPr/>
        <a:lstStyle/>
        <a:p>
          <a:endParaRPr lang="en-US"/>
        </a:p>
      </dgm:t>
    </dgm:pt>
    <dgm:pt modelId="{9DF229D8-CE1C-4D65-954F-B8393FC986FD}">
      <dgm:prSet/>
      <dgm:spPr/>
      <dgm:t>
        <a:bodyPr/>
        <a:lstStyle/>
        <a:p>
          <a:r>
            <a:rPr lang="en-US"/>
            <a:t>8. Apply Content Based Recommendation</a:t>
          </a:r>
        </a:p>
      </dgm:t>
    </dgm:pt>
    <dgm:pt modelId="{69E9858A-99AC-4CA6-926E-7A1F87D592C3}" type="parTrans" cxnId="{8348C57F-34D6-4FE0-9B4C-29FA9A004F86}">
      <dgm:prSet/>
      <dgm:spPr/>
      <dgm:t>
        <a:bodyPr/>
        <a:lstStyle/>
        <a:p>
          <a:endParaRPr lang="en-US"/>
        </a:p>
      </dgm:t>
    </dgm:pt>
    <dgm:pt modelId="{E2577DDE-43C7-4387-A072-87AFCAF65A4B}" type="sibTrans" cxnId="{8348C57F-34D6-4FE0-9B4C-29FA9A004F86}">
      <dgm:prSet/>
      <dgm:spPr/>
      <dgm:t>
        <a:bodyPr/>
        <a:lstStyle/>
        <a:p>
          <a:endParaRPr lang="en-US"/>
        </a:p>
      </dgm:t>
    </dgm:pt>
    <dgm:pt modelId="{ED1CDD8A-0A72-4894-AC25-A967BCA2F33C}" type="pres">
      <dgm:prSet presAssocID="{CEFADD98-0984-41B6-96E1-7DFC64EF285C}" presName="diagram" presStyleCnt="0">
        <dgm:presLayoutVars>
          <dgm:dir/>
          <dgm:resizeHandles val="exact"/>
        </dgm:presLayoutVars>
      </dgm:prSet>
      <dgm:spPr/>
    </dgm:pt>
    <dgm:pt modelId="{DDD4FABF-D6F7-4970-B4B4-0D7D5723AB46}" type="pres">
      <dgm:prSet presAssocID="{93AFDA2A-99C9-4D3C-91E5-6D36E2A646D6}" presName="node" presStyleLbl="node1" presStyleIdx="0" presStyleCnt="8">
        <dgm:presLayoutVars>
          <dgm:bulletEnabled val="1"/>
        </dgm:presLayoutVars>
      </dgm:prSet>
      <dgm:spPr/>
    </dgm:pt>
    <dgm:pt modelId="{48BC27A7-E57D-4B5A-8245-B680C01298DE}" type="pres">
      <dgm:prSet presAssocID="{2F87AAFF-4397-465D-B72E-870E98D2803F}" presName="sibTrans" presStyleCnt="0"/>
      <dgm:spPr/>
    </dgm:pt>
    <dgm:pt modelId="{2FE43846-9324-44ED-AFFD-70008ABDF952}" type="pres">
      <dgm:prSet presAssocID="{6C4E8A1B-04F2-48FE-A1D8-B6177DC70EE0}" presName="node" presStyleLbl="node1" presStyleIdx="1" presStyleCnt="8">
        <dgm:presLayoutVars>
          <dgm:bulletEnabled val="1"/>
        </dgm:presLayoutVars>
      </dgm:prSet>
      <dgm:spPr/>
    </dgm:pt>
    <dgm:pt modelId="{2D235066-F000-4BE3-8C75-A50D6C30EE09}" type="pres">
      <dgm:prSet presAssocID="{06A8E79B-0FB5-42FA-9D8F-FA1C7EC45C90}" presName="sibTrans" presStyleCnt="0"/>
      <dgm:spPr/>
    </dgm:pt>
    <dgm:pt modelId="{6EE480F5-BBE4-4238-852E-C847EDC3612D}" type="pres">
      <dgm:prSet presAssocID="{E0F1BEEA-46B3-4DC0-A401-3583F0041658}" presName="node" presStyleLbl="node1" presStyleIdx="2" presStyleCnt="8">
        <dgm:presLayoutVars>
          <dgm:bulletEnabled val="1"/>
        </dgm:presLayoutVars>
      </dgm:prSet>
      <dgm:spPr/>
    </dgm:pt>
    <dgm:pt modelId="{109F2206-C3D1-46C9-86C0-12A087830A1A}" type="pres">
      <dgm:prSet presAssocID="{8560DB56-A7B4-40D4-AF6F-13FE9F9F3795}" presName="sibTrans" presStyleCnt="0"/>
      <dgm:spPr/>
    </dgm:pt>
    <dgm:pt modelId="{7ABF4FBF-3B52-4190-9AEA-11BE2DC4FC89}" type="pres">
      <dgm:prSet presAssocID="{AA2780D2-DA3E-4CE7-8419-DBB14AE2641A}" presName="node" presStyleLbl="node1" presStyleIdx="3" presStyleCnt="8">
        <dgm:presLayoutVars>
          <dgm:bulletEnabled val="1"/>
        </dgm:presLayoutVars>
      </dgm:prSet>
      <dgm:spPr/>
    </dgm:pt>
    <dgm:pt modelId="{1783638A-06E3-4A24-9956-6692325189E4}" type="pres">
      <dgm:prSet presAssocID="{D3A28D7B-3EFA-45C7-963A-7FB63A0D87A7}" presName="sibTrans" presStyleCnt="0"/>
      <dgm:spPr/>
    </dgm:pt>
    <dgm:pt modelId="{DACE52BF-FA3F-43A8-9161-63B75850AA88}" type="pres">
      <dgm:prSet presAssocID="{64C209B1-F240-4457-98D3-C3F2DAE4858A}" presName="node" presStyleLbl="node1" presStyleIdx="4" presStyleCnt="8">
        <dgm:presLayoutVars>
          <dgm:bulletEnabled val="1"/>
        </dgm:presLayoutVars>
      </dgm:prSet>
      <dgm:spPr/>
    </dgm:pt>
    <dgm:pt modelId="{F29F77E6-6E5C-4CB2-8600-52FC3F4A729F}" type="pres">
      <dgm:prSet presAssocID="{04D56924-69CB-4DD7-96A5-57C3A7CA9045}" presName="sibTrans" presStyleCnt="0"/>
      <dgm:spPr/>
    </dgm:pt>
    <dgm:pt modelId="{07B25579-62AD-431E-8985-930D66CCDF00}" type="pres">
      <dgm:prSet presAssocID="{9E4FD70D-E29E-4FE9-95BD-54FA9C49BC56}" presName="node" presStyleLbl="node1" presStyleIdx="5" presStyleCnt="8">
        <dgm:presLayoutVars>
          <dgm:bulletEnabled val="1"/>
        </dgm:presLayoutVars>
      </dgm:prSet>
      <dgm:spPr/>
    </dgm:pt>
    <dgm:pt modelId="{ABDEC587-1AA7-4C89-A6F1-4C7205D650F2}" type="pres">
      <dgm:prSet presAssocID="{8851AB57-5D5E-4939-8C11-E5BAD1A4C231}" presName="sibTrans" presStyleCnt="0"/>
      <dgm:spPr/>
    </dgm:pt>
    <dgm:pt modelId="{F0F3BB98-BE73-490D-80BD-6463899C6BB1}" type="pres">
      <dgm:prSet presAssocID="{92D62AFF-1C8C-4B41-92D3-7339A7CD0940}" presName="node" presStyleLbl="node1" presStyleIdx="6" presStyleCnt="8">
        <dgm:presLayoutVars>
          <dgm:bulletEnabled val="1"/>
        </dgm:presLayoutVars>
      </dgm:prSet>
      <dgm:spPr/>
    </dgm:pt>
    <dgm:pt modelId="{0B24BA44-8B44-43A1-8D8C-F779C2A7AC03}" type="pres">
      <dgm:prSet presAssocID="{244B017B-163C-4241-A04A-07B46FE16643}" presName="sibTrans" presStyleCnt="0"/>
      <dgm:spPr/>
    </dgm:pt>
    <dgm:pt modelId="{5D683ADD-FB70-4FB6-B8CD-A53DDA59C68E}" type="pres">
      <dgm:prSet presAssocID="{9DF229D8-CE1C-4D65-954F-B8393FC986FD}" presName="node" presStyleLbl="node1" presStyleIdx="7" presStyleCnt="8">
        <dgm:presLayoutVars>
          <dgm:bulletEnabled val="1"/>
        </dgm:presLayoutVars>
      </dgm:prSet>
      <dgm:spPr/>
    </dgm:pt>
  </dgm:ptLst>
  <dgm:cxnLst>
    <dgm:cxn modelId="{A77D3B25-60CF-43F5-8115-CB9C0E4FDA7A}" type="presOf" srcId="{9DF229D8-CE1C-4D65-954F-B8393FC986FD}" destId="{5D683ADD-FB70-4FB6-B8CD-A53DDA59C68E}" srcOrd="0" destOrd="0" presId="urn:microsoft.com/office/officeart/2005/8/layout/default"/>
    <dgm:cxn modelId="{83144C6F-3BC4-4B2B-88EF-26ECFA5F9265}" srcId="{CEFADD98-0984-41B6-96E1-7DFC64EF285C}" destId="{AA2780D2-DA3E-4CE7-8419-DBB14AE2641A}" srcOrd="3" destOrd="0" parTransId="{5252AE7D-F25F-4047-B7F1-FE50675D8D24}" sibTransId="{D3A28D7B-3EFA-45C7-963A-7FB63A0D87A7}"/>
    <dgm:cxn modelId="{C85B6455-94AC-4915-9DF0-D711528CD859}" srcId="{CEFADD98-0984-41B6-96E1-7DFC64EF285C}" destId="{64C209B1-F240-4457-98D3-C3F2DAE4858A}" srcOrd="4" destOrd="0" parTransId="{E06F12D6-C8D8-4C45-98AF-BD71EB0D70C4}" sibTransId="{04D56924-69CB-4DD7-96A5-57C3A7CA9045}"/>
    <dgm:cxn modelId="{F270B17D-A9B0-4702-9C15-D281D8196D77}" srcId="{CEFADD98-0984-41B6-96E1-7DFC64EF285C}" destId="{93AFDA2A-99C9-4D3C-91E5-6D36E2A646D6}" srcOrd="0" destOrd="0" parTransId="{A8C949D8-8B21-4C2C-9CC5-9980975DA016}" sibTransId="{2F87AAFF-4397-465D-B72E-870E98D2803F}"/>
    <dgm:cxn modelId="{8348C57F-34D6-4FE0-9B4C-29FA9A004F86}" srcId="{CEFADD98-0984-41B6-96E1-7DFC64EF285C}" destId="{9DF229D8-CE1C-4D65-954F-B8393FC986FD}" srcOrd="7" destOrd="0" parTransId="{69E9858A-99AC-4CA6-926E-7A1F87D592C3}" sibTransId="{E2577DDE-43C7-4387-A072-87AFCAF65A4B}"/>
    <dgm:cxn modelId="{4DB3A983-2B16-420B-AB9A-7032118EFA49}" type="presOf" srcId="{9E4FD70D-E29E-4FE9-95BD-54FA9C49BC56}" destId="{07B25579-62AD-431E-8985-930D66CCDF00}" srcOrd="0" destOrd="0" presId="urn:microsoft.com/office/officeart/2005/8/layout/default"/>
    <dgm:cxn modelId="{BFE21B95-1BBA-49DB-A653-B4E576D525A1}" type="presOf" srcId="{AA2780D2-DA3E-4CE7-8419-DBB14AE2641A}" destId="{7ABF4FBF-3B52-4190-9AEA-11BE2DC4FC89}" srcOrd="0" destOrd="0" presId="urn:microsoft.com/office/officeart/2005/8/layout/default"/>
    <dgm:cxn modelId="{4C11259D-5104-42C2-AD1C-CBC2F94ABD63}" type="presOf" srcId="{92D62AFF-1C8C-4B41-92D3-7339A7CD0940}" destId="{F0F3BB98-BE73-490D-80BD-6463899C6BB1}" srcOrd="0" destOrd="0" presId="urn:microsoft.com/office/officeart/2005/8/layout/default"/>
    <dgm:cxn modelId="{793A94A1-0D9E-4FAD-90FF-389EBC8FC116}" type="presOf" srcId="{64C209B1-F240-4457-98D3-C3F2DAE4858A}" destId="{DACE52BF-FA3F-43A8-9161-63B75850AA88}" srcOrd="0" destOrd="0" presId="urn:microsoft.com/office/officeart/2005/8/layout/default"/>
    <dgm:cxn modelId="{63752DA8-3FE6-41D3-A641-EBDCB6C9DE12}" srcId="{CEFADD98-0984-41B6-96E1-7DFC64EF285C}" destId="{9E4FD70D-E29E-4FE9-95BD-54FA9C49BC56}" srcOrd="5" destOrd="0" parTransId="{305293E1-8173-4E58-A55F-07F0DFA13667}" sibTransId="{8851AB57-5D5E-4939-8C11-E5BAD1A4C231}"/>
    <dgm:cxn modelId="{A3082DB5-CD9F-40F4-B8D9-0004F685AD71}" srcId="{CEFADD98-0984-41B6-96E1-7DFC64EF285C}" destId="{92D62AFF-1C8C-4B41-92D3-7339A7CD0940}" srcOrd="6" destOrd="0" parTransId="{A5DF7208-E9DD-47FA-AD44-BBDC471F21F7}" sibTransId="{244B017B-163C-4241-A04A-07B46FE16643}"/>
    <dgm:cxn modelId="{3A01B9C1-CE3D-40E4-AAF7-23CDB98492E3}" srcId="{CEFADD98-0984-41B6-96E1-7DFC64EF285C}" destId="{E0F1BEEA-46B3-4DC0-A401-3583F0041658}" srcOrd="2" destOrd="0" parTransId="{0AEF7E86-1174-4A8E-BC61-41418A56EB5D}" sibTransId="{8560DB56-A7B4-40D4-AF6F-13FE9F9F3795}"/>
    <dgm:cxn modelId="{64DE88D7-0A59-4C9D-9531-FAA47D9D65F5}" type="presOf" srcId="{93AFDA2A-99C9-4D3C-91E5-6D36E2A646D6}" destId="{DDD4FABF-D6F7-4970-B4B4-0D7D5723AB46}" srcOrd="0" destOrd="0" presId="urn:microsoft.com/office/officeart/2005/8/layout/default"/>
    <dgm:cxn modelId="{C0853DDA-CF91-446D-ACAA-8DE3AA9162FF}" srcId="{CEFADD98-0984-41B6-96E1-7DFC64EF285C}" destId="{6C4E8A1B-04F2-48FE-A1D8-B6177DC70EE0}" srcOrd="1" destOrd="0" parTransId="{FCDBC041-CDD5-4489-AB9A-AAE65327B329}" sibTransId="{06A8E79B-0FB5-42FA-9D8F-FA1C7EC45C90}"/>
    <dgm:cxn modelId="{1FDC78F3-41D4-495B-8754-1A04D01112FE}" type="presOf" srcId="{CEFADD98-0984-41B6-96E1-7DFC64EF285C}" destId="{ED1CDD8A-0A72-4894-AC25-A967BCA2F33C}" srcOrd="0" destOrd="0" presId="urn:microsoft.com/office/officeart/2005/8/layout/default"/>
    <dgm:cxn modelId="{F1A9DFFB-1A75-4931-9012-6FBEAA7C5F41}" type="presOf" srcId="{6C4E8A1B-04F2-48FE-A1D8-B6177DC70EE0}" destId="{2FE43846-9324-44ED-AFFD-70008ABDF952}" srcOrd="0" destOrd="0" presId="urn:microsoft.com/office/officeart/2005/8/layout/default"/>
    <dgm:cxn modelId="{82F66AFC-9D2D-47A0-8F26-AB98A0263378}" type="presOf" srcId="{E0F1BEEA-46B3-4DC0-A401-3583F0041658}" destId="{6EE480F5-BBE4-4238-852E-C847EDC3612D}" srcOrd="0" destOrd="0" presId="urn:microsoft.com/office/officeart/2005/8/layout/default"/>
    <dgm:cxn modelId="{D4493A76-7B16-4FAD-9831-6CF31FECA0B9}" type="presParOf" srcId="{ED1CDD8A-0A72-4894-AC25-A967BCA2F33C}" destId="{DDD4FABF-D6F7-4970-B4B4-0D7D5723AB46}" srcOrd="0" destOrd="0" presId="urn:microsoft.com/office/officeart/2005/8/layout/default"/>
    <dgm:cxn modelId="{671DD78D-9B71-439E-860E-CECA9F58F8E4}" type="presParOf" srcId="{ED1CDD8A-0A72-4894-AC25-A967BCA2F33C}" destId="{48BC27A7-E57D-4B5A-8245-B680C01298DE}" srcOrd="1" destOrd="0" presId="urn:microsoft.com/office/officeart/2005/8/layout/default"/>
    <dgm:cxn modelId="{07FD74D7-901D-4BFB-8D5F-C2CB45FB779B}" type="presParOf" srcId="{ED1CDD8A-0A72-4894-AC25-A967BCA2F33C}" destId="{2FE43846-9324-44ED-AFFD-70008ABDF952}" srcOrd="2" destOrd="0" presId="urn:microsoft.com/office/officeart/2005/8/layout/default"/>
    <dgm:cxn modelId="{5154B5BB-1DAD-47B9-B1AC-7844A21AFC1A}" type="presParOf" srcId="{ED1CDD8A-0A72-4894-AC25-A967BCA2F33C}" destId="{2D235066-F000-4BE3-8C75-A50D6C30EE09}" srcOrd="3" destOrd="0" presId="urn:microsoft.com/office/officeart/2005/8/layout/default"/>
    <dgm:cxn modelId="{D21017CB-8388-424C-8F87-3AB48EB25998}" type="presParOf" srcId="{ED1CDD8A-0A72-4894-AC25-A967BCA2F33C}" destId="{6EE480F5-BBE4-4238-852E-C847EDC3612D}" srcOrd="4" destOrd="0" presId="urn:microsoft.com/office/officeart/2005/8/layout/default"/>
    <dgm:cxn modelId="{282D30DD-3DC0-44C6-8C34-554D9FAA78A0}" type="presParOf" srcId="{ED1CDD8A-0A72-4894-AC25-A967BCA2F33C}" destId="{109F2206-C3D1-46C9-86C0-12A087830A1A}" srcOrd="5" destOrd="0" presId="urn:microsoft.com/office/officeart/2005/8/layout/default"/>
    <dgm:cxn modelId="{9E24860D-277C-49BE-82FF-7D32DA57A2D0}" type="presParOf" srcId="{ED1CDD8A-0A72-4894-AC25-A967BCA2F33C}" destId="{7ABF4FBF-3B52-4190-9AEA-11BE2DC4FC89}" srcOrd="6" destOrd="0" presId="urn:microsoft.com/office/officeart/2005/8/layout/default"/>
    <dgm:cxn modelId="{F782EB14-8C94-4164-A44E-01F83340552B}" type="presParOf" srcId="{ED1CDD8A-0A72-4894-AC25-A967BCA2F33C}" destId="{1783638A-06E3-4A24-9956-6692325189E4}" srcOrd="7" destOrd="0" presId="urn:microsoft.com/office/officeart/2005/8/layout/default"/>
    <dgm:cxn modelId="{CBCF280F-6492-48D4-9EA3-3852D2648123}" type="presParOf" srcId="{ED1CDD8A-0A72-4894-AC25-A967BCA2F33C}" destId="{DACE52BF-FA3F-43A8-9161-63B75850AA88}" srcOrd="8" destOrd="0" presId="urn:microsoft.com/office/officeart/2005/8/layout/default"/>
    <dgm:cxn modelId="{AA26C80F-4E87-4BDD-AB9F-93FF26E5CEE1}" type="presParOf" srcId="{ED1CDD8A-0A72-4894-AC25-A967BCA2F33C}" destId="{F29F77E6-6E5C-4CB2-8600-52FC3F4A729F}" srcOrd="9" destOrd="0" presId="urn:microsoft.com/office/officeart/2005/8/layout/default"/>
    <dgm:cxn modelId="{1173B45D-7DC9-47B6-8D7D-D590F93DB6D7}" type="presParOf" srcId="{ED1CDD8A-0A72-4894-AC25-A967BCA2F33C}" destId="{07B25579-62AD-431E-8985-930D66CCDF00}" srcOrd="10" destOrd="0" presId="urn:microsoft.com/office/officeart/2005/8/layout/default"/>
    <dgm:cxn modelId="{359AA8B0-FAF6-456B-8B3C-CB045A5E6FD4}" type="presParOf" srcId="{ED1CDD8A-0A72-4894-AC25-A967BCA2F33C}" destId="{ABDEC587-1AA7-4C89-A6F1-4C7205D650F2}" srcOrd="11" destOrd="0" presId="urn:microsoft.com/office/officeart/2005/8/layout/default"/>
    <dgm:cxn modelId="{7B7CF398-78EA-4597-BE30-B6FBEFF74581}" type="presParOf" srcId="{ED1CDD8A-0A72-4894-AC25-A967BCA2F33C}" destId="{F0F3BB98-BE73-490D-80BD-6463899C6BB1}" srcOrd="12" destOrd="0" presId="urn:microsoft.com/office/officeart/2005/8/layout/default"/>
    <dgm:cxn modelId="{37F8966F-6528-42E0-9639-0DBF4B00727F}" type="presParOf" srcId="{ED1CDD8A-0A72-4894-AC25-A967BCA2F33C}" destId="{0B24BA44-8B44-43A1-8D8C-F779C2A7AC03}" srcOrd="13" destOrd="0" presId="urn:microsoft.com/office/officeart/2005/8/layout/default"/>
    <dgm:cxn modelId="{F38D7C89-ADBD-471E-A501-CF2A5C540C98}" type="presParOf" srcId="{ED1CDD8A-0A72-4894-AC25-A967BCA2F33C}" destId="{5D683ADD-FB70-4FB6-B8CD-A53DDA59C68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4FABF-D6F7-4970-B4B4-0D7D5723AB46}">
      <dsp:nvSpPr>
        <dsp:cNvPr id="0" name=""/>
        <dsp:cNvSpPr/>
      </dsp:nvSpPr>
      <dsp:spPr>
        <a:xfrm>
          <a:off x="2864"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 </a:t>
          </a:r>
          <a:r>
            <a:rPr lang="en-US" sz="1700" b="0" i="0" kern="1200"/>
            <a:t>Download and Setup Pyspark for the project</a:t>
          </a:r>
          <a:endParaRPr lang="en-US" sz="1700" kern="1200"/>
        </a:p>
      </dsp:txBody>
      <dsp:txXfrm>
        <a:off x="2864" y="206025"/>
        <a:ext cx="2272895" cy="1363737"/>
      </dsp:txXfrm>
    </dsp:sp>
    <dsp:sp modelId="{2FE43846-9324-44ED-AFFD-70008ABDF952}">
      <dsp:nvSpPr>
        <dsp:cNvPr id="0" name=""/>
        <dsp:cNvSpPr/>
      </dsp:nvSpPr>
      <dsp:spPr>
        <a:xfrm>
          <a:off x="2503050"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2. </a:t>
          </a:r>
          <a:r>
            <a:rPr lang="en-US" sz="1700" b="0" i="0" kern="1200"/>
            <a:t>We connect Spotify account and generate a dataframe of all songs in user playlist</a:t>
          </a:r>
          <a:endParaRPr lang="en-US" sz="1700" kern="1200"/>
        </a:p>
      </dsp:txBody>
      <dsp:txXfrm>
        <a:off x="2503050" y="206025"/>
        <a:ext cx="2272895" cy="1363737"/>
      </dsp:txXfrm>
    </dsp:sp>
    <dsp:sp modelId="{6EE480F5-BBE4-4238-852E-C847EDC3612D}">
      <dsp:nvSpPr>
        <dsp:cNvPr id="0" name=""/>
        <dsp:cNvSpPr/>
      </dsp:nvSpPr>
      <dsp:spPr>
        <a:xfrm>
          <a:off x="5003235"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3. </a:t>
          </a:r>
          <a:r>
            <a:rPr lang="en-US" sz="1700" b="0" i="0" kern="1200"/>
            <a:t>Create Spark Dataframe and Pre-process the data</a:t>
          </a:r>
          <a:endParaRPr lang="en-US" sz="1700" kern="1200"/>
        </a:p>
      </dsp:txBody>
      <dsp:txXfrm>
        <a:off x="5003235" y="206025"/>
        <a:ext cx="2272895" cy="1363737"/>
      </dsp:txXfrm>
    </dsp:sp>
    <dsp:sp modelId="{7ABF4FBF-3B52-4190-9AEA-11BE2DC4FC89}">
      <dsp:nvSpPr>
        <dsp:cNvPr id="0" name=""/>
        <dsp:cNvSpPr/>
      </dsp:nvSpPr>
      <dsp:spPr>
        <a:xfrm>
          <a:off x="7503421"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4. </a:t>
          </a:r>
          <a:r>
            <a:rPr lang="en-US" sz="1700" b="0" i="0" kern="1200"/>
            <a:t>Data Manipulation and Exploratory Data Analysis</a:t>
          </a:r>
          <a:endParaRPr lang="en-US" sz="1700" kern="1200"/>
        </a:p>
      </dsp:txBody>
      <dsp:txXfrm>
        <a:off x="7503421" y="206025"/>
        <a:ext cx="2272895" cy="1363737"/>
      </dsp:txXfrm>
    </dsp:sp>
    <dsp:sp modelId="{DACE52BF-FA3F-43A8-9161-63B75850AA88}">
      <dsp:nvSpPr>
        <dsp:cNvPr id="0" name=""/>
        <dsp:cNvSpPr/>
      </dsp:nvSpPr>
      <dsp:spPr>
        <a:xfrm>
          <a:off x="2864"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5. </a:t>
          </a:r>
          <a:r>
            <a:rPr lang="en-US" sz="1700" b="0" i="0" kern="1200"/>
            <a:t>Cluster Songs with K-means</a:t>
          </a:r>
          <a:endParaRPr lang="en-US" sz="1700" kern="1200"/>
        </a:p>
      </dsp:txBody>
      <dsp:txXfrm>
        <a:off x="2864" y="1797052"/>
        <a:ext cx="2272895" cy="1363737"/>
      </dsp:txXfrm>
    </dsp:sp>
    <dsp:sp modelId="{07B25579-62AD-431E-8985-930D66CCDF00}">
      <dsp:nvSpPr>
        <dsp:cNvPr id="0" name=""/>
        <dsp:cNvSpPr/>
      </dsp:nvSpPr>
      <dsp:spPr>
        <a:xfrm>
          <a:off x="2503050"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6. Implement Popularity Recommender for Recommendation</a:t>
          </a:r>
        </a:p>
      </dsp:txBody>
      <dsp:txXfrm>
        <a:off x="2503050" y="1797052"/>
        <a:ext cx="2272895" cy="1363737"/>
      </dsp:txXfrm>
    </dsp:sp>
    <dsp:sp modelId="{F0F3BB98-BE73-490D-80BD-6463899C6BB1}">
      <dsp:nvSpPr>
        <dsp:cNvPr id="0" name=""/>
        <dsp:cNvSpPr/>
      </dsp:nvSpPr>
      <dsp:spPr>
        <a:xfrm>
          <a:off x="5003235"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7. Apply Collaborative Filtering for recommendation</a:t>
          </a:r>
          <a:endParaRPr lang="en-US" sz="1700" kern="1200"/>
        </a:p>
      </dsp:txBody>
      <dsp:txXfrm>
        <a:off x="5003235" y="1797052"/>
        <a:ext cx="2272895" cy="1363737"/>
      </dsp:txXfrm>
    </dsp:sp>
    <dsp:sp modelId="{5D683ADD-FB70-4FB6-B8CD-A53DDA59C68E}">
      <dsp:nvSpPr>
        <dsp:cNvPr id="0" name=""/>
        <dsp:cNvSpPr/>
      </dsp:nvSpPr>
      <dsp:spPr>
        <a:xfrm>
          <a:off x="7503421"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8. Apply Content Based Recommendation</a:t>
          </a:r>
        </a:p>
      </dsp:txBody>
      <dsp:txXfrm>
        <a:off x="7503421" y="1797052"/>
        <a:ext cx="2272895" cy="13637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motivation is to find words that are not only important in each document but also account for the entire corpus. The log value was taken to decrease the impact of a large N, which would lead to a very large IDF compared to TF. TF is focused on the importance of a word in a document, while IDF is focused on the importance of a word across documents.</a:t>
            </a:r>
          </a:p>
          <a:p>
            <a:endParaRPr lang="en-US" b="0" i="0" dirty="0">
              <a:solidFill>
                <a:srgbClr val="292929"/>
              </a:solidFill>
              <a:effectLst/>
              <a:latin typeface="charter"/>
            </a:endParaRPr>
          </a:p>
          <a:p>
            <a:r>
              <a:rPr lang="en-US" b="0" i="0" dirty="0">
                <a:solidFill>
                  <a:srgbClr val="292929"/>
                </a:solidFill>
                <a:effectLst/>
                <a:latin typeface="charter"/>
              </a:rPr>
              <a:t>In this project, the documents are analogous to songs. Therefore, we are calculating the most prominent genre in each song and their prevalence across songs to determine the weight of the genre. This is much better than simply one-hot encoding since there are no weights to determine how important and widespread each genre is, leading to overweighting on uncommon genres.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424704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pen.spotify.com/playlist/7yMwBk1rDkELM2wb1iXSOv"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open.spotify.com/playlist/2FXYeJbOxXAX1eUJpwZ7f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open.spotify.com/playlist/0ivgbrSdnIEWo5h74A75tQ"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590261" y="1041399"/>
            <a:ext cx="7050157" cy="2814983"/>
          </a:xfrm>
        </p:spPr>
        <p:txBody>
          <a:bodyPr/>
          <a:lstStyle/>
          <a:p>
            <a:r>
              <a:rPr lang="en-US" dirty="0"/>
              <a:t>Spotify Music Recommendation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691493" y="5112786"/>
            <a:ext cx="9500507" cy="1102484"/>
          </a:xfrm>
        </p:spPr>
        <p:txBody>
          <a:bodyPr/>
          <a:lstStyle/>
          <a:p>
            <a:r>
              <a:rPr lang="en-US" dirty="0"/>
              <a:t>Zeeshan Hussain Khand :1880109</a:t>
            </a:r>
          </a:p>
          <a:p>
            <a:r>
              <a:rPr lang="en-US" dirty="0"/>
              <a:t>Noman Nazir Malik : 1874453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B55A-AADC-1C9E-55D0-2EFAF9229C6C}"/>
              </a:ext>
            </a:extLst>
          </p:cNvPr>
          <p:cNvSpPr>
            <a:spLocks noGrp="1"/>
          </p:cNvSpPr>
          <p:nvPr>
            <p:ph type="title"/>
          </p:nvPr>
        </p:nvSpPr>
        <p:spPr>
          <a:xfrm>
            <a:off x="1167492" y="381000"/>
            <a:ext cx="9779183" cy="1325563"/>
          </a:xfrm>
        </p:spPr>
        <p:txBody>
          <a:bodyPr anchor="b">
            <a:normAutofit/>
          </a:bodyPr>
          <a:lstStyle/>
          <a:p>
            <a:r>
              <a:rPr lang="en-US" sz="4400"/>
              <a:t>Connect Spotify Account and Authentication</a:t>
            </a:r>
          </a:p>
        </p:txBody>
      </p:sp>
      <p:pic>
        <p:nvPicPr>
          <p:cNvPr id="8" name="Content Placeholder 7" descr="Graphical user interface, text, application, Teams&#10;&#10;Description automatically generated">
            <a:extLst>
              <a:ext uri="{FF2B5EF4-FFF2-40B4-BE49-F238E27FC236}">
                <a16:creationId xmlns:a16="http://schemas.microsoft.com/office/drawing/2014/main" id="{C4C98040-6228-AB3E-87D5-C04F45E882B4}"/>
              </a:ext>
            </a:extLst>
          </p:cNvPr>
          <p:cNvPicPr>
            <a:picLocks noGrp="1" noChangeAspect="1"/>
          </p:cNvPicPr>
          <p:nvPr>
            <p:ph idx="1"/>
          </p:nvPr>
        </p:nvPicPr>
        <p:blipFill>
          <a:blip r:embed="rId2"/>
          <a:stretch>
            <a:fillRect/>
          </a:stretch>
        </p:blipFill>
        <p:spPr>
          <a:xfrm>
            <a:off x="1281463" y="2087563"/>
            <a:ext cx="9551242" cy="3366813"/>
          </a:xfrm>
          <a:noFill/>
        </p:spPr>
      </p:pic>
      <p:sp>
        <p:nvSpPr>
          <p:cNvPr id="4" name="Date Placeholder 3">
            <a:extLst>
              <a:ext uri="{FF2B5EF4-FFF2-40B4-BE49-F238E27FC236}">
                <a16:creationId xmlns:a16="http://schemas.microsoft.com/office/drawing/2014/main" id="{9059CA17-BEB6-A7C2-0499-9CA2E2C2DF58}"/>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7A03B613-F8E0-AA66-4B1F-EFBB2E024FB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B5BC2AD-151A-A3C2-A245-B089606704F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124034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62CE-8ECC-1D6B-4021-7B061E918136}"/>
              </a:ext>
            </a:extLst>
          </p:cNvPr>
          <p:cNvSpPr>
            <a:spLocks noGrp="1"/>
          </p:cNvSpPr>
          <p:nvPr>
            <p:ph type="title"/>
          </p:nvPr>
        </p:nvSpPr>
        <p:spPr>
          <a:xfrm>
            <a:off x="1167492" y="381000"/>
            <a:ext cx="9779183" cy="1325563"/>
          </a:xfrm>
        </p:spPr>
        <p:txBody>
          <a:bodyPr anchor="b">
            <a:normAutofit/>
          </a:bodyPr>
          <a:lstStyle/>
          <a:p>
            <a:r>
              <a:rPr lang="en-US" dirty="0"/>
              <a:t>Get all songs of User</a:t>
            </a:r>
          </a:p>
        </p:txBody>
      </p:sp>
      <p:pic>
        <p:nvPicPr>
          <p:cNvPr id="8" name="Content Placeholder 7" descr="Table&#10;&#10;Description automatically generated with medium confidence">
            <a:extLst>
              <a:ext uri="{FF2B5EF4-FFF2-40B4-BE49-F238E27FC236}">
                <a16:creationId xmlns:a16="http://schemas.microsoft.com/office/drawing/2014/main" id="{427282BA-FB3E-650B-AFA4-C1E3B7491243}"/>
              </a:ext>
            </a:extLst>
          </p:cNvPr>
          <p:cNvPicPr>
            <a:picLocks noGrp="1" noChangeAspect="1"/>
          </p:cNvPicPr>
          <p:nvPr>
            <p:ph idx="1"/>
          </p:nvPr>
        </p:nvPicPr>
        <p:blipFill>
          <a:blip r:embed="rId2"/>
          <a:stretch>
            <a:fillRect/>
          </a:stretch>
        </p:blipFill>
        <p:spPr>
          <a:xfrm>
            <a:off x="1178572" y="2087563"/>
            <a:ext cx="10419785" cy="3595785"/>
          </a:xfrm>
          <a:noFill/>
        </p:spPr>
      </p:pic>
      <p:sp>
        <p:nvSpPr>
          <p:cNvPr id="4" name="Date Placeholder 3">
            <a:extLst>
              <a:ext uri="{FF2B5EF4-FFF2-40B4-BE49-F238E27FC236}">
                <a16:creationId xmlns:a16="http://schemas.microsoft.com/office/drawing/2014/main" id="{9DB2D9AB-3825-0D76-B7B4-9A3A709B1934}"/>
              </a:ext>
            </a:extLst>
          </p:cNvPr>
          <p:cNvSpPr>
            <a:spLocks noGrp="1"/>
          </p:cNvSpPr>
          <p:nvPr>
            <p:ph type="dt" sz="half" idx="2"/>
          </p:nvPr>
        </p:nvSpPr>
        <p:spPr>
          <a:xfrm>
            <a:off x="381000" y="6356350"/>
            <a:ext cx="1701018" cy="365125"/>
          </a:xfrm>
        </p:spPr>
        <p:txBody>
          <a:bodyPr anchor="ctr">
            <a:normAutofit/>
          </a:bodyPr>
          <a:lstStyle/>
          <a:p>
            <a:pPr>
              <a:spcAft>
                <a:spcPts val="600"/>
              </a:spcAft>
            </a:pPr>
            <a:fld id="{8CE9AC2A-20AD-8C48-B5EB-B5322BDBCDEE}"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7F72FA8B-4414-D105-FD0A-026B1AF87D4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EADDE54-6FBC-9A92-997C-BCC13AF621F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240099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2AF7-13A1-5D87-5E5E-8821B798246B}"/>
              </a:ext>
            </a:extLst>
          </p:cNvPr>
          <p:cNvSpPr>
            <a:spLocks noGrp="1"/>
          </p:cNvSpPr>
          <p:nvPr>
            <p:ph type="title"/>
          </p:nvPr>
        </p:nvSpPr>
        <p:spPr/>
        <p:txBody>
          <a:bodyPr/>
          <a:lstStyle/>
          <a:p>
            <a:r>
              <a:rPr lang="en-US" dirty="0"/>
              <a:t>Data Manipulation and EDA</a:t>
            </a:r>
          </a:p>
        </p:txBody>
      </p:sp>
      <p:sp>
        <p:nvSpPr>
          <p:cNvPr id="3" name="Content Placeholder 2">
            <a:extLst>
              <a:ext uri="{FF2B5EF4-FFF2-40B4-BE49-F238E27FC236}">
                <a16:creationId xmlns:a16="http://schemas.microsoft.com/office/drawing/2014/main" id="{1B85208E-27EF-6485-8D7D-D048F5C3C985}"/>
              </a:ext>
            </a:extLst>
          </p:cNvPr>
          <p:cNvSpPr>
            <a:spLocks noGrp="1"/>
          </p:cNvSpPr>
          <p:nvPr>
            <p:ph idx="1"/>
          </p:nvPr>
        </p:nvSpPr>
        <p:spPr/>
        <p:txBody>
          <a:bodyPr/>
          <a:lstStyle/>
          <a:p>
            <a:pPr marL="514350" indent="-514350">
              <a:buAutoNum type="arabicPeriod"/>
            </a:pPr>
            <a:r>
              <a:rPr lang="en-US" dirty="0"/>
              <a:t>Query : Number of Unique artists</a:t>
            </a:r>
          </a:p>
          <a:p>
            <a:pPr marL="514350" indent="-514350">
              <a:buAutoNum type="arabicPeriod"/>
            </a:pPr>
            <a:endParaRPr lang="en-US" dirty="0"/>
          </a:p>
          <a:p>
            <a:pPr marL="514350" indent="-514350">
              <a:buAutoNum type="arabicPeriod"/>
            </a:pPr>
            <a:endParaRPr lang="en-US" dirty="0"/>
          </a:p>
        </p:txBody>
      </p:sp>
      <p:sp>
        <p:nvSpPr>
          <p:cNvPr id="4" name="Date Placeholder 3">
            <a:extLst>
              <a:ext uri="{FF2B5EF4-FFF2-40B4-BE49-F238E27FC236}">
                <a16:creationId xmlns:a16="http://schemas.microsoft.com/office/drawing/2014/main" id="{96E78A3C-F370-E098-2D0A-3C3B53F19573}"/>
              </a:ext>
            </a:extLst>
          </p:cNvPr>
          <p:cNvSpPr>
            <a:spLocks noGrp="1"/>
          </p:cNvSpPr>
          <p:nvPr>
            <p:ph type="dt" sz="half" idx="2"/>
          </p:nvPr>
        </p:nvSpPr>
        <p:spPr/>
        <p:txBody>
          <a:bodyPr/>
          <a:lstStyle/>
          <a:p>
            <a:fld id="{8CE9AC2A-20AD-8C48-B5EB-B5322BDBCDEE}" type="datetime1">
              <a:rPr lang="en-US" smtClean="0"/>
              <a:pPr/>
              <a:t>6/9/2022</a:t>
            </a:fld>
            <a:endParaRPr lang="en-US" dirty="0"/>
          </a:p>
        </p:txBody>
      </p:sp>
      <p:sp>
        <p:nvSpPr>
          <p:cNvPr id="5" name="Footer Placeholder 4">
            <a:extLst>
              <a:ext uri="{FF2B5EF4-FFF2-40B4-BE49-F238E27FC236}">
                <a16:creationId xmlns:a16="http://schemas.microsoft.com/office/drawing/2014/main" id="{B38C2301-104F-4F58-27C6-DF25FE65B4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C4E4C1-5738-140A-DD11-DE909169138A}"/>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9C49B803-9F75-7EF9-936F-05305A12BA46}"/>
              </a:ext>
            </a:extLst>
          </p:cNvPr>
          <p:cNvPicPr>
            <a:picLocks noChangeAspect="1"/>
          </p:cNvPicPr>
          <p:nvPr/>
        </p:nvPicPr>
        <p:blipFill>
          <a:blip r:embed="rId2"/>
          <a:stretch>
            <a:fillRect/>
          </a:stretch>
        </p:blipFill>
        <p:spPr>
          <a:xfrm>
            <a:off x="833437" y="2895599"/>
            <a:ext cx="10525125" cy="1325563"/>
          </a:xfrm>
          <a:prstGeom prst="rect">
            <a:avLst/>
          </a:prstGeom>
        </p:spPr>
      </p:pic>
    </p:spTree>
    <p:extLst>
      <p:ext uri="{BB962C8B-B14F-4D97-AF65-F5344CB8AC3E}">
        <p14:creationId xmlns:p14="http://schemas.microsoft.com/office/powerpoint/2010/main" val="343922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2AF7-13A1-5D87-5E5E-8821B798246B}"/>
              </a:ext>
            </a:extLst>
          </p:cNvPr>
          <p:cNvSpPr>
            <a:spLocks noGrp="1"/>
          </p:cNvSpPr>
          <p:nvPr>
            <p:ph type="title"/>
          </p:nvPr>
        </p:nvSpPr>
        <p:spPr/>
        <p:txBody>
          <a:bodyPr/>
          <a:lstStyle/>
          <a:p>
            <a:r>
              <a:rPr lang="en-US" dirty="0"/>
              <a:t>Data Manipulation and EDA</a:t>
            </a:r>
          </a:p>
        </p:txBody>
      </p:sp>
      <p:sp>
        <p:nvSpPr>
          <p:cNvPr id="3" name="Content Placeholder 2">
            <a:extLst>
              <a:ext uri="{FF2B5EF4-FFF2-40B4-BE49-F238E27FC236}">
                <a16:creationId xmlns:a16="http://schemas.microsoft.com/office/drawing/2014/main" id="{1B85208E-27EF-6485-8D7D-D048F5C3C985}"/>
              </a:ext>
            </a:extLst>
          </p:cNvPr>
          <p:cNvSpPr>
            <a:spLocks noGrp="1"/>
          </p:cNvSpPr>
          <p:nvPr>
            <p:ph idx="1"/>
          </p:nvPr>
        </p:nvSpPr>
        <p:spPr/>
        <p:txBody>
          <a:bodyPr/>
          <a:lstStyle/>
          <a:p>
            <a:pPr marL="514350" indent="-514350">
              <a:buAutoNum type="arabicPeriod"/>
            </a:pPr>
            <a:r>
              <a:rPr lang="en-US" dirty="0"/>
              <a:t>Query : Songs released in 2020</a:t>
            </a:r>
          </a:p>
          <a:p>
            <a:pPr marL="514350" indent="-514350">
              <a:buAutoNum type="arabicPeriod"/>
            </a:pPr>
            <a:endParaRPr lang="en-US" dirty="0"/>
          </a:p>
          <a:p>
            <a:pPr marL="514350" indent="-514350">
              <a:buAutoNum type="arabicPeriod"/>
            </a:pPr>
            <a:endParaRPr lang="en-US" dirty="0"/>
          </a:p>
        </p:txBody>
      </p:sp>
      <p:sp>
        <p:nvSpPr>
          <p:cNvPr id="4" name="Date Placeholder 3">
            <a:extLst>
              <a:ext uri="{FF2B5EF4-FFF2-40B4-BE49-F238E27FC236}">
                <a16:creationId xmlns:a16="http://schemas.microsoft.com/office/drawing/2014/main" id="{96E78A3C-F370-E098-2D0A-3C3B53F19573}"/>
              </a:ext>
            </a:extLst>
          </p:cNvPr>
          <p:cNvSpPr>
            <a:spLocks noGrp="1"/>
          </p:cNvSpPr>
          <p:nvPr>
            <p:ph type="dt" sz="half" idx="2"/>
          </p:nvPr>
        </p:nvSpPr>
        <p:spPr/>
        <p:txBody>
          <a:bodyPr/>
          <a:lstStyle/>
          <a:p>
            <a:fld id="{8CE9AC2A-20AD-8C48-B5EB-B5322BDBCDEE}" type="datetime1">
              <a:rPr lang="en-US" smtClean="0"/>
              <a:pPr/>
              <a:t>6/9/2022</a:t>
            </a:fld>
            <a:endParaRPr lang="en-US" dirty="0"/>
          </a:p>
        </p:txBody>
      </p:sp>
      <p:sp>
        <p:nvSpPr>
          <p:cNvPr id="5" name="Footer Placeholder 4">
            <a:extLst>
              <a:ext uri="{FF2B5EF4-FFF2-40B4-BE49-F238E27FC236}">
                <a16:creationId xmlns:a16="http://schemas.microsoft.com/office/drawing/2014/main" id="{B38C2301-104F-4F58-27C6-DF25FE65B4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C4E4C1-5738-140A-DD11-DE909169138A}"/>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9C49B803-9F75-7EF9-936F-05305A12BA46}"/>
              </a:ext>
            </a:extLst>
          </p:cNvPr>
          <p:cNvPicPr>
            <a:picLocks noChangeAspect="1"/>
          </p:cNvPicPr>
          <p:nvPr/>
        </p:nvPicPr>
        <p:blipFill>
          <a:blip r:embed="rId2"/>
          <a:srcRect/>
          <a:stretch/>
        </p:blipFill>
        <p:spPr>
          <a:xfrm>
            <a:off x="1245325" y="2855843"/>
            <a:ext cx="8291735" cy="3247705"/>
          </a:xfrm>
          <a:prstGeom prst="rect">
            <a:avLst/>
          </a:prstGeom>
        </p:spPr>
      </p:pic>
    </p:spTree>
    <p:extLst>
      <p:ext uri="{BB962C8B-B14F-4D97-AF65-F5344CB8AC3E}">
        <p14:creationId xmlns:p14="http://schemas.microsoft.com/office/powerpoint/2010/main" val="67071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2AF7-13A1-5D87-5E5E-8821B798246B}"/>
              </a:ext>
            </a:extLst>
          </p:cNvPr>
          <p:cNvSpPr>
            <a:spLocks noGrp="1"/>
          </p:cNvSpPr>
          <p:nvPr>
            <p:ph type="title"/>
          </p:nvPr>
        </p:nvSpPr>
        <p:spPr/>
        <p:txBody>
          <a:bodyPr/>
          <a:lstStyle/>
          <a:p>
            <a:r>
              <a:rPr lang="en-US" dirty="0"/>
              <a:t>Data Manipulation and EDA</a:t>
            </a:r>
          </a:p>
        </p:txBody>
      </p:sp>
      <p:sp>
        <p:nvSpPr>
          <p:cNvPr id="3" name="Content Placeholder 2">
            <a:extLst>
              <a:ext uri="{FF2B5EF4-FFF2-40B4-BE49-F238E27FC236}">
                <a16:creationId xmlns:a16="http://schemas.microsoft.com/office/drawing/2014/main" id="{1B85208E-27EF-6485-8D7D-D048F5C3C985}"/>
              </a:ext>
            </a:extLst>
          </p:cNvPr>
          <p:cNvSpPr>
            <a:spLocks noGrp="1"/>
          </p:cNvSpPr>
          <p:nvPr>
            <p:ph idx="1"/>
          </p:nvPr>
        </p:nvSpPr>
        <p:spPr/>
        <p:txBody>
          <a:bodyPr/>
          <a:lstStyle/>
          <a:p>
            <a:pPr marL="514350" indent="-514350">
              <a:buAutoNum type="arabicPeriod"/>
            </a:pPr>
            <a:r>
              <a:rPr lang="en-US" dirty="0"/>
              <a:t>Query : Songs released in 2019 and very popular</a:t>
            </a:r>
          </a:p>
          <a:p>
            <a:pPr marL="514350" indent="-514350">
              <a:buAutoNum type="arabicPeriod"/>
            </a:pPr>
            <a:endParaRPr lang="en-US" dirty="0"/>
          </a:p>
          <a:p>
            <a:pPr marL="514350" indent="-514350">
              <a:buAutoNum type="arabicPeriod"/>
            </a:pPr>
            <a:endParaRPr lang="en-US" dirty="0"/>
          </a:p>
        </p:txBody>
      </p:sp>
      <p:sp>
        <p:nvSpPr>
          <p:cNvPr id="4" name="Date Placeholder 3">
            <a:extLst>
              <a:ext uri="{FF2B5EF4-FFF2-40B4-BE49-F238E27FC236}">
                <a16:creationId xmlns:a16="http://schemas.microsoft.com/office/drawing/2014/main" id="{96E78A3C-F370-E098-2D0A-3C3B53F19573}"/>
              </a:ext>
            </a:extLst>
          </p:cNvPr>
          <p:cNvSpPr>
            <a:spLocks noGrp="1"/>
          </p:cNvSpPr>
          <p:nvPr>
            <p:ph type="dt" sz="half" idx="2"/>
          </p:nvPr>
        </p:nvSpPr>
        <p:spPr/>
        <p:txBody>
          <a:bodyPr/>
          <a:lstStyle/>
          <a:p>
            <a:fld id="{8CE9AC2A-20AD-8C48-B5EB-B5322BDBCDEE}" type="datetime1">
              <a:rPr lang="en-US" smtClean="0"/>
              <a:pPr/>
              <a:t>6/9/2022</a:t>
            </a:fld>
            <a:endParaRPr lang="en-US" dirty="0"/>
          </a:p>
        </p:txBody>
      </p:sp>
      <p:sp>
        <p:nvSpPr>
          <p:cNvPr id="5" name="Footer Placeholder 4">
            <a:extLst>
              <a:ext uri="{FF2B5EF4-FFF2-40B4-BE49-F238E27FC236}">
                <a16:creationId xmlns:a16="http://schemas.microsoft.com/office/drawing/2014/main" id="{B38C2301-104F-4F58-27C6-DF25FE65B4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FC4E4C1-5738-140A-DD11-DE909169138A}"/>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a:extLst>
              <a:ext uri="{FF2B5EF4-FFF2-40B4-BE49-F238E27FC236}">
                <a16:creationId xmlns:a16="http://schemas.microsoft.com/office/drawing/2014/main" id="{9C49B803-9F75-7EF9-936F-05305A12BA46}"/>
              </a:ext>
            </a:extLst>
          </p:cNvPr>
          <p:cNvPicPr>
            <a:picLocks noChangeAspect="1"/>
          </p:cNvPicPr>
          <p:nvPr/>
        </p:nvPicPr>
        <p:blipFill>
          <a:blip r:embed="rId2"/>
          <a:srcRect/>
          <a:stretch/>
        </p:blipFill>
        <p:spPr>
          <a:xfrm>
            <a:off x="940525" y="2859354"/>
            <a:ext cx="9841424" cy="3496996"/>
          </a:xfrm>
          <a:prstGeom prst="rect">
            <a:avLst/>
          </a:prstGeom>
        </p:spPr>
      </p:pic>
    </p:spTree>
    <p:extLst>
      <p:ext uri="{BB962C8B-B14F-4D97-AF65-F5344CB8AC3E}">
        <p14:creationId xmlns:p14="http://schemas.microsoft.com/office/powerpoint/2010/main" val="23534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08468" y="1960547"/>
            <a:ext cx="6245912" cy="2387600"/>
          </a:xfrm>
        </p:spPr>
        <p:txBody>
          <a:bodyPr/>
          <a:lstStyle/>
          <a:p>
            <a:r>
              <a:rPr lang="en-US" dirty="0"/>
              <a:t>Summary of all features</a:t>
            </a:r>
          </a:p>
        </p:txBody>
      </p:sp>
    </p:spTree>
    <p:extLst>
      <p:ext uri="{BB962C8B-B14F-4D97-AF65-F5344CB8AC3E}">
        <p14:creationId xmlns:p14="http://schemas.microsoft.com/office/powerpoint/2010/main" val="344679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rossword puzzle&#10;&#10;Description automatically generated">
            <a:extLst>
              <a:ext uri="{FF2B5EF4-FFF2-40B4-BE49-F238E27FC236}">
                <a16:creationId xmlns:a16="http://schemas.microsoft.com/office/drawing/2014/main" id="{C95A096C-CDDB-48A8-EDC6-A474629B8143}"/>
              </a:ext>
            </a:extLst>
          </p:cNvPr>
          <p:cNvPicPr>
            <a:picLocks noGrp="1" noChangeAspect="1"/>
          </p:cNvPicPr>
          <p:nvPr>
            <p:ph idx="1"/>
          </p:nvPr>
        </p:nvPicPr>
        <p:blipFill>
          <a:blip r:embed="rId2"/>
          <a:stretch>
            <a:fillRect/>
          </a:stretch>
        </p:blipFill>
        <p:spPr>
          <a:xfrm>
            <a:off x="742122" y="119926"/>
            <a:ext cx="10588487" cy="6333884"/>
          </a:xfrm>
          <a:noFill/>
        </p:spPr>
      </p:pic>
      <p:sp>
        <p:nvSpPr>
          <p:cNvPr id="4" name="Date Placeholder 3">
            <a:extLst>
              <a:ext uri="{FF2B5EF4-FFF2-40B4-BE49-F238E27FC236}">
                <a16:creationId xmlns:a16="http://schemas.microsoft.com/office/drawing/2014/main" id="{B9C1F793-4B6D-C58C-23EF-0216065A5ECA}"/>
              </a:ext>
            </a:extLst>
          </p:cNvPr>
          <p:cNvSpPr>
            <a:spLocks noGrp="1"/>
          </p:cNvSpPr>
          <p:nvPr>
            <p:ph type="dt" sz="half" idx="2"/>
          </p:nvPr>
        </p:nvSpPr>
        <p:spPr>
          <a:xfrm>
            <a:off x="381000" y="6356350"/>
            <a:ext cx="1701018" cy="365125"/>
          </a:xfrm>
        </p:spPr>
        <p:txBody>
          <a:bodyPr anchor="ctr">
            <a:normAutofit/>
          </a:bodyPr>
          <a:lstStyle/>
          <a:p>
            <a:pPr>
              <a:spcAft>
                <a:spcPts val="600"/>
              </a:spcAft>
            </a:pPr>
            <a:fld id="{8CE9AC2A-20AD-8C48-B5EB-B5322BDBCDEE}"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6A905429-B57A-9677-B072-C1E76EAE33E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0F9C5BB5-EEA3-1310-D1C9-A97054D76F0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300255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Clustering with K-means and PCA</a:t>
            </a:r>
          </a:p>
        </p:txBody>
      </p:sp>
      <p:pic>
        <p:nvPicPr>
          <p:cNvPr id="10" name="Content Placeholder 9" descr="Chart, scatter chart&#10;&#10;Description automatically generated">
            <a:extLst>
              <a:ext uri="{FF2B5EF4-FFF2-40B4-BE49-F238E27FC236}">
                <a16:creationId xmlns:a16="http://schemas.microsoft.com/office/drawing/2014/main" id="{37AD9533-59D5-8FAE-F740-4FD2E89D9D48}"/>
              </a:ext>
            </a:extLst>
          </p:cNvPr>
          <p:cNvPicPr>
            <a:picLocks noGrp="1" noChangeAspect="1"/>
          </p:cNvPicPr>
          <p:nvPr>
            <p:ph idx="1"/>
          </p:nvPr>
        </p:nvPicPr>
        <p:blipFill>
          <a:blip r:embed="rId2"/>
          <a:stretch>
            <a:fillRect/>
          </a:stretch>
        </p:blipFill>
        <p:spPr>
          <a:xfrm>
            <a:off x="1445009" y="2087561"/>
            <a:ext cx="9224150" cy="3366815"/>
          </a:xfrm>
          <a:noFill/>
        </p:spPr>
      </p:pic>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1701018" cy="365125"/>
          </a:xfrm>
        </p:spPr>
        <p:txBody>
          <a:bodyPr anchor="ctr">
            <a:normAutofit/>
          </a:bodyPr>
          <a:lstStyle/>
          <a:p>
            <a:pPr>
              <a:spcAft>
                <a:spcPts val="600"/>
              </a:spcAft>
            </a:pPr>
            <a:fld id="{7699C8CE-7534-A244-ABE9-5BED2DFEFBDF}"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421291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9343-C90D-8280-3578-43BBA5C7B3B1}"/>
              </a:ext>
            </a:extLst>
          </p:cNvPr>
          <p:cNvSpPr>
            <a:spLocks noGrp="1"/>
          </p:cNvSpPr>
          <p:nvPr>
            <p:ph type="ctrTitle"/>
          </p:nvPr>
        </p:nvSpPr>
        <p:spPr>
          <a:xfrm>
            <a:off x="836190" y="2093069"/>
            <a:ext cx="6245912" cy="2387600"/>
          </a:xfrm>
        </p:spPr>
        <p:txBody>
          <a:bodyPr/>
          <a:lstStyle/>
          <a:p>
            <a:r>
              <a:rPr lang="en-US" dirty="0"/>
              <a:t>Technique 1 : Popularity Recommender</a:t>
            </a:r>
          </a:p>
        </p:txBody>
      </p:sp>
    </p:spTree>
    <p:extLst>
      <p:ext uri="{BB962C8B-B14F-4D97-AF65-F5344CB8AC3E}">
        <p14:creationId xmlns:p14="http://schemas.microsoft.com/office/powerpoint/2010/main" val="58678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F9D5-F890-7CD9-2822-DD86317021ED}"/>
              </a:ext>
            </a:extLst>
          </p:cNvPr>
          <p:cNvSpPr>
            <a:spLocks noGrp="1"/>
          </p:cNvSpPr>
          <p:nvPr>
            <p:ph type="title"/>
          </p:nvPr>
        </p:nvSpPr>
        <p:spPr/>
        <p:txBody>
          <a:bodyPr/>
          <a:lstStyle/>
          <a:p>
            <a:r>
              <a:rPr lang="en-US" dirty="0"/>
              <a:t>What is Popularity Recommender ?</a:t>
            </a:r>
          </a:p>
        </p:txBody>
      </p:sp>
      <p:sp>
        <p:nvSpPr>
          <p:cNvPr id="3" name="Content Placeholder 2">
            <a:extLst>
              <a:ext uri="{FF2B5EF4-FFF2-40B4-BE49-F238E27FC236}">
                <a16:creationId xmlns:a16="http://schemas.microsoft.com/office/drawing/2014/main" id="{40918EE3-3123-805C-5AF2-A9B056B5BCAC}"/>
              </a:ext>
            </a:extLst>
          </p:cNvPr>
          <p:cNvSpPr>
            <a:spLocks noGrp="1"/>
          </p:cNvSpPr>
          <p:nvPr>
            <p:ph idx="1"/>
          </p:nvPr>
        </p:nvSpPr>
        <p:spPr/>
        <p:txBody>
          <a:bodyPr/>
          <a:lstStyle/>
          <a:p>
            <a:r>
              <a:rPr lang="en-US" b="0" i="0" dirty="0">
                <a:solidFill>
                  <a:srgbClr val="292929"/>
                </a:solidFill>
                <a:effectLst/>
                <a:latin typeface="charter"/>
              </a:rPr>
              <a:t>A popularity recommender recommends songs ranked by their popularity regardless of user’s preferences. This is of course dependent upon the methodology used to determine the popularity metric (usually some function of time, user interactions, and user ratings).</a:t>
            </a:r>
          </a:p>
          <a:p>
            <a:endParaRPr lang="en-US" dirty="0"/>
          </a:p>
        </p:txBody>
      </p:sp>
      <p:sp>
        <p:nvSpPr>
          <p:cNvPr id="4" name="Date Placeholder 3">
            <a:extLst>
              <a:ext uri="{FF2B5EF4-FFF2-40B4-BE49-F238E27FC236}">
                <a16:creationId xmlns:a16="http://schemas.microsoft.com/office/drawing/2014/main" id="{874FC48A-15FA-8705-1429-5C6EDE42B3E8}"/>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93599C91-7145-1F7F-8652-A5722EF1853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2918856-9EE1-3671-1490-D6FC8A00E8D8}"/>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10" name="Picture 9" descr="Graphical user interface, text, application&#10;&#10;Description automatically generated">
            <a:extLst>
              <a:ext uri="{FF2B5EF4-FFF2-40B4-BE49-F238E27FC236}">
                <a16:creationId xmlns:a16="http://schemas.microsoft.com/office/drawing/2014/main" id="{AE4895A3-D1B1-0926-8BA2-EDC137A85B5A}"/>
              </a:ext>
            </a:extLst>
          </p:cNvPr>
          <p:cNvPicPr>
            <a:picLocks noChangeAspect="1"/>
          </p:cNvPicPr>
          <p:nvPr/>
        </p:nvPicPr>
        <p:blipFill>
          <a:blip r:embed="rId2"/>
          <a:stretch>
            <a:fillRect/>
          </a:stretch>
        </p:blipFill>
        <p:spPr>
          <a:xfrm>
            <a:off x="961651" y="4159640"/>
            <a:ext cx="9191625" cy="1943100"/>
          </a:xfrm>
          <a:prstGeom prst="rect">
            <a:avLst/>
          </a:prstGeom>
        </p:spPr>
      </p:pic>
    </p:spTree>
    <p:extLst>
      <p:ext uri="{BB962C8B-B14F-4D97-AF65-F5344CB8AC3E}">
        <p14:creationId xmlns:p14="http://schemas.microsoft.com/office/powerpoint/2010/main" val="329763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Project Goal and Objective</a:t>
            </a:r>
          </a:p>
          <a:p>
            <a:pPr marL="457200" indent="-457200">
              <a:buFont typeface="Arial" panose="020B0604020202020204" pitchFamily="34" charset="0"/>
              <a:buChar char="•"/>
            </a:pPr>
            <a:r>
              <a:rPr lang="en-US" dirty="0"/>
              <a:t>Recommendation System Techniques</a:t>
            </a:r>
          </a:p>
          <a:p>
            <a:pPr marL="457200" indent="-457200">
              <a:buFont typeface="Arial" panose="020B0604020202020204" pitchFamily="34" charset="0"/>
              <a:buChar char="•"/>
            </a:pPr>
            <a:r>
              <a:rPr lang="en-US" dirty="0"/>
              <a:t>Spotify Web API  &amp; </a:t>
            </a:r>
            <a:r>
              <a:rPr lang="en-US" dirty="0" err="1"/>
              <a:t>Spotipy</a:t>
            </a:r>
            <a:r>
              <a:rPr lang="en-US" dirty="0"/>
              <a:t> Library for python</a:t>
            </a:r>
          </a:p>
          <a:p>
            <a:pPr marL="457200" indent="-457200">
              <a:buFont typeface="Arial" panose="020B0604020202020204" pitchFamily="34" charset="0"/>
              <a:buChar char="•"/>
            </a:pPr>
            <a:r>
              <a:rPr lang="en-US" dirty="0" err="1"/>
              <a:t>PySpark</a:t>
            </a:r>
            <a:r>
              <a:rPr lang="en-US" dirty="0"/>
              <a:t> Session and spark </a:t>
            </a:r>
            <a:r>
              <a:rPr lang="en-US" dirty="0" err="1"/>
              <a:t>dataframe</a:t>
            </a:r>
            <a:endParaRPr lang="en-US" dirty="0"/>
          </a:p>
          <a:p>
            <a:pPr marL="457200" indent="-457200">
              <a:buFont typeface="Arial" panose="020B0604020202020204" pitchFamily="34" charset="0"/>
              <a:buChar char="•"/>
            </a:pPr>
            <a:r>
              <a:rPr lang="en-US" dirty="0"/>
              <a:t>Data Pre-processing ,Manipulation and EDA</a:t>
            </a:r>
          </a:p>
          <a:p>
            <a:pPr marL="457200" indent="-457200">
              <a:buFont typeface="Arial" panose="020B0604020202020204" pitchFamily="34" charset="0"/>
              <a:buChar char="•"/>
            </a:pPr>
            <a:r>
              <a:rPr lang="en-US" dirty="0"/>
              <a:t>Clustering with K-means to find pattern in recommendation</a:t>
            </a:r>
          </a:p>
          <a:p>
            <a:pPr marL="457200" indent="-457200">
              <a:buFont typeface="Arial" panose="020B0604020202020204" pitchFamily="34" charset="0"/>
              <a:buChar char="•"/>
            </a:pPr>
            <a:r>
              <a:rPr lang="en-US" dirty="0"/>
              <a:t>Technique 1 : Popularity Recommendation </a:t>
            </a:r>
          </a:p>
          <a:p>
            <a:pPr marL="457200" indent="-457200">
              <a:buFont typeface="Arial" panose="020B0604020202020204" pitchFamily="34" charset="0"/>
              <a:buChar char="•"/>
            </a:pPr>
            <a:r>
              <a:rPr lang="en-US" dirty="0"/>
              <a:t>Technique 2 : Collaborative Recommendation </a:t>
            </a:r>
          </a:p>
          <a:p>
            <a:pPr marL="457200" indent="-457200">
              <a:buFont typeface="Arial" panose="020B0604020202020204" pitchFamily="34" charset="0"/>
              <a:buChar char="•"/>
            </a:pPr>
            <a:r>
              <a:rPr lang="en-US" dirty="0"/>
              <a:t>Technique 3 : Content – Based Recommendation </a:t>
            </a:r>
          </a:p>
          <a:p>
            <a:pPr marL="457200" indent="-457200">
              <a:buFont typeface="Arial" panose="020B0604020202020204" pitchFamily="34" charset="0"/>
              <a:buChar char="•"/>
            </a:pPr>
            <a:r>
              <a:rPr lang="en-US" dirty="0"/>
              <a:t>Learning and Conclusion</a:t>
            </a:r>
          </a:p>
          <a:p>
            <a:pPr marL="457200" indent="-457200">
              <a:buFont typeface="Arial" panose="020B0604020202020204" pitchFamily="34" charset="0"/>
              <a:buChar char="•"/>
            </a:pPr>
            <a:r>
              <a:rPr lang="en-US" dirty="0"/>
              <a:t>Summary</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4C3B-0098-1A2C-0AF6-A45808BFDE73}"/>
              </a:ext>
            </a:extLst>
          </p:cNvPr>
          <p:cNvSpPr>
            <a:spLocks noGrp="1"/>
          </p:cNvSpPr>
          <p:nvPr>
            <p:ph type="title"/>
          </p:nvPr>
        </p:nvSpPr>
        <p:spPr/>
        <p:txBody>
          <a:bodyPr/>
          <a:lstStyle/>
          <a:p>
            <a:r>
              <a:rPr lang="en-US" dirty="0"/>
              <a:t>The generated playlist </a:t>
            </a:r>
          </a:p>
        </p:txBody>
      </p:sp>
      <p:sp>
        <p:nvSpPr>
          <p:cNvPr id="4" name="Date Placeholder 3">
            <a:extLst>
              <a:ext uri="{FF2B5EF4-FFF2-40B4-BE49-F238E27FC236}">
                <a16:creationId xmlns:a16="http://schemas.microsoft.com/office/drawing/2014/main" id="{583CB202-2282-9DA5-F2FB-1DA2FD97F7FA}"/>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C5711C77-53B0-3255-3219-4D247BCB7F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DFBAD6-3AB9-2F07-90AE-54393AD246D1}"/>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8" name="Picture 7">
            <a:extLst>
              <a:ext uri="{FF2B5EF4-FFF2-40B4-BE49-F238E27FC236}">
                <a16:creationId xmlns:a16="http://schemas.microsoft.com/office/drawing/2014/main" id="{28B6DC44-9679-D040-BAB1-B6150975C236}"/>
              </a:ext>
            </a:extLst>
          </p:cNvPr>
          <p:cNvPicPr>
            <a:picLocks noChangeAspect="1"/>
          </p:cNvPicPr>
          <p:nvPr/>
        </p:nvPicPr>
        <p:blipFill rotWithShape="1">
          <a:blip r:embed="rId2"/>
          <a:srcRect l="16002" t="10474" r="16346" b="9046"/>
          <a:stretch/>
        </p:blipFill>
        <p:spPr>
          <a:xfrm>
            <a:off x="1167492" y="1989310"/>
            <a:ext cx="6241774" cy="4084292"/>
          </a:xfrm>
          <a:prstGeom prst="rect">
            <a:avLst/>
          </a:prstGeom>
        </p:spPr>
      </p:pic>
      <p:sp>
        <p:nvSpPr>
          <p:cNvPr id="9" name="TextBox 8">
            <a:extLst>
              <a:ext uri="{FF2B5EF4-FFF2-40B4-BE49-F238E27FC236}">
                <a16:creationId xmlns:a16="http://schemas.microsoft.com/office/drawing/2014/main" id="{667AEBD3-9141-9B9E-29BB-20C4D296CAB7}"/>
              </a:ext>
            </a:extLst>
          </p:cNvPr>
          <p:cNvSpPr txBox="1"/>
          <p:nvPr/>
        </p:nvSpPr>
        <p:spPr>
          <a:xfrm>
            <a:off x="8534197" y="2805752"/>
            <a:ext cx="2769704" cy="1246495"/>
          </a:xfrm>
          <a:prstGeom prst="rect">
            <a:avLst/>
          </a:prstGeom>
          <a:noFill/>
        </p:spPr>
        <p:txBody>
          <a:bodyPr wrap="square" rtlCol="0">
            <a:spAutoFit/>
          </a:bodyPr>
          <a:lstStyle/>
          <a:p>
            <a:r>
              <a:rPr lang="en-US" sz="2500" dirty="0"/>
              <a:t>The playlist generated is available </a:t>
            </a:r>
            <a:r>
              <a:rPr lang="en-US" sz="2500" dirty="0">
                <a:hlinkClick r:id="rId3"/>
              </a:rPr>
              <a:t>here</a:t>
            </a:r>
            <a:r>
              <a:rPr lang="en-US" sz="2500" dirty="0"/>
              <a:t>.</a:t>
            </a:r>
          </a:p>
        </p:txBody>
      </p:sp>
    </p:spTree>
    <p:extLst>
      <p:ext uri="{BB962C8B-B14F-4D97-AF65-F5344CB8AC3E}">
        <p14:creationId xmlns:p14="http://schemas.microsoft.com/office/powerpoint/2010/main" val="32272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0F7C-E033-E744-20C6-55F9D5940725}"/>
              </a:ext>
            </a:extLst>
          </p:cNvPr>
          <p:cNvSpPr>
            <a:spLocks noGrp="1"/>
          </p:cNvSpPr>
          <p:nvPr>
            <p:ph type="title"/>
          </p:nvPr>
        </p:nvSpPr>
        <p:spPr/>
        <p:txBody>
          <a:bodyPr/>
          <a:lstStyle/>
          <a:p>
            <a:r>
              <a:rPr lang="en-US" dirty="0"/>
              <a:t>Some Conclusions</a:t>
            </a:r>
          </a:p>
        </p:txBody>
      </p:sp>
      <p:sp>
        <p:nvSpPr>
          <p:cNvPr id="3" name="Content Placeholder 2">
            <a:extLst>
              <a:ext uri="{FF2B5EF4-FFF2-40B4-BE49-F238E27FC236}">
                <a16:creationId xmlns:a16="http://schemas.microsoft.com/office/drawing/2014/main" id="{E3B7EB8B-8EDC-3EB7-0173-08FF14683610}"/>
              </a:ext>
            </a:extLst>
          </p:cNvPr>
          <p:cNvSpPr>
            <a:spLocks noGrp="1"/>
          </p:cNvSpPr>
          <p:nvPr>
            <p:ph idx="1"/>
          </p:nvPr>
        </p:nvSpPr>
        <p:spPr/>
        <p:txBody>
          <a:bodyPr/>
          <a:lstStyle/>
          <a:p>
            <a:pPr marL="457200" indent="-457200" algn="l">
              <a:buFont typeface="Arial" panose="020B0604020202020204" pitchFamily="34" charset="0"/>
              <a:buChar char="•"/>
            </a:pPr>
            <a:r>
              <a:rPr lang="en-US" sz="2000" b="0" i="0" dirty="0">
                <a:effectLst/>
                <a:latin typeface="-apple-system"/>
              </a:rPr>
              <a:t>A popularity-based recommender recommends songs in order of overall popularity, regardless of what the user has listened to. Spotify's 'audio features' API call automatically comes with a 'popularity' feature. Although it is 0 in ~10% of cases (higher than </a:t>
            </a:r>
            <a:r>
              <a:rPr lang="en-US" sz="2000" b="0" i="0" dirty="0" err="1">
                <a:effectLst/>
                <a:latin typeface="-apple-system"/>
              </a:rPr>
              <a:t>expectrf</a:t>
            </a:r>
            <a:r>
              <a:rPr lang="en-US" sz="2000" b="0" i="0" dirty="0">
                <a:effectLst/>
                <a:latin typeface="-apple-system"/>
              </a:rPr>
              <a:t> - these are probably default null values), this is perfect for creating a Popularity recommender.</a:t>
            </a:r>
          </a:p>
          <a:p>
            <a:pPr marL="457200" indent="-457200" algn="l">
              <a:buFont typeface="Arial" panose="020B0604020202020204" pitchFamily="34" charset="0"/>
              <a:buChar char="•"/>
            </a:pPr>
            <a:r>
              <a:rPr lang="en-US" sz="2000" b="0" i="0" dirty="0">
                <a:effectLst/>
                <a:latin typeface="-apple-system"/>
              </a:rPr>
              <a:t>As song popularity generally accounts for the "wisdom of the crowds", it usually provides good recommendations overall.</a:t>
            </a:r>
          </a:p>
          <a:p>
            <a:pPr marL="457200" indent="-457200" algn="l">
              <a:buFont typeface="Arial" panose="020B0604020202020204" pitchFamily="34" charset="0"/>
              <a:buChar char="•"/>
            </a:pPr>
            <a:r>
              <a:rPr lang="en-US" sz="2000" b="0" i="0" dirty="0">
                <a:effectLst/>
                <a:latin typeface="-apple-system"/>
              </a:rPr>
              <a:t>However, </a:t>
            </a:r>
            <a:r>
              <a:rPr lang="en-US" sz="2000" b="1" i="1" dirty="0">
                <a:effectLst/>
                <a:latin typeface="-apple-system"/>
              </a:rPr>
              <a:t>this isn't tailored to the user in particular, as a good recommender system should be.</a:t>
            </a:r>
          </a:p>
          <a:p>
            <a:pPr marL="457200" indent="-45720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7E4662AE-2577-3036-A099-18864D147192}"/>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401405C6-9CDB-BA5B-E7BA-3F04EE6070D7}"/>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9CC397C-B9DF-3B4C-D9BF-11CC0B4478DF}"/>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52309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9343-C90D-8280-3578-43BBA5C7B3B1}"/>
              </a:ext>
            </a:extLst>
          </p:cNvPr>
          <p:cNvSpPr>
            <a:spLocks noGrp="1"/>
          </p:cNvSpPr>
          <p:nvPr>
            <p:ph type="ctrTitle"/>
          </p:nvPr>
        </p:nvSpPr>
        <p:spPr>
          <a:xfrm>
            <a:off x="836190" y="2093069"/>
            <a:ext cx="6245912" cy="2387600"/>
          </a:xfrm>
        </p:spPr>
        <p:txBody>
          <a:bodyPr/>
          <a:lstStyle/>
          <a:p>
            <a:r>
              <a:rPr lang="en-US" dirty="0"/>
              <a:t>Technique 2: Collaborative Recommendation System</a:t>
            </a:r>
          </a:p>
        </p:txBody>
      </p:sp>
    </p:spTree>
    <p:extLst>
      <p:ext uri="{BB962C8B-B14F-4D97-AF65-F5344CB8AC3E}">
        <p14:creationId xmlns:p14="http://schemas.microsoft.com/office/powerpoint/2010/main" val="100790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596D-0FFD-281C-C0E8-E3B18363DA11}"/>
              </a:ext>
            </a:extLst>
          </p:cNvPr>
          <p:cNvSpPr>
            <a:spLocks noGrp="1"/>
          </p:cNvSpPr>
          <p:nvPr>
            <p:ph type="title"/>
          </p:nvPr>
        </p:nvSpPr>
        <p:spPr/>
        <p:txBody>
          <a:bodyPr/>
          <a:lstStyle/>
          <a:p>
            <a:r>
              <a:rPr lang="en-US" dirty="0"/>
              <a:t>What is Collaborative Recommendation ?</a:t>
            </a:r>
          </a:p>
        </p:txBody>
      </p:sp>
      <p:sp>
        <p:nvSpPr>
          <p:cNvPr id="3" name="Content Placeholder 2">
            <a:extLst>
              <a:ext uri="{FF2B5EF4-FFF2-40B4-BE49-F238E27FC236}">
                <a16:creationId xmlns:a16="http://schemas.microsoft.com/office/drawing/2014/main" id="{492CDF60-8E60-5753-353C-8B3117B2BC60}"/>
              </a:ext>
            </a:extLst>
          </p:cNvPr>
          <p:cNvSpPr>
            <a:spLocks noGrp="1"/>
          </p:cNvSpPr>
          <p:nvPr>
            <p:ph idx="1"/>
          </p:nvPr>
        </p:nvSpPr>
        <p:spPr>
          <a:xfrm>
            <a:off x="1167493" y="2017467"/>
            <a:ext cx="9779182" cy="3402672"/>
          </a:xfrm>
        </p:spPr>
        <p:txBody>
          <a:bodyPr/>
          <a:lstStyle/>
          <a:p>
            <a:pPr marL="342900" indent="-342900" algn="l">
              <a:buFont typeface="Wingdings" panose="05000000000000000000" pitchFamily="2" charset="2"/>
              <a:buChar char="§"/>
            </a:pPr>
            <a:r>
              <a:rPr lang="en-US" sz="2000" b="0" i="0" dirty="0">
                <a:solidFill>
                  <a:srgbClr val="292929"/>
                </a:solidFill>
                <a:effectLst/>
                <a:latin typeface="charter"/>
              </a:rPr>
              <a:t>A collaborative recommender can be either memory-based (based on past user interactions) or model-based (e.g., clustering). </a:t>
            </a:r>
          </a:p>
          <a:p>
            <a:pPr marL="342900" indent="-342900" algn="l">
              <a:buFont typeface="Wingdings" panose="05000000000000000000" pitchFamily="2" charset="2"/>
              <a:buChar char="§"/>
            </a:pPr>
            <a:r>
              <a:rPr lang="en-US" sz="2000" b="0" i="0" dirty="0">
                <a:solidFill>
                  <a:srgbClr val="292929"/>
                </a:solidFill>
                <a:effectLst/>
                <a:latin typeface="charter"/>
              </a:rPr>
              <a:t>Here an items×users' matrix is then used to recommend items to users based on the interactions of similar users.</a:t>
            </a:r>
          </a:p>
          <a:p>
            <a:br>
              <a:rPr lang="en-US" sz="2000" dirty="0">
                <a:effectLst/>
              </a:rPr>
            </a:br>
            <a:endParaRPr lang="en-US" sz="2000" dirty="0"/>
          </a:p>
        </p:txBody>
      </p:sp>
      <p:sp>
        <p:nvSpPr>
          <p:cNvPr id="4" name="Date Placeholder 3">
            <a:extLst>
              <a:ext uri="{FF2B5EF4-FFF2-40B4-BE49-F238E27FC236}">
                <a16:creationId xmlns:a16="http://schemas.microsoft.com/office/drawing/2014/main" id="{4A2BBA44-6321-5C0E-1E4E-E55043EA70B1}"/>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7B60425E-8F2F-0B0C-1EAC-D8481801681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CC9F46-5B93-39A8-A04B-B8B0280A4A19}"/>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8" name="Picture 7" descr="Graphical user interface&#10;&#10;Description automatically generated">
            <a:extLst>
              <a:ext uri="{FF2B5EF4-FFF2-40B4-BE49-F238E27FC236}">
                <a16:creationId xmlns:a16="http://schemas.microsoft.com/office/drawing/2014/main" id="{B259D6CA-9BF8-3078-19DF-68D6DB783320}"/>
              </a:ext>
            </a:extLst>
          </p:cNvPr>
          <p:cNvPicPr>
            <a:picLocks noChangeAspect="1"/>
          </p:cNvPicPr>
          <p:nvPr/>
        </p:nvPicPr>
        <p:blipFill>
          <a:blip r:embed="rId2"/>
          <a:stretch>
            <a:fillRect/>
          </a:stretch>
        </p:blipFill>
        <p:spPr>
          <a:xfrm>
            <a:off x="1167492" y="3718803"/>
            <a:ext cx="10163117" cy="1818125"/>
          </a:xfrm>
          <a:prstGeom prst="rect">
            <a:avLst/>
          </a:prstGeom>
        </p:spPr>
      </p:pic>
    </p:spTree>
    <p:extLst>
      <p:ext uri="{BB962C8B-B14F-4D97-AF65-F5344CB8AC3E}">
        <p14:creationId xmlns:p14="http://schemas.microsoft.com/office/powerpoint/2010/main" val="3206521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42AD-D799-834F-EF20-A5E08A1F479E}"/>
              </a:ext>
            </a:extLst>
          </p:cNvPr>
          <p:cNvSpPr>
            <a:spLocks noGrp="1"/>
          </p:cNvSpPr>
          <p:nvPr>
            <p:ph type="title"/>
          </p:nvPr>
        </p:nvSpPr>
        <p:spPr/>
        <p:txBody>
          <a:bodyPr/>
          <a:lstStyle/>
          <a:p>
            <a:r>
              <a:rPr lang="en-US" b="1" i="0" dirty="0">
                <a:effectLst/>
                <a:latin typeface="-apple-system"/>
              </a:rPr>
              <a:t>Matrix Factorization</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A6F113CF-92EA-7E8C-FF0F-823DDB36A303}"/>
              </a:ext>
            </a:extLst>
          </p:cNvPr>
          <p:cNvSpPr>
            <a:spLocks noGrp="1"/>
          </p:cNvSpPr>
          <p:nvPr>
            <p:ph idx="1"/>
          </p:nvPr>
        </p:nvSpPr>
        <p:spPr>
          <a:xfrm>
            <a:off x="769928" y="1706563"/>
            <a:ext cx="9779182" cy="3747229"/>
          </a:xfrm>
        </p:spPr>
        <p:txBody>
          <a:bodyPr/>
          <a:lstStyle/>
          <a:p>
            <a:pPr algn="l"/>
            <a:r>
              <a:rPr lang="en-US" sz="2100" b="0" i="0" dirty="0">
                <a:effectLst/>
                <a:latin typeface="-apple-system"/>
              </a:rPr>
              <a:t>Latent factor models compress a user-item matrix into a low-dimensional representation in terms of latent factors. This has several advantages including fewer missing values, better scalability during similarity comparison, and that we will be dealing with a much smaller matrix in lower-dimensional space. Note that model-based approaches handle the sparsity of the original matrix better than memory-based ones. An important number is the number of selected factors to factor the user-item matrix. The higher the number of factors, the more precise is the </a:t>
            </a:r>
            <a:r>
              <a:rPr lang="en-US" sz="2100" b="0" i="0" dirty="0" err="1">
                <a:effectLst/>
                <a:latin typeface="-apple-system"/>
              </a:rPr>
              <a:t>factorisation</a:t>
            </a:r>
            <a:r>
              <a:rPr lang="en-US" sz="2100" b="0" i="0" dirty="0">
                <a:effectLst/>
                <a:latin typeface="-apple-system"/>
              </a:rPr>
              <a:t>, and the more details of the original matrix which are memorized. Reducing the number of factors increases the model </a:t>
            </a:r>
            <a:r>
              <a:rPr lang="en-US" sz="2100" b="0" i="0" dirty="0" err="1">
                <a:effectLst/>
                <a:latin typeface="-apple-system"/>
              </a:rPr>
              <a:t>generalisation</a:t>
            </a:r>
            <a:r>
              <a:rPr lang="en-US" sz="2100" b="0" i="0" dirty="0">
                <a:effectLst/>
                <a:latin typeface="-apple-system"/>
              </a:rPr>
              <a:t> whilst too many factors can lead to overfitting (high variance).</a:t>
            </a:r>
          </a:p>
          <a:p>
            <a:pPr algn="l"/>
            <a:r>
              <a:rPr lang="en-US" sz="2100" b="0" i="0" dirty="0">
                <a:effectLst/>
                <a:latin typeface="-apple-system"/>
              </a:rPr>
              <a:t>Here we a use popular latent factor model named Singular Value Decomposition (SVD) which is available in SciPy. Other choices might have been surprise, </a:t>
            </a:r>
            <a:r>
              <a:rPr lang="en-US" sz="2100" b="0" i="0" dirty="0" err="1">
                <a:effectLst/>
                <a:latin typeface="-apple-system"/>
              </a:rPr>
              <a:t>mrec</a:t>
            </a:r>
            <a:r>
              <a:rPr lang="en-US" sz="2100" b="0" i="0" dirty="0">
                <a:effectLst/>
                <a:latin typeface="-apple-system"/>
              </a:rPr>
              <a:t>, or python-</a:t>
            </a:r>
            <a:r>
              <a:rPr lang="en-US" sz="2100" b="0" i="0" dirty="0" err="1">
                <a:effectLst/>
                <a:latin typeface="-apple-system"/>
              </a:rPr>
              <a:t>recsys</a:t>
            </a:r>
            <a:r>
              <a:rPr lang="en-US" sz="2100" b="0" i="0" dirty="0">
                <a:effectLst/>
                <a:latin typeface="-apple-system"/>
              </a:rPr>
              <a:t>.</a:t>
            </a:r>
          </a:p>
          <a:p>
            <a:endParaRPr lang="en-US" sz="2100" dirty="0"/>
          </a:p>
        </p:txBody>
      </p:sp>
      <p:sp>
        <p:nvSpPr>
          <p:cNvPr id="4" name="Date Placeholder 3">
            <a:extLst>
              <a:ext uri="{FF2B5EF4-FFF2-40B4-BE49-F238E27FC236}">
                <a16:creationId xmlns:a16="http://schemas.microsoft.com/office/drawing/2014/main" id="{8A6B58BC-8C34-7BBC-707E-1181AB6688DF}"/>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1CD9F0F0-8133-69E2-8979-E9575D18647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806A93E-24F3-AC3F-9BDF-FCF6778B33B2}"/>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89815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4C3B-0098-1A2C-0AF6-A45808BFDE73}"/>
              </a:ext>
            </a:extLst>
          </p:cNvPr>
          <p:cNvSpPr>
            <a:spLocks noGrp="1"/>
          </p:cNvSpPr>
          <p:nvPr>
            <p:ph type="title"/>
          </p:nvPr>
        </p:nvSpPr>
        <p:spPr/>
        <p:txBody>
          <a:bodyPr/>
          <a:lstStyle/>
          <a:p>
            <a:r>
              <a:rPr lang="en-US" dirty="0"/>
              <a:t>The generated playlist </a:t>
            </a:r>
          </a:p>
        </p:txBody>
      </p:sp>
      <p:sp>
        <p:nvSpPr>
          <p:cNvPr id="4" name="Date Placeholder 3">
            <a:extLst>
              <a:ext uri="{FF2B5EF4-FFF2-40B4-BE49-F238E27FC236}">
                <a16:creationId xmlns:a16="http://schemas.microsoft.com/office/drawing/2014/main" id="{583CB202-2282-9DA5-F2FB-1DA2FD97F7FA}"/>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C5711C77-53B0-3255-3219-4D247BCB7F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DFBAD6-3AB9-2F07-90AE-54393AD246D1}"/>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9" name="TextBox 8">
            <a:extLst>
              <a:ext uri="{FF2B5EF4-FFF2-40B4-BE49-F238E27FC236}">
                <a16:creationId xmlns:a16="http://schemas.microsoft.com/office/drawing/2014/main" id="{667AEBD3-9141-9B9E-29BB-20C4D296CAB7}"/>
              </a:ext>
            </a:extLst>
          </p:cNvPr>
          <p:cNvSpPr txBox="1"/>
          <p:nvPr/>
        </p:nvSpPr>
        <p:spPr>
          <a:xfrm>
            <a:off x="8534197" y="2805752"/>
            <a:ext cx="2769704" cy="1246495"/>
          </a:xfrm>
          <a:prstGeom prst="rect">
            <a:avLst/>
          </a:prstGeom>
          <a:noFill/>
        </p:spPr>
        <p:txBody>
          <a:bodyPr wrap="square" rtlCol="0">
            <a:spAutoFit/>
          </a:bodyPr>
          <a:lstStyle/>
          <a:p>
            <a:r>
              <a:rPr lang="en-US" sz="2500" dirty="0"/>
              <a:t>The playlist generated is available </a:t>
            </a:r>
            <a:r>
              <a:rPr lang="en-US" sz="2500" dirty="0">
                <a:hlinkClick r:id="rId2"/>
              </a:rPr>
              <a:t>here</a:t>
            </a:r>
            <a:r>
              <a:rPr lang="en-US" sz="2500" dirty="0"/>
              <a:t>.</a:t>
            </a:r>
          </a:p>
        </p:txBody>
      </p:sp>
      <p:pic>
        <p:nvPicPr>
          <p:cNvPr id="11" name="Picture 10">
            <a:extLst>
              <a:ext uri="{FF2B5EF4-FFF2-40B4-BE49-F238E27FC236}">
                <a16:creationId xmlns:a16="http://schemas.microsoft.com/office/drawing/2014/main" id="{AABBC656-7B1C-B3A4-6E95-C63FB1734925}"/>
              </a:ext>
            </a:extLst>
          </p:cNvPr>
          <p:cNvPicPr>
            <a:picLocks noChangeAspect="1"/>
          </p:cNvPicPr>
          <p:nvPr/>
        </p:nvPicPr>
        <p:blipFill>
          <a:blip r:embed="rId3"/>
          <a:stretch>
            <a:fillRect/>
          </a:stretch>
        </p:blipFill>
        <p:spPr>
          <a:xfrm>
            <a:off x="1167492" y="2225426"/>
            <a:ext cx="6677465" cy="3754241"/>
          </a:xfrm>
          <a:prstGeom prst="rect">
            <a:avLst/>
          </a:prstGeom>
        </p:spPr>
      </p:pic>
    </p:spTree>
    <p:extLst>
      <p:ext uri="{BB962C8B-B14F-4D97-AF65-F5344CB8AC3E}">
        <p14:creationId xmlns:p14="http://schemas.microsoft.com/office/powerpoint/2010/main" val="343166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9343-C90D-8280-3578-43BBA5C7B3B1}"/>
              </a:ext>
            </a:extLst>
          </p:cNvPr>
          <p:cNvSpPr>
            <a:spLocks noGrp="1"/>
          </p:cNvSpPr>
          <p:nvPr>
            <p:ph type="ctrTitle"/>
          </p:nvPr>
        </p:nvSpPr>
        <p:spPr>
          <a:xfrm>
            <a:off x="836190" y="2093069"/>
            <a:ext cx="6245912" cy="2387600"/>
          </a:xfrm>
        </p:spPr>
        <p:txBody>
          <a:bodyPr/>
          <a:lstStyle/>
          <a:p>
            <a:r>
              <a:rPr lang="en-US" dirty="0"/>
              <a:t>Technique 3: Content Based Recommendation</a:t>
            </a:r>
          </a:p>
        </p:txBody>
      </p:sp>
    </p:spTree>
    <p:extLst>
      <p:ext uri="{BB962C8B-B14F-4D97-AF65-F5344CB8AC3E}">
        <p14:creationId xmlns:p14="http://schemas.microsoft.com/office/powerpoint/2010/main" val="414477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596D-0FFD-281C-C0E8-E3B18363DA11}"/>
              </a:ext>
            </a:extLst>
          </p:cNvPr>
          <p:cNvSpPr>
            <a:spLocks noGrp="1"/>
          </p:cNvSpPr>
          <p:nvPr>
            <p:ph type="title"/>
          </p:nvPr>
        </p:nvSpPr>
        <p:spPr/>
        <p:txBody>
          <a:bodyPr/>
          <a:lstStyle/>
          <a:p>
            <a:r>
              <a:rPr lang="en-US" dirty="0"/>
              <a:t>What is Content Based Recommendation?</a:t>
            </a:r>
          </a:p>
        </p:txBody>
      </p:sp>
      <p:sp>
        <p:nvSpPr>
          <p:cNvPr id="3" name="Content Placeholder 2">
            <a:extLst>
              <a:ext uri="{FF2B5EF4-FFF2-40B4-BE49-F238E27FC236}">
                <a16:creationId xmlns:a16="http://schemas.microsoft.com/office/drawing/2014/main" id="{492CDF60-8E60-5753-353C-8B3117B2BC60}"/>
              </a:ext>
            </a:extLst>
          </p:cNvPr>
          <p:cNvSpPr>
            <a:spLocks noGrp="1"/>
          </p:cNvSpPr>
          <p:nvPr>
            <p:ph idx="1"/>
          </p:nvPr>
        </p:nvSpPr>
        <p:spPr>
          <a:xfrm>
            <a:off x="1167493" y="2017467"/>
            <a:ext cx="9779182" cy="3402672"/>
          </a:xfrm>
        </p:spPr>
        <p:txBody>
          <a:bodyPr/>
          <a:lstStyle/>
          <a:p>
            <a:pPr marL="342900" indent="-342900" algn="l">
              <a:buFont typeface="Wingdings" panose="05000000000000000000" pitchFamily="2" charset="2"/>
              <a:buChar char="§"/>
            </a:pPr>
            <a:r>
              <a:rPr lang="en-US" sz="1400" b="0" i="0" dirty="0">
                <a:solidFill>
                  <a:srgbClr val="292929"/>
                </a:solidFill>
                <a:effectLst/>
                <a:latin typeface="charter"/>
              </a:rPr>
              <a:t> Content-based filtering uses the features of each item to find the similarities items. By assigning a score to how similar each item is, we can recommend an item based on how similar it is to all other items in the dataset.</a:t>
            </a:r>
          </a:p>
          <a:p>
            <a:pPr marL="342900" indent="-342900" algn="l">
              <a:buFont typeface="Wingdings" panose="05000000000000000000" pitchFamily="2" charset="2"/>
              <a:buChar char="§"/>
            </a:pPr>
            <a:r>
              <a:rPr lang="en-US" sz="1400" b="0" i="0" dirty="0">
                <a:solidFill>
                  <a:srgbClr val="292929"/>
                </a:solidFill>
                <a:effectLst/>
                <a:latin typeface="charter"/>
              </a:rPr>
              <a:t>In the context of Spotify playlists, we use the features (loudness, tempo, etc.) of each song in a playlist to find the average score of the whole playlist. Then, we recommend a song that has a score similar to the playlist but is not in the playlist.</a:t>
            </a:r>
            <a:endParaRPr lang="en-US" sz="1400" dirty="0">
              <a:solidFill>
                <a:srgbClr val="292929"/>
              </a:solidFill>
              <a:latin typeface="charter"/>
            </a:endParaRPr>
          </a:p>
          <a:p>
            <a:pPr marL="342900" indent="-342900" algn="l">
              <a:buFont typeface="Wingdings" panose="05000000000000000000" pitchFamily="2" charset="2"/>
              <a:buChar char="§"/>
            </a:pPr>
            <a:endParaRPr lang="en-US" sz="1400" dirty="0">
              <a:solidFill>
                <a:srgbClr val="292929"/>
              </a:solidFill>
              <a:effectLst/>
              <a:latin typeface="charter"/>
            </a:endParaRPr>
          </a:p>
          <a:p>
            <a:pPr marL="342900" indent="-342900" algn="l">
              <a:buFont typeface="Wingdings" panose="05000000000000000000" pitchFamily="2" charset="2"/>
              <a:buChar char="§"/>
            </a:pPr>
            <a:r>
              <a:rPr lang="en-US" sz="1400" dirty="0">
                <a:solidFill>
                  <a:srgbClr val="292929"/>
                </a:solidFill>
                <a:latin typeface="charter"/>
              </a:rPr>
              <a:t>So in short = </a:t>
            </a:r>
            <a:r>
              <a:rPr lang="en-US" sz="1400" b="0" i="0" dirty="0">
                <a:solidFill>
                  <a:srgbClr val="757575"/>
                </a:solidFill>
                <a:effectLst/>
                <a:latin typeface="sohne"/>
              </a:rPr>
              <a:t>Content-based Filtering: Recommend songs that are similar to the other songs in the dataset.</a:t>
            </a:r>
            <a:br>
              <a:rPr lang="en-US" sz="2000" dirty="0">
                <a:effectLst/>
              </a:rPr>
            </a:br>
            <a:endParaRPr lang="en-US" sz="2000" dirty="0"/>
          </a:p>
        </p:txBody>
      </p:sp>
      <p:sp>
        <p:nvSpPr>
          <p:cNvPr id="4" name="Date Placeholder 3">
            <a:extLst>
              <a:ext uri="{FF2B5EF4-FFF2-40B4-BE49-F238E27FC236}">
                <a16:creationId xmlns:a16="http://schemas.microsoft.com/office/drawing/2014/main" id="{4A2BBA44-6321-5C0E-1E4E-E55043EA70B1}"/>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7B60425E-8F2F-0B0C-1EAC-D8481801681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7CC9F46-5B93-39A8-A04B-B8B0280A4A19}"/>
              </a:ext>
            </a:extLst>
          </p:cNvPr>
          <p:cNvSpPr>
            <a:spLocks noGrp="1"/>
          </p:cNvSpPr>
          <p:nvPr>
            <p:ph type="sldNum" sz="quarter" idx="4"/>
          </p:nvPr>
        </p:nvSpPr>
        <p:spPr/>
        <p:txBody>
          <a:bodyPr/>
          <a:lstStyle/>
          <a:p>
            <a:fld id="{294A09A9-5501-47C1-A89A-A340965A2BE2}" type="slidenum">
              <a:rPr lang="en-US" smtClean="0"/>
              <a:pPr/>
              <a:t>27</a:t>
            </a:fld>
            <a:endParaRPr lang="en-US" dirty="0"/>
          </a:p>
        </p:txBody>
      </p:sp>
      <p:pic>
        <p:nvPicPr>
          <p:cNvPr id="8" name="Picture 7" descr="Graphical user interface&#10;&#10;Description automatically generated">
            <a:extLst>
              <a:ext uri="{FF2B5EF4-FFF2-40B4-BE49-F238E27FC236}">
                <a16:creationId xmlns:a16="http://schemas.microsoft.com/office/drawing/2014/main" id="{B259D6CA-9BF8-3078-19DF-68D6DB783320}"/>
              </a:ext>
            </a:extLst>
          </p:cNvPr>
          <p:cNvPicPr>
            <a:picLocks noChangeAspect="1"/>
          </p:cNvPicPr>
          <p:nvPr/>
        </p:nvPicPr>
        <p:blipFill>
          <a:blip r:embed="rId2"/>
          <a:stretch>
            <a:fillRect/>
          </a:stretch>
        </p:blipFill>
        <p:spPr>
          <a:xfrm>
            <a:off x="1167492" y="3718803"/>
            <a:ext cx="10163117" cy="1818125"/>
          </a:xfrm>
          <a:prstGeom prst="rect">
            <a:avLst/>
          </a:prstGeom>
        </p:spPr>
      </p:pic>
    </p:spTree>
    <p:extLst>
      <p:ext uri="{BB962C8B-B14F-4D97-AF65-F5344CB8AC3E}">
        <p14:creationId xmlns:p14="http://schemas.microsoft.com/office/powerpoint/2010/main" val="318524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DCCD-0485-47B4-F67C-4308DE71D16A}"/>
              </a:ext>
            </a:extLst>
          </p:cNvPr>
          <p:cNvSpPr>
            <a:spLocks noGrp="1"/>
          </p:cNvSpPr>
          <p:nvPr>
            <p:ph type="title"/>
          </p:nvPr>
        </p:nvSpPr>
        <p:spPr>
          <a:xfrm>
            <a:off x="1167492" y="381000"/>
            <a:ext cx="9779183" cy="1325563"/>
          </a:xfrm>
        </p:spPr>
        <p:txBody>
          <a:bodyPr anchor="b">
            <a:normAutofit/>
          </a:bodyPr>
          <a:lstStyle/>
          <a:p>
            <a:r>
              <a:rPr lang="en-US" dirty="0"/>
              <a:t>The pipeline of Recommendation</a:t>
            </a:r>
          </a:p>
        </p:txBody>
      </p:sp>
      <p:pic>
        <p:nvPicPr>
          <p:cNvPr id="8" name="Content Placeholder 7" descr="Diagram&#10;&#10;Description automatically generated">
            <a:extLst>
              <a:ext uri="{FF2B5EF4-FFF2-40B4-BE49-F238E27FC236}">
                <a16:creationId xmlns:a16="http://schemas.microsoft.com/office/drawing/2014/main" id="{B82F8C2B-1459-B740-5CBD-B4174AC476E3}"/>
              </a:ext>
            </a:extLst>
          </p:cNvPr>
          <p:cNvPicPr>
            <a:picLocks noGrp="1" noChangeAspect="1"/>
          </p:cNvPicPr>
          <p:nvPr>
            <p:ph idx="1"/>
          </p:nvPr>
        </p:nvPicPr>
        <p:blipFill>
          <a:blip r:embed="rId2"/>
          <a:stretch>
            <a:fillRect/>
          </a:stretch>
        </p:blipFill>
        <p:spPr>
          <a:xfrm>
            <a:off x="2850593" y="2087561"/>
            <a:ext cx="6412981" cy="3366815"/>
          </a:xfrm>
          <a:noFill/>
        </p:spPr>
      </p:pic>
      <p:sp>
        <p:nvSpPr>
          <p:cNvPr id="4" name="Date Placeholder 3">
            <a:extLst>
              <a:ext uri="{FF2B5EF4-FFF2-40B4-BE49-F238E27FC236}">
                <a16:creationId xmlns:a16="http://schemas.microsoft.com/office/drawing/2014/main" id="{EB6DE47F-2918-8074-1634-ABE023D001BE}"/>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B957F59C-BDCA-15FB-DCB8-A72DADB3AAB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425B5AEC-C4A4-91BA-4367-48A53F87FB3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28</a:t>
            </a:fld>
            <a:endParaRPr lang="en-US"/>
          </a:p>
        </p:txBody>
      </p:sp>
    </p:spTree>
    <p:extLst>
      <p:ext uri="{BB962C8B-B14F-4D97-AF65-F5344CB8AC3E}">
        <p14:creationId xmlns:p14="http://schemas.microsoft.com/office/powerpoint/2010/main" val="125163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F2E5-9F4A-2601-A21D-4358222381E9}"/>
              </a:ext>
            </a:extLst>
          </p:cNvPr>
          <p:cNvSpPr>
            <a:spLocks noGrp="1"/>
          </p:cNvSpPr>
          <p:nvPr>
            <p:ph type="title"/>
          </p:nvPr>
        </p:nvSpPr>
        <p:spPr/>
        <p:txBody>
          <a:bodyPr/>
          <a:lstStyle/>
          <a:p>
            <a:r>
              <a:rPr lang="en-US" dirty="0"/>
              <a:t>TF-IDF measures</a:t>
            </a:r>
          </a:p>
        </p:txBody>
      </p:sp>
      <p:sp>
        <p:nvSpPr>
          <p:cNvPr id="3" name="Content Placeholder 2">
            <a:extLst>
              <a:ext uri="{FF2B5EF4-FFF2-40B4-BE49-F238E27FC236}">
                <a16:creationId xmlns:a16="http://schemas.microsoft.com/office/drawing/2014/main" id="{2158CB8B-08E8-7BED-6630-73562BD7C1C3}"/>
              </a:ext>
            </a:extLst>
          </p:cNvPr>
          <p:cNvSpPr>
            <a:spLocks noGrp="1"/>
          </p:cNvSpPr>
          <p:nvPr>
            <p:ph idx="1"/>
          </p:nvPr>
        </p:nvSpPr>
        <p:spPr>
          <a:xfrm>
            <a:off x="836188" y="1706563"/>
            <a:ext cx="9779182" cy="3366815"/>
          </a:xfrm>
        </p:spPr>
        <p:txBody>
          <a:bodyPr/>
          <a:lstStyle/>
          <a:p>
            <a:r>
              <a:rPr lang="en-US" sz="2000" b="0" i="0" dirty="0">
                <a:solidFill>
                  <a:srgbClr val="292929"/>
                </a:solidFill>
                <a:effectLst/>
                <a:latin typeface="charter"/>
              </a:rPr>
              <a:t>TF-IDF, also known as Term Frequency-Inverse Document Frequency, is a tool to quantify words in a set of documents. The goal of TF-IDF is to show the importance of a word in the documents and the corpus. The general formula for calculating TF-IDF is:</a:t>
            </a:r>
          </a:p>
          <a:p>
            <a:endParaRPr lang="en-US" sz="2000" dirty="0"/>
          </a:p>
          <a:p>
            <a:endParaRPr lang="en-US" sz="2000" dirty="0"/>
          </a:p>
          <a:p>
            <a:pPr algn="l">
              <a:buFont typeface="Arial" panose="020B0604020202020204" pitchFamily="34" charset="0"/>
              <a:buChar char="•"/>
            </a:pPr>
            <a:r>
              <a:rPr lang="en-US" sz="2000" b="1" i="0" dirty="0">
                <a:solidFill>
                  <a:srgbClr val="292929"/>
                </a:solidFill>
                <a:effectLst/>
                <a:latin typeface="charter"/>
              </a:rPr>
              <a:t>Term Frequency (TF)</a:t>
            </a:r>
            <a:r>
              <a:rPr lang="en-US" sz="2000" b="0" i="0" dirty="0">
                <a:solidFill>
                  <a:srgbClr val="292929"/>
                </a:solidFill>
                <a:effectLst/>
                <a:latin typeface="charter"/>
              </a:rPr>
              <a:t>: The number of times a term appears in each document divided by the total word count in the document.</a:t>
            </a:r>
          </a:p>
          <a:p>
            <a:pPr algn="l">
              <a:buFont typeface="Arial" panose="020B0604020202020204" pitchFamily="34" charset="0"/>
              <a:buChar char="•"/>
            </a:pPr>
            <a:r>
              <a:rPr lang="en-US" sz="2000" b="1" i="0" dirty="0">
                <a:solidFill>
                  <a:srgbClr val="292929"/>
                </a:solidFill>
                <a:effectLst/>
                <a:latin typeface="charter"/>
              </a:rPr>
              <a:t>Inverse Document Frequency (IDF)</a:t>
            </a:r>
            <a:r>
              <a:rPr lang="en-US" sz="2000" b="0" i="0" dirty="0">
                <a:solidFill>
                  <a:srgbClr val="292929"/>
                </a:solidFill>
                <a:effectLst/>
                <a:latin typeface="charter"/>
              </a:rPr>
              <a:t>: The log value of the document frequency. Document frequency is the total number of documents where one term is present.</a:t>
            </a:r>
          </a:p>
          <a:p>
            <a:endParaRPr lang="en-US" sz="2000" dirty="0"/>
          </a:p>
        </p:txBody>
      </p:sp>
      <p:sp>
        <p:nvSpPr>
          <p:cNvPr id="4" name="Date Placeholder 3">
            <a:extLst>
              <a:ext uri="{FF2B5EF4-FFF2-40B4-BE49-F238E27FC236}">
                <a16:creationId xmlns:a16="http://schemas.microsoft.com/office/drawing/2014/main" id="{35D4E446-01F9-E8F6-12DE-04EFAB24B53F}"/>
              </a:ext>
            </a:extLst>
          </p:cNvPr>
          <p:cNvSpPr>
            <a:spLocks noGrp="1"/>
          </p:cNvSpPr>
          <p:nvPr>
            <p:ph type="dt" sz="half" idx="2"/>
          </p:nvPr>
        </p:nvSpPr>
        <p:spPr/>
        <p:txBody>
          <a:bodyPr/>
          <a:lstStyle/>
          <a:p>
            <a:fld id="{7E7AB22C-8B7E-9B4A-8C65-396C3C874D86}" type="datetime1">
              <a:rPr lang="en-US" smtClean="0"/>
              <a:pPr/>
              <a:t>6/9/2022</a:t>
            </a:fld>
            <a:endParaRPr lang="en-US" dirty="0"/>
          </a:p>
        </p:txBody>
      </p:sp>
      <p:sp>
        <p:nvSpPr>
          <p:cNvPr id="5" name="Footer Placeholder 4">
            <a:extLst>
              <a:ext uri="{FF2B5EF4-FFF2-40B4-BE49-F238E27FC236}">
                <a16:creationId xmlns:a16="http://schemas.microsoft.com/office/drawing/2014/main" id="{3F0C5922-865F-3EBF-F98A-7904BC736AA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AC81220-2D04-2868-B0D5-6CBB19BB87B6}"/>
              </a:ext>
            </a:extLst>
          </p:cNvPr>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9" name="Picture 8">
            <a:extLst>
              <a:ext uri="{FF2B5EF4-FFF2-40B4-BE49-F238E27FC236}">
                <a16:creationId xmlns:a16="http://schemas.microsoft.com/office/drawing/2014/main" id="{8CCB69C0-2D3C-E65B-EABF-098B122DF741}"/>
              </a:ext>
            </a:extLst>
          </p:cNvPr>
          <p:cNvPicPr>
            <a:picLocks noChangeAspect="1"/>
          </p:cNvPicPr>
          <p:nvPr/>
        </p:nvPicPr>
        <p:blipFill>
          <a:blip r:embed="rId3"/>
          <a:stretch>
            <a:fillRect/>
          </a:stretch>
        </p:blipFill>
        <p:spPr>
          <a:xfrm>
            <a:off x="1167492" y="2589353"/>
            <a:ext cx="8858250" cy="800100"/>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82B0566B-BDB5-F682-4AAE-30EC87AF3499}"/>
              </a:ext>
            </a:extLst>
          </p:cNvPr>
          <p:cNvPicPr>
            <a:picLocks noChangeAspect="1"/>
          </p:cNvPicPr>
          <p:nvPr/>
        </p:nvPicPr>
        <p:blipFill>
          <a:blip r:embed="rId4"/>
          <a:stretch>
            <a:fillRect/>
          </a:stretch>
        </p:blipFill>
        <p:spPr>
          <a:xfrm>
            <a:off x="6057083" y="4877366"/>
            <a:ext cx="3892062" cy="1478984"/>
          </a:xfrm>
          <a:prstGeom prst="rect">
            <a:avLst/>
          </a:prstGeom>
        </p:spPr>
      </p:pic>
    </p:spTree>
    <p:extLst>
      <p:ext uri="{BB962C8B-B14F-4D97-AF65-F5344CB8AC3E}">
        <p14:creationId xmlns:p14="http://schemas.microsoft.com/office/powerpoint/2010/main" val="214777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 Project 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Tenorite"/>
                <a:ea typeface="+mn-ea"/>
                <a:cs typeface="+mn-cs"/>
              </a:rPr>
              <a:t>The goal of this Project is to develop a recommendation system using Spotify data of a user. We use the Spotify data to generate recommendation in the form of playlist for a user to listen.</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Tenorite"/>
                <a:ea typeface="+mn-ea"/>
                <a:cs typeface="+mn-cs"/>
              </a:rPr>
              <a:t>For generating recommended playlist, we use the following recommendation system techniques: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Tenorite"/>
                <a:ea typeface="+mn-ea"/>
                <a:cs typeface="+mn-cs"/>
              </a:rPr>
              <a:t>Popularity Recommendation </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Tenorite"/>
                <a:ea typeface="+mn-ea"/>
                <a:cs typeface="+mn-cs"/>
              </a:rPr>
              <a:t>Content Based Recommendation</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FFFF"/>
                </a:solidFill>
                <a:effectLst/>
                <a:uLnTx/>
                <a:uFillTx/>
                <a:latin typeface="Tenorite"/>
                <a:ea typeface="+mn-ea"/>
                <a:cs typeface="+mn-cs"/>
              </a:rPr>
              <a:t>Collaborative Recommendation.</a:t>
            </a:r>
          </a:p>
          <a:p>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6/9/2022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F162-55A8-C5AE-6339-5F282D426A91}"/>
              </a:ext>
            </a:extLst>
          </p:cNvPr>
          <p:cNvSpPr>
            <a:spLocks noGrp="1"/>
          </p:cNvSpPr>
          <p:nvPr>
            <p:ph type="title"/>
          </p:nvPr>
        </p:nvSpPr>
        <p:spPr/>
        <p:txBody>
          <a:bodyPr/>
          <a:lstStyle/>
          <a:p>
            <a:r>
              <a:rPr lang="en-US" dirty="0"/>
              <a:t>Similarity Recommendation</a:t>
            </a:r>
          </a:p>
        </p:txBody>
      </p:sp>
      <p:sp>
        <p:nvSpPr>
          <p:cNvPr id="3" name="Content Placeholder 2">
            <a:extLst>
              <a:ext uri="{FF2B5EF4-FFF2-40B4-BE49-F238E27FC236}">
                <a16:creationId xmlns:a16="http://schemas.microsoft.com/office/drawing/2014/main" id="{16B58ACC-FF80-FB11-5153-8F1BDEBE8D0E}"/>
              </a:ext>
            </a:extLst>
          </p:cNvPr>
          <p:cNvSpPr>
            <a:spLocks noGrp="1"/>
          </p:cNvSpPr>
          <p:nvPr>
            <p:ph idx="1"/>
          </p:nvPr>
        </p:nvSpPr>
        <p:spPr/>
        <p:txBody>
          <a:bodyPr/>
          <a:lstStyle/>
          <a:p>
            <a:r>
              <a:rPr lang="en-US" b="0" i="0" dirty="0">
                <a:solidFill>
                  <a:srgbClr val="292929"/>
                </a:solidFill>
                <a:effectLst/>
                <a:latin typeface="charter"/>
              </a:rPr>
              <a:t>After retrieving the playlist summarized vector and the non-playlist songs, we can find the similarity between each individual song in the database and the playlist. The similarity metric chosen is </a:t>
            </a:r>
            <a:r>
              <a:rPr lang="en-US" b="1" i="0" dirty="0">
                <a:solidFill>
                  <a:srgbClr val="292929"/>
                </a:solidFill>
                <a:effectLst/>
                <a:latin typeface="charter"/>
              </a:rPr>
              <a:t>cosine similarity</a:t>
            </a:r>
            <a:r>
              <a:rPr lang="en-US" b="0" i="0" dirty="0">
                <a:solidFill>
                  <a:srgbClr val="292929"/>
                </a:solidFill>
                <a:effectLst/>
                <a:latin typeface="charter"/>
              </a:rPr>
              <a:t>.</a:t>
            </a:r>
          </a:p>
          <a:p>
            <a:r>
              <a:rPr lang="en-US" b="0" i="0" dirty="0">
                <a:solidFill>
                  <a:srgbClr val="292929"/>
                </a:solidFill>
                <a:effectLst/>
                <a:latin typeface="charter"/>
              </a:rPr>
              <a:t>Cosine similarity is a mathematical value that measures the similarities between vectors.</a:t>
            </a:r>
            <a:endParaRPr lang="en-US" dirty="0">
              <a:solidFill>
                <a:srgbClr val="292929"/>
              </a:solidFill>
              <a:latin typeface="charter"/>
            </a:endParaRPr>
          </a:p>
          <a:p>
            <a:endParaRPr lang="en-US" dirty="0">
              <a:solidFill>
                <a:srgbClr val="292929"/>
              </a:solidFill>
              <a:latin typeface="charter"/>
            </a:endParaRPr>
          </a:p>
          <a:p>
            <a:endParaRPr lang="en-US" dirty="0"/>
          </a:p>
        </p:txBody>
      </p:sp>
      <p:sp>
        <p:nvSpPr>
          <p:cNvPr id="4" name="Date Placeholder 3">
            <a:extLst>
              <a:ext uri="{FF2B5EF4-FFF2-40B4-BE49-F238E27FC236}">
                <a16:creationId xmlns:a16="http://schemas.microsoft.com/office/drawing/2014/main" id="{C537BE02-15AF-47C4-7EB6-E5DBDA5FF672}"/>
              </a:ext>
            </a:extLst>
          </p:cNvPr>
          <p:cNvSpPr>
            <a:spLocks noGrp="1"/>
          </p:cNvSpPr>
          <p:nvPr>
            <p:ph type="dt" sz="half" idx="2"/>
          </p:nvPr>
        </p:nvSpPr>
        <p:spPr/>
        <p:txBody>
          <a:bodyPr/>
          <a:lstStyle/>
          <a:p>
            <a:fld id="{7E7AB22C-8B7E-9B4A-8C65-396C3C874D86}" type="datetime1">
              <a:rPr lang="en-US" smtClean="0"/>
              <a:pPr/>
              <a:t>6/9/2022</a:t>
            </a:fld>
            <a:endParaRPr lang="en-US" dirty="0"/>
          </a:p>
        </p:txBody>
      </p:sp>
      <p:sp>
        <p:nvSpPr>
          <p:cNvPr id="5" name="Footer Placeholder 4">
            <a:extLst>
              <a:ext uri="{FF2B5EF4-FFF2-40B4-BE49-F238E27FC236}">
                <a16:creationId xmlns:a16="http://schemas.microsoft.com/office/drawing/2014/main" id="{0809974D-E9E9-F127-9930-18BA414F86F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3EA95BD-AB7A-EEC1-7FCC-9A75F2178E59}"/>
              </a:ext>
            </a:extLst>
          </p:cNvPr>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8" name="Picture 7" descr="Chart&#10;&#10;Description automatically generated with low confidence">
            <a:extLst>
              <a:ext uri="{FF2B5EF4-FFF2-40B4-BE49-F238E27FC236}">
                <a16:creationId xmlns:a16="http://schemas.microsoft.com/office/drawing/2014/main" id="{E8D730FB-5539-1B64-CEB6-418AF7839ACE}"/>
              </a:ext>
            </a:extLst>
          </p:cNvPr>
          <p:cNvPicPr>
            <a:picLocks noChangeAspect="1"/>
          </p:cNvPicPr>
          <p:nvPr/>
        </p:nvPicPr>
        <p:blipFill>
          <a:blip r:embed="rId2"/>
          <a:stretch>
            <a:fillRect/>
          </a:stretch>
        </p:blipFill>
        <p:spPr>
          <a:xfrm>
            <a:off x="1245325" y="4616176"/>
            <a:ext cx="8405112" cy="1320803"/>
          </a:xfrm>
          <a:prstGeom prst="rect">
            <a:avLst/>
          </a:prstGeom>
        </p:spPr>
      </p:pic>
    </p:spTree>
    <p:extLst>
      <p:ext uri="{BB962C8B-B14F-4D97-AF65-F5344CB8AC3E}">
        <p14:creationId xmlns:p14="http://schemas.microsoft.com/office/powerpoint/2010/main" val="2439186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4C3B-0098-1A2C-0AF6-A45808BFDE73}"/>
              </a:ext>
            </a:extLst>
          </p:cNvPr>
          <p:cNvSpPr>
            <a:spLocks noGrp="1"/>
          </p:cNvSpPr>
          <p:nvPr>
            <p:ph type="title"/>
          </p:nvPr>
        </p:nvSpPr>
        <p:spPr/>
        <p:txBody>
          <a:bodyPr/>
          <a:lstStyle/>
          <a:p>
            <a:r>
              <a:rPr lang="en-US" dirty="0"/>
              <a:t>The generated playlist </a:t>
            </a:r>
          </a:p>
        </p:txBody>
      </p:sp>
      <p:sp>
        <p:nvSpPr>
          <p:cNvPr id="4" name="Date Placeholder 3">
            <a:extLst>
              <a:ext uri="{FF2B5EF4-FFF2-40B4-BE49-F238E27FC236}">
                <a16:creationId xmlns:a16="http://schemas.microsoft.com/office/drawing/2014/main" id="{583CB202-2282-9DA5-F2FB-1DA2FD97F7FA}"/>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C5711C77-53B0-3255-3219-4D247BCB7FD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DFBAD6-3AB9-2F07-90AE-54393AD246D1}"/>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9" name="TextBox 8">
            <a:extLst>
              <a:ext uri="{FF2B5EF4-FFF2-40B4-BE49-F238E27FC236}">
                <a16:creationId xmlns:a16="http://schemas.microsoft.com/office/drawing/2014/main" id="{667AEBD3-9141-9B9E-29BB-20C4D296CAB7}"/>
              </a:ext>
            </a:extLst>
          </p:cNvPr>
          <p:cNvSpPr txBox="1"/>
          <p:nvPr/>
        </p:nvSpPr>
        <p:spPr>
          <a:xfrm>
            <a:off x="8534197" y="2805752"/>
            <a:ext cx="2769704" cy="1246495"/>
          </a:xfrm>
          <a:prstGeom prst="rect">
            <a:avLst/>
          </a:prstGeom>
          <a:noFill/>
        </p:spPr>
        <p:txBody>
          <a:bodyPr wrap="square" rtlCol="0">
            <a:spAutoFit/>
          </a:bodyPr>
          <a:lstStyle/>
          <a:p>
            <a:r>
              <a:rPr lang="en-US" sz="2500" dirty="0"/>
              <a:t>The playlist generated is available </a:t>
            </a:r>
            <a:r>
              <a:rPr lang="en-US" sz="2500" dirty="0">
                <a:hlinkClick r:id="rId2"/>
              </a:rPr>
              <a:t>here</a:t>
            </a:r>
            <a:r>
              <a:rPr lang="en-US" sz="2500" dirty="0"/>
              <a:t>.</a:t>
            </a:r>
          </a:p>
        </p:txBody>
      </p:sp>
      <p:pic>
        <p:nvPicPr>
          <p:cNvPr id="7" name="Picture 6">
            <a:extLst>
              <a:ext uri="{FF2B5EF4-FFF2-40B4-BE49-F238E27FC236}">
                <a16:creationId xmlns:a16="http://schemas.microsoft.com/office/drawing/2014/main" id="{A2EA32AC-E30B-B6AA-F9A2-B3A559BB55EA}"/>
              </a:ext>
            </a:extLst>
          </p:cNvPr>
          <p:cNvPicPr>
            <a:picLocks noChangeAspect="1"/>
          </p:cNvPicPr>
          <p:nvPr/>
        </p:nvPicPr>
        <p:blipFill>
          <a:blip r:embed="rId3"/>
          <a:stretch>
            <a:fillRect/>
          </a:stretch>
        </p:blipFill>
        <p:spPr>
          <a:xfrm>
            <a:off x="1167492" y="1941341"/>
            <a:ext cx="6965494" cy="3916178"/>
          </a:xfrm>
          <a:prstGeom prst="rect">
            <a:avLst/>
          </a:prstGeom>
        </p:spPr>
      </p:pic>
    </p:spTree>
    <p:extLst>
      <p:ext uri="{BB962C8B-B14F-4D97-AF65-F5344CB8AC3E}">
        <p14:creationId xmlns:p14="http://schemas.microsoft.com/office/powerpoint/2010/main" val="1765892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E36-B0EE-C6EE-48BE-04C651370826}"/>
              </a:ext>
            </a:extLst>
          </p:cNvPr>
          <p:cNvSpPr>
            <a:spLocks noGrp="1"/>
          </p:cNvSpPr>
          <p:nvPr>
            <p:ph type="title"/>
          </p:nvPr>
        </p:nvSpPr>
        <p:spPr/>
        <p:txBody>
          <a:bodyPr/>
          <a:lstStyle/>
          <a:p>
            <a:r>
              <a:rPr lang="en-US" dirty="0"/>
              <a:t>Learnings and Conclusion</a:t>
            </a:r>
          </a:p>
        </p:txBody>
      </p:sp>
      <p:sp>
        <p:nvSpPr>
          <p:cNvPr id="3" name="Text Placeholder 2">
            <a:extLst>
              <a:ext uri="{FF2B5EF4-FFF2-40B4-BE49-F238E27FC236}">
                <a16:creationId xmlns:a16="http://schemas.microsoft.com/office/drawing/2014/main" id="{4354DD62-4691-302E-CC1E-549A53EC0EAD}"/>
              </a:ext>
            </a:extLst>
          </p:cNvPr>
          <p:cNvSpPr>
            <a:spLocks noGrp="1"/>
          </p:cNvSpPr>
          <p:nvPr>
            <p:ph type="body" idx="1"/>
          </p:nvPr>
        </p:nvSpPr>
        <p:spPr/>
        <p:txBody>
          <a:bodyPr/>
          <a:lstStyle/>
          <a:p>
            <a:pPr marL="342900" indent="-342900">
              <a:buFontTx/>
              <a:buChar char="-"/>
            </a:pPr>
            <a:r>
              <a:rPr lang="en-US" sz="1800" dirty="0"/>
              <a:t>Not a proper metric </a:t>
            </a:r>
            <a:r>
              <a:rPr lang="en-US" sz="1800" b="0" i="0" dirty="0">
                <a:effectLst/>
                <a:latin typeface="charter"/>
              </a:rPr>
              <a:t> train the model, resulting in a lack of technique to measure success that can help improve the model</a:t>
            </a:r>
            <a:r>
              <a:rPr lang="en-US" sz="1800" b="0" i="0" dirty="0">
                <a:solidFill>
                  <a:srgbClr val="292929"/>
                </a:solidFill>
                <a:effectLst/>
                <a:latin typeface="charter"/>
              </a:rPr>
              <a:t>.</a:t>
            </a:r>
          </a:p>
          <a:p>
            <a:pPr marL="342900" indent="-342900">
              <a:buFontTx/>
              <a:buChar char="-"/>
            </a:pPr>
            <a:r>
              <a:rPr lang="en-US" sz="1800" dirty="0">
                <a:solidFill>
                  <a:srgbClr val="292929"/>
                </a:solidFill>
                <a:latin typeface="charter"/>
              </a:rPr>
              <a:t>The only way to check if the recommendations are good is to manually verify if the songs cater to your music taste.</a:t>
            </a:r>
          </a:p>
          <a:p>
            <a:pPr marL="342900" indent="-342900">
              <a:buFontTx/>
              <a:buChar char="-"/>
            </a:pPr>
            <a:r>
              <a:rPr lang="en-US" sz="1800" b="0" i="0" dirty="0">
                <a:effectLst/>
                <a:latin typeface="gt-regular"/>
              </a:rPr>
              <a:t>To use the recommenders, users should have at least one playlist on their Spotify account, which is a disadvantage in the case of an entirely new user of the Spotify application.</a:t>
            </a:r>
            <a:endParaRPr lang="en-US" sz="1800" dirty="0">
              <a:latin typeface="charter"/>
            </a:endParaRPr>
          </a:p>
          <a:p>
            <a:pPr marL="342900" indent="-342900">
              <a:buFontTx/>
              <a:buChar char="-"/>
            </a:pPr>
            <a:endParaRPr lang="en-US" sz="1800" dirty="0"/>
          </a:p>
        </p:txBody>
      </p:sp>
      <p:sp>
        <p:nvSpPr>
          <p:cNvPr id="4" name="Date Placeholder 3">
            <a:extLst>
              <a:ext uri="{FF2B5EF4-FFF2-40B4-BE49-F238E27FC236}">
                <a16:creationId xmlns:a16="http://schemas.microsoft.com/office/drawing/2014/main" id="{411480E0-03A4-A369-5B5C-E57AAA651662}"/>
              </a:ext>
            </a:extLst>
          </p:cNvPr>
          <p:cNvSpPr>
            <a:spLocks noGrp="1"/>
          </p:cNvSpPr>
          <p:nvPr>
            <p:ph type="dt" sz="half" idx="10"/>
          </p:nvPr>
        </p:nvSpPr>
        <p:spPr/>
        <p:txBody>
          <a:bodyPr/>
          <a:lstStyle/>
          <a:p>
            <a:fld id="{F5592931-05C6-8543-8B6E-A8BD29BD5C2B}" type="datetime1">
              <a:rPr lang="en-US" smtClean="0"/>
              <a:pPr/>
              <a:t>6/9/2022</a:t>
            </a:fld>
            <a:endParaRPr lang="en-US" dirty="0"/>
          </a:p>
        </p:txBody>
      </p:sp>
      <p:sp>
        <p:nvSpPr>
          <p:cNvPr id="5" name="Footer Placeholder 4">
            <a:extLst>
              <a:ext uri="{FF2B5EF4-FFF2-40B4-BE49-F238E27FC236}">
                <a16:creationId xmlns:a16="http://schemas.microsoft.com/office/drawing/2014/main" id="{49681C9B-4478-8143-CC88-DF59B5728F4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7EE4BBF-9395-C4D9-67C6-F28013A51898}"/>
              </a:ext>
            </a:extLst>
          </p:cNvPr>
          <p:cNvSpPr>
            <a:spLocks noGrp="1"/>
          </p:cNvSpPr>
          <p:nvPr>
            <p:ph type="sldNum" sz="quarter" idx="12"/>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3736878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E36-B0EE-C6EE-48BE-04C651370826}"/>
              </a:ext>
            </a:extLst>
          </p:cNvPr>
          <p:cNvSpPr>
            <a:spLocks noGrp="1"/>
          </p:cNvSpPr>
          <p:nvPr>
            <p:ph type="title"/>
          </p:nvPr>
        </p:nvSpPr>
        <p:spPr/>
        <p:txBody>
          <a:bodyPr/>
          <a:lstStyle/>
          <a:p>
            <a:r>
              <a:rPr lang="en-US" dirty="0"/>
              <a:t>Learnings and Conclusion</a:t>
            </a:r>
          </a:p>
        </p:txBody>
      </p:sp>
      <p:sp>
        <p:nvSpPr>
          <p:cNvPr id="3" name="Text Placeholder 2">
            <a:extLst>
              <a:ext uri="{FF2B5EF4-FFF2-40B4-BE49-F238E27FC236}">
                <a16:creationId xmlns:a16="http://schemas.microsoft.com/office/drawing/2014/main" id="{4354DD62-4691-302E-CC1E-549A53EC0EAD}"/>
              </a:ext>
            </a:extLst>
          </p:cNvPr>
          <p:cNvSpPr>
            <a:spLocks noGrp="1"/>
          </p:cNvSpPr>
          <p:nvPr>
            <p:ph type="body" idx="1"/>
          </p:nvPr>
        </p:nvSpPr>
        <p:spPr>
          <a:xfrm>
            <a:off x="1167492" y="2653167"/>
            <a:ext cx="9779183" cy="3823833"/>
          </a:xfrm>
        </p:spPr>
        <p:txBody>
          <a:bodyPr/>
          <a:lstStyle/>
          <a:p>
            <a:pPr marL="342900" indent="-342900">
              <a:buFontTx/>
              <a:buChar char="-"/>
            </a:pPr>
            <a:r>
              <a:rPr lang="en-US" sz="1500" dirty="0"/>
              <a:t>Not a proper metric </a:t>
            </a:r>
            <a:r>
              <a:rPr lang="en-US" sz="1500" b="0" i="0" dirty="0">
                <a:effectLst/>
                <a:latin typeface="charter"/>
              </a:rPr>
              <a:t> train the model, resulting in a lack of technique to measure success that can help improve the model</a:t>
            </a:r>
            <a:r>
              <a:rPr lang="en-US" sz="1500" b="0" i="0" dirty="0">
                <a:solidFill>
                  <a:srgbClr val="292929"/>
                </a:solidFill>
                <a:effectLst/>
                <a:latin typeface="charter"/>
              </a:rPr>
              <a:t>.</a:t>
            </a:r>
          </a:p>
          <a:p>
            <a:pPr marL="342900" indent="-342900">
              <a:buFontTx/>
              <a:buChar char="-"/>
            </a:pPr>
            <a:r>
              <a:rPr lang="en-US" sz="1500" dirty="0">
                <a:solidFill>
                  <a:srgbClr val="292929"/>
                </a:solidFill>
                <a:latin typeface="charter"/>
              </a:rPr>
              <a:t>The only way to check if the recommendations are good is to manually verify if the songs cater to your music taste.</a:t>
            </a:r>
          </a:p>
          <a:p>
            <a:pPr marL="342900" indent="-342900">
              <a:buFontTx/>
              <a:buChar char="-"/>
            </a:pPr>
            <a:r>
              <a:rPr lang="en-US" sz="1500" b="0" i="0" dirty="0">
                <a:effectLst/>
                <a:latin typeface="gt-regular"/>
              </a:rPr>
              <a:t>To use the recommenders, users should have at least one playlist on their Spotify account, which is a disadvantage in the case of an entirely new user of the Spotify application.</a:t>
            </a:r>
          </a:p>
          <a:p>
            <a:pPr marL="342900" indent="-342900">
              <a:buFontTx/>
              <a:buChar char="-"/>
            </a:pPr>
            <a:r>
              <a:rPr lang="en-US" sz="1500" dirty="0">
                <a:solidFill>
                  <a:schemeClr val="tx1"/>
                </a:solidFill>
                <a:latin typeface="gt-regular"/>
              </a:rPr>
              <a:t>In principle, content-based recommendation generated a playlist for me that I would binge listen to and that covered all my music genres and tastes</a:t>
            </a:r>
            <a:r>
              <a:rPr lang="en-US" sz="1500" dirty="0">
                <a:latin typeface="gt-regular"/>
              </a:rPr>
              <a:t>.</a:t>
            </a:r>
          </a:p>
          <a:p>
            <a:pPr marL="342900" indent="-342900">
              <a:buFontTx/>
              <a:buChar char="-"/>
            </a:pPr>
            <a:r>
              <a:rPr lang="en-US" sz="1500" dirty="0">
                <a:latin typeface="gt-regular"/>
              </a:rPr>
              <a:t>Popularity recommender gave me new songs to listen to but they were not tailored to my taste but rather categorized by popularity</a:t>
            </a:r>
          </a:p>
          <a:p>
            <a:pPr marL="342900" indent="-342900">
              <a:buFontTx/>
              <a:buChar char="-"/>
            </a:pPr>
            <a:endParaRPr lang="en-US" sz="1500" dirty="0">
              <a:latin typeface="charter"/>
            </a:endParaRPr>
          </a:p>
          <a:p>
            <a:pPr marL="342900" indent="-342900">
              <a:buFontTx/>
              <a:buChar char="-"/>
            </a:pPr>
            <a:endParaRPr lang="en-US" sz="1500" dirty="0"/>
          </a:p>
        </p:txBody>
      </p:sp>
      <p:sp>
        <p:nvSpPr>
          <p:cNvPr id="4" name="Date Placeholder 3">
            <a:extLst>
              <a:ext uri="{FF2B5EF4-FFF2-40B4-BE49-F238E27FC236}">
                <a16:creationId xmlns:a16="http://schemas.microsoft.com/office/drawing/2014/main" id="{411480E0-03A4-A369-5B5C-E57AAA651662}"/>
              </a:ext>
            </a:extLst>
          </p:cNvPr>
          <p:cNvSpPr>
            <a:spLocks noGrp="1"/>
          </p:cNvSpPr>
          <p:nvPr>
            <p:ph type="dt" sz="half" idx="10"/>
          </p:nvPr>
        </p:nvSpPr>
        <p:spPr/>
        <p:txBody>
          <a:bodyPr/>
          <a:lstStyle/>
          <a:p>
            <a:fld id="{F5592931-05C6-8543-8B6E-A8BD29BD5C2B}" type="datetime1">
              <a:rPr lang="en-US" smtClean="0"/>
              <a:pPr/>
              <a:t>6/9/2022</a:t>
            </a:fld>
            <a:endParaRPr lang="en-US" dirty="0"/>
          </a:p>
        </p:txBody>
      </p:sp>
      <p:sp>
        <p:nvSpPr>
          <p:cNvPr id="5" name="Footer Placeholder 4">
            <a:extLst>
              <a:ext uri="{FF2B5EF4-FFF2-40B4-BE49-F238E27FC236}">
                <a16:creationId xmlns:a16="http://schemas.microsoft.com/office/drawing/2014/main" id="{49681C9B-4478-8143-CC88-DF59B5728F47}"/>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7EE4BBF-9395-C4D9-67C6-F28013A51898}"/>
              </a:ext>
            </a:extLst>
          </p:cNvPr>
          <p:cNvSpPr>
            <a:spLocks noGrp="1"/>
          </p:cNvSpPr>
          <p:nvPr>
            <p:ph type="sldNum" sz="quarter" idx="12"/>
          </p:nvPr>
        </p:nvSpPr>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1931817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We developed a recommendation system that generates playlist using user songs collection. Three playlist are generated using three popular techniques for recommendation.</a:t>
            </a:r>
          </a:p>
          <a:p>
            <a:pPr marL="342900" indent="-342900">
              <a:buFontTx/>
              <a:buChar char="-"/>
            </a:pPr>
            <a:r>
              <a:rPr lang="en-US" dirty="0"/>
              <a:t>Popularity recommendation method</a:t>
            </a:r>
          </a:p>
          <a:p>
            <a:pPr marL="342900" indent="-342900">
              <a:buFontTx/>
              <a:buChar char="-"/>
            </a:pPr>
            <a:r>
              <a:rPr lang="en-US" dirty="0"/>
              <a:t>Content-based recommendation method</a:t>
            </a:r>
          </a:p>
          <a:p>
            <a:pPr marL="342900" indent="-342900">
              <a:buFontTx/>
              <a:buChar char="-"/>
            </a:pPr>
            <a:r>
              <a:rPr lang="en-US" dirty="0"/>
              <a:t>Collaborative recommendation method</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6/9/2022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Big Data Presentation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sz="100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588330" y="4547550"/>
            <a:ext cx="6220277" cy="2247219"/>
          </a:xfrm>
        </p:spPr>
        <p:txBody>
          <a:bodyPr>
            <a:normAutofit/>
          </a:bodyPr>
          <a:lstStyle/>
          <a:p>
            <a:r>
              <a:rPr lang="en-US" dirty="0"/>
              <a:t>Questions ?</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B66C-BEFB-050B-809F-E09E7EB0DDFB}"/>
              </a:ext>
            </a:extLst>
          </p:cNvPr>
          <p:cNvSpPr>
            <a:spLocks noGrp="1"/>
          </p:cNvSpPr>
          <p:nvPr>
            <p:ph type="title"/>
          </p:nvPr>
        </p:nvSpPr>
        <p:spPr>
          <a:xfrm>
            <a:off x="1031047" y="0"/>
            <a:ext cx="9779183" cy="1325563"/>
          </a:xfrm>
        </p:spPr>
        <p:txBody>
          <a:bodyPr anchor="b">
            <a:normAutofit/>
          </a:bodyPr>
          <a:lstStyle/>
          <a:p>
            <a:r>
              <a:rPr lang="en-US" dirty="0"/>
              <a:t>Prominent Features in Data</a:t>
            </a:r>
          </a:p>
        </p:txBody>
      </p:sp>
      <p:pic>
        <p:nvPicPr>
          <p:cNvPr id="8" name="Picture 7" descr="Graphical user interface, text, application, email&#10;&#10;Description automatically generated">
            <a:extLst>
              <a:ext uri="{FF2B5EF4-FFF2-40B4-BE49-F238E27FC236}">
                <a16:creationId xmlns:a16="http://schemas.microsoft.com/office/drawing/2014/main" id="{3062F5FE-17D8-3F14-1346-0A79D44F5BE2}"/>
              </a:ext>
            </a:extLst>
          </p:cNvPr>
          <p:cNvPicPr>
            <a:picLocks noChangeAspect="1"/>
          </p:cNvPicPr>
          <p:nvPr/>
        </p:nvPicPr>
        <p:blipFill>
          <a:blip r:embed="rId2"/>
          <a:stretch>
            <a:fillRect/>
          </a:stretch>
        </p:blipFill>
        <p:spPr>
          <a:xfrm>
            <a:off x="1155785" y="1372635"/>
            <a:ext cx="4940215" cy="4112729"/>
          </a:xfrm>
          <a:prstGeom prst="rect">
            <a:avLst/>
          </a:prstGeom>
          <a:noFill/>
        </p:spPr>
      </p:pic>
      <p:sp>
        <p:nvSpPr>
          <p:cNvPr id="4" name="Date Placeholder 3">
            <a:extLst>
              <a:ext uri="{FF2B5EF4-FFF2-40B4-BE49-F238E27FC236}">
                <a16:creationId xmlns:a16="http://schemas.microsoft.com/office/drawing/2014/main" id="{E7DA1DA4-DE93-3FC3-E7AF-92BCCF85BB9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6/10/2022</a:t>
            </a:fld>
            <a:endParaRPr lang="en-US"/>
          </a:p>
        </p:txBody>
      </p:sp>
      <p:sp>
        <p:nvSpPr>
          <p:cNvPr id="6" name="Slide Number Placeholder 5">
            <a:extLst>
              <a:ext uri="{FF2B5EF4-FFF2-40B4-BE49-F238E27FC236}">
                <a16:creationId xmlns:a16="http://schemas.microsoft.com/office/drawing/2014/main" id="{32D252EA-9E34-B3C4-98B7-600354780D6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10" name="Picture 9" descr="Graphical user interface, text, application&#10;&#10;Description automatically generated">
            <a:extLst>
              <a:ext uri="{FF2B5EF4-FFF2-40B4-BE49-F238E27FC236}">
                <a16:creationId xmlns:a16="http://schemas.microsoft.com/office/drawing/2014/main" id="{0C947B93-1E9C-97FB-4AA1-6962DFDD1BD6}"/>
              </a:ext>
            </a:extLst>
          </p:cNvPr>
          <p:cNvPicPr>
            <a:picLocks noChangeAspect="1"/>
          </p:cNvPicPr>
          <p:nvPr/>
        </p:nvPicPr>
        <p:blipFill>
          <a:blip r:embed="rId3"/>
          <a:stretch>
            <a:fillRect/>
          </a:stretch>
        </p:blipFill>
        <p:spPr>
          <a:xfrm>
            <a:off x="6343811" y="1372635"/>
            <a:ext cx="4466419" cy="4206821"/>
          </a:xfrm>
          <a:prstGeom prst="rect">
            <a:avLst/>
          </a:prstGeom>
        </p:spPr>
      </p:pic>
      <p:sp>
        <p:nvSpPr>
          <p:cNvPr id="11" name="TextBox 10">
            <a:extLst>
              <a:ext uri="{FF2B5EF4-FFF2-40B4-BE49-F238E27FC236}">
                <a16:creationId xmlns:a16="http://schemas.microsoft.com/office/drawing/2014/main" id="{3B77A723-65E9-C710-5C55-1F9B8316D9CC}"/>
              </a:ext>
            </a:extLst>
          </p:cNvPr>
          <p:cNvSpPr txBox="1"/>
          <p:nvPr/>
        </p:nvSpPr>
        <p:spPr>
          <a:xfrm>
            <a:off x="2398058" y="5892581"/>
            <a:ext cx="9412941" cy="646331"/>
          </a:xfrm>
          <a:prstGeom prst="rect">
            <a:avLst/>
          </a:prstGeom>
          <a:noFill/>
        </p:spPr>
        <p:txBody>
          <a:bodyPr wrap="square" rtlCol="0">
            <a:spAutoFit/>
          </a:bodyPr>
          <a:lstStyle/>
          <a:p>
            <a:r>
              <a:rPr lang="en-US" dirty="0"/>
              <a:t>For the information on all track features extracted : Please refer to https://developer.spotify.com/documentation/web-api/reference/#/operations/get-track</a:t>
            </a:r>
          </a:p>
        </p:txBody>
      </p:sp>
    </p:spTree>
    <p:extLst>
      <p:ext uri="{BB962C8B-B14F-4D97-AF65-F5344CB8AC3E}">
        <p14:creationId xmlns:p14="http://schemas.microsoft.com/office/powerpoint/2010/main" val="248393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BCD9-FFF5-914D-3AB9-95916B93896B}"/>
              </a:ext>
            </a:extLst>
          </p:cNvPr>
          <p:cNvSpPr>
            <a:spLocks noGrp="1"/>
          </p:cNvSpPr>
          <p:nvPr>
            <p:ph type="title"/>
          </p:nvPr>
        </p:nvSpPr>
        <p:spPr/>
        <p:txBody>
          <a:bodyPr/>
          <a:lstStyle/>
          <a:p>
            <a:r>
              <a:rPr lang="en-US" dirty="0"/>
              <a:t>Recommendation System Techniques</a:t>
            </a:r>
          </a:p>
        </p:txBody>
      </p:sp>
      <p:sp>
        <p:nvSpPr>
          <p:cNvPr id="3" name="Content Placeholder 2">
            <a:extLst>
              <a:ext uri="{FF2B5EF4-FFF2-40B4-BE49-F238E27FC236}">
                <a16:creationId xmlns:a16="http://schemas.microsoft.com/office/drawing/2014/main" id="{EBC0AA00-5217-034B-A250-A24A2D1BC689}"/>
              </a:ext>
            </a:extLst>
          </p:cNvPr>
          <p:cNvSpPr>
            <a:spLocks noGrp="1"/>
          </p:cNvSpPr>
          <p:nvPr>
            <p:ph idx="1"/>
          </p:nvPr>
        </p:nvSpPr>
        <p:spPr>
          <a:xfrm>
            <a:off x="1144786" y="3215431"/>
            <a:ext cx="3218688" cy="2147905"/>
          </a:xfrm>
        </p:spPr>
        <p:txBody>
          <a:bodyPr/>
          <a:lstStyle/>
          <a:p>
            <a:r>
              <a:rPr lang="en-US" b="0" i="0" dirty="0">
                <a:effectLst/>
                <a:latin typeface="-apple-system"/>
              </a:rPr>
              <a:t>Recommend popular songs regardless of user's preferences</a:t>
            </a:r>
            <a:endParaRPr lang="en-US" dirty="0"/>
          </a:p>
          <a:p>
            <a:endParaRPr lang="en-US" dirty="0"/>
          </a:p>
        </p:txBody>
      </p:sp>
      <p:sp>
        <p:nvSpPr>
          <p:cNvPr id="4" name="Date Placeholder 3">
            <a:extLst>
              <a:ext uri="{FF2B5EF4-FFF2-40B4-BE49-F238E27FC236}">
                <a16:creationId xmlns:a16="http://schemas.microsoft.com/office/drawing/2014/main" id="{A27D34C9-1A7A-7F77-EDC2-ABFEC9BBE81E}"/>
              </a:ext>
            </a:extLst>
          </p:cNvPr>
          <p:cNvSpPr>
            <a:spLocks noGrp="1"/>
          </p:cNvSpPr>
          <p:nvPr>
            <p:ph type="dt" sz="half" idx="2"/>
          </p:nvPr>
        </p:nvSpPr>
        <p:spPr/>
        <p:txBody>
          <a:bodyPr/>
          <a:lstStyle/>
          <a:p>
            <a:fld id="{4B103E64-1627-9140-8127-1849FED275E1}" type="datetime1">
              <a:rPr lang="en-US" smtClean="0"/>
              <a:pPr/>
              <a:t>6/9/2022</a:t>
            </a:fld>
            <a:endParaRPr lang="en-US" dirty="0"/>
          </a:p>
        </p:txBody>
      </p:sp>
      <p:sp>
        <p:nvSpPr>
          <p:cNvPr id="5" name="Footer Placeholder 4">
            <a:extLst>
              <a:ext uri="{FF2B5EF4-FFF2-40B4-BE49-F238E27FC236}">
                <a16:creationId xmlns:a16="http://schemas.microsoft.com/office/drawing/2014/main" id="{03A1AB8D-A616-F746-98DC-E36B5A349F79}"/>
              </a:ext>
            </a:extLst>
          </p:cNvPr>
          <p:cNvSpPr>
            <a:spLocks noGrp="1"/>
          </p:cNvSpPr>
          <p:nvPr>
            <p:ph type="ftr" sz="quarter" idx="3"/>
          </p:nvPr>
        </p:nvSpPr>
        <p:spPr/>
        <p:txBody>
          <a:bodyPr/>
          <a:lstStyle/>
          <a:p>
            <a:r>
              <a:rPr lang="en-US"/>
              <a:t>PRESENTATION TITLE</a:t>
            </a:r>
            <a:endParaRPr lang="en-US" dirty="0"/>
          </a:p>
        </p:txBody>
      </p:sp>
      <p:sp>
        <p:nvSpPr>
          <p:cNvPr id="6" name="Content Placeholder 5">
            <a:extLst>
              <a:ext uri="{FF2B5EF4-FFF2-40B4-BE49-F238E27FC236}">
                <a16:creationId xmlns:a16="http://schemas.microsoft.com/office/drawing/2014/main" id="{3928564E-64F0-9246-1464-996117A3DC95}"/>
              </a:ext>
            </a:extLst>
          </p:cNvPr>
          <p:cNvSpPr>
            <a:spLocks noGrp="1"/>
          </p:cNvSpPr>
          <p:nvPr>
            <p:ph idx="10"/>
          </p:nvPr>
        </p:nvSpPr>
        <p:spPr>
          <a:xfrm>
            <a:off x="4683787" y="3215431"/>
            <a:ext cx="3173279" cy="2828613"/>
          </a:xfrm>
        </p:spPr>
        <p:txBody>
          <a:bodyPr/>
          <a:lstStyle/>
          <a:p>
            <a:r>
              <a:rPr lang="en-US" b="0" i="0" dirty="0">
                <a:effectLst/>
                <a:latin typeface="-apple-system"/>
              </a:rPr>
              <a:t>Use song attributes (e.g., genre) to recommend similar songs</a:t>
            </a:r>
            <a:endParaRPr lang="en-US" dirty="0"/>
          </a:p>
        </p:txBody>
      </p:sp>
      <p:sp>
        <p:nvSpPr>
          <p:cNvPr id="7" name="Content Placeholder 6">
            <a:extLst>
              <a:ext uri="{FF2B5EF4-FFF2-40B4-BE49-F238E27FC236}">
                <a16:creationId xmlns:a16="http://schemas.microsoft.com/office/drawing/2014/main" id="{A2701451-3993-8681-5B17-D88FC3C3FD7E}"/>
              </a:ext>
            </a:extLst>
          </p:cNvPr>
          <p:cNvSpPr>
            <a:spLocks noGrp="1"/>
          </p:cNvSpPr>
          <p:nvPr>
            <p:ph idx="11"/>
          </p:nvPr>
        </p:nvSpPr>
        <p:spPr>
          <a:xfrm>
            <a:off x="1167491" y="1925626"/>
            <a:ext cx="3173278" cy="1070741"/>
          </a:xfrm>
        </p:spPr>
        <p:txBody>
          <a:bodyPr/>
          <a:lstStyle/>
          <a:p>
            <a:r>
              <a:rPr lang="en-US" b="0" dirty="0">
                <a:latin typeface="-apple-system"/>
              </a:rPr>
              <a:t>Popularity Recommendation System</a:t>
            </a:r>
          </a:p>
        </p:txBody>
      </p:sp>
      <p:sp>
        <p:nvSpPr>
          <p:cNvPr id="8" name="Content Placeholder 7">
            <a:extLst>
              <a:ext uri="{FF2B5EF4-FFF2-40B4-BE49-F238E27FC236}">
                <a16:creationId xmlns:a16="http://schemas.microsoft.com/office/drawing/2014/main" id="{8B6F9D81-CA0B-3906-ED53-1678B36A97B3}"/>
              </a:ext>
            </a:extLst>
          </p:cNvPr>
          <p:cNvSpPr>
            <a:spLocks noGrp="1"/>
          </p:cNvSpPr>
          <p:nvPr>
            <p:ph idx="12"/>
          </p:nvPr>
        </p:nvSpPr>
        <p:spPr/>
        <p:txBody>
          <a:bodyPr/>
          <a:lstStyle/>
          <a:p>
            <a:r>
              <a:rPr lang="en-US" b="0" i="0" dirty="0">
                <a:effectLst/>
                <a:latin typeface="-apple-system"/>
              </a:rPr>
              <a:t>Content-based Recommender</a:t>
            </a:r>
            <a:endParaRPr lang="en-US" dirty="0"/>
          </a:p>
        </p:txBody>
      </p:sp>
      <p:sp>
        <p:nvSpPr>
          <p:cNvPr id="9" name="Content Placeholder 8">
            <a:extLst>
              <a:ext uri="{FF2B5EF4-FFF2-40B4-BE49-F238E27FC236}">
                <a16:creationId xmlns:a16="http://schemas.microsoft.com/office/drawing/2014/main" id="{F720388C-DBA0-F04E-4578-942F026D205C}"/>
              </a:ext>
            </a:extLst>
          </p:cNvPr>
          <p:cNvSpPr>
            <a:spLocks noGrp="1"/>
          </p:cNvSpPr>
          <p:nvPr>
            <p:ph idx="13"/>
          </p:nvPr>
        </p:nvSpPr>
        <p:spPr>
          <a:xfrm>
            <a:off x="8054308" y="3250340"/>
            <a:ext cx="3173279" cy="2828613"/>
          </a:xfrm>
        </p:spPr>
        <p:txBody>
          <a:bodyPr/>
          <a:lstStyle/>
          <a:p>
            <a:r>
              <a:rPr lang="en-US" b="0" i="0" dirty="0">
                <a:effectLst/>
                <a:latin typeface="-apple-system"/>
              </a:rPr>
              <a:t>Predict what songs a user might be interested in based on a collection of preference information from multiple users(</a:t>
            </a:r>
            <a:r>
              <a:rPr lang="en-US" b="0" i="0" dirty="0" err="1">
                <a:effectLst/>
                <a:latin typeface="-apple-system"/>
              </a:rPr>
              <a:t>i.e</a:t>
            </a:r>
            <a:r>
              <a:rPr lang="en-US" b="0" i="0" dirty="0">
                <a:effectLst/>
                <a:latin typeface="-apple-system"/>
              </a:rPr>
              <a:t> playlists)</a:t>
            </a:r>
            <a:endParaRPr lang="en-US" dirty="0"/>
          </a:p>
        </p:txBody>
      </p:sp>
      <p:sp>
        <p:nvSpPr>
          <p:cNvPr id="10" name="Content Placeholder 9">
            <a:extLst>
              <a:ext uri="{FF2B5EF4-FFF2-40B4-BE49-F238E27FC236}">
                <a16:creationId xmlns:a16="http://schemas.microsoft.com/office/drawing/2014/main" id="{CF0B3C47-3BC4-1AE0-85BB-4669B46762FF}"/>
              </a:ext>
            </a:extLst>
          </p:cNvPr>
          <p:cNvSpPr>
            <a:spLocks noGrp="1"/>
          </p:cNvSpPr>
          <p:nvPr>
            <p:ph idx="14"/>
          </p:nvPr>
        </p:nvSpPr>
        <p:spPr/>
        <p:txBody>
          <a:bodyPr/>
          <a:lstStyle/>
          <a:p>
            <a:r>
              <a:rPr lang="en-US" b="0" i="0" dirty="0">
                <a:effectLst/>
                <a:latin typeface="-apple-system"/>
              </a:rPr>
              <a:t>Collaborative Recommender</a:t>
            </a:r>
            <a:endParaRPr lang="en-US" dirty="0"/>
          </a:p>
        </p:txBody>
      </p:sp>
      <p:sp>
        <p:nvSpPr>
          <p:cNvPr id="11" name="Slide Number Placeholder 10">
            <a:extLst>
              <a:ext uri="{FF2B5EF4-FFF2-40B4-BE49-F238E27FC236}">
                <a16:creationId xmlns:a16="http://schemas.microsoft.com/office/drawing/2014/main" id="{AE9FB98B-A08C-A711-735D-7F48D796EE8D}"/>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47293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1E20-1D65-A032-10A5-B4E09A1B7E7D}"/>
              </a:ext>
            </a:extLst>
          </p:cNvPr>
          <p:cNvSpPr>
            <a:spLocks noGrp="1"/>
          </p:cNvSpPr>
          <p:nvPr>
            <p:ph type="title"/>
          </p:nvPr>
        </p:nvSpPr>
        <p:spPr/>
        <p:txBody>
          <a:bodyPr/>
          <a:lstStyle/>
          <a:p>
            <a:r>
              <a:rPr lang="en-US" dirty="0"/>
              <a:t>Spotify Web API for Python : Spotipy</a:t>
            </a:r>
          </a:p>
        </p:txBody>
      </p:sp>
      <p:sp>
        <p:nvSpPr>
          <p:cNvPr id="3" name="Content Placeholder 2">
            <a:extLst>
              <a:ext uri="{FF2B5EF4-FFF2-40B4-BE49-F238E27FC236}">
                <a16:creationId xmlns:a16="http://schemas.microsoft.com/office/drawing/2014/main" id="{126FCD73-8811-788A-609B-6BE20A74FBEE}"/>
              </a:ext>
            </a:extLst>
          </p:cNvPr>
          <p:cNvSpPr>
            <a:spLocks noGrp="1"/>
          </p:cNvSpPr>
          <p:nvPr>
            <p:ph idx="1"/>
          </p:nvPr>
        </p:nvSpPr>
        <p:spPr/>
        <p:txBody>
          <a:bodyPr/>
          <a:lstStyle/>
          <a:p>
            <a:pPr>
              <a:lnSpc>
                <a:spcPct val="150000"/>
              </a:lnSpc>
            </a:pPr>
            <a:r>
              <a:rPr lang="en-US" b="0" i="1" dirty="0">
                <a:solidFill>
                  <a:srgbClr val="404040"/>
                </a:solidFill>
                <a:effectLst/>
                <a:latin typeface="Lato" panose="020B0604020202020204" pitchFamily="34" charset="0"/>
              </a:rPr>
              <a:t>Spotipy</a:t>
            </a:r>
            <a:r>
              <a:rPr lang="en-US" b="0" i="0" dirty="0">
                <a:solidFill>
                  <a:srgbClr val="404040"/>
                </a:solidFill>
                <a:effectLst/>
                <a:latin typeface="Lato" panose="020B0604020202020204" pitchFamily="34" charset="0"/>
              </a:rPr>
              <a:t> is a lightweight Python library for the </a:t>
            </a:r>
            <a:r>
              <a:rPr lang="en-US" b="0" i="0" u="none" strike="noStrike" dirty="0">
                <a:solidFill>
                  <a:srgbClr val="2980B9"/>
                </a:solidFill>
                <a:effectLst/>
                <a:latin typeface="Lato" panose="020B0604020202020204" pitchFamily="34" charset="0"/>
              </a:rPr>
              <a:t>Spotify Web API</a:t>
            </a:r>
            <a:r>
              <a:rPr lang="en-US" b="0" i="0" dirty="0">
                <a:solidFill>
                  <a:srgbClr val="404040"/>
                </a:solidFill>
                <a:effectLst/>
                <a:latin typeface="Lato" panose="020B0604020202020204" pitchFamily="34" charset="0"/>
              </a:rPr>
              <a:t>. With </a:t>
            </a:r>
            <a:r>
              <a:rPr lang="en-US" b="0" i="1" dirty="0">
                <a:solidFill>
                  <a:srgbClr val="404040"/>
                </a:solidFill>
                <a:effectLst/>
                <a:latin typeface="Lato" panose="020B0604020202020204" pitchFamily="34" charset="0"/>
              </a:rPr>
              <a:t>Spotipy</a:t>
            </a:r>
            <a:r>
              <a:rPr lang="en-US" b="0" i="0" dirty="0">
                <a:solidFill>
                  <a:srgbClr val="404040"/>
                </a:solidFill>
                <a:effectLst/>
                <a:latin typeface="Lato" panose="020B0604020202020204" pitchFamily="34" charset="0"/>
              </a:rPr>
              <a:t> you get full access to all the music data provided by the Spotify platform.</a:t>
            </a:r>
            <a:endParaRPr lang="en-US" dirty="0"/>
          </a:p>
        </p:txBody>
      </p:sp>
      <p:sp>
        <p:nvSpPr>
          <p:cNvPr id="4" name="Date Placeholder 3">
            <a:extLst>
              <a:ext uri="{FF2B5EF4-FFF2-40B4-BE49-F238E27FC236}">
                <a16:creationId xmlns:a16="http://schemas.microsoft.com/office/drawing/2014/main" id="{CF58F4AB-1C57-D6F4-8D6B-852BAC904DF9}"/>
              </a:ext>
            </a:extLst>
          </p:cNvPr>
          <p:cNvSpPr>
            <a:spLocks noGrp="1"/>
          </p:cNvSpPr>
          <p:nvPr>
            <p:ph type="dt" sz="half" idx="2"/>
          </p:nvPr>
        </p:nvSpPr>
        <p:spPr/>
        <p:txBody>
          <a:bodyPr/>
          <a:lstStyle/>
          <a:p>
            <a:fld id="{DD9C8446-696E-6942-B6C8-CC9CAD0B34E0}" type="datetime1">
              <a:rPr lang="en-US" smtClean="0"/>
              <a:pPr/>
              <a:t>6/9/2022</a:t>
            </a:fld>
            <a:endParaRPr lang="en-US" dirty="0"/>
          </a:p>
        </p:txBody>
      </p:sp>
      <p:sp>
        <p:nvSpPr>
          <p:cNvPr id="5" name="Footer Placeholder 4">
            <a:extLst>
              <a:ext uri="{FF2B5EF4-FFF2-40B4-BE49-F238E27FC236}">
                <a16:creationId xmlns:a16="http://schemas.microsoft.com/office/drawing/2014/main" id="{C7CAB5DA-7BD9-C41C-24B0-5E240627C33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5518E02-7D2F-E68B-BDB8-2CAE60E13F7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7154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EF40-CD8F-242C-A2B7-AF66B266F56B}"/>
              </a:ext>
            </a:extLst>
          </p:cNvPr>
          <p:cNvSpPr>
            <a:spLocks noGrp="1"/>
          </p:cNvSpPr>
          <p:nvPr>
            <p:ph type="title"/>
          </p:nvPr>
        </p:nvSpPr>
        <p:spPr>
          <a:xfrm>
            <a:off x="1167492" y="381000"/>
            <a:ext cx="9779183" cy="1325563"/>
          </a:xfrm>
        </p:spPr>
        <p:txBody>
          <a:bodyPr anchor="b">
            <a:normAutofit/>
          </a:bodyPr>
          <a:lstStyle/>
          <a:p>
            <a:r>
              <a:rPr lang="en-US" dirty="0"/>
              <a:t>Spotify Web Dashboard</a:t>
            </a:r>
          </a:p>
        </p:txBody>
      </p:sp>
      <p:pic>
        <p:nvPicPr>
          <p:cNvPr id="10" name="Picture 9">
            <a:extLst>
              <a:ext uri="{FF2B5EF4-FFF2-40B4-BE49-F238E27FC236}">
                <a16:creationId xmlns:a16="http://schemas.microsoft.com/office/drawing/2014/main" id="{5CEC05B8-76FA-91EE-93C4-699AD974B9D5}"/>
              </a:ext>
            </a:extLst>
          </p:cNvPr>
          <p:cNvPicPr>
            <a:picLocks noChangeAspect="1"/>
          </p:cNvPicPr>
          <p:nvPr/>
        </p:nvPicPr>
        <p:blipFill>
          <a:blip r:embed="rId2"/>
          <a:stretch>
            <a:fillRect/>
          </a:stretch>
        </p:blipFill>
        <p:spPr>
          <a:xfrm>
            <a:off x="2167951" y="2073494"/>
            <a:ext cx="7102658" cy="3995245"/>
          </a:xfrm>
          <a:prstGeom prst="rect">
            <a:avLst/>
          </a:prstGeom>
          <a:noFill/>
        </p:spPr>
      </p:pic>
      <p:sp>
        <p:nvSpPr>
          <p:cNvPr id="4" name="Date Placeholder 3">
            <a:extLst>
              <a:ext uri="{FF2B5EF4-FFF2-40B4-BE49-F238E27FC236}">
                <a16:creationId xmlns:a16="http://schemas.microsoft.com/office/drawing/2014/main" id="{7F76B325-972C-4C59-E9BB-0774C1BBEDE6}"/>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29113593-566C-1196-57E2-AB0635CFB907}"/>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2D8B8A7-1F8C-AA3A-41FB-B5D974E5739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384942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6095-F9F0-ADA4-0A49-E56A21C315FC}"/>
              </a:ext>
            </a:extLst>
          </p:cNvPr>
          <p:cNvSpPr>
            <a:spLocks noGrp="1"/>
          </p:cNvSpPr>
          <p:nvPr>
            <p:ph type="title"/>
          </p:nvPr>
        </p:nvSpPr>
        <p:spPr>
          <a:xfrm>
            <a:off x="1167492" y="381000"/>
            <a:ext cx="9779183" cy="1325563"/>
          </a:xfrm>
        </p:spPr>
        <p:txBody>
          <a:bodyPr anchor="b">
            <a:normAutofit/>
          </a:bodyPr>
          <a:lstStyle/>
          <a:p>
            <a:r>
              <a:rPr lang="en-US" dirty="0"/>
              <a:t>Flow of Project </a:t>
            </a:r>
          </a:p>
        </p:txBody>
      </p:sp>
      <p:sp>
        <p:nvSpPr>
          <p:cNvPr id="4" name="Date Placeholder 3">
            <a:extLst>
              <a:ext uri="{FF2B5EF4-FFF2-40B4-BE49-F238E27FC236}">
                <a16:creationId xmlns:a16="http://schemas.microsoft.com/office/drawing/2014/main" id="{9E5AB99A-13D3-0B6D-5FBC-59D241ED4606}"/>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F9684F41-B41B-65F0-6200-A8B132E79A5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EE6ADB30-BB25-1141-D5EA-CF8D34BC53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id="{EBB329F8-E23F-A236-0058-DFAB5995C586}"/>
              </a:ext>
            </a:extLst>
          </p:cNvPr>
          <p:cNvGraphicFramePr>
            <a:graphicFrameLocks noGrp="1"/>
          </p:cNvGraphicFramePr>
          <p:nvPr>
            <p:ph idx="1"/>
            <p:extLst>
              <p:ext uri="{D42A27DB-BD31-4B8C-83A1-F6EECF244321}">
                <p14:modId xmlns:p14="http://schemas.microsoft.com/office/powerpoint/2010/main" val="3625119374"/>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37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6A73-6F2E-9B80-9B36-9538B52373C0}"/>
              </a:ext>
            </a:extLst>
          </p:cNvPr>
          <p:cNvSpPr>
            <a:spLocks noGrp="1"/>
          </p:cNvSpPr>
          <p:nvPr>
            <p:ph type="title"/>
          </p:nvPr>
        </p:nvSpPr>
        <p:spPr>
          <a:xfrm>
            <a:off x="1167492" y="381000"/>
            <a:ext cx="9779183" cy="1325563"/>
          </a:xfrm>
        </p:spPr>
        <p:txBody>
          <a:bodyPr anchor="b">
            <a:normAutofit/>
          </a:bodyPr>
          <a:lstStyle/>
          <a:p>
            <a:r>
              <a:rPr lang="en-US" dirty="0"/>
              <a:t>Create Pyspark Session</a:t>
            </a:r>
          </a:p>
        </p:txBody>
      </p:sp>
      <p:pic>
        <p:nvPicPr>
          <p:cNvPr id="8" name="Content Placeholder 7" descr="Graphical user interface&#10;&#10;Description automatically generated">
            <a:extLst>
              <a:ext uri="{FF2B5EF4-FFF2-40B4-BE49-F238E27FC236}">
                <a16:creationId xmlns:a16="http://schemas.microsoft.com/office/drawing/2014/main" id="{E9CD6FC9-8039-2243-9ACF-F63AB872C521}"/>
              </a:ext>
            </a:extLst>
          </p:cNvPr>
          <p:cNvPicPr>
            <a:picLocks noGrp="1" noChangeAspect="1"/>
          </p:cNvPicPr>
          <p:nvPr>
            <p:ph idx="1"/>
          </p:nvPr>
        </p:nvPicPr>
        <p:blipFill>
          <a:blip r:embed="rId2"/>
          <a:stretch>
            <a:fillRect/>
          </a:stretch>
        </p:blipFill>
        <p:spPr>
          <a:xfrm>
            <a:off x="295026" y="3208018"/>
            <a:ext cx="5535907" cy="1743810"/>
          </a:xfrm>
          <a:noFill/>
        </p:spPr>
      </p:pic>
      <p:sp>
        <p:nvSpPr>
          <p:cNvPr id="4" name="Date Placeholder 3">
            <a:extLst>
              <a:ext uri="{FF2B5EF4-FFF2-40B4-BE49-F238E27FC236}">
                <a16:creationId xmlns:a16="http://schemas.microsoft.com/office/drawing/2014/main" id="{B2CDF24D-610B-A935-9FD3-4EA1BD7DB035}"/>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6/9/2022</a:t>
            </a:fld>
            <a:endParaRPr lang="en-US"/>
          </a:p>
        </p:txBody>
      </p:sp>
      <p:sp>
        <p:nvSpPr>
          <p:cNvPr id="5" name="Footer Placeholder 4">
            <a:extLst>
              <a:ext uri="{FF2B5EF4-FFF2-40B4-BE49-F238E27FC236}">
                <a16:creationId xmlns:a16="http://schemas.microsoft.com/office/drawing/2014/main" id="{D8E839DB-8DEC-D7C0-2469-77A57D857F2A}"/>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A0218010-6C76-C9FE-BC20-4BD1130768B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10" name="Picture 9" descr="Graphical user interface, text, application&#10;&#10;Description automatically generated">
            <a:extLst>
              <a:ext uri="{FF2B5EF4-FFF2-40B4-BE49-F238E27FC236}">
                <a16:creationId xmlns:a16="http://schemas.microsoft.com/office/drawing/2014/main" id="{83BF67C7-33B5-E0B3-8909-605732B2CBD7}"/>
              </a:ext>
            </a:extLst>
          </p:cNvPr>
          <p:cNvPicPr>
            <a:picLocks noChangeAspect="1"/>
          </p:cNvPicPr>
          <p:nvPr/>
        </p:nvPicPr>
        <p:blipFill>
          <a:blip r:embed="rId3"/>
          <a:stretch>
            <a:fillRect/>
          </a:stretch>
        </p:blipFill>
        <p:spPr>
          <a:xfrm>
            <a:off x="6042565" y="3038374"/>
            <a:ext cx="5764664" cy="1743810"/>
          </a:xfrm>
          <a:prstGeom prst="rect">
            <a:avLst/>
          </a:prstGeom>
          <a:noFill/>
        </p:spPr>
      </p:pic>
      <p:sp>
        <p:nvSpPr>
          <p:cNvPr id="15" name="Content Placeholder 7">
            <a:extLst>
              <a:ext uri="{FF2B5EF4-FFF2-40B4-BE49-F238E27FC236}">
                <a16:creationId xmlns:a16="http://schemas.microsoft.com/office/drawing/2014/main" id="{F20DE131-289B-84BA-2A50-C521A41CA54C}"/>
              </a:ext>
            </a:extLst>
          </p:cNvPr>
          <p:cNvSpPr>
            <a:spLocks noGrp="1"/>
          </p:cNvSpPr>
          <p:nvPr>
            <p:ph idx="11"/>
          </p:nvPr>
        </p:nvSpPr>
        <p:spPr>
          <a:xfrm>
            <a:off x="1167493" y="2005689"/>
            <a:ext cx="4663440" cy="522514"/>
          </a:xfrm>
        </p:spPr>
        <p:txBody>
          <a:bodyPr/>
          <a:lstStyle/>
          <a:p>
            <a:r>
              <a:rPr lang="en-US" dirty="0"/>
              <a:t>1. Create Spark Session</a:t>
            </a:r>
          </a:p>
        </p:txBody>
      </p:sp>
      <p:sp>
        <p:nvSpPr>
          <p:cNvPr id="17" name="Content Placeholder 8">
            <a:extLst>
              <a:ext uri="{FF2B5EF4-FFF2-40B4-BE49-F238E27FC236}">
                <a16:creationId xmlns:a16="http://schemas.microsoft.com/office/drawing/2014/main" id="{21FE6C5C-4A3F-6908-FC71-D7C3A64E0FAC}"/>
              </a:ext>
            </a:extLst>
          </p:cNvPr>
          <p:cNvSpPr>
            <a:spLocks noGrp="1"/>
          </p:cNvSpPr>
          <p:nvPr>
            <p:ph idx="12"/>
          </p:nvPr>
        </p:nvSpPr>
        <p:spPr>
          <a:xfrm>
            <a:off x="6283235" y="2005689"/>
            <a:ext cx="4663440" cy="522514"/>
          </a:xfrm>
        </p:spPr>
        <p:txBody>
          <a:bodyPr/>
          <a:lstStyle/>
          <a:p>
            <a:r>
              <a:rPr lang="en-US" dirty="0"/>
              <a:t>2. Check Spark Configurations</a:t>
            </a:r>
          </a:p>
        </p:txBody>
      </p:sp>
    </p:spTree>
    <p:extLst>
      <p:ext uri="{BB962C8B-B14F-4D97-AF65-F5344CB8AC3E}">
        <p14:creationId xmlns:p14="http://schemas.microsoft.com/office/powerpoint/2010/main" val="411099362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322</TotalTime>
  <Words>1605</Words>
  <Application>Microsoft Office PowerPoint</Application>
  <PresentationFormat>Widescreen</PresentationFormat>
  <Paragraphs>200</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-apple-system</vt:lpstr>
      <vt:lpstr>Arial</vt:lpstr>
      <vt:lpstr>Calibri</vt:lpstr>
      <vt:lpstr>charter</vt:lpstr>
      <vt:lpstr>gt-regular</vt:lpstr>
      <vt:lpstr>Lato</vt:lpstr>
      <vt:lpstr>sohne</vt:lpstr>
      <vt:lpstr>Tenorite</vt:lpstr>
      <vt:lpstr>Wingdings</vt:lpstr>
      <vt:lpstr>Office Theme</vt:lpstr>
      <vt:lpstr>Spotify Music Recommendation System</vt:lpstr>
      <vt:lpstr>Agenda</vt:lpstr>
      <vt:lpstr>Introduction : Project Objective</vt:lpstr>
      <vt:lpstr>Prominent Features in Data</vt:lpstr>
      <vt:lpstr>Recommendation System Techniques</vt:lpstr>
      <vt:lpstr>Spotify Web API for Python : Spotipy</vt:lpstr>
      <vt:lpstr>Spotify Web Dashboard</vt:lpstr>
      <vt:lpstr>Flow of Project </vt:lpstr>
      <vt:lpstr>Create Pyspark Session</vt:lpstr>
      <vt:lpstr>Connect Spotify Account and Authentication</vt:lpstr>
      <vt:lpstr>Get all songs of User</vt:lpstr>
      <vt:lpstr>Data Manipulation and EDA</vt:lpstr>
      <vt:lpstr>Data Manipulation and EDA</vt:lpstr>
      <vt:lpstr>Data Manipulation and EDA</vt:lpstr>
      <vt:lpstr>Summary of all features</vt:lpstr>
      <vt:lpstr>PowerPoint Presentation</vt:lpstr>
      <vt:lpstr>Clustering with K-means and PCA</vt:lpstr>
      <vt:lpstr>Technique 1 : Popularity Recommender</vt:lpstr>
      <vt:lpstr>What is Popularity Recommender ?</vt:lpstr>
      <vt:lpstr>The generated playlist </vt:lpstr>
      <vt:lpstr>Some Conclusions</vt:lpstr>
      <vt:lpstr>Technique 2: Collaborative Recommendation System</vt:lpstr>
      <vt:lpstr>What is Collaborative Recommendation ?</vt:lpstr>
      <vt:lpstr>Matrix Factorization </vt:lpstr>
      <vt:lpstr>The generated playlist </vt:lpstr>
      <vt:lpstr>Technique 3: Content Based Recommendation</vt:lpstr>
      <vt:lpstr>What is Content Based Recommendation?</vt:lpstr>
      <vt:lpstr>The pipeline of Recommendation</vt:lpstr>
      <vt:lpstr>TF-IDF measures</vt:lpstr>
      <vt:lpstr>Similarity Recommendation</vt:lpstr>
      <vt:lpstr>The generated playlist </vt:lpstr>
      <vt:lpstr>Learnings and Conclusion</vt:lpstr>
      <vt:lpstr>Learnings and Conclusion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dc:title>
  <dc:creator>umer naeem</dc:creator>
  <cp:lastModifiedBy>Zeeshan Hussain Khand</cp:lastModifiedBy>
  <cp:revision>4</cp:revision>
  <dcterms:created xsi:type="dcterms:W3CDTF">2022-06-07T16:38:29Z</dcterms:created>
  <dcterms:modified xsi:type="dcterms:W3CDTF">2022-06-10T00:12:21Z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