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57" r:id="rId17"/>
    <p:sldId id="258" r:id="rId18"/>
    <p:sldId id="261" r:id="rId19"/>
    <p:sldId id="260" r:id="rId20"/>
    <p:sldId id="262"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72" d="100"/>
          <a:sy n="72" d="100"/>
        </p:scale>
        <p:origin x="6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5B8BD8-3971-4E63-9210-202A676067B1}" type="datetimeFigureOut">
              <a:rPr lang="en-US" smtClean="0"/>
              <a:t>02-Feb-23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079B42C-60E5-43C1-BD97-17A895C096D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4907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B8BD8-3971-4E63-9210-202A676067B1}" type="datetimeFigureOut">
              <a:rPr lang="en-US" smtClean="0"/>
              <a:t>02-Feb-23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9B42C-60E5-43C1-BD97-17A895C096D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9226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B8BD8-3971-4E63-9210-202A676067B1}" type="datetimeFigureOut">
              <a:rPr lang="en-US" smtClean="0"/>
              <a:t>02-Feb-23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9B42C-60E5-43C1-BD97-17A895C096D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929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B8BD8-3971-4E63-9210-202A676067B1}" type="datetimeFigureOut">
              <a:rPr lang="en-US" smtClean="0"/>
              <a:t>02-Feb-23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9B42C-60E5-43C1-BD97-17A895C096D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809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B8BD8-3971-4E63-9210-202A676067B1}" type="datetimeFigureOut">
              <a:rPr lang="en-US" smtClean="0"/>
              <a:t>02-Feb-23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9B42C-60E5-43C1-BD97-17A895C096D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91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5B8BD8-3971-4E63-9210-202A676067B1}" type="datetimeFigureOut">
              <a:rPr lang="en-US" smtClean="0"/>
              <a:t>02-Feb-23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9B42C-60E5-43C1-BD97-17A895C096D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7855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5B8BD8-3971-4E63-9210-202A676067B1}" type="datetimeFigureOut">
              <a:rPr lang="en-US" smtClean="0"/>
              <a:t>02-Feb-23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79B42C-60E5-43C1-BD97-17A895C096D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830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5B8BD8-3971-4E63-9210-202A676067B1}" type="datetimeFigureOut">
              <a:rPr lang="en-US" smtClean="0"/>
              <a:t>02-Feb-23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79B42C-60E5-43C1-BD97-17A895C096D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6646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B8BD8-3971-4E63-9210-202A676067B1}" type="datetimeFigureOut">
              <a:rPr lang="en-US" smtClean="0"/>
              <a:t>02-Feb-23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79B42C-60E5-43C1-BD97-17A895C096D4}" type="slidenum">
              <a:rPr lang="en-US" smtClean="0"/>
              <a:t>‹#›</a:t>
            </a:fld>
            <a:endParaRPr lang="en-US"/>
          </a:p>
        </p:txBody>
      </p:sp>
    </p:spTree>
    <p:extLst>
      <p:ext uri="{BB962C8B-B14F-4D97-AF65-F5344CB8AC3E}">
        <p14:creationId xmlns:p14="http://schemas.microsoft.com/office/powerpoint/2010/main" val="36638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5B8BD8-3971-4E63-9210-202A676067B1}" type="datetimeFigureOut">
              <a:rPr lang="en-US" smtClean="0"/>
              <a:t>02-Feb-23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9B42C-60E5-43C1-BD97-17A895C096D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231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A5B8BD8-3971-4E63-9210-202A676067B1}" type="datetimeFigureOut">
              <a:rPr lang="en-US" smtClean="0"/>
              <a:t>02-Feb-23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079B42C-60E5-43C1-BD97-17A895C096D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491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A5B8BD8-3971-4E63-9210-202A676067B1}" type="datetimeFigureOut">
              <a:rPr lang="en-US" smtClean="0"/>
              <a:t>02-Feb-23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079B42C-60E5-43C1-BD97-17A895C096D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254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7AE8D4-8AC8-C7CA-DB4C-4645FC0E2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D665F8B5-544B-A308-B8C0-46854F7EA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20348"/>
            <a:ext cx="12192000" cy="2637181"/>
          </a:xfrm>
          <a:prstGeom prst="rect">
            <a:avLst/>
          </a:prstGeom>
        </p:spPr>
      </p:pic>
    </p:spTree>
    <p:extLst>
      <p:ext uri="{BB962C8B-B14F-4D97-AF65-F5344CB8AC3E}">
        <p14:creationId xmlns:p14="http://schemas.microsoft.com/office/powerpoint/2010/main" val="1145203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D5F9-EF3C-DD6D-7CD1-6B55C1E1A0D7}"/>
              </a:ext>
            </a:extLst>
          </p:cNvPr>
          <p:cNvSpPr>
            <a:spLocks noGrp="1"/>
          </p:cNvSpPr>
          <p:nvPr>
            <p:ph type="title"/>
          </p:nvPr>
        </p:nvSpPr>
        <p:spPr/>
        <p:txBody>
          <a:bodyPr/>
          <a:lstStyle/>
          <a:p>
            <a:pPr algn="ctr"/>
            <a:r>
              <a:rPr lang="en-US" dirty="0"/>
              <a:t>Noble Prizes (1913)</a:t>
            </a:r>
            <a:br>
              <a:rPr lang="en-US" dirty="0"/>
            </a:br>
            <a:r>
              <a:rPr lang="en-US" dirty="0"/>
              <a:t>[NAME OF THE PRIZE WINNER]</a:t>
            </a:r>
          </a:p>
        </p:txBody>
      </p:sp>
      <p:sp>
        <p:nvSpPr>
          <p:cNvPr id="3" name="Content Placeholder 2">
            <a:extLst>
              <a:ext uri="{FF2B5EF4-FFF2-40B4-BE49-F238E27FC236}">
                <a16:creationId xmlns:a16="http://schemas.microsoft.com/office/drawing/2014/main" id="{714AE87B-742F-E4E5-4D27-7BC7E0AEAAF3}"/>
              </a:ext>
            </a:extLst>
          </p:cNvPr>
          <p:cNvSpPr>
            <a:spLocks noGrp="1"/>
          </p:cNvSpPr>
          <p:nvPr>
            <p:ph idx="1"/>
          </p:nvPr>
        </p:nvSpPr>
        <p:spPr>
          <a:xfrm>
            <a:off x="1451579" y="2015732"/>
            <a:ext cx="9603275" cy="4037749"/>
          </a:xfrm>
        </p:spPr>
        <p:txBody>
          <a:bodyPr>
            <a:normAutofit/>
          </a:bodyPr>
          <a:lstStyle/>
          <a:p>
            <a:endParaRPr lang="en-US" b="1" i="1" u="none" strike="noStrike" dirty="0">
              <a:effectLst/>
              <a:latin typeface="Alfred Serif Regular"/>
            </a:endParaRPr>
          </a:p>
          <a:p>
            <a:r>
              <a:rPr lang="en-US" b="1" i="1" u="none" strike="noStrike" dirty="0">
                <a:effectLst/>
                <a:latin typeface="Alfred Serif Regular"/>
              </a:rPr>
              <a:t>Alfred Werner</a:t>
            </a:r>
            <a:br>
              <a:rPr lang="en-US" dirty="0"/>
            </a:br>
            <a:r>
              <a:rPr lang="en-US" b="0" i="0" dirty="0">
                <a:solidFill>
                  <a:srgbClr val="2E2A25"/>
                </a:solidFill>
                <a:effectLst/>
                <a:latin typeface="Alfred Serif Regular"/>
              </a:rPr>
              <a:t>“in recognition of his work on the linkage of atoms in molecules by which he has thrown new light on earlier investigations and opened up new fields of research especially in inorganic chemistry”</a:t>
            </a:r>
          </a:p>
          <a:p>
            <a:endParaRPr lang="en-US" dirty="0">
              <a:solidFill>
                <a:srgbClr val="2E2A25"/>
              </a:solidFill>
              <a:latin typeface="Alfred Serif Regular"/>
            </a:endParaRPr>
          </a:p>
          <a:p>
            <a:r>
              <a:rPr lang="en-US" b="1" i="1" u="none" strike="noStrike" dirty="0">
                <a:effectLst/>
                <a:latin typeface="Alfred Serif Regular"/>
              </a:rPr>
              <a:t>Heike Kamerlingh Onnes</a:t>
            </a:r>
            <a:br>
              <a:rPr lang="en-US" dirty="0"/>
            </a:br>
            <a:r>
              <a:rPr lang="en-US" b="0" i="0" dirty="0">
                <a:solidFill>
                  <a:srgbClr val="2E2A25"/>
                </a:solidFill>
                <a:effectLst/>
                <a:latin typeface="Alfred Serif Regular"/>
              </a:rPr>
              <a:t>“for his investigations on the properties of matter at low temperatures which led, inter alia, to the production of liquid helium”</a:t>
            </a:r>
            <a:endParaRPr lang="en-US" dirty="0"/>
          </a:p>
        </p:txBody>
      </p:sp>
    </p:spTree>
    <p:extLst>
      <p:ext uri="{BB962C8B-B14F-4D97-AF65-F5344CB8AC3E}">
        <p14:creationId xmlns:p14="http://schemas.microsoft.com/office/powerpoint/2010/main" val="31420477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22934-97A4-C620-0246-0ED06C0D3A56}"/>
              </a:ext>
            </a:extLst>
          </p:cNvPr>
          <p:cNvSpPr>
            <a:spLocks noGrp="1"/>
          </p:cNvSpPr>
          <p:nvPr>
            <p:ph type="title"/>
          </p:nvPr>
        </p:nvSpPr>
        <p:spPr/>
        <p:txBody>
          <a:bodyPr/>
          <a:lstStyle/>
          <a:p>
            <a:pPr algn="ctr"/>
            <a:r>
              <a:rPr lang="en-US" dirty="0"/>
              <a:t>Noble Prizes (1914)</a:t>
            </a:r>
            <a:br>
              <a:rPr lang="en-US" dirty="0"/>
            </a:br>
            <a:r>
              <a:rPr lang="en-US" dirty="0"/>
              <a:t>[NAME OF THE PRIZE WINNER]</a:t>
            </a:r>
          </a:p>
        </p:txBody>
      </p:sp>
      <p:sp>
        <p:nvSpPr>
          <p:cNvPr id="3" name="Content Placeholder 2">
            <a:extLst>
              <a:ext uri="{FF2B5EF4-FFF2-40B4-BE49-F238E27FC236}">
                <a16:creationId xmlns:a16="http://schemas.microsoft.com/office/drawing/2014/main" id="{50E19AA1-1C2D-1061-A730-8ACEFB4EA057}"/>
              </a:ext>
            </a:extLst>
          </p:cNvPr>
          <p:cNvSpPr>
            <a:spLocks noGrp="1"/>
          </p:cNvSpPr>
          <p:nvPr>
            <p:ph idx="1"/>
          </p:nvPr>
        </p:nvSpPr>
        <p:spPr>
          <a:xfrm>
            <a:off x="1451579" y="2015732"/>
            <a:ext cx="9603275" cy="4037749"/>
          </a:xfrm>
        </p:spPr>
        <p:txBody>
          <a:bodyPr/>
          <a:lstStyle/>
          <a:p>
            <a:r>
              <a:rPr lang="en-US" b="1" i="1" u="none" strike="noStrike" dirty="0">
                <a:effectLst/>
                <a:latin typeface="Alfred Serif Regular"/>
              </a:rPr>
              <a:t>Robert Bárány</a:t>
            </a:r>
            <a:br>
              <a:rPr lang="en-US" dirty="0"/>
            </a:br>
            <a:r>
              <a:rPr lang="en-US" b="0" i="0" dirty="0">
                <a:solidFill>
                  <a:srgbClr val="2E2A25"/>
                </a:solidFill>
                <a:effectLst/>
                <a:latin typeface="Alfred Serif Regular"/>
              </a:rPr>
              <a:t>“for his work on the physiology and pathology of the vestibular apparatus”</a:t>
            </a:r>
          </a:p>
          <a:p>
            <a:pPr marL="0" indent="0">
              <a:buNone/>
            </a:pPr>
            <a:endParaRPr lang="en-US" b="0" i="0" dirty="0">
              <a:solidFill>
                <a:srgbClr val="2E2A25"/>
              </a:solidFill>
              <a:effectLst/>
              <a:latin typeface="Alfred Serif Regular"/>
            </a:endParaRPr>
          </a:p>
          <a:p>
            <a:r>
              <a:rPr lang="en-US" b="1" i="1" u="none" strike="noStrike" dirty="0">
                <a:effectLst/>
                <a:latin typeface="Alfred Serif Regular"/>
              </a:rPr>
              <a:t>Theodore William Richards</a:t>
            </a:r>
            <a:br>
              <a:rPr lang="en-US" dirty="0"/>
            </a:br>
            <a:r>
              <a:rPr lang="en-US" b="0" i="0" dirty="0">
                <a:solidFill>
                  <a:srgbClr val="2E2A25"/>
                </a:solidFill>
                <a:effectLst/>
                <a:latin typeface="Alfred Serif Regular"/>
              </a:rPr>
              <a:t>“in recognition of his accurate determinations of the atomic weight of a large number of chemical elements”</a:t>
            </a:r>
          </a:p>
          <a:p>
            <a:pPr marL="0" indent="0">
              <a:buNone/>
            </a:pPr>
            <a:endParaRPr lang="en-US" b="0" i="0" dirty="0">
              <a:solidFill>
                <a:srgbClr val="2E2A25"/>
              </a:solidFill>
              <a:effectLst/>
              <a:latin typeface="Alfred Serif Regular"/>
            </a:endParaRPr>
          </a:p>
          <a:p>
            <a:r>
              <a:rPr lang="en-US" b="1" i="1" u="none" strike="noStrike" dirty="0">
                <a:effectLst/>
                <a:latin typeface="Alfred Serif Regular"/>
              </a:rPr>
              <a:t>Max von Laue</a:t>
            </a:r>
            <a:br>
              <a:rPr lang="en-US" dirty="0"/>
            </a:br>
            <a:r>
              <a:rPr lang="en-US" b="0" i="0" dirty="0">
                <a:solidFill>
                  <a:srgbClr val="2E2A25"/>
                </a:solidFill>
                <a:effectLst/>
                <a:latin typeface="Alfred Serif Regular"/>
              </a:rPr>
              <a:t>“for his discovery of the diffraction of X-rays by crystals”</a:t>
            </a:r>
          </a:p>
        </p:txBody>
      </p:sp>
    </p:spTree>
    <p:extLst>
      <p:ext uri="{BB962C8B-B14F-4D97-AF65-F5344CB8AC3E}">
        <p14:creationId xmlns:p14="http://schemas.microsoft.com/office/powerpoint/2010/main" val="32664142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1D6E-A7FC-8D9C-1D4E-78DABB034AE0}"/>
              </a:ext>
            </a:extLst>
          </p:cNvPr>
          <p:cNvSpPr>
            <a:spLocks noGrp="1"/>
          </p:cNvSpPr>
          <p:nvPr>
            <p:ph type="title"/>
          </p:nvPr>
        </p:nvSpPr>
        <p:spPr/>
        <p:txBody>
          <a:bodyPr/>
          <a:lstStyle/>
          <a:p>
            <a:pPr algn="ctr"/>
            <a:r>
              <a:rPr lang="en-US" dirty="0"/>
              <a:t>Noble Prizes (1915 - 1916)</a:t>
            </a:r>
            <a:br>
              <a:rPr lang="en-US" dirty="0"/>
            </a:br>
            <a:r>
              <a:rPr lang="en-US" dirty="0"/>
              <a:t>[NAME OF THE PRIZE WINNER]</a:t>
            </a:r>
          </a:p>
        </p:txBody>
      </p:sp>
      <p:sp>
        <p:nvSpPr>
          <p:cNvPr id="3" name="Content Placeholder 2">
            <a:extLst>
              <a:ext uri="{FF2B5EF4-FFF2-40B4-BE49-F238E27FC236}">
                <a16:creationId xmlns:a16="http://schemas.microsoft.com/office/drawing/2014/main" id="{AB733C94-5B16-6ED3-07B6-A4AB2BC25AA5}"/>
              </a:ext>
            </a:extLst>
          </p:cNvPr>
          <p:cNvSpPr>
            <a:spLocks noGrp="1"/>
          </p:cNvSpPr>
          <p:nvPr>
            <p:ph idx="1"/>
          </p:nvPr>
        </p:nvSpPr>
        <p:spPr>
          <a:xfrm>
            <a:off x="1451579" y="2015732"/>
            <a:ext cx="9603275" cy="4037749"/>
          </a:xfrm>
        </p:spPr>
        <p:txBody>
          <a:bodyPr>
            <a:normAutofit lnSpcReduction="10000"/>
          </a:bodyPr>
          <a:lstStyle/>
          <a:p>
            <a:r>
              <a:rPr lang="en-US" b="1" i="1" u="none" strike="noStrike" dirty="0">
                <a:effectLst/>
                <a:latin typeface="Alfred Serif Regular"/>
              </a:rPr>
              <a:t>Romain Rolland</a:t>
            </a:r>
            <a:br>
              <a:rPr lang="en-US" dirty="0"/>
            </a:br>
            <a:r>
              <a:rPr lang="en-US" b="0" i="0" dirty="0">
                <a:solidFill>
                  <a:srgbClr val="2E2A25"/>
                </a:solidFill>
                <a:effectLst/>
                <a:latin typeface="Alfred Serif Regular"/>
              </a:rPr>
              <a:t>“as a tribute to the lofty idealism of his literary production and to the sympathy and love of truth with which he has described different types of human beings”</a:t>
            </a:r>
          </a:p>
          <a:p>
            <a:r>
              <a:rPr lang="en-US" b="1" i="1" u="none" strike="noStrike" dirty="0">
                <a:effectLst/>
                <a:latin typeface="Alfred Serif Regular"/>
              </a:rPr>
              <a:t>Richard Martin Willstätter</a:t>
            </a:r>
            <a:br>
              <a:rPr lang="en-US" dirty="0"/>
            </a:br>
            <a:r>
              <a:rPr lang="en-US" b="0" i="0" dirty="0">
                <a:solidFill>
                  <a:srgbClr val="2E2A25"/>
                </a:solidFill>
                <a:effectLst/>
                <a:latin typeface="Alfred Serif Regular"/>
              </a:rPr>
              <a:t>“for his researches on plant pigments, especially chlorophyll”</a:t>
            </a:r>
          </a:p>
          <a:p>
            <a:r>
              <a:rPr lang="en-US" b="1" i="1" u="none" strike="noStrike" dirty="0">
                <a:effectLst/>
                <a:latin typeface="Alfred Serif Regular"/>
              </a:rPr>
              <a:t>Sir William Henry Bragg</a:t>
            </a:r>
            <a:r>
              <a:rPr lang="en-US" b="1" i="1" dirty="0">
                <a:solidFill>
                  <a:srgbClr val="2E2A25"/>
                </a:solidFill>
                <a:effectLst/>
                <a:latin typeface="Alfred Serif Regular"/>
              </a:rPr>
              <a:t> </a:t>
            </a:r>
            <a:r>
              <a:rPr lang="en-US" b="1" i="1" dirty="0">
                <a:solidFill>
                  <a:srgbClr val="2E2A25"/>
                </a:solidFill>
                <a:latin typeface="Alfred Serif Regular"/>
              </a:rPr>
              <a:t>&amp;</a:t>
            </a:r>
            <a:r>
              <a:rPr lang="en-US" b="1" i="1" dirty="0">
                <a:solidFill>
                  <a:srgbClr val="2E2A25"/>
                </a:solidFill>
                <a:effectLst/>
                <a:latin typeface="Alfred Serif Regular"/>
              </a:rPr>
              <a:t> </a:t>
            </a:r>
            <a:r>
              <a:rPr lang="en-US" b="1" i="1" u="none" strike="noStrike" dirty="0">
                <a:effectLst/>
                <a:latin typeface="Alfred Serif Regular"/>
              </a:rPr>
              <a:t>William Lawrence Bragg</a:t>
            </a:r>
            <a:br>
              <a:rPr lang="en-US" dirty="0"/>
            </a:br>
            <a:r>
              <a:rPr lang="en-US" b="0" i="0" dirty="0">
                <a:solidFill>
                  <a:srgbClr val="2E2A25"/>
                </a:solidFill>
                <a:effectLst/>
                <a:latin typeface="Alfred Serif Regular"/>
              </a:rPr>
              <a:t>“for their services in the analysis of crystal structure by means of X-rays”</a:t>
            </a:r>
          </a:p>
          <a:p>
            <a:r>
              <a:rPr lang="en-US" b="1" i="1" u="none" strike="noStrike" dirty="0">
                <a:effectLst/>
                <a:latin typeface="Alfred Serif Regular"/>
              </a:rPr>
              <a:t>Carl Gustaf Verner von Heidenstam</a:t>
            </a:r>
            <a:br>
              <a:rPr lang="en-US" dirty="0"/>
            </a:br>
            <a:r>
              <a:rPr lang="en-US" b="0" i="0" dirty="0">
                <a:solidFill>
                  <a:srgbClr val="2E2A25"/>
                </a:solidFill>
                <a:effectLst/>
                <a:latin typeface="Alfred Serif Regular"/>
              </a:rPr>
              <a:t>“in recognition of his significance as the leading representative of a new era in our literature”</a:t>
            </a:r>
            <a:endParaRPr lang="en-US" dirty="0"/>
          </a:p>
          <a:p>
            <a:endParaRPr lang="en-US" dirty="0">
              <a:solidFill>
                <a:srgbClr val="2E2A25"/>
              </a:solidFill>
              <a:latin typeface="Alfred Serif Regular"/>
            </a:endParaRPr>
          </a:p>
        </p:txBody>
      </p:sp>
    </p:spTree>
    <p:extLst>
      <p:ext uri="{BB962C8B-B14F-4D97-AF65-F5344CB8AC3E}">
        <p14:creationId xmlns:p14="http://schemas.microsoft.com/office/powerpoint/2010/main" val="981002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9541-DC9D-1EFF-ABEE-7B44F93FE557}"/>
              </a:ext>
            </a:extLst>
          </p:cNvPr>
          <p:cNvSpPr>
            <a:spLocks noGrp="1"/>
          </p:cNvSpPr>
          <p:nvPr>
            <p:ph type="title"/>
          </p:nvPr>
        </p:nvSpPr>
        <p:spPr/>
        <p:txBody>
          <a:bodyPr/>
          <a:lstStyle/>
          <a:p>
            <a:pPr algn="ctr"/>
            <a:r>
              <a:rPr lang="en-US" dirty="0"/>
              <a:t>Noble Prizes (1917)</a:t>
            </a:r>
            <a:br>
              <a:rPr lang="en-US" dirty="0"/>
            </a:br>
            <a:r>
              <a:rPr lang="en-US" dirty="0"/>
              <a:t>[NAME OF THE PRIZE WINNER]</a:t>
            </a:r>
          </a:p>
        </p:txBody>
      </p:sp>
      <p:sp>
        <p:nvSpPr>
          <p:cNvPr id="3" name="Content Placeholder 2">
            <a:extLst>
              <a:ext uri="{FF2B5EF4-FFF2-40B4-BE49-F238E27FC236}">
                <a16:creationId xmlns:a16="http://schemas.microsoft.com/office/drawing/2014/main" id="{0BD2D336-C8C7-257B-11F9-26998982E8FE}"/>
              </a:ext>
            </a:extLst>
          </p:cNvPr>
          <p:cNvSpPr>
            <a:spLocks noGrp="1"/>
          </p:cNvSpPr>
          <p:nvPr>
            <p:ph idx="1"/>
          </p:nvPr>
        </p:nvSpPr>
        <p:spPr>
          <a:xfrm>
            <a:off x="1451579" y="2015732"/>
            <a:ext cx="9603275" cy="4037749"/>
          </a:xfrm>
        </p:spPr>
        <p:txBody>
          <a:bodyPr/>
          <a:lstStyle/>
          <a:p>
            <a:r>
              <a:rPr lang="en-US" b="1" i="1" u="none" strike="noStrike" dirty="0">
                <a:effectLst/>
                <a:latin typeface="Alfred Serif Regular"/>
              </a:rPr>
              <a:t>Comité international de la Croix Rouge (International Committee of the Red Cross)</a:t>
            </a:r>
            <a:br>
              <a:rPr lang="en-US" b="1" i="1" u="none" strike="noStrike" dirty="0">
                <a:effectLst/>
                <a:latin typeface="Alfred Serif Regular"/>
              </a:rPr>
            </a:br>
            <a:r>
              <a:rPr lang="en-US" b="0" i="0" dirty="0">
                <a:solidFill>
                  <a:srgbClr val="2E2A25"/>
                </a:solidFill>
                <a:effectLst/>
                <a:latin typeface="Alfred Serif Regular"/>
              </a:rPr>
              <a:t>“for the efforts to take care of wounded soldiers and prisoners of war and their families”</a:t>
            </a:r>
          </a:p>
          <a:p>
            <a:pPr algn="l" fontAlgn="base"/>
            <a:r>
              <a:rPr lang="en-US" b="1" i="1" u="none" strike="noStrike" dirty="0">
                <a:solidFill>
                  <a:srgbClr val="2E2A25"/>
                </a:solidFill>
                <a:effectLst/>
                <a:latin typeface="inherit"/>
              </a:rPr>
              <a:t>Karl Adolph Gjellerup</a:t>
            </a:r>
            <a:br>
              <a:rPr lang="en-US" b="0" i="0" dirty="0">
                <a:solidFill>
                  <a:srgbClr val="2E2A25"/>
                </a:solidFill>
                <a:effectLst/>
                <a:latin typeface="Alfred Serif Regular"/>
              </a:rPr>
            </a:br>
            <a:r>
              <a:rPr lang="en-US" b="0" i="0" dirty="0">
                <a:solidFill>
                  <a:srgbClr val="2E2A25"/>
                </a:solidFill>
                <a:effectLst/>
                <a:latin typeface="Alfred Serif Regular"/>
              </a:rPr>
              <a:t>“for his varied and rich poetry, which is inspired by lofty ideals”</a:t>
            </a:r>
          </a:p>
          <a:p>
            <a:pPr algn="l" fontAlgn="base"/>
            <a:r>
              <a:rPr lang="en-US" b="1" i="1" u="none" strike="noStrike" dirty="0">
                <a:solidFill>
                  <a:srgbClr val="2E2A25"/>
                </a:solidFill>
                <a:effectLst/>
                <a:latin typeface="inherit"/>
              </a:rPr>
              <a:t>Henrik Pontoppidan</a:t>
            </a:r>
            <a:br>
              <a:rPr lang="en-US" b="0" i="0" dirty="0">
                <a:solidFill>
                  <a:srgbClr val="2E2A25"/>
                </a:solidFill>
                <a:effectLst/>
                <a:latin typeface="Alfred Serif Regular"/>
              </a:rPr>
            </a:br>
            <a:r>
              <a:rPr lang="en-US" b="0" i="0" dirty="0">
                <a:solidFill>
                  <a:srgbClr val="2E2A25"/>
                </a:solidFill>
                <a:effectLst/>
                <a:latin typeface="Alfred Serif Regular"/>
              </a:rPr>
              <a:t>“for his authentic descriptions of present-day life in Denmark”</a:t>
            </a:r>
          </a:p>
          <a:p>
            <a:r>
              <a:rPr lang="en-US" b="1" i="1" u="none" strike="noStrike" dirty="0">
                <a:effectLst/>
                <a:latin typeface="Alfred Serif Regular"/>
              </a:rPr>
              <a:t>Charles Glover Barkla</a:t>
            </a:r>
            <a:br>
              <a:rPr lang="en-US" dirty="0"/>
            </a:br>
            <a:r>
              <a:rPr lang="en-US" b="0" i="0" dirty="0">
                <a:solidFill>
                  <a:srgbClr val="2E2A25"/>
                </a:solidFill>
                <a:effectLst/>
                <a:latin typeface="Alfred Serif Regular"/>
              </a:rPr>
              <a:t>“for his discovery of the characteristic Röntgen radiation of the elements”</a:t>
            </a:r>
            <a:endParaRPr lang="en-US" dirty="0"/>
          </a:p>
        </p:txBody>
      </p:sp>
    </p:spTree>
    <p:extLst>
      <p:ext uri="{BB962C8B-B14F-4D97-AF65-F5344CB8AC3E}">
        <p14:creationId xmlns:p14="http://schemas.microsoft.com/office/powerpoint/2010/main" val="2792895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68E8-7F9D-CC3D-ACE3-BF766CA80BA7}"/>
              </a:ext>
            </a:extLst>
          </p:cNvPr>
          <p:cNvSpPr>
            <a:spLocks noGrp="1"/>
          </p:cNvSpPr>
          <p:nvPr>
            <p:ph type="title"/>
          </p:nvPr>
        </p:nvSpPr>
        <p:spPr/>
        <p:txBody>
          <a:bodyPr/>
          <a:lstStyle/>
          <a:p>
            <a:pPr algn="ctr"/>
            <a:r>
              <a:rPr lang="en-US" dirty="0"/>
              <a:t>Noble Prizes (1918)</a:t>
            </a:r>
            <a:br>
              <a:rPr lang="en-US" dirty="0"/>
            </a:br>
            <a:r>
              <a:rPr lang="en-US" dirty="0"/>
              <a:t>[NAME OF THE PRIZE WINNER]</a:t>
            </a:r>
          </a:p>
        </p:txBody>
      </p:sp>
      <p:sp>
        <p:nvSpPr>
          <p:cNvPr id="3" name="Content Placeholder 2">
            <a:extLst>
              <a:ext uri="{FF2B5EF4-FFF2-40B4-BE49-F238E27FC236}">
                <a16:creationId xmlns:a16="http://schemas.microsoft.com/office/drawing/2014/main" id="{74233636-40A7-C3E1-B32C-764AB41A6F32}"/>
              </a:ext>
            </a:extLst>
          </p:cNvPr>
          <p:cNvSpPr>
            <a:spLocks noGrp="1"/>
          </p:cNvSpPr>
          <p:nvPr>
            <p:ph idx="1"/>
          </p:nvPr>
        </p:nvSpPr>
        <p:spPr/>
        <p:txBody>
          <a:bodyPr/>
          <a:lstStyle/>
          <a:p>
            <a:endParaRPr lang="en-US" b="1" i="1" u="none" strike="noStrike" dirty="0">
              <a:effectLst/>
              <a:latin typeface="Alfred Serif Regular"/>
            </a:endParaRPr>
          </a:p>
          <a:p>
            <a:r>
              <a:rPr lang="en-US" b="1" i="1" u="none" strike="noStrike" dirty="0">
                <a:effectLst/>
                <a:latin typeface="Alfred Serif Regular"/>
              </a:rPr>
              <a:t>Fritz Haber</a:t>
            </a:r>
            <a:br>
              <a:rPr lang="en-US" dirty="0"/>
            </a:br>
            <a:r>
              <a:rPr lang="en-US" b="0" i="0" dirty="0">
                <a:solidFill>
                  <a:srgbClr val="2E2A25"/>
                </a:solidFill>
                <a:effectLst/>
                <a:latin typeface="Alfred Serif Regular"/>
              </a:rPr>
              <a:t>“for the synthesis of ammonia from its elements”</a:t>
            </a:r>
          </a:p>
          <a:p>
            <a:endParaRPr lang="en-US" dirty="0">
              <a:solidFill>
                <a:srgbClr val="2E2A25"/>
              </a:solidFill>
              <a:latin typeface="Alfred Serif Regular"/>
            </a:endParaRPr>
          </a:p>
          <a:p>
            <a:r>
              <a:rPr lang="en-US" b="1" i="1" u="none" strike="noStrike" dirty="0">
                <a:effectLst/>
                <a:latin typeface="Alfred Serif Regular"/>
              </a:rPr>
              <a:t>Max Karl Ernst Ludwig Planck</a:t>
            </a:r>
            <a:br>
              <a:rPr lang="en-US" dirty="0"/>
            </a:br>
            <a:r>
              <a:rPr lang="en-US" b="0" i="0" dirty="0">
                <a:solidFill>
                  <a:srgbClr val="2E2A25"/>
                </a:solidFill>
                <a:effectLst/>
                <a:latin typeface="Alfred Serif Regular"/>
              </a:rPr>
              <a:t>“in recognition of the services he rendered to the advancement of Physics by his discovery of energy quanta”</a:t>
            </a:r>
          </a:p>
          <a:p>
            <a:endParaRPr lang="en-US" dirty="0"/>
          </a:p>
        </p:txBody>
      </p:sp>
    </p:spTree>
    <p:extLst>
      <p:ext uri="{BB962C8B-B14F-4D97-AF65-F5344CB8AC3E}">
        <p14:creationId xmlns:p14="http://schemas.microsoft.com/office/powerpoint/2010/main" val="267732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BB44-901A-EC19-0E13-CC2D30E05AC7}"/>
              </a:ext>
            </a:extLst>
          </p:cNvPr>
          <p:cNvSpPr>
            <a:spLocks noGrp="1"/>
          </p:cNvSpPr>
          <p:nvPr>
            <p:ph type="title"/>
          </p:nvPr>
        </p:nvSpPr>
        <p:spPr/>
        <p:txBody>
          <a:bodyPr/>
          <a:lstStyle/>
          <a:p>
            <a:pPr algn="ctr"/>
            <a:r>
              <a:rPr lang="en-US" dirty="0"/>
              <a:t>Noble Prizes (1919)</a:t>
            </a:r>
            <a:br>
              <a:rPr lang="en-US" dirty="0"/>
            </a:br>
            <a:r>
              <a:rPr lang="en-US" dirty="0"/>
              <a:t>[NAME OF THE PRIZE WINNER]</a:t>
            </a:r>
          </a:p>
        </p:txBody>
      </p:sp>
      <p:sp>
        <p:nvSpPr>
          <p:cNvPr id="3" name="Content Placeholder 2">
            <a:extLst>
              <a:ext uri="{FF2B5EF4-FFF2-40B4-BE49-F238E27FC236}">
                <a16:creationId xmlns:a16="http://schemas.microsoft.com/office/drawing/2014/main" id="{1F8D360B-0A8C-6DA9-4F11-4FA9D80A8B64}"/>
              </a:ext>
            </a:extLst>
          </p:cNvPr>
          <p:cNvSpPr>
            <a:spLocks noGrp="1"/>
          </p:cNvSpPr>
          <p:nvPr>
            <p:ph idx="1"/>
          </p:nvPr>
        </p:nvSpPr>
        <p:spPr>
          <a:xfrm>
            <a:off x="1451579" y="2015732"/>
            <a:ext cx="9603275" cy="4037749"/>
          </a:xfrm>
        </p:spPr>
        <p:txBody>
          <a:bodyPr>
            <a:normAutofit/>
          </a:bodyPr>
          <a:lstStyle/>
          <a:p>
            <a:r>
              <a:rPr lang="en-US" b="1" i="1" u="none" strike="noStrike" dirty="0">
                <a:effectLst/>
                <a:latin typeface="Alfred Serif Regular"/>
              </a:rPr>
              <a:t>Thomas Woodrow Wilson</a:t>
            </a:r>
            <a:br>
              <a:rPr lang="en-US" dirty="0"/>
            </a:br>
            <a:r>
              <a:rPr lang="en-US" b="0" i="0" dirty="0">
                <a:solidFill>
                  <a:srgbClr val="2E2A25"/>
                </a:solidFill>
                <a:effectLst/>
                <a:latin typeface="Alfred Serif Regular"/>
              </a:rPr>
              <a:t>“for his role as founder of the League of Nations”</a:t>
            </a:r>
          </a:p>
          <a:p>
            <a:r>
              <a:rPr lang="en-US" b="1" i="1" u="none" strike="noStrike" dirty="0">
                <a:effectLst/>
                <a:latin typeface="Alfred Serif Regular"/>
              </a:rPr>
              <a:t>Carl Friedrich Georg Spitteler</a:t>
            </a:r>
            <a:br>
              <a:rPr lang="en-US" dirty="0"/>
            </a:br>
            <a:r>
              <a:rPr lang="en-US" b="0" i="0" dirty="0">
                <a:solidFill>
                  <a:srgbClr val="2E2A25"/>
                </a:solidFill>
                <a:effectLst/>
                <a:latin typeface="Alfred Serif Regular"/>
              </a:rPr>
              <a:t>“in special appreciation of his epic, </a:t>
            </a:r>
            <a:r>
              <a:rPr lang="en-US" b="0" i="1" dirty="0">
                <a:solidFill>
                  <a:srgbClr val="2E2A25"/>
                </a:solidFill>
                <a:effectLst/>
                <a:latin typeface="var(--secondary-font-italic)"/>
              </a:rPr>
              <a:t>Olympian Spring</a:t>
            </a:r>
            <a:r>
              <a:rPr lang="en-US" b="0" i="0" dirty="0">
                <a:solidFill>
                  <a:srgbClr val="2E2A25"/>
                </a:solidFill>
                <a:effectLst/>
                <a:latin typeface="Alfred Serif Regular"/>
              </a:rPr>
              <a:t>”</a:t>
            </a:r>
            <a:endParaRPr lang="en-US" dirty="0">
              <a:solidFill>
                <a:srgbClr val="2E2A25"/>
              </a:solidFill>
              <a:latin typeface="Alfred Serif Regular"/>
            </a:endParaRPr>
          </a:p>
          <a:p>
            <a:r>
              <a:rPr lang="en-US" b="1" i="1" u="none" strike="noStrike" dirty="0">
                <a:effectLst/>
                <a:latin typeface="Alfred Serif Regular"/>
              </a:rPr>
              <a:t>Jules Bordet</a:t>
            </a:r>
            <a:br>
              <a:rPr lang="en-US" dirty="0"/>
            </a:br>
            <a:r>
              <a:rPr lang="en-US" b="0" i="0" dirty="0">
                <a:solidFill>
                  <a:srgbClr val="2E2A25"/>
                </a:solidFill>
                <a:effectLst/>
                <a:latin typeface="Alfred Serif Regular"/>
              </a:rPr>
              <a:t>“for his discoveries relating to immunity”</a:t>
            </a:r>
          </a:p>
          <a:p>
            <a:r>
              <a:rPr lang="en-US" b="1" i="1" u="none" strike="noStrike" dirty="0">
                <a:effectLst/>
                <a:latin typeface="Alfred Serif Regular"/>
              </a:rPr>
              <a:t>Johannes Stark</a:t>
            </a:r>
            <a:br>
              <a:rPr lang="en-US" dirty="0"/>
            </a:br>
            <a:r>
              <a:rPr lang="en-US" b="0" i="0" dirty="0">
                <a:solidFill>
                  <a:srgbClr val="2E2A25"/>
                </a:solidFill>
                <a:effectLst/>
                <a:latin typeface="Alfred Serif Regular"/>
              </a:rPr>
              <a:t>“for his discovery of the Doppler effect in canal rays and the splitting of spectral lines in electric fields”</a:t>
            </a:r>
            <a:endParaRPr lang="en-US" dirty="0"/>
          </a:p>
        </p:txBody>
      </p:sp>
    </p:spTree>
    <p:extLst>
      <p:ext uri="{BB962C8B-B14F-4D97-AF65-F5344CB8AC3E}">
        <p14:creationId xmlns:p14="http://schemas.microsoft.com/office/powerpoint/2010/main" val="1952843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3F907-07D3-D373-8916-5CAA4F981AA9}"/>
              </a:ext>
            </a:extLst>
          </p:cNvPr>
          <p:cNvSpPr>
            <a:spLocks noGrp="1"/>
          </p:cNvSpPr>
          <p:nvPr>
            <p:ph type="title"/>
          </p:nvPr>
        </p:nvSpPr>
        <p:spPr/>
        <p:txBody>
          <a:bodyPr/>
          <a:lstStyle/>
          <a:p>
            <a:pPr algn="ctr"/>
            <a:r>
              <a:rPr lang="en-US" dirty="0"/>
              <a:t>Noble Prizes (1910 – 1919)</a:t>
            </a:r>
            <a:br>
              <a:rPr lang="en-US" dirty="0"/>
            </a:br>
            <a:r>
              <a:rPr lang="en-US" dirty="0"/>
              <a:t>[Gender (M/F)]</a:t>
            </a:r>
          </a:p>
        </p:txBody>
      </p:sp>
      <p:sp>
        <p:nvSpPr>
          <p:cNvPr id="3" name="Content Placeholder 2">
            <a:extLst>
              <a:ext uri="{FF2B5EF4-FFF2-40B4-BE49-F238E27FC236}">
                <a16:creationId xmlns:a16="http://schemas.microsoft.com/office/drawing/2014/main" id="{3106CF4D-37CD-85FD-B794-92C5035C1660}"/>
              </a:ext>
            </a:extLst>
          </p:cNvPr>
          <p:cNvSpPr>
            <a:spLocks noGrp="1"/>
          </p:cNvSpPr>
          <p:nvPr>
            <p:ph idx="1"/>
          </p:nvPr>
        </p:nvSpPr>
        <p:spPr>
          <a:xfrm>
            <a:off x="1451579" y="2015732"/>
            <a:ext cx="9603275" cy="4037749"/>
          </a:xfrm>
        </p:spPr>
        <p:txBody>
          <a:bodyPr/>
          <a:lstStyle/>
          <a:p>
            <a:pPr marL="0" indent="0" algn="ctr">
              <a:buNone/>
            </a:pPr>
            <a:r>
              <a:rPr lang="en-US" dirty="0"/>
              <a:t>Male = 37 M ;  Female = 01 F</a:t>
            </a:r>
          </a:p>
          <a:p>
            <a:pPr marL="0" indent="0">
              <a:buNone/>
            </a:pPr>
            <a:endParaRPr lang="en-US" dirty="0"/>
          </a:p>
          <a:p>
            <a:pPr marL="0" indent="0">
              <a:buNone/>
            </a:pPr>
            <a:endParaRPr lang="en-US" dirty="0"/>
          </a:p>
        </p:txBody>
      </p:sp>
      <p:pic>
        <p:nvPicPr>
          <p:cNvPr id="9" name="Picture 8">
            <a:extLst>
              <a:ext uri="{FF2B5EF4-FFF2-40B4-BE49-F238E27FC236}">
                <a16:creationId xmlns:a16="http://schemas.microsoft.com/office/drawing/2014/main" id="{003B2A3C-5168-CE3A-D09C-917467DF8299}"/>
              </a:ext>
            </a:extLst>
          </p:cNvPr>
          <p:cNvPicPr>
            <a:picLocks noChangeAspect="1"/>
          </p:cNvPicPr>
          <p:nvPr/>
        </p:nvPicPr>
        <p:blipFill>
          <a:blip r:embed="rId2"/>
          <a:stretch>
            <a:fillRect/>
          </a:stretch>
        </p:blipFill>
        <p:spPr>
          <a:xfrm>
            <a:off x="3395716" y="2499278"/>
            <a:ext cx="5715000" cy="3554203"/>
          </a:xfrm>
          <a:prstGeom prst="rect">
            <a:avLst/>
          </a:prstGeom>
        </p:spPr>
      </p:pic>
    </p:spTree>
    <p:extLst>
      <p:ext uri="{BB962C8B-B14F-4D97-AF65-F5344CB8AC3E}">
        <p14:creationId xmlns:p14="http://schemas.microsoft.com/office/powerpoint/2010/main" val="3275541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B7C7-2654-A908-4615-1C1406A62AD3}"/>
              </a:ext>
            </a:extLst>
          </p:cNvPr>
          <p:cNvSpPr>
            <a:spLocks noGrp="1"/>
          </p:cNvSpPr>
          <p:nvPr>
            <p:ph type="title"/>
          </p:nvPr>
        </p:nvSpPr>
        <p:spPr/>
        <p:txBody>
          <a:bodyPr/>
          <a:lstStyle/>
          <a:p>
            <a:pPr algn="ctr"/>
            <a:r>
              <a:rPr lang="en-US" dirty="0"/>
              <a:t>Noble Prizes (1910 – 1919)</a:t>
            </a:r>
            <a:br>
              <a:rPr lang="en-US" dirty="0"/>
            </a:br>
            <a:r>
              <a:rPr lang="en-US" dirty="0"/>
              <a:t>[Ages]</a:t>
            </a:r>
          </a:p>
        </p:txBody>
      </p:sp>
      <p:sp>
        <p:nvSpPr>
          <p:cNvPr id="3" name="Content Placeholder 2">
            <a:extLst>
              <a:ext uri="{FF2B5EF4-FFF2-40B4-BE49-F238E27FC236}">
                <a16:creationId xmlns:a16="http://schemas.microsoft.com/office/drawing/2014/main" id="{7E459466-5DF0-7614-DDA5-3945E45C1EB9}"/>
              </a:ext>
            </a:extLst>
          </p:cNvPr>
          <p:cNvSpPr>
            <a:spLocks noGrp="1"/>
          </p:cNvSpPr>
          <p:nvPr>
            <p:ph idx="1"/>
          </p:nvPr>
        </p:nvSpPr>
        <p:spPr>
          <a:xfrm>
            <a:off x="1451579" y="2015732"/>
            <a:ext cx="9603275" cy="4037749"/>
          </a:xfrm>
        </p:spPr>
        <p:txBody>
          <a:bodyPr/>
          <a:lstStyle/>
          <a:p>
            <a:pPr marL="0" indent="0">
              <a:buNone/>
            </a:pPr>
            <a:endParaRPr lang="en-US" dirty="0"/>
          </a:p>
          <a:p>
            <a:r>
              <a:rPr lang="en-US" dirty="0"/>
              <a:t>20 – 29 = 01 person</a:t>
            </a:r>
          </a:p>
          <a:p>
            <a:r>
              <a:rPr lang="en-US" dirty="0"/>
              <a:t>30 – 39 =  03 persons</a:t>
            </a:r>
          </a:p>
          <a:p>
            <a:r>
              <a:rPr lang="en-US" dirty="0"/>
              <a:t>40 – 49 = 15 persons</a:t>
            </a:r>
          </a:p>
          <a:p>
            <a:r>
              <a:rPr lang="en-US" dirty="0"/>
              <a:t>50 – 59 = 08 persons</a:t>
            </a:r>
          </a:p>
          <a:p>
            <a:r>
              <a:rPr lang="en-US" dirty="0"/>
              <a:t>60 – above = 11 persons</a:t>
            </a:r>
          </a:p>
        </p:txBody>
      </p:sp>
      <p:pic>
        <p:nvPicPr>
          <p:cNvPr id="5" name="Picture 4">
            <a:extLst>
              <a:ext uri="{FF2B5EF4-FFF2-40B4-BE49-F238E27FC236}">
                <a16:creationId xmlns:a16="http://schemas.microsoft.com/office/drawing/2014/main" id="{1E77EEB3-1B2E-028A-D71D-D27015667F44}"/>
              </a:ext>
            </a:extLst>
          </p:cNvPr>
          <p:cNvPicPr>
            <a:picLocks noChangeAspect="1"/>
          </p:cNvPicPr>
          <p:nvPr/>
        </p:nvPicPr>
        <p:blipFill>
          <a:blip r:embed="rId2"/>
          <a:stretch>
            <a:fillRect/>
          </a:stretch>
        </p:blipFill>
        <p:spPr>
          <a:xfrm>
            <a:off x="4572001" y="2015732"/>
            <a:ext cx="6482854" cy="4037749"/>
          </a:xfrm>
          <a:prstGeom prst="rect">
            <a:avLst/>
          </a:prstGeom>
        </p:spPr>
      </p:pic>
    </p:spTree>
    <p:extLst>
      <p:ext uri="{BB962C8B-B14F-4D97-AF65-F5344CB8AC3E}">
        <p14:creationId xmlns:p14="http://schemas.microsoft.com/office/powerpoint/2010/main" val="472522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67720-D8F9-F69A-5F96-6D8E66F6C84F}"/>
              </a:ext>
            </a:extLst>
          </p:cNvPr>
          <p:cNvSpPr>
            <a:spLocks noGrp="1"/>
          </p:cNvSpPr>
          <p:nvPr>
            <p:ph type="title"/>
          </p:nvPr>
        </p:nvSpPr>
        <p:spPr/>
        <p:txBody>
          <a:bodyPr/>
          <a:lstStyle/>
          <a:p>
            <a:pPr algn="ctr"/>
            <a:r>
              <a:rPr lang="en-US" dirty="0"/>
              <a:t>Noble Prizes (1910 – 1919)</a:t>
            </a:r>
            <a:br>
              <a:rPr lang="en-US" dirty="0"/>
            </a:br>
            <a:r>
              <a:rPr lang="en-US" dirty="0"/>
              <a:t>[Nationality]</a:t>
            </a:r>
            <a:endParaRPr lang="en-US" b="1" dirty="0"/>
          </a:p>
        </p:txBody>
      </p:sp>
      <p:sp>
        <p:nvSpPr>
          <p:cNvPr id="3" name="Content Placeholder 2">
            <a:extLst>
              <a:ext uri="{FF2B5EF4-FFF2-40B4-BE49-F238E27FC236}">
                <a16:creationId xmlns:a16="http://schemas.microsoft.com/office/drawing/2014/main" id="{A811C5A7-843B-781E-BF10-8A9A39BD8D82}"/>
              </a:ext>
            </a:extLst>
          </p:cNvPr>
          <p:cNvSpPr>
            <a:spLocks noGrp="1"/>
          </p:cNvSpPr>
          <p:nvPr>
            <p:ph idx="1"/>
          </p:nvPr>
        </p:nvSpPr>
        <p:spPr>
          <a:xfrm>
            <a:off x="1451579" y="2015732"/>
            <a:ext cx="9603275" cy="4037749"/>
          </a:xfrm>
        </p:spPr>
        <p:txBody>
          <a:bodyPr>
            <a:normAutofit fontScale="47500" lnSpcReduction="20000"/>
          </a:bodyPr>
          <a:lstStyle/>
          <a:p>
            <a:r>
              <a:rPr lang="en-US" dirty="0"/>
              <a:t>American = 3 persons</a:t>
            </a:r>
          </a:p>
          <a:p>
            <a:r>
              <a:rPr lang="en-US" dirty="0"/>
              <a:t>Australian = 1 person</a:t>
            </a:r>
          </a:p>
          <a:p>
            <a:r>
              <a:rPr lang="en-US" dirty="0"/>
              <a:t>Austrian = 2 persons</a:t>
            </a:r>
          </a:p>
          <a:p>
            <a:r>
              <a:rPr lang="en-US" dirty="0"/>
              <a:t>Belgian = 3 persons</a:t>
            </a:r>
          </a:p>
          <a:p>
            <a:r>
              <a:rPr lang="en-US" dirty="0"/>
              <a:t>Bengali = 1 person</a:t>
            </a:r>
          </a:p>
          <a:p>
            <a:r>
              <a:rPr lang="en-US" dirty="0"/>
              <a:t>British = 3 persons</a:t>
            </a:r>
          </a:p>
          <a:p>
            <a:r>
              <a:rPr lang="en-US" dirty="0"/>
              <a:t>Danish = 2 persons</a:t>
            </a:r>
          </a:p>
          <a:p>
            <a:r>
              <a:rPr lang="en-US" dirty="0"/>
              <a:t>Dutch = 3 persons</a:t>
            </a:r>
          </a:p>
          <a:p>
            <a:r>
              <a:rPr lang="en-US" dirty="0"/>
              <a:t>French = 6 persons</a:t>
            </a:r>
          </a:p>
          <a:p>
            <a:r>
              <a:rPr lang="en-US" dirty="0"/>
              <a:t>German = 10 persons</a:t>
            </a:r>
          </a:p>
          <a:p>
            <a:r>
              <a:rPr lang="en-US" dirty="0"/>
              <a:t>Hungarian = 1 person</a:t>
            </a:r>
          </a:p>
          <a:p>
            <a:r>
              <a:rPr lang="en-US" dirty="0"/>
              <a:t>Indian = 1 person</a:t>
            </a:r>
          </a:p>
          <a:p>
            <a:r>
              <a:rPr lang="en-US" dirty="0"/>
              <a:t>Swedish = 4 persons</a:t>
            </a:r>
          </a:p>
          <a:p>
            <a:r>
              <a:rPr lang="en-US" dirty="0"/>
              <a:t>Swiss = 2 persons</a:t>
            </a:r>
          </a:p>
          <a:p>
            <a:endParaRPr lang="en-US" dirty="0"/>
          </a:p>
          <a:p>
            <a:pPr marL="0" indent="0">
              <a:buNone/>
            </a:pPr>
            <a:endParaRPr lang="en-US" dirty="0"/>
          </a:p>
        </p:txBody>
      </p:sp>
      <p:pic>
        <p:nvPicPr>
          <p:cNvPr id="5" name="Picture 4">
            <a:extLst>
              <a:ext uri="{FF2B5EF4-FFF2-40B4-BE49-F238E27FC236}">
                <a16:creationId xmlns:a16="http://schemas.microsoft.com/office/drawing/2014/main" id="{89F24863-1306-1350-0A0F-6EB13F1B510A}"/>
              </a:ext>
            </a:extLst>
          </p:cNvPr>
          <p:cNvPicPr>
            <a:picLocks noChangeAspect="1"/>
          </p:cNvPicPr>
          <p:nvPr/>
        </p:nvPicPr>
        <p:blipFill>
          <a:blip r:embed="rId2"/>
          <a:stretch>
            <a:fillRect/>
          </a:stretch>
        </p:blipFill>
        <p:spPr>
          <a:xfrm>
            <a:off x="4378186" y="2015732"/>
            <a:ext cx="6676667" cy="4037748"/>
          </a:xfrm>
          <a:prstGeom prst="rect">
            <a:avLst/>
          </a:prstGeom>
        </p:spPr>
      </p:pic>
    </p:spTree>
    <p:extLst>
      <p:ext uri="{BB962C8B-B14F-4D97-AF65-F5344CB8AC3E}">
        <p14:creationId xmlns:p14="http://schemas.microsoft.com/office/powerpoint/2010/main" val="4265138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336D-0931-F177-8688-EF8497FD101D}"/>
              </a:ext>
            </a:extLst>
          </p:cNvPr>
          <p:cNvSpPr>
            <a:spLocks noGrp="1"/>
          </p:cNvSpPr>
          <p:nvPr>
            <p:ph type="title"/>
          </p:nvPr>
        </p:nvSpPr>
        <p:spPr/>
        <p:txBody>
          <a:bodyPr/>
          <a:lstStyle/>
          <a:p>
            <a:pPr algn="ctr"/>
            <a:r>
              <a:rPr lang="en-US" dirty="0"/>
              <a:t>Noble Prizes (1910 – 1919)</a:t>
            </a:r>
            <a:br>
              <a:rPr lang="en-US" dirty="0"/>
            </a:br>
            <a:r>
              <a:rPr lang="en-US" dirty="0"/>
              <a:t>[Country of Origin]</a:t>
            </a:r>
          </a:p>
        </p:txBody>
      </p:sp>
      <p:sp>
        <p:nvSpPr>
          <p:cNvPr id="3" name="Content Placeholder 2">
            <a:extLst>
              <a:ext uri="{FF2B5EF4-FFF2-40B4-BE49-F238E27FC236}">
                <a16:creationId xmlns:a16="http://schemas.microsoft.com/office/drawing/2014/main" id="{636F78D7-C068-3B37-C922-73D0F5E569E2}"/>
              </a:ext>
            </a:extLst>
          </p:cNvPr>
          <p:cNvSpPr>
            <a:spLocks noGrp="1"/>
          </p:cNvSpPr>
          <p:nvPr>
            <p:ph idx="1"/>
          </p:nvPr>
        </p:nvSpPr>
        <p:spPr>
          <a:xfrm>
            <a:off x="1451579" y="2015732"/>
            <a:ext cx="9603275" cy="4037749"/>
          </a:xfrm>
        </p:spPr>
        <p:txBody>
          <a:bodyPr>
            <a:normAutofit fontScale="55000" lnSpcReduction="20000"/>
          </a:bodyPr>
          <a:lstStyle/>
          <a:p>
            <a:r>
              <a:rPr lang="en-US" dirty="0"/>
              <a:t>Australia = 1 person</a:t>
            </a:r>
          </a:p>
          <a:p>
            <a:r>
              <a:rPr lang="en-US" dirty="0"/>
              <a:t>Austria = 2 persons</a:t>
            </a:r>
          </a:p>
          <a:p>
            <a:r>
              <a:rPr lang="en-US" dirty="0"/>
              <a:t>Belgium = 3 persons</a:t>
            </a:r>
          </a:p>
          <a:p>
            <a:r>
              <a:rPr lang="en-US" dirty="0"/>
              <a:t>Denmark = 2 persons</a:t>
            </a:r>
          </a:p>
          <a:p>
            <a:r>
              <a:rPr lang="en-US" dirty="0"/>
              <a:t>France = 6 persons</a:t>
            </a:r>
          </a:p>
          <a:p>
            <a:r>
              <a:rPr lang="en-US" dirty="0"/>
              <a:t>Germany = 10 persons + 1 institute</a:t>
            </a:r>
          </a:p>
          <a:p>
            <a:r>
              <a:rPr lang="en-US" dirty="0"/>
              <a:t>Hungary = 1 person</a:t>
            </a:r>
          </a:p>
          <a:p>
            <a:r>
              <a:rPr lang="en-US" dirty="0"/>
              <a:t>India = 1 person</a:t>
            </a:r>
          </a:p>
          <a:p>
            <a:r>
              <a:rPr lang="en-US" dirty="0"/>
              <a:t>Netherlands = 3 persons</a:t>
            </a:r>
          </a:p>
          <a:p>
            <a:r>
              <a:rPr lang="en-US" dirty="0"/>
              <a:t>Sweden = 4 persons</a:t>
            </a:r>
          </a:p>
          <a:p>
            <a:r>
              <a:rPr lang="en-US" dirty="0"/>
              <a:t>Switzerland = 2 persons + 1 institute</a:t>
            </a:r>
          </a:p>
          <a:p>
            <a:r>
              <a:rPr lang="en-US" dirty="0"/>
              <a:t>United Kingdom = 3 persons</a:t>
            </a:r>
          </a:p>
          <a:p>
            <a:r>
              <a:rPr lang="en-US" dirty="0"/>
              <a:t>United States =  3 persons</a:t>
            </a:r>
          </a:p>
        </p:txBody>
      </p:sp>
      <p:pic>
        <p:nvPicPr>
          <p:cNvPr id="5" name="Picture 4">
            <a:extLst>
              <a:ext uri="{FF2B5EF4-FFF2-40B4-BE49-F238E27FC236}">
                <a16:creationId xmlns:a16="http://schemas.microsoft.com/office/drawing/2014/main" id="{64A679EA-F5A1-177D-D50B-6E58BEA7B8B9}"/>
              </a:ext>
            </a:extLst>
          </p:cNvPr>
          <p:cNvPicPr>
            <a:picLocks noChangeAspect="1"/>
          </p:cNvPicPr>
          <p:nvPr/>
        </p:nvPicPr>
        <p:blipFill>
          <a:blip r:embed="rId2"/>
          <a:stretch>
            <a:fillRect/>
          </a:stretch>
        </p:blipFill>
        <p:spPr>
          <a:xfrm>
            <a:off x="4629978" y="2015732"/>
            <a:ext cx="6424876" cy="4037748"/>
          </a:xfrm>
          <a:prstGeom prst="rect">
            <a:avLst/>
          </a:prstGeom>
        </p:spPr>
      </p:pic>
    </p:spTree>
    <p:extLst>
      <p:ext uri="{BB962C8B-B14F-4D97-AF65-F5344CB8AC3E}">
        <p14:creationId xmlns:p14="http://schemas.microsoft.com/office/powerpoint/2010/main" val="560560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A82B-2B1F-3B98-CF63-235485685D1E}"/>
              </a:ext>
            </a:extLst>
          </p:cNvPr>
          <p:cNvSpPr>
            <a:spLocks noGrp="1"/>
          </p:cNvSpPr>
          <p:nvPr>
            <p:ph type="ctrTitle"/>
          </p:nvPr>
        </p:nvSpPr>
        <p:spPr/>
        <p:txBody>
          <a:bodyPr/>
          <a:lstStyle/>
          <a:p>
            <a:r>
              <a:rPr lang="en-US" dirty="0"/>
              <a:t>Noble Prizes</a:t>
            </a:r>
            <a:br>
              <a:rPr lang="en-US" dirty="0"/>
            </a:br>
            <a:r>
              <a:rPr lang="en-US" dirty="0"/>
              <a:t>(1910 – 1919)</a:t>
            </a:r>
          </a:p>
        </p:txBody>
      </p:sp>
      <p:sp>
        <p:nvSpPr>
          <p:cNvPr id="3" name="Subtitle 2">
            <a:extLst>
              <a:ext uri="{FF2B5EF4-FFF2-40B4-BE49-F238E27FC236}">
                <a16:creationId xmlns:a16="http://schemas.microsoft.com/office/drawing/2014/main" id="{7D5362C3-9A5E-5586-4FD0-BD9D450B3460}"/>
              </a:ext>
            </a:extLst>
          </p:cNvPr>
          <p:cNvSpPr>
            <a:spLocks noGrp="1"/>
          </p:cNvSpPr>
          <p:nvPr>
            <p:ph type="subTitle" idx="1"/>
          </p:nvPr>
        </p:nvSpPr>
        <p:spPr>
          <a:xfrm>
            <a:off x="2417779" y="3531204"/>
            <a:ext cx="4036029" cy="2524498"/>
          </a:xfrm>
        </p:spPr>
        <p:txBody>
          <a:bodyPr>
            <a:normAutofit fontScale="92500" lnSpcReduction="20000"/>
          </a:bodyPr>
          <a:lstStyle/>
          <a:p>
            <a:r>
              <a:rPr lang="en-US" b="1" i="1" dirty="0"/>
              <a:t>Team Members:</a:t>
            </a:r>
          </a:p>
          <a:p>
            <a:pPr marL="285750" indent="-285750">
              <a:buFont typeface="Courier New" panose="02070309020205020404" pitchFamily="49" charset="0"/>
              <a:buChar char="o"/>
            </a:pPr>
            <a:r>
              <a:rPr lang="en-US" dirty="0"/>
              <a:t>Laiba Khan ( se-211066 )</a:t>
            </a:r>
          </a:p>
          <a:p>
            <a:pPr marL="285750" indent="-285750">
              <a:buFont typeface="Courier New" panose="02070309020205020404" pitchFamily="49" charset="0"/>
              <a:buChar char="o"/>
            </a:pPr>
            <a:r>
              <a:rPr lang="en-US" dirty="0"/>
              <a:t>Zeeshan Javed ( se-211067 )</a:t>
            </a:r>
          </a:p>
          <a:p>
            <a:pPr marL="285750" indent="-285750">
              <a:buFont typeface="Courier New" panose="02070309020205020404" pitchFamily="49" charset="0"/>
              <a:buChar char="o"/>
            </a:pPr>
            <a:r>
              <a:rPr lang="en-US" dirty="0"/>
              <a:t>M Rehan ( SE-211078 )</a:t>
            </a:r>
          </a:p>
          <a:p>
            <a:pPr marL="285750" indent="-285750">
              <a:buFont typeface="Courier New" panose="02070309020205020404" pitchFamily="49" charset="0"/>
              <a:buChar char="o"/>
            </a:pPr>
            <a:r>
              <a:rPr lang="en-US" dirty="0"/>
              <a:t>M Hanzalah ( se-211090 )</a:t>
            </a:r>
          </a:p>
          <a:p>
            <a:pPr marL="285750" indent="-285750">
              <a:buFont typeface="Courier New" panose="02070309020205020404" pitchFamily="49" charset="0"/>
              <a:buChar char="o"/>
            </a:pPr>
            <a:r>
              <a:rPr lang="en-US" dirty="0"/>
              <a:t>Huzaifa Khalid ( se-211102 )</a:t>
            </a:r>
          </a:p>
          <a:p>
            <a:pPr marL="285750" indent="-285750">
              <a:buFont typeface="Courier New" panose="02070309020205020404" pitchFamily="49" charset="0"/>
              <a:buChar char="o"/>
            </a:pPr>
            <a:endParaRPr lang="en-US" dirty="0"/>
          </a:p>
          <a:p>
            <a:endParaRPr lang="en-US" dirty="0"/>
          </a:p>
        </p:txBody>
      </p:sp>
    </p:spTree>
    <p:extLst>
      <p:ext uri="{BB962C8B-B14F-4D97-AF65-F5344CB8AC3E}">
        <p14:creationId xmlns:p14="http://schemas.microsoft.com/office/powerpoint/2010/main" val="2273658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AEBA0-ED67-05A0-099A-F569F01C17DA}"/>
              </a:ext>
            </a:extLst>
          </p:cNvPr>
          <p:cNvSpPr>
            <a:spLocks noGrp="1"/>
          </p:cNvSpPr>
          <p:nvPr>
            <p:ph type="title"/>
          </p:nvPr>
        </p:nvSpPr>
        <p:spPr/>
        <p:txBody>
          <a:bodyPr/>
          <a:lstStyle/>
          <a:p>
            <a:pPr algn="ctr"/>
            <a:r>
              <a:rPr lang="en-US" dirty="0"/>
              <a:t>Noble Prizes (1910 – 1919)</a:t>
            </a:r>
            <a:br>
              <a:rPr lang="en-US" dirty="0"/>
            </a:br>
            <a:r>
              <a:rPr lang="en-US" dirty="0"/>
              <a:t>[Subjects]</a:t>
            </a:r>
          </a:p>
        </p:txBody>
      </p:sp>
      <p:sp>
        <p:nvSpPr>
          <p:cNvPr id="3" name="Content Placeholder 2">
            <a:extLst>
              <a:ext uri="{FF2B5EF4-FFF2-40B4-BE49-F238E27FC236}">
                <a16:creationId xmlns:a16="http://schemas.microsoft.com/office/drawing/2014/main" id="{653E3888-BDFE-BB30-63E2-952B024DC8B8}"/>
              </a:ext>
            </a:extLst>
          </p:cNvPr>
          <p:cNvSpPr>
            <a:spLocks noGrp="1"/>
          </p:cNvSpPr>
          <p:nvPr>
            <p:ph idx="1"/>
          </p:nvPr>
        </p:nvSpPr>
        <p:spPr>
          <a:xfrm>
            <a:off x="1451579" y="2015732"/>
            <a:ext cx="9603275" cy="4037749"/>
          </a:xfrm>
        </p:spPr>
        <p:txBody>
          <a:bodyPr/>
          <a:lstStyle/>
          <a:p>
            <a:endParaRPr lang="en-US" dirty="0"/>
          </a:p>
          <a:p>
            <a:r>
              <a:rPr lang="en-US" dirty="0"/>
              <a:t>Chemistry = 8 persons</a:t>
            </a:r>
          </a:p>
          <a:p>
            <a:r>
              <a:rPr lang="en-US" dirty="0"/>
              <a:t>Literature = 9 persons</a:t>
            </a:r>
          </a:p>
          <a:p>
            <a:r>
              <a:rPr lang="en-US" dirty="0"/>
              <a:t>Medicine = 6 persons</a:t>
            </a:r>
          </a:p>
          <a:p>
            <a:r>
              <a:rPr lang="en-US" dirty="0"/>
              <a:t>Peace = 5 persons + 2 institutes</a:t>
            </a:r>
          </a:p>
          <a:p>
            <a:r>
              <a:rPr lang="en-US" dirty="0"/>
              <a:t>Physics = 10 persons</a:t>
            </a:r>
          </a:p>
        </p:txBody>
      </p:sp>
      <p:pic>
        <p:nvPicPr>
          <p:cNvPr id="5" name="Picture 4">
            <a:extLst>
              <a:ext uri="{FF2B5EF4-FFF2-40B4-BE49-F238E27FC236}">
                <a16:creationId xmlns:a16="http://schemas.microsoft.com/office/drawing/2014/main" id="{26AF3FA7-AC57-873F-E710-C057C47B69FC}"/>
              </a:ext>
            </a:extLst>
          </p:cNvPr>
          <p:cNvPicPr>
            <a:picLocks noChangeAspect="1"/>
          </p:cNvPicPr>
          <p:nvPr/>
        </p:nvPicPr>
        <p:blipFill>
          <a:blip r:embed="rId2"/>
          <a:stretch>
            <a:fillRect/>
          </a:stretch>
        </p:blipFill>
        <p:spPr>
          <a:xfrm>
            <a:off x="5339854" y="2015731"/>
            <a:ext cx="5715000" cy="4037749"/>
          </a:xfrm>
          <a:prstGeom prst="rect">
            <a:avLst/>
          </a:prstGeom>
        </p:spPr>
      </p:pic>
    </p:spTree>
    <p:extLst>
      <p:ext uri="{BB962C8B-B14F-4D97-AF65-F5344CB8AC3E}">
        <p14:creationId xmlns:p14="http://schemas.microsoft.com/office/powerpoint/2010/main" val="3761830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B7A545-AA2D-9E56-5EBB-E259F2E68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74495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FC54-36DC-3630-B05E-267EF036090E}"/>
              </a:ext>
            </a:extLst>
          </p:cNvPr>
          <p:cNvSpPr>
            <a:spLocks noGrp="1"/>
          </p:cNvSpPr>
          <p:nvPr>
            <p:ph type="title"/>
          </p:nvPr>
        </p:nvSpPr>
        <p:spPr/>
        <p:txBody>
          <a:bodyPr/>
          <a:lstStyle/>
          <a:p>
            <a:pPr algn="ctr"/>
            <a:r>
              <a:rPr lang="en-US" dirty="0"/>
              <a:t>Noble Prizes (1910)</a:t>
            </a:r>
            <a:br>
              <a:rPr lang="en-US" dirty="0"/>
            </a:br>
            <a:r>
              <a:rPr lang="en-US" dirty="0"/>
              <a:t>[NAME OF THE PRIZE WINNER]</a:t>
            </a:r>
          </a:p>
        </p:txBody>
      </p:sp>
      <p:sp>
        <p:nvSpPr>
          <p:cNvPr id="3" name="Content Placeholder 2">
            <a:extLst>
              <a:ext uri="{FF2B5EF4-FFF2-40B4-BE49-F238E27FC236}">
                <a16:creationId xmlns:a16="http://schemas.microsoft.com/office/drawing/2014/main" id="{EDE29A22-DE22-B46C-811F-7BE3DEC943DD}"/>
              </a:ext>
            </a:extLst>
          </p:cNvPr>
          <p:cNvSpPr>
            <a:spLocks noGrp="1"/>
          </p:cNvSpPr>
          <p:nvPr>
            <p:ph idx="1"/>
          </p:nvPr>
        </p:nvSpPr>
        <p:spPr>
          <a:xfrm>
            <a:off x="1451579" y="2015732"/>
            <a:ext cx="9603275" cy="4037749"/>
          </a:xfrm>
        </p:spPr>
        <p:txBody>
          <a:bodyPr>
            <a:normAutofit/>
          </a:bodyPr>
          <a:lstStyle/>
          <a:p>
            <a:r>
              <a:rPr lang="en-US" b="1" i="1" u="none" strike="noStrike" dirty="0">
                <a:effectLst/>
                <a:latin typeface="Alfred Serif Regular"/>
              </a:rPr>
              <a:t>Bureau international permanent de la Paix (Permanent International Peace Bureau)</a:t>
            </a:r>
            <a:br>
              <a:rPr lang="en-US" b="1" i="1" u="none" strike="noStrike" dirty="0">
                <a:effectLst/>
                <a:latin typeface="Alfred Serif Regular"/>
              </a:rPr>
            </a:br>
            <a:r>
              <a:rPr lang="en-US" b="0" i="0" dirty="0">
                <a:solidFill>
                  <a:srgbClr val="2E2A25"/>
                </a:solidFill>
                <a:effectLst/>
                <a:latin typeface="Alfred Serif Regular"/>
              </a:rPr>
              <a:t>“for acting as a link between the peace societies of the various countries, and helping them to organize the world rallies of the international peace movement”</a:t>
            </a:r>
          </a:p>
          <a:p>
            <a:r>
              <a:rPr lang="en-US" b="1" i="1" u="none" strike="noStrike" dirty="0">
                <a:effectLst/>
                <a:latin typeface="Alfred Serif Regular"/>
              </a:rPr>
              <a:t>Paul Johann Ludwig Heyse</a:t>
            </a:r>
            <a:br>
              <a:rPr lang="en-US" dirty="0"/>
            </a:br>
            <a:r>
              <a:rPr lang="en-US" b="0" i="0" dirty="0">
                <a:solidFill>
                  <a:srgbClr val="2E2A25"/>
                </a:solidFill>
                <a:effectLst/>
                <a:latin typeface="Alfred Serif Regular"/>
              </a:rPr>
              <a:t>“as a tribute to the consummate artistry, permeated with idealism, which he has demonstrated during his long productive career as a lyric poet, dramatist, novelist and writer of world-renowned short stories”</a:t>
            </a:r>
          </a:p>
          <a:p>
            <a:r>
              <a:rPr lang="en-US" b="1" i="1" u="none" strike="noStrike" dirty="0">
                <a:effectLst/>
                <a:latin typeface="Alfred Serif Regular"/>
              </a:rPr>
              <a:t>Albrecht Kossel</a:t>
            </a:r>
            <a:br>
              <a:rPr lang="en-US" dirty="0"/>
            </a:br>
            <a:r>
              <a:rPr lang="en-US" b="0" i="0" dirty="0">
                <a:solidFill>
                  <a:srgbClr val="2E2A25"/>
                </a:solidFill>
                <a:effectLst/>
                <a:latin typeface="Alfred Serif Regular"/>
              </a:rPr>
              <a:t>“in recognition of the contributions to our knowledge of cell chemistry made through his work on proteins, including the nucleic substances”</a:t>
            </a:r>
            <a:endParaRPr lang="en-US" dirty="0"/>
          </a:p>
        </p:txBody>
      </p:sp>
    </p:spTree>
    <p:extLst>
      <p:ext uri="{BB962C8B-B14F-4D97-AF65-F5344CB8AC3E}">
        <p14:creationId xmlns:p14="http://schemas.microsoft.com/office/powerpoint/2010/main" val="13232404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FC54-36DC-3630-B05E-267EF036090E}"/>
              </a:ext>
            </a:extLst>
          </p:cNvPr>
          <p:cNvSpPr>
            <a:spLocks noGrp="1"/>
          </p:cNvSpPr>
          <p:nvPr>
            <p:ph type="title"/>
          </p:nvPr>
        </p:nvSpPr>
        <p:spPr/>
        <p:txBody>
          <a:bodyPr/>
          <a:lstStyle/>
          <a:p>
            <a:pPr algn="ctr"/>
            <a:r>
              <a:rPr lang="en-US" dirty="0"/>
              <a:t>Noble Prizes (1910)</a:t>
            </a:r>
            <a:br>
              <a:rPr lang="en-US" dirty="0"/>
            </a:br>
            <a:r>
              <a:rPr lang="en-US" dirty="0"/>
              <a:t>[NAME OF THE PRIZE WINNER]</a:t>
            </a:r>
          </a:p>
        </p:txBody>
      </p:sp>
      <p:sp>
        <p:nvSpPr>
          <p:cNvPr id="3" name="Content Placeholder 2">
            <a:extLst>
              <a:ext uri="{FF2B5EF4-FFF2-40B4-BE49-F238E27FC236}">
                <a16:creationId xmlns:a16="http://schemas.microsoft.com/office/drawing/2014/main" id="{EDE29A22-DE22-B46C-811F-7BE3DEC943DD}"/>
              </a:ext>
            </a:extLst>
          </p:cNvPr>
          <p:cNvSpPr>
            <a:spLocks noGrp="1"/>
          </p:cNvSpPr>
          <p:nvPr>
            <p:ph idx="1"/>
          </p:nvPr>
        </p:nvSpPr>
        <p:spPr>
          <a:xfrm>
            <a:off x="1451579" y="2015732"/>
            <a:ext cx="9603275" cy="4037749"/>
          </a:xfrm>
        </p:spPr>
        <p:txBody>
          <a:bodyPr>
            <a:normAutofit/>
          </a:bodyPr>
          <a:lstStyle/>
          <a:p>
            <a:endParaRPr lang="en-US" b="1" i="1" u="none" strike="noStrike" dirty="0">
              <a:effectLst/>
              <a:latin typeface="Alfred Serif Regular"/>
            </a:endParaRPr>
          </a:p>
          <a:p>
            <a:r>
              <a:rPr lang="en-US" b="1" i="1" u="none" strike="noStrike" dirty="0">
                <a:effectLst/>
                <a:latin typeface="Alfred Serif Regular"/>
              </a:rPr>
              <a:t>Otto Wallach</a:t>
            </a:r>
            <a:br>
              <a:rPr lang="en-US" dirty="0"/>
            </a:br>
            <a:r>
              <a:rPr lang="en-US" b="0" i="0" dirty="0">
                <a:solidFill>
                  <a:srgbClr val="2E2A25"/>
                </a:solidFill>
                <a:effectLst/>
                <a:latin typeface="Alfred Serif Regular"/>
              </a:rPr>
              <a:t>“in recognition of his services to organic chemistry and the chemical industry by his pioneer work in the field of alicyclic compounds”</a:t>
            </a:r>
          </a:p>
          <a:p>
            <a:pPr marL="0" indent="0">
              <a:buNone/>
            </a:pPr>
            <a:endParaRPr lang="en-US" b="0" i="0" dirty="0">
              <a:solidFill>
                <a:srgbClr val="2E2A25"/>
              </a:solidFill>
              <a:effectLst/>
              <a:latin typeface="Alfred Serif Regular"/>
            </a:endParaRPr>
          </a:p>
          <a:p>
            <a:r>
              <a:rPr lang="en-US" b="1" i="1" u="none" strike="noStrike" dirty="0">
                <a:effectLst/>
                <a:latin typeface="Alfred Serif Regular"/>
              </a:rPr>
              <a:t>Johannes Diderik van der Waals</a:t>
            </a:r>
            <a:br>
              <a:rPr lang="en-US" b="1" i="1" dirty="0"/>
            </a:br>
            <a:r>
              <a:rPr lang="en-US" b="0" i="0" dirty="0">
                <a:solidFill>
                  <a:srgbClr val="2E2A25"/>
                </a:solidFill>
                <a:effectLst/>
                <a:latin typeface="Alfred Serif Regular"/>
              </a:rPr>
              <a:t>“for his work on the equation of state for gases and liquids”</a:t>
            </a:r>
            <a:endParaRPr lang="en-US" dirty="0"/>
          </a:p>
        </p:txBody>
      </p:sp>
    </p:spTree>
    <p:extLst>
      <p:ext uri="{BB962C8B-B14F-4D97-AF65-F5344CB8AC3E}">
        <p14:creationId xmlns:p14="http://schemas.microsoft.com/office/powerpoint/2010/main" val="3803859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247D-CEB8-365E-661B-5057E816B4A8}"/>
              </a:ext>
            </a:extLst>
          </p:cNvPr>
          <p:cNvSpPr>
            <a:spLocks noGrp="1"/>
          </p:cNvSpPr>
          <p:nvPr>
            <p:ph type="title"/>
          </p:nvPr>
        </p:nvSpPr>
        <p:spPr/>
        <p:txBody>
          <a:bodyPr/>
          <a:lstStyle/>
          <a:p>
            <a:pPr algn="ctr"/>
            <a:r>
              <a:rPr lang="en-US" dirty="0"/>
              <a:t>Noble Prizes (1911)</a:t>
            </a:r>
            <a:br>
              <a:rPr lang="en-US" dirty="0"/>
            </a:br>
            <a:r>
              <a:rPr lang="en-US" dirty="0"/>
              <a:t>[NAME OF THE PRIZE WINNER]</a:t>
            </a:r>
          </a:p>
        </p:txBody>
      </p:sp>
      <p:sp>
        <p:nvSpPr>
          <p:cNvPr id="3" name="Content Placeholder 2">
            <a:extLst>
              <a:ext uri="{FF2B5EF4-FFF2-40B4-BE49-F238E27FC236}">
                <a16:creationId xmlns:a16="http://schemas.microsoft.com/office/drawing/2014/main" id="{7830C58B-005F-B019-FC14-5453C8359EF8}"/>
              </a:ext>
            </a:extLst>
          </p:cNvPr>
          <p:cNvSpPr>
            <a:spLocks noGrp="1"/>
          </p:cNvSpPr>
          <p:nvPr>
            <p:ph idx="1"/>
          </p:nvPr>
        </p:nvSpPr>
        <p:spPr>
          <a:xfrm>
            <a:off x="1451579" y="2015733"/>
            <a:ext cx="9603275" cy="4037748"/>
          </a:xfrm>
        </p:spPr>
        <p:txBody>
          <a:bodyPr>
            <a:normAutofit/>
          </a:bodyPr>
          <a:lstStyle/>
          <a:p>
            <a:r>
              <a:rPr lang="en-US" b="1" i="1" u="none" strike="noStrike" dirty="0">
                <a:effectLst/>
                <a:latin typeface="Alfred Serif Regular"/>
              </a:rPr>
              <a:t>Alfred Hermann Fried</a:t>
            </a:r>
            <a:br>
              <a:rPr lang="en-US" dirty="0"/>
            </a:br>
            <a:r>
              <a:rPr lang="en-US" b="0" i="0" dirty="0">
                <a:solidFill>
                  <a:srgbClr val="2E2A25"/>
                </a:solidFill>
                <a:effectLst/>
                <a:latin typeface="Alfred Serif Regular"/>
              </a:rPr>
              <a:t>“for his effort to expose and fight what he considers to be the main cause of war, namely, the anarchy in international relations”</a:t>
            </a:r>
          </a:p>
          <a:p>
            <a:r>
              <a:rPr lang="en-US" b="1" i="1" u="none" strike="noStrike" dirty="0">
                <a:effectLst/>
                <a:latin typeface="Alfred Serif Regular"/>
              </a:rPr>
              <a:t>Tobias Michael Carel Asser</a:t>
            </a:r>
            <a:br>
              <a:rPr lang="en-US" dirty="0"/>
            </a:br>
            <a:r>
              <a:rPr lang="en-US" b="0" i="0" dirty="0">
                <a:solidFill>
                  <a:srgbClr val="2E2A25"/>
                </a:solidFill>
                <a:effectLst/>
                <a:latin typeface="Alfred Serif Regular"/>
              </a:rPr>
              <a:t>“for his role as co-founder of the Institute de droit international, initiator of the Conferences on International Private Law (Conferences de Droit international privé) at the Hague, and pioneer in the field of international legal relations”</a:t>
            </a:r>
          </a:p>
          <a:p>
            <a:r>
              <a:rPr lang="en-US" b="1" i="1" u="none" strike="noStrike" dirty="0">
                <a:effectLst/>
                <a:latin typeface="Alfred Serif Regular"/>
              </a:rPr>
              <a:t>Allvar Gullstrand</a:t>
            </a:r>
            <a:br>
              <a:rPr lang="en-US" b="1" i="1" dirty="0"/>
            </a:br>
            <a:r>
              <a:rPr lang="en-US" b="0" i="0" dirty="0">
                <a:solidFill>
                  <a:srgbClr val="2E2A25"/>
                </a:solidFill>
                <a:effectLst/>
                <a:latin typeface="Alfred Serif Regular"/>
              </a:rPr>
              <a:t>“for his work on the dioptrics of the eye”</a:t>
            </a:r>
          </a:p>
        </p:txBody>
      </p:sp>
    </p:spTree>
    <p:extLst>
      <p:ext uri="{BB962C8B-B14F-4D97-AF65-F5344CB8AC3E}">
        <p14:creationId xmlns:p14="http://schemas.microsoft.com/office/powerpoint/2010/main" val="3261609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8DCD-9DA8-5EDD-5E99-0F4F4961659D}"/>
              </a:ext>
            </a:extLst>
          </p:cNvPr>
          <p:cNvSpPr>
            <a:spLocks noGrp="1"/>
          </p:cNvSpPr>
          <p:nvPr>
            <p:ph type="title"/>
          </p:nvPr>
        </p:nvSpPr>
        <p:spPr/>
        <p:txBody>
          <a:bodyPr/>
          <a:lstStyle/>
          <a:p>
            <a:pPr algn="ctr"/>
            <a:r>
              <a:rPr lang="en-US" dirty="0"/>
              <a:t>Noble Prizes (1911)</a:t>
            </a:r>
            <a:br>
              <a:rPr lang="en-US" dirty="0"/>
            </a:br>
            <a:r>
              <a:rPr lang="en-US" dirty="0"/>
              <a:t>[NAME OF THE PRIZE WINNER]</a:t>
            </a:r>
          </a:p>
        </p:txBody>
      </p:sp>
      <p:sp>
        <p:nvSpPr>
          <p:cNvPr id="3" name="Content Placeholder 2">
            <a:extLst>
              <a:ext uri="{FF2B5EF4-FFF2-40B4-BE49-F238E27FC236}">
                <a16:creationId xmlns:a16="http://schemas.microsoft.com/office/drawing/2014/main" id="{03BABABE-C5B4-4BC1-EE0F-35134562028B}"/>
              </a:ext>
            </a:extLst>
          </p:cNvPr>
          <p:cNvSpPr>
            <a:spLocks noGrp="1"/>
          </p:cNvSpPr>
          <p:nvPr>
            <p:ph idx="1"/>
          </p:nvPr>
        </p:nvSpPr>
        <p:spPr>
          <a:xfrm>
            <a:off x="1451579" y="2015732"/>
            <a:ext cx="9603275" cy="4037749"/>
          </a:xfrm>
        </p:spPr>
        <p:txBody>
          <a:bodyPr>
            <a:normAutofit lnSpcReduction="10000"/>
          </a:bodyPr>
          <a:lstStyle/>
          <a:p>
            <a:r>
              <a:rPr lang="en-US" b="1" i="1" u="none" strike="noStrike" dirty="0">
                <a:effectLst/>
                <a:latin typeface="Alfred Serif Regular"/>
              </a:rPr>
              <a:t>Count Maurice (Mooris) Polidore Marie Bernhard Maeterlinck</a:t>
            </a:r>
            <a:br>
              <a:rPr lang="en-US" dirty="0"/>
            </a:br>
            <a:r>
              <a:rPr lang="en-US" b="0" i="0" dirty="0">
                <a:solidFill>
                  <a:srgbClr val="2E2A25"/>
                </a:solidFill>
                <a:effectLst/>
                <a:latin typeface="Alfred Serif Regular"/>
              </a:rPr>
              <a:t>“in appreciation of his many-sided literary activities, and especially of his dramatic works, which are distinguished by a wealth of imagination and by a poetic fancy, which reveals, sometimes in the guise of a fairy tale, a deep inspiration, while in a mysterious way they appeal to the readers’ own feelings and stimulate their imaginations”</a:t>
            </a:r>
            <a:endParaRPr lang="en-US" dirty="0">
              <a:solidFill>
                <a:srgbClr val="2E2A25"/>
              </a:solidFill>
              <a:latin typeface="Alfred Serif Regular"/>
            </a:endParaRPr>
          </a:p>
          <a:p>
            <a:r>
              <a:rPr lang="en-US" b="1" i="1" u="none" strike="noStrike" dirty="0">
                <a:effectLst/>
                <a:latin typeface="Alfred Serif Regular"/>
              </a:rPr>
              <a:t>Marie Curie, née Sklodowska</a:t>
            </a:r>
            <a:br>
              <a:rPr lang="en-US" dirty="0"/>
            </a:br>
            <a:r>
              <a:rPr lang="en-US" b="0" i="0" dirty="0">
                <a:solidFill>
                  <a:srgbClr val="2E2A25"/>
                </a:solidFill>
                <a:effectLst/>
                <a:latin typeface="Alfred Serif Regular"/>
              </a:rPr>
              <a:t>“in recognition of her services to the advancement of chemistry by the discovery of the elements radium and polonium, by the isolation of radium and the study of the nature and compounds of this remarkable element”</a:t>
            </a:r>
          </a:p>
          <a:p>
            <a:r>
              <a:rPr lang="en-US" b="1" i="1" u="none" strike="noStrike" dirty="0">
                <a:effectLst/>
                <a:latin typeface="Alfred Serif Regular"/>
              </a:rPr>
              <a:t>Wilhelm Wien</a:t>
            </a:r>
            <a:br>
              <a:rPr lang="en-US" dirty="0"/>
            </a:br>
            <a:r>
              <a:rPr lang="en-US" b="0" i="0" dirty="0">
                <a:solidFill>
                  <a:srgbClr val="2E2A25"/>
                </a:solidFill>
                <a:effectLst/>
                <a:latin typeface="Alfred Serif Regular"/>
              </a:rPr>
              <a:t>“for his discoveries regarding the laws governing the radiation of heat”</a:t>
            </a:r>
          </a:p>
        </p:txBody>
      </p:sp>
    </p:spTree>
    <p:extLst>
      <p:ext uri="{BB962C8B-B14F-4D97-AF65-F5344CB8AC3E}">
        <p14:creationId xmlns:p14="http://schemas.microsoft.com/office/powerpoint/2010/main" val="2816715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146E-FAE6-0A1D-CA00-8FAFD68A0D1B}"/>
              </a:ext>
            </a:extLst>
          </p:cNvPr>
          <p:cNvSpPr>
            <a:spLocks noGrp="1"/>
          </p:cNvSpPr>
          <p:nvPr>
            <p:ph type="title"/>
          </p:nvPr>
        </p:nvSpPr>
        <p:spPr/>
        <p:txBody>
          <a:bodyPr/>
          <a:lstStyle/>
          <a:p>
            <a:pPr algn="ctr"/>
            <a:r>
              <a:rPr lang="en-US" dirty="0"/>
              <a:t>Noble Prizes (1912)</a:t>
            </a:r>
            <a:br>
              <a:rPr lang="en-US" dirty="0"/>
            </a:br>
            <a:r>
              <a:rPr lang="en-US" dirty="0"/>
              <a:t>[NAME OF THE PRIZE WINNER]</a:t>
            </a:r>
          </a:p>
        </p:txBody>
      </p:sp>
      <p:sp>
        <p:nvSpPr>
          <p:cNvPr id="3" name="Content Placeholder 2">
            <a:extLst>
              <a:ext uri="{FF2B5EF4-FFF2-40B4-BE49-F238E27FC236}">
                <a16:creationId xmlns:a16="http://schemas.microsoft.com/office/drawing/2014/main" id="{8EAAB70A-B744-219C-2CF2-188945407964}"/>
              </a:ext>
            </a:extLst>
          </p:cNvPr>
          <p:cNvSpPr>
            <a:spLocks noGrp="1"/>
          </p:cNvSpPr>
          <p:nvPr>
            <p:ph idx="1"/>
          </p:nvPr>
        </p:nvSpPr>
        <p:spPr>
          <a:xfrm>
            <a:off x="1451579" y="2015732"/>
            <a:ext cx="9603275" cy="4037749"/>
          </a:xfrm>
        </p:spPr>
        <p:txBody>
          <a:bodyPr/>
          <a:lstStyle/>
          <a:p>
            <a:r>
              <a:rPr lang="en-US" b="1" i="1" u="none" strike="noStrike" dirty="0">
                <a:effectLst/>
                <a:latin typeface="Alfred Serif Regular"/>
              </a:rPr>
              <a:t>Elihu Root</a:t>
            </a:r>
            <a:br>
              <a:rPr lang="en-US" dirty="0"/>
            </a:br>
            <a:r>
              <a:rPr lang="en-US" b="0" i="0" dirty="0">
                <a:solidFill>
                  <a:srgbClr val="2E2A25"/>
                </a:solidFill>
                <a:effectLst/>
                <a:latin typeface="Alfred Serif Regular"/>
              </a:rPr>
              <a:t>“for bringing about better understanding between the countries of North and South America and initiating important arbitration agreements between the United States and other countries”</a:t>
            </a:r>
          </a:p>
          <a:p>
            <a:r>
              <a:rPr lang="en-US" b="1" i="1" u="none" strike="noStrike" dirty="0">
                <a:effectLst/>
                <a:latin typeface="Alfred Serif Regular"/>
              </a:rPr>
              <a:t>Gerhart Johann Robert Hauptmann</a:t>
            </a:r>
            <a:br>
              <a:rPr lang="en-US" dirty="0"/>
            </a:br>
            <a:r>
              <a:rPr lang="en-US" b="0" i="0" dirty="0">
                <a:solidFill>
                  <a:srgbClr val="2E2A25"/>
                </a:solidFill>
                <a:effectLst/>
                <a:latin typeface="Alfred Serif Regular"/>
              </a:rPr>
              <a:t>“primarily in recognition of his fruitful, varied and outstanding production in the realm of dramatic art”</a:t>
            </a:r>
          </a:p>
          <a:p>
            <a:r>
              <a:rPr lang="en-US" b="1" i="1" u="none" strike="noStrike" dirty="0">
                <a:effectLst/>
                <a:latin typeface="Alfred Serif Regular"/>
              </a:rPr>
              <a:t>Alexis Carrel</a:t>
            </a:r>
            <a:br>
              <a:rPr lang="en-US" dirty="0"/>
            </a:br>
            <a:r>
              <a:rPr lang="en-US" b="0" i="0" dirty="0">
                <a:solidFill>
                  <a:srgbClr val="2E2A25"/>
                </a:solidFill>
                <a:effectLst/>
                <a:latin typeface="Alfred Serif Regular"/>
              </a:rPr>
              <a:t>“in recognition of his work on vascular suture and the transplantation of blood vessels and organs”</a:t>
            </a:r>
            <a:endParaRPr lang="en-US" dirty="0"/>
          </a:p>
        </p:txBody>
      </p:sp>
    </p:spTree>
    <p:extLst>
      <p:ext uri="{BB962C8B-B14F-4D97-AF65-F5344CB8AC3E}">
        <p14:creationId xmlns:p14="http://schemas.microsoft.com/office/powerpoint/2010/main" val="42471030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6A27-2922-10EE-5ACE-A615FFEBD332}"/>
              </a:ext>
            </a:extLst>
          </p:cNvPr>
          <p:cNvSpPr>
            <a:spLocks noGrp="1"/>
          </p:cNvSpPr>
          <p:nvPr>
            <p:ph type="title"/>
          </p:nvPr>
        </p:nvSpPr>
        <p:spPr/>
        <p:txBody>
          <a:bodyPr/>
          <a:lstStyle/>
          <a:p>
            <a:pPr algn="ctr"/>
            <a:r>
              <a:rPr lang="en-US" dirty="0"/>
              <a:t>Noble Prizes (1912)</a:t>
            </a:r>
            <a:br>
              <a:rPr lang="en-US" dirty="0"/>
            </a:br>
            <a:r>
              <a:rPr lang="en-US" dirty="0"/>
              <a:t>[NAME OF THE PRIZE WINNER]</a:t>
            </a:r>
          </a:p>
        </p:txBody>
      </p:sp>
      <p:sp>
        <p:nvSpPr>
          <p:cNvPr id="3" name="Content Placeholder 2">
            <a:extLst>
              <a:ext uri="{FF2B5EF4-FFF2-40B4-BE49-F238E27FC236}">
                <a16:creationId xmlns:a16="http://schemas.microsoft.com/office/drawing/2014/main" id="{C1CCE319-6ABA-2A18-AC1D-2864D59A9E1D}"/>
              </a:ext>
            </a:extLst>
          </p:cNvPr>
          <p:cNvSpPr>
            <a:spLocks noGrp="1"/>
          </p:cNvSpPr>
          <p:nvPr>
            <p:ph idx="1"/>
          </p:nvPr>
        </p:nvSpPr>
        <p:spPr>
          <a:xfrm>
            <a:off x="1451579" y="2015732"/>
            <a:ext cx="9603275" cy="4037749"/>
          </a:xfrm>
        </p:spPr>
        <p:txBody>
          <a:bodyPr>
            <a:normAutofit/>
          </a:bodyPr>
          <a:lstStyle/>
          <a:p>
            <a:r>
              <a:rPr lang="en-US" b="1" i="1" u="none" strike="noStrike" dirty="0">
                <a:effectLst/>
                <a:latin typeface="Alfred Serif Regular"/>
              </a:rPr>
              <a:t>Paul Sabatier</a:t>
            </a:r>
            <a:br>
              <a:rPr lang="en-US" dirty="0"/>
            </a:br>
            <a:r>
              <a:rPr lang="en-US" b="0" i="0" dirty="0">
                <a:solidFill>
                  <a:srgbClr val="2E2A25"/>
                </a:solidFill>
                <a:effectLst/>
                <a:latin typeface="Alfred Serif Regular"/>
              </a:rPr>
              <a:t>“for his method of hydrogenating organic compounds in the presence of finely disintegrated metals whereby the progress of organic chemistry has been greatly advanced in recent years”</a:t>
            </a:r>
          </a:p>
          <a:p>
            <a:r>
              <a:rPr lang="en-US" b="1" i="1" u="none" strike="noStrike" dirty="0">
                <a:effectLst/>
                <a:latin typeface="Alfred Serif Regular"/>
              </a:rPr>
              <a:t>Victor Grignard</a:t>
            </a:r>
            <a:br>
              <a:rPr lang="en-US" b="1" i="1" dirty="0"/>
            </a:br>
            <a:r>
              <a:rPr lang="en-US" b="0" i="0" dirty="0">
                <a:solidFill>
                  <a:srgbClr val="2E2A25"/>
                </a:solidFill>
                <a:effectLst/>
                <a:latin typeface="Alfred Serif Regular"/>
              </a:rPr>
              <a:t>“for the discovery of the so-called Grignard reagent, which in recent years has greatly advanced the progress of organic chemistry”</a:t>
            </a:r>
            <a:endParaRPr lang="en-US" dirty="0">
              <a:solidFill>
                <a:srgbClr val="2E2A25"/>
              </a:solidFill>
              <a:latin typeface="Alfred Serif Regular"/>
            </a:endParaRPr>
          </a:p>
          <a:p>
            <a:r>
              <a:rPr lang="en-US" b="1" i="1" strike="noStrike" dirty="0">
                <a:effectLst/>
                <a:latin typeface="Alfred Serif Regular"/>
              </a:rPr>
              <a:t>Nils Gustaf Dalén</a:t>
            </a:r>
            <a:br>
              <a:rPr lang="en-US" dirty="0"/>
            </a:br>
            <a:r>
              <a:rPr lang="en-US" b="0" i="0" dirty="0">
                <a:solidFill>
                  <a:srgbClr val="2E2A25"/>
                </a:solidFill>
                <a:effectLst/>
                <a:latin typeface="Alfred Serif Regular"/>
              </a:rPr>
              <a:t>“for his invention of automatic regulators for use in conjunction with gas accumulators for illuminating lighthouses and buoys”</a:t>
            </a:r>
            <a:endParaRPr lang="en-US" dirty="0"/>
          </a:p>
        </p:txBody>
      </p:sp>
    </p:spTree>
    <p:extLst>
      <p:ext uri="{BB962C8B-B14F-4D97-AF65-F5344CB8AC3E}">
        <p14:creationId xmlns:p14="http://schemas.microsoft.com/office/powerpoint/2010/main" val="2244446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9D09-32EE-F61B-D695-392C961CA6A1}"/>
              </a:ext>
            </a:extLst>
          </p:cNvPr>
          <p:cNvSpPr>
            <a:spLocks noGrp="1"/>
          </p:cNvSpPr>
          <p:nvPr>
            <p:ph type="title"/>
          </p:nvPr>
        </p:nvSpPr>
        <p:spPr/>
        <p:txBody>
          <a:bodyPr/>
          <a:lstStyle/>
          <a:p>
            <a:pPr algn="ctr"/>
            <a:r>
              <a:rPr lang="en-US" dirty="0"/>
              <a:t>Noble Prizes (1913)</a:t>
            </a:r>
            <a:br>
              <a:rPr lang="en-US" dirty="0"/>
            </a:br>
            <a:r>
              <a:rPr lang="en-US" dirty="0"/>
              <a:t>[NAME OF THE PRIZE WINNER]</a:t>
            </a:r>
          </a:p>
        </p:txBody>
      </p:sp>
      <p:sp>
        <p:nvSpPr>
          <p:cNvPr id="3" name="Content Placeholder 2">
            <a:extLst>
              <a:ext uri="{FF2B5EF4-FFF2-40B4-BE49-F238E27FC236}">
                <a16:creationId xmlns:a16="http://schemas.microsoft.com/office/drawing/2014/main" id="{0EFF5641-A96B-B2C3-DE0A-F5AA325D5DA9}"/>
              </a:ext>
            </a:extLst>
          </p:cNvPr>
          <p:cNvSpPr>
            <a:spLocks noGrp="1"/>
          </p:cNvSpPr>
          <p:nvPr>
            <p:ph idx="1"/>
          </p:nvPr>
        </p:nvSpPr>
        <p:spPr>
          <a:xfrm>
            <a:off x="1451579" y="2015731"/>
            <a:ext cx="9603275" cy="4037749"/>
          </a:xfrm>
        </p:spPr>
        <p:txBody>
          <a:bodyPr>
            <a:normAutofit lnSpcReduction="10000"/>
          </a:bodyPr>
          <a:lstStyle/>
          <a:p>
            <a:r>
              <a:rPr lang="en-US" b="1" i="1" u="none" strike="noStrike" dirty="0">
                <a:effectLst/>
                <a:latin typeface="Alfred Serif Regular"/>
              </a:rPr>
              <a:t>Henri La Fontaine</a:t>
            </a:r>
            <a:br>
              <a:rPr lang="en-US" dirty="0"/>
            </a:br>
            <a:r>
              <a:rPr lang="en-US" b="0" i="0" dirty="0">
                <a:solidFill>
                  <a:srgbClr val="2E2A25"/>
                </a:solidFill>
                <a:effectLst/>
                <a:latin typeface="Alfred Serif Regular"/>
              </a:rPr>
              <a:t>“for his unparalleled contribution to the organization of peaceful internationalism”</a:t>
            </a:r>
          </a:p>
          <a:p>
            <a:pPr marL="0" indent="0">
              <a:buNone/>
            </a:pPr>
            <a:endParaRPr lang="en-US" b="0" i="0" dirty="0">
              <a:solidFill>
                <a:srgbClr val="2E2A25"/>
              </a:solidFill>
              <a:effectLst/>
              <a:latin typeface="Alfred Serif Regular"/>
            </a:endParaRPr>
          </a:p>
          <a:p>
            <a:r>
              <a:rPr lang="en-US" b="1" i="1" u="none" strike="noStrike" dirty="0">
                <a:effectLst/>
                <a:latin typeface="Alfred Serif Regular"/>
              </a:rPr>
              <a:t>Rabindranath Tagore</a:t>
            </a:r>
            <a:br>
              <a:rPr lang="en-US" dirty="0"/>
            </a:br>
            <a:r>
              <a:rPr lang="en-US" b="0" i="0" dirty="0">
                <a:solidFill>
                  <a:srgbClr val="2E2A25"/>
                </a:solidFill>
                <a:effectLst/>
                <a:latin typeface="Alfred Serif Regular"/>
              </a:rPr>
              <a:t>“because of his profoundly sensitive, fresh and beautiful verse, by which, with consummate skill, he has made his poetic thought, expressed in his own English words, a part of the literature of the West”</a:t>
            </a:r>
          </a:p>
          <a:p>
            <a:pPr marL="0" indent="0">
              <a:buNone/>
            </a:pPr>
            <a:endParaRPr lang="en-US" dirty="0">
              <a:solidFill>
                <a:srgbClr val="2E2A25"/>
              </a:solidFill>
              <a:latin typeface="Alfred Serif Regular"/>
            </a:endParaRPr>
          </a:p>
          <a:p>
            <a:r>
              <a:rPr lang="en-US" b="1" i="1" u="none" strike="noStrike" dirty="0">
                <a:effectLst/>
                <a:latin typeface="Alfred Serif Regular"/>
              </a:rPr>
              <a:t>Charles Robert Richet</a:t>
            </a:r>
            <a:br>
              <a:rPr lang="en-US" dirty="0"/>
            </a:br>
            <a:r>
              <a:rPr lang="en-US" b="0" i="0" dirty="0">
                <a:solidFill>
                  <a:srgbClr val="2E2A25"/>
                </a:solidFill>
                <a:effectLst/>
                <a:latin typeface="Alfred Serif Regular"/>
              </a:rPr>
              <a:t>“in recognition of his work on anaphylaxis”</a:t>
            </a:r>
            <a:endParaRPr lang="en-US" dirty="0"/>
          </a:p>
        </p:txBody>
      </p:sp>
    </p:spTree>
    <p:extLst>
      <p:ext uri="{BB962C8B-B14F-4D97-AF65-F5344CB8AC3E}">
        <p14:creationId xmlns:p14="http://schemas.microsoft.com/office/powerpoint/2010/main" val="948671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264</TotalTime>
  <Words>1471</Words>
  <Application>Microsoft Office PowerPoint</Application>
  <PresentationFormat>Widescreen</PresentationFormat>
  <Paragraphs>114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Alfred Serif Regular</vt:lpstr>
      <vt:lpstr>Arial</vt:lpstr>
      <vt:lpstr>Courier New</vt:lpstr>
      <vt:lpstr>Gill Sans MT</vt:lpstr>
      <vt:lpstr>inherit</vt:lpstr>
      <vt:lpstr>var(--secondary-font-italic)</vt:lpstr>
      <vt:lpstr>Gallery</vt:lpstr>
      <vt:lpstr>PowerPoint Presentation</vt:lpstr>
      <vt:lpstr>Noble Prizes (1910 – 1919)</vt:lpstr>
      <vt:lpstr>Noble Prizes (1910) [NAME OF THE PRIZE WINNER]</vt:lpstr>
      <vt:lpstr>Noble Prizes (1910) [NAME OF THE PRIZE WINNER]</vt:lpstr>
      <vt:lpstr>Noble Prizes (1911) [NAME OF THE PRIZE WINNER]</vt:lpstr>
      <vt:lpstr>Noble Prizes (1911) [NAME OF THE PRIZE WINNER]</vt:lpstr>
      <vt:lpstr>Noble Prizes (1912) [NAME OF THE PRIZE WINNER]</vt:lpstr>
      <vt:lpstr>Noble Prizes (1912) [NAME OF THE PRIZE WINNER]</vt:lpstr>
      <vt:lpstr>Noble Prizes (1913) [NAME OF THE PRIZE WINNER]</vt:lpstr>
      <vt:lpstr>Noble Prizes (1913) [NAME OF THE PRIZE WINNER]</vt:lpstr>
      <vt:lpstr>Noble Prizes (1914) [NAME OF THE PRIZE WINNER]</vt:lpstr>
      <vt:lpstr>Noble Prizes (1915 - 1916) [NAME OF THE PRIZE WINNER]</vt:lpstr>
      <vt:lpstr>Noble Prizes (1917) [NAME OF THE PRIZE WINNER]</vt:lpstr>
      <vt:lpstr>Noble Prizes (1918) [NAME OF THE PRIZE WINNER]</vt:lpstr>
      <vt:lpstr>Noble Prizes (1919) [NAME OF THE PRIZE WINNER]</vt:lpstr>
      <vt:lpstr>Noble Prizes (1910 – 1919) [Gender (M/F)]</vt:lpstr>
      <vt:lpstr>Noble Prizes (1910 – 1919) [Ages]</vt:lpstr>
      <vt:lpstr>Noble Prizes (1910 – 1919) [Nationality]</vt:lpstr>
      <vt:lpstr>Noble Prizes (1910 – 1919) [Country of Origin]</vt:lpstr>
      <vt:lpstr>Noble Prizes (1910 – 1919) [Subjects]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Zeeshan Javed</dc:creator>
  <cp:lastModifiedBy>Zeeshan Javed</cp:lastModifiedBy>
  <cp:revision>2</cp:revision>
  <dcterms:created xsi:type="dcterms:W3CDTF">2023-02-02T14:12:10Z</dcterms:created>
  <dcterms:modified xsi:type="dcterms:W3CDTF">2023-02-02T18:36:19Z</dcterms:modified>
</cp:coreProperties>
</file>