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70" r:id="rId4"/>
    <p:sldId id="271" r:id="rId5"/>
    <p:sldId id="272" r:id="rId6"/>
    <p:sldId id="273" r:id="rId7"/>
    <p:sldId id="274" r:id="rId8"/>
    <p:sldId id="275" r:id="rId9"/>
    <p:sldId id="276" r:id="rId10"/>
    <p:sldId id="280" r:id="rId11"/>
    <p:sldId id="277"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063" autoAdjust="0"/>
  </p:normalViewPr>
  <p:slideViewPr>
    <p:cSldViewPr snapToGrid="0">
      <p:cViewPr varScale="1">
        <p:scale>
          <a:sx n="68" d="100"/>
          <a:sy n="68" d="100"/>
        </p:scale>
        <p:origin x="786" y="-31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28-Nov-22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28-Nov-22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369224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28-Nov-22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28-Nov-22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28-Nov-22</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28-Nov-22</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28-Nov-22</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28-Nov-22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28-Nov-22</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28-Nov-22</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28-Nov-22</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28-Nov-22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28-Nov-22</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Management Information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MIS )</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solidFill>
                  <a:schemeClr val="accent6">
                    <a:lumMod val="50000"/>
                  </a:schemeClr>
                </a:solidFill>
                <a:latin typeface="Times New Roman" panose="02020603050405020304" pitchFamily="18" charset="0"/>
                <a:cs typeface="Times New Roman" panose="02020603050405020304" pitchFamily="18" charset="0"/>
              </a:rPr>
              <a:t>Assignment#01</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1CA0-02B7-5090-44FB-69E2C7D75414}"/>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Conclusion</a:t>
            </a:r>
          </a:p>
        </p:txBody>
      </p:sp>
      <p:pic>
        <p:nvPicPr>
          <p:cNvPr id="6" name="Picture Placeholder 5">
            <a:extLst>
              <a:ext uri="{FF2B5EF4-FFF2-40B4-BE49-F238E27FC236}">
                <a16:creationId xmlns:a16="http://schemas.microsoft.com/office/drawing/2014/main" id="{63D3C296-81FF-B6C0-C22C-7743931C4A42}"/>
              </a:ext>
            </a:extLst>
          </p:cNvPr>
          <p:cNvPicPr>
            <a:picLocks noGrp="1" noChangeAspect="1"/>
          </p:cNvPicPr>
          <p:nvPr>
            <p:ph type="pic" idx="1"/>
          </p:nvPr>
        </p:nvPicPr>
        <p:blipFill>
          <a:blip r:embed="rId2"/>
          <a:srcRect l="2718" r="2718"/>
          <a:stretch>
            <a:fillRect/>
          </a:stretch>
        </p:blipFill>
        <p:spPr>
          <a:xfrm>
            <a:off x="5273040" y="1828800"/>
            <a:ext cx="6172200" cy="4343400"/>
          </a:xfrm>
        </p:spPr>
      </p:pic>
      <p:sp>
        <p:nvSpPr>
          <p:cNvPr id="4" name="Text Placeholder 3">
            <a:extLst>
              <a:ext uri="{FF2B5EF4-FFF2-40B4-BE49-F238E27FC236}">
                <a16:creationId xmlns:a16="http://schemas.microsoft.com/office/drawing/2014/main" id="{04B8D373-C243-FF79-7680-6022313A582B}"/>
              </a:ext>
            </a:extLst>
          </p:cNvPr>
          <p:cNvSpPr>
            <a:spLocks noGrp="1"/>
          </p:cNvSpPr>
          <p:nvPr>
            <p:ph type="body" sz="half" idx="2"/>
          </p:nvPr>
        </p:nvSpPr>
        <p:spPr>
          <a:xfrm>
            <a:off x="562708" y="1828800"/>
            <a:ext cx="4304714" cy="4774066"/>
          </a:xfrm>
        </p:spPr>
        <p:txBody>
          <a:bodyPr>
            <a:normAutofit/>
          </a:bodyPr>
          <a:lstStyle/>
          <a:p>
            <a:pPr algn="just"/>
            <a:r>
              <a:rPr lang="en-US" dirty="0">
                <a:latin typeface="Times New Roman" panose="02020603050405020304" pitchFamily="18" charset="0"/>
                <a:cs typeface="Times New Roman" panose="02020603050405020304" pitchFamily="18" charset="0"/>
              </a:rPr>
              <a:t>We visit 10 different shops in different parts of Karachi. We ask some questions to the shopkeepers about the availability of products in terms of there sizes. We notice that the small and large pack of approximately all products are easily available at every store. Some stores are not selling the family pack because the family pack of every product can’t sell fast, most of the people buy small or large pack. So, in conclusion we can say that the family pack of each product are not easily available at stores.</a:t>
            </a:r>
          </a:p>
        </p:txBody>
      </p:sp>
    </p:spTree>
    <p:extLst>
      <p:ext uri="{BB962C8B-B14F-4D97-AF65-F5344CB8AC3E}">
        <p14:creationId xmlns:p14="http://schemas.microsoft.com/office/powerpoint/2010/main" val="103391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1580-8F07-7765-FA77-B222B69977C8}"/>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5C5749ED-1AB1-2350-D9DD-980843414EC9}"/>
              </a:ext>
            </a:extLst>
          </p:cNvPr>
          <p:cNvSpPr>
            <a:spLocks noGrp="1"/>
          </p:cNvSpPr>
          <p:nvPr>
            <p:ph idx="1"/>
          </p:nvPr>
        </p:nvSpPr>
        <p:spPr>
          <a:xfrm>
            <a:off x="3314700" y="2865650"/>
            <a:ext cx="5562600" cy="1828800"/>
          </a:xfrm>
        </p:spPr>
        <p:txBody>
          <a:bodyPr/>
          <a:lstStyle/>
          <a:p>
            <a:r>
              <a:rPr lang="en-US" dirty="0"/>
              <a:t>Huzaifa Khalid ( SE-211102 )</a:t>
            </a:r>
          </a:p>
          <a:p>
            <a:r>
              <a:rPr lang="en-US" dirty="0"/>
              <a:t>Zeeshan Javed ( SE-211067 )</a:t>
            </a:r>
          </a:p>
          <a:p>
            <a:r>
              <a:rPr lang="en-US" dirty="0"/>
              <a:t>Muhammad Hanzalah ( SE-211090 )</a:t>
            </a:r>
          </a:p>
          <a:p>
            <a:pPr marL="0" indent="0">
              <a:buNone/>
            </a:pPr>
            <a:endParaRPr lang="en-US" dirty="0"/>
          </a:p>
        </p:txBody>
      </p:sp>
    </p:spTree>
    <p:extLst>
      <p:ext uri="{BB962C8B-B14F-4D97-AF65-F5344CB8AC3E}">
        <p14:creationId xmlns:p14="http://schemas.microsoft.com/office/powerpoint/2010/main" val="139052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A8CE3-9CCA-4A6A-7098-C454BAF8D1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1414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67375"/>
            <a:ext cx="9601200" cy="1036850"/>
          </a:xfrm>
        </p:spPr>
        <p:txBody>
          <a:bodyPr>
            <a:normAutofit/>
          </a:bodyPr>
          <a:lstStyle/>
          <a:p>
            <a:r>
              <a:rPr lang="en-US" sz="3600" dirty="0">
                <a:latin typeface="Times New Roman" panose="02020603050405020304" pitchFamily="18" charset="0"/>
                <a:cs typeface="Times New Roman" panose="02020603050405020304" pitchFamily="18" charset="0"/>
              </a:rPr>
              <a:t>Market Research About Soaps in General Stores</a:t>
            </a:r>
          </a:p>
        </p:txBody>
      </p:sp>
      <p:sp>
        <p:nvSpPr>
          <p:cNvPr id="3" name="Content Placeholder 2"/>
          <p:cNvSpPr>
            <a:spLocks noGrp="1"/>
          </p:cNvSpPr>
          <p:nvPr>
            <p:ph idx="1"/>
          </p:nvPr>
        </p:nvSpPr>
        <p:spPr>
          <a:xfrm>
            <a:off x="676421" y="2236763"/>
            <a:ext cx="3262532" cy="3615397"/>
          </a:xfrm>
        </p:spPr>
        <p:txBody>
          <a:bodyPr/>
          <a:lstStyle/>
          <a:p>
            <a:pPr marL="0" indent="0" algn="ctr">
              <a:buNone/>
            </a:pPr>
            <a:r>
              <a:rPr lang="en-US" sz="3600" dirty="0">
                <a:latin typeface="Times New Roman" panose="02020603050405020304" pitchFamily="18" charset="0"/>
                <a:cs typeface="Times New Roman" panose="02020603050405020304" pitchFamily="18" charset="0"/>
              </a:rPr>
              <a:t>We have visited to different general stores in the city to find out the market of Soaps in the city. </a:t>
            </a:r>
          </a:p>
          <a:p>
            <a:pPr marL="0" indent="0">
              <a:buNone/>
            </a:pPr>
            <a:endParaRPr lang="en-US" dirty="0"/>
          </a:p>
        </p:txBody>
      </p:sp>
      <p:pic>
        <p:nvPicPr>
          <p:cNvPr id="13" name="Picture 12">
            <a:extLst>
              <a:ext uri="{FF2B5EF4-FFF2-40B4-BE49-F238E27FC236}">
                <a16:creationId xmlns:a16="http://schemas.microsoft.com/office/drawing/2014/main" id="{A2838A05-173C-2183-0B53-5CD91D33E11E}"/>
              </a:ext>
            </a:extLst>
          </p:cNvPr>
          <p:cNvPicPr>
            <a:picLocks noChangeAspect="1"/>
          </p:cNvPicPr>
          <p:nvPr/>
        </p:nvPicPr>
        <p:blipFill>
          <a:blip r:embed="rId2"/>
          <a:stretch>
            <a:fillRect/>
          </a:stretch>
        </p:blipFill>
        <p:spPr>
          <a:xfrm>
            <a:off x="4557932" y="1542491"/>
            <a:ext cx="7634068" cy="5315509"/>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DCCE-14AD-D862-25FD-FE6500D5C7D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Soaps</a:t>
            </a:r>
          </a:p>
        </p:txBody>
      </p:sp>
      <p:pic>
        <p:nvPicPr>
          <p:cNvPr id="6" name="Picture 5">
            <a:extLst>
              <a:ext uri="{FF2B5EF4-FFF2-40B4-BE49-F238E27FC236}">
                <a16:creationId xmlns:a16="http://schemas.microsoft.com/office/drawing/2014/main" id="{ADF71E6B-F4CD-2C81-DEDE-E499AD1F90E6}"/>
              </a:ext>
            </a:extLst>
          </p:cNvPr>
          <p:cNvPicPr>
            <a:picLocks noChangeAspect="1"/>
          </p:cNvPicPr>
          <p:nvPr/>
        </p:nvPicPr>
        <p:blipFill>
          <a:blip r:embed="rId3"/>
          <a:stretch>
            <a:fillRect/>
          </a:stretch>
        </p:blipFill>
        <p:spPr>
          <a:xfrm>
            <a:off x="1" y="1558320"/>
            <a:ext cx="4206240" cy="3486587"/>
          </a:xfrm>
          <a:prstGeom prst="rect">
            <a:avLst/>
          </a:prstGeom>
        </p:spPr>
      </p:pic>
      <p:pic>
        <p:nvPicPr>
          <p:cNvPr id="8" name="Picture 7">
            <a:extLst>
              <a:ext uri="{FF2B5EF4-FFF2-40B4-BE49-F238E27FC236}">
                <a16:creationId xmlns:a16="http://schemas.microsoft.com/office/drawing/2014/main" id="{9037E588-7D9F-30CB-F746-25F240DAB693}"/>
              </a:ext>
            </a:extLst>
          </p:cNvPr>
          <p:cNvPicPr>
            <a:picLocks noChangeAspect="1"/>
          </p:cNvPicPr>
          <p:nvPr/>
        </p:nvPicPr>
        <p:blipFill>
          <a:blip r:embed="rId4"/>
          <a:stretch>
            <a:fillRect/>
          </a:stretch>
        </p:blipFill>
        <p:spPr>
          <a:xfrm>
            <a:off x="4206241" y="1539699"/>
            <a:ext cx="2676490" cy="2112857"/>
          </a:xfrm>
          <a:prstGeom prst="rect">
            <a:avLst/>
          </a:prstGeom>
        </p:spPr>
      </p:pic>
      <p:pic>
        <p:nvPicPr>
          <p:cNvPr id="10" name="Picture 9">
            <a:extLst>
              <a:ext uri="{FF2B5EF4-FFF2-40B4-BE49-F238E27FC236}">
                <a16:creationId xmlns:a16="http://schemas.microsoft.com/office/drawing/2014/main" id="{FC7FB205-1000-24EF-B994-B2B12C6E7285}"/>
              </a:ext>
            </a:extLst>
          </p:cNvPr>
          <p:cNvPicPr>
            <a:picLocks noChangeAspect="1"/>
          </p:cNvPicPr>
          <p:nvPr/>
        </p:nvPicPr>
        <p:blipFill>
          <a:blip r:embed="rId5"/>
          <a:stretch>
            <a:fillRect/>
          </a:stretch>
        </p:blipFill>
        <p:spPr>
          <a:xfrm>
            <a:off x="-8317" y="5008242"/>
            <a:ext cx="4214558" cy="1849758"/>
          </a:xfrm>
          <a:prstGeom prst="rect">
            <a:avLst/>
          </a:prstGeom>
        </p:spPr>
      </p:pic>
      <p:pic>
        <p:nvPicPr>
          <p:cNvPr id="12" name="Picture 11">
            <a:extLst>
              <a:ext uri="{FF2B5EF4-FFF2-40B4-BE49-F238E27FC236}">
                <a16:creationId xmlns:a16="http://schemas.microsoft.com/office/drawing/2014/main" id="{D7324E29-4214-5D56-F9C9-C95C3258CA19}"/>
              </a:ext>
            </a:extLst>
          </p:cNvPr>
          <p:cNvPicPr>
            <a:picLocks noChangeAspect="1"/>
          </p:cNvPicPr>
          <p:nvPr/>
        </p:nvPicPr>
        <p:blipFill>
          <a:blip r:embed="rId6"/>
          <a:stretch>
            <a:fillRect/>
          </a:stretch>
        </p:blipFill>
        <p:spPr>
          <a:xfrm>
            <a:off x="4206241" y="3429000"/>
            <a:ext cx="4728668" cy="2143124"/>
          </a:xfrm>
          <a:prstGeom prst="rect">
            <a:avLst/>
          </a:prstGeom>
        </p:spPr>
      </p:pic>
      <p:pic>
        <p:nvPicPr>
          <p:cNvPr id="14" name="Picture 13">
            <a:extLst>
              <a:ext uri="{FF2B5EF4-FFF2-40B4-BE49-F238E27FC236}">
                <a16:creationId xmlns:a16="http://schemas.microsoft.com/office/drawing/2014/main" id="{935C10A6-D649-7482-B3E9-4F29039E6216}"/>
              </a:ext>
            </a:extLst>
          </p:cNvPr>
          <p:cNvPicPr>
            <a:picLocks noChangeAspect="1"/>
          </p:cNvPicPr>
          <p:nvPr/>
        </p:nvPicPr>
        <p:blipFill>
          <a:blip r:embed="rId7"/>
          <a:stretch>
            <a:fillRect/>
          </a:stretch>
        </p:blipFill>
        <p:spPr>
          <a:xfrm>
            <a:off x="8934909" y="1521651"/>
            <a:ext cx="3257091" cy="5336349"/>
          </a:xfrm>
          <a:prstGeom prst="rect">
            <a:avLst/>
          </a:prstGeom>
        </p:spPr>
      </p:pic>
      <p:pic>
        <p:nvPicPr>
          <p:cNvPr id="16" name="Picture 15">
            <a:extLst>
              <a:ext uri="{FF2B5EF4-FFF2-40B4-BE49-F238E27FC236}">
                <a16:creationId xmlns:a16="http://schemas.microsoft.com/office/drawing/2014/main" id="{9C2E1463-9429-803E-E033-4ACF8CFB0DAB}"/>
              </a:ext>
            </a:extLst>
          </p:cNvPr>
          <p:cNvPicPr>
            <a:picLocks noChangeAspect="1"/>
          </p:cNvPicPr>
          <p:nvPr/>
        </p:nvPicPr>
        <p:blipFill>
          <a:blip r:embed="rId8"/>
          <a:stretch>
            <a:fillRect/>
          </a:stretch>
        </p:blipFill>
        <p:spPr>
          <a:xfrm>
            <a:off x="6762835" y="1539983"/>
            <a:ext cx="2172074" cy="2137016"/>
          </a:xfrm>
          <a:prstGeom prst="rect">
            <a:avLst/>
          </a:prstGeom>
        </p:spPr>
      </p:pic>
      <p:pic>
        <p:nvPicPr>
          <p:cNvPr id="18" name="Picture 17">
            <a:extLst>
              <a:ext uri="{FF2B5EF4-FFF2-40B4-BE49-F238E27FC236}">
                <a16:creationId xmlns:a16="http://schemas.microsoft.com/office/drawing/2014/main" id="{0B344B27-FFA8-A0FB-AEEA-CCC6F76924C5}"/>
              </a:ext>
            </a:extLst>
          </p:cNvPr>
          <p:cNvPicPr>
            <a:picLocks noChangeAspect="1"/>
          </p:cNvPicPr>
          <p:nvPr/>
        </p:nvPicPr>
        <p:blipFill>
          <a:blip r:embed="rId9"/>
          <a:stretch>
            <a:fillRect/>
          </a:stretch>
        </p:blipFill>
        <p:spPr>
          <a:xfrm>
            <a:off x="4206241" y="5020464"/>
            <a:ext cx="2355276" cy="1849757"/>
          </a:xfrm>
          <a:prstGeom prst="rect">
            <a:avLst/>
          </a:prstGeom>
        </p:spPr>
      </p:pic>
      <p:pic>
        <p:nvPicPr>
          <p:cNvPr id="20" name="Picture 19">
            <a:extLst>
              <a:ext uri="{FF2B5EF4-FFF2-40B4-BE49-F238E27FC236}">
                <a16:creationId xmlns:a16="http://schemas.microsoft.com/office/drawing/2014/main" id="{E994BE5E-8C00-8ACE-ABE0-C62BE61F467A}"/>
              </a:ext>
            </a:extLst>
          </p:cNvPr>
          <p:cNvPicPr>
            <a:picLocks noChangeAspect="1"/>
          </p:cNvPicPr>
          <p:nvPr/>
        </p:nvPicPr>
        <p:blipFill>
          <a:blip r:embed="rId10"/>
          <a:stretch>
            <a:fillRect/>
          </a:stretch>
        </p:blipFill>
        <p:spPr>
          <a:xfrm>
            <a:off x="6561517" y="5044907"/>
            <a:ext cx="2373392" cy="1837536"/>
          </a:xfrm>
          <a:prstGeom prst="rect">
            <a:avLst/>
          </a:prstGeom>
        </p:spPr>
      </p:pic>
    </p:spTree>
    <p:extLst>
      <p:ext uri="{BB962C8B-B14F-4D97-AF65-F5344CB8AC3E}">
        <p14:creationId xmlns:p14="http://schemas.microsoft.com/office/powerpoint/2010/main" val="236850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0297-16F2-A381-C5DC-A9D0470BC2BA}"/>
              </a:ext>
            </a:extLst>
          </p:cNvPr>
          <p:cNvSpPr>
            <a:spLocks noGrp="1"/>
          </p:cNvSpPr>
          <p:nvPr>
            <p:ph type="title"/>
          </p:nvPr>
        </p:nvSpPr>
        <p:spPr>
          <a:xfrm>
            <a:off x="1295400" y="167375"/>
            <a:ext cx="9601200" cy="1036850"/>
          </a:xfrm>
        </p:spPr>
        <p:txBody>
          <a:bodyPr>
            <a:normAutofit/>
          </a:bodyPr>
          <a:lstStyle/>
          <a:p>
            <a:pPr algn="ctr"/>
            <a:r>
              <a:rPr lang="en-US" sz="6000" dirty="0">
                <a:latin typeface="Times New Roman" panose="02020603050405020304" pitchFamily="18" charset="0"/>
                <a:cs typeface="Times New Roman" panose="02020603050405020304" pitchFamily="18" charset="0"/>
              </a:rPr>
              <a:t>Soaps</a:t>
            </a:r>
          </a:p>
        </p:txBody>
      </p:sp>
      <p:sp>
        <p:nvSpPr>
          <p:cNvPr id="3" name="Content Placeholder 2">
            <a:extLst>
              <a:ext uri="{FF2B5EF4-FFF2-40B4-BE49-F238E27FC236}">
                <a16:creationId xmlns:a16="http://schemas.microsoft.com/office/drawing/2014/main" id="{A8DDE86F-EC92-FAB3-4994-784BB676C064}"/>
              </a:ext>
            </a:extLst>
          </p:cNvPr>
          <p:cNvSpPr>
            <a:spLocks noGrp="1"/>
          </p:cNvSpPr>
          <p:nvPr>
            <p:ph idx="1"/>
          </p:nvPr>
        </p:nvSpPr>
        <p:spPr>
          <a:xfrm>
            <a:off x="4769534" y="1814732"/>
            <a:ext cx="2652932" cy="4875893"/>
          </a:xfrm>
        </p:spPr>
        <p:txBody>
          <a:bodyPr>
            <a:noAutofit/>
          </a:bodyPr>
          <a:lstStyle/>
          <a:p>
            <a:r>
              <a:rPr lang="en-US" sz="3600" dirty="0"/>
              <a:t>Capri</a:t>
            </a:r>
          </a:p>
          <a:p>
            <a:r>
              <a:rPr lang="en-US" sz="3600" dirty="0"/>
              <a:t>Dettol</a:t>
            </a:r>
          </a:p>
          <a:p>
            <a:r>
              <a:rPr lang="en-US" sz="3600" dirty="0"/>
              <a:t>Lifebuoy</a:t>
            </a:r>
          </a:p>
          <a:p>
            <a:r>
              <a:rPr lang="en-US" sz="3600" dirty="0"/>
              <a:t>Lux</a:t>
            </a:r>
          </a:p>
          <a:p>
            <a:r>
              <a:rPr lang="en-US" sz="3600" dirty="0"/>
              <a:t>Palmolive</a:t>
            </a:r>
          </a:p>
          <a:p>
            <a:r>
              <a:rPr lang="en-US" sz="3600" dirty="0"/>
              <a:t>Protex</a:t>
            </a:r>
          </a:p>
          <a:p>
            <a:r>
              <a:rPr lang="en-US" sz="3600" dirty="0"/>
              <a:t>Safeguard</a:t>
            </a:r>
          </a:p>
        </p:txBody>
      </p:sp>
    </p:spTree>
    <p:extLst>
      <p:ext uri="{BB962C8B-B14F-4D97-AF65-F5344CB8AC3E}">
        <p14:creationId xmlns:p14="http://schemas.microsoft.com/office/powerpoint/2010/main" val="309969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5854-28C8-14F8-36D4-B4765E89589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UNILEVER</a:t>
            </a:r>
          </a:p>
        </p:txBody>
      </p:sp>
      <p:graphicFrame>
        <p:nvGraphicFramePr>
          <p:cNvPr id="7" name="Table 7">
            <a:extLst>
              <a:ext uri="{FF2B5EF4-FFF2-40B4-BE49-F238E27FC236}">
                <a16:creationId xmlns:a16="http://schemas.microsoft.com/office/drawing/2014/main" id="{E7377A9C-DD3F-F9A2-3E70-83FF1AB40DAF}"/>
              </a:ext>
            </a:extLst>
          </p:cNvPr>
          <p:cNvGraphicFramePr>
            <a:graphicFrameLocks noGrp="1"/>
          </p:cNvGraphicFramePr>
          <p:nvPr>
            <p:extLst>
              <p:ext uri="{D42A27DB-BD31-4B8C-83A1-F6EECF244321}">
                <p14:modId xmlns:p14="http://schemas.microsoft.com/office/powerpoint/2010/main" val="747794180"/>
              </p:ext>
            </p:extLst>
          </p:nvPr>
        </p:nvGraphicFramePr>
        <p:xfrm>
          <a:off x="412653" y="1994096"/>
          <a:ext cx="11366694" cy="3140612"/>
        </p:xfrm>
        <a:graphic>
          <a:graphicData uri="http://schemas.openxmlformats.org/drawingml/2006/table">
            <a:tbl>
              <a:tblPr firstRow="1" bandRow="1">
                <a:tableStyleId>{C4B1156A-380E-4F78-BDF5-A606A8083BF9}</a:tableStyleId>
              </a:tblPr>
              <a:tblGrid>
                <a:gridCol w="1112624">
                  <a:extLst>
                    <a:ext uri="{9D8B030D-6E8A-4147-A177-3AD203B41FA5}">
                      <a16:colId xmlns:a16="http://schemas.microsoft.com/office/drawing/2014/main" val="761856781"/>
                    </a:ext>
                  </a:extLst>
                </a:gridCol>
                <a:gridCol w="2498083">
                  <a:extLst>
                    <a:ext uri="{9D8B030D-6E8A-4147-A177-3AD203B41FA5}">
                      <a16:colId xmlns:a16="http://schemas.microsoft.com/office/drawing/2014/main" val="4144616605"/>
                    </a:ext>
                  </a:extLst>
                </a:gridCol>
                <a:gridCol w="2743200">
                  <a:extLst>
                    <a:ext uri="{9D8B030D-6E8A-4147-A177-3AD203B41FA5}">
                      <a16:colId xmlns:a16="http://schemas.microsoft.com/office/drawing/2014/main" val="2860992367"/>
                    </a:ext>
                  </a:extLst>
                </a:gridCol>
                <a:gridCol w="2250831">
                  <a:extLst>
                    <a:ext uri="{9D8B030D-6E8A-4147-A177-3AD203B41FA5}">
                      <a16:colId xmlns:a16="http://schemas.microsoft.com/office/drawing/2014/main" val="560268628"/>
                    </a:ext>
                  </a:extLst>
                </a:gridCol>
                <a:gridCol w="2761956">
                  <a:extLst>
                    <a:ext uri="{9D8B030D-6E8A-4147-A177-3AD203B41FA5}">
                      <a16:colId xmlns:a16="http://schemas.microsoft.com/office/drawing/2014/main" val="1949498800"/>
                    </a:ext>
                  </a:extLst>
                </a:gridCol>
              </a:tblGrid>
              <a:tr h="563664">
                <a:tc>
                  <a:txBody>
                    <a:bodyPr/>
                    <a:lstStyle/>
                    <a:p>
                      <a:r>
                        <a:rPr lang="en-US" dirty="0"/>
                        <a:t>S.No</a:t>
                      </a:r>
                    </a:p>
                  </a:txBody>
                  <a:tcPr/>
                </a:tc>
                <a:tc>
                  <a:txBody>
                    <a:bodyPr/>
                    <a:lstStyle/>
                    <a:p>
                      <a:r>
                        <a:rPr lang="en-US" dirty="0"/>
                        <a:t>Product Name</a:t>
                      </a:r>
                    </a:p>
                  </a:txBody>
                  <a:tcPr/>
                </a:tc>
                <a:tc>
                  <a:txBody>
                    <a:bodyPr/>
                    <a:lstStyle/>
                    <a:p>
                      <a:r>
                        <a:rPr lang="en-US" dirty="0"/>
                        <a:t>Pack Size</a:t>
                      </a:r>
                    </a:p>
                  </a:txBody>
                  <a:tcPr/>
                </a:tc>
                <a:tc>
                  <a:txBody>
                    <a:bodyPr/>
                    <a:lstStyle/>
                    <a:p>
                      <a:r>
                        <a:rPr lang="en-US" dirty="0"/>
                        <a:t>Prices</a:t>
                      </a:r>
                    </a:p>
                  </a:txBody>
                  <a:tcPr/>
                </a:tc>
                <a:tc>
                  <a:txBody>
                    <a:bodyPr/>
                    <a:lstStyle/>
                    <a:p>
                      <a:r>
                        <a:rPr lang="en-US" dirty="0"/>
                        <a:t>Availability Status</a:t>
                      </a:r>
                    </a:p>
                  </a:txBody>
                  <a:tcPr/>
                </a:tc>
                <a:extLst>
                  <a:ext uri="{0D108BD9-81ED-4DB2-BD59-A6C34878D82A}">
                    <a16:rowId xmlns:a16="http://schemas.microsoft.com/office/drawing/2014/main" val="2838311209"/>
                  </a:ext>
                </a:extLst>
              </a:tr>
              <a:tr h="1383574">
                <a:tc>
                  <a:txBody>
                    <a:bodyPr/>
                    <a:lstStyle/>
                    <a:p>
                      <a:r>
                        <a:rPr lang="en-US" dirty="0"/>
                        <a:t>1.</a:t>
                      </a:r>
                    </a:p>
                  </a:txBody>
                  <a:tcPr/>
                </a:tc>
                <a:tc>
                  <a:txBody>
                    <a:bodyPr/>
                    <a:lstStyle/>
                    <a:p>
                      <a:r>
                        <a:rPr lang="en-US" dirty="0"/>
                        <a:t>Lux</a:t>
                      </a:r>
                    </a:p>
                  </a:txBody>
                  <a:tcPr/>
                </a:tc>
                <a:tc>
                  <a:txBody>
                    <a:bodyPr/>
                    <a:lstStyle/>
                    <a:p>
                      <a:r>
                        <a:rPr lang="en-US" dirty="0"/>
                        <a:t>Small</a:t>
                      </a:r>
                    </a:p>
                    <a:p>
                      <a:r>
                        <a:rPr lang="en-US" dirty="0"/>
                        <a:t>Large</a:t>
                      </a:r>
                    </a:p>
                    <a:p>
                      <a:r>
                        <a:rPr lang="en-US" dirty="0"/>
                        <a:t>Family Pack</a:t>
                      </a:r>
                    </a:p>
                  </a:txBody>
                  <a:tcPr/>
                </a:tc>
                <a:tc>
                  <a:txBody>
                    <a:bodyPr/>
                    <a:lstStyle/>
                    <a:p>
                      <a:r>
                        <a:rPr lang="en-US" dirty="0"/>
                        <a:t>88 Rs</a:t>
                      </a:r>
                    </a:p>
                    <a:p>
                      <a:r>
                        <a:rPr lang="en-US" dirty="0"/>
                        <a:t>107 Rs</a:t>
                      </a:r>
                    </a:p>
                    <a:p>
                      <a:r>
                        <a:rPr lang="en-US" dirty="0"/>
                        <a:t>385 Rs</a:t>
                      </a:r>
                    </a:p>
                  </a:txBody>
                  <a:tcPr/>
                </a:tc>
                <a:tc>
                  <a:txBody>
                    <a:bodyPr/>
                    <a:lstStyle/>
                    <a:p>
                      <a:r>
                        <a:rPr lang="en-US" dirty="0"/>
                        <a:t>Easily Available</a:t>
                      </a:r>
                    </a:p>
                    <a:p>
                      <a:r>
                        <a:rPr lang="en-US" dirty="0"/>
                        <a:t>Easily Available</a:t>
                      </a:r>
                    </a:p>
                    <a:p>
                      <a:r>
                        <a:rPr lang="en-US" dirty="0"/>
                        <a:t>Sometimes  Available</a:t>
                      </a:r>
                    </a:p>
                  </a:txBody>
                  <a:tcPr/>
                </a:tc>
                <a:extLst>
                  <a:ext uri="{0D108BD9-81ED-4DB2-BD59-A6C34878D82A}">
                    <a16:rowId xmlns:a16="http://schemas.microsoft.com/office/drawing/2014/main" val="3141615473"/>
                  </a:ext>
                </a:extLst>
              </a:tr>
              <a:tr h="1193374">
                <a:tc>
                  <a:txBody>
                    <a:bodyPr/>
                    <a:lstStyle/>
                    <a:p>
                      <a:r>
                        <a:rPr lang="en-US" dirty="0"/>
                        <a:t>2.</a:t>
                      </a:r>
                    </a:p>
                  </a:txBody>
                  <a:tcPr/>
                </a:tc>
                <a:tc>
                  <a:txBody>
                    <a:bodyPr/>
                    <a:lstStyle/>
                    <a:p>
                      <a:r>
                        <a:rPr lang="en-US" dirty="0"/>
                        <a:t>Lifebuoy</a:t>
                      </a:r>
                    </a:p>
                  </a:txBody>
                  <a:tcPr/>
                </a:tc>
                <a:tc>
                  <a:txBody>
                    <a:bodyPr/>
                    <a:lstStyle/>
                    <a:p>
                      <a:r>
                        <a:rPr lang="en-US" dirty="0"/>
                        <a:t>Small</a:t>
                      </a:r>
                    </a:p>
                    <a:p>
                      <a:r>
                        <a:rPr lang="en-US" dirty="0"/>
                        <a:t>Large</a:t>
                      </a:r>
                    </a:p>
                    <a:p>
                      <a:r>
                        <a:rPr lang="en-US" dirty="0"/>
                        <a:t>Family Pack</a:t>
                      </a:r>
                    </a:p>
                  </a:txBody>
                  <a:tcPr/>
                </a:tc>
                <a:tc>
                  <a:txBody>
                    <a:bodyPr/>
                    <a:lstStyle/>
                    <a:p>
                      <a:r>
                        <a:rPr lang="en-US" dirty="0"/>
                        <a:t>80 Rs</a:t>
                      </a:r>
                    </a:p>
                    <a:p>
                      <a:r>
                        <a:rPr lang="en-US" dirty="0"/>
                        <a:t>110 Rs</a:t>
                      </a:r>
                    </a:p>
                    <a:p>
                      <a:r>
                        <a:rPr lang="en-US" dirty="0"/>
                        <a:t>270 Rs</a:t>
                      </a:r>
                    </a:p>
                  </a:txBody>
                  <a:tcPr/>
                </a:tc>
                <a:tc>
                  <a:txBody>
                    <a:bodyPr/>
                    <a:lstStyle/>
                    <a:p>
                      <a:r>
                        <a:rPr lang="en-US" dirty="0"/>
                        <a:t>Easily Available</a:t>
                      </a:r>
                    </a:p>
                    <a:p>
                      <a:r>
                        <a:rPr lang="en-US" dirty="0"/>
                        <a:t>Easily Available</a:t>
                      </a:r>
                    </a:p>
                    <a:p>
                      <a:r>
                        <a:rPr lang="en-US" dirty="0"/>
                        <a:t>Sometimes Available</a:t>
                      </a:r>
                    </a:p>
                  </a:txBody>
                  <a:tcPr/>
                </a:tc>
                <a:extLst>
                  <a:ext uri="{0D108BD9-81ED-4DB2-BD59-A6C34878D82A}">
                    <a16:rowId xmlns:a16="http://schemas.microsoft.com/office/drawing/2014/main" val="3170198881"/>
                  </a:ext>
                </a:extLst>
              </a:tr>
            </a:tbl>
          </a:graphicData>
        </a:graphic>
      </p:graphicFrame>
      <p:sp>
        <p:nvSpPr>
          <p:cNvPr id="3" name="TextBox 2">
            <a:extLst>
              <a:ext uri="{FF2B5EF4-FFF2-40B4-BE49-F238E27FC236}">
                <a16:creationId xmlns:a16="http://schemas.microsoft.com/office/drawing/2014/main" id="{AF2C2016-A733-24AE-011A-6F14EFEC47A1}"/>
              </a:ext>
            </a:extLst>
          </p:cNvPr>
          <p:cNvSpPr txBox="1"/>
          <p:nvPr/>
        </p:nvSpPr>
        <p:spPr>
          <a:xfrm>
            <a:off x="1109589" y="5836820"/>
            <a:ext cx="9972822" cy="1815882"/>
          </a:xfrm>
          <a:prstGeom prst="rect">
            <a:avLst/>
          </a:prstGeom>
          <a:noFill/>
        </p:spPr>
        <p:txBody>
          <a:bodyPr wrap="square" rtlCol="0">
            <a:spAutoFit/>
          </a:bodyPr>
          <a:lstStyle/>
          <a:p>
            <a:pPr algn="ctr"/>
            <a:r>
              <a:rPr lang="en-US" sz="2800" dirty="0"/>
              <a:t>The Small and large Pack of LUX and Lifebuoy are available in approximately all store But the family pack of both products are not Available Because most of the peoples buy small and large size rather than Family Pack.</a:t>
            </a:r>
          </a:p>
        </p:txBody>
      </p:sp>
      <p:sp>
        <p:nvSpPr>
          <p:cNvPr id="4" name="TextBox 3">
            <a:extLst>
              <a:ext uri="{FF2B5EF4-FFF2-40B4-BE49-F238E27FC236}">
                <a16:creationId xmlns:a16="http://schemas.microsoft.com/office/drawing/2014/main" id="{5BB649C8-EF0A-5BCE-9287-3421EAC60F87}"/>
              </a:ext>
            </a:extLst>
          </p:cNvPr>
          <p:cNvSpPr txBox="1"/>
          <p:nvPr/>
        </p:nvSpPr>
        <p:spPr>
          <a:xfrm>
            <a:off x="4717366" y="5254931"/>
            <a:ext cx="2757268" cy="461665"/>
          </a:xfrm>
          <a:prstGeom prst="rect">
            <a:avLst/>
          </a:prstGeom>
          <a:noFill/>
        </p:spPr>
        <p:txBody>
          <a:bodyPr wrap="square" rtlCol="0">
            <a:spAutoFit/>
          </a:bodyPr>
          <a:lstStyle/>
          <a:p>
            <a:r>
              <a:rPr lang="en-US" sz="2400" b="1" dirty="0"/>
              <a:t>INFORMATION</a:t>
            </a:r>
          </a:p>
        </p:txBody>
      </p:sp>
    </p:spTree>
    <p:extLst>
      <p:ext uri="{BB962C8B-B14F-4D97-AF65-F5344CB8AC3E}">
        <p14:creationId xmlns:p14="http://schemas.microsoft.com/office/powerpoint/2010/main" val="328165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375-3323-6485-675E-0291A99F034E}"/>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PROCTER &amp; GAMBLE</a:t>
            </a:r>
          </a:p>
        </p:txBody>
      </p:sp>
      <p:graphicFrame>
        <p:nvGraphicFramePr>
          <p:cNvPr id="3" name="Table 3">
            <a:extLst>
              <a:ext uri="{FF2B5EF4-FFF2-40B4-BE49-F238E27FC236}">
                <a16:creationId xmlns:a16="http://schemas.microsoft.com/office/drawing/2014/main" id="{3395A35C-126D-3DE3-2328-9CE297186CE3}"/>
              </a:ext>
            </a:extLst>
          </p:cNvPr>
          <p:cNvGraphicFramePr>
            <a:graphicFrameLocks noGrp="1"/>
          </p:cNvGraphicFramePr>
          <p:nvPr>
            <p:extLst>
              <p:ext uri="{D42A27DB-BD31-4B8C-83A1-F6EECF244321}">
                <p14:modId xmlns:p14="http://schemas.microsoft.com/office/powerpoint/2010/main" val="3246971564"/>
              </p:ext>
            </p:extLst>
          </p:nvPr>
        </p:nvGraphicFramePr>
        <p:xfrm>
          <a:off x="422031" y="3058159"/>
          <a:ext cx="11591777" cy="1748714"/>
        </p:xfrm>
        <a:graphic>
          <a:graphicData uri="http://schemas.openxmlformats.org/drawingml/2006/table">
            <a:tbl>
              <a:tblPr firstRow="1" bandRow="1">
                <a:tableStyleId>{C4B1156A-380E-4F78-BDF5-A606A8083BF9}</a:tableStyleId>
              </a:tblPr>
              <a:tblGrid>
                <a:gridCol w="928467">
                  <a:extLst>
                    <a:ext uri="{9D8B030D-6E8A-4147-A177-3AD203B41FA5}">
                      <a16:colId xmlns:a16="http://schemas.microsoft.com/office/drawing/2014/main" val="406208598"/>
                    </a:ext>
                  </a:extLst>
                </a:gridCol>
                <a:gridCol w="3151164">
                  <a:extLst>
                    <a:ext uri="{9D8B030D-6E8A-4147-A177-3AD203B41FA5}">
                      <a16:colId xmlns:a16="http://schemas.microsoft.com/office/drawing/2014/main" val="2895553372"/>
                    </a:ext>
                  </a:extLst>
                </a:gridCol>
                <a:gridCol w="2574387">
                  <a:extLst>
                    <a:ext uri="{9D8B030D-6E8A-4147-A177-3AD203B41FA5}">
                      <a16:colId xmlns:a16="http://schemas.microsoft.com/office/drawing/2014/main" val="3777645922"/>
                    </a:ext>
                  </a:extLst>
                </a:gridCol>
                <a:gridCol w="1828800">
                  <a:extLst>
                    <a:ext uri="{9D8B030D-6E8A-4147-A177-3AD203B41FA5}">
                      <a16:colId xmlns:a16="http://schemas.microsoft.com/office/drawing/2014/main" val="3076750674"/>
                    </a:ext>
                  </a:extLst>
                </a:gridCol>
                <a:gridCol w="3108959">
                  <a:extLst>
                    <a:ext uri="{9D8B030D-6E8A-4147-A177-3AD203B41FA5}">
                      <a16:colId xmlns:a16="http://schemas.microsoft.com/office/drawing/2014/main" val="2277930935"/>
                    </a:ext>
                  </a:extLst>
                </a:gridCol>
              </a:tblGrid>
              <a:tr h="599441">
                <a:tc>
                  <a:txBody>
                    <a:bodyPr/>
                    <a:lstStyle/>
                    <a:p>
                      <a:r>
                        <a:rPr lang="en-US" dirty="0"/>
                        <a:t>S.No</a:t>
                      </a:r>
                    </a:p>
                  </a:txBody>
                  <a:tcPr/>
                </a:tc>
                <a:tc>
                  <a:txBody>
                    <a:bodyPr/>
                    <a:lstStyle/>
                    <a:p>
                      <a:r>
                        <a:rPr lang="en-US" dirty="0"/>
                        <a:t>Product Name</a:t>
                      </a:r>
                    </a:p>
                  </a:txBody>
                  <a:tcPr/>
                </a:tc>
                <a:tc>
                  <a:txBody>
                    <a:bodyPr/>
                    <a:lstStyle/>
                    <a:p>
                      <a:r>
                        <a:rPr lang="en-US" dirty="0"/>
                        <a:t>Pack Size</a:t>
                      </a:r>
                    </a:p>
                  </a:txBody>
                  <a:tcPr/>
                </a:tc>
                <a:tc>
                  <a:txBody>
                    <a:bodyPr/>
                    <a:lstStyle/>
                    <a:p>
                      <a:r>
                        <a:rPr lang="en-US" dirty="0"/>
                        <a:t>Prices</a:t>
                      </a:r>
                    </a:p>
                  </a:txBody>
                  <a:tcPr/>
                </a:tc>
                <a:tc>
                  <a:txBody>
                    <a:bodyPr/>
                    <a:lstStyle/>
                    <a:p>
                      <a:r>
                        <a:rPr lang="en-US" dirty="0"/>
                        <a:t>Availability Status</a:t>
                      </a:r>
                    </a:p>
                  </a:txBody>
                  <a:tcPr/>
                </a:tc>
                <a:extLst>
                  <a:ext uri="{0D108BD9-81ED-4DB2-BD59-A6C34878D82A}">
                    <a16:rowId xmlns:a16="http://schemas.microsoft.com/office/drawing/2014/main" val="1961856797"/>
                  </a:ext>
                </a:extLst>
              </a:tr>
              <a:tr h="1149273">
                <a:tc>
                  <a:txBody>
                    <a:bodyPr/>
                    <a:lstStyle/>
                    <a:p>
                      <a:r>
                        <a:rPr lang="en-US" dirty="0"/>
                        <a:t>1.</a:t>
                      </a:r>
                    </a:p>
                  </a:txBody>
                  <a:tcPr/>
                </a:tc>
                <a:tc>
                  <a:txBody>
                    <a:bodyPr/>
                    <a:lstStyle/>
                    <a:p>
                      <a:r>
                        <a:rPr lang="en-US" dirty="0"/>
                        <a:t>Safeguard</a:t>
                      </a:r>
                    </a:p>
                  </a:txBody>
                  <a:tcPr/>
                </a:tc>
                <a:tc>
                  <a:txBody>
                    <a:bodyPr/>
                    <a:lstStyle/>
                    <a:p>
                      <a:r>
                        <a:rPr lang="en-US" dirty="0"/>
                        <a:t>Small</a:t>
                      </a:r>
                    </a:p>
                    <a:p>
                      <a:r>
                        <a:rPr lang="en-US" dirty="0"/>
                        <a:t>Large</a:t>
                      </a:r>
                    </a:p>
                    <a:p>
                      <a:r>
                        <a:rPr lang="en-US" dirty="0"/>
                        <a:t>Family Pack</a:t>
                      </a:r>
                    </a:p>
                  </a:txBody>
                  <a:tcPr/>
                </a:tc>
                <a:tc>
                  <a:txBody>
                    <a:bodyPr/>
                    <a:lstStyle/>
                    <a:p>
                      <a:r>
                        <a:rPr lang="en-US" dirty="0"/>
                        <a:t>120 Rs</a:t>
                      </a:r>
                    </a:p>
                    <a:p>
                      <a:r>
                        <a:rPr lang="en-US" dirty="0"/>
                        <a:t>155 Rs</a:t>
                      </a:r>
                    </a:p>
                    <a:p>
                      <a:r>
                        <a:rPr lang="en-US" dirty="0"/>
                        <a:t>440 Rs</a:t>
                      </a:r>
                    </a:p>
                  </a:txBody>
                  <a:tcPr/>
                </a:tc>
                <a:tc>
                  <a:txBody>
                    <a:bodyPr/>
                    <a:lstStyle/>
                    <a:p>
                      <a:r>
                        <a:rPr lang="en-US" dirty="0"/>
                        <a:t>Easily Available</a:t>
                      </a:r>
                    </a:p>
                    <a:p>
                      <a:r>
                        <a:rPr lang="en-US" dirty="0"/>
                        <a:t>Easily Available</a:t>
                      </a:r>
                    </a:p>
                    <a:p>
                      <a:r>
                        <a:rPr lang="en-US" dirty="0"/>
                        <a:t>Sometimes Available</a:t>
                      </a:r>
                    </a:p>
                  </a:txBody>
                  <a:tcPr/>
                </a:tc>
                <a:extLst>
                  <a:ext uri="{0D108BD9-81ED-4DB2-BD59-A6C34878D82A}">
                    <a16:rowId xmlns:a16="http://schemas.microsoft.com/office/drawing/2014/main" val="615569352"/>
                  </a:ext>
                </a:extLst>
              </a:tr>
            </a:tbl>
          </a:graphicData>
        </a:graphic>
      </p:graphicFrame>
      <p:sp>
        <p:nvSpPr>
          <p:cNvPr id="5" name="TextBox 4">
            <a:extLst>
              <a:ext uri="{FF2B5EF4-FFF2-40B4-BE49-F238E27FC236}">
                <a16:creationId xmlns:a16="http://schemas.microsoft.com/office/drawing/2014/main" id="{57D8F266-F92D-1D6F-8FC7-A36B32D98A7F}"/>
              </a:ext>
            </a:extLst>
          </p:cNvPr>
          <p:cNvSpPr txBox="1"/>
          <p:nvPr/>
        </p:nvSpPr>
        <p:spPr>
          <a:xfrm>
            <a:off x="4399671" y="5097317"/>
            <a:ext cx="6098344" cy="461665"/>
          </a:xfrm>
          <a:prstGeom prst="rect">
            <a:avLst/>
          </a:prstGeom>
          <a:noFill/>
        </p:spPr>
        <p:txBody>
          <a:bodyPr wrap="square">
            <a:spAutoFit/>
          </a:bodyPr>
          <a:lstStyle/>
          <a:p>
            <a:r>
              <a:rPr lang="en-US" sz="2400" b="1" dirty="0"/>
              <a:t>INFORMATION</a:t>
            </a:r>
          </a:p>
        </p:txBody>
      </p:sp>
      <p:sp>
        <p:nvSpPr>
          <p:cNvPr id="6" name="TextBox 5">
            <a:extLst>
              <a:ext uri="{FF2B5EF4-FFF2-40B4-BE49-F238E27FC236}">
                <a16:creationId xmlns:a16="http://schemas.microsoft.com/office/drawing/2014/main" id="{D48FB790-B1E7-3CA0-F825-C75A9E9D40BE}"/>
              </a:ext>
            </a:extLst>
          </p:cNvPr>
          <p:cNvSpPr txBox="1"/>
          <p:nvPr/>
        </p:nvSpPr>
        <p:spPr>
          <a:xfrm>
            <a:off x="5641144" y="296828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8D418A6A-54CB-533A-DC05-1969746EABA5}"/>
              </a:ext>
            </a:extLst>
          </p:cNvPr>
          <p:cNvSpPr txBox="1"/>
          <p:nvPr/>
        </p:nvSpPr>
        <p:spPr>
          <a:xfrm>
            <a:off x="1109589" y="5588776"/>
            <a:ext cx="9972822" cy="923330"/>
          </a:xfrm>
          <a:prstGeom prst="rect">
            <a:avLst/>
          </a:prstGeom>
          <a:noFill/>
        </p:spPr>
        <p:txBody>
          <a:bodyPr wrap="square" rtlCol="0">
            <a:spAutoFit/>
          </a:bodyPr>
          <a:lstStyle/>
          <a:p>
            <a:pPr algn="ctr"/>
            <a:r>
              <a:rPr lang="en-US" dirty="0"/>
              <a:t>The Small and large Pack of LUX and Lifebuoy are available in approximately all store But the family pack of both products are not Available Because most of the peoples buy small and large size rather than Family Pack.</a:t>
            </a:r>
          </a:p>
        </p:txBody>
      </p:sp>
    </p:spTree>
    <p:extLst>
      <p:ext uri="{BB962C8B-B14F-4D97-AF65-F5344CB8AC3E}">
        <p14:creationId xmlns:p14="http://schemas.microsoft.com/office/powerpoint/2010/main" val="151310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2C1D-C779-20E8-9E2B-065B5A0E1CC3}"/>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PAKISTAN STANDARD</a:t>
            </a:r>
          </a:p>
        </p:txBody>
      </p:sp>
      <p:graphicFrame>
        <p:nvGraphicFramePr>
          <p:cNvPr id="4" name="Table 3">
            <a:extLst>
              <a:ext uri="{FF2B5EF4-FFF2-40B4-BE49-F238E27FC236}">
                <a16:creationId xmlns:a16="http://schemas.microsoft.com/office/drawing/2014/main" id="{42C2F1DE-03D6-C55B-3AC5-9D6F98F46E64}"/>
              </a:ext>
            </a:extLst>
          </p:cNvPr>
          <p:cNvGraphicFramePr>
            <a:graphicFrameLocks noGrp="1"/>
          </p:cNvGraphicFramePr>
          <p:nvPr>
            <p:extLst>
              <p:ext uri="{D42A27DB-BD31-4B8C-83A1-F6EECF244321}">
                <p14:modId xmlns:p14="http://schemas.microsoft.com/office/powerpoint/2010/main" val="1623753567"/>
              </p:ext>
            </p:extLst>
          </p:nvPr>
        </p:nvGraphicFramePr>
        <p:xfrm>
          <a:off x="406010" y="1920307"/>
          <a:ext cx="11379979" cy="1834205"/>
        </p:xfrm>
        <a:graphic>
          <a:graphicData uri="http://schemas.openxmlformats.org/drawingml/2006/table">
            <a:tbl>
              <a:tblPr firstRow="1" bandRow="1">
                <a:tableStyleId>{C4B1156A-380E-4F78-BDF5-A606A8083BF9}</a:tableStyleId>
              </a:tblPr>
              <a:tblGrid>
                <a:gridCol w="874150">
                  <a:extLst>
                    <a:ext uri="{9D8B030D-6E8A-4147-A177-3AD203B41FA5}">
                      <a16:colId xmlns:a16="http://schemas.microsoft.com/office/drawing/2014/main" val="1991394183"/>
                    </a:ext>
                  </a:extLst>
                </a:gridCol>
                <a:gridCol w="2982351">
                  <a:extLst>
                    <a:ext uri="{9D8B030D-6E8A-4147-A177-3AD203B41FA5}">
                      <a16:colId xmlns:a16="http://schemas.microsoft.com/office/drawing/2014/main" val="607398983"/>
                    </a:ext>
                  </a:extLst>
                </a:gridCol>
                <a:gridCol w="2532184">
                  <a:extLst>
                    <a:ext uri="{9D8B030D-6E8A-4147-A177-3AD203B41FA5}">
                      <a16:colId xmlns:a16="http://schemas.microsoft.com/office/drawing/2014/main" val="1494989381"/>
                    </a:ext>
                  </a:extLst>
                </a:gridCol>
                <a:gridCol w="2110154">
                  <a:extLst>
                    <a:ext uri="{9D8B030D-6E8A-4147-A177-3AD203B41FA5}">
                      <a16:colId xmlns:a16="http://schemas.microsoft.com/office/drawing/2014/main" val="2059073425"/>
                    </a:ext>
                  </a:extLst>
                </a:gridCol>
                <a:gridCol w="2881140">
                  <a:extLst>
                    <a:ext uri="{9D8B030D-6E8A-4147-A177-3AD203B41FA5}">
                      <a16:colId xmlns:a16="http://schemas.microsoft.com/office/drawing/2014/main" val="1855303269"/>
                    </a:ext>
                  </a:extLst>
                </a:gridCol>
              </a:tblGrid>
              <a:tr h="599439">
                <a:tc>
                  <a:txBody>
                    <a:bodyPr/>
                    <a:lstStyle/>
                    <a:p>
                      <a:r>
                        <a:rPr lang="en-US" dirty="0"/>
                        <a:t>S.No</a:t>
                      </a:r>
                    </a:p>
                  </a:txBody>
                  <a:tcPr/>
                </a:tc>
                <a:tc>
                  <a:txBody>
                    <a:bodyPr/>
                    <a:lstStyle/>
                    <a:p>
                      <a:r>
                        <a:rPr lang="en-US" dirty="0"/>
                        <a:t>Product Name</a:t>
                      </a:r>
                    </a:p>
                  </a:txBody>
                  <a:tcPr/>
                </a:tc>
                <a:tc>
                  <a:txBody>
                    <a:bodyPr/>
                    <a:lstStyle/>
                    <a:p>
                      <a:r>
                        <a:rPr lang="en-US" dirty="0"/>
                        <a:t>Pack Size</a:t>
                      </a:r>
                    </a:p>
                  </a:txBody>
                  <a:tcPr/>
                </a:tc>
                <a:tc>
                  <a:txBody>
                    <a:bodyPr/>
                    <a:lstStyle/>
                    <a:p>
                      <a:r>
                        <a:rPr lang="en-US" dirty="0"/>
                        <a:t>Prices</a:t>
                      </a:r>
                    </a:p>
                  </a:txBody>
                  <a:tcPr/>
                </a:tc>
                <a:tc>
                  <a:txBody>
                    <a:bodyPr/>
                    <a:lstStyle/>
                    <a:p>
                      <a:r>
                        <a:rPr lang="en-US" dirty="0"/>
                        <a:t>Availability Status</a:t>
                      </a:r>
                    </a:p>
                  </a:txBody>
                  <a:tcPr/>
                </a:tc>
                <a:extLst>
                  <a:ext uri="{0D108BD9-81ED-4DB2-BD59-A6C34878D82A}">
                    <a16:rowId xmlns:a16="http://schemas.microsoft.com/office/drawing/2014/main" val="232984780"/>
                  </a:ext>
                </a:extLst>
              </a:tr>
              <a:tr h="1234766">
                <a:tc>
                  <a:txBody>
                    <a:bodyPr/>
                    <a:lstStyle/>
                    <a:p>
                      <a:r>
                        <a:rPr lang="en-US" dirty="0"/>
                        <a:t>1.</a:t>
                      </a:r>
                    </a:p>
                  </a:txBody>
                  <a:tcPr/>
                </a:tc>
                <a:tc>
                  <a:txBody>
                    <a:bodyPr/>
                    <a:lstStyle/>
                    <a:p>
                      <a:r>
                        <a:rPr lang="en-US" dirty="0"/>
                        <a:t>Capri</a:t>
                      </a:r>
                    </a:p>
                  </a:txBody>
                  <a:tcPr/>
                </a:tc>
                <a:tc>
                  <a:txBody>
                    <a:bodyPr/>
                    <a:lstStyle/>
                    <a:p>
                      <a:r>
                        <a:rPr lang="en-US" dirty="0"/>
                        <a:t>Small</a:t>
                      </a:r>
                    </a:p>
                    <a:p>
                      <a:r>
                        <a:rPr lang="en-US" dirty="0"/>
                        <a:t>Large</a:t>
                      </a:r>
                    </a:p>
                    <a:p>
                      <a:r>
                        <a:rPr lang="en-US" dirty="0"/>
                        <a:t>Family Pack</a:t>
                      </a:r>
                    </a:p>
                  </a:txBody>
                  <a:tcPr/>
                </a:tc>
                <a:tc>
                  <a:txBody>
                    <a:bodyPr/>
                    <a:lstStyle/>
                    <a:p>
                      <a:r>
                        <a:rPr lang="en-US" dirty="0"/>
                        <a:t>90 Rs</a:t>
                      </a:r>
                    </a:p>
                    <a:p>
                      <a:r>
                        <a:rPr lang="en-US" dirty="0"/>
                        <a:t>110 Rs</a:t>
                      </a:r>
                    </a:p>
                    <a:p>
                      <a:r>
                        <a:rPr lang="en-US" dirty="0"/>
                        <a:t>350 Rs</a:t>
                      </a:r>
                    </a:p>
                  </a:txBody>
                  <a:tcPr/>
                </a:tc>
                <a:tc>
                  <a:txBody>
                    <a:bodyPr/>
                    <a:lstStyle/>
                    <a:p>
                      <a:r>
                        <a:rPr lang="en-US" dirty="0"/>
                        <a:t>Easily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Easily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Available</a:t>
                      </a:r>
                    </a:p>
                  </a:txBody>
                  <a:tcPr/>
                </a:tc>
                <a:extLst>
                  <a:ext uri="{0D108BD9-81ED-4DB2-BD59-A6C34878D82A}">
                    <a16:rowId xmlns:a16="http://schemas.microsoft.com/office/drawing/2014/main" val="149533652"/>
                  </a:ext>
                </a:extLst>
              </a:tr>
            </a:tbl>
          </a:graphicData>
        </a:graphic>
      </p:graphicFrame>
      <p:sp>
        <p:nvSpPr>
          <p:cNvPr id="5" name="TextBox 4">
            <a:extLst>
              <a:ext uri="{FF2B5EF4-FFF2-40B4-BE49-F238E27FC236}">
                <a16:creationId xmlns:a16="http://schemas.microsoft.com/office/drawing/2014/main" id="{2A4414B3-497E-472E-5E23-E364A57422D7}"/>
              </a:ext>
            </a:extLst>
          </p:cNvPr>
          <p:cNvSpPr txBox="1"/>
          <p:nvPr/>
        </p:nvSpPr>
        <p:spPr>
          <a:xfrm>
            <a:off x="4638821" y="4198169"/>
            <a:ext cx="6098344" cy="461665"/>
          </a:xfrm>
          <a:prstGeom prst="rect">
            <a:avLst/>
          </a:prstGeom>
          <a:noFill/>
        </p:spPr>
        <p:txBody>
          <a:bodyPr wrap="square">
            <a:spAutoFit/>
          </a:bodyPr>
          <a:lstStyle/>
          <a:p>
            <a:r>
              <a:rPr lang="en-US" sz="2400" b="1" dirty="0"/>
              <a:t>INFORMATION</a:t>
            </a:r>
          </a:p>
        </p:txBody>
      </p:sp>
    </p:spTree>
    <p:extLst>
      <p:ext uri="{BB962C8B-B14F-4D97-AF65-F5344CB8AC3E}">
        <p14:creationId xmlns:p14="http://schemas.microsoft.com/office/powerpoint/2010/main" val="266958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090A-844F-1C97-DB3F-48EC28913CC2}"/>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COLGATE-PALMOLIVE</a:t>
            </a:r>
          </a:p>
        </p:txBody>
      </p:sp>
      <p:graphicFrame>
        <p:nvGraphicFramePr>
          <p:cNvPr id="5" name="Table 7">
            <a:extLst>
              <a:ext uri="{FF2B5EF4-FFF2-40B4-BE49-F238E27FC236}">
                <a16:creationId xmlns:a16="http://schemas.microsoft.com/office/drawing/2014/main" id="{8D34C48E-E032-0B66-2F63-7B3DDE43D078}"/>
              </a:ext>
            </a:extLst>
          </p:cNvPr>
          <p:cNvGraphicFramePr>
            <a:graphicFrameLocks noGrp="1"/>
          </p:cNvGraphicFramePr>
          <p:nvPr>
            <p:extLst>
              <p:ext uri="{D42A27DB-BD31-4B8C-83A1-F6EECF244321}">
                <p14:modId xmlns:p14="http://schemas.microsoft.com/office/powerpoint/2010/main" val="1715439072"/>
              </p:ext>
            </p:extLst>
          </p:nvPr>
        </p:nvGraphicFramePr>
        <p:xfrm>
          <a:off x="412653" y="1855177"/>
          <a:ext cx="11366694" cy="3140612"/>
        </p:xfrm>
        <a:graphic>
          <a:graphicData uri="http://schemas.openxmlformats.org/drawingml/2006/table">
            <a:tbl>
              <a:tblPr firstRow="1" bandRow="1">
                <a:tableStyleId>{C4B1156A-380E-4F78-BDF5-A606A8083BF9}</a:tableStyleId>
              </a:tblPr>
              <a:tblGrid>
                <a:gridCol w="937845">
                  <a:extLst>
                    <a:ext uri="{9D8B030D-6E8A-4147-A177-3AD203B41FA5}">
                      <a16:colId xmlns:a16="http://schemas.microsoft.com/office/drawing/2014/main" val="761856781"/>
                    </a:ext>
                  </a:extLst>
                </a:gridCol>
                <a:gridCol w="2672862">
                  <a:extLst>
                    <a:ext uri="{9D8B030D-6E8A-4147-A177-3AD203B41FA5}">
                      <a16:colId xmlns:a16="http://schemas.microsoft.com/office/drawing/2014/main" val="4144616605"/>
                    </a:ext>
                  </a:extLst>
                </a:gridCol>
                <a:gridCol w="2743200">
                  <a:extLst>
                    <a:ext uri="{9D8B030D-6E8A-4147-A177-3AD203B41FA5}">
                      <a16:colId xmlns:a16="http://schemas.microsoft.com/office/drawing/2014/main" val="2860992367"/>
                    </a:ext>
                  </a:extLst>
                </a:gridCol>
                <a:gridCol w="2250831">
                  <a:extLst>
                    <a:ext uri="{9D8B030D-6E8A-4147-A177-3AD203B41FA5}">
                      <a16:colId xmlns:a16="http://schemas.microsoft.com/office/drawing/2014/main" val="560268628"/>
                    </a:ext>
                  </a:extLst>
                </a:gridCol>
                <a:gridCol w="2761956">
                  <a:extLst>
                    <a:ext uri="{9D8B030D-6E8A-4147-A177-3AD203B41FA5}">
                      <a16:colId xmlns:a16="http://schemas.microsoft.com/office/drawing/2014/main" val="1949498800"/>
                    </a:ext>
                  </a:extLst>
                </a:gridCol>
              </a:tblGrid>
              <a:tr h="563664">
                <a:tc>
                  <a:txBody>
                    <a:bodyPr/>
                    <a:lstStyle/>
                    <a:p>
                      <a:r>
                        <a:rPr lang="en-US" dirty="0"/>
                        <a:t>S.No</a:t>
                      </a:r>
                    </a:p>
                  </a:txBody>
                  <a:tcPr/>
                </a:tc>
                <a:tc>
                  <a:txBody>
                    <a:bodyPr/>
                    <a:lstStyle/>
                    <a:p>
                      <a:r>
                        <a:rPr lang="en-US" dirty="0"/>
                        <a:t>Product Name</a:t>
                      </a:r>
                    </a:p>
                  </a:txBody>
                  <a:tcPr/>
                </a:tc>
                <a:tc>
                  <a:txBody>
                    <a:bodyPr/>
                    <a:lstStyle/>
                    <a:p>
                      <a:r>
                        <a:rPr lang="en-US" dirty="0"/>
                        <a:t>Pack Size</a:t>
                      </a:r>
                    </a:p>
                  </a:txBody>
                  <a:tcPr/>
                </a:tc>
                <a:tc>
                  <a:txBody>
                    <a:bodyPr/>
                    <a:lstStyle/>
                    <a:p>
                      <a:r>
                        <a:rPr lang="en-US" dirty="0"/>
                        <a:t>Prices</a:t>
                      </a:r>
                    </a:p>
                  </a:txBody>
                  <a:tcPr/>
                </a:tc>
                <a:tc>
                  <a:txBody>
                    <a:bodyPr/>
                    <a:lstStyle/>
                    <a:p>
                      <a:r>
                        <a:rPr lang="en-US" dirty="0"/>
                        <a:t>Availability Status</a:t>
                      </a:r>
                    </a:p>
                  </a:txBody>
                  <a:tcPr/>
                </a:tc>
                <a:extLst>
                  <a:ext uri="{0D108BD9-81ED-4DB2-BD59-A6C34878D82A}">
                    <a16:rowId xmlns:a16="http://schemas.microsoft.com/office/drawing/2014/main" val="2838311209"/>
                  </a:ext>
                </a:extLst>
              </a:tr>
              <a:tr h="1383574">
                <a:tc>
                  <a:txBody>
                    <a:bodyPr/>
                    <a:lstStyle/>
                    <a:p>
                      <a:r>
                        <a:rPr lang="en-US" dirty="0"/>
                        <a:t>1.</a:t>
                      </a:r>
                    </a:p>
                  </a:txBody>
                  <a:tcPr/>
                </a:tc>
                <a:tc>
                  <a:txBody>
                    <a:bodyPr/>
                    <a:lstStyle/>
                    <a:p>
                      <a:r>
                        <a:rPr lang="en-US" dirty="0"/>
                        <a:t>Palmolive</a:t>
                      </a:r>
                    </a:p>
                  </a:txBody>
                  <a:tcPr/>
                </a:tc>
                <a:tc>
                  <a:txBody>
                    <a:bodyPr/>
                    <a:lstStyle/>
                    <a:p>
                      <a:r>
                        <a:rPr lang="en-US" dirty="0"/>
                        <a:t>Small</a:t>
                      </a:r>
                    </a:p>
                    <a:p>
                      <a:r>
                        <a:rPr lang="en-US" dirty="0"/>
                        <a:t>Large</a:t>
                      </a:r>
                    </a:p>
                    <a:p>
                      <a:r>
                        <a:rPr lang="en-US" dirty="0"/>
                        <a:t>Family Pack</a:t>
                      </a:r>
                    </a:p>
                  </a:txBody>
                  <a:tcPr/>
                </a:tc>
                <a:tc>
                  <a:txBody>
                    <a:bodyPr/>
                    <a:lstStyle/>
                    <a:p>
                      <a:r>
                        <a:rPr lang="en-US" dirty="0"/>
                        <a:t>125 Rs</a:t>
                      </a:r>
                    </a:p>
                    <a:p>
                      <a:r>
                        <a:rPr lang="en-US" dirty="0"/>
                        <a:t>160 Rs</a:t>
                      </a:r>
                    </a:p>
                    <a:p>
                      <a:r>
                        <a:rPr lang="en-US" dirty="0"/>
                        <a:t>420 Rs</a:t>
                      </a:r>
                    </a:p>
                  </a:txBody>
                  <a:tcPr/>
                </a:tc>
                <a:tc>
                  <a:txBody>
                    <a:bodyPr/>
                    <a:lstStyle/>
                    <a:p>
                      <a:r>
                        <a:rPr lang="en-US" dirty="0"/>
                        <a:t>Easily Available</a:t>
                      </a:r>
                    </a:p>
                    <a:p>
                      <a:r>
                        <a:rPr lang="en-US" dirty="0"/>
                        <a:t>Easily Available</a:t>
                      </a:r>
                    </a:p>
                    <a:p>
                      <a:r>
                        <a:rPr lang="en-US" dirty="0"/>
                        <a:t>Sometimes  Available</a:t>
                      </a:r>
                    </a:p>
                  </a:txBody>
                  <a:tcPr/>
                </a:tc>
                <a:extLst>
                  <a:ext uri="{0D108BD9-81ED-4DB2-BD59-A6C34878D82A}">
                    <a16:rowId xmlns:a16="http://schemas.microsoft.com/office/drawing/2014/main" val="3141615473"/>
                  </a:ext>
                </a:extLst>
              </a:tr>
              <a:tr h="1193374">
                <a:tc>
                  <a:txBody>
                    <a:bodyPr/>
                    <a:lstStyle/>
                    <a:p>
                      <a:r>
                        <a:rPr lang="en-US" dirty="0"/>
                        <a:t>2.</a:t>
                      </a:r>
                    </a:p>
                  </a:txBody>
                  <a:tcPr/>
                </a:tc>
                <a:tc>
                  <a:txBody>
                    <a:bodyPr/>
                    <a:lstStyle/>
                    <a:p>
                      <a:r>
                        <a:rPr lang="en-US" dirty="0"/>
                        <a:t>Protex</a:t>
                      </a:r>
                    </a:p>
                  </a:txBody>
                  <a:tcPr/>
                </a:tc>
                <a:tc>
                  <a:txBody>
                    <a:bodyPr/>
                    <a:lstStyle/>
                    <a:p>
                      <a:r>
                        <a:rPr lang="en-US" dirty="0"/>
                        <a:t>Small</a:t>
                      </a:r>
                    </a:p>
                    <a:p>
                      <a:r>
                        <a:rPr lang="en-US" dirty="0"/>
                        <a:t>Large</a:t>
                      </a:r>
                    </a:p>
                    <a:p>
                      <a:r>
                        <a:rPr lang="en-US" dirty="0"/>
                        <a:t>Family Pack</a:t>
                      </a:r>
                    </a:p>
                  </a:txBody>
                  <a:tcPr/>
                </a:tc>
                <a:tc>
                  <a:txBody>
                    <a:bodyPr/>
                    <a:lstStyle/>
                    <a:p>
                      <a:r>
                        <a:rPr lang="en-US" dirty="0"/>
                        <a:t>95 Rs</a:t>
                      </a:r>
                    </a:p>
                    <a:p>
                      <a:r>
                        <a:rPr lang="en-US" dirty="0"/>
                        <a:t>125 Rs</a:t>
                      </a:r>
                    </a:p>
                    <a:p>
                      <a:r>
                        <a:rPr lang="en-US" dirty="0"/>
                        <a:t>320 Rs</a:t>
                      </a:r>
                    </a:p>
                  </a:txBody>
                  <a:tcPr/>
                </a:tc>
                <a:tc>
                  <a:txBody>
                    <a:bodyPr/>
                    <a:lstStyle/>
                    <a:p>
                      <a:r>
                        <a:rPr lang="en-US" dirty="0"/>
                        <a:t>Easily Available</a:t>
                      </a:r>
                    </a:p>
                    <a:p>
                      <a:r>
                        <a:rPr lang="en-US" dirty="0"/>
                        <a:t>Sometimes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Available</a:t>
                      </a:r>
                    </a:p>
                    <a:p>
                      <a:endParaRPr lang="en-US" dirty="0"/>
                    </a:p>
                  </a:txBody>
                  <a:tcPr/>
                </a:tc>
                <a:extLst>
                  <a:ext uri="{0D108BD9-81ED-4DB2-BD59-A6C34878D82A}">
                    <a16:rowId xmlns:a16="http://schemas.microsoft.com/office/drawing/2014/main" val="3170198881"/>
                  </a:ext>
                </a:extLst>
              </a:tr>
            </a:tbl>
          </a:graphicData>
        </a:graphic>
      </p:graphicFrame>
      <p:sp>
        <p:nvSpPr>
          <p:cNvPr id="4" name="TextBox 3">
            <a:extLst>
              <a:ext uri="{FF2B5EF4-FFF2-40B4-BE49-F238E27FC236}">
                <a16:creationId xmlns:a16="http://schemas.microsoft.com/office/drawing/2014/main" id="{01D1CF20-0A05-998D-E58D-5BA7FECEB7E0}"/>
              </a:ext>
            </a:extLst>
          </p:cNvPr>
          <p:cNvSpPr txBox="1"/>
          <p:nvPr/>
        </p:nvSpPr>
        <p:spPr>
          <a:xfrm>
            <a:off x="4385603" y="5203718"/>
            <a:ext cx="6098344" cy="461665"/>
          </a:xfrm>
          <a:prstGeom prst="rect">
            <a:avLst/>
          </a:prstGeom>
          <a:noFill/>
        </p:spPr>
        <p:txBody>
          <a:bodyPr wrap="square">
            <a:spAutoFit/>
          </a:bodyPr>
          <a:lstStyle/>
          <a:p>
            <a:r>
              <a:rPr lang="en-US" sz="2400" b="1" dirty="0"/>
              <a:t>INFORMATION</a:t>
            </a:r>
          </a:p>
        </p:txBody>
      </p:sp>
    </p:spTree>
    <p:extLst>
      <p:ext uri="{BB962C8B-B14F-4D97-AF65-F5344CB8AC3E}">
        <p14:creationId xmlns:p14="http://schemas.microsoft.com/office/powerpoint/2010/main" val="53041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76A7-C3BA-9B70-8EA0-A24728D136FA}"/>
              </a:ext>
            </a:extLst>
          </p:cNvPr>
          <p:cNvSpPr>
            <a:spLocks noGrp="1"/>
          </p:cNvSpPr>
          <p:nvPr>
            <p:ph type="title"/>
          </p:nvPr>
        </p:nvSpPr>
        <p:spPr/>
        <p:txBody>
          <a:bodyPr>
            <a:noAutofit/>
          </a:bodyPr>
          <a:lstStyle/>
          <a:p>
            <a:pPr algn="ctr"/>
            <a:r>
              <a:rPr lang="en-US" sz="4800" dirty="0">
                <a:latin typeface="Times New Roman" panose="02020603050405020304" pitchFamily="18" charset="0"/>
                <a:cs typeface="Times New Roman" panose="02020603050405020304" pitchFamily="18" charset="0"/>
              </a:rPr>
              <a:t>RECKITT BENCKISER GROUPS</a:t>
            </a:r>
          </a:p>
        </p:txBody>
      </p:sp>
      <p:graphicFrame>
        <p:nvGraphicFramePr>
          <p:cNvPr id="3" name="Table 2">
            <a:extLst>
              <a:ext uri="{FF2B5EF4-FFF2-40B4-BE49-F238E27FC236}">
                <a16:creationId xmlns:a16="http://schemas.microsoft.com/office/drawing/2014/main" id="{5EDFC360-B83E-42C1-EE11-E6E8E4D7530E}"/>
              </a:ext>
            </a:extLst>
          </p:cNvPr>
          <p:cNvGraphicFramePr>
            <a:graphicFrameLocks noGrp="1"/>
          </p:cNvGraphicFramePr>
          <p:nvPr>
            <p:extLst>
              <p:ext uri="{D42A27DB-BD31-4B8C-83A1-F6EECF244321}">
                <p14:modId xmlns:p14="http://schemas.microsoft.com/office/powerpoint/2010/main" val="735062436"/>
              </p:ext>
            </p:extLst>
          </p:nvPr>
        </p:nvGraphicFramePr>
        <p:xfrm>
          <a:off x="406010" y="3058161"/>
          <a:ext cx="11379979" cy="1738921"/>
        </p:xfrm>
        <a:graphic>
          <a:graphicData uri="http://schemas.openxmlformats.org/drawingml/2006/table">
            <a:tbl>
              <a:tblPr firstRow="1" bandRow="1">
                <a:tableStyleId>{C4B1156A-380E-4F78-BDF5-A606A8083BF9}</a:tableStyleId>
              </a:tblPr>
              <a:tblGrid>
                <a:gridCol w="831947">
                  <a:extLst>
                    <a:ext uri="{9D8B030D-6E8A-4147-A177-3AD203B41FA5}">
                      <a16:colId xmlns:a16="http://schemas.microsoft.com/office/drawing/2014/main" val="1991394183"/>
                    </a:ext>
                  </a:extLst>
                </a:gridCol>
                <a:gridCol w="2574388">
                  <a:extLst>
                    <a:ext uri="{9D8B030D-6E8A-4147-A177-3AD203B41FA5}">
                      <a16:colId xmlns:a16="http://schemas.microsoft.com/office/drawing/2014/main" val="607398983"/>
                    </a:ext>
                  </a:extLst>
                </a:gridCol>
                <a:gridCol w="2293033">
                  <a:extLst>
                    <a:ext uri="{9D8B030D-6E8A-4147-A177-3AD203B41FA5}">
                      <a16:colId xmlns:a16="http://schemas.microsoft.com/office/drawing/2014/main" val="1494989381"/>
                    </a:ext>
                  </a:extLst>
                </a:gridCol>
                <a:gridCol w="2166425">
                  <a:extLst>
                    <a:ext uri="{9D8B030D-6E8A-4147-A177-3AD203B41FA5}">
                      <a16:colId xmlns:a16="http://schemas.microsoft.com/office/drawing/2014/main" val="2059073425"/>
                    </a:ext>
                  </a:extLst>
                </a:gridCol>
                <a:gridCol w="3514186">
                  <a:extLst>
                    <a:ext uri="{9D8B030D-6E8A-4147-A177-3AD203B41FA5}">
                      <a16:colId xmlns:a16="http://schemas.microsoft.com/office/drawing/2014/main" val="1855303269"/>
                    </a:ext>
                  </a:extLst>
                </a:gridCol>
              </a:tblGrid>
              <a:tr h="504155">
                <a:tc>
                  <a:txBody>
                    <a:bodyPr/>
                    <a:lstStyle/>
                    <a:p>
                      <a:r>
                        <a:rPr lang="en-US" dirty="0"/>
                        <a:t>S.No</a:t>
                      </a:r>
                    </a:p>
                  </a:txBody>
                  <a:tcPr/>
                </a:tc>
                <a:tc>
                  <a:txBody>
                    <a:bodyPr/>
                    <a:lstStyle/>
                    <a:p>
                      <a:r>
                        <a:rPr lang="en-US" dirty="0"/>
                        <a:t>Product Name</a:t>
                      </a:r>
                    </a:p>
                  </a:txBody>
                  <a:tcPr/>
                </a:tc>
                <a:tc>
                  <a:txBody>
                    <a:bodyPr/>
                    <a:lstStyle/>
                    <a:p>
                      <a:r>
                        <a:rPr lang="en-US" dirty="0"/>
                        <a:t>Pack Size</a:t>
                      </a:r>
                    </a:p>
                  </a:txBody>
                  <a:tcPr/>
                </a:tc>
                <a:tc>
                  <a:txBody>
                    <a:bodyPr/>
                    <a:lstStyle/>
                    <a:p>
                      <a:r>
                        <a:rPr lang="en-US" dirty="0"/>
                        <a:t>Prices</a:t>
                      </a:r>
                    </a:p>
                  </a:txBody>
                  <a:tcPr/>
                </a:tc>
                <a:tc>
                  <a:txBody>
                    <a:bodyPr/>
                    <a:lstStyle/>
                    <a:p>
                      <a:r>
                        <a:rPr lang="en-US" dirty="0"/>
                        <a:t>Availability Status</a:t>
                      </a:r>
                    </a:p>
                  </a:txBody>
                  <a:tcPr/>
                </a:tc>
                <a:extLst>
                  <a:ext uri="{0D108BD9-81ED-4DB2-BD59-A6C34878D82A}">
                    <a16:rowId xmlns:a16="http://schemas.microsoft.com/office/drawing/2014/main" val="232984780"/>
                  </a:ext>
                </a:extLst>
              </a:tr>
              <a:tr h="1234766">
                <a:tc>
                  <a:txBody>
                    <a:bodyPr/>
                    <a:lstStyle/>
                    <a:p>
                      <a:r>
                        <a:rPr lang="en-US" dirty="0"/>
                        <a:t>1.</a:t>
                      </a:r>
                    </a:p>
                  </a:txBody>
                  <a:tcPr/>
                </a:tc>
                <a:tc>
                  <a:txBody>
                    <a:bodyPr/>
                    <a:lstStyle/>
                    <a:p>
                      <a:r>
                        <a:rPr lang="en-US" dirty="0"/>
                        <a:t>Dettol</a:t>
                      </a:r>
                    </a:p>
                  </a:txBody>
                  <a:tcPr/>
                </a:tc>
                <a:tc>
                  <a:txBody>
                    <a:bodyPr/>
                    <a:lstStyle/>
                    <a:p>
                      <a:r>
                        <a:rPr lang="en-US" dirty="0"/>
                        <a:t>Small</a:t>
                      </a:r>
                    </a:p>
                    <a:p>
                      <a:r>
                        <a:rPr lang="en-US" dirty="0"/>
                        <a:t>Large</a:t>
                      </a:r>
                    </a:p>
                    <a:p>
                      <a:r>
                        <a:rPr lang="en-US" dirty="0"/>
                        <a:t>Family Pack</a:t>
                      </a:r>
                    </a:p>
                  </a:txBody>
                  <a:tcPr/>
                </a:tc>
                <a:tc>
                  <a:txBody>
                    <a:bodyPr/>
                    <a:lstStyle/>
                    <a:p>
                      <a:r>
                        <a:rPr lang="en-US" dirty="0"/>
                        <a:t>85 Rs</a:t>
                      </a:r>
                    </a:p>
                    <a:p>
                      <a:r>
                        <a:rPr lang="en-US" dirty="0"/>
                        <a:t>120 Rs</a:t>
                      </a:r>
                    </a:p>
                    <a:p>
                      <a:r>
                        <a:rPr lang="en-US" dirty="0"/>
                        <a:t>210 Rs</a:t>
                      </a:r>
                    </a:p>
                  </a:txBody>
                  <a:tcPr/>
                </a:tc>
                <a:tc>
                  <a:txBody>
                    <a:bodyPr/>
                    <a:lstStyle/>
                    <a:p>
                      <a:r>
                        <a:rPr lang="en-US" dirty="0"/>
                        <a:t>Easily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9533652"/>
                  </a:ext>
                </a:extLst>
              </a:tr>
            </a:tbl>
          </a:graphicData>
        </a:graphic>
      </p:graphicFrame>
      <p:sp>
        <p:nvSpPr>
          <p:cNvPr id="5" name="TextBox 4">
            <a:extLst>
              <a:ext uri="{FF2B5EF4-FFF2-40B4-BE49-F238E27FC236}">
                <a16:creationId xmlns:a16="http://schemas.microsoft.com/office/drawing/2014/main" id="{A310331E-0A28-2726-EE8B-EC8E37301FB5}"/>
              </a:ext>
            </a:extLst>
          </p:cNvPr>
          <p:cNvSpPr txBox="1"/>
          <p:nvPr/>
        </p:nvSpPr>
        <p:spPr>
          <a:xfrm>
            <a:off x="4525693" y="4985211"/>
            <a:ext cx="3140612" cy="461665"/>
          </a:xfrm>
          <a:prstGeom prst="rect">
            <a:avLst/>
          </a:prstGeom>
          <a:noFill/>
        </p:spPr>
        <p:txBody>
          <a:bodyPr wrap="square">
            <a:spAutoFit/>
          </a:bodyPr>
          <a:lstStyle/>
          <a:p>
            <a:r>
              <a:rPr lang="en-US" sz="2400" b="1" dirty="0"/>
              <a:t>INFORMATION</a:t>
            </a:r>
          </a:p>
        </p:txBody>
      </p:sp>
    </p:spTree>
    <p:extLst>
      <p:ext uri="{BB962C8B-B14F-4D97-AF65-F5344CB8AC3E}">
        <p14:creationId xmlns:p14="http://schemas.microsoft.com/office/powerpoint/2010/main" val="360528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344</TotalTime>
  <Words>472</Words>
  <Application>Microsoft Office PowerPoint</Application>
  <PresentationFormat>Widescreen</PresentationFormat>
  <Paragraphs>136</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 Antiqua</vt:lpstr>
      <vt:lpstr>Times New Roman</vt:lpstr>
      <vt:lpstr>Sales Direction 16X9</vt:lpstr>
      <vt:lpstr>Management Information System ( MIS )</vt:lpstr>
      <vt:lpstr>Market Research About Soaps in General Stores</vt:lpstr>
      <vt:lpstr>Soaps</vt:lpstr>
      <vt:lpstr>Soaps</vt:lpstr>
      <vt:lpstr>UNILEVER</vt:lpstr>
      <vt:lpstr>PROCTER &amp; GAMBLE</vt:lpstr>
      <vt:lpstr>PAKISTAN STANDARD</vt:lpstr>
      <vt:lpstr>COLGATE-PALMOLIVE</vt:lpstr>
      <vt:lpstr>RECKITT BENCKISER GROUPS</vt:lpstr>
      <vt:lpstr>Conclusion</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 ( MIS )</dc:title>
  <dc:creator>Zeeshan Javed</dc:creator>
  <cp:lastModifiedBy>Zeeshan Javed</cp:lastModifiedBy>
  <cp:revision>3</cp:revision>
  <dcterms:created xsi:type="dcterms:W3CDTF">2022-11-27T14:03:47Z</dcterms:created>
  <dcterms:modified xsi:type="dcterms:W3CDTF">2022-11-28T05:36:47Z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