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300" r:id="rId6"/>
    <p:sldId id="262" r:id="rId7"/>
    <p:sldId id="301" r:id="rId8"/>
    <p:sldId id="302" r:id="rId9"/>
    <p:sldId id="303" r:id="rId10"/>
    <p:sldId id="304" r:id="rId11"/>
    <p:sldId id="305" r:id="rId12"/>
    <p:sldId id="274" r:id="rId1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Karla" pitchFamily="2" charset="0"/>
      <p:regular r:id="rId20"/>
      <p:bold r:id="rId21"/>
      <p:italic r:id="rId22"/>
      <p:boldItalic r:id="rId23"/>
    </p:embeddedFont>
    <p:embeddedFont>
      <p:font typeface="Noto Serif" panose="02020600060500020200" pitchFamily="18" charset="0"/>
      <p:regular r:id="rId24"/>
      <p:bold r:id="rId25"/>
      <p:italic r:id="rId26"/>
      <p:boldItalic r:id="rId27"/>
    </p:embeddedFont>
    <p:embeddedFont>
      <p:font typeface="Rubik Black" panose="020B0604020202020204" charset="-79"/>
      <p:bold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DA33D2-3566-4672-8D54-11DDEAF6EAAD}">
  <a:tblStyle styleId="{0CDA33D2-3566-4672-8D54-11DDEAF6EA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23D4D33-6845-4843-842D-87717DC1C8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14e084505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14e084505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082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883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14e1613f9b3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14e1613f9b3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fb8bc67f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fb8bc67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099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865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869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14e084505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14e084505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501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3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36" name="Google Shape;36;p3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" name="Google Shape;39;p3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0" name="Google Shape;40;p3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41;p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3" name="Google Shape;43;p3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4" name="Google Shape;44;p3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7"/>
          <p:cNvGrpSpPr/>
          <p:nvPr/>
        </p:nvGrpSpPr>
        <p:grpSpPr>
          <a:xfrm>
            <a:off x="1438985" y="535000"/>
            <a:ext cx="5919000" cy="4425900"/>
            <a:chOff x="274200" y="274200"/>
            <a:chExt cx="5919000" cy="4425900"/>
          </a:xfrm>
        </p:grpSpPr>
        <p:sp>
          <p:nvSpPr>
            <p:cNvPr id="98" name="Google Shape;9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" name="Google Shape;9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00" name="Google Shape;10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1" name="Google Shape;10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02" name="Google Shape;10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4" name="Google Shape;10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" name="Google Shape;10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7" name="Google Shape;107;p7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108" name="Google Shape;10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" name="Google Shape;10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10" name="Google Shape;11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" name="Google Shape;11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12" name="Google Shape;11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" name="Google Shape;11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14" name="Google Shape;11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5" name="Google Shape;11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7" name="Google Shape;117;p7"/>
          <p:cNvSpPr txBox="1">
            <a:spLocks noGrp="1"/>
          </p:cNvSpPr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body" idx="1"/>
          </p:nvPr>
        </p:nvSpPr>
        <p:spPr>
          <a:xfrm>
            <a:off x="715850" y="1600325"/>
            <a:ext cx="5019900" cy="25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11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171" name="Google Shape;171;p11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" name="Google Shape;172;p11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173" name="Google Shape;173;p11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4" name="Google Shape;174;p11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5" name="Google Shape;175;p1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6" name="Google Shape;176;p1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77" name="Google Shape;177;p11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8" name="Google Shape;178;p11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11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0" name="Google Shape;180;p11"/>
          <p:cNvSpPr txBox="1">
            <a:spLocks noGrp="1"/>
          </p:cNvSpPr>
          <p:nvPr>
            <p:ph type="title" hasCustomPrompt="1"/>
          </p:nvPr>
        </p:nvSpPr>
        <p:spPr>
          <a:xfrm>
            <a:off x="1371600" y="1657350"/>
            <a:ext cx="6400800" cy="18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1" name="Google Shape;181;p11"/>
          <p:cNvSpPr txBox="1">
            <a:spLocks noGrp="1"/>
          </p:cNvSpPr>
          <p:nvPr>
            <p:ph type="subTitle" idx="1"/>
          </p:nvPr>
        </p:nvSpPr>
        <p:spPr>
          <a:xfrm>
            <a:off x="182885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6" name="Google Shape;196;p13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hasCustomPrompt="1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6" hasCustomPrompt="1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8" hasCustomPrompt="1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3" hasCustomPrompt="1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8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80" name="Google Shape;280;p18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1" name="Google Shape;281;p18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82" name="Google Shape;282;p18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83" name="Google Shape;283;p18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84" name="Google Shape;284;p18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85" name="Google Shape;285;p18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86" name="Google Shape;286;p1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7" name="Google Shape;287;p1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8" name="Google Shape;288;p18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89" name="Google Shape;289;p18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90" name="Google Shape;290;p18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type="subTitle" idx="1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2" name="Google Shape;292;p18"/>
          <p:cNvSpPr txBox="1">
            <a:spLocks noGrp="1"/>
          </p:cNvSpPr>
          <p:nvPr>
            <p:ph type="subTitle" idx="2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subTitle" idx="3"/>
          </p:nvPr>
        </p:nvSpPr>
        <p:spPr>
          <a:xfrm>
            <a:off x="34748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8"/>
          <p:cNvSpPr txBox="1">
            <a:spLocks noGrp="1"/>
          </p:cNvSpPr>
          <p:nvPr>
            <p:ph type="subTitle" idx="4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8"/>
          <p:cNvSpPr txBox="1">
            <a:spLocks noGrp="1"/>
          </p:cNvSpPr>
          <p:nvPr>
            <p:ph type="subTitle" idx="5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6" name="Google Shape;296;p18"/>
          <p:cNvSpPr txBox="1">
            <a:spLocks noGrp="1"/>
          </p:cNvSpPr>
          <p:nvPr>
            <p:ph type="subTitle" idx="6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7" r:id="rId5"/>
    <p:sldLayoutId id="2147483658" r:id="rId6"/>
    <p:sldLayoutId id="2147483659" r:id="rId7"/>
    <p:sldLayoutId id="2147483664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unit.org/junit5/docs/current/user-guide/#launcher-ap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JUnit5</a:t>
            </a:r>
            <a:endParaRPr dirty="0"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96DA825-7AB2-9106-C084-467D2BA7C239}"/>
              </a:ext>
            </a:extLst>
          </p:cNvPr>
          <p:cNvSpPr/>
          <p:nvPr/>
        </p:nvSpPr>
        <p:spPr>
          <a:xfrm rot="16200000">
            <a:off x="2840680" y="2263502"/>
            <a:ext cx="581245" cy="273221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D123E781-F53D-3E35-5808-67AA061795D1}"/>
              </a:ext>
            </a:extLst>
          </p:cNvPr>
          <p:cNvSpPr/>
          <p:nvPr/>
        </p:nvSpPr>
        <p:spPr>
          <a:xfrm rot="5400000">
            <a:off x="3211464" y="2263501"/>
            <a:ext cx="581245" cy="273221"/>
          </a:xfrm>
          <a:prstGeom prst="triangl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43"/>
          <p:cNvSpPr txBox="1">
            <a:spLocks noGrp="1"/>
          </p:cNvSpPr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</a:t>
            </a:r>
            <a:endParaRPr dirty="0"/>
          </a:p>
        </p:txBody>
      </p:sp>
      <p:sp>
        <p:nvSpPr>
          <p:cNvPr id="896" name="Google Shape;896;p43"/>
          <p:cNvSpPr txBox="1">
            <a:spLocks noGrp="1"/>
          </p:cNvSpPr>
          <p:nvPr>
            <p:ph type="body" idx="1"/>
          </p:nvPr>
        </p:nvSpPr>
        <p:spPr>
          <a:xfrm>
            <a:off x="536536" y="1565965"/>
            <a:ext cx="5019900" cy="3893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Karl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Java-Centric: JUnit 5 is primarily designed for Java applications. It might not be the best choice for projects in other programming languages.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Karl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Learning Curve: Developers new to JUnit 5 might face a learning curve in understanding the framework's features and capabilities.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Karl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Lack of Non-Java Support: While JUnit 5 is designed for Java, it may not provide native support for testing certain aspects of applications, such as database testing or GUI testing.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endParaRPr lang="en-US" sz="1200" dirty="0">
              <a:effectLst/>
              <a:latin typeface="Karl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endParaRPr lang="en-US" sz="1200" dirty="0">
              <a:effectLst/>
              <a:latin typeface="Karl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endParaRPr lang="en-US" sz="1200" dirty="0">
              <a:effectLst/>
              <a:latin typeface="Karl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endParaRPr lang="en-US" sz="1200" dirty="0">
              <a:effectLst/>
              <a:latin typeface="Karl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endParaRPr lang="en-US" sz="1200" dirty="0">
              <a:effectLst/>
              <a:latin typeface="Karl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endParaRPr lang="en-US" sz="1200" dirty="0">
              <a:effectLst/>
              <a:latin typeface="Karl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97" name="Google Shape;897;p43"/>
          <p:cNvGrpSpPr/>
          <p:nvPr/>
        </p:nvGrpSpPr>
        <p:grpSpPr>
          <a:xfrm>
            <a:off x="5918609" y="2672657"/>
            <a:ext cx="1646100" cy="1188900"/>
            <a:chOff x="7403363" y="1047512"/>
            <a:chExt cx="1646100" cy="1188900"/>
          </a:xfrm>
        </p:grpSpPr>
        <p:sp>
          <p:nvSpPr>
            <p:cNvPr id="898" name="Google Shape;898;p43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00" name="Google Shape;900;p43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01" name="Google Shape;901;p43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4" name="Google Shape;904;p43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905" name="Google Shape;905;p43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43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0" name="Google Shape;920;p43"/>
          <p:cNvGrpSpPr/>
          <p:nvPr/>
        </p:nvGrpSpPr>
        <p:grpSpPr>
          <a:xfrm>
            <a:off x="5918588" y="1426744"/>
            <a:ext cx="1827475" cy="1051350"/>
            <a:chOff x="6161988" y="3104373"/>
            <a:chExt cx="1827475" cy="1051350"/>
          </a:xfrm>
        </p:grpSpPr>
        <p:grpSp>
          <p:nvGrpSpPr>
            <p:cNvPr id="921" name="Google Shape;921;p43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922" name="Google Shape;922;p43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23" name="Google Shape;923;p43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924" name="Google Shape;924;p43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25" name="Google Shape;925;p43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26" name="Google Shape;926;p43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927" name="Google Shape;927;p43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48" extrusionOk="0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3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371" extrusionOk="0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3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72" extrusionOk="0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3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avLst/>
                <a:gdLst/>
                <a:ahLst/>
                <a:cxnLst/>
                <a:rect l="l" t="t" r="r" b="b"/>
                <a:pathLst>
                  <a:path w="10294" h="12659" extrusionOk="0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31" name="Google Shape;931;p43"/>
          <p:cNvSpPr/>
          <p:nvPr/>
        </p:nvSpPr>
        <p:spPr>
          <a:xfrm>
            <a:off x="5047325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43"/>
          <p:cNvSpPr/>
          <p:nvPr/>
        </p:nvSpPr>
        <p:spPr>
          <a:xfrm>
            <a:off x="5272757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43"/>
          <p:cNvSpPr/>
          <p:nvPr/>
        </p:nvSpPr>
        <p:spPr>
          <a:xfrm>
            <a:off x="4160539" y="1044612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4" name="Google Shape;934;p43"/>
          <p:cNvGrpSpPr/>
          <p:nvPr/>
        </p:nvGrpSpPr>
        <p:grpSpPr>
          <a:xfrm>
            <a:off x="8118400" y="475791"/>
            <a:ext cx="621000" cy="621000"/>
            <a:chOff x="416300" y="4058211"/>
            <a:chExt cx="621000" cy="621000"/>
          </a:xfrm>
        </p:grpSpPr>
        <p:sp>
          <p:nvSpPr>
            <p:cNvPr id="935" name="Google Shape;935;p4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13231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503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828800" y="2680602"/>
            <a:ext cx="5486400" cy="348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</a:t>
            </a:r>
          </a:p>
        </p:txBody>
      </p:sp>
      <p:grpSp>
        <p:nvGrpSpPr>
          <p:cNvPr id="552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7324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oogle Shape;1033;p47"/>
          <p:cNvGrpSpPr/>
          <p:nvPr/>
        </p:nvGrpSpPr>
        <p:grpSpPr>
          <a:xfrm>
            <a:off x="5022725" y="1243388"/>
            <a:ext cx="3657590" cy="348347"/>
            <a:chOff x="4572050" y="100025"/>
            <a:chExt cx="3657590" cy="348347"/>
          </a:xfrm>
        </p:grpSpPr>
        <p:sp>
          <p:nvSpPr>
            <p:cNvPr id="1034" name="Google Shape;1034;p47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7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7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7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7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6" name="Google Shape;1046;p47"/>
          <p:cNvSpPr txBox="1">
            <a:spLocks noGrp="1"/>
          </p:cNvSpPr>
          <p:nvPr>
            <p:ph type="title"/>
          </p:nvPr>
        </p:nvSpPr>
        <p:spPr>
          <a:xfrm>
            <a:off x="1371600" y="1657350"/>
            <a:ext cx="6400800" cy="18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048" name="Google Shape;1048;p47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47"/>
          <p:cNvSpPr/>
          <p:nvPr/>
        </p:nvSpPr>
        <p:spPr>
          <a:xfrm>
            <a:off x="4354774" y="13350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47"/>
          <p:cNvSpPr/>
          <p:nvPr/>
        </p:nvSpPr>
        <p:spPr>
          <a:xfrm>
            <a:off x="7156362" y="358425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47"/>
          <p:cNvSpPr/>
          <p:nvPr/>
        </p:nvSpPr>
        <p:spPr>
          <a:xfrm>
            <a:off x="6924022" y="343560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2" name="Google Shape;1052;p47"/>
          <p:cNvGrpSpPr/>
          <p:nvPr/>
        </p:nvGrpSpPr>
        <p:grpSpPr>
          <a:xfrm>
            <a:off x="136938" y="1074640"/>
            <a:ext cx="1827475" cy="1051350"/>
            <a:chOff x="274188" y="1278048"/>
            <a:chExt cx="1827475" cy="1051350"/>
          </a:xfrm>
        </p:grpSpPr>
        <p:sp>
          <p:nvSpPr>
            <p:cNvPr id="1053" name="Google Shape;1053;p47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4" name="Google Shape;1054;p47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1055" name="Google Shape;1055;p47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47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57" name="Google Shape;1057;p47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1058" name="Google Shape;1058;p47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7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7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7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7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31"/>
          <p:cNvGrpSpPr/>
          <p:nvPr/>
        </p:nvGrpSpPr>
        <p:grpSpPr>
          <a:xfrm>
            <a:off x="4754850" y="3195960"/>
            <a:ext cx="3771900" cy="1412550"/>
            <a:chOff x="4754850" y="1600325"/>
            <a:chExt cx="3771900" cy="1412550"/>
          </a:xfrm>
        </p:grpSpPr>
        <p:sp>
          <p:nvSpPr>
            <p:cNvPr id="480" name="Google Shape;480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2" name="Google Shape;482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3" name="Google Shape;483;p31"/>
          <p:cNvGrpSpPr/>
          <p:nvPr/>
        </p:nvGrpSpPr>
        <p:grpSpPr>
          <a:xfrm>
            <a:off x="715100" y="3195863"/>
            <a:ext cx="3771900" cy="1412550"/>
            <a:chOff x="4754850" y="1600325"/>
            <a:chExt cx="3771900" cy="1412550"/>
          </a:xfrm>
        </p:grpSpPr>
        <p:sp>
          <p:nvSpPr>
            <p:cNvPr id="484" name="Google Shape;484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6" name="Google Shape;486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7" name="Google Shape;487;p31"/>
          <p:cNvGrpSpPr/>
          <p:nvPr/>
        </p:nvGrpSpPr>
        <p:grpSpPr>
          <a:xfrm>
            <a:off x="715100" y="1600313"/>
            <a:ext cx="3771900" cy="1412550"/>
            <a:chOff x="4754850" y="1600325"/>
            <a:chExt cx="3771900" cy="1412550"/>
          </a:xfrm>
        </p:grpSpPr>
        <p:sp>
          <p:nvSpPr>
            <p:cNvPr id="488" name="Google Shape;488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0" name="Google Shape;490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1" name="Google Shape;491;p31"/>
          <p:cNvGrpSpPr/>
          <p:nvPr/>
        </p:nvGrpSpPr>
        <p:grpSpPr>
          <a:xfrm>
            <a:off x="4754850" y="1600313"/>
            <a:ext cx="3771900" cy="1412550"/>
            <a:chOff x="4754850" y="1600325"/>
            <a:chExt cx="3771900" cy="1412550"/>
          </a:xfrm>
        </p:grpSpPr>
        <p:sp>
          <p:nvSpPr>
            <p:cNvPr id="492" name="Google Shape;492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4" name="Google Shape;494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5" name="Google Shape;495;p31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496" name="Google Shape;496;p31"/>
          <p:cNvSpPr txBox="1">
            <a:spLocks noGrp="1"/>
          </p:cNvSpPr>
          <p:nvPr>
            <p:ph type="subTitle" idx="2"/>
          </p:nvPr>
        </p:nvSpPr>
        <p:spPr>
          <a:xfrm>
            <a:off x="1957955" y="3399150"/>
            <a:ext cx="2474797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Pros and Cons</a:t>
            </a:r>
            <a:endParaRPr dirty="0"/>
          </a:p>
        </p:txBody>
      </p:sp>
      <p:sp>
        <p:nvSpPr>
          <p:cNvPr id="497" name="Google Shape;497;p31"/>
          <p:cNvSpPr txBox="1">
            <a:spLocks noGrp="1"/>
          </p:cNvSpPr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JUnit</a:t>
            </a:r>
            <a:endParaRPr dirty="0"/>
          </a:p>
        </p:txBody>
      </p:sp>
      <p:sp>
        <p:nvSpPr>
          <p:cNvPr id="498" name="Google Shape;498;p31"/>
          <p:cNvSpPr txBox="1">
            <a:spLocks noGrp="1"/>
          </p:cNvSpPr>
          <p:nvPr>
            <p:ph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9" name="Google Shape;499;p31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Breif description on Junit</a:t>
            </a:r>
            <a:endParaRPr dirty="0"/>
          </a:p>
        </p:txBody>
      </p:sp>
      <p:sp>
        <p:nvSpPr>
          <p:cNvPr id="500" name="Google Shape;500;p31"/>
          <p:cNvSpPr txBox="1">
            <a:spLocks noGrp="1"/>
          </p:cNvSpPr>
          <p:nvPr>
            <p:ph type="title" idx="6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Describe our decision to choose JUnit</a:t>
            </a:r>
            <a:endParaRPr dirty="0"/>
          </a:p>
        </p:txBody>
      </p:sp>
      <p:sp>
        <p:nvSpPr>
          <p:cNvPr id="502" name="Google Shape;502;p31"/>
          <p:cNvSpPr txBox="1">
            <a:spLocks noGrp="1"/>
          </p:cNvSpPr>
          <p:nvPr>
            <p:ph type="title" idx="8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03" name="Google Shape;503;p31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Pros and cons of JUnit</a:t>
            </a:r>
            <a:endParaRPr dirty="0"/>
          </a:p>
        </p:txBody>
      </p:sp>
      <p:sp>
        <p:nvSpPr>
          <p:cNvPr id="504" name="Google Shape;504;p31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05" name="Google Shape;505;p31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506" name="Google Shape;506;p31"/>
          <p:cNvSpPr txBox="1">
            <a:spLocks noGrp="1"/>
          </p:cNvSpPr>
          <p:nvPr>
            <p:ph type="title" idx="13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07" name="Google Shape;507;p31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of the code.</a:t>
            </a:r>
            <a:endParaRPr dirty="0"/>
          </a:p>
        </p:txBody>
      </p:sp>
      <p:sp>
        <p:nvSpPr>
          <p:cNvPr id="508" name="Google Shape;508;p31"/>
          <p:cNvSpPr/>
          <p:nvPr/>
        </p:nvSpPr>
        <p:spPr>
          <a:xfrm>
            <a:off x="7971738" y="1225982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1"/>
          <p:cNvSpPr/>
          <p:nvPr/>
        </p:nvSpPr>
        <p:spPr>
          <a:xfrm>
            <a:off x="7739398" y="107733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1"/>
          <p:cNvSpPr/>
          <p:nvPr/>
        </p:nvSpPr>
        <p:spPr>
          <a:xfrm>
            <a:off x="715100" y="912725"/>
            <a:ext cx="457208" cy="164598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828800" y="2680602"/>
            <a:ext cx="5486400" cy="348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</a:p>
        </p:txBody>
      </p:sp>
      <p:grpSp>
        <p:nvGrpSpPr>
          <p:cNvPr id="552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/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/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/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/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/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us</a:t>
            </a:r>
            <a:endParaRPr/>
          </a:p>
        </p:txBody>
      </p:sp>
      <p:sp>
        <p:nvSpPr>
          <p:cNvPr id="576" name="Google Shape;576;p33"/>
          <p:cNvSpPr txBox="1">
            <a:spLocks noGrp="1"/>
          </p:cNvSpPr>
          <p:nvPr>
            <p:ph type="subTitle" idx="1"/>
          </p:nvPr>
        </p:nvSpPr>
        <p:spPr>
          <a:xfrm>
            <a:off x="2154571" y="2593023"/>
            <a:ext cx="5029200" cy="1755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effectLst/>
                <a:latin typeface="Noto Serif" panose="02020600060500020200" pitchFamily="18" charset="0"/>
              </a:rPr>
              <a:t>The </a:t>
            </a:r>
            <a:r>
              <a:rPr lang="en-US" b="1" i="0" dirty="0">
                <a:effectLst/>
                <a:latin typeface="Noto Serif" panose="02020600060500020200" pitchFamily="18" charset="0"/>
              </a:rPr>
              <a:t>JUnit Platform</a:t>
            </a:r>
            <a:r>
              <a:rPr lang="en-US" b="0" i="0" dirty="0">
                <a:effectLst/>
                <a:latin typeface="Noto Serif" panose="02020600060500020200" pitchFamily="18" charset="0"/>
              </a:rPr>
              <a:t> serves as a foundation for </a:t>
            </a:r>
            <a:r>
              <a:rPr lang="en-US" b="0" i="0" u="sng" dirty="0">
                <a:solidFill>
                  <a:srgbClr val="2156A5"/>
                </a:solidFill>
                <a:effectLst/>
                <a:latin typeface="Noto Serif" panose="02020600060500020200" pitchFamily="18" charset="0"/>
                <a:hlinkClick r:id="rId3"/>
              </a:rPr>
              <a:t>launching testing frameworks</a:t>
            </a:r>
            <a:r>
              <a:rPr lang="en-US" b="0" i="0" dirty="0">
                <a:effectLst/>
                <a:latin typeface="Noto Serif" panose="02020600060500020200" pitchFamily="18" charset="0"/>
              </a:rPr>
              <a:t> on the JVM. It also defines the test engine API for developing a testing framework that works on the platform.</a:t>
            </a:r>
            <a:endParaRPr dirty="0"/>
          </a:p>
        </p:txBody>
      </p:sp>
      <p:grpSp>
        <p:nvGrpSpPr>
          <p:cNvPr id="577" name="Google Shape;577;p33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1" name="Google Shape;591;p33"/>
          <p:cNvSpPr/>
          <p:nvPr/>
        </p:nvSpPr>
        <p:spPr>
          <a:xfrm rot="-2700000">
            <a:off x="5623231" y="2057953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/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503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828800" y="2680602"/>
            <a:ext cx="5486400" cy="348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JUnit</a:t>
            </a:r>
          </a:p>
        </p:txBody>
      </p:sp>
      <p:grpSp>
        <p:nvGrpSpPr>
          <p:cNvPr id="552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91096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35"/>
          <p:cNvGrpSpPr/>
          <p:nvPr/>
        </p:nvGrpSpPr>
        <p:grpSpPr>
          <a:xfrm>
            <a:off x="6102151" y="1600325"/>
            <a:ext cx="2418050" cy="2916600"/>
            <a:chOff x="6102151" y="1600325"/>
            <a:chExt cx="2418050" cy="2916600"/>
          </a:xfrm>
        </p:grpSpPr>
        <p:sp>
          <p:nvSpPr>
            <p:cNvPr id="646" name="Google Shape;646;p35"/>
            <p:cNvSpPr/>
            <p:nvPr/>
          </p:nvSpPr>
          <p:spPr>
            <a:xfrm>
              <a:off x="6193101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7" name="Google Shape;647;p35"/>
            <p:cNvGrpSpPr/>
            <p:nvPr/>
          </p:nvGrpSpPr>
          <p:grpSpPr>
            <a:xfrm>
              <a:off x="6102151" y="1600325"/>
              <a:ext cx="2327100" cy="2825100"/>
              <a:chOff x="715400" y="1600325"/>
              <a:chExt cx="2327100" cy="2825100"/>
            </a:xfrm>
          </p:grpSpPr>
          <p:sp>
            <p:nvSpPr>
              <p:cNvPr id="648" name="Google Shape;648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49" name="Google Shape;649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50" name="Google Shape;650;p35"/>
          <p:cNvGrpSpPr/>
          <p:nvPr/>
        </p:nvGrpSpPr>
        <p:grpSpPr>
          <a:xfrm>
            <a:off x="3408500" y="1600325"/>
            <a:ext cx="2418600" cy="2916600"/>
            <a:chOff x="3408500" y="1600325"/>
            <a:chExt cx="2418600" cy="2916600"/>
          </a:xfrm>
        </p:grpSpPr>
        <p:sp>
          <p:nvSpPr>
            <p:cNvPr id="651" name="Google Shape;651;p35"/>
            <p:cNvSpPr/>
            <p:nvPr/>
          </p:nvSpPr>
          <p:spPr>
            <a:xfrm>
              <a:off x="35000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2" name="Google Shape;652;p35"/>
            <p:cNvGrpSpPr/>
            <p:nvPr/>
          </p:nvGrpSpPr>
          <p:grpSpPr>
            <a:xfrm>
              <a:off x="3408500" y="1600325"/>
              <a:ext cx="2327100" cy="2825100"/>
              <a:chOff x="715400" y="1600325"/>
              <a:chExt cx="2327100" cy="2825100"/>
            </a:xfrm>
          </p:grpSpPr>
          <p:sp>
            <p:nvSpPr>
              <p:cNvPr id="653" name="Google Shape;653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54" name="Google Shape;654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55" name="Google Shape;655;p35"/>
          <p:cNvGrpSpPr/>
          <p:nvPr/>
        </p:nvGrpSpPr>
        <p:grpSpPr>
          <a:xfrm>
            <a:off x="715400" y="1600325"/>
            <a:ext cx="2418600" cy="2916600"/>
            <a:chOff x="715400" y="1600325"/>
            <a:chExt cx="2418600" cy="2916600"/>
          </a:xfrm>
        </p:grpSpPr>
        <p:sp>
          <p:nvSpPr>
            <p:cNvPr id="656" name="Google Shape;656;p35"/>
            <p:cNvSpPr/>
            <p:nvPr/>
          </p:nvSpPr>
          <p:spPr>
            <a:xfrm>
              <a:off x="8069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7" name="Google Shape;657;p35"/>
            <p:cNvGrpSpPr/>
            <p:nvPr/>
          </p:nvGrpSpPr>
          <p:grpSpPr>
            <a:xfrm>
              <a:off x="715400" y="1600325"/>
              <a:ext cx="2327100" cy="2825100"/>
              <a:chOff x="715400" y="1600325"/>
              <a:chExt cx="2327100" cy="2825100"/>
            </a:xfrm>
          </p:grpSpPr>
          <p:sp>
            <p:nvSpPr>
              <p:cNvPr id="658" name="Google Shape;658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59" name="Google Shape;659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60" name="Google Shape;660;p35"/>
          <p:cNvSpPr txBox="1">
            <a:spLocks noGrp="1"/>
          </p:cNvSpPr>
          <p:nvPr>
            <p:ph type="subTitle" idx="1"/>
          </p:nvPr>
        </p:nvSpPr>
        <p:spPr>
          <a:xfrm>
            <a:off x="623799" y="2571436"/>
            <a:ext cx="2535126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Comaptibilty</a:t>
            </a:r>
            <a:endParaRPr dirty="0"/>
          </a:p>
        </p:txBody>
      </p:sp>
      <p:sp>
        <p:nvSpPr>
          <p:cNvPr id="661" name="Google Shape;661;p35"/>
          <p:cNvSpPr txBox="1">
            <a:spLocks noGrp="1"/>
          </p:cNvSpPr>
          <p:nvPr>
            <p:ph type="subTitle" idx="5"/>
          </p:nvPr>
        </p:nvSpPr>
        <p:spPr>
          <a:xfrm>
            <a:off x="3472400" y="2747688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Community</a:t>
            </a:r>
            <a:br>
              <a:rPr lang="en" dirty="0"/>
            </a:br>
            <a:r>
              <a:rPr lang="en" dirty="0"/>
              <a:t>Support</a:t>
            </a:r>
            <a:endParaRPr dirty="0"/>
          </a:p>
        </p:txBody>
      </p:sp>
      <p:sp>
        <p:nvSpPr>
          <p:cNvPr id="662" name="Google Shape;662;p35"/>
          <p:cNvSpPr txBox="1">
            <a:spLocks noGrp="1"/>
          </p:cNvSpPr>
          <p:nvPr>
            <p:ph type="subTitle" idx="6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Ease of use</a:t>
            </a:r>
            <a:endParaRPr dirty="0"/>
          </a:p>
        </p:txBody>
      </p:sp>
      <p:sp>
        <p:nvSpPr>
          <p:cNvPr id="663" name="Google Shape;663;p35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JUnit</a:t>
            </a:r>
            <a:endParaRPr dirty="0"/>
          </a:p>
        </p:txBody>
      </p:sp>
      <p:sp>
        <p:nvSpPr>
          <p:cNvPr id="664" name="Google Shape;664;p35"/>
          <p:cNvSpPr txBox="1">
            <a:spLocks noGrp="1"/>
          </p:cNvSpPr>
          <p:nvPr>
            <p:ph type="subTitle" idx="2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that the automation tool is compatible with the technology stack of your project, including Java Swing and MySQL.</a:t>
            </a:r>
            <a:endParaRPr dirty="0"/>
          </a:p>
        </p:txBody>
      </p:sp>
      <p:sp>
        <p:nvSpPr>
          <p:cNvPr id="665" name="Google Shape;665;p35"/>
          <p:cNvSpPr txBox="1">
            <a:spLocks noGrp="1"/>
          </p:cNvSpPr>
          <p:nvPr>
            <p:ph type="subTitle" idx="3"/>
          </p:nvPr>
        </p:nvSpPr>
        <p:spPr>
          <a:xfrm>
            <a:off x="3472400" y="3196200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for a strong and active community that provides updates, extensions, and solutions to common issues.</a:t>
            </a:r>
            <a:endParaRPr dirty="0"/>
          </a:p>
        </p:txBody>
      </p:sp>
      <p:sp>
        <p:nvSpPr>
          <p:cNvPr id="666" name="Google Shape;666;p35"/>
          <p:cNvSpPr txBox="1">
            <a:spLocks noGrp="1"/>
          </p:cNvSpPr>
          <p:nvPr>
            <p:ph type="subTitle" idx="4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Evaluate how easy it is for your team to learn and use the tool effectively</a:t>
            </a:r>
            <a:endParaRPr dirty="0"/>
          </a:p>
        </p:txBody>
      </p:sp>
      <p:grpSp>
        <p:nvGrpSpPr>
          <p:cNvPr id="667" name="Google Shape;667;p35"/>
          <p:cNvGrpSpPr/>
          <p:nvPr/>
        </p:nvGrpSpPr>
        <p:grpSpPr>
          <a:xfrm>
            <a:off x="7013577" y="2017301"/>
            <a:ext cx="502899" cy="502899"/>
            <a:chOff x="858700" y="1967475"/>
            <a:chExt cx="605100" cy="605100"/>
          </a:xfrm>
        </p:grpSpPr>
        <p:sp>
          <p:nvSpPr>
            <p:cNvPr id="668" name="Google Shape;668;p35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5"/>
          <p:cNvGrpSpPr/>
          <p:nvPr/>
        </p:nvGrpSpPr>
        <p:grpSpPr>
          <a:xfrm>
            <a:off x="4320650" y="2017350"/>
            <a:ext cx="502800" cy="502800"/>
            <a:chOff x="7014301" y="2017350"/>
            <a:chExt cx="502800" cy="502800"/>
          </a:xfrm>
        </p:grpSpPr>
        <p:sp>
          <p:nvSpPr>
            <p:cNvPr id="671" name="Google Shape;671;p35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3" name="Google Shape;673;p35"/>
          <p:cNvSpPr/>
          <p:nvPr/>
        </p:nvSpPr>
        <p:spPr>
          <a:xfrm>
            <a:off x="7971700" y="10816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5"/>
          <p:cNvSpPr/>
          <p:nvPr/>
        </p:nvSpPr>
        <p:spPr>
          <a:xfrm>
            <a:off x="7739360" y="93297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5"/>
          <p:cNvSpPr/>
          <p:nvPr/>
        </p:nvSpPr>
        <p:spPr>
          <a:xfrm>
            <a:off x="715160" y="12527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6" name="Google Shape;676;p35"/>
          <p:cNvGrpSpPr/>
          <p:nvPr/>
        </p:nvGrpSpPr>
        <p:grpSpPr>
          <a:xfrm>
            <a:off x="1627550" y="2017350"/>
            <a:ext cx="502800" cy="502800"/>
            <a:chOff x="1627550" y="2017350"/>
            <a:chExt cx="502800" cy="502800"/>
          </a:xfrm>
        </p:grpSpPr>
        <p:sp>
          <p:nvSpPr>
            <p:cNvPr id="677" name="Google Shape;677;p35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35"/>
          <p:cNvGrpSpPr/>
          <p:nvPr/>
        </p:nvGrpSpPr>
        <p:grpSpPr>
          <a:xfrm>
            <a:off x="6102151" y="1600325"/>
            <a:ext cx="2418050" cy="2916600"/>
            <a:chOff x="6102151" y="1600325"/>
            <a:chExt cx="2418050" cy="2916600"/>
          </a:xfrm>
        </p:grpSpPr>
        <p:sp>
          <p:nvSpPr>
            <p:cNvPr id="646" name="Google Shape;646;p35"/>
            <p:cNvSpPr/>
            <p:nvPr/>
          </p:nvSpPr>
          <p:spPr>
            <a:xfrm>
              <a:off x="6193101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7" name="Google Shape;647;p35"/>
            <p:cNvGrpSpPr/>
            <p:nvPr/>
          </p:nvGrpSpPr>
          <p:grpSpPr>
            <a:xfrm>
              <a:off x="6102151" y="1600325"/>
              <a:ext cx="2327100" cy="2825100"/>
              <a:chOff x="715400" y="1600325"/>
              <a:chExt cx="2327100" cy="2825100"/>
            </a:xfrm>
          </p:grpSpPr>
          <p:sp>
            <p:nvSpPr>
              <p:cNvPr id="648" name="Google Shape;648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49" name="Google Shape;649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50" name="Google Shape;650;p35"/>
          <p:cNvGrpSpPr/>
          <p:nvPr/>
        </p:nvGrpSpPr>
        <p:grpSpPr>
          <a:xfrm>
            <a:off x="3408500" y="1600325"/>
            <a:ext cx="2418600" cy="2916600"/>
            <a:chOff x="3408500" y="1600325"/>
            <a:chExt cx="2418600" cy="2916600"/>
          </a:xfrm>
        </p:grpSpPr>
        <p:sp>
          <p:nvSpPr>
            <p:cNvPr id="651" name="Google Shape;651;p35"/>
            <p:cNvSpPr/>
            <p:nvPr/>
          </p:nvSpPr>
          <p:spPr>
            <a:xfrm>
              <a:off x="35000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2" name="Google Shape;652;p35"/>
            <p:cNvGrpSpPr/>
            <p:nvPr/>
          </p:nvGrpSpPr>
          <p:grpSpPr>
            <a:xfrm>
              <a:off x="3408500" y="1600325"/>
              <a:ext cx="2327100" cy="2825100"/>
              <a:chOff x="715400" y="1600325"/>
              <a:chExt cx="2327100" cy="2825100"/>
            </a:xfrm>
          </p:grpSpPr>
          <p:sp>
            <p:nvSpPr>
              <p:cNvPr id="653" name="Google Shape;653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54" name="Google Shape;654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55" name="Google Shape;655;p35"/>
          <p:cNvGrpSpPr/>
          <p:nvPr/>
        </p:nvGrpSpPr>
        <p:grpSpPr>
          <a:xfrm>
            <a:off x="715400" y="1600325"/>
            <a:ext cx="2418600" cy="2916600"/>
            <a:chOff x="715400" y="1600325"/>
            <a:chExt cx="2418600" cy="2916600"/>
          </a:xfrm>
        </p:grpSpPr>
        <p:sp>
          <p:nvSpPr>
            <p:cNvPr id="656" name="Google Shape;656;p35"/>
            <p:cNvSpPr/>
            <p:nvPr/>
          </p:nvSpPr>
          <p:spPr>
            <a:xfrm>
              <a:off x="8069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7" name="Google Shape;657;p35"/>
            <p:cNvGrpSpPr/>
            <p:nvPr/>
          </p:nvGrpSpPr>
          <p:grpSpPr>
            <a:xfrm>
              <a:off x="715400" y="1600325"/>
              <a:ext cx="2327100" cy="2825100"/>
              <a:chOff x="715400" y="1600325"/>
              <a:chExt cx="2327100" cy="2825100"/>
            </a:xfrm>
          </p:grpSpPr>
          <p:sp>
            <p:nvSpPr>
              <p:cNvPr id="658" name="Google Shape;658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59" name="Google Shape;659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60" name="Google Shape;660;p35"/>
          <p:cNvSpPr txBox="1">
            <a:spLocks noGrp="1"/>
          </p:cNvSpPr>
          <p:nvPr>
            <p:ph type="subTitle" idx="1"/>
          </p:nvPr>
        </p:nvSpPr>
        <p:spPr>
          <a:xfrm>
            <a:off x="623799" y="2571436"/>
            <a:ext cx="2535126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Integration</a:t>
            </a:r>
            <a:endParaRPr dirty="0"/>
          </a:p>
        </p:txBody>
      </p:sp>
      <p:sp>
        <p:nvSpPr>
          <p:cNvPr id="661" name="Google Shape;661;p35"/>
          <p:cNvSpPr txBox="1">
            <a:spLocks noGrp="1"/>
          </p:cNvSpPr>
          <p:nvPr>
            <p:ph type="subTitle" idx="5"/>
          </p:nvPr>
        </p:nvSpPr>
        <p:spPr>
          <a:xfrm>
            <a:off x="3500000" y="2520305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Scalability</a:t>
            </a:r>
            <a:endParaRPr dirty="0"/>
          </a:p>
        </p:txBody>
      </p:sp>
      <p:sp>
        <p:nvSpPr>
          <p:cNvPr id="662" name="Google Shape;662;p35"/>
          <p:cNvSpPr txBox="1">
            <a:spLocks noGrp="1"/>
          </p:cNvSpPr>
          <p:nvPr>
            <p:ph type="subTitle" idx="6"/>
          </p:nvPr>
        </p:nvSpPr>
        <p:spPr>
          <a:xfrm>
            <a:off x="6167776" y="2571426"/>
            <a:ext cx="228545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Maintenance</a:t>
            </a:r>
          </a:p>
        </p:txBody>
      </p:sp>
      <p:sp>
        <p:nvSpPr>
          <p:cNvPr id="663" name="Google Shape;663;p35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JUnit</a:t>
            </a:r>
            <a:endParaRPr dirty="0"/>
          </a:p>
        </p:txBody>
      </p:sp>
      <p:sp>
        <p:nvSpPr>
          <p:cNvPr id="664" name="Google Shape;664;p35"/>
          <p:cNvSpPr txBox="1">
            <a:spLocks noGrp="1"/>
          </p:cNvSpPr>
          <p:nvPr>
            <p:ph type="subTitle" idx="2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Assess its ability to integrate with other tools and frameworks used in your project, such as database testing tools for MySQL.</a:t>
            </a:r>
            <a:endParaRPr dirty="0"/>
          </a:p>
        </p:txBody>
      </p:sp>
      <p:sp>
        <p:nvSpPr>
          <p:cNvPr id="665" name="Google Shape;665;p35"/>
          <p:cNvSpPr txBox="1">
            <a:spLocks noGrp="1"/>
          </p:cNvSpPr>
          <p:nvPr>
            <p:ph type="subTitle" idx="3"/>
          </p:nvPr>
        </p:nvSpPr>
        <p:spPr>
          <a:xfrm>
            <a:off x="3472400" y="3196200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the tool can handle the project's size and complexity, and supports parallel execution for faster testing.</a:t>
            </a:r>
            <a:endParaRPr dirty="0"/>
          </a:p>
        </p:txBody>
      </p:sp>
      <p:sp>
        <p:nvSpPr>
          <p:cNvPr id="666" name="Google Shape;666;p35"/>
          <p:cNvSpPr txBox="1">
            <a:spLocks noGrp="1"/>
          </p:cNvSpPr>
          <p:nvPr>
            <p:ph type="subTitle" idx="4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 the long-term maintenance requirements and how extensible the tool is to accommodate future needs.</a:t>
            </a:r>
            <a:endParaRPr dirty="0"/>
          </a:p>
        </p:txBody>
      </p:sp>
      <p:grpSp>
        <p:nvGrpSpPr>
          <p:cNvPr id="667" name="Google Shape;667;p35"/>
          <p:cNvGrpSpPr/>
          <p:nvPr/>
        </p:nvGrpSpPr>
        <p:grpSpPr>
          <a:xfrm>
            <a:off x="7013577" y="2017301"/>
            <a:ext cx="502899" cy="502899"/>
            <a:chOff x="858700" y="1967475"/>
            <a:chExt cx="605100" cy="605100"/>
          </a:xfrm>
        </p:grpSpPr>
        <p:sp>
          <p:nvSpPr>
            <p:cNvPr id="668" name="Google Shape;668;p35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5"/>
          <p:cNvGrpSpPr/>
          <p:nvPr/>
        </p:nvGrpSpPr>
        <p:grpSpPr>
          <a:xfrm>
            <a:off x="4320650" y="2017350"/>
            <a:ext cx="502800" cy="502800"/>
            <a:chOff x="7014301" y="2017350"/>
            <a:chExt cx="502800" cy="502800"/>
          </a:xfrm>
        </p:grpSpPr>
        <p:sp>
          <p:nvSpPr>
            <p:cNvPr id="671" name="Google Shape;671;p35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3" name="Google Shape;673;p35"/>
          <p:cNvSpPr/>
          <p:nvPr/>
        </p:nvSpPr>
        <p:spPr>
          <a:xfrm>
            <a:off x="7971700" y="10816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5"/>
          <p:cNvSpPr/>
          <p:nvPr/>
        </p:nvSpPr>
        <p:spPr>
          <a:xfrm>
            <a:off x="7739360" y="93297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5"/>
          <p:cNvSpPr/>
          <p:nvPr/>
        </p:nvSpPr>
        <p:spPr>
          <a:xfrm>
            <a:off x="715160" y="12527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6" name="Google Shape;676;p35"/>
          <p:cNvGrpSpPr/>
          <p:nvPr/>
        </p:nvGrpSpPr>
        <p:grpSpPr>
          <a:xfrm>
            <a:off x="1627550" y="2017350"/>
            <a:ext cx="502800" cy="502800"/>
            <a:chOff x="1627550" y="2017350"/>
            <a:chExt cx="502800" cy="502800"/>
          </a:xfrm>
        </p:grpSpPr>
        <p:sp>
          <p:nvSpPr>
            <p:cNvPr id="677" name="Google Shape;677;p35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42548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503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828800" y="2680602"/>
            <a:ext cx="5486400" cy="348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Pros and Cons</a:t>
            </a:r>
          </a:p>
        </p:txBody>
      </p:sp>
      <p:grpSp>
        <p:nvGrpSpPr>
          <p:cNvPr id="552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51261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43"/>
          <p:cNvSpPr txBox="1">
            <a:spLocks noGrp="1"/>
          </p:cNvSpPr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Pros</a:t>
            </a:r>
            <a:endParaRPr dirty="0"/>
          </a:p>
        </p:txBody>
      </p:sp>
      <p:sp>
        <p:nvSpPr>
          <p:cNvPr id="896" name="Google Shape;896;p43"/>
          <p:cNvSpPr txBox="1">
            <a:spLocks noGrp="1"/>
          </p:cNvSpPr>
          <p:nvPr>
            <p:ph type="body" idx="1"/>
          </p:nvPr>
        </p:nvSpPr>
        <p:spPr>
          <a:xfrm>
            <a:off x="705111" y="1366247"/>
            <a:ext cx="5019900" cy="3893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Karl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Robust Testing: JUnit 5 is a powerful automation tool for Java applications, ensuring robust and reliable test automation.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Karl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Rich Ecosystem: It offers a rich ecosystem of extensions, plugins, and integrations, making it suitable for various testing scenarios.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Karl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Annotations: JUnit 5 provides annotations for defining test cases, test suites, and lifecycle methods, making test development more structured and readable.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Karl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Parameterized Testing: Parameterized tests allow for the same test logic to be applied to multiple test cases, reducing redundancy.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Karl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Parallel Execution: It supports parallel test execution, significantly reducing testing time for large test suites.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endParaRPr lang="en-US" sz="1200" dirty="0">
              <a:effectLst/>
              <a:latin typeface="Karl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endParaRPr lang="en-US" sz="1200" dirty="0">
              <a:effectLst/>
              <a:latin typeface="Karl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endParaRPr lang="en-US" sz="1200" dirty="0">
              <a:effectLst/>
              <a:latin typeface="Karl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endParaRPr lang="en-US" sz="1200" dirty="0">
              <a:effectLst/>
              <a:latin typeface="Karl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endParaRPr lang="en-US" sz="1200" dirty="0">
              <a:effectLst/>
              <a:latin typeface="Karl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endParaRPr lang="en-US" sz="1200" dirty="0">
              <a:effectLst/>
              <a:latin typeface="Karl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97" name="Google Shape;897;p43"/>
          <p:cNvGrpSpPr/>
          <p:nvPr/>
        </p:nvGrpSpPr>
        <p:grpSpPr>
          <a:xfrm>
            <a:off x="5918609" y="2672657"/>
            <a:ext cx="1646100" cy="1188900"/>
            <a:chOff x="7403363" y="1047512"/>
            <a:chExt cx="1646100" cy="1188900"/>
          </a:xfrm>
        </p:grpSpPr>
        <p:sp>
          <p:nvSpPr>
            <p:cNvPr id="898" name="Google Shape;898;p43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00" name="Google Shape;900;p43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01" name="Google Shape;901;p43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4" name="Google Shape;904;p43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905" name="Google Shape;905;p43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43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0" name="Google Shape;920;p43"/>
          <p:cNvGrpSpPr/>
          <p:nvPr/>
        </p:nvGrpSpPr>
        <p:grpSpPr>
          <a:xfrm>
            <a:off x="5918588" y="1426744"/>
            <a:ext cx="1827475" cy="1051350"/>
            <a:chOff x="6161988" y="3104373"/>
            <a:chExt cx="1827475" cy="1051350"/>
          </a:xfrm>
        </p:grpSpPr>
        <p:grpSp>
          <p:nvGrpSpPr>
            <p:cNvPr id="921" name="Google Shape;921;p43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922" name="Google Shape;922;p43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23" name="Google Shape;923;p43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924" name="Google Shape;924;p43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25" name="Google Shape;925;p43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26" name="Google Shape;926;p43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927" name="Google Shape;927;p43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48" extrusionOk="0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3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371" extrusionOk="0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3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72" extrusionOk="0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3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avLst/>
                <a:gdLst/>
                <a:ahLst/>
                <a:cxnLst/>
                <a:rect l="l" t="t" r="r" b="b"/>
                <a:pathLst>
                  <a:path w="10294" h="12659" extrusionOk="0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31" name="Google Shape;931;p43"/>
          <p:cNvSpPr/>
          <p:nvPr/>
        </p:nvSpPr>
        <p:spPr>
          <a:xfrm>
            <a:off x="5047325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43"/>
          <p:cNvSpPr/>
          <p:nvPr/>
        </p:nvSpPr>
        <p:spPr>
          <a:xfrm>
            <a:off x="5272757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43"/>
          <p:cNvSpPr/>
          <p:nvPr/>
        </p:nvSpPr>
        <p:spPr>
          <a:xfrm>
            <a:off x="4160539" y="1044612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4" name="Google Shape;934;p43"/>
          <p:cNvGrpSpPr/>
          <p:nvPr/>
        </p:nvGrpSpPr>
        <p:grpSpPr>
          <a:xfrm>
            <a:off x="8118400" y="475791"/>
            <a:ext cx="621000" cy="621000"/>
            <a:chOff x="416300" y="4058211"/>
            <a:chExt cx="621000" cy="621000"/>
          </a:xfrm>
        </p:grpSpPr>
        <p:sp>
          <p:nvSpPr>
            <p:cNvPr id="935" name="Google Shape;935;p4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37117092"/>
      </p:ext>
    </p:extLst>
  </p:cSld>
  <p:clrMapOvr>
    <a:masterClrMapping/>
  </p:clrMapOvr>
</p:sld>
</file>

<file path=ppt/theme/theme1.xml><?xml version="1.0" encoding="utf-8"?>
<a:theme xmlns:a="http://schemas.openxmlformats.org/drawingml/2006/main" name="Soft Colors UI Design for Agencies Blue Variant by Slidesgo">
  <a:themeElements>
    <a:clrScheme name="Simple Light">
      <a:dk1>
        <a:srgbClr val="000000"/>
      </a:dk1>
      <a:lt1>
        <a:srgbClr val="E1EFF3"/>
      </a:lt1>
      <a:dk2>
        <a:srgbClr val="B9CAD1"/>
      </a:dk2>
      <a:lt2>
        <a:srgbClr val="CDE9BE"/>
      </a:lt2>
      <a:accent1>
        <a:srgbClr val="DF855F"/>
      </a:accent1>
      <a:accent2>
        <a:srgbClr val="FAB8E0"/>
      </a:accent2>
      <a:accent3>
        <a:srgbClr val="AFA0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Microsoft Office PowerPoint</Application>
  <PresentationFormat>On-screen Show (16:9)</PresentationFormat>
  <Paragraphs>58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Karla</vt:lpstr>
      <vt:lpstr>Rubik Black</vt:lpstr>
      <vt:lpstr>Calibri</vt:lpstr>
      <vt:lpstr>Bebas Neue</vt:lpstr>
      <vt:lpstr>Arial</vt:lpstr>
      <vt:lpstr>Noto Serif</vt:lpstr>
      <vt:lpstr>Soft Colors UI Design for Agencies Blue Variant by Slidesgo</vt:lpstr>
      <vt:lpstr>     JUnit5</vt:lpstr>
      <vt:lpstr>01</vt:lpstr>
      <vt:lpstr>01</vt:lpstr>
      <vt:lpstr>About us</vt:lpstr>
      <vt:lpstr>02</vt:lpstr>
      <vt:lpstr>Why JUnit</vt:lpstr>
      <vt:lpstr>Why JUnit</vt:lpstr>
      <vt:lpstr>03</vt:lpstr>
      <vt:lpstr>Pros</vt:lpstr>
      <vt:lpstr>Cons</vt:lpstr>
      <vt:lpstr>04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JUnit5</dc:title>
  <cp:lastModifiedBy>Suleman</cp:lastModifiedBy>
  <cp:revision>1</cp:revision>
  <dcterms:modified xsi:type="dcterms:W3CDTF">2023-11-01T04:20:06Z</dcterms:modified>
</cp:coreProperties>
</file>