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3" r:id="rId4"/>
    <p:sldId id="258" r:id="rId5"/>
    <p:sldId id="259" r:id="rId6"/>
    <p:sldId id="261" r:id="rId7"/>
    <p:sldId id="260" r:id="rId8"/>
    <p:sldId id="262" r:id="rId9"/>
    <p:sldId id="263" r:id="rId10"/>
    <p:sldId id="264" r:id="rId11"/>
    <p:sldId id="271" r:id="rId12"/>
    <p:sldId id="272" r:id="rId13"/>
    <p:sldId id="265" r:id="rId14"/>
    <p:sldId id="266" r:id="rId15"/>
    <p:sldId id="267"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8086"/>
    <a:srgbClr val="424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62" autoAdjust="0"/>
    <p:restoredTop sz="96327" autoAdjust="0"/>
  </p:normalViewPr>
  <p:slideViewPr>
    <p:cSldViewPr>
      <p:cViewPr varScale="1">
        <p:scale>
          <a:sx n="90" d="100"/>
          <a:sy n="90" d="100"/>
        </p:scale>
        <p:origin x="1482" y="90"/>
      </p:cViewPr>
      <p:guideLst>
        <p:guide orient="horz" pos="2160"/>
        <p:guide pos="2880"/>
      </p:guideLst>
    </p:cSldViewPr>
  </p:slideViewPr>
  <p:outlineViewPr>
    <p:cViewPr>
      <p:scale>
        <a:sx n="33" d="100"/>
        <a:sy n="33" d="100"/>
      </p:scale>
      <p:origin x="0" y="484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BDB05F4A-1DD5-4CEE-932E-D928528554FF}" type="datetimeFigureOut">
              <a:rPr lang="en-US" smtClean="0"/>
              <a:pPr/>
              <a:t>6/9/2021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16C7439-D70C-400E-ACD4-7CC42FD4D7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DB05F4A-1DD5-4CEE-932E-D928528554FF}"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DB05F4A-1DD5-4CEE-932E-D928528554FF}" type="datetimeFigureOut">
              <a:rPr lang="en-US" smtClean="0"/>
              <a:pPr/>
              <a:t>6/9/2021</a:t>
            </a:fld>
            <a:endParaRPr lang="en-US"/>
          </a:p>
        </p:txBody>
      </p:sp>
      <p:sp>
        <p:nvSpPr>
          <p:cNvPr id="27" name="Slide Number Placeholder 26"/>
          <p:cNvSpPr>
            <a:spLocks noGrp="1"/>
          </p:cNvSpPr>
          <p:nvPr>
            <p:ph type="sldNum" sz="quarter" idx="11"/>
          </p:nvPr>
        </p:nvSpPr>
        <p:spPr/>
        <p:txBody>
          <a:bodyPr rtlCol="0"/>
          <a:lstStyle/>
          <a:p>
            <a:fld id="{E16C7439-D70C-400E-ACD4-7CC42FD4D7D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BDB05F4A-1DD5-4CEE-932E-D928528554FF}" type="datetimeFigureOut">
              <a:rPr lang="en-US" smtClean="0"/>
              <a:pPr/>
              <a:t>6/9/2021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16C7439-D70C-400E-ACD4-7CC42FD4D7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05F4A-1DD5-4CEE-932E-D928528554FF}" type="datetimeFigureOut">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DB05F4A-1DD5-4CEE-932E-D928528554FF}"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DB05F4A-1DD5-4CEE-932E-D928528554FF}" type="datetimeFigureOut">
              <a:rPr lang="en-US" smtClean="0"/>
              <a:pPr/>
              <a:t>6/9/2021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16C7439-D70C-400E-ACD4-7CC42FD4D7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8915400" cy="936625"/>
          </a:xfrm>
        </p:spPr>
        <p:txBody>
          <a:bodyPr/>
          <a:lstStyle/>
          <a:p>
            <a:r>
              <a:rPr lang="en-US" sz="4000" b="1" i="1" dirty="0"/>
              <a:t> GENDER ENCODER By HUMAN SMILE</a:t>
            </a:r>
          </a:p>
        </p:txBody>
      </p:sp>
      <p:sp>
        <p:nvSpPr>
          <p:cNvPr id="3" name="Subtitle 2"/>
          <p:cNvSpPr>
            <a:spLocks noGrp="1"/>
          </p:cNvSpPr>
          <p:nvPr>
            <p:ph type="subTitle" idx="1"/>
          </p:nvPr>
        </p:nvSpPr>
        <p:spPr>
          <a:xfrm>
            <a:off x="457200" y="3899938"/>
            <a:ext cx="8153400" cy="2805662"/>
          </a:xfrm>
        </p:spPr>
        <p:txBody>
          <a:bodyPr>
            <a:normAutofit/>
          </a:bodyPr>
          <a:lstStyle/>
          <a:p>
            <a:endParaRPr lang="it-IT" sz="2000" i="1" u="sng" dirty="0">
              <a:latin typeface="Rajdhani" panose="020B0604020202020204" charset="0"/>
              <a:cs typeface="Rajdhani" panose="020B0604020202020204" charset="0"/>
            </a:endParaRPr>
          </a:p>
          <a:p>
            <a:r>
              <a:rPr lang="it-IT" sz="2000" i="1" u="sng" dirty="0">
                <a:solidFill>
                  <a:srgbClr val="424456"/>
                </a:solidFill>
                <a:latin typeface="Rajdhani" panose="020B0604020202020204" charset="0"/>
                <a:cs typeface="Rajdhani" panose="020B0604020202020204" charset="0"/>
              </a:rPr>
              <a:t>Students</a:t>
            </a:r>
            <a:r>
              <a:rPr lang="it-IT" sz="2000" i="1" u="sng" dirty="0">
                <a:latin typeface="Rajdhani" panose="020B0604020202020204" charset="0"/>
                <a:cs typeface="Rajdhani" panose="020B0604020202020204" charset="0"/>
              </a:rPr>
              <a:t>: </a:t>
            </a:r>
          </a:p>
          <a:p>
            <a:r>
              <a:rPr lang="it-IT" sz="2000" b="1" i="1" dirty="0">
                <a:latin typeface="Rajdhani" panose="020B0604020202020204" charset="0"/>
                <a:cs typeface="Rajdhani" panose="020B0604020202020204" charset="0"/>
              </a:rPr>
              <a:t>Muhammad Waqar Younus (0522501010)</a:t>
            </a:r>
          </a:p>
          <a:p>
            <a:r>
              <a:rPr lang="it-IT" sz="2000" b="1" i="1" dirty="0">
                <a:latin typeface="Rajdhani" panose="020B0604020202020204" charset="0"/>
                <a:cs typeface="Rajdhani" panose="020B0604020202020204" charset="0"/>
              </a:rPr>
              <a:t>Sunbul (0522500903)</a:t>
            </a:r>
          </a:p>
          <a:p>
            <a:r>
              <a:rPr lang="it-IT" sz="2000" b="1" i="1" dirty="0" err="1">
                <a:latin typeface="Rajdhani" panose="020B0604020202020204" charset="0"/>
                <a:cs typeface="Rajdhani" panose="020B0604020202020204" charset="0"/>
              </a:rPr>
              <a:t>Zeeshan</a:t>
            </a:r>
            <a:r>
              <a:rPr lang="it-IT" sz="2000" b="1" i="1" dirty="0">
                <a:latin typeface="Rajdhani" panose="020B0604020202020204" charset="0"/>
                <a:cs typeface="Rajdhani" panose="020B0604020202020204" charset="0"/>
              </a:rPr>
              <a:t> </a:t>
            </a:r>
            <a:r>
              <a:rPr lang="it-IT" sz="2000" b="1" i="1" dirty="0" err="1">
                <a:latin typeface="Rajdhani" panose="020B0604020202020204" charset="0"/>
                <a:cs typeface="Rajdhani" panose="020B0604020202020204" charset="0"/>
              </a:rPr>
              <a:t>Qaisar</a:t>
            </a:r>
            <a:r>
              <a:rPr lang="it-IT" sz="2000" b="1" i="1" dirty="0">
                <a:latin typeface="Rajdhani" panose="020B0604020202020204" charset="0"/>
                <a:cs typeface="Rajdhani" panose="020B0604020202020204" charset="0"/>
              </a:rPr>
              <a:t> (0522501050)</a:t>
            </a:r>
          </a:p>
          <a:p>
            <a:endParaRPr lang="it-IT" sz="2000" b="1" i="1" dirty="0">
              <a:latin typeface="Rajdhani" panose="020B0604020202020204" charset="0"/>
              <a:cs typeface="Rajdhani" panose="020B0604020202020204" charset="0"/>
            </a:endParaRPr>
          </a:p>
          <a:p>
            <a:endParaRPr lang="it-IT" sz="2000" b="1" i="1" dirty="0">
              <a:latin typeface="Rajdhani" panose="020B0604020202020204" charset="0"/>
              <a:cs typeface="Rajdhani" panose="020B0604020202020204" charset="0"/>
            </a:endParaRPr>
          </a:p>
          <a:p>
            <a:endParaRPr lang="it-IT" sz="5000" i="1" dirty="0">
              <a:latin typeface="Rajdhani" panose="020B0604020202020204" charset="0"/>
              <a:cs typeface="Rajdhani" panose="020B0604020202020204"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2035195"/>
              </p:ext>
            </p:extLst>
          </p:nvPr>
        </p:nvGraphicFramePr>
        <p:xfrm>
          <a:off x="304800" y="2895600"/>
          <a:ext cx="8305800" cy="36576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tblGrid>
              <a:tr h="218440">
                <a:tc>
                  <a:txBody>
                    <a:bodyPr/>
                    <a:lstStyle/>
                    <a:p>
                      <a:r>
                        <a:rPr kumimoji="0" lang="en-US" sz="1800" b="1" i="1" kern="1200" dirty="0">
                          <a:solidFill>
                            <a:schemeClr val="lt1"/>
                          </a:solidFill>
                          <a:effectLst/>
                          <a:latin typeface="+mn-lt"/>
                          <a:ea typeface="+mn-ea"/>
                          <a:cs typeface="+mn-cs"/>
                        </a:rPr>
                        <a:t>By focusing on Testing strategies by using different classifiers.</a:t>
                      </a:r>
                      <a:endParaRPr lang="en-US" sz="1500" b="0" i="0" baseline="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latin typeface="Roboto Condensed Light" charset="0"/>
                <a:ea typeface="Roboto Condensed Light" charset="0"/>
              </a:rPr>
              <a:t>Support Vector Machine</a:t>
            </a:r>
            <a:endParaRPr lang="en-US" dirty="0"/>
          </a:p>
        </p:txBody>
      </p:sp>
      <p:sp>
        <p:nvSpPr>
          <p:cNvPr id="3" name="Content Placeholder 2"/>
          <p:cNvSpPr>
            <a:spLocks noGrp="1"/>
          </p:cNvSpPr>
          <p:nvPr>
            <p:ph idx="1"/>
          </p:nvPr>
        </p:nvSpPr>
        <p:spPr/>
        <p:txBody>
          <a:bodyPr/>
          <a:lstStyle/>
          <a:p>
            <a:pPr algn="just"/>
            <a:r>
              <a:rPr lang="en-US" sz="2200" b="1" dirty="0">
                <a:solidFill>
                  <a:srgbClr val="438086"/>
                </a:solidFill>
                <a:latin typeface="Roboto Condensed Light" charset="0"/>
                <a:ea typeface="Roboto Condensed Light" charset="0"/>
              </a:rPr>
              <a:t>Support Vector Machine (SVM) </a:t>
            </a:r>
            <a:r>
              <a:rPr lang="en-US" sz="2200" dirty="0">
                <a:solidFill>
                  <a:srgbClr val="424456"/>
                </a:solidFill>
                <a:latin typeface="Roboto Condensed Light" charset="0"/>
                <a:ea typeface="Roboto Condensed Light" charset="0"/>
              </a:rPr>
              <a:t>is a supervised machine learning algorithm which can be used for both classification or regression challenges. However,  it is mostly used in classification problems.</a:t>
            </a:r>
          </a:p>
          <a:p>
            <a:pPr marL="109728" indent="0" algn="just">
              <a:buNone/>
            </a:pPr>
            <a:endParaRPr lang="en-US" sz="2200" dirty="0">
              <a:solidFill>
                <a:srgbClr val="424456"/>
              </a:solidFill>
              <a:latin typeface="Roboto Condensed Light" charset="0"/>
              <a:ea typeface="Roboto Condensed Light" charset="0"/>
            </a:endParaRPr>
          </a:p>
          <a:p>
            <a:pPr marL="109728" indent="0" algn="just">
              <a:buNone/>
            </a:pPr>
            <a:endParaRPr lang="en-US" sz="2200" dirty="0">
              <a:solidFill>
                <a:srgbClr val="424456"/>
              </a:solidFill>
              <a:latin typeface="Roboto Condensed Light" charset="0"/>
              <a:ea typeface="Roboto Condensed Light" charset="0"/>
            </a:endParaRPr>
          </a:p>
          <a:p>
            <a:pPr algn="just"/>
            <a:r>
              <a:rPr lang="en-US" sz="2200" dirty="0">
                <a:solidFill>
                  <a:srgbClr val="424456"/>
                </a:solidFill>
                <a:latin typeface="Roboto Condensed Light" charset="0"/>
                <a:ea typeface="Roboto Condensed Light" charset="0"/>
              </a:rPr>
              <a:t>One of benefit of SVM is that you can capture much more complex relationships between your </a:t>
            </a:r>
            <a:r>
              <a:rPr lang="en-US" sz="2200" dirty="0" err="1">
                <a:solidFill>
                  <a:srgbClr val="424456"/>
                </a:solidFill>
                <a:latin typeface="Roboto Condensed Light" charset="0"/>
                <a:ea typeface="Roboto Condensed Light" charset="0"/>
              </a:rPr>
              <a:t>datapoints</a:t>
            </a:r>
            <a:r>
              <a:rPr lang="en-US" sz="2200" dirty="0">
                <a:solidFill>
                  <a:srgbClr val="424456"/>
                </a:solidFill>
                <a:latin typeface="Roboto Condensed Light" charset="0"/>
                <a:ea typeface="Roboto Condensed Light" charset="0"/>
              </a:rPr>
              <a:t> without having to perform difficult transformations on your own. </a:t>
            </a:r>
          </a:p>
          <a:p>
            <a:endParaRPr lang="en-US" sz="2400" dirty="0">
              <a:latin typeface="Roboto Condensed Light" charset="0"/>
              <a:ea typeface="Roboto Condensed Light" charset="0"/>
            </a:endParaRPr>
          </a:p>
          <a:p>
            <a:endParaRPr lang="en-US" sz="2400" dirty="0">
              <a:latin typeface="Roboto Condensed Light" charset="0"/>
              <a:ea typeface="Roboto Condensed Light"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latin typeface="Roboto Condensed Light"/>
              </a:rPr>
              <a:t>Parameters:</a:t>
            </a:r>
          </a:p>
        </p:txBody>
      </p:sp>
      <p:graphicFrame>
        <p:nvGraphicFramePr>
          <p:cNvPr id="7" name="Table 6"/>
          <p:cNvGraphicFramePr>
            <a:graphicFrameLocks noGrp="1"/>
          </p:cNvGraphicFramePr>
          <p:nvPr>
            <p:extLst>
              <p:ext uri="{D42A27DB-BD31-4B8C-83A1-F6EECF244321}">
                <p14:modId xmlns:p14="http://schemas.microsoft.com/office/powerpoint/2010/main" val="2969518288"/>
              </p:ext>
            </p:extLst>
          </p:nvPr>
        </p:nvGraphicFramePr>
        <p:xfrm>
          <a:off x="1600200" y="2362200"/>
          <a:ext cx="5943600" cy="3461610"/>
        </p:xfrm>
        <a:graphic>
          <a:graphicData uri="http://schemas.openxmlformats.org/drawingml/2006/table">
            <a:tbl>
              <a:tblPr/>
              <a:tblGrid>
                <a:gridCol w="996463">
                  <a:extLst>
                    <a:ext uri="{9D8B030D-6E8A-4147-A177-3AD203B41FA5}">
                      <a16:colId xmlns:a16="http://schemas.microsoft.com/office/drawing/2014/main" val="20000"/>
                    </a:ext>
                  </a:extLst>
                </a:gridCol>
                <a:gridCol w="4947137">
                  <a:extLst>
                    <a:ext uri="{9D8B030D-6E8A-4147-A177-3AD203B41FA5}">
                      <a16:colId xmlns:a16="http://schemas.microsoft.com/office/drawing/2014/main" val="20001"/>
                    </a:ext>
                  </a:extLst>
                </a:gridCol>
              </a:tblGrid>
              <a:tr h="775766">
                <a:tc>
                  <a:txBody>
                    <a:bodyPr/>
                    <a:lstStyle/>
                    <a:p>
                      <a:pPr marL="0" marR="0">
                        <a:spcBef>
                          <a:spcPts val="25"/>
                        </a:spcBef>
                        <a:spcAft>
                          <a:spcPts val="0"/>
                        </a:spcAft>
                      </a:pPr>
                      <a:r>
                        <a:rPr lang="en-US" sz="1100" b="1" dirty="0">
                          <a:solidFill>
                            <a:srgbClr val="424456"/>
                          </a:solidFill>
                          <a:latin typeface="Georgia"/>
                          <a:ea typeface="LM Sans 12"/>
                          <a:cs typeface="Arial"/>
                        </a:rPr>
                        <a:t>                     Algorithms</a:t>
                      </a:r>
                      <a:endParaRPr lang="en-US" sz="1100" b="1" dirty="0">
                        <a:solidFill>
                          <a:srgbClr val="424456"/>
                        </a:solidFill>
                        <a:latin typeface="LM Sans 12"/>
                        <a:ea typeface="LM Sans 12"/>
                        <a:cs typeface="LM Sans 12"/>
                      </a:endParaRPr>
                    </a:p>
                  </a:txBody>
                  <a:tcPr marL="63888" marR="638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25"/>
                        </a:spcBef>
                        <a:spcAft>
                          <a:spcPts val="0"/>
                        </a:spcAft>
                      </a:pPr>
                      <a:r>
                        <a:rPr lang="en-US" sz="1100" b="1" dirty="0">
                          <a:solidFill>
                            <a:srgbClr val="424456"/>
                          </a:solidFill>
                          <a:latin typeface="Georgia"/>
                          <a:ea typeface="LM Sans 12"/>
                          <a:cs typeface="Arial"/>
                        </a:rPr>
                        <a:t>                   </a:t>
                      </a:r>
                    </a:p>
                    <a:p>
                      <a:pPr marL="0" marR="0" algn="l">
                        <a:spcBef>
                          <a:spcPts val="25"/>
                        </a:spcBef>
                        <a:spcAft>
                          <a:spcPts val="0"/>
                        </a:spcAft>
                      </a:pPr>
                      <a:r>
                        <a:rPr lang="en-US" sz="1100" b="1" dirty="0">
                          <a:solidFill>
                            <a:srgbClr val="424456"/>
                          </a:solidFill>
                          <a:latin typeface="Georgia"/>
                          <a:ea typeface="LM Sans 12"/>
                          <a:cs typeface="Arial"/>
                        </a:rPr>
                        <a:t>Parameters</a:t>
                      </a:r>
                      <a:endParaRPr lang="en-US" sz="1100" b="1" dirty="0">
                        <a:solidFill>
                          <a:srgbClr val="424456"/>
                        </a:solidFill>
                        <a:latin typeface="LM Sans 12"/>
                        <a:ea typeface="LM Sans 12"/>
                        <a:cs typeface="LM Sans 12"/>
                      </a:endParaRPr>
                    </a:p>
                  </a:txBody>
                  <a:tcPr marL="63888" marR="638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5737">
                <a:tc>
                  <a:txBody>
                    <a:bodyPr/>
                    <a:lstStyle/>
                    <a:p>
                      <a:pPr marL="0" marR="0">
                        <a:spcBef>
                          <a:spcPts val="25"/>
                        </a:spcBef>
                        <a:spcAft>
                          <a:spcPts val="0"/>
                        </a:spcAft>
                      </a:pPr>
                      <a:r>
                        <a:rPr lang="en-US" sz="1100" b="1" dirty="0">
                          <a:solidFill>
                            <a:srgbClr val="438086"/>
                          </a:solidFill>
                          <a:latin typeface="Georgia"/>
                          <a:ea typeface="LM Sans 12"/>
                          <a:cs typeface="Arial"/>
                        </a:rPr>
                        <a:t>Random Forest </a:t>
                      </a:r>
                      <a:endParaRPr lang="en-US" sz="1100" b="1" dirty="0">
                        <a:solidFill>
                          <a:srgbClr val="438086"/>
                        </a:solidFill>
                        <a:latin typeface="LM Sans 12"/>
                        <a:ea typeface="LM Sans 12"/>
                        <a:cs typeface="LM Sans 12"/>
                      </a:endParaRPr>
                    </a:p>
                  </a:txBody>
                  <a:tcPr marL="63888" marR="638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ts val="1425"/>
                        </a:lnSpc>
                        <a:spcBef>
                          <a:spcPts val="0"/>
                        </a:spcBef>
                        <a:spcAft>
                          <a:spcPts val="0"/>
                        </a:spcAft>
                        <a:buClrTx/>
                        <a:buSzTx/>
                        <a:buFontTx/>
                        <a:buNone/>
                        <a:tabLst/>
                        <a:defRPr/>
                      </a:pPr>
                      <a:r>
                        <a:rPr lang="en-US" sz="1050" dirty="0" err="1">
                          <a:solidFill>
                            <a:srgbClr val="000000"/>
                          </a:solidFill>
                          <a:latin typeface="+mn-lt"/>
                          <a:ea typeface="Times New Roman"/>
                          <a:cs typeface="LM Sans 12"/>
                        </a:rPr>
                        <a:t>n_estimators</a:t>
                      </a:r>
                      <a:r>
                        <a:rPr lang="en-US" sz="1050" dirty="0">
                          <a:solidFill>
                            <a:srgbClr val="000000"/>
                          </a:solidFill>
                          <a:latin typeface="+mn-lt"/>
                          <a:ea typeface="Times New Roman"/>
                          <a:cs typeface="LM Sans 12"/>
                        </a:rPr>
                        <a:t> =</a:t>
                      </a:r>
                      <a:r>
                        <a:rPr lang="en-US" sz="1050" dirty="0">
                          <a:solidFill>
                            <a:srgbClr val="09885A"/>
                          </a:solidFill>
                          <a:latin typeface="+mn-lt"/>
                          <a:ea typeface="Times New Roman"/>
                          <a:cs typeface="LM Sans 12"/>
                        </a:rPr>
                        <a:t>50 , </a:t>
                      </a:r>
                      <a:r>
                        <a:rPr kumimoji="0" lang="en-US" sz="1050" b="0" kern="1200" dirty="0" err="1">
                          <a:solidFill>
                            <a:schemeClr val="tx1"/>
                          </a:solidFill>
                          <a:latin typeface="+mn-lt"/>
                          <a:ea typeface="+mn-ea"/>
                          <a:cs typeface="+mn-cs"/>
                        </a:rPr>
                        <a:t>random_state</a:t>
                      </a:r>
                      <a:r>
                        <a:rPr kumimoji="0" lang="en-US" sz="1050" b="0" kern="1200">
                          <a:solidFill>
                            <a:schemeClr val="tx1"/>
                          </a:solidFill>
                          <a:latin typeface="+mn-lt"/>
                          <a:ea typeface="+mn-ea"/>
                          <a:cs typeface="+mn-cs"/>
                        </a:rPr>
                        <a:t>= 0</a:t>
                      </a:r>
                    </a:p>
                    <a:p>
                      <a:pPr marL="0" marR="0">
                        <a:lnSpc>
                          <a:spcPts val="1425"/>
                        </a:lnSpc>
                        <a:spcBef>
                          <a:spcPts val="0"/>
                        </a:spcBef>
                        <a:spcAft>
                          <a:spcPts val="0"/>
                        </a:spcAft>
                      </a:pPr>
                      <a:endParaRPr lang="en-US" sz="1050">
                        <a:latin typeface="+mn-lt"/>
                        <a:ea typeface="LM Sans 12"/>
                        <a:cs typeface="LM Sans 12"/>
                      </a:endParaRPr>
                    </a:p>
                  </a:txBody>
                  <a:tcPr marL="63888" marR="638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6866">
                <a:tc>
                  <a:txBody>
                    <a:bodyPr/>
                    <a:lstStyle/>
                    <a:p>
                      <a:pPr marL="0" marR="0">
                        <a:spcBef>
                          <a:spcPts val="25"/>
                        </a:spcBef>
                        <a:spcAft>
                          <a:spcPts val="0"/>
                        </a:spcAft>
                      </a:pPr>
                      <a:r>
                        <a:rPr lang="en-US" sz="1100" b="1">
                          <a:solidFill>
                            <a:srgbClr val="438086"/>
                          </a:solidFill>
                          <a:latin typeface="Georgia"/>
                          <a:ea typeface="LM Sans 12"/>
                          <a:cs typeface="Arial"/>
                        </a:rPr>
                        <a:t>Naïve Bayes</a:t>
                      </a:r>
                      <a:endParaRPr lang="en-US" sz="1100" b="1">
                        <a:solidFill>
                          <a:srgbClr val="438086"/>
                        </a:solidFill>
                        <a:latin typeface="LM Sans 12"/>
                        <a:ea typeface="LM Sans 12"/>
                        <a:cs typeface="LM Sans 12"/>
                      </a:endParaRPr>
                    </a:p>
                  </a:txBody>
                  <a:tcPr marL="63888" marR="638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25"/>
                        </a:spcBef>
                        <a:spcAft>
                          <a:spcPts val="0"/>
                        </a:spcAft>
                      </a:pPr>
                      <a:r>
                        <a:rPr lang="en-US" sz="1200">
                          <a:latin typeface="+mn-lt"/>
                          <a:ea typeface="LM Sans 12"/>
                          <a:cs typeface="Arial"/>
                        </a:rPr>
                        <a:t> -</a:t>
                      </a:r>
                      <a:endParaRPr lang="en-US" sz="1200">
                        <a:latin typeface="+mn-lt"/>
                        <a:ea typeface="LM Sans 12"/>
                        <a:cs typeface="LM Sans 12"/>
                      </a:endParaRPr>
                    </a:p>
                  </a:txBody>
                  <a:tcPr marL="63888" marR="638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23241">
                <a:tc>
                  <a:txBody>
                    <a:bodyPr/>
                    <a:lstStyle/>
                    <a:p>
                      <a:pPr marL="0" marR="0">
                        <a:spcBef>
                          <a:spcPts val="25"/>
                        </a:spcBef>
                        <a:spcAft>
                          <a:spcPts val="0"/>
                        </a:spcAft>
                      </a:pPr>
                      <a:r>
                        <a:rPr lang="en-US" sz="1100" b="1" dirty="0">
                          <a:solidFill>
                            <a:srgbClr val="438086"/>
                          </a:solidFill>
                          <a:latin typeface="Georgia"/>
                          <a:ea typeface="LM Sans 12"/>
                          <a:cs typeface="Arial"/>
                        </a:rPr>
                        <a:t>Support vector Machine</a:t>
                      </a:r>
                      <a:endParaRPr lang="en-US" sz="1100" b="1" dirty="0">
                        <a:solidFill>
                          <a:srgbClr val="438086"/>
                        </a:solidFill>
                        <a:latin typeface="LM Sans 12"/>
                        <a:ea typeface="LM Sans 12"/>
                        <a:cs typeface="LM Sans 12"/>
                      </a:endParaRPr>
                    </a:p>
                  </a:txBody>
                  <a:tcPr marL="63888" marR="638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425"/>
                        </a:lnSpc>
                        <a:spcBef>
                          <a:spcPts val="0"/>
                        </a:spcBef>
                        <a:spcAft>
                          <a:spcPts val="0"/>
                        </a:spcAft>
                      </a:pPr>
                      <a:r>
                        <a:rPr lang="en-US" sz="1050" dirty="0">
                          <a:solidFill>
                            <a:srgbClr val="000000"/>
                          </a:solidFill>
                          <a:latin typeface="+mn-lt"/>
                          <a:ea typeface="Times New Roman"/>
                          <a:cs typeface="LM Sans 12"/>
                        </a:rPr>
                        <a:t>C=</a:t>
                      </a:r>
                      <a:r>
                        <a:rPr lang="en-US" sz="1050" dirty="0">
                          <a:solidFill>
                            <a:srgbClr val="09885A"/>
                          </a:solidFill>
                          <a:latin typeface="+mn-lt"/>
                          <a:ea typeface="Times New Roman"/>
                          <a:cs typeface="LM Sans 12"/>
                        </a:rPr>
                        <a:t>1.0</a:t>
                      </a:r>
                      <a:r>
                        <a:rPr lang="en-US" sz="1050" dirty="0">
                          <a:solidFill>
                            <a:srgbClr val="000000"/>
                          </a:solidFill>
                          <a:latin typeface="+mn-lt"/>
                          <a:ea typeface="Times New Roman"/>
                          <a:cs typeface="LM Sans 12"/>
                        </a:rPr>
                        <a:t>, </a:t>
                      </a:r>
                      <a:r>
                        <a:rPr lang="en-US" sz="1050" dirty="0" err="1">
                          <a:solidFill>
                            <a:srgbClr val="000000"/>
                          </a:solidFill>
                          <a:latin typeface="+mn-lt"/>
                          <a:ea typeface="Times New Roman"/>
                          <a:cs typeface="LM Sans 12"/>
                        </a:rPr>
                        <a:t>cache_size</a:t>
                      </a:r>
                      <a:r>
                        <a:rPr lang="en-US" sz="1050" dirty="0">
                          <a:solidFill>
                            <a:srgbClr val="000000"/>
                          </a:solidFill>
                          <a:latin typeface="+mn-lt"/>
                          <a:ea typeface="Times New Roman"/>
                          <a:cs typeface="LM Sans 12"/>
                        </a:rPr>
                        <a:t>=</a:t>
                      </a:r>
                      <a:r>
                        <a:rPr lang="en-US" sz="1050" dirty="0">
                          <a:solidFill>
                            <a:srgbClr val="09885A"/>
                          </a:solidFill>
                          <a:latin typeface="+mn-lt"/>
                          <a:ea typeface="Times New Roman"/>
                          <a:cs typeface="LM Sans 12"/>
                        </a:rPr>
                        <a:t>200</a:t>
                      </a:r>
                      <a:r>
                        <a:rPr lang="en-US" sz="1050" dirty="0">
                          <a:solidFill>
                            <a:srgbClr val="000000"/>
                          </a:solidFill>
                          <a:latin typeface="+mn-lt"/>
                          <a:ea typeface="Times New Roman"/>
                          <a:cs typeface="LM Sans 12"/>
                        </a:rPr>
                        <a:t>, coef0=</a:t>
                      </a:r>
                      <a:r>
                        <a:rPr lang="en-US" sz="1050" dirty="0">
                          <a:solidFill>
                            <a:srgbClr val="09885A"/>
                          </a:solidFill>
                          <a:latin typeface="+mn-lt"/>
                          <a:ea typeface="Times New Roman"/>
                          <a:cs typeface="LM Sans 12"/>
                        </a:rPr>
                        <a:t>0.0</a:t>
                      </a:r>
                      <a:r>
                        <a:rPr lang="en-US" sz="1050" dirty="0">
                          <a:solidFill>
                            <a:srgbClr val="000000"/>
                          </a:solidFill>
                          <a:latin typeface="+mn-lt"/>
                          <a:ea typeface="Times New Roman"/>
                          <a:cs typeface="LM Sans 12"/>
                        </a:rPr>
                        <a:t>,decision_function_shape=</a:t>
                      </a:r>
                      <a:r>
                        <a:rPr lang="en-US" sz="1050" dirty="0">
                          <a:solidFill>
                            <a:srgbClr val="A31515"/>
                          </a:solidFill>
                          <a:latin typeface="+mn-lt"/>
                          <a:ea typeface="Times New Roman"/>
                          <a:cs typeface="LM Sans 12"/>
                        </a:rPr>
                        <a:t>'</a:t>
                      </a:r>
                      <a:r>
                        <a:rPr lang="en-US" sz="1050" dirty="0" err="1">
                          <a:solidFill>
                            <a:srgbClr val="A31515"/>
                          </a:solidFill>
                          <a:latin typeface="+mn-lt"/>
                          <a:ea typeface="Times New Roman"/>
                          <a:cs typeface="LM Sans 12"/>
                        </a:rPr>
                        <a:t>ovr</a:t>
                      </a:r>
                      <a:r>
                        <a:rPr lang="en-US" sz="1050" dirty="0">
                          <a:solidFill>
                            <a:srgbClr val="A31515"/>
                          </a:solidFill>
                          <a:latin typeface="+mn-lt"/>
                          <a:ea typeface="Times New Roman"/>
                          <a:cs typeface="LM Sans 12"/>
                        </a:rPr>
                        <a:t>'</a:t>
                      </a:r>
                      <a:r>
                        <a:rPr lang="en-US" sz="1050" dirty="0">
                          <a:solidFill>
                            <a:srgbClr val="000000"/>
                          </a:solidFill>
                          <a:latin typeface="+mn-lt"/>
                          <a:ea typeface="Times New Roman"/>
                          <a:cs typeface="LM Sans 12"/>
                        </a:rPr>
                        <a:t>, degree=</a:t>
                      </a:r>
                      <a:r>
                        <a:rPr lang="en-US" sz="1050" dirty="0">
                          <a:solidFill>
                            <a:srgbClr val="09885A"/>
                          </a:solidFill>
                          <a:latin typeface="+mn-lt"/>
                          <a:ea typeface="Times New Roman"/>
                          <a:cs typeface="LM Sans 12"/>
                        </a:rPr>
                        <a:t>3</a:t>
                      </a:r>
                      <a:r>
                        <a:rPr lang="en-US" sz="1050" dirty="0">
                          <a:solidFill>
                            <a:srgbClr val="000000"/>
                          </a:solidFill>
                          <a:latin typeface="+mn-lt"/>
                          <a:ea typeface="Times New Roman"/>
                          <a:cs typeface="LM Sans 12"/>
                        </a:rPr>
                        <a:t>, gamma=</a:t>
                      </a:r>
                      <a:r>
                        <a:rPr lang="en-US" sz="1050" dirty="0">
                          <a:solidFill>
                            <a:srgbClr val="A31515"/>
                          </a:solidFill>
                          <a:latin typeface="+mn-lt"/>
                          <a:ea typeface="Times New Roman"/>
                          <a:cs typeface="LM Sans 12"/>
                        </a:rPr>
                        <a:t>'</a:t>
                      </a:r>
                      <a:r>
                        <a:rPr lang="en-US" sz="1050" dirty="0" err="1">
                          <a:solidFill>
                            <a:srgbClr val="A31515"/>
                          </a:solidFill>
                          <a:latin typeface="+mn-lt"/>
                          <a:ea typeface="Times New Roman"/>
                          <a:cs typeface="LM Sans 12"/>
                        </a:rPr>
                        <a:t>auto_deprecated'</a:t>
                      </a:r>
                      <a:r>
                        <a:rPr lang="en-US" sz="1050" dirty="0" err="1">
                          <a:solidFill>
                            <a:srgbClr val="000000"/>
                          </a:solidFill>
                          <a:latin typeface="+mn-lt"/>
                          <a:ea typeface="Times New Roman"/>
                          <a:cs typeface="LM Sans 12"/>
                        </a:rPr>
                        <a:t>,kernel</a:t>
                      </a:r>
                      <a:r>
                        <a:rPr lang="en-US" sz="1050" dirty="0">
                          <a:solidFill>
                            <a:srgbClr val="000000"/>
                          </a:solidFill>
                          <a:latin typeface="+mn-lt"/>
                          <a:ea typeface="Times New Roman"/>
                          <a:cs typeface="LM Sans 12"/>
                        </a:rPr>
                        <a:t>=</a:t>
                      </a:r>
                      <a:r>
                        <a:rPr lang="en-US" sz="1050" dirty="0">
                          <a:solidFill>
                            <a:srgbClr val="A31515"/>
                          </a:solidFill>
                          <a:latin typeface="+mn-lt"/>
                          <a:ea typeface="Times New Roman"/>
                          <a:cs typeface="LM Sans 12"/>
                        </a:rPr>
                        <a:t>'linear'</a:t>
                      </a:r>
                      <a:r>
                        <a:rPr lang="en-US" sz="1050" dirty="0">
                          <a:solidFill>
                            <a:srgbClr val="000000"/>
                          </a:solidFill>
                          <a:latin typeface="+mn-lt"/>
                          <a:ea typeface="Times New Roman"/>
                          <a:cs typeface="LM Sans 12"/>
                        </a:rPr>
                        <a:t>,  </a:t>
                      </a:r>
                      <a:r>
                        <a:rPr lang="en-US" sz="1050" dirty="0" err="1">
                          <a:solidFill>
                            <a:srgbClr val="000000"/>
                          </a:solidFill>
                          <a:latin typeface="+mn-lt"/>
                          <a:ea typeface="Times New Roman"/>
                          <a:cs typeface="LM Sans 12"/>
                        </a:rPr>
                        <a:t>max_iter</a:t>
                      </a:r>
                      <a:r>
                        <a:rPr lang="en-US" sz="1050" dirty="0">
                          <a:solidFill>
                            <a:srgbClr val="000000"/>
                          </a:solidFill>
                          <a:latin typeface="+mn-lt"/>
                          <a:ea typeface="Times New Roman"/>
                          <a:cs typeface="LM Sans 12"/>
                        </a:rPr>
                        <a:t>=</a:t>
                      </a:r>
                      <a:r>
                        <a:rPr lang="en-US" sz="1050" dirty="0">
                          <a:solidFill>
                            <a:srgbClr val="09885A"/>
                          </a:solidFill>
                          <a:latin typeface="+mn-lt"/>
                          <a:ea typeface="Times New Roman"/>
                          <a:cs typeface="LM Sans 12"/>
                        </a:rPr>
                        <a:t>1</a:t>
                      </a:r>
                      <a:r>
                        <a:rPr lang="en-US" sz="1050" dirty="0">
                          <a:solidFill>
                            <a:srgbClr val="000000"/>
                          </a:solidFill>
                          <a:latin typeface="+mn-lt"/>
                          <a:ea typeface="Times New Roman"/>
                          <a:cs typeface="LM Sans 12"/>
                        </a:rPr>
                        <a:t>,  shrinking=</a:t>
                      </a:r>
                      <a:r>
                        <a:rPr lang="en-US" sz="1050" dirty="0">
                          <a:solidFill>
                            <a:srgbClr val="0000FF"/>
                          </a:solidFill>
                          <a:latin typeface="+mn-lt"/>
                          <a:ea typeface="Times New Roman"/>
                          <a:cs typeface="LM Sans 12"/>
                        </a:rPr>
                        <a:t>True</a:t>
                      </a:r>
                      <a:r>
                        <a:rPr lang="en-US" sz="1050" dirty="0">
                          <a:solidFill>
                            <a:srgbClr val="000000"/>
                          </a:solidFill>
                          <a:latin typeface="+mn-lt"/>
                          <a:ea typeface="Times New Roman"/>
                          <a:cs typeface="LM Sans 12"/>
                        </a:rPr>
                        <a:t>, </a:t>
                      </a:r>
                      <a:r>
                        <a:rPr lang="en-US" sz="1050" dirty="0" err="1">
                          <a:solidFill>
                            <a:srgbClr val="000000"/>
                          </a:solidFill>
                          <a:latin typeface="+mn-lt"/>
                          <a:ea typeface="Times New Roman"/>
                          <a:cs typeface="LM Sans 12"/>
                        </a:rPr>
                        <a:t>tol</a:t>
                      </a:r>
                      <a:r>
                        <a:rPr lang="en-US" sz="1050" dirty="0">
                          <a:solidFill>
                            <a:srgbClr val="000000"/>
                          </a:solidFill>
                          <a:latin typeface="+mn-lt"/>
                          <a:ea typeface="Times New Roman"/>
                          <a:cs typeface="LM Sans 12"/>
                        </a:rPr>
                        <a:t>=</a:t>
                      </a:r>
                      <a:r>
                        <a:rPr lang="en-US" sz="1050" dirty="0">
                          <a:solidFill>
                            <a:srgbClr val="09885A"/>
                          </a:solidFill>
                          <a:latin typeface="+mn-lt"/>
                          <a:ea typeface="Times New Roman"/>
                          <a:cs typeface="LM Sans 12"/>
                        </a:rPr>
                        <a:t>0.001</a:t>
                      </a:r>
                      <a:endParaRPr lang="en-US" sz="1050" dirty="0">
                        <a:latin typeface="+mn-lt"/>
                        <a:ea typeface="LM Sans 12"/>
                        <a:cs typeface="LM Sans 12"/>
                      </a:endParaRPr>
                    </a:p>
                  </a:txBody>
                  <a:tcPr marL="63888" marR="638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b="1" i="1" dirty="0">
                <a:solidFill>
                  <a:schemeClr val="tx2"/>
                </a:solidFill>
                <a:latin typeface="Roboto Condensed Light"/>
              </a:rPr>
              <a:t>Data Preprocessing</a:t>
            </a:r>
            <a:br>
              <a:rPr lang="en-US" b="1" i="1" dirty="0"/>
            </a:br>
            <a:endParaRPr lang="en-US" i="1" dirty="0"/>
          </a:p>
        </p:txBody>
      </p:sp>
      <p:sp>
        <p:nvSpPr>
          <p:cNvPr id="3" name="Content Placeholder 2"/>
          <p:cNvSpPr>
            <a:spLocks noGrp="1"/>
          </p:cNvSpPr>
          <p:nvPr>
            <p:ph idx="1"/>
          </p:nvPr>
        </p:nvSpPr>
        <p:spPr>
          <a:xfrm>
            <a:off x="457200" y="2249424"/>
            <a:ext cx="8153400" cy="4325112"/>
          </a:xfrm>
        </p:spPr>
        <p:txBody>
          <a:bodyPr>
            <a:normAutofit/>
          </a:bodyPr>
          <a:lstStyle/>
          <a:p>
            <a:pPr algn="just">
              <a:buNone/>
            </a:pPr>
            <a:endParaRPr lang="en-US" sz="2200" dirty="0">
              <a:solidFill>
                <a:srgbClr val="424456"/>
              </a:solidFill>
              <a:latin typeface="Roboto Condensed Light"/>
            </a:endParaRPr>
          </a:p>
          <a:p>
            <a:pPr marL="0" algn="just">
              <a:buNone/>
            </a:pPr>
            <a:r>
              <a:rPr lang="en-US" sz="2200" dirty="0">
                <a:solidFill>
                  <a:srgbClr val="424456"/>
                </a:solidFill>
                <a:latin typeface="Roboto Condensed Light"/>
              </a:rPr>
              <a:t>We have used Data Preprocessing technique which is called </a:t>
            </a:r>
            <a:r>
              <a:rPr lang="en-US" sz="2200" b="1" dirty="0">
                <a:solidFill>
                  <a:srgbClr val="438086"/>
                </a:solidFill>
                <a:latin typeface="Roboto Condensed Light"/>
              </a:rPr>
              <a:t>Standardization</a:t>
            </a:r>
            <a:r>
              <a:rPr lang="en-US" sz="2200" b="1" dirty="0">
                <a:solidFill>
                  <a:srgbClr val="424456"/>
                </a:solidFill>
                <a:latin typeface="Roboto Condensed Light"/>
              </a:rPr>
              <a:t>. </a:t>
            </a:r>
            <a:r>
              <a:rPr lang="en-US" sz="2200" dirty="0">
                <a:solidFill>
                  <a:srgbClr val="424456"/>
                </a:solidFill>
                <a:latin typeface="Roboto Condensed Light"/>
              </a:rPr>
              <a:t>Standardization of datasets is a common</a:t>
            </a:r>
            <a:r>
              <a:rPr lang="en-US" sz="2200" b="1" dirty="0">
                <a:solidFill>
                  <a:srgbClr val="424456"/>
                </a:solidFill>
                <a:latin typeface="Roboto Condensed Light"/>
              </a:rPr>
              <a:t> </a:t>
            </a:r>
            <a:r>
              <a:rPr lang="en-US" sz="2200" dirty="0">
                <a:solidFill>
                  <a:srgbClr val="424456"/>
                </a:solidFill>
                <a:latin typeface="Roboto Condensed Light"/>
              </a:rPr>
              <a:t>requirement for many machine learning estimators implemented in scikit-learn; they might behave badly if the individual features do not more or less look like standard normally distributed data.</a:t>
            </a:r>
          </a:p>
          <a:p>
            <a:pPr algn="just">
              <a:buNone/>
            </a:pPr>
            <a:endParaRPr lang="en-US" sz="2200" dirty="0">
              <a:solidFill>
                <a:srgbClr val="424456"/>
              </a:solidFill>
              <a:latin typeface="Roboto Condensed Light"/>
            </a:endParaRPr>
          </a:p>
          <a:p>
            <a:pPr marL="0" algn="just">
              <a:buNone/>
            </a:pPr>
            <a:r>
              <a:rPr lang="en-US" sz="2200" dirty="0">
                <a:solidFill>
                  <a:srgbClr val="424456"/>
                </a:solidFill>
                <a:latin typeface="Roboto Condensed Light"/>
              </a:rPr>
              <a:t>To Scale Our data we have used Scikit- learn`s class called </a:t>
            </a:r>
            <a:r>
              <a:rPr lang="en-US" sz="2200" b="1" dirty="0" err="1">
                <a:solidFill>
                  <a:srgbClr val="438086"/>
                </a:solidFill>
                <a:latin typeface="Roboto Condensed Light"/>
              </a:rPr>
              <a:t>StandardScaler</a:t>
            </a:r>
            <a:r>
              <a:rPr lang="en-US" sz="2200" dirty="0">
                <a:solidFill>
                  <a:srgbClr val="424456"/>
                </a:solidFill>
                <a:latin typeface="Roboto Condensed Light"/>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latin typeface="Roboto Condensed Light" charset="0"/>
                <a:ea typeface="Roboto Condensed Light" charset="0"/>
              </a:rPr>
              <a:t>Dataset</a:t>
            </a:r>
            <a:r>
              <a:rPr lang="en-US" i="1" dirty="0">
                <a:latin typeface="Roboto Condensed Light" charset="0"/>
                <a:ea typeface="Roboto Condensed Light" charset="0"/>
              </a:rPr>
              <a:t> </a:t>
            </a:r>
          </a:p>
        </p:txBody>
      </p:sp>
      <p:sp>
        <p:nvSpPr>
          <p:cNvPr id="3" name="Content Placeholder 2"/>
          <p:cNvSpPr>
            <a:spLocks noGrp="1"/>
          </p:cNvSpPr>
          <p:nvPr>
            <p:ph idx="1"/>
          </p:nvPr>
        </p:nvSpPr>
        <p:spPr/>
        <p:txBody>
          <a:bodyPr>
            <a:normAutofit/>
          </a:bodyPr>
          <a:lstStyle/>
          <a:p>
            <a:endParaRPr lang="en-US" sz="2400" dirty="0">
              <a:solidFill>
                <a:srgbClr val="424456"/>
              </a:solidFill>
              <a:latin typeface="Roboto Condensed Light" charset="0"/>
              <a:ea typeface="Roboto Condensed Light" charset="0"/>
            </a:endParaRPr>
          </a:p>
          <a:p>
            <a:r>
              <a:rPr lang="en-US" sz="2400" dirty="0">
                <a:solidFill>
                  <a:srgbClr val="424456"/>
                </a:solidFill>
                <a:latin typeface="Roboto Condensed Light" charset="0"/>
                <a:ea typeface="Roboto Condensed Light" charset="0"/>
              </a:rPr>
              <a:t>We Test our Approach on CK+ Dataset .</a:t>
            </a:r>
          </a:p>
          <a:p>
            <a:endParaRPr lang="en-US" sz="2400" dirty="0">
              <a:solidFill>
                <a:srgbClr val="424456"/>
              </a:solidFill>
              <a:latin typeface="Roboto Condensed Light" charset="0"/>
              <a:ea typeface="Roboto Condensed Light" charset="0"/>
            </a:endParaRPr>
          </a:p>
          <a:p>
            <a:r>
              <a:rPr lang="en-US" sz="2400" dirty="0">
                <a:solidFill>
                  <a:srgbClr val="424456"/>
                </a:solidFill>
                <a:latin typeface="Roboto Condensed Light" charset="0"/>
                <a:ea typeface="Roboto Condensed Light" charset="0"/>
              </a:rPr>
              <a:t>We take only those images which contain relevant part of smile.</a:t>
            </a:r>
          </a:p>
          <a:p>
            <a:endParaRPr lang="en-US" sz="2400" dirty="0">
              <a:solidFill>
                <a:srgbClr val="424456"/>
              </a:solidFill>
              <a:latin typeface="Roboto Condensed Light" charset="0"/>
              <a:ea typeface="Roboto Condensed Light" charset="0"/>
            </a:endParaRPr>
          </a:p>
          <a:p>
            <a:r>
              <a:rPr lang="en-US" sz="2400" dirty="0">
                <a:solidFill>
                  <a:srgbClr val="424456"/>
                </a:solidFill>
                <a:latin typeface="Roboto Condensed Light" charset="0"/>
                <a:ea typeface="Roboto Condensed Light" charset="0"/>
              </a:rPr>
              <a:t>We test this approach on 60 subjects in which 30 are males and 30 are females.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382000" cy="1066800"/>
          </a:xfrm>
        </p:spPr>
        <p:txBody>
          <a:bodyPr>
            <a:normAutofit fontScale="90000"/>
          </a:bodyPr>
          <a:lstStyle/>
          <a:p>
            <a:pPr algn="ctr"/>
            <a:r>
              <a:rPr lang="en-US" b="1" i="1" dirty="0">
                <a:latin typeface="Roboto Condensed Light" charset="0"/>
                <a:ea typeface="Roboto Condensed Light" charset="0"/>
              </a:rPr>
              <a:t>Result </a:t>
            </a:r>
            <a:r>
              <a:rPr lang="en-US" sz="2000" b="1" i="1" dirty="0">
                <a:latin typeface="Roboto Condensed Light" charset="0"/>
                <a:ea typeface="Roboto Condensed Light" charset="0"/>
              </a:rPr>
              <a:t>(Test Size =30%)</a:t>
            </a:r>
            <a:br>
              <a:rPr lang="en-US" b="1" i="1" u="sng" dirty="0">
                <a:latin typeface="Roboto Condensed Light" charset="0"/>
                <a:ea typeface="Roboto Condensed Light" charset="0"/>
              </a:rPr>
            </a:br>
            <a:r>
              <a:rPr lang="en-US" b="1" i="1" u="sng" dirty="0">
                <a:latin typeface="Roboto Condensed Light" charset="0"/>
                <a:ea typeface="Roboto Condensed Light"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756512241"/>
              </p:ext>
            </p:extLst>
          </p:nvPr>
        </p:nvGraphicFramePr>
        <p:xfrm>
          <a:off x="728842" y="2590800"/>
          <a:ext cx="7686316" cy="2444372"/>
        </p:xfrm>
        <a:graphic>
          <a:graphicData uri="http://schemas.openxmlformats.org/drawingml/2006/table">
            <a:tbl>
              <a:tblPr/>
              <a:tblGrid>
                <a:gridCol w="2395213">
                  <a:extLst>
                    <a:ext uri="{9D8B030D-6E8A-4147-A177-3AD203B41FA5}">
                      <a16:colId xmlns:a16="http://schemas.microsoft.com/office/drawing/2014/main" val="20000"/>
                    </a:ext>
                  </a:extLst>
                </a:gridCol>
                <a:gridCol w="1128388">
                  <a:extLst>
                    <a:ext uri="{9D8B030D-6E8A-4147-A177-3AD203B41FA5}">
                      <a16:colId xmlns:a16="http://schemas.microsoft.com/office/drawing/2014/main" val="20001"/>
                    </a:ext>
                  </a:extLst>
                </a:gridCol>
                <a:gridCol w="1128388">
                  <a:extLst>
                    <a:ext uri="{9D8B030D-6E8A-4147-A177-3AD203B41FA5}">
                      <a16:colId xmlns:a16="http://schemas.microsoft.com/office/drawing/2014/main" val="20002"/>
                    </a:ext>
                  </a:extLst>
                </a:gridCol>
                <a:gridCol w="896613">
                  <a:extLst>
                    <a:ext uri="{9D8B030D-6E8A-4147-A177-3AD203B41FA5}">
                      <a16:colId xmlns:a16="http://schemas.microsoft.com/office/drawing/2014/main" val="20003"/>
                    </a:ext>
                  </a:extLst>
                </a:gridCol>
                <a:gridCol w="1045838">
                  <a:extLst>
                    <a:ext uri="{9D8B030D-6E8A-4147-A177-3AD203B41FA5}">
                      <a16:colId xmlns:a16="http://schemas.microsoft.com/office/drawing/2014/main" val="20004"/>
                    </a:ext>
                  </a:extLst>
                </a:gridCol>
                <a:gridCol w="1091876">
                  <a:extLst>
                    <a:ext uri="{9D8B030D-6E8A-4147-A177-3AD203B41FA5}">
                      <a16:colId xmlns:a16="http://schemas.microsoft.com/office/drawing/2014/main" val="20005"/>
                    </a:ext>
                  </a:extLst>
                </a:gridCol>
              </a:tblGrid>
              <a:tr h="533400">
                <a:tc>
                  <a:txBody>
                    <a:bodyPr/>
                    <a:lstStyle/>
                    <a:p>
                      <a:pPr marL="0" marR="278130">
                        <a:lnSpc>
                          <a:spcPct val="101000"/>
                        </a:lnSpc>
                        <a:spcBef>
                          <a:spcPts val="965"/>
                        </a:spcBef>
                        <a:spcAft>
                          <a:spcPts val="0"/>
                        </a:spcAft>
                      </a:pPr>
                      <a:r>
                        <a:rPr lang="en-US" sz="1100" b="1" i="1" dirty="0">
                          <a:solidFill>
                            <a:srgbClr val="424456"/>
                          </a:solidFill>
                          <a:latin typeface="Georgia"/>
                          <a:ea typeface="LM Sans 12"/>
                          <a:cs typeface="LM Sans 12"/>
                        </a:rPr>
                        <a:t>Classifiers</a:t>
                      </a:r>
                      <a:endParaRPr lang="en-US" sz="1200"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a:solidFill>
                            <a:srgbClr val="424456"/>
                          </a:solidFill>
                          <a:latin typeface="Georgia"/>
                          <a:ea typeface="LM Sans 12"/>
                          <a:cs typeface="LM Sans 12"/>
                        </a:rPr>
                        <a:t>Accuracy</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a:solidFill>
                            <a:srgbClr val="424456"/>
                          </a:solidFill>
                          <a:latin typeface="Georgia"/>
                          <a:ea typeface="LM Sans 12"/>
                          <a:cs typeface="LM Sans 12"/>
                        </a:rPr>
                        <a:t>Precision</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a:solidFill>
                            <a:srgbClr val="424456"/>
                          </a:solidFill>
                          <a:latin typeface="Georgia"/>
                          <a:ea typeface="LM Sans 12"/>
                          <a:cs typeface="LM Sans 12"/>
                        </a:rPr>
                        <a:t>Recall</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a:solidFill>
                            <a:srgbClr val="424456"/>
                          </a:solidFill>
                          <a:latin typeface="Georgia"/>
                          <a:ea typeface="LM Sans 12"/>
                          <a:cs typeface="LM Sans 12"/>
                        </a:rPr>
                        <a:t>F1 Score</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dirty="0">
                          <a:solidFill>
                            <a:srgbClr val="424456"/>
                          </a:solidFill>
                          <a:latin typeface="Georgia"/>
                          <a:ea typeface="LM Sans 12"/>
                          <a:cs typeface="LM Sans 12"/>
                        </a:rPr>
                        <a:t>iteration</a:t>
                      </a:r>
                      <a:endParaRPr lang="en-US" sz="1200"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5992">
                <a:tc>
                  <a:txBody>
                    <a:bodyPr/>
                    <a:lstStyle/>
                    <a:p>
                      <a:pPr marL="0" marR="278130">
                        <a:lnSpc>
                          <a:spcPct val="101000"/>
                        </a:lnSpc>
                        <a:spcBef>
                          <a:spcPts val="965"/>
                        </a:spcBef>
                        <a:spcAft>
                          <a:spcPts val="0"/>
                        </a:spcAft>
                      </a:pPr>
                      <a:r>
                        <a:rPr lang="en-US" sz="1200" b="1">
                          <a:solidFill>
                            <a:srgbClr val="438086"/>
                          </a:solidFill>
                          <a:latin typeface="Georgia"/>
                          <a:ea typeface="LM Sans 12"/>
                          <a:cs typeface="LM Sans 12"/>
                        </a:rPr>
                        <a:t>Random Forest</a:t>
                      </a:r>
                      <a:endParaRPr lang="en-US" sz="1200" b="1">
                        <a:solidFill>
                          <a:srgbClr val="43808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dirty="0">
                          <a:solidFill>
                            <a:srgbClr val="424456"/>
                          </a:solidFill>
                          <a:latin typeface="Georgia"/>
                          <a:ea typeface="LM Sans 12"/>
                          <a:cs typeface="LM Sans 12"/>
                        </a:rPr>
                        <a:t>55%</a:t>
                      </a:r>
                      <a:endParaRPr lang="en-US" sz="1200"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57%</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44%</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50%</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0</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45992">
                <a:tc>
                  <a:txBody>
                    <a:bodyPr/>
                    <a:lstStyle/>
                    <a:p>
                      <a:pPr marL="0" marR="278130">
                        <a:lnSpc>
                          <a:spcPct val="101000"/>
                        </a:lnSpc>
                        <a:spcBef>
                          <a:spcPts val="965"/>
                        </a:spcBef>
                        <a:spcAft>
                          <a:spcPts val="0"/>
                        </a:spcAft>
                      </a:pPr>
                      <a:r>
                        <a:rPr lang="en-US" sz="1200" b="1">
                          <a:solidFill>
                            <a:srgbClr val="438086"/>
                          </a:solidFill>
                          <a:latin typeface="Georgia"/>
                          <a:ea typeface="LM Sans 12"/>
                          <a:cs typeface="LM Sans 12"/>
                        </a:rPr>
                        <a:t>Naives Bayes</a:t>
                      </a:r>
                      <a:endParaRPr lang="en-US" sz="1200" b="1">
                        <a:solidFill>
                          <a:srgbClr val="43808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dirty="0">
                          <a:solidFill>
                            <a:srgbClr val="424456"/>
                          </a:solidFill>
                          <a:latin typeface="Georgia"/>
                          <a:ea typeface="LM Sans 12"/>
                          <a:cs typeface="LM Sans 12"/>
                        </a:rPr>
                        <a:t>44%</a:t>
                      </a:r>
                      <a:endParaRPr lang="en-US" sz="1200"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75%</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25%</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38%</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0</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8988">
                <a:tc>
                  <a:txBody>
                    <a:bodyPr/>
                    <a:lstStyle/>
                    <a:p>
                      <a:pPr marL="0" marR="278130">
                        <a:lnSpc>
                          <a:spcPct val="101000"/>
                        </a:lnSpc>
                        <a:spcBef>
                          <a:spcPts val="965"/>
                        </a:spcBef>
                        <a:spcAft>
                          <a:spcPts val="0"/>
                        </a:spcAft>
                      </a:pPr>
                      <a:r>
                        <a:rPr lang="en-US" sz="1200" b="1" dirty="0">
                          <a:solidFill>
                            <a:srgbClr val="438086"/>
                          </a:solidFill>
                          <a:latin typeface="Georgia"/>
                          <a:ea typeface="LM Sans 12"/>
                          <a:cs typeface="LM Sans 12"/>
                        </a:rPr>
                        <a:t>Support Vector Machine </a:t>
                      </a:r>
                      <a:endParaRPr lang="en-US" sz="1200" b="1" dirty="0">
                        <a:solidFill>
                          <a:srgbClr val="43808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dirty="0">
                          <a:solidFill>
                            <a:srgbClr val="424456"/>
                          </a:solidFill>
                          <a:latin typeface="Georgia"/>
                          <a:ea typeface="LM Sans 12"/>
                          <a:cs typeface="LM Sans 12"/>
                        </a:rPr>
                        <a:t>55%</a:t>
                      </a:r>
                      <a:endParaRPr lang="en-US" sz="1200" dirty="0">
                        <a:solidFill>
                          <a:srgbClr val="424456"/>
                        </a:solidFill>
                        <a:latin typeface="LM Sans 12"/>
                        <a:ea typeface="LM Sans 12"/>
                        <a:cs typeface="LM Sans 12"/>
                      </a:endParaRPr>
                    </a:p>
                    <a:p>
                      <a:pPr marL="0" marR="278130">
                        <a:lnSpc>
                          <a:spcPct val="101000"/>
                        </a:lnSpc>
                        <a:spcBef>
                          <a:spcPts val="965"/>
                        </a:spcBef>
                        <a:spcAft>
                          <a:spcPts val="0"/>
                        </a:spcAft>
                      </a:pPr>
                      <a:r>
                        <a:rPr lang="en-US" sz="1200" b="1" dirty="0">
                          <a:solidFill>
                            <a:srgbClr val="424456"/>
                          </a:solidFill>
                          <a:latin typeface="Georgia"/>
                          <a:ea typeface="LM Sans 12"/>
                          <a:cs typeface="LM Sans 12"/>
                        </a:rPr>
                        <a:t>61%</a:t>
                      </a:r>
                      <a:endParaRPr lang="en-US" sz="1200" b="1"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50%</a:t>
                      </a:r>
                      <a:endParaRPr lang="en-US" sz="1200">
                        <a:solidFill>
                          <a:srgbClr val="424456"/>
                        </a:solidFill>
                        <a:latin typeface="LM Sans 12"/>
                        <a:ea typeface="LM Sans 12"/>
                        <a:cs typeface="LM Sans 12"/>
                      </a:endParaRPr>
                    </a:p>
                    <a:p>
                      <a:pPr marL="0" marR="278130">
                        <a:lnSpc>
                          <a:spcPct val="101000"/>
                        </a:lnSpc>
                        <a:spcBef>
                          <a:spcPts val="965"/>
                        </a:spcBef>
                        <a:spcAft>
                          <a:spcPts val="0"/>
                        </a:spcAft>
                      </a:pPr>
                      <a:r>
                        <a:rPr lang="en-US" sz="1200">
                          <a:solidFill>
                            <a:srgbClr val="424456"/>
                          </a:solidFill>
                          <a:latin typeface="Georgia"/>
                          <a:ea typeface="LM Sans 12"/>
                          <a:cs typeface="LM Sans 12"/>
                        </a:rPr>
                        <a:t>71%</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38%</a:t>
                      </a:r>
                      <a:endParaRPr lang="en-US" sz="1200">
                        <a:solidFill>
                          <a:srgbClr val="424456"/>
                        </a:solidFill>
                        <a:latin typeface="LM Sans 12"/>
                        <a:ea typeface="LM Sans 12"/>
                        <a:cs typeface="LM Sans 12"/>
                      </a:endParaRPr>
                    </a:p>
                    <a:p>
                      <a:pPr marL="0" marR="278130">
                        <a:lnSpc>
                          <a:spcPct val="101000"/>
                        </a:lnSpc>
                        <a:spcBef>
                          <a:spcPts val="965"/>
                        </a:spcBef>
                        <a:spcAft>
                          <a:spcPts val="0"/>
                        </a:spcAft>
                      </a:pPr>
                      <a:r>
                        <a:rPr lang="en-US" sz="1200">
                          <a:solidFill>
                            <a:srgbClr val="424456"/>
                          </a:solidFill>
                          <a:latin typeface="Georgia"/>
                          <a:ea typeface="LM Sans 12"/>
                          <a:cs typeface="LM Sans 12"/>
                        </a:rPr>
                        <a:t>50%</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43%</a:t>
                      </a:r>
                      <a:endParaRPr lang="en-US" sz="1200">
                        <a:solidFill>
                          <a:srgbClr val="424456"/>
                        </a:solidFill>
                        <a:latin typeface="LM Sans 12"/>
                        <a:ea typeface="LM Sans 12"/>
                        <a:cs typeface="LM Sans 12"/>
                      </a:endParaRPr>
                    </a:p>
                    <a:p>
                      <a:pPr marL="0" marR="278130">
                        <a:lnSpc>
                          <a:spcPct val="101000"/>
                        </a:lnSpc>
                        <a:spcBef>
                          <a:spcPts val="965"/>
                        </a:spcBef>
                        <a:spcAft>
                          <a:spcPts val="0"/>
                        </a:spcAft>
                      </a:pPr>
                      <a:r>
                        <a:rPr lang="en-US" sz="1200">
                          <a:solidFill>
                            <a:srgbClr val="424456"/>
                          </a:solidFill>
                          <a:latin typeface="Georgia"/>
                          <a:ea typeface="LM Sans 12"/>
                          <a:cs typeface="LM Sans 12"/>
                        </a:rPr>
                        <a:t>59%</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dirty="0">
                          <a:solidFill>
                            <a:srgbClr val="424456"/>
                          </a:solidFill>
                          <a:latin typeface="Georgia"/>
                          <a:ea typeface="LM Sans 12"/>
                          <a:cs typeface="LM Sans 12"/>
                        </a:rPr>
                        <a:t>0</a:t>
                      </a:r>
                      <a:endParaRPr lang="en-US" sz="1200" dirty="0">
                        <a:solidFill>
                          <a:srgbClr val="424456"/>
                        </a:solidFill>
                        <a:latin typeface="LM Sans 12"/>
                        <a:ea typeface="LM Sans 12"/>
                        <a:cs typeface="LM Sans 12"/>
                      </a:endParaRPr>
                    </a:p>
                    <a:p>
                      <a:pPr marL="0" marR="278130">
                        <a:lnSpc>
                          <a:spcPct val="101000"/>
                        </a:lnSpc>
                        <a:spcBef>
                          <a:spcPts val="965"/>
                        </a:spcBef>
                        <a:spcAft>
                          <a:spcPts val="0"/>
                        </a:spcAft>
                      </a:pPr>
                      <a:r>
                        <a:rPr lang="en-US" sz="1200" dirty="0">
                          <a:solidFill>
                            <a:srgbClr val="424456"/>
                          </a:solidFill>
                          <a:latin typeface="Georgia"/>
                          <a:ea typeface="LM Sans 12"/>
                          <a:cs typeface="LM Sans 12"/>
                        </a:rPr>
                        <a:t>1</a:t>
                      </a:r>
                      <a:endParaRPr lang="en-US" sz="1200"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9939367"/>
              </p:ext>
            </p:extLst>
          </p:nvPr>
        </p:nvGraphicFramePr>
        <p:xfrm>
          <a:off x="728842" y="2667000"/>
          <a:ext cx="7686316" cy="2339010"/>
        </p:xfrm>
        <a:graphic>
          <a:graphicData uri="http://schemas.openxmlformats.org/drawingml/2006/table">
            <a:tbl>
              <a:tblPr/>
              <a:tblGrid>
                <a:gridCol w="2395213">
                  <a:extLst>
                    <a:ext uri="{9D8B030D-6E8A-4147-A177-3AD203B41FA5}">
                      <a16:colId xmlns:a16="http://schemas.microsoft.com/office/drawing/2014/main" val="20000"/>
                    </a:ext>
                  </a:extLst>
                </a:gridCol>
                <a:gridCol w="1128388">
                  <a:extLst>
                    <a:ext uri="{9D8B030D-6E8A-4147-A177-3AD203B41FA5}">
                      <a16:colId xmlns:a16="http://schemas.microsoft.com/office/drawing/2014/main" val="20001"/>
                    </a:ext>
                  </a:extLst>
                </a:gridCol>
                <a:gridCol w="1128388">
                  <a:extLst>
                    <a:ext uri="{9D8B030D-6E8A-4147-A177-3AD203B41FA5}">
                      <a16:colId xmlns:a16="http://schemas.microsoft.com/office/drawing/2014/main" val="20002"/>
                    </a:ext>
                  </a:extLst>
                </a:gridCol>
                <a:gridCol w="896613">
                  <a:extLst>
                    <a:ext uri="{9D8B030D-6E8A-4147-A177-3AD203B41FA5}">
                      <a16:colId xmlns:a16="http://schemas.microsoft.com/office/drawing/2014/main" val="20003"/>
                    </a:ext>
                  </a:extLst>
                </a:gridCol>
                <a:gridCol w="1045838">
                  <a:extLst>
                    <a:ext uri="{9D8B030D-6E8A-4147-A177-3AD203B41FA5}">
                      <a16:colId xmlns:a16="http://schemas.microsoft.com/office/drawing/2014/main" val="20004"/>
                    </a:ext>
                  </a:extLst>
                </a:gridCol>
                <a:gridCol w="1091876">
                  <a:extLst>
                    <a:ext uri="{9D8B030D-6E8A-4147-A177-3AD203B41FA5}">
                      <a16:colId xmlns:a16="http://schemas.microsoft.com/office/drawing/2014/main" val="20005"/>
                    </a:ext>
                  </a:extLst>
                </a:gridCol>
              </a:tblGrid>
              <a:tr h="586410">
                <a:tc>
                  <a:txBody>
                    <a:bodyPr/>
                    <a:lstStyle/>
                    <a:p>
                      <a:pPr marL="0" marR="278130">
                        <a:lnSpc>
                          <a:spcPct val="101000"/>
                        </a:lnSpc>
                        <a:spcBef>
                          <a:spcPts val="965"/>
                        </a:spcBef>
                        <a:spcAft>
                          <a:spcPts val="0"/>
                        </a:spcAft>
                      </a:pPr>
                      <a:r>
                        <a:rPr lang="en-US" sz="1100" b="1" i="1" dirty="0">
                          <a:solidFill>
                            <a:srgbClr val="424456"/>
                          </a:solidFill>
                          <a:latin typeface="Georgia"/>
                          <a:ea typeface="LM Sans 12"/>
                          <a:cs typeface="LM Sans 12"/>
                        </a:rPr>
                        <a:t>Classifiers</a:t>
                      </a:r>
                      <a:endParaRPr lang="en-US" sz="1200" b="1"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dirty="0">
                          <a:solidFill>
                            <a:srgbClr val="424456"/>
                          </a:solidFill>
                          <a:latin typeface="Georgia"/>
                          <a:ea typeface="LM Sans 12"/>
                          <a:cs typeface="LM Sans 12"/>
                        </a:rPr>
                        <a:t>Accuracy</a:t>
                      </a:r>
                      <a:endParaRPr lang="en-US" sz="1200" b="1"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dirty="0">
                          <a:solidFill>
                            <a:srgbClr val="424456"/>
                          </a:solidFill>
                          <a:latin typeface="Georgia"/>
                          <a:ea typeface="LM Sans 12"/>
                          <a:cs typeface="LM Sans 12"/>
                        </a:rPr>
                        <a:t>Precision</a:t>
                      </a:r>
                      <a:endParaRPr lang="en-US" sz="1200" b="1"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a:solidFill>
                            <a:srgbClr val="424456"/>
                          </a:solidFill>
                          <a:latin typeface="Georgia"/>
                          <a:ea typeface="LM Sans 12"/>
                          <a:cs typeface="LM Sans 12"/>
                        </a:rPr>
                        <a:t>Recall</a:t>
                      </a:r>
                      <a:endParaRPr lang="en-US" sz="1200" b="1">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a:solidFill>
                            <a:srgbClr val="424456"/>
                          </a:solidFill>
                          <a:latin typeface="Georgia"/>
                          <a:ea typeface="LM Sans 12"/>
                          <a:cs typeface="LM Sans 12"/>
                        </a:rPr>
                        <a:t>F1 Score</a:t>
                      </a:r>
                      <a:endParaRPr lang="en-US" sz="1200" b="1">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100" b="1" i="1" dirty="0">
                          <a:solidFill>
                            <a:srgbClr val="424456"/>
                          </a:solidFill>
                          <a:latin typeface="Georgia"/>
                          <a:ea typeface="LM Sans 12"/>
                          <a:cs typeface="LM Sans 12"/>
                        </a:rPr>
                        <a:t>iteration</a:t>
                      </a:r>
                      <a:endParaRPr lang="en-US" sz="1200" b="1"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1572">
                <a:tc>
                  <a:txBody>
                    <a:bodyPr/>
                    <a:lstStyle/>
                    <a:p>
                      <a:pPr marL="0" marR="278130">
                        <a:lnSpc>
                          <a:spcPct val="101000"/>
                        </a:lnSpc>
                        <a:spcBef>
                          <a:spcPts val="965"/>
                        </a:spcBef>
                        <a:spcAft>
                          <a:spcPts val="0"/>
                        </a:spcAft>
                      </a:pPr>
                      <a:r>
                        <a:rPr lang="en-US" sz="1200" b="1" dirty="0">
                          <a:solidFill>
                            <a:srgbClr val="438086"/>
                          </a:solidFill>
                          <a:latin typeface="Georgia"/>
                          <a:ea typeface="LM Sans 12"/>
                          <a:cs typeface="LM Sans 12"/>
                        </a:rPr>
                        <a:t>Random Forest</a:t>
                      </a:r>
                      <a:endParaRPr lang="en-US" sz="1200" b="1" dirty="0">
                        <a:solidFill>
                          <a:srgbClr val="43808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dirty="0">
                          <a:solidFill>
                            <a:srgbClr val="424456"/>
                          </a:solidFill>
                          <a:latin typeface="Georgia"/>
                          <a:ea typeface="LM Sans 12"/>
                          <a:cs typeface="LM Sans 12"/>
                        </a:rPr>
                        <a:t>83%</a:t>
                      </a:r>
                      <a:endParaRPr lang="en-US" sz="1200"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67%</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100%</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80%</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0</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1572">
                <a:tc>
                  <a:txBody>
                    <a:bodyPr/>
                    <a:lstStyle/>
                    <a:p>
                      <a:pPr marL="0" marR="278130">
                        <a:lnSpc>
                          <a:spcPct val="101000"/>
                        </a:lnSpc>
                        <a:spcBef>
                          <a:spcPts val="965"/>
                        </a:spcBef>
                        <a:spcAft>
                          <a:spcPts val="0"/>
                        </a:spcAft>
                      </a:pPr>
                      <a:r>
                        <a:rPr lang="en-US" sz="1200" b="1">
                          <a:solidFill>
                            <a:srgbClr val="438086"/>
                          </a:solidFill>
                          <a:latin typeface="Georgia"/>
                          <a:ea typeface="LM Sans 12"/>
                          <a:cs typeface="LM Sans 12"/>
                        </a:rPr>
                        <a:t>Naives Bayes</a:t>
                      </a:r>
                      <a:endParaRPr lang="en-US" sz="1200" b="1">
                        <a:solidFill>
                          <a:srgbClr val="43808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75%</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dirty="0">
                          <a:solidFill>
                            <a:srgbClr val="424456"/>
                          </a:solidFill>
                          <a:latin typeface="Georgia"/>
                          <a:ea typeface="LM Sans 12"/>
                          <a:cs typeface="LM Sans 12"/>
                        </a:rPr>
                        <a:t>100%</a:t>
                      </a:r>
                      <a:endParaRPr lang="en-US" sz="1200"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dirty="0">
                          <a:solidFill>
                            <a:srgbClr val="424456"/>
                          </a:solidFill>
                          <a:latin typeface="Georgia"/>
                          <a:ea typeface="LM Sans 12"/>
                          <a:cs typeface="LM Sans 12"/>
                        </a:rPr>
                        <a:t>50%</a:t>
                      </a:r>
                      <a:endParaRPr lang="en-US" sz="1200"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67%</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0</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9456">
                <a:tc>
                  <a:txBody>
                    <a:bodyPr/>
                    <a:lstStyle/>
                    <a:p>
                      <a:pPr marL="0" marR="278130">
                        <a:lnSpc>
                          <a:spcPct val="101000"/>
                        </a:lnSpc>
                        <a:spcBef>
                          <a:spcPts val="965"/>
                        </a:spcBef>
                        <a:spcAft>
                          <a:spcPts val="0"/>
                        </a:spcAft>
                      </a:pPr>
                      <a:r>
                        <a:rPr lang="en-US" sz="1200" b="1" dirty="0">
                          <a:solidFill>
                            <a:srgbClr val="438086"/>
                          </a:solidFill>
                          <a:latin typeface="Georgia"/>
                          <a:ea typeface="LM Sans 12"/>
                          <a:cs typeface="LM Sans 12"/>
                        </a:rPr>
                        <a:t>Support Vector Machine </a:t>
                      </a:r>
                      <a:endParaRPr lang="en-US" sz="1200" b="1" dirty="0">
                        <a:solidFill>
                          <a:srgbClr val="43808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66%</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67%</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67%</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a:solidFill>
                            <a:srgbClr val="424456"/>
                          </a:solidFill>
                          <a:latin typeface="Georgia"/>
                          <a:ea typeface="LM Sans 12"/>
                          <a:cs typeface="LM Sans 12"/>
                        </a:rPr>
                        <a:t>67%</a:t>
                      </a:r>
                      <a:endParaRPr lang="en-US" sz="120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78130">
                        <a:lnSpc>
                          <a:spcPct val="101000"/>
                        </a:lnSpc>
                        <a:spcBef>
                          <a:spcPts val="965"/>
                        </a:spcBef>
                        <a:spcAft>
                          <a:spcPts val="0"/>
                        </a:spcAft>
                      </a:pPr>
                      <a:r>
                        <a:rPr lang="en-US" sz="1200" dirty="0">
                          <a:solidFill>
                            <a:srgbClr val="424456"/>
                          </a:solidFill>
                          <a:latin typeface="Georgia"/>
                          <a:ea typeface="LM Sans 12"/>
                          <a:cs typeface="LM Sans 12"/>
                        </a:rPr>
                        <a:t>0</a:t>
                      </a:r>
                      <a:endParaRPr lang="en-US" sz="1200" dirty="0">
                        <a:solidFill>
                          <a:srgbClr val="424456"/>
                        </a:solidFill>
                        <a:latin typeface="LM Sans 12"/>
                        <a:ea typeface="LM Sans 12"/>
                        <a:cs typeface="LM Sans 12"/>
                      </a:endParaRPr>
                    </a:p>
                  </a:txBody>
                  <a:tcPr marL="66354" marR="66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itle 1">
            <a:extLst>
              <a:ext uri="{FF2B5EF4-FFF2-40B4-BE49-F238E27FC236}">
                <a16:creationId xmlns:a16="http://schemas.microsoft.com/office/drawing/2014/main" id="{E64E768E-54A5-2C40-AE7B-0E1C01F9D4FE}"/>
              </a:ext>
            </a:extLst>
          </p:cNvPr>
          <p:cNvSpPr>
            <a:spLocks noGrp="1"/>
          </p:cNvSpPr>
          <p:nvPr>
            <p:ph type="title"/>
          </p:nvPr>
        </p:nvSpPr>
        <p:spPr>
          <a:xfrm>
            <a:off x="457200" y="1143000"/>
            <a:ext cx="8382000" cy="1066800"/>
          </a:xfrm>
        </p:spPr>
        <p:txBody>
          <a:bodyPr>
            <a:normAutofit fontScale="90000"/>
          </a:bodyPr>
          <a:lstStyle/>
          <a:p>
            <a:pPr algn="ctr"/>
            <a:r>
              <a:rPr lang="en-US" b="1" i="1" dirty="0">
                <a:latin typeface="Roboto Condensed Light" charset="0"/>
                <a:ea typeface="Roboto Condensed Light" charset="0"/>
              </a:rPr>
              <a:t>Result </a:t>
            </a:r>
            <a:r>
              <a:rPr lang="en-US" sz="2000" b="1" i="1" dirty="0">
                <a:latin typeface="Roboto Condensed Light" charset="0"/>
                <a:ea typeface="Roboto Condensed Light" charset="0"/>
              </a:rPr>
              <a:t>(Test Size =20%)</a:t>
            </a:r>
            <a:br>
              <a:rPr lang="en-US" b="1" i="1" u="sng" dirty="0">
                <a:latin typeface="Roboto Condensed Light" charset="0"/>
                <a:ea typeface="Roboto Condensed Light" charset="0"/>
              </a:rPr>
            </a:br>
            <a:r>
              <a:rPr lang="en-US" b="1" i="1" u="sng" dirty="0">
                <a:latin typeface="Roboto Condensed Light" charset="0"/>
                <a:ea typeface="Roboto Condensed Light"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latin typeface="Roboto Condensed Light" charset="0"/>
                <a:ea typeface="Roboto Condensed Light" charset="0"/>
              </a:rPr>
              <a:t>Conclusion</a:t>
            </a:r>
          </a:p>
        </p:txBody>
      </p:sp>
      <p:sp>
        <p:nvSpPr>
          <p:cNvPr id="3" name="Content Placeholder 2"/>
          <p:cNvSpPr>
            <a:spLocks noGrp="1"/>
          </p:cNvSpPr>
          <p:nvPr>
            <p:ph idx="1"/>
          </p:nvPr>
        </p:nvSpPr>
        <p:spPr/>
        <p:txBody>
          <a:bodyPr>
            <a:normAutofit/>
          </a:bodyPr>
          <a:lstStyle/>
          <a:p>
            <a:pPr algn="just"/>
            <a:endParaRPr lang="en-US" sz="2400" dirty="0">
              <a:solidFill>
                <a:srgbClr val="424456"/>
              </a:solidFill>
              <a:latin typeface="Roboto Condensed Light" charset="0"/>
              <a:ea typeface="Roboto Condensed Light" charset="0"/>
            </a:endParaRPr>
          </a:p>
          <a:p>
            <a:pPr algn="just"/>
            <a:r>
              <a:rPr lang="en-US" sz="2400" dirty="0">
                <a:solidFill>
                  <a:srgbClr val="424456"/>
                </a:solidFill>
                <a:latin typeface="Roboto Condensed Light" charset="0"/>
                <a:ea typeface="Roboto Condensed Light" charset="0"/>
              </a:rPr>
              <a:t>On the basis of our result accuracy of SVM is better than others two while when we reduce test size Random Forest gave us better accuracy .</a:t>
            </a:r>
          </a:p>
          <a:p>
            <a:pPr algn="just"/>
            <a:endParaRPr lang="en-US" sz="2400" dirty="0">
              <a:solidFill>
                <a:srgbClr val="424456"/>
              </a:solidFill>
              <a:latin typeface="Roboto Condensed Light" charset="0"/>
              <a:ea typeface="Roboto Condensed Light" charset="0"/>
            </a:endParaRPr>
          </a:p>
          <a:p>
            <a:pPr marL="109728" indent="0" algn="just">
              <a:buNone/>
            </a:pPr>
            <a:endParaRPr lang="en-US" sz="2400" dirty="0">
              <a:solidFill>
                <a:srgbClr val="424456"/>
              </a:solidFill>
              <a:latin typeface="Roboto Condensed Light" charset="0"/>
              <a:ea typeface="Roboto Condensed Light" charset="0"/>
            </a:endParaRPr>
          </a:p>
          <a:p>
            <a:pPr algn="just"/>
            <a:r>
              <a:rPr lang="en-US" sz="2400" dirty="0">
                <a:solidFill>
                  <a:srgbClr val="424456"/>
                </a:solidFill>
                <a:latin typeface="Roboto Condensed Light" charset="0"/>
                <a:ea typeface="Roboto Condensed Light" charset="0"/>
              </a:rPr>
              <a:t>So , we can say that </a:t>
            </a:r>
            <a:r>
              <a:rPr lang="en-US" sz="2400" b="1" dirty="0">
                <a:solidFill>
                  <a:srgbClr val="438086"/>
                </a:solidFill>
                <a:latin typeface="Roboto Condensed Light" charset="0"/>
                <a:ea typeface="Roboto Condensed Light" charset="0"/>
              </a:rPr>
              <a:t>SVM</a:t>
            </a:r>
            <a:r>
              <a:rPr lang="en-US" sz="2400" dirty="0">
                <a:solidFill>
                  <a:srgbClr val="424456"/>
                </a:solidFill>
                <a:latin typeface="Roboto Condensed Light" charset="0"/>
                <a:ea typeface="Roboto Condensed Light" charset="0"/>
              </a:rPr>
              <a:t> and </a:t>
            </a:r>
            <a:r>
              <a:rPr lang="en-US" sz="2400" b="1" dirty="0">
                <a:solidFill>
                  <a:srgbClr val="438086"/>
                </a:solidFill>
                <a:latin typeface="Roboto Condensed Light" charset="0"/>
                <a:ea typeface="Roboto Condensed Light" charset="0"/>
              </a:rPr>
              <a:t>Random Forest </a:t>
            </a:r>
            <a:r>
              <a:rPr lang="en-US" sz="2400" dirty="0">
                <a:solidFill>
                  <a:srgbClr val="424456"/>
                </a:solidFill>
                <a:latin typeface="Roboto Condensed Light" charset="0"/>
                <a:ea typeface="Roboto Condensed Light" charset="0"/>
              </a:rPr>
              <a:t>are more accurate than Naïve Bayes.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066800"/>
          </a:xfrm>
        </p:spPr>
        <p:txBody>
          <a:bodyPr/>
          <a:lstStyle/>
          <a:p>
            <a:pPr algn="ctr"/>
            <a:r>
              <a:rPr lang="en-US" dirty="0">
                <a:latin typeface="Roboto Condensed Light" charset="0"/>
                <a:ea typeface="Roboto Condensed Light" charset="0"/>
              </a:rPr>
              <a:t>	</a:t>
            </a:r>
            <a:r>
              <a:rPr lang="en-US" b="1" i="1" dirty="0">
                <a:latin typeface="Roboto Condensed Light" charset="0"/>
                <a:ea typeface="Roboto Condensed Light" charset="0"/>
              </a:rPr>
              <a:t>THANK YOU </a:t>
            </a:r>
            <a:r>
              <a:rPr lang="en-US" dirty="0">
                <a:latin typeface="Roboto Condensed Light" charset="0"/>
                <a:ea typeface="Roboto Condensed Light" charset="0"/>
                <a:sym typeface="Wingdings" pitchFamily="2" charset="2"/>
              </a:rPr>
              <a:t></a:t>
            </a:r>
            <a:endParaRPr lang="en-US" dirty="0">
              <a:latin typeface="Roboto Condensed Light" charset="0"/>
              <a:ea typeface="Roboto Condensed Light"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5486400"/>
          </a:xfrm>
        </p:spPr>
        <p:txBody>
          <a:bodyPr>
            <a:normAutofit/>
          </a:bodyPr>
          <a:lstStyle/>
          <a:p>
            <a:pPr marL="109728" indent="0" algn="just">
              <a:buClr>
                <a:srgbClr val="434343"/>
              </a:buClr>
              <a:buSzPts val="1100"/>
              <a:buNone/>
            </a:pPr>
            <a:r>
              <a:rPr lang="it-IT" sz="2000" b="1" dirty="0">
                <a:solidFill>
                  <a:srgbClr val="438086"/>
                </a:solidFill>
                <a:latin typeface="Roboto Condensed Light"/>
                <a:ea typeface="Roboto Condensed Light"/>
                <a:sym typeface="Roboto Condensed Light"/>
              </a:rPr>
              <a:t>Gender classification </a:t>
            </a:r>
            <a:r>
              <a:rPr lang="it-IT" sz="2000" dirty="0">
                <a:solidFill>
                  <a:srgbClr val="424456"/>
                </a:solidFill>
                <a:latin typeface="Roboto Condensed Light"/>
                <a:ea typeface="Roboto Condensed Light"/>
                <a:sym typeface="Roboto Condensed Light"/>
              </a:rPr>
              <a:t>aid as an advantageous biometric feature in order to improve the accuracy of determining an identity, especially in presence of limited information on a subject.</a:t>
            </a:r>
            <a:r>
              <a:rPr lang="en-US" sz="2000" dirty="0">
                <a:solidFill>
                  <a:srgbClr val="424456"/>
                </a:solidFill>
                <a:latin typeface="Roboto Condensed Light"/>
              </a:rPr>
              <a:t> It is often said that the face is a window to the soul. </a:t>
            </a:r>
          </a:p>
          <a:p>
            <a:pPr marL="109728" indent="0" algn="just">
              <a:buClr>
                <a:srgbClr val="434343"/>
              </a:buClr>
              <a:buSzPts val="1100"/>
              <a:buNone/>
            </a:pPr>
            <a:endParaRPr lang="en-US" sz="2000" dirty="0">
              <a:solidFill>
                <a:srgbClr val="424456"/>
              </a:solidFill>
              <a:latin typeface="Roboto Condensed Light"/>
            </a:endParaRPr>
          </a:p>
          <a:p>
            <a:pPr marL="109728" indent="0" algn="just">
              <a:buClr>
                <a:srgbClr val="434343"/>
              </a:buClr>
              <a:buSzPts val="1100"/>
              <a:buNone/>
            </a:pPr>
            <a:r>
              <a:rPr lang="en-US" sz="2000" dirty="0">
                <a:solidFill>
                  <a:srgbClr val="424456"/>
                </a:solidFill>
                <a:latin typeface="Roboto Condensed Light"/>
              </a:rPr>
              <a:t>Bearing a image of this nature in mind, one might find it interesting to understand, if any, how the physical, behavioral as well as emotional characteristics of a person could be decoded from the face itself. With the increasing power of machine learning techniques, it`s become truly to address such questions through the development of appropriate computational frameworks.</a:t>
            </a:r>
          </a:p>
          <a:p>
            <a:pPr lvl="0" algn="just">
              <a:buClr>
                <a:srgbClr val="434343"/>
              </a:buClr>
              <a:buSzPts val="1100"/>
            </a:pPr>
            <a:endParaRPr lang="it-IT" dirty="0">
              <a:solidFill>
                <a:srgbClr val="434343"/>
              </a:solidFill>
              <a:latin typeface="Roboto Condensed Light"/>
              <a:ea typeface="Roboto Condensed Light"/>
              <a:sym typeface="Roboto Condensed Light"/>
            </a:endParaRPr>
          </a:p>
          <a:p>
            <a:endParaRPr lang="en-US" dirty="0"/>
          </a:p>
        </p:txBody>
      </p:sp>
      <p:sp>
        <p:nvSpPr>
          <p:cNvPr id="4" name="Title 1">
            <a:extLst>
              <a:ext uri="{FF2B5EF4-FFF2-40B4-BE49-F238E27FC236}">
                <a16:creationId xmlns:a16="http://schemas.microsoft.com/office/drawing/2014/main" id="{72B00E29-43DF-AC4C-BCAB-085412AAF67F}"/>
              </a:ext>
            </a:extLst>
          </p:cNvPr>
          <p:cNvSpPr>
            <a:spLocks noGrp="1"/>
          </p:cNvSpPr>
          <p:nvPr>
            <p:ph type="title"/>
          </p:nvPr>
        </p:nvSpPr>
        <p:spPr>
          <a:xfrm>
            <a:off x="457200" y="894522"/>
            <a:ext cx="8229600" cy="1066800"/>
          </a:xfrm>
        </p:spPr>
        <p:txBody>
          <a:bodyPr/>
          <a:lstStyle/>
          <a:p>
            <a:pPr algn="ctr"/>
            <a:r>
              <a:rPr lang="en-US" sz="3200" b="1" i="1" dirty="0">
                <a:latin typeface="Roboto Condensed Light" charset="0"/>
                <a:ea typeface="Roboto Condensed Light" charset="0"/>
              </a:rPr>
              <a:t>What is gender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562600"/>
          </a:xfrm>
        </p:spPr>
        <p:txBody>
          <a:bodyPr>
            <a:normAutofit lnSpcReduction="10000"/>
          </a:bodyPr>
          <a:lstStyle/>
          <a:p>
            <a:pPr lvl="0" algn="just">
              <a:buClr>
                <a:srgbClr val="434343"/>
              </a:buClr>
              <a:buSzPts val="1100"/>
            </a:pPr>
            <a:endParaRPr lang="it-IT" dirty="0">
              <a:solidFill>
                <a:srgbClr val="434343"/>
              </a:solidFill>
              <a:latin typeface="Roboto Condensed Light"/>
              <a:ea typeface="Roboto Condensed Light"/>
              <a:sym typeface="Roboto Condensed Light"/>
            </a:endParaRPr>
          </a:p>
          <a:p>
            <a:pPr marL="109728" lvl="0" indent="0" algn="just">
              <a:buClr>
                <a:srgbClr val="434343"/>
              </a:buClr>
              <a:buSzPts val="1100"/>
              <a:buNone/>
            </a:pPr>
            <a:endParaRPr lang="it-IT" sz="5100" dirty="0">
              <a:solidFill>
                <a:srgbClr val="434343"/>
              </a:solidFill>
              <a:latin typeface="Roboto Condensed Light"/>
              <a:ea typeface="Roboto Condensed Light"/>
              <a:sym typeface="Roboto Condensed Light"/>
            </a:endParaRPr>
          </a:p>
          <a:p>
            <a:pPr marL="109728" lvl="0" indent="0" algn="just">
              <a:buClr>
                <a:srgbClr val="434343"/>
              </a:buClr>
              <a:buSzPts val="1100"/>
              <a:buNone/>
            </a:pPr>
            <a:r>
              <a:rPr lang="it-IT" sz="2200" dirty="0">
                <a:solidFill>
                  <a:srgbClr val="424456"/>
                </a:solidFill>
                <a:latin typeface="Roboto Condensed Light"/>
                <a:ea typeface="Roboto Condensed Light"/>
                <a:sym typeface="Roboto Condensed Light"/>
              </a:rPr>
              <a:t>In this project, we consider the </a:t>
            </a:r>
            <a:r>
              <a:rPr lang="it-IT" sz="2200" b="1" dirty="0">
                <a:solidFill>
                  <a:srgbClr val="438086"/>
                </a:solidFill>
                <a:latin typeface="Roboto Condensed Light"/>
                <a:ea typeface="Roboto Condensed Light"/>
                <a:sym typeface="Roboto Condensed Light"/>
              </a:rPr>
              <a:t>analysis</a:t>
            </a:r>
            <a:r>
              <a:rPr lang="it-IT" sz="2200" dirty="0">
                <a:solidFill>
                  <a:srgbClr val="424456"/>
                </a:solidFill>
                <a:latin typeface="Roboto Condensed Light"/>
                <a:ea typeface="Roboto Condensed Light"/>
                <a:sym typeface="Roboto Condensed Light"/>
              </a:rPr>
              <a:t> of the dynamic face, in particular, the </a:t>
            </a:r>
            <a:r>
              <a:rPr lang="it-IT" sz="2200" b="1" dirty="0">
                <a:solidFill>
                  <a:srgbClr val="438086"/>
                </a:solidFill>
                <a:latin typeface="Roboto Condensed Light"/>
                <a:ea typeface="Roboto Condensed Light"/>
                <a:sym typeface="Roboto Condensed Light"/>
              </a:rPr>
              <a:t>dynamics of the smile</a:t>
            </a:r>
            <a:r>
              <a:rPr lang="it-IT" sz="2200" dirty="0">
                <a:solidFill>
                  <a:srgbClr val="424456"/>
                </a:solidFill>
                <a:latin typeface="Roboto Condensed Light"/>
                <a:ea typeface="Roboto Condensed Light"/>
                <a:sym typeface="Roboto Condensed Light"/>
              </a:rPr>
              <a:t>, for clues of gender. </a:t>
            </a:r>
            <a:r>
              <a:rPr lang="en-US" sz="2200" dirty="0">
                <a:solidFill>
                  <a:srgbClr val="424456"/>
                </a:solidFill>
                <a:latin typeface="Roboto Condensed Light"/>
              </a:rPr>
              <a:t>It is concerned with the identification of gender from the dynamic behavior of the face. Equally importantly, we seek to answer the crucial question of whether gender is encoded in the dynamics of a person’s smile. We specifically focus on studying the smile as it is considered to be a rich, complex and sophisticated facial expression, formed through the synergistic action of emotions. Various studies show that there are differences in smiles between males and females, i.e. females tend to bear more expressive smiles than males. </a:t>
            </a:r>
          </a:p>
          <a:p>
            <a:pPr marL="109728" indent="0" algn="just">
              <a:buClr>
                <a:srgbClr val="434343"/>
              </a:buClr>
              <a:buSzPts val="1100"/>
              <a:buNone/>
            </a:pPr>
            <a:r>
              <a:rPr lang="en-US" sz="1800" b="1" kern="0" dirty="0">
                <a:solidFill>
                  <a:srgbClr val="000000"/>
                </a:solidFill>
                <a:effectLst/>
                <a:latin typeface="Georgia" panose="02040502050405020303" pitchFamily="18" charset="0"/>
                <a:ea typeface="LM Sans 10"/>
                <a:cs typeface="LM Sans 10"/>
              </a:rPr>
              <a:t>We have also applied some major techniques of Software Dependability like Clustering, Mining and Testing and used some Machine Learning Algorithms.</a:t>
            </a:r>
            <a:endParaRPr lang="en-PK" sz="1800" b="1" kern="0" dirty="0">
              <a:effectLst/>
              <a:latin typeface="LM Sans 10"/>
              <a:ea typeface="LM Sans 10"/>
              <a:cs typeface="LM Sans 10"/>
            </a:endParaRPr>
          </a:p>
          <a:p>
            <a:pPr marL="109728" lvl="0" indent="0" algn="just">
              <a:buClr>
                <a:srgbClr val="434343"/>
              </a:buClr>
              <a:buSzPts val="1100"/>
              <a:buNone/>
            </a:pPr>
            <a:endParaRPr lang="en-US" sz="2200" dirty="0">
              <a:solidFill>
                <a:srgbClr val="424456"/>
              </a:solidFill>
              <a:latin typeface="Roboto Condensed Light"/>
            </a:endParaRPr>
          </a:p>
          <a:p>
            <a:pPr lvl="0" algn="ctr">
              <a:buClr>
                <a:srgbClr val="434343"/>
              </a:buClr>
              <a:buSzPts val="1100"/>
            </a:pPr>
            <a:endParaRPr lang="it-IT" sz="5100" dirty="0">
              <a:solidFill>
                <a:srgbClr val="434343"/>
              </a:solidFill>
              <a:latin typeface="Roboto Condensed Light"/>
              <a:ea typeface="Roboto Condensed Light"/>
              <a:sym typeface="Roboto Condensed Light"/>
            </a:endParaRPr>
          </a:p>
          <a:p>
            <a:endParaRPr lang="en-US" dirty="0"/>
          </a:p>
        </p:txBody>
      </p:sp>
      <p:sp>
        <p:nvSpPr>
          <p:cNvPr id="4" name="Title 1">
            <a:extLst>
              <a:ext uri="{FF2B5EF4-FFF2-40B4-BE49-F238E27FC236}">
                <a16:creationId xmlns:a16="http://schemas.microsoft.com/office/drawing/2014/main" id="{9614DCB4-8271-F444-BE95-4C2B414D78A3}"/>
              </a:ext>
            </a:extLst>
          </p:cNvPr>
          <p:cNvSpPr>
            <a:spLocks noGrp="1"/>
          </p:cNvSpPr>
          <p:nvPr>
            <p:ph type="title"/>
          </p:nvPr>
        </p:nvSpPr>
        <p:spPr>
          <a:xfrm>
            <a:off x="457200" y="762000"/>
            <a:ext cx="8229600" cy="1066800"/>
          </a:xfrm>
        </p:spPr>
        <p:txBody>
          <a:bodyPr/>
          <a:lstStyle/>
          <a:p>
            <a:pPr algn="ctr"/>
            <a:r>
              <a:rPr lang="en-US" sz="3200" b="1" i="1" dirty="0">
                <a:latin typeface="Roboto Condensed Light" charset="0"/>
                <a:ea typeface="Roboto Condensed Light" charset="0"/>
              </a:rPr>
              <a:t>Gender classification: project goal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8424"/>
            <a:ext cx="8229600" cy="2590800"/>
          </a:xfrm>
        </p:spPr>
        <p:txBody>
          <a:bodyPr>
            <a:normAutofit/>
          </a:bodyPr>
          <a:lstStyle/>
          <a:p>
            <a:pPr algn="just"/>
            <a:r>
              <a:rPr lang="en-US" sz="2400" dirty="0">
                <a:solidFill>
                  <a:srgbClr val="424456"/>
                </a:solidFill>
                <a:latin typeface="Roboto Condensed Light" charset="0"/>
              </a:rPr>
              <a:t>We show that the complex dynamics of a smile on someone’s face bear much relation to the person’s gender. To do this, we first formulate a </a:t>
            </a:r>
            <a:r>
              <a:rPr lang="en-US" sz="2400" b="1" dirty="0">
                <a:solidFill>
                  <a:srgbClr val="438086"/>
                </a:solidFill>
                <a:latin typeface="Roboto Condensed Light" charset="0"/>
              </a:rPr>
              <a:t>computational framework </a:t>
            </a:r>
            <a:r>
              <a:rPr lang="en-US" sz="2400" dirty="0">
                <a:solidFill>
                  <a:srgbClr val="424456"/>
                </a:solidFill>
                <a:latin typeface="Roboto Condensed Light" charset="0"/>
              </a:rPr>
              <a:t>that captures the dynamic characteristics of a smile.</a:t>
            </a:r>
          </a:p>
        </p:txBody>
      </p:sp>
      <p:grpSp>
        <p:nvGrpSpPr>
          <p:cNvPr id="4" name="Gruppo 59">
            <a:extLst>
              <a:ext uri="{FF2B5EF4-FFF2-40B4-BE49-F238E27FC236}">
                <a16:creationId xmlns:a16="http://schemas.microsoft.com/office/drawing/2014/main" id="{2430FBE6-59AA-544E-888C-80424E5D5119}"/>
              </a:ext>
            </a:extLst>
          </p:cNvPr>
          <p:cNvGrpSpPr>
            <a:grpSpLocks noGrp="1"/>
          </p:cNvGrpSpPr>
          <p:nvPr/>
        </p:nvGrpSpPr>
        <p:grpSpPr>
          <a:xfrm>
            <a:off x="457200" y="4572000"/>
            <a:ext cx="8229600" cy="1773238"/>
            <a:chOff x="709166" y="2291946"/>
            <a:chExt cx="8030877" cy="1745425"/>
          </a:xfrm>
        </p:grpSpPr>
        <p:sp>
          <p:nvSpPr>
            <p:cNvPr id="5" name="Rettangolo con angoli arrotondati 16">
              <a:extLst>
                <a:ext uri="{FF2B5EF4-FFF2-40B4-BE49-F238E27FC236}">
                  <a16:creationId xmlns:a16="http://schemas.microsoft.com/office/drawing/2014/main" id="{F572C744-3374-4E40-B564-535063298B95}"/>
                </a:ext>
              </a:extLst>
            </p:cNvPr>
            <p:cNvSpPr/>
            <p:nvPr/>
          </p:nvSpPr>
          <p:spPr>
            <a:xfrm>
              <a:off x="709166" y="2571750"/>
              <a:ext cx="1322275" cy="432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rgbClr val="434343"/>
                  </a:solidFill>
                  <a:latin typeface="Roboto Condensed Light"/>
                  <a:ea typeface="Roboto Condensed Light"/>
                  <a:sym typeface="Roboto Condensed Light"/>
                </a:rPr>
                <a:t>Face Detection</a:t>
              </a:r>
              <a:endParaRPr lang="it-IT" sz="1400" dirty="0"/>
            </a:p>
          </p:txBody>
        </p:sp>
        <p:sp>
          <p:nvSpPr>
            <p:cNvPr id="6" name="Rettangolo con angoli arrotondati 36">
              <a:extLst>
                <a:ext uri="{FF2B5EF4-FFF2-40B4-BE49-F238E27FC236}">
                  <a16:creationId xmlns:a16="http://schemas.microsoft.com/office/drawing/2014/main" id="{68650D42-52DC-1440-836A-AE0668506365}"/>
                </a:ext>
              </a:extLst>
            </p:cNvPr>
            <p:cNvSpPr/>
            <p:nvPr/>
          </p:nvSpPr>
          <p:spPr>
            <a:xfrm>
              <a:off x="2596600" y="2571751"/>
              <a:ext cx="1322275" cy="432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rgbClr val="434343"/>
                  </a:solidFill>
                  <a:latin typeface="Roboto Condensed Light"/>
                  <a:ea typeface="Roboto Condensed Light"/>
                  <a:sym typeface="Roboto Condensed Light"/>
                </a:rPr>
                <a:t>Landmark Detection</a:t>
              </a:r>
              <a:endParaRPr lang="it-IT" sz="1400" dirty="0"/>
            </a:p>
          </p:txBody>
        </p:sp>
        <p:sp>
          <p:nvSpPr>
            <p:cNvPr id="7" name="Rettangolo con angoli arrotondati 38">
              <a:extLst>
                <a:ext uri="{FF2B5EF4-FFF2-40B4-BE49-F238E27FC236}">
                  <a16:creationId xmlns:a16="http://schemas.microsoft.com/office/drawing/2014/main" id="{29D0965E-7F0F-1D44-826F-3E881C8A1097}"/>
                </a:ext>
              </a:extLst>
            </p:cNvPr>
            <p:cNvSpPr/>
            <p:nvPr/>
          </p:nvSpPr>
          <p:spPr>
            <a:xfrm>
              <a:off x="4491692" y="2569601"/>
              <a:ext cx="1322275" cy="432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rgbClr val="434343"/>
                  </a:solidFill>
                  <a:latin typeface="Roboto Condensed Light"/>
                  <a:ea typeface="Roboto Condensed Light"/>
                  <a:sym typeface="Roboto Condensed Light"/>
                </a:rPr>
                <a:t>Geometric Distances</a:t>
              </a:r>
              <a:endParaRPr lang="it-IT" sz="1400" dirty="0"/>
            </a:p>
          </p:txBody>
        </p:sp>
        <p:cxnSp>
          <p:nvCxnSpPr>
            <p:cNvPr id="8" name="Connettore 2 33">
              <a:extLst>
                <a:ext uri="{FF2B5EF4-FFF2-40B4-BE49-F238E27FC236}">
                  <a16:creationId xmlns:a16="http://schemas.microsoft.com/office/drawing/2014/main" id="{4C57E37A-BF44-374D-B6E1-3D5D6D7251B5}"/>
                </a:ext>
              </a:extLst>
            </p:cNvPr>
            <p:cNvCxnSpPr>
              <a:stCxn id="5" idx="3"/>
              <a:endCxn id="6" idx="1"/>
            </p:cNvCxnSpPr>
            <p:nvPr/>
          </p:nvCxnSpPr>
          <p:spPr>
            <a:xfrm>
              <a:off x="2031441" y="2787946"/>
              <a:ext cx="565159"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41">
              <a:extLst>
                <a:ext uri="{FF2B5EF4-FFF2-40B4-BE49-F238E27FC236}">
                  <a16:creationId xmlns:a16="http://schemas.microsoft.com/office/drawing/2014/main" id="{8FB79CED-F10C-5C4A-A3EA-7A41A77B6659}"/>
                </a:ext>
              </a:extLst>
            </p:cNvPr>
            <p:cNvCxnSpPr/>
            <p:nvPr/>
          </p:nvCxnSpPr>
          <p:spPr>
            <a:xfrm>
              <a:off x="3926533" y="2787944"/>
              <a:ext cx="565159"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43">
              <a:extLst>
                <a:ext uri="{FF2B5EF4-FFF2-40B4-BE49-F238E27FC236}">
                  <a16:creationId xmlns:a16="http://schemas.microsoft.com/office/drawing/2014/main" id="{925928A2-0024-D04E-B727-49AF12F88315}"/>
                </a:ext>
              </a:extLst>
            </p:cNvPr>
            <p:cNvCxnSpPr/>
            <p:nvPr/>
          </p:nvCxnSpPr>
          <p:spPr>
            <a:xfrm>
              <a:off x="5821625" y="2785796"/>
              <a:ext cx="565159"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53">
              <a:extLst>
                <a:ext uri="{FF2B5EF4-FFF2-40B4-BE49-F238E27FC236}">
                  <a16:creationId xmlns:a16="http://schemas.microsoft.com/office/drawing/2014/main" id="{24C802B5-3A90-3548-BD1F-69A839F7A05F}"/>
                </a:ext>
              </a:extLst>
            </p:cNvPr>
            <p:cNvCxnSpPr>
              <a:cxnSpLocks/>
            </p:cNvCxnSpPr>
            <p:nvPr/>
          </p:nvCxnSpPr>
          <p:spPr>
            <a:xfrm flipH="1">
              <a:off x="6505877" y="3837097"/>
              <a:ext cx="565200"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Esagono orizzontale 35">
              <a:extLst>
                <a:ext uri="{FF2B5EF4-FFF2-40B4-BE49-F238E27FC236}">
                  <a16:creationId xmlns:a16="http://schemas.microsoft.com/office/drawing/2014/main" id="{080A8471-9837-8D47-9E0E-21AF62AA8A37}"/>
                </a:ext>
              </a:extLst>
            </p:cNvPr>
            <p:cNvSpPr/>
            <p:nvPr/>
          </p:nvSpPr>
          <p:spPr>
            <a:xfrm>
              <a:off x="6394442" y="2291946"/>
              <a:ext cx="1322275" cy="9877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a:solidFill>
                    <a:srgbClr val="434343"/>
                  </a:solidFill>
                  <a:latin typeface="Roboto Condensed Light"/>
                  <a:ea typeface="Roboto Condensed Light"/>
                  <a:sym typeface="Roboto Condensed Light"/>
                </a:rPr>
                <a:t>Machine Learning Classification Algorithm</a:t>
              </a:r>
              <a:endParaRPr lang="it-IT" sz="1000" dirty="0"/>
            </a:p>
          </p:txBody>
        </p:sp>
        <p:cxnSp>
          <p:nvCxnSpPr>
            <p:cNvPr id="13" name="Connettore 1 56">
              <a:extLst>
                <a:ext uri="{FF2B5EF4-FFF2-40B4-BE49-F238E27FC236}">
                  <a16:creationId xmlns:a16="http://schemas.microsoft.com/office/drawing/2014/main" id="{2D881AE1-1B0E-1642-A488-8928738E7F52}"/>
                </a:ext>
              </a:extLst>
            </p:cNvPr>
            <p:cNvCxnSpPr/>
            <p:nvPr/>
          </p:nvCxnSpPr>
          <p:spPr>
            <a:xfrm>
              <a:off x="7072749" y="3279646"/>
              <a:ext cx="0" cy="5652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Connettore 2 60">
              <a:extLst>
                <a:ext uri="{FF2B5EF4-FFF2-40B4-BE49-F238E27FC236}">
                  <a16:creationId xmlns:a16="http://schemas.microsoft.com/office/drawing/2014/main" id="{B2AA063E-507F-3245-A018-80E4733E02F3}"/>
                </a:ext>
              </a:extLst>
            </p:cNvPr>
            <p:cNvCxnSpPr>
              <a:cxnSpLocks/>
            </p:cNvCxnSpPr>
            <p:nvPr/>
          </p:nvCxnSpPr>
          <p:spPr>
            <a:xfrm>
              <a:off x="7071077" y="3837097"/>
              <a:ext cx="5652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Ovale 58">
              <a:extLst>
                <a:ext uri="{FF2B5EF4-FFF2-40B4-BE49-F238E27FC236}">
                  <a16:creationId xmlns:a16="http://schemas.microsoft.com/office/drawing/2014/main" id="{7C5E3887-522F-FF45-92BF-5745907F5AD3}"/>
                </a:ext>
              </a:extLst>
            </p:cNvPr>
            <p:cNvSpPr/>
            <p:nvPr/>
          </p:nvSpPr>
          <p:spPr>
            <a:xfrm>
              <a:off x="7662910" y="3644175"/>
              <a:ext cx="1077133" cy="38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rgbClr val="434343"/>
                  </a:solidFill>
                  <a:latin typeface="Roboto Condensed Light"/>
                  <a:ea typeface="Roboto Condensed Light"/>
                  <a:sym typeface="Roboto Condensed Light"/>
                </a:rPr>
                <a:t>Female</a:t>
              </a:r>
              <a:endParaRPr lang="it-IT" sz="1400" dirty="0"/>
            </a:p>
          </p:txBody>
        </p:sp>
        <p:sp>
          <p:nvSpPr>
            <p:cNvPr id="16" name="Ovale 63">
              <a:extLst>
                <a:ext uri="{FF2B5EF4-FFF2-40B4-BE49-F238E27FC236}">
                  <a16:creationId xmlns:a16="http://schemas.microsoft.com/office/drawing/2014/main" id="{5E2264AA-9B98-484A-BF50-8D45B899FE76}"/>
                </a:ext>
              </a:extLst>
            </p:cNvPr>
            <p:cNvSpPr/>
            <p:nvPr/>
          </p:nvSpPr>
          <p:spPr>
            <a:xfrm>
              <a:off x="5377150" y="3651530"/>
              <a:ext cx="1077133" cy="385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rgbClr val="434343"/>
                  </a:solidFill>
                  <a:latin typeface="Roboto Condensed Light"/>
                  <a:ea typeface="Roboto Condensed Light"/>
                  <a:sym typeface="Roboto Condensed Light"/>
                </a:rPr>
                <a:t>Man</a:t>
              </a:r>
              <a:endParaRPr lang="it-IT" sz="1400" dirty="0"/>
            </a:p>
          </p:txBody>
        </p:sp>
      </p:grpSp>
      <p:sp>
        <p:nvSpPr>
          <p:cNvPr id="17" name="Title 1">
            <a:extLst>
              <a:ext uri="{FF2B5EF4-FFF2-40B4-BE49-F238E27FC236}">
                <a16:creationId xmlns:a16="http://schemas.microsoft.com/office/drawing/2014/main" id="{CB1C54B4-1039-764E-99ED-5AFECD4459F7}"/>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solidFill>
                  <a:srgbClr val="424456"/>
                </a:solidFill>
                <a:latin typeface="Roboto Condensed Light" charset="0"/>
              </a:rPr>
              <a:t>Computational framework</a:t>
            </a:r>
            <a:endParaRPr lang="en-US" sz="3200" b="1" i="1" dirty="0">
              <a:latin typeface="Roboto Condensed Light" charset="0"/>
              <a:ea typeface="Roboto Condensed Light"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r>
              <a:rPr lang="en-US" sz="2000" dirty="0">
                <a:latin typeface="Roboto Condensed Light" charset="0"/>
              </a:rPr>
              <a:t>We used 68 facial landmarks which form as the contributing features for machine learning. For machine classification, we have used three classifiers which are:</a:t>
            </a:r>
            <a:br>
              <a:rPr lang="en-US" sz="2000" dirty="0">
                <a:latin typeface="Roboto Condensed Light" charset="0"/>
              </a:rPr>
            </a:br>
            <a:br>
              <a:rPr lang="en-US" sz="2000" dirty="0">
                <a:latin typeface="Roboto Condensed Light" charset="0"/>
              </a:rPr>
            </a:br>
            <a:r>
              <a:rPr lang="en-US" sz="2000" dirty="0">
                <a:latin typeface="Roboto Condensed Light" charset="0"/>
              </a:rPr>
              <a:t>1 - </a:t>
            </a:r>
            <a:r>
              <a:rPr lang="en-US" sz="2000" b="1" dirty="0">
                <a:solidFill>
                  <a:srgbClr val="438086"/>
                </a:solidFill>
                <a:latin typeface="Roboto Condensed Light" charset="0"/>
              </a:rPr>
              <a:t>Random Forest</a:t>
            </a:r>
            <a:br>
              <a:rPr lang="en-US" sz="2000" dirty="0">
                <a:latin typeface="Roboto Condensed Light" charset="0"/>
              </a:rPr>
            </a:br>
            <a:r>
              <a:rPr lang="en-US" sz="2000" dirty="0">
                <a:latin typeface="Roboto Condensed Light" charset="0"/>
              </a:rPr>
              <a:t>2 - </a:t>
            </a:r>
            <a:r>
              <a:rPr lang="en-US" sz="2000" b="1" dirty="0">
                <a:solidFill>
                  <a:srgbClr val="438086"/>
                </a:solidFill>
                <a:latin typeface="Roboto Condensed Light" charset="0"/>
              </a:rPr>
              <a:t>Naive Bayes</a:t>
            </a:r>
            <a:br>
              <a:rPr lang="en-US" sz="2000" dirty="0">
                <a:latin typeface="Roboto Condensed Light" charset="0"/>
              </a:rPr>
            </a:br>
            <a:r>
              <a:rPr lang="en-US" sz="2000" dirty="0">
                <a:latin typeface="Roboto Condensed Light" charset="0"/>
              </a:rPr>
              <a:t>3 - </a:t>
            </a:r>
            <a:r>
              <a:rPr lang="en-US" sz="2000" b="1" dirty="0">
                <a:solidFill>
                  <a:srgbClr val="438086"/>
                </a:solidFill>
                <a:latin typeface="Roboto Condensed Light" charset="0"/>
              </a:rPr>
              <a:t>Support Vector Machine</a:t>
            </a:r>
            <a:br>
              <a:rPr lang="en-US" sz="2000" dirty="0">
                <a:latin typeface="Roboto Condensed Light" charset="0"/>
              </a:rPr>
            </a:br>
            <a:br>
              <a:rPr lang="en-US" sz="2000" dirty="0">
                <a:latin typeface="Roboto Condensed Light" charset="0"/>
              </a:rPr>
            </a:br>
            <a:r>
              <a:rPr lang="en-US" sz="2000" dirty="0">
                <a:latin typeface="Roboto Condensed Light" charset="0"/>
              </a:rPr>
              <a:t>To verify the accuracy of our approach, we have tested our algorithms on database namely the CK+.</a:t>
            </a:r>
          </a:p>
        </p:txBody>
      </p:sp>
      <p:sp>
        <p:nvSpPr>
          <p:cNvPr id="3" name="Title 1">
            <a:extLst>
              <a:ext uri="{FF2B5EF4-FFF2-40B4-BE49-F238E27FC236}">
                <a16:creationId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68 Facial landmarks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419600"/>
          </a:xfrm>
        </p:spPr>
        <p:txBody>
          <a:bodyPr>
            <a:normAutofit/>
          </a:bodyPr>
          <a:lstStyle/>
          <a:p>
            <a:endParaRPr lang="en-US" sz="2400" b="1" dirty="0">
              <a:solidFill>
                <a:schemeClr val="tx2"/>
              </a:solidFill>
              <a:latin typeface="Roboto Condensed Light" charset="0"/>
            </a:endParaRPr>
          </a:p>
          <a:p>
            <a:r>
              <a:rPr lang="en-US" sz="2400" b="1" dirty="0">
                <a:solidFill>
                  <a:schemeClr val="tx2"/>
                </a:solidFill>
                <a:latin typeface="Roboto Condensed Light" charset="0"/>
              </a:rPr>
              <a:t>Dlib</a:t>
            </a:r>
            <a:r>
              <a:rPr lang="en-US" sz="2400" dirty="0">
                <a:solidFill>
                  <a:schemeClr val="tx2"/>
                </a:solidFill>
                <a:latin typeface="Roboto Condensed Light" charset="0"/>
              </a:rPr>
              <a:t> library for landmarks  detections .</a:t>
            </a:r>
          </a:p>
          <a:p>
            <a:endParaRPr lang="en-US" sz="2400" dirty="0">
              <a:solidFill>
                <a:schemeClr val="tx2"/>
              </a:solidFill>
              <a:latin typeface="Roboto Condensed Light" charset="0"/>
            </a:endParaRPr>
          </a:p>
          <a:p>
            <a:r>
              <a:rPr lang="en-US" sz="2400" b="1" dirty="0">
                <a:solidFill>
                  <a:schemeClr val="tx2"/>
                </a:solidFill>
                <a:latin typeface="Roboto Condensed Light" charset="0"/>
              </a:rPr>
              <a:t>OpenCV</a:t>
            </a:r>
            <a:r>
              <a:rPr lang="en-US" sz="2400" dirty="0">
                <a:solidFill>
                  <a:schemeClr val="tx2"/>
                </a:solidFill>
                <a:latin typeface="Roboto Condensed Light" charset="0"/>
              </a:rPr>
              <a:t>  library used for image manipulating and saving</a:t>
            </a:r>
          </a:p>
          <a:p>
            <a:endParaRPr lang="en-US" sz="2400" dirty="0">
              <a:solidFill>
                <a:schemeClr val="tx2"/>
              </a:solidFill>
              <a:latin typeface="Roboto Condensed Light" charset="0"/>
            </a:endParaRPr>
          </a:p>
          <a:p>
            <a:r>
              <a:rPr lang="en-US" sz="2400" b="1" dirty="0">
                <a:solidFill>
                  <a:schemeClr val="tx2"/>
                </a:solidFill>
                <a:latin typeface="Roboto Condensed Light" charset="0"/>
              </a:rPr>
              <a:t>Scipy.Spatial</a:t>
            </a:r>
            <a:r>
              <a:rPr lang="en-US" sz="2400" dirty="0">
                <a:solidFill>
                  <a:schemeClr val="tx2"/>
                </a:solidFill>
                <a:latin typeface="Roboto Condensed Light" charset="0"/>
              </a:rPr>
              <a:t>  used to calculate the Euclidean distances between facial points .</a:t>
            </a:r>
          </a:p>
          <a:p>
            <a:endParaRPr lang="en-US" sz="2400" dirty="0">
              <a:solidFill>
                <a:schemeClr val="tx2"/>
              </a:solidFill>
              <a:latin typeface="Roboto Condensed Light" charset="0"/>
            </a:endParaRPr>
          </a:p>
          <a:p>
            <a:r>
              <a:rPr lang="en-US" sz="2400" b="1" dirty="0">
                <a:solidFill>
                  <a:schemeClr val="tx2"/>
                </a:solidFill>
                <a:latin typeface="Roboto Condensed Light" charset="0"/>
              </a:rPr>
              <a:t>Imutils </a:t>
            </a:r>
            <a:r>
              <a:rPr lang="en-US" sz="2400" dirty="0">
                <a:solidFill>
                  <a:schemeClr val="tx2"/>
                </a:solidFill>
                <a:latin typeface="Roboto Condensed Light" charset="0"/>
              </a:rPr>
              <a:t>used to access facial landmarks points.</a:t>
            </a:r>
            <a:endParaRPr lang="en-US" sz="2400" b="1" dirty="0">
              <a:solidFill>
                <a:schemeClr val="tx2"/>
              </a:solidFill>
              <a:latin typeface="Roboto Condensed Light" charset="0"/>
            </a:endParaRPr>
          </a:p>
          <a:p>
            <a:pPr>
              <a:buNone/>
            </a:pPr>
            <a:endParaRPr lang="en-US" sz="2500" dirty="0">
              <a:solidFill>
                <a:schemeClr val="tx2"/>
              </a:solidFill>
              <a:latin typeface="Roboto Condensed Light" charset="0"/>
            </a:endParaRPr>
          </a:p>
        </p:txBody>
      </p:sp>
      <p:sp>
        <p:nvSpPr>
          <p:cNvPr id="6" name="Title 1">
            <a:extLst>
              <a:ext uri="{FF2B5EF4-FFF2-40B4-BE49-F238E27FC236}">
                <a16:creationId xmlns:a16="http://schemas.microsoft.com/office/drawing/2014/main" id="{F0CAA604-3386-A946-94D6-56A3819A7986}"/>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Python libraries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b="1" dirty="0">
              <a:solidFill>
                <a:schemeClr val="tx2"/>
              </a:solidFill>
              <a:latin typeface="Roboto Condensed Light" charset="0"/>
            </a:endParaRPr>
          </a:p>
          <a:p>
            <a:r>
              <a:rPr lang="en-US" sz="2400" b="1" dirty="0">
                <a:solidFill>
                  <a:schemeClr val="tx2"/>
                </a:solidFill>
                <a:latin typeface="Roboto Condensed Light" charset="0"/>
              </a:rPr>
              <a:t>NumPy</a:t>
            </a:r>
            <a:r>
              <a:rPr lang="en-US" sz="2400" dirty="0">
                <a:solidFill>
                  <a:schemeClr val="tx2"/>
                </a:solidFill>
                <a:latin typeface="Roboto Condensed Light" charset="0"/>
              </a:rPr>
              <a:t> used for working with arrays .</a:t>
            </a:r>
          </a:p>
          <a:p>
            <a:endParaRPr lang="en-US" sz="2400" dirty="0">
              <a:solidFill>
                <a:schemeClr val="tx2"/>
              </a:solidFill>
              <a:latin typeface="Roboto Condensed Light" charset="0"/>
            </a:endParaRPr>
          </a:p>
          <a:p>
            <a:r>
              <a:rPr lang="en-US" sz="2400" b="1" dirty="0">
                <a:solidFill>
                  <a:schemeClr val="tx2"/>
                </a:solidFill>
                <a:latin typeface="Roboto Condensed Light" charset="0"/>
              </a:rPr>
              <a:t>Pandas</a:t>
            </a:r>
            <a:r>
              <a:rPr lang="en-US" sz="2400" dirty="0">
                <a:solidFill>
                  <a:schemeClr val="tx2"/>
                </a:solidFill>
                <a:latin typeface="Roboto Condensed Light" charset="0"/>
              </a:rPr>
              <a:t> used for generating CSV file .</a:t>
            </a:r>
          </a:p>
          <a:p>
            <a:endParaRPr lang="en-US" sz="2400" dirty="0">
              <a:solidFill>
                <a:schemeClr val="tx2"/>
              </a:solidFill>
              <a:latin typeface="Roboto Condensed Light" charset="0"/>
            </a:endParaRPr>
          </a:p>
          <a:p>
            <a:r>
              <a:rPr lang="en-US" sz="2400" b="1" dirty="0">
                <a:solidFill>
                  <a:schemeClr val="tx2"/>
                </a:solidFill>
                <a:latin typeface="Roboto Condensed Light" charset="0"/>
              </a:rPr>
              <a:t>Scikit-learn </a:t>
            </a:r>
            <a:r>
              <a:rPr lang="en-US" sz="2400" dirty="0">
                <a:solidFill>
                  <a:schemeClr val="tx2"/>
                </a:solidFill>
                <a:latin typeface="Roboto Condensed Light" charset="0"/>
              </a:rPr>
              <a:t>used in Machine Learning classification Algorithms .</a:t>
            </a:r>
            <a:endParaRPr lang="en-US" sz="2400" b="1" dirty="0">
              <a:solidFill>
                <a:schemeClr val="tx2"/>
              </a:solidFill>
              <a:latin typeface="Roboto Condensed Light" charset="0"/>
            </a:endParaRPr>
          </a:p>
          <a:p>
            <a:endParaRPr lang="en-US" sz="2500" dirty="0">
              <a:solidFill>
                <a:schemeClr val="tx2"/>
              </a:solidFill>
              <a:latin typeface="Roboto Condensed Light" charset="0"/>
            </a:endParaRPr>
          </a:p>
          <a:p>
            <a:endParaRPr lang="en-US" sz="2500" dirty="0">
              <a:solidFill>
                <a:schemeClr val="tx2"/>
              </a:solidFill>
              <a:latin typeface="Roboto Condensed Light" charset="0"/>
            </a:endParaRPr>
          </a:p>
        </p:txBody>
      </p:sp>
      <p:sp>
        <p:nvSpPr>
          <p:cNvPr id="6" name="Title 1">
            <a:extLst>
              <a:ext uri="{FF2B5EF4-FFF2-40B4-BE49-F238E27FC236}">
                <a16:creationId xmlns:a16="http://schemas.microsoft.com/office/drawing/2014/main" id="{993CC5A7-0BDF-E040-84BF-054359B5E8A4}"/>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Python libraries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i="1" dirty="0">
                <a:latin typeface="Roboto Condensed Light" charset="0"/>
                <a:ea typeface="Roboto Condensed Light" charset="0"/>
              </a:rPr>
              <a:t>Random Forest </a:t>
            </a:r>
          </a:p>
        </p:txBody>
      </p:sp>
      <p:sp>
        <p:nvSpPr>
          <p:cNvPr id="3" name="Content Placeholder 2"/>
          <p:cNvSpPr>
            <a:spLocks noGrp="1"/>
          </p:cNvSpPr>
          <p:nvPr>
            <p:ph idx="1"/>
          </p:nvPr>
        </p:nvSpPr>
        <p:spPr/>
        <p:txBody>
          <a:bodyPr>
            <a:normAutofit/>
          </a:bodyPr>
          <a:lstStyle/>
          <a:p>
            <a:pPr marL="109728" indent="0" algn="just">
              <a:buNone/>
            </a:pPr>
            <a:r>
              <a:rPr lang="en-US" sz="2400" b="1" dirty="0">
                <a:solidFill>
                  <a:srgbClr val="438086"/>
                </a:solidFill>
                <a:latin typeface="Roboto Condensed Light" charset="0"/>
                <a:ea typeface="Roboto Condensed Light" charset="0"/>
              </a:rPr>
              <a:t>Random forest </a:t>
            </a:r>
            <a:r>
              <a:rPr lang="en-US" sz="2400" dirty="0">
                <a:solidFill>
                  <a:srgbClr val="424456"/>
                </a:solidFill>
                <a:latin typeface="Roboto Condensed Light" charset="0"/>
                <a:ea typeface="Roboto Condensed Light" charset="0"/>
              </a:rPr>
              <a:t>is a flexible, easy to use machine learning algorithm that produces, even without hyper-parameter tuning, a great result most of the time. It is also one of the most used algorithms, because of its simplicity and diversity. </a:t>
            </a:r>
          </a:p>
          <a:p>
            <a:pPr marL="109728" indent="0" algn="just">
              <a:buNone/>
            </a:pPr>
            <a:endParaRPr lang="en-US" sz="2400" dirty="0">
              <a:solidFill>
                <a:srgbClr val="424456"/>
              </a:solidFill>
              <a:latin typeface="Roboto Condensed Light" charset="0"/>
              <a:ea typeface="Roboto Condensed Light" charset="0"/>
            </a:endParaRPr>
          </a:p>
          <a:p>
            <a:pPr marL="109728" indent="0" algn="just">
              <a:buNone/>
            </a:pPr>
            <a:r>
              <a:rPr lang="en-US" sz="2400" dirty="0">
                <a:solidFill>
                  <a:srgbClr val="424456"/>
                </a:solidFill>
                <a:latin typeface="Roboto Condensed Light" charset="0"/>
                <a:ea typeface="Roboto Condensed Light" charset="0"/>
              </a:rPr>
              <a:t>It can be used for both classification and regression tasks, In our Project, we have used Random Forest for classification.</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latin typeface="Roboto Condensed Light" charset="0"/>
                <a:ea typeface="Roboto Condensed Light" charset="0"/>
              </a:rPr>
              <a:t>Naive Bayes</a:t>
            </a:r>
            <a:endParaRPr lang="en-US" dirty="0"/>
          </a:p>
        </p:txBody>
      </p:sp>
      <p:sp>
        <p:nvSpPr>
          <p:cNvPr id="3" name="Content Placeholder 2"/>
          <p:cNvSpPr>
            <a:spLocks noGrp="1"/>
          </p:cNvSpPr>
          <p:nvPr>
            <p:ph idx="1"/>
          </p:nvPr>
        </p:nvSpPr>
        <p:spPr/>
        <p:txBody>
          <a:bodyPr>
            <a:normAutofit/>
          </a:bodyPr>
          <a:lstStyle/>
          <a:p>
            <a:pPr algn="just"/>
            <a:r>
              <a:rPr lang="en-US" sz="2400" dirty="0">
                <a:solidFill>
                  <a:srgbClr val="424456"/>
                </a:solidFill>
                <a:latin typeface="Roboto Condensed Light" charset="0"/>
                <a:ea typeface="Roboto Condensed Light" charset="0"/>
              </a:rPr>
              <a:t>It is easy and fast to predict class of test data set. It also perform well in multi class prediction .</a:t>
            </a:r>
          </a:p>
          <a:p>
            <a:pPr algn="just"/>
            <a:endParaRPr lang="en-US" sz="2400" dirty="0">
              <a:solidFill>
                <a:srgbClr val="424456"/>
              </a:solidFill>
              <a:latin typeface="Roboto Condensed Light" charset="0"/>
              <a:ea typeface="Roboto Condensed Light" charset="0"/>
            </a:endParaRPr>
          </a:p>
          <a:p>
            <a:pPr algn="just"/>
            <a:r>
              <a:rPr lang="en-US" sz="2400" dirty="0">
                <a:solidFill>
                  <a:srgbClr val="424456"/>
                </a:solidFill>
                <a:latin typeface="Roboto Condensed Light" charset="0"/>
                <a:ea typeface="Roboto Condensed Light" charset="0"/>
              </a:rPr>
              <a:t>When assumption of independence holds, a </a:t>
            </a:r>
            <a:r>
              <a:rPr lang="en-US" sz="2400" b="1" dirty="0">
                <a:solidFill>
                  <a:srgbClr val="438086"/>
                </a:solidFill>
                <a:latin typeface="Roboto Condensed Light" charset="0"/>
                <a:ea typeface="Roboto Condensed Light" charset="0"/>
              </a:rPr>
              <a:t>Naive </a:t>
            </a:r>
            <a:r>
              <a:rPr lang="en-US" sz="2400" b="1" dirty="0" err="1">
                <a:solidFill>
                  <a:srgbClr val="438086"/>
                </a:solidFill>
                <a:latin typeface="Roboto Condensed Light" charset="0"/>
                <a:ea typeface="Roboto Condensed Light" charset="0"/>
              </a:rPr>
              <a:t>Bayes</a:t>
            </a:r>
            <a:r>
              <a:rPr lang="en-US" sz="2400" dirty="0">
                <a:solidFill>
                  <a:srgbClr val="424456"/>
                </a:solidFill>
                <a:latin typeface="Roboto Condensed Light" charset="0"/>
                <a:ea typeface="Roboto Condensed Light" charset="0"/>
              </a:rPr>
              <a:t> classifier performs better compare to other models like logistic regression and you need less training data.</a:t>
            </a:r>
          </a:p>
          <a:p>
            <a:pPr algn="just"/>
            <a:endParaRPr lang="en-US" sz="2400" dirty="0">
              <a:solidFill>
                <a:srgbClr val="424456"/>
              </a:solidFill>
              <a:latin typeface="Roboto Condensed Light" charset="0"/>
              <a:ea typeface="Roboto Condensed Light" charset="0"/>
            </a:endParaRPr>
          </a:p>
          <a:p>
            <a:pPr algn="just"/>
            <a:r>
              <a:rPr lang="en-US" sz="2400" dirty="0">
                <a:solidFill>
                  <a:srgbClr val="424456"/>
                </a:solidFill>
                <a:latin typeface="Roboto Condensed Light" charset="0"/>
                <a:ea typeface="Roboto Condensed Light" charset="0"/>
              </a:rPr>
              <a:t>It perform well in case of categorical input variables compared to numerical variables. For numerical variable, normal distribution is assumed.</a:t>
            </a:r>
          </a:p>
          <a:p>
            <a:endParaRPr lang="en-US" dirty="0">
              <a:latin typeface="Roboto Condensed Light" charset="0"/>
              <a:ea typeface="Roboto Condensed Light"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1475</TotalTime>
  <Words>1030</Words>
  <Application>Microsoft Office PowerPoint</Application>
  <PresentationFormat>On-screen Show (4:3)</PresentationFormat>
  <Paragraphs>144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Georgia</vt:lpstr>
      <vt:lpstr>LM Sans 10</vt:lpstr>
      <vt:lpstr>LM Sans 12</vt:lpstr>
      <vt:lpstr>Rajdhani</vt:lpstr>
      <vt:lpstr>Roboto Condensed Light</vt:lpstr>
      <vt:lpstr>Trebuchet MS</vt:lpstr>
      <vt:lpstr>Wingdings 2</vt:lpstr>
      <vt:lpstr>Urban</vt:lpstr>
      <vt:lpstr> GENDER ENCODER By HUMAN SMILE</vt:lpstr>
      <vt:lpstr>What is gender classification?</vt:lpstr>
      <vt:lpstr>Gender classification: project goal</vt:lpstr>
      <vt:lpstr>We show that the complex dynamics of a smile on someone’s face bear much relation to the person’s gender. To do this, we first formulate a computational framework that captures the dynamic characteristics of a smile.</vt:lpstr>
      <vt:lpstr>We used 68 facial landmarks which form as the contributing features for machine learning. For machine classification, we have used three classifiers which are:  1 - Random Forest 2 - Naive Bayes 3 - Support Vector Machine  To verify the accuracy of our approach, we have tested our algorithms on database namely the CK+.</vt:lpstr>
      <vt:lpstr>PowerPoint Presentation</vt:lpstr>
      <vt:lpstr>PowerPoint Presentation</vt:lpstr>
      <vt:lpstr>Random Forest </vt:lpstr>
      <vt:lpstr>Naive Bayes</vt:lpstr>
      <vt:lpstr>Support Vector Machine</vt:lpstr>
      <vt:lpstr>Parameters:</vt:lpstr>
      <vt:lpstr>Data Preprocessing </vt:lpstr>
      <vt:lpstr>Dataset </vt:lpstr>
      <vt:lpstr>Result (Test Size =30%)                      </vt:lpstr>
      <vt:lpstr>Result (Test Size =20%)                      </vt:lpstr>
      <vt:lpstr>Conclusion</vt:lpstr>
      <vt:lpstr> 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GENDER ENCODER IN HUMAN SMILE</dc:title>
  <dc:creator>user</dc:creator>
  <cp:lastModifiedBy>ZEESHAN QAISAR</cp:lastModifiedBy>
  <cp:revision>48</cp:revision>
  <dcterms:created xsi:type="dcterms:W3CDTF">2021-02-10T21:14:52Z</dcterms:created>
  <dcterms:modified xsi:type="dcterms:W3CDTF">2021-06-09T13:53:01Z</dcterms:modified>
</cp:coreProperties>
</file>