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83" r:id="rId12"/>
    <p:sldId id="284" r:id="rId13"/>
    <p:sldId id="285" r:id="rId14"/>
    <p:sldId id="286" r:id="rId15"/>
    <p:sldId id="267" r:id="rId16"/>
    <p:sldId id="269" r:id="rId17"/>
    <p:sldId id="271" r:id="rId18"/>
    <p:sldId id="272" r:id="rId19"/>
    <p:sldId id="273" r:id="rId20"/>
    <p:sldId id="274" r:id="rId21"/>
    <p:sldId id="275" r:id="rId22"/>
    <p:sldId id="276" r:id="rId23"/>
    <p:sldId id="278" r:id="rId24"/>
    <p:sldId id="277" r:id="rId25"/>
    <p:sldId id="280" r:id="rId26"/>
    <p:sldId id="281" r:id="rId27"/>
    <p:sldId id="282"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75A9AF41-1E86-44AA-8B94-DBD5B79330FD}" type="datetimeFigureOut">
              <a:rPr lang="en-IN" smtClean="0"/>
              <a:t>01-11-2023</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919041B5-9F6A-4CF6-BD5F-87F7F533C0E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9AF41-1E86-44AA-8B94-DBD5B79330F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9041B5-9F6A-4CF6-BD5F-87F7F533C0E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9AF41-1E86-44AA-8B94-DBD5B79330F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9041B5-9F6A-4CF6-BD5F-87F7F533C0E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9AF41-1E86-44AA-8B94-DBD5B79330F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9041B5-9F6A-4CF6-BD5F-87F7F533C0E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9AF41-1E86-44AA-8B94-DBD5B79330F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9041B5-9F6A-4CF6-BD5F-87F7F533C0E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5A9AF41-1E86-44AA-8B94-DBD5B79330FD}"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9041B5-9F6A-4CF6-BD5F-87F7F533C0EE}"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A9AF41-1E86-44AA-8B94-DBD5B79330FD}"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9041B5-9F6A-4CF6-BD5F-87F7F533C0EE}"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9AF41-1E86-44AA-8B94-DBD5B79330FD}"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9041B5-9F6A-4CF6-BD5F-87F7F533C0E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9AF41-1E86-44AA-8B94-DBD5B79330FD}"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9041B5-9F6A-4CF6-BD5F-87F7F533C0E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75A9AF41-1E86-44AA-8B94-DBD5B79330FD}" type="datetimeFigureOut">
              <a:rPr lang="en-IN" smtClean="0"/>
              <a:t>01-11-2023</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919041B5-9F6A-4CF6-BD5F-87F7F533C0E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75A9AF41-1E86-44AA-8B94-DBD5B79330FD}" type="datetimeFigureOut">
              <a:rPr lang="en-IN" smtClean="0"/>
              <a:t>01-11-2023</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919041B5-9F6A-4CF6-BD5F-87F7F533C0E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75A9AF41-1E86-44AA-8B94-DBD5B79330FD}" type="datetimeFigureOut">
              <a:rPr lang="en-IN" smtClean="0"/>
              <a:t>01-11-2023</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919041B5-9F6A-4CF6-BD5F-87F7F533C0E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Applied </a:t>
            </a:r>
            <a:r>
              <a:rPr lang="en-US" smtClean="0"/>
              <a:t>data </a:t>
            </a:r>
            <a:r>
              <a:rPr lang="en-US" smtClean="0"/>
              <a:t>science                                                                      </a:t>
            </a:r>
            <a:endParaRPr lang="en-IN" dirty="0"/>
          </a:p>
        </p:txBody>
      </p:sp>
      <p:sp>
        <p:nvSpPr>
          <p:cNvPr id="3" name="Subtitle 2"/>
          <p:cNvSpPr>
            <a:spLocks noGrp="1"/>
          </p:cNvSpPr>
          <p:nvPr>
            <p:ph type="subTitle" idx="1"/>
          </p:nvPr>
        </p:nvSpPr>
        <p:spPr>
          <a:xfrm>
            <a:off x="1619672" y="3645024"/>
            <a:ext cx="5797128" cy="2140650"/>
          </a:xfrm>
        </p:spPr>
        <p:txBody>
          <a:bodyPr>
            <a:noAutofit/>
          </a:bodyPr>
          <a:lstStyle/>
          <a:p>
            <a:pPr algn="r"/>
            <a:r>
              <a:rPr lang="en-US" sz="1200" dirty="0" smtClean="0"/>
              <a:t>  </a:t>
            </a:r>
            <a:endParaRPr lang="en-IN" sz="2800" dirty="0"/>
          </a:p>
        </p:txBody>
      </p:sp>
    </p:spTree>
    <p:extLst>
      <p:ext uri="{BB962C8B-B14F-4D97-AF65-F5344CB8AC3E}">
        <p14:creationId xmlns:p14="http://schemas.microsoft.com/office/powerpoint/2010/main" val="2880859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Dataset </a:t>
            </a:r>
            <a:r>
              <a:rPr lang="en-US" b="1" dirty="0" smtClean="0"/>
              <a:t>Description</a:t>
            </a:r>
            <a:endParaRPr lang="en-US" dirty="0"/>
          </a:p>
        </p:txBody>
      </p:sp>
      <p:sp>
        <p:nvSpPr>
          <p:cNvPr id="3" name="Content Placeholder 2"/>
          <p:cNvSpPr>
            <a:spLocks noGrp="1"/>
          </p:cNvSpPr>
          <p:nvPr>
            <p:ph idx="1"/>
          </p:nvPr>
        </p:nvSpPr>
        <p:spPr>
          <a:xfrm>
            <a:off x="1463040" y="1916832"/>
            <a:ext cx="6196405" cy="3806237"/>
          </a:xfrm>
        </p:spPr>
        <p:txBody>
          <a:bodyPr>
            <a:normAutofit fontScale="92500" lnSpcReduction="20000"/>
          </a:bodyPr>
          <a:lstStyle/>
          <a:p>
            <a:pPr marL="0" indent="0">
              <a:buNone/>
            </a:pPr>
            <a:endParaRPr lang="en-US" dirty="0"/>
          </a:p>
          <a:p>
            <a:r>
              <a:rPr lang="en-US" dirty="0"/>
              <a:t>The dataset used for customer segmentation typically contains information about individual customers or clients.</a:t>
            </a:r>
          </a:p>
          <a:p>
            <a:r>
              <a:rPr lang="en-US" dirty="0"/>
              <a:t>Common features in the dataset include customer demographics (age, gender, location), transaction history, purchase behavior, online activity, customer support interactions, and more.</a:t>
            </a:r>
          </a:p>
          <a:p>
            <a:r>
              <a:rPr lang="en-US" dirty="0"/>
              <a:t>The dataset can be collected from various sources, such as CRM databases, e-commerce platforms, social media, surveys, and so on.</a:t>
            </a:r>
          </a:p>
          <a:p>
            <a:endParaRPr lang="en-IN" dirty="0"/>
          </a:p>
        </p:txBody>
      </p:sp>
    </p:spTree>
    <p:extLst>
      <p:ext uri="{BB962C8B-B14F-4D97-AF65-F5344CB8AC3E}">
        <p14:creationId xmlns:p14="http://schemas.microsoft.com/office/powerpoint/2010/main" val="1609349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259632" y="2132856"/>
            <a:ext cx="3200400" cy="3528392"/>
          </a:xfrm>
        </p:spPr>
      </p:pic>
      <p:pic>
        <p:nvPicPr>
          <p:cNvPr id="6" name="Content Placeholder 5"/>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4644008" y="2060848"/>
            <a:ext cx="3200400" cy="3744416"/>
          </a:xfrm>
        </p:spPr>
      </p:pic>
    </p:spTree>
    <p:extLst>
      <p:ext uri="{BB962C8B-B14F-4D97-AF65-F5344CB8AC3E}">
        <p14:creationId xmlns:p14="http://schemas.microsoft.com/office/powerpoint/2010/main" val="66381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8060268" y="817583"/>
            <a:ext cx="256148" cy="1171258"/>
          </a:xfrm>
        </p:spPr>
        <p:txBody>
          <a:bodyPr/>
          <a:lstStyle/>
          <a:p>
            <a:endParaRPr lang="en-IN" dirty="0"/>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043608" y="1772816"/>
            <a:ext cx="3200400" cy="3888432"/>
          </a:xfrm>
        </p:spPr>
      </p:pic>
      <p:pic>
        <p:nvPicPr>
          <p:cNvPr id="6" name="Content Placeholder 5"/>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4644008" y="1700808"/>
            <a:ext cx="3200400" cy="4023978"/>
          </a:xfrm>
        </p:spPr>
      </p:pic>
    </p:spTree>
    <p:extLst>
      <p:ext uri="{BB962C8B-B14F-4D97-AF65-F5344CB8AC3E}">
        <p14:creationId xmlns:p14="http://schemas.microsoft.com/office/powerpoint/2010/main" val="7844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187624" y="2060848"/>
            <a:ext cx="3200400" cy="3744416"/>
          </a:xfrm>
        </p:spPr>
      </p:pic>
      <p:pic>
        <p:nvPicPr>
          <p:cNvPr id="6" name="Content Placeholder 5"/>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4664075" y="2348880"/>
            <a:ext cx="3200400" cy="3528391"/>
          </a:xfrm>
        </p:spPr>
      </p:pic>
    </p:spTree>
    <p:extLst>
      <p:ext uri="{BB962C8B-B14F-4D97-AF65-F5344CB8AC3E}">
        <p14:creationId xmlns:p14="http://schemas.microsoft.com/office/powerpoint/2010/main" val="365711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259632" y="2132856"/>
            <a:ext cx="3200400" cy="3792641"/>
          </a:xfrm>
        </p:spPr>
      </p:pic>
      <p:pic>
        <p:nvPicPr>
          <p:cNvPr id="6" name="Content Placeholder 5"/>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4860032" y="2276872"/>
            <a:ext cx="3200400" cy="3744416"/>
          </a:xfrm>
        </p:spPr>
      </p:pic>
    </p:spTree>
    <p:extLst>
      <p:ext uri="{BB962C8B-B14F-4D97-AF65-F5344CB8AC3E}">
        <p14:creationId xmlns:p14="http://schemas.microsoft.com/office/powerpoint/2010/main" val="236177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err="1" smtClean="0"/>
              <a:t>Preprocessing</a:t>
            </a:r>
            <a:endParaRPr lang="en-IN" dirty="0"/>
          </a:p>
        </p:txBody>
      </p:sp>
      <p:sp>
        <p:nvSpPr>
          <p:cNvPr id="3" name="Content Placeholder 2"/>
          <p:cNvSpPr>
            <a:spLocks noGrp="1"/>
          </p:cNvSpPr>
          <p:nvPr>
            <p:ph idx="1"/>
          </p:nvPr>
        </p:nvSpPr>
        <p:spPr/>
        <p:txBody>
          <a:bodyPr>
            <a:noAutofit/>
          </a:bodyPr>
          <a:lstStyle/>
          <a:p>
            <a:r>
              <a:rPr lang="en-US" sz="2000" dirty="0"/>
              <a:t>Data preprocessing is a crucial step to clean and prepare the dataset for analysis:</a:t>
            </a:r>
          </a:p>
          <a:p>
            <a:r>
              <a:rPr lang="en-US" sz="2000" b="1" dirty="0"/>
              <a:t>Data Cleaning</a:t>
            </a:r>
            <a:r>
              <a:rPr lang="en-US" sz="2000" dirty="0"/>
              <a:t>: This involves handling missing values, outliers, and noise. Missing data can be imputed using mean, median, or mode values, while outliers may be detected and dealt with using statistical methods or domain knowledge.</a:t>
            </a:r>
          </a:p>
          <a:p>
            <a:r>
              <a:rPr lang="en-US" sz="2000" b="1" dirty="0"/>
              <a:t>Data Transformation</a:t>
            </a:r>
            <a:r>
              <a:rPr lang="en-US" sz="2000" dirty="0"/>
              <a:t>: Transformation techniques may include scaling numerical features (e.g., using Min-Max scaling or Standardization) and encoding categorical variables (e.g., one-hot encoding or label encoding).</a:t>
            </a:r>
          </a:p>
          <a:p>
            <a:endParaRPr lang="en-IN" sz="2000" dirty="0"/>
          </a:p>
        </p:txBody>
      </p:sp>
    </p:spTree>
    <p:extLst>
      <p:ext uri="{BB962C8B-B14F-4D97-AF65-F5344CB8AC3E}">
        <p14:creationId xmlns:p14="http://schemas.microsoft.com/office/powerpoint/2010/main" val="239494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6296" y="817583"/>
            <a:ext cx="823972" cy="1027242"/>
          </a:xfrm>
        </p:spPr>
        <p:txBody>
          <a:bodyPr/>
          <a:lstStyle/>
          <a:p>
            <a:endParaRPr lang="en-IN" dirty="0"/>
          </a:p>
        </p:txBody>
      </p:sp>
      <p:sp>
        <p:nvSpPr>
          <p:cNvPr id="3" name="Content Placeholder 2"/>
          <p:cNvSpPr>
            <a:spLocks noGrp="1"/>
          </p:cNvSpPr>
          <p:nvPr>
            <p:ph idx="1"/>
          </p:nvPr>
        </p:nvSpPr>
        <p:spPr>
          <a:xfrm>
            <a:off x="1187624" y="1052736"/>
            <a:ext cx="6912768" cy="5634390"/>
          </a:xfrm>
        </p:spPr>
        <p:txBody>
          <a:bodyPr>
            <a:normAutofit/>
          </a:bodyPr>
          <a:lstStyle/>
          <a:p>
            <a:r>
              <a:rPr lang="en-US" sz="2000" b="1" dirty="0"/>
              <a:t>Feature Engineering</a:t>
            </a:r>
            <a:r>
              <a:rPr lang="en-US" sz="2000" dirty="0"/>
              <a:t>: Creating new features or modifying existing ones can provide valuable information for segmentation. For example, you can calculate metrics such as customer </a:t>
            </a:r>
            <a:r>
              <a:rPr lang="en-US" sz="2000" dirty="0" err="1"/>
              <a:t>recency</a:t>
            </a:r>
            <a:r>
              <a:rPr lang="en-US" sz="2000" dirty="0"/>
              <a:t>, frequency, and monetary value (RFM) based on transaction history.</a:t>
            </a:r>
          </a:p>
          <a:p>
            <a:r>
              <a:rPr lang="en-US" sz="2000" b="1" dirty="0"/>
              <a:t>Dimensionality Reduction</a:t>
            </a:r>
            <a:r>
              <a:rPr lang="en-US" sz="2000" dirty="0"/>
              <a:t>: Techniques like Principal Component Analysis (PCA) or feature selection methods can be used to reduce the dimensionality of the dataset and remove less informative features.</a:t>
            </a:r>
          </a:p>
          <a:p>
            <a:r>
              <a:rPr lang="en-US" sz="2000" b="1" dirty="0"/>
              <a:t>Normalization</a:t>
            </a:r>
            <a:r>
              <a:rPr lang="en-US" sz="2000" dirty="0"/>
              <a:t>: Depending on the algorithm used for segmentation, it may be necessary to normalize the data to ensure that features have the same scale.</a:t>
            </a:r>
          </a:p>
          <a:p>
            <a:endParaRPr lang="en-IN" sz="2000" dirty="0"/>
          </a:p>
        </p:txBody>
      </p:sp>
    </p:spTree>
    <p:extLst>
      <p:ext uri="{BB962C8B-B14F-4D97-AF65-F5344CB8AC3E}">
        <p14:creationId xmlns:p14="http://schemas.microsoft.com/office/powerpoint/2010/main" val="2144347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b="1" dirty="0"/>
              <a:t>Feature </a:t>
            </a:r>
            <a:r>
              <a:rPr lang="en-IN" b="1" dirty="0" smtClean="0"/>
              <a:t>Extraction</a:t>
            </a:r>
            <a:r>
              <a:rPr lang="en-IN" dirty="0"/>
              <a:t/>
            </a:r>
            <a:br>
              <a:rPr lang="en-IN" dirty="0"/>
            </a:br>
            <a:endParaRPr lang="en-IN" dirty="0"/>
          </a:p>
        </p:txBody>
      </p:sp>
      <p:sp>
        <p:nvSpPr>
          <p:cNvPr id="3" name="Content Placeholder 2"/>
          <p:cNvSpPr>
            <a:spLocks noGrp="1"/>
          </p:cNvSpPr>
          <p:nvPr>
            <p:ph idx="1"/>
          </p:nvPr>
        </p:nvSpPr>
        <p:spPr/>
        <p:txBody>
          <a:bodyPr>
            <a:noAutofit/>
          </a:bodyPr>
          <a:lstStyle/>
          <a:p>
            <a:r>
              <a:rPr lang="en-US" sz="1600" dirty="0"/>
              <a:t>Feature extraction is the process of deriving relevant features from the dataset for segmentation:</a:t>
            </a:r>
          </a:p>
          <a:p>
            <a:r>
              <a:rPr lang="en-US" sz="1600" b="1" dirty="0"/>
              <a:t>RFM Features</a:t>
            </a:r>
            <a:r>
              <a:rPr lang="en-US" sz="1600" dirty="0"/>
              <a:t>: </a:t>
            </a:r>
            <a:r>
              <a:rPr lang="en-US" sz="1600" dirty="0" err="1"/>
              <a:t>Recency</a:t>
            </a:r>
            <a:r>
              <a:rPr lang="en-US" sz="1600" dirty="0"/>
              <a:t>, Frequency, and Monetary Value are commonly used features in customer segmentation. These features quantify how recently a customer made a purchase, how often they make purchases, and how much they spend.</a:t>
            </a:r>
          </a:p>
          <a:p>
            <a:r>
              <a:rPr lang="en-US" sz="1600" b="1" dirty="0"/>
              <a:t>Behavioral Features</a:t>
            </a:r>
            <a:r>
              <a:rPr lang="en-US" sz="1600" dirty="0"/>
              <a:t>: These features describe customer behavior, such as the average time spent on the website, the number of products viewed, and the interaction with promotional emails or offers.</a:t>
            </a:r>
          </a:p>
          <a:p>
            <a:r>
              <a:rPr lang="en-US" sz="1600" b="1" dirty="0"/>
              <a:t>Demographic Features</a:t>
            </a:r>
            <a:r>
              <a:rPr lang="en-US" sz="1600" dirty="0"/>
              <a:t>: Features like age, gender, location, and income can be important for segmentation, especially for businesses with products or services that target specific demographics.</a:t>
            </a:r>
          </a:p>
          <a:p>
            <a:pPr marL="0" indent="0">
              <a:buNone/>
            </a:pPr>
            <a:endParaRPr lang="en-US" sz="1600" dirty="0"/>
          </a:p>
          <a:p>
            <a:endParaRPr lang="en-IN" sz="1600" dirty="0"/>
          </a:p>
        </p:txBody>
      </p:sp>
    </p:spTree>
    <p:extLst>
      <p:ext uri="{BB962C8B-B14F-4D97-AF65-F5344CB8AC3E}">
        <p14:creationId xmlns:p14="http://schemas.microsoft.com/office/powerpoint/2010/main" val="4171819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Modeling</a:t>
            </a:r>
            <a:r>
              <a:rPr lang="en-IN" b="1" dirty="0"/>
              <a:t> and Segmentation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After data preprocessing and feature extraction, you can apply various segmentation techniques, including:</a:t>
            </a:r>
          </a:p>
          <a:p>
            <a:r>
              <a:rPr lang="en-US" b="1" dirty="0"/>
              <a:t>K-Means Clustering</a:t>
            </a:r>
            <a:r>
              <a:rPr lang="en-US" dirty="0"/>
              <a:t>: A popular unsupervised clustering algorithm that groups customers based on similarities in their feature values.</a:t>
            </a:r>
          </a:p>
          <a:p>
            <a:r>
              <a:rPr lang="en-US" b="1" dirty="0"/>
              <a:t>Hierarchical Clustering</a:t>
            </a:r>
            <a:r>
              <a:rPr lang="en-US" dirty="0"/>
              <a:t>: Divides customers into a hierarchy of clusters, which can be useful for exploring different levels of granularity.</a:t>
            </a:r>
          </a:p>
          <a:p>
            <a:r>
              <a:rPr lang="en-US" b="1" dirty="0"/>
              <a:t>DBSCAN</a:t>
            </a:r>
            <a:r>
              <a:rPr lang="en-US" dirty="0"/>
              <a:t>: Density-based spatial clustering of applications with noise is effective at identifying clusters of arbitrary shapes and handling noise.</a:t>
            </a:r>
          </a:p>
          <a:p>
            <a:r>
              <a:rPr lang="en-US" b="1" dirty="0"/>
              <a:t>Machine Learning and Classification</a:t>
            </a:r>
            <a:r>
              <a:rPr lang="en-US" dirty="0"/>
              <a:t>: You can also use supervised classification models (e.g., decision trees, random forests, or support vector machines) to predict customer segments based on their features.</a:t>
            </a:r>
          </a:p>
          <a:p>
            <a:endParaRPr lang="en-IN" dirty="0"/>
          </a:p>
        </p:txBody>
      </p:sp>
    </p:spTree>
    <p:extLst>
      <p:ext uri="{BB962C8B-B14F-4D97-AF65-F5344CB8AC3E}">
        <p14:creationId xmlns:p14="http://schemas.microsoft.com/office/powerpoint/2010/main" val="928887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Choice of Machine Learning Algorithm</a:t>
            </a:r>
            <a:endParaRPr lang="en-IN" dirty="0"/>
          </a:p>
        </p:txBody>
      </p:sp>
      <p:sp>
        <p:nvSpPr>
          <p:cNvPr id="3" name="Content Placeholder 2"/>
          <p:cNvSpPr>
            <a:spLocks noGrp="1"/>
          </p:cNvSpPr>
          <p:nvPr>
            <p:ph idx="1"/>
          </p:nvPr>
        </p:nvSpPr>
        <p:spPr/>
        <p:txBody>
          <a:bodyPr>
            <a:normAutofit/>
          </a:bodyPr>
          <a:lstStyle/>
          <a:p>
            <a:r>
              <a:rPr lang="en-US" sz="1800" dirty="0"/>
              <a:t>Unsupervised Learning: Customer segmentation is typically done using unsupervised learning techniques, such as clustering algorithms. Common choices </a:t>
            </a:r>
            <a:r>
              <a:rPr lang="en-US" sz="1800" dirty="0" err="1"/>
              <a:t>include:</a:t>
            </a:r>
            <a:r>
              <a:rPr lang="en-US" sz="1800" b="1" dirty="0" err="1"/>
              <a:t>K-Means</a:t>
            </a:r>
            <a:r>
              <a:rPr lang="en-US" sz="1800" b="1" dirty="0"/>
              <a:t> Clustering</a:t>
            </a:r>
            <a:r>
              <a:rPr lang="en-US" sz="1800" dirty="0"/>
              <a:t>: It's simple and efficient. It partitions the data into K clusters based on feature similarity.</a:t>
            </a:r>
          </a:p>
          <a:p>
            <a:r>
              <a:rPr lang="en-US" sz="1800" b="1" dirty="0"/>
              <a:t>Hierarchical Clustering</a:t>
            </a:r>
            <a:r>
              <a:rPr lang="en-US" sz="1800" dirty="0"/>
              <a:t>: It creates a tree-like structure of clusters.</a:t>
            </a:r>
          </a:p>
          <a:p>
            <a:r>
              <a:rPr lang="en-US" sz="1800" b="1" dirty="0"/>
              <a:t>DBSCAN (Density-Based Spatial Clustering of Applications with Noise)</a:t>
            </a:r>
            <a:r>
              <a:rPr lang="en-US" sz="1800" dirty="0"/>
              <a:t>: It's useful for discovering clusters with varying shapes and densities.</a:t>
            </a:r>
          </a:p>
          <a:p>
            <a:r>
              <a:rPr lang="en-US" sz="1800" b="1" dirty="0"/>
              <a:t>Gaussian Mixture Model (GMM)</a:t>
            </a:r>
            <a:r>
              <a:rPr lang="en-US" sz="1800" dirty="0"/>
              <a:t>: It assumes that the data is generated from a mixture of Gaussian distributions.</a:t>
            </a:r>
          </a:p>
          <a:p>
            <a:endParaRPr lang="en-IN" sz="1600" dirty="0"/>
          </a:p>
        </p:txBody>
      </p:sp>
    </p:spTree>
    <p:extLst>
      <p:ext uri="{BB962C8B-B14F-4D97-AF65-F5344CB8AC3E}">
        <p14:creationId xmlns:p14="http://schemas.microsoft.com/office/powerpoint/2010/main" val="4025903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Customer segmentation using data science</a:t>
            </a:r>
            <a:endParaRPr lang="en-IN" dirty="0"/>
          </a:p>
        </p:txBody>
      </p:sp>
      <p:sp>
        <p:nvSpPr>
          <p:cNvPr id="3" name="Content Placeholder 2"/>
          <p:cNvSpPr>
            <a:spLocks noGrp="1"/>
          </p:cNvSpPr>
          <p:nvPr>
            <p:ph idx="1"/>
          </p:nvPr>
        </p:nvSpPr>
        <p:spPr/>
        <p:txBody>
          <a:bodyPr>
            <a:normAutofit fontScale="92500" lnSpcReduction="20000"/>
          </a:bodyPr>
          <a:lstStyle/>
          <a:p>
            <a:r>
              <a:rPr lang="en-US" dirty="0"/>
              <a:t>Problem statement </a:t>
            </a:r>
          </a:p>
          <a:p>
            <a:r>
              <a:rPr lang="en-US" dirty="0"/>
              <a:t>Design thinking process</a:t>
            </a:r>
          </a:p>
          <a:p>
            <a:r>
              <a:rPr lang="en-US" dirty="0"/>
              <a:t>Phases of development</a:t>
            </a:r>
          </a:p>
          <a:p>
            <a:r>
              <a:rPr lang="en-US" dirty="0"/>
              <a:t>Dataset used</a:t>
            </a:r>
          </a:p>
          <a:p>
            <a:r>
              <a:rPr lang="en-US" dirty="0"/>
              <a:t>Data preprocessing steps</a:t>
            </a:r>
          </a:p>
          <a:p>
            <a:r>
              <a:rPr lang="en-US" dirty="0"/>
              <a:t>Feature extraction techniques</a:t>
            </a:r>
          </a:p>
          <a:p>
            <a:r>
              <a:rPr lang="en-US" dirty="0"/>
              <a:t>Machine learning algorithm</a:t>
            </a:r>
          </a:p>
          <a:p>
            <a:r>
              <a:rPr lang="en-US" dirty="0"/>
              <a:t>Model training </a:t>
            </a:r>
          </a:p>
          <a:p>
            <a:r>
              <a:rPr lang="en-US" dirty="0" err="1"/>
              <a:t>Evalution</a:t>
            </a:r>
            <a:r>
              <a:rPr lang="en-US" dirty="0"/>
              <a:t> steps </a:t>
            </a:r>
          </a:p>
          <a:p>
            <a:r>
              <a:rPr lang="en-US" dirty="0"/>
              <a:t>conclusion</a:t>
            </a:r>
            <a:endParaRPr lang="en-IN" dirty="0"/>
          </a:p>
          <a:p>
            <a:endParaRPr lang="en-IN" dirty="0"/>
          </a:p>
        </p:txBody>
      </p:sp>
    </p:spTree>
    <p:extLst>
      <p:ext uri="{BB962C8B-B14F-4D97-AF65-F5344CB8AC3E}">
        <p14:creationId xmlns:p14="http://schemas.microsoft.com/office/powerpoint/2010/main" val="2575179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 Training</a:t>
            </a:r>
            <a:endParaRPr lang="en-IN" dirty="0"/>
          </a:p>
        </p:txBody>
      </p:sp>
      <p:sp>
        <p:nvSpPr>
          <p:cNvPr id="3" name="Content Placeholder 2"/>
          <p:cNvSpPr>
            <a:spLocks noGrp="1"/>
          </p:cNvSpPr>
          <p:nvPr>
            <p:ph idx="1"/>
          </p:nvPr>
        </p:nvSpPr>
        <p:spPr/>
        <p:txBody>
          <a:bodyPr/>
          <a:lstStyle/>
          <a:p>
            <a:r>
              <a:rPr lang="en-US" dirty="0"/>
              <a:t>Choose the appropriate algorithm based on the nature of your data and problem.</a:t>
            </a:r>
          </a:p>
          <a:p>
            <a:r>
              <a:rPr lang="en-US" dirty="0"/>
              <a:t>Determine the number of clusters (K) in advance or use techniques like the elbow method, silhouette score, or </a:t>
            </a:r>
            <a:r>
              <a:rPr lang="en-US" dirty="0" err="1"/>
              <a:t>dendrogram</a:t>
            </a:r>
            <a:r>
              <a:rPr lang="en-US" dirty="0"/>
              <a:t> analysis to find the optimal number of clusters.</a:t>
            </a:r>
          </a:p>
          <a:p>
            <a:r>
              <a:rPr lang="en-US" dirty="0"/>
              <a:t>Train the model using the prepared data.</a:t>
            </a:r>
          </a:p>
          <a:p>
            <a:endParaRPr lang="en-IN" dirty="0"/>
          </a:p>
        </p:txBody>
      </p:sp>
    </p:spTree>
    <p:extLst>
      <p:ext uri="{BB962C8B-B14F-4D97-AF65-F5344CB8AC3E}">
        <p14:creationId xmlns:p14="http://schemas.microsoft.com/office/powerpoint/2010/main" val="397758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Evaluation Metrics</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 choice of evaluation metrics depends on the clustering algorithm and your specific </a:t>
            </a:r>
            <a:r>
              <a:rPr lang="en-US" dirty="0" err="1"/>
              <a:t>goals:</a:t>
            </a:r>
            <a:r>
              <a:rPr lang="en-US" b="1" dirty="0" err="1"/>
              <a:t>Silhouette</a:t>
            </a:r>
            <a:r>
              <a:rPr lang="en-US" b="1" dirty="0"/>
              <a:t> Score</a:t>
            </a:r>
            <a:r>
              <a:rPr lang="en-US" dirty="0"/>
              <a:t>: Measures how similar each data point in one cluster is to other data points in the same cluster compared to other clusters. Values range from -1 to 1, with higher values indicating better separation.</a:t>
            </a:r>
          </a:p>
          <a:p>
            <a:r>
              <a:rPr lang="en-US" b="1" dirty="0"/>
              <a:t>Davies-</a:t>
            </a:r>
            <a:r>
              <a:rPr lang="en-US" b="1" dirty="0" err="1"/>
              <a:t>Bouldin</a:t>
            </a:r>
            <a:r>
              <a:rPr lang="en-US" b="1" dirty="0"/>
              <a:t> Index</a:t>
            </a:r>
            <a:r>
              <a:rPr lang="en-US" dirty="0"/>
              <a:t>: Measures the average similarity between each cluster and its most similar cluster. Lower values are better.</a:t>
            </a:r>
          </a:p>
          <a:p>
            <a:r>
              <a:rPr lang="en-US" b="1" dirty="0"/>
              <a:t>Inertia (or Within-Cluster Sum of Squares)</a:t>
            </a:r>
            <a:r>
              <a:rPr lang="en-US" dirty="0"/>
              <a:t>: Measures the sum of squared distances of data points to their nearest cluster center. Lower inertia is better, but it tends to decrease as the number of clusters increases.</a:t>
            </a:r>
          </a:p>
          <a:p>
            <a:r>
              <a:rPr lang="en-US" b="1" dirty="0" err="1"/>
              <a:t>Calinski-Harabasz</a:t>
            </a:r>
            <a:r>
              <a:rPr lang="en-US" b="1" dirty="0"/>
              <a:t> Index</a:t>
            </a:r>
            <a:r>
              <a:rPr lang="en-US" dirty="0"/>
              <a:t>: Measures the ratio of between-cluster variance to within-cluster variance. Higher values are better.</a:t>
            </a:r>
          </a:p>
          <a:p>
            <a:endParaRPr lang="en-IN" dirty="0"/>
          </a:p>
        </p:txBody>
      </p:sp>
    </p:spTree>
    <p:extLst>
      <p:ext uri="{BB962C8B-B14F-4D97-AF65-F5344CB8AC3E}">
        <p14:creationId xmlns:p14="http://schemas.microsoft.com/office/powerpoint/2010/main" val="1790552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Interpretation and Application</a:t>
            </a:r>
            <a:endParaRPr lang="en-IN" dirty="0"/>
          </a:p>
        </p:txBody>
      </p:sp>
      <p:sp>
        <p:nvSpPr>
          <p:cNvPr id="3" name="Content Placeholder 2"/>
          <p:cNvSpPr>
            <a:spLocks noGrp="1"/>
          </p:cNvSpPr>
          <p:nvPr>
            <p:ph idx="1"/>
          </p:nvPr>
        </p:nvSpPr>
        <p:spPr/>
        <p:txBody>
          <a:bodyPr>
            <a:normAutofit lnSpcReduction="10000"/>
          </a:bodyPr>
          <a:lstStyle/>
          <a:p>
            <a:r>
              <a:rPr lang="en-US" dirty="0"/>
              <a:t>Once the model is trained and evaluated, interpret the clusters. What characteristics define each segment? Are there clear differences in customer behavior or demographics among the segments?</a:t>
            </a:r>
          </a:p>
          <a:p>
            <a:r>
              <a:rPr lang="en-US" dirty="0"/>
              <a:t>Apply the customer segments to your business strategy. Tailor marketing campaigns, product offerings, and customer service to the specific needs and preferences of each segment.</a:t>
            </a:r>
          </a:p>
          <a:p>
            <a:endParaRPr lang="en-IN" dirty="0"/>
          </a:p>
        </p:txBody>
      </p:sp>
    </p:spTree>
    <p:extLst>
      <p:ext uri="{BB962C8B-B14F-4D97-AF65-F5344CB8AC3E}">
        <p14:creationId xmlns:p14="http://schemas.microsoft.com/office/powerpoint/2010/main" val="645148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980728"/>
            <a:ext cx="6965245" cy="1202485"/>
          </a:xfrm>
        </p:spPr>
        <p:txBody>
          <a:bodyPr>
            <a:normAutofit fontScale="90000"/>
          </a:bodyPr>
          <a:lstStyle/>
          <a:p>
            <a:r>
              <a:rPr lang="en-US" b="1" dirty="0"/>
              <a:t>Iterate and </a:t>
            </a:r>
            <a:r>
              <a:rPr lang="en-US" b="1" dirty="0" smtClean="0"/>
              <a:t>Refine</a:t>
            </a:r>
            <a:r>
              <a:rPr lang="en-US" dirty="0"/>
              <a:t/>
            </a:r>
            <a:br>
              <a:rPr lang="en-US" dirty="0"/>
            </a:br>
            <a:endParaRPr lang="en-IN" dirty="0"/>
          </a:p>
        </p:txBody>
      </p:sp>
      <p:sp>
        <p:nvSpPr>
          <p:cNvPr id="3" name="Content Placeholder 2"/>
          <p:cNvSpPr>
            <a:spLocks noGrp="1"/>
          </p:cNvSpPr>
          <p:nvPr>
            <p:ph idx="1"/>
          </p:nvPr>
        </p:nvSpPr>
        <p:spPr>
          <a:xfrm>
            <a:off x="1463040" y="1844824"/>
            <a:ext cx="6196405" cy="3878245"/>
          </a:xfrm>
        </p:spPr>
        <p:txBody>
          <a:bodyPr>
            <a:normAutofit/>
          </a:bodyPr>
          <a:lstStyle/>
          <a:p>
            <a:pPr marL="0" indent="0">
              <a:buNone/>
            </a:pPr>
            <a:endParaRPr lang="en-US" sz="2800" dirty="0"/>
          </a:p>
          <a:p>
            <a:r>
              <a:rPr lang="en-US" sz="2800" dirty="0"/>
              <a:t>Customer segmentation is not a one-time task. As your business evolves and collects more data, revisit and refine your segmentation models to adapt to changing customer behavior and preferences.</a:t>
            </a:r>
          </a:p>
          <a:p>
            <a:endParaRPr lang="en-IN" sz="2800" dirty="0"/>
          </a:p>
        </p:txBody>
      </p:sp>
    </p:spTree>
    <p:extLst>
      <p:ext uri="{BB962C8B-B14F-4D97-AF65-F5344CB8AC3E}">
        <p14:creationId xmlns:p14="http://schemas.microsoft.com/office/powerpoint/2010/main" val="1175497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US" sz="1800" dirty="0"/>
              <a:t>Customer segmentation using data science is a crucial strategy for businesses to better understand their customer base. By analyzing data, such as demographics, behavior, and purchase history, businesses can group customers into distinct segments. This enables personalized marketing, product recommendations, and improved customer experiences. Ultimately, customer segmentation through data science empowers companies to maximize their marketing efforts, increase customer satisfaction, and drive overall business success.</a:t>
            </a:r>
            <a:r>
              <a:rPr lang="en-US" sz="1800" dirty="0" smtClean="0"/>
              <a:t>         </a:t>
            </a:r>
            <a:endParaRPr lang="en-IN" sz="1800" dirty="0"/>
          </a:p>
        </p:txBody>
      </p:sp>
    </p:spTree>
    <p:extLst>
      <p:ext uri="{BB962C8B-B14F-4D97-AF65-F5344CB8AC3E}">
        <p14:creationId xmlns:p14="http://schemas.microsoft.com/office/powerpoint/2010/main" val="2469804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CODING </a:t>
            </a:r>
            <a:endParaRPr lang="en-IN" dirty="0"/>
          </a:p>
        </p:txBody>
      </p:sp>
      <p:sp>
        <p:nvSpPr>
          <p:cNvPr id="3" name="Content Placeholder 2"/>
          <p:cNvSpPr>
            <a:spLocks noGrp="1"/>
          </p:cNvSpPr>
          <p:nvPr>
            <p:ph idx="1"/>
          </p:nvPr>
        </p:nvSpPr>
        <p:spPr>
          <a:xfrm>
            <a:off x="1403648" y="2119256"/>
            <a:ext cx="6255797" cy="4046047"/>
          </a:xfrm>
        </p:spPr>
        <p:txBody>
          <a:bodyPr>
            <a:noAutofit/>
          </a:bodyPr>
          <a:lstStyle/>
          <a:p>
            <a:pPr marL="0" indent="0">
              <a:buNone/>
            </a:pPr>
            <a:r>
              <a:rPr lang="en-IN" sz="1200" dirty="0"/>
              <a:t># Import necessary libraries</a:t>
            </a:r>
          </a:p>
          <a:p>
            <a:pPr marL="0" indent="0">
              <a:buNone/>
            </a:pPr>
            <a:r>
              <a:rPr lang="en-IN" sz="1200" dirty="0"/>
              <a:t>import pandas as </a:t>
            </a:r>
            <a:r>
              <a:rPr lang="en-IN" sz="1200" dirty="0" err="1"/>
              <a:t>pd</a:t>
            </a:r>
            <a:endParaRPr lang="en-IN" sz="1200" dirty="0"/>
          </a:p>
          <a:p>
            <a:pPr marL="0" indent="0">
              <a:buNone/>
            </a:pPr>
            <a:r>
              <a:rPr lang="en-IN" sz="1200" dirty="0"/>
              <a:t>import </a:t>
            </a:r>
            <a:r>
              <a:rPr lang="en-IN" sz="1200" dirty="0" err="1"/>
              <a:t>numpy</a:t>
            </a:r>
            <a:r>
              <a:rPr lang="en-IN" sz="1200" dirty="0"/>
              <a:t> as </a:t>
            </a:r>
            <a:r>
              <a:rPr lang="en-IN" sz="1200" dirty="0" err="1"/>
              <a:t>np</a:t>
            </a:r>
            <a:endParaRPr lang="en-IN" sz="1200" dirty="0"/>
          </a:p>
          <a:p>
            <a:pPr marL="0" indent="0">
              <a:buNone/>
            </a:pPr>
            <a:r>
              <a:rPr lang="en-IN" sz="1200" dirty="0"/>
              <a:t>import </a:t>
            </a:r>
            <a:r>
              <a:rPr lang="en-IN" sz="1200" dirty="0" err="1"/>
              <a:t>matplotlib.pyplot</a:t>
            </a:r>
            <a:r>
              <a:rPr lang="en-IN" sz="1200" dirty="0"/>
              <a:t> as </a:t>
            </a:r>
            <a:r>
              <a:rPr lang="en-IN" sz="1200" dirty="0" err="1"/>
              <a:t>plt</a:t>
            </a:r>
            <a:endParaRPr lang="en-IN" sz="1200" dirty="0"/>
          </a:p>
          <a:p>
            <a:pPr marL="0" indent="0">
              <a:buNone/>
            </a:pPr>
            <a:r>
              <a:rPr lang="en-IN" sz="1200" dirty="0"/>
              <a:t>from </a:t>
            </a:r>
            <a:r>
              <a:rPr lang="en-IN" sz="1200" dirty="0" err="1"/>
              <a:t>sklearn.cluster</a:t>
            </a:r>
            <a:r>
              <a:rPr lang="en-IN" sz="1200" dirty="0"/>
              <a:t> import </a:t>
            </a:r>
            <a:r>
              <a:rPr lang="en-IN" sz="1200" dirty="0" err="1"/>
              <a:t>KMeans</a:t>
            </a:r>
            <a:endParaRPr lang="en-IN" sz="1200" dirty="0"/>
          </a:p>
          <a:p>
            <a:pPr marL="0" indent="0">
              <a:buNone/>
            </a:pPr>
            <a:r>
              <a:rPr lang="en-IN" sz="1200" dirty="0"/>
              <a:t>from </a:t>
            </a:r>
            <a:r>
              <a:rPr lang="en-IN" sz="1200" dirty="0" err="1"/>
              <a:t>sklearn.preprocessing</a:t>
            </a:r>
            <a:r>
              <a:rPr lang="en-IN" sz="1200" dirty="0"/>
              <a:t> import </a:t>
            </a:r>
            <a:r>
              <a:rPr lang="en-IN" sz="1200" dirty="0" err="1"/>
              <a:t>StandardScaler</a:t>
            </a:r>
            <a:endParaRPr lang="en-IN" sz="1200" dirty="0"/>
          </a:p>
          <a:p>
            <a:pPr marL="0" indent="0">
              <a:buNone/>
            </a:pPr>
            <a:r>
              <a:rPr lang="en-IN" sz="1200" dirty="0"/>
              <a:t>from </a:t>
            </a:r>
            <a:r>
              <a:rPr lang="en-IN" sz="1200" dirty="0" err="1"/>
              <a:t>sklearn.decomposition</a:t>
            </a:r>
            <a:r>
              <a:rPr lang="en-IN" sz="1200" dirty="0"/>
              <a:t> import PCA</a:t>
            </a:r>
          </a:p>
          <a:p>
            <a:endParaRPr lang="en-IN" sz="1200" dirty="0"/>
          </a:p>
          <a:p>
            <a:pPr marL="0" indent="0">
              <a:buNone/>
            </a:pPr>
            <a:r>
              <a:rPr lang="en-IN" sz="1200" dirty="0"/>
              <a:t># Load your customer data (replace 'data.csv' with your dataset)</a:t>
            </a:r>
          </a:p>
          <a:p>
            <a:pPr marL="0" indent="0">
              <a:buNone/>
            </a:pPr>
            <a:r>
              <a:rPr lang="en-IN" sz="1200" dirty="0"/>
              <a:t>data = </a:t>
            </a:r>
            <a:r>
              <a:rPr lang="en-IN" sz="1200" dirty="0" err="1"/>
              <a:t>pd.read_csv</a:t>
            </a:r>
            <a:r>
              <a:rPr lang="en-IN" sz="1200" dirty="0"/>
              <a:t>('data.csv')</a:t>
            </a:r>
          </a:p>
          <a:p>
            <a:endParaRPr lang="en-IN" sz="1200" dirty="0"/>
          </a:p>
          <a:p>
            <a:pPr marL="0" indent="0">
              <a:buNone/>
            </a:pPr>
            <a:r>
              <a:rPr lang="en-IN" sz="1200" dirty="0"/>
              <a:t># Select relevant features for segmentation (e.g., purchase history, demographics, etc.)</a:t>
            </a:r>
          </a:p>
          <a:p>
            <a:pPr marL="0" indent="0">
              <a:buNone/>
            </a:pPr>
            <a:r>
              <a:rPr lang="en-IN" sz="1200" dirty="0"/>
              <a:t>features = data[['Feature1', 'Feature2', 'Feature3']]</a:t>
            </a:r>
          </a:p>
          <a:p>
            <a:endParaRPr lang="en-IN" sz="1200" dirty="0"/>
          </a:p>
          <a:p>
            <a:pPr marL="0" indent="0">
              <a:buNone/>
            </a:pPr>
            <a:r>
              <a:rPr lang="en-IN" sz="1200" dirty="0"/>
              <a:t># Standardize the features (mean=0, </a:t>
            </a:r>
            <a:r>
              <a:rPr lang="en-IN" sz="1200" dirty="0" err="1"/>
              <a:t>std</a:t>
            </a:r>
            <a:r>
              <a:rPr lang="en-IN" sz="1200" dirty="0"/>
              <a:t>=1)</a:t>
            </a:r>
          </a:p>
          <a:p>
            <a:pPr marL="0" indent="0">
              <a:buNone/>
            </a:pPr>
            <a:r>
              <a:rPr lang="en-IN" sz="1200" dirty="0" err="1"/>
              <a:t>scaler</a:t>
            </a:r>
            <a:r>
              <a:rPr lang="en-IN" sz="1200" dirty="0"/>
              <a:t> = </a:t>
            </a:r>
            <a:r>
              <a:rPr lang="en-IN" sz="1200" dirty="0" err="1"/>
              <a:t>StandardScaler</a:t>
            </a:r>
            <a:r>
              <a:rPr lang="en-IN" sz="1200" dirty="0"/>
              <a:t>()</a:t>
            </a:r>
          </a:p>
          <a:p>
            <a:pPr marL="0" indent="0">
              <a:buNone/>
            </a:pPr>
            <a:r>
              <a:rPr lang="en-IN" sz="1200" dirty="0" err="1"/>
              <a:t>scaled_data</a:t>
            </a:r>
            <a:r>
              <a:rPr lang="en-IN" sz="1200" dirty="0"/>
              <a:t> = </a:t>
            </a:r>
            <a:r>
              <a:rPr lang="en-IN" sz="1200" dirty="0" err="1"/>
              <a:t>scaler.fit_transform</a:t>
            </a:r>
            <a:r>
              <a:rPr lang="en-IN" sz="1200" dirty="0"/>
              <a:t>(features)</a:t>
            </a:r>
          </a:p>
          <a:p>
            <a:endParaRPr lang="en-IN" sz="1200" dirty="0"/>
          </a:p>
        </p:txBody>
      </p:sp>
    </p:spTree>
    <p:extLst>
      <p:ext uri="{BB962C8B-B14F-4D97-AF65-F5344CB8AC3E}">
        <p14:creationId xmlns:p14="http://schemas.microsoft.com/office/powerpoint/2010/main" val="2683237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392" y="908720"/>
            <a:ext cx="196493" cy="1202485"/>
          </a:xfrm>
        </p:spPr>
        <p:txBody>
          <a:bodyPr/>
          <a:lstStyle/>
          <a:p>
            <a:endParaRPr lang="en-IN"/>
          </a:p>
        </p:txBody>
      </p:sp>
      <p:sp>
        <p:nvSpPr>
          <p:cNvPr id="3" name="Content Placeholder 2"/>
          <p:cNvSpPr>
            <a:spLocks noGrp="1"/>
          </p:cNvSpPr>
          <p:nvPr>
            <p:ph idx="1"/>
          </p:nvPr>
        </p:nvSpPr>
        <p:spPr>
          <a:xfrm>
            <a:off x="1043608" y="980728"/>
            <a:ext cx="7056784" cy="4968552"/>
          </a:xfrm>
        </p:spPr>
        <p:txBody>
          <a:bodyPr>
            <a:normAutofit fontScale="70000" lnSpcReduction="20000"/>
          </a:bodyPr>
          <a:lstStyle/>
          <a:p>
            <a:pPr marL="0" indent="0">
              <a:buNone/>
            </a:pPr>
            <a:r>
              <a:rPr lang="en-IN" dirty="0"/>
              <a:t># Determine the optimal number of clusters using the Elbow Method</a:t>
            </a:r>
          </a:p>
          <a:p>
            <a:pPr marL="0" indent="0">
              <a:buNone/>
            </a:pPr>
            <a:r>
              <a:rPr lang="en-IN" dirty="0" err="1"/>
              <a:t>wcss</a:t>
            </a:r>
            <a:r>
              <a:rPr lang="en-IN" dirty="0"/>
              <a:t> = []</a:t>
            </a:r>
          </a:p>
          <a:p>
            <a:pPr marL="0" indent="0">
              <a:buNone/>
            </a:pPr>
            <a:r>
              <a:rPr lang="en-IN" dirty="0"/>
              <a:t>for i in range(1, 11):</a:t>
            </a:r>
          </a:p>
          <a:p>
            <a:pPr marL="0" indent="0">
              <a:buNone/>
            </a:pPr>
            <a:r>
              <a:rPr lang="en-IN" dirty="0"/>
              <a:t>    </a:t>
            </a:r>
            <a:r>
              <a:rPr lang="en-IN" dirty="0" err="1"/>
              <a:t>kmeans</a:t>
            </a:r>
            <a:r>
              <a:rPr lang="en-IN" dirty="0"/>
              <a:t> = </a:t>
            </a:r>
            <a:r>
              <a:rPr lang="en-IN" dirty="0" err="1"/>
              <a:t>KMeans</a:t>
            </a:r>
            <a:r>
              <a:rPr lang="en-IN" dirty="0"/>
              <a:t>(</a:t>
            </a:r>
            <a:r>
              <a:rPr lang="en-IN" dirty="0" err="1"/>
              <a:t>n_clusters</a:t>
            </a:r>
            <a:r>
              <a:rPr lang="en-IN" dirty="0"/>
              <a:t>=i, </a:t>
            </a:r>
            <a:r>
              <a:rPr lang="en-IN" dirty="0" err="1"/>
              <a:t>init</a:t>
            </a:r>
            <a:r>
              <a:rPr lang="en-IN" dirty="0"/>
              <a:t>='k-means++', </a:t>
            </a:r>
            <a:r>
              <a:rPr lang="en-IN" dirty="0" err="1" smtClean="0"/>
              <a:t>max_iter</a:t>
            </a:r>
            <a:r>
              <a:rPr lang="en-IN" dirty="0" smtClean="0"/>
              <a:t>=300,</a:t>
            </a:r>
          </a:p>
          <a:p>
            <a:pPr marL="0" indent="0">
              <a:buNone/>
            </a:pPr>
            <a:r>
              <a:rPr lang="en-IN" dirty="0" err="1" smtClean="0"/>
              <a:t>n_init</a:t>
            </a:r>
            <a:r>
              <a:rPr lang="en-IN" dirty="0" smtClean="0"/>
              <a:t>=10</a:t>
            </a:r>
            <a:r>
              <a:rPr lang="en-IN" dirty="0"/>
              <a:t>, </a:t>
            </a:r>
            <a:r>
              <a:rPr lang="en-IN" dirty="0" err="1"/>
              <a:t>random_state</a:t>
            </a:r>
            <a:r>
              <a:rPr lang="en-IN" dirty="0"/>
              <a:t>=0)</a:t>
            </a:r>
          </a:p>
          <a:p>
            <a:pPr marL="0" indent="0">
              <a:buNone/>
            </a:pPr>
            <a:r>
              <a:rPr lang="en-IN" dirty="0"/>
              <a:t>    </a:t>
            </a:r>
            <a:r>
              <a:rPr lang="en-IN" dirty="0" err="1"/>
              <a:t>kmeans.fit</a:t>
            </a:r>
            <a:r>
              <a:rPr lang="en-IN" dirty="0"/>
              <a:t>(</a:t>
            </a:r>
            <a:r>
              <a:rPr lang="en-IN" dirty="0" err="1"/>
              <a:t>scaled_data</a:t>
            </a:r>
            <a:r>
              <a:rPr lang="en-IN" dirty="0" smtClean="0"/>
              <a:t>)</a:t>
            </a:r>
          </a:p>
          <a:p>
            <a:pPr marL="0" indent="0">
              <a:buNone/>
            </a:pPr>
            <a:r>
              <a:rPr lang="en-IN" dirty="0" smtClean="0"/>
              <a:t>   </a:t>
            </a:r>
            <a:r>
              <a:rPr lang="en-IN" dirty="0" err="1"/>
              <a:t>wcss.append</a:t>
            </a:r>
            <a:r>
              <a:rPr lang="en-IN" dirty="0"/>
              <a:t>(</a:t>
            </a:r>
            <a:r>
              <a:rPr lang="en-IN" dirty="0" err="1"/>
              <a:t>kmeans.inertia</a:t>
            </a:r>
            <a:r>
              <a:rPr lang="en-IN" dirty="0"/>
              <a:t>_)</a:t>
            </a:r>
          </a:p>
          <a:p>
            <a:endParaRPr lang="en-IN" dirty="0"/>
          </a:p>
          <a:p>
            <a:pPr marL="0" indent="0">
              <a:buNone/>
            </a:pPr>
            <a:r>
              <a:rPr lang="en-IN" dirty="0"/>
              <a:t># Plot the Elbow Method results to help choose the number of clusters</a:t>
            </a:r>
          </a:p>
          <a:p>
            <a:pPr marL="0" indent="0">
              <a:buNone/>
            </a:pPr>
            <a:r>
              <a:rPr lang="en-IN" dirty="0" err="1"/>
              <a:t>plt.plot</a:t>
            </a:r>
            <a:r>
              <a:rPr lang="en-IN" dirty="0"/>
              <a:t>(range(1, 11), </a:t>
            </a:r>
            <a:r>
              <a:rPr lang="en-IN" dirty="0" err="1"/>
              <a:t>wcss</a:t>
            </a:r>
            <a:r>
              <a:rPr lang="en-IN" dirty="0"/>
              <a:t>)</a:t>
            </a:r>
          </a:p>
          <a:p>
            <a:pPr marL="0" indent="0">
              <a:buNone/>
            </a:pPr>
            <a:r>
              <a:rPr lang="en-IN" dirty="0" err="1"/>
              <a:t>plt.title</a:t>
            </a:r>
            <a:r>
              <a:rPr lang="en-IN" dirty="0"/>
              <a:t>('Elbow Method')</a:t>
            </a:r>
          </a:p>
          <a:p>
            <a:pPr marL="0" indent="0">
              <a:buNone/>
            </a:pPr>
            <a:r>
              <a:rPr lang="en-IN" dirty="0" err="1"/>
              <a:t>plt.xlabel</a:t>
            </a:r>
            <a:r>
              <a:rPr lang="en-IN" dirty="0"/>
              <a:t>('Number of clusters')</a:t>
            </a:r>
          </a:p>
          <a:p>
            <a:pPr marL="0" indent="0">
              <a:buNone/>
            </a:pPr>
            <a:r>
              <a:rPr lang="en-IN" dirty="0" err="1"/>
              <a:t>plt.ylabel</a:t>
            </a:r>
            <a:r>
              <a:rPr lang="en-IN" dirty="0"/>
              <a:t>('WCSS')  # Within-Cluster Sum of Squares</a:t>
            </a:r>
          </a:p>
          <a:p>
            <a:pPr marL="0" indent="0">
              <a:buNone/>
            </a:pPr>
            <a:r>
              <a:rPr lang="en-IN" dirty="0" err="1"/>
              <a:t>plt.show</a:t>
            </a:r>
            <a:r>
              <a:rPr lang="en-IN" dirty="0"/>
              <a:t>()</a:t>
            </a:r>
          </a:p>
          <a:p>
            <a:endParaRPr lang="en-IN" dirty="0"/>
          </a:p>
          <a:p>
            <a:pPr marL="0" indent="0">
              <a:buNone/>
            </a:pPr>
            <a:r>
              <a:rPr lang="en-IN" dirty="0"/>
              <a:t># Based on the Elbow Method, choose the optimal number of clusters</a:t>
            </a:r>
          </a:p>
          <a:p>
            <a:pPr marL="0" indent="0">
              <a:buNone/>
            </a:pPr>
            <a:r>
              <a:rPr lang="en-IN" dirty="0" err="1"/>
              <a:t>optimal_clusters</a:t>
            </a:r>
            <a:r>
              <a:rPr lang="en-IN" dirty="0"/>
              <a:t> = 3  # Adjust this based on </a:t>
            </a:r>
            <a:r>
              <a:rPr lang="en-IN" dirty="0" smtClean="0"/>
              <a:t>the plot </a:t>
            </a:r>
            <a:endParaRPr lang="en-IN" dirty="0"/>
          </a:p>
          <a:p>
            <a:endParaRPr lang="en-IN" dirty="0"/>
          </a:p>
        </p:txBody>
      </p:sp>
    </p:spTree>
    <p:extLst>
      <p:ext uri="{BB962C8B-B14F-4D97-AF65-F5344CB8AC3E}">
        <p14:creationId xmlns:p14="http://schemas.microsoft.com/office/powerpoint/2010/main" val="394248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400" y="764705"/>
            <a:ext cx="556533" cy="360040"/>
          </a:xfrm>
        </p:spPr>
        <p:txBody>
          <a:bodyPr>
            <a:normAutofit fontScale="90000"/>
          </a:bodyPr>
          <a:lstStyle/>
          <a:p>
            <a:endParaRPr lang="en-IN"/>
          </a:p>
        </p:txBody>
      </p:sp>
      <p:sp>
        <p:nvSpPr>
          <p:cNvPr id="3" name="Content Placeholder 2"/>
          <p:cNvSpPr>
            <a:spLocks noGrp="1"/>
          </p:cNvSpPr>
          <p:nvPr>
            <p:ph idx="1"/>
          </p:nvPr>
        </p:nvSpPr>
        <p:spPr>
          <a:xfrm>
            <a:off x="1043608" y="908720"/>
            <a:ext cx="7128792" cy="5112568"/>
          </a:xfrm>
        </p:spPr>
        <p:txBody>
          <a:bodyPr>
            <a:normAutofit/>
          </a:bodyPr>
          <a:lstStyle/>
          <a:p>
            <a:pPr marL="0" indent="0">
              <a:buNone/>
            </a:pPr>
            <a:r>
              <a:rPr lang="en-IN" sz="2000" dirty="0"/>
              <a:t># Apply K-Means clustering with the chosen number of clusters </a:t>
            </a:r>
            <a:r>
              <a:rPr lang="en-IN" sz="2000" dirty="0" err="1"/>
              <a:t>kmeans</a:t>
            </a:r>
            <a:r>
              <a:rPr lang="en-IN" sz="2000" dirty="0"/>
              <a:t> = </a:t>
            </a:r>
            <a:r>
              <a:rPr lang="en-IN" sz="2000" dirty="0" err="1"/>
              <a:t>KMeans</a:t>
            </a:r>
            <a:r>
              <a:rPr lang="en-IN" sz="2000" dirty="0"/>
              <a:t>(</a:t>
            </a:r>
            <a:r>
              <a:rPr lang="en-IN" sz="2000" dirty="0" err="1"/>
              <a:t>n_clusters</a:t>
            </a:r>
            <a:r>
              <a:rPr lang="en-IN" sz="2000" dirty="0"/>
              <a:t>=</a:t>
            </a:r>
            <a:r>
              <a:rPr lang="en-IN" sz="2000" dirty="0" err="1"/>
              <a:t>optimal_clusters</a:t>
            </a:r>
            <a:r>
              <a:rPr lang="en-IN" sz="2000" dirty="0"/>
              <a:t>, </a:t>
            </a:r>
            <a:r>
              <a:rPr lang="en-IN" sz="2000" dirty="0" err="1"/>
              <a:t>init</a:t>
            </a:r>
            <a:r>
              <a:rPr lang="en-IN" sz="2000" dirty="0"/>
              <a:t>='k-means++', </a:t>
            </a:r>
            <a:r>
              <a:rPr lang="en-IN" sz="2000" dirty="0" err="1"/>
              <a:t>max_iter</a:t>
            </a:r>
            <a:r>
              <a:rPr lang="en-IN" sz="2000" dirty="0"/>
              <a:t>=300, </a:t>
            </a:r>
            <a:r>
              <a:rPr lang="en-IN" sz="2000" dirty="0" err="1"/>
              <a:t>n_init</a:t>
            </a:r>
            <a:r>
              <a:rPr lang="en-IN" sz="2000" dirty="0"/>
              <a:t>=10, </a:t>
            </a:r>
            <a:r>
              <a:rPr lang="en-IN" sz="2000" dirty="0" err="1"/>
              <a:t>random_state</a:t>
            </a:r>
            <a:r>
              <a:rPr lang="en-IN" sz="2000" dirty="0"/>
              <a:t>=0) </a:t>
            </a:r>
            <a:r>
              <a:rPr lang="en-IN" sz="2000" dirty="0" err="1"/>
              <a:t>clustered_data</a:t>
            </a:r>
            <a:r>
              <a:rPr lang="en-IN" sz="2000" dirty="0"/>
              <a:t> = </a:t>
            </a:r>
            <a:r>
              <a:rPr lang="en-IN" sz="2000" dirty="0" err="1"/>
              <a:t>kmeans.fit</a:t>
            </a:r>
            <a:r>
              <a:rPr lang="en-IN" sz="2000" dirty="0"/>
              <a:t>(</a:t>
            </a:r>
            <a:r>
              <a:rPr lang="en-IN" sz="2000" dirty="0" err="1"/>
              <a:t>scaled_data</a:t>
            </a:r>
            <a:r>
              <a:rPr lang="en-IN" sz="2000" dirty="0"/>
              <a:t>) # Add cluster labels to your original dataset data['Cluster'] = </a:t>
            </a:r>
            <a:r>
              <a:rPr lang="en-IN" sz="2000" dirty="0" err="1"/>
              <a:t>kmeans.labels</a:t>
            </a:r>
            <a:r>
              <a:rPr lang="en-IN" sz="2000" dirty="0"/>
              <a:t>_ # Visualize the clusters using PCA for dimensionality reduction (2D visualization) </a:t>
            </a:r>
            <a:r>
              <a:rPr lang="en-IN" sz="2000" dirty="0" err="1"/>
              <a:t>pca</a:t>
            </a:r>
            <a:r>
              <a:rPr lang="en-IN" sz="2000" dirty="0"/>
              <a:t> = PCA(</a:t>
            </a:r>
            <a:r>
              <a:rPr lang="en-IN" sz="2000" dirty="0" err="1"/>
              <a:t>n_components</a:t>
            </a:r>
            <a:r>
              <a:rPr lang="en-IN" sz="2000" dirty="0"/>
              <a:t>=2) </a:t>
            </a:r>
            <a:r>
              <a:rPr lang="en-IN" sz="2000" dirty="0" err="1"/>
              <a:t>reduced_data</a:t>
            </a:r>
            <a:r>
              <a:rPr lang="en-IN" sz="2000" dirty="0"/>
              <a:t> = </a:t>
            </a:r>
            <a:r>
              <a:rPr lang="en-IN" sz="2000" dirty="0" err="1"/>
              <a:t>pca.fit_transform</a:t>
            </a:r>
            <a:r>
              <a:rPr lang="en-IN" sz="2000" dirty="0"/>
              <a:t>(</a:t>
            </a:r>
            <a:r>
              <a:rPr lang="en-IN" sz="2000" dirty="0" err="1"/>
              <a:t>scaled_data</a:t>
            </a:r>
            <a:r>
              <a:rPr lang="en-IN" sz="2000" dirty="0"/>
              <a:t>) </a:t>
            </a:r>
            <a:r>
              <a:rPr lang="en-IN" sz="2000" dirty="0" err="1"/>
              <a:t>reduced_df</a:t>
            </a:r>
            <a:r>
              <a:rPr lang="en-IN" sz="2000" dirty="0"/>
              <a:t> = </a:t>
            </a:r>
            <a:r>
              <a:rPr lang="en-IN" sz="2000" dirty="0" err="1"/>
              <a:t>pd.DataFrame</a:t>
            </a:r>
            <a:r>
              <a:rPr lang="en-IN" sz="2000" dirty="0"/>
              <a:t>(data=</a:t>
            </a:r>
            <a:r>
              <a:rPr lang="en-IN" sz="2000" dirty="0" err="1"/>
              <a:t>reduced_data</a:t>
            </a:r>
            <a:r>
              <a:rPr lang="en-IN" sz="2000" dirty="0"/>
              <a:t>, columns=['PC1', 'PC2']) </a:t>
            </a:r>
            <a:r>
              <a:rPr lang="en-IN" sz="2000" dirty="0" err="1"/>
              <a:t>reduced_df</a:t>
            </a:r>
            <a:r>
              <a:rPr lang="en-IN" sz="2000" dirty="0"/>
              <a:t>['Cluster'] = </a:t>
            </a:r>
            <a:r>
              <a:rPr lang="en-IN" sz="2000" dirty="0" err="1"/>
              <a:t>kmeans.labels</a:t>
            </a:r>
            <a:r>
              <a:rPr lang="en-IN" sz="2000" dirty="0"/>
              <a:t>_ # Plot the clusters in 2D space </a:t>
            </a:r>
            <a:r>
              <a:rPr lang="en-IN" sz="2000" dirty="0" err="1"/>
              <a:t>plt.scatter</a:t>
            </a:r>
            <a:r>
              <a:rPr lang="en-IN" sz="2000" dirty="0"/>
              <a:t>(</a:t>
            </a:r>
            <a:r>
              <a:rPr lang="en-IN" sz="2000" dirty="0" err="1"/>
              <a:t>reduced_df</a:t>
            </a:r>
            <a:r>
              <a:rPr lang="en-IN" sz="2000" dirty="0"/>
              <a:t>['PC1'], </a:t>
            </a:r>
            <a:r>
              <a:rPr lang="en-IN" sz="2000" dirty="0" err="1"/>
              <a:t>reduced_df</a:t>
            </a:r>
            <a:r>
              <a:rPr lang="en-IN" sz="2000" dirty="0"/>
              <a:t>['PC2'], c=</a:t>
            </a:r>
            <a:r>
              <a:rPr lang="en-IN" sz="2000" dirty="0" err="1"/>
              <a:t>reduced_df</a:t>
            </a:r>
            <a:r>
              <a:rPr lang="en-IN" sz="2000" dirty="0"/>
              <a:t>['Cluster'], </a:t>
            </a:r>
            <a:r>
              <a:rPr lang="en-IN" sz="2000" dirty="0" err="1"/>
              <a:t>cmap</a:t>
            </a:r>
            <a:r>
              <a:rPr lang="en-IN" sz="2000" dirty="0"/>
              <a:t>='</a:t>
            </a:r>
            <a:r>
              <a:rPr lang="en-IN" sz="2000" dirty="0" err="1"/>
              <a:t>viridis</a:t>
            </a:r>
            <a:r>
              <a:rPr lang="en-IN" sz="2000" dirty="0"/>
              <a:t>') </a:t>
            </a:r>
            <a:r>
              <a:rPr lang="en-IN" sz="2000" dirty="0" err="1"/>
              <a:t>plt.title</a:t>
            </a:r>
            <a:r>
              <a:rPr lang="en-IN" sz="2000" dirty="0"/>
              <a:t>('Customer Segmentation') </a:t>
            </a:r>
            <a:r>
              <a:rPr lang="en-IN" sz="2000" dirty="0" err="1"/>
              <a:t>plt.show</a:t>
            </a:r>
            <a:r>
              <a:rPr lang="en-IN" sz="2000" dirty="0"/>
              <a:t>() # </a:t>
            </a:r>
            <a:r>
              <a:rPr lang="en-IN" sz="2000" dirty="0" err="1"/>
              <a:t>Analyze</a:t>
            </a:r>
            <a:r>
              <a:rPr lang="en-IN" sz="2000" dirty="0"/>
              <a:t> the results, and further tailor your marketing strategies or other actions for each cluster</a:t>
            </a:r>
            <a:endParaRPr lang="en-IN" sz="2000" dirty="0"/>
          </a:p>
        </p:txBody>
      </p:sp>
    </p:spTree>
    <p:extLst>
      <p:ext uri="{BB962C8B-B14F-4D97-AF65-F5344CB8AC3E}">
        <p14:creationId xmlns:p14="http://schemas.microsoft.com/office/powerpoint/2010/main" val="3432429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212976"/>
            <a:ext cx="6965245" cy="1243266"/>
          </a:xfrm>
        </p:spPr>
        <p:txBody>
          <a:bodyPr>
            <a:normAutofit fontScale="90000"/>
          </a:bodyPr>
          <a:lstStyle/>
          <a:p>
            <a:r>
              <a:rPr lang="en-US" dirty="0" smtClean="0"/>
              <a:t>THANK YOU </a:t>
            </a:r>
            <a:br>
              <a:rPr lang="en-US" dirty="0" smtClean="0"/>
            </a:br>
            <a:r>
              <a:rPr lang="en-US" dirty="0" smtClean="0"/>
              <a:t>                         </a:t>
            </a:r>
            <a:endParaRPr lang="en-IN" dirty="0"/>
          </a:p>
        </p:txBody>
      </p:sp>
      <p:sp>
        <p:nvSpPr>
          <p:cNvPr id="3" name="Content Placeholder 2"/>
          <p:cNvSpPr>
            <a:spLocks noGrp="1"/>
          </p:cNvSpPr>
          <p:nvPr>
            <p:ph idx="1"/>
          </p:nvPr>
        </p:nvSpPr>
        <p:spPr>
          <a:xfrm>
            <a:off x="1187624" y="-1107504"/>
            <a:ext cx="6196405" cy="3603812"/>
          </a:xfrm>
        </p:spPr>
        <p:txBody>
          <a:bodyPr/>
          <a:lstStyle/>
          <a:p>
            <a:pPr marL="0" indent="0">
              <a:buNone/>
            </a:pPr>
            <a:endParaRPr lang="en-IN" dirty="0"/>
          </a:p>
        </p:txBody>
      </p:sp>
    </p:spTree>
    <p:extLst>
      <p:ext uri="{BB962C8B-B14F-4D97-AF65-F5344CB8AC3E}">
        <p14:creationId xmlns:p14="http://schemas.microsoft.com/office/powerpoint/2010/main" val="3456767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problem is to effectively group customers into segments based on their shared characteristics, preferences, and behaviors. This segmentation is crucial for businesses looking to:</a:t>
            </a:r>
          </a:p>
          <a:p>
            <a:r>
              <a:rPr lang="en-US" dirty="0"/>
              <a:t>Understand their customer base better.</a:t>
            </a:r>
          </a:p>
          <a:p>
            <a:r>
              <a:rPr lang="en-US" dirty="0"/>
              <a:t>Target specific customer segments with personalized marketing campaigns.</a:t>
            </a:r>
          </a:p>
          <a:p>
            <a:r>
              <a:rPr lang="en-US" dirty="0"/>
              <a:t>Optimize product or service offerings for different segments.</a:t>
            </a:r>
          </a:p>
          <a:p>
            <a:r>
              <a:rPr lang="en-US" dirty="0"/>
              <a:t>Improve customer retention and acquisition strategies.</a:t>
            </a:r>
          </a:p>
          <a:p>
            <a:r>
              <a:rPr lang="en-US" dirty="0"/>
              <a:t>Make data-driven decisions for business growth.</a:t>
            </a:r>
          </a:p>
          <a:p>
            <a:endParaRPr lang="en-IN" dirty="0"/>
          </a:p>
        </p:txBody>
      </p:sp>
    </p:spTree>
    <p:extLst>
      <p:ext uri="{BB962C8B-B14F-4D97-AF65-F5344CB8AC3E}">
        <p14:creationId xmlns:p14="http://schemas.microsoft.com/office/powerpoint/2010/main" val="206370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THINKING PROCESS</a:t>
            </a:r>
            <a:endParaRPr lang="en-IN" dirty="0"/>
          </a:p>
        </p:txBody>
      </p:sp>
      <p:sp>
        <p:nvSpPr>
          <p:cNvPr id="3" name="Content Placeholder 2"/>
          <p:cNvSpPr>
            <a:spLocks noGrp="1"/>
          </p:cNvSpPr>
          <p:nvPr>
            <p:ph idx="1"/>
          </p:nvPr>
        </p:nvSpPr>
        <p:spPr/>
        <p:txBody>
          <a:bodyPr>
            <a:normAutofit/>
          </a:bodyPr>
          <a:lstStyle/>
          <a:p>
            <a:r>
              <a:rPr lang="en-US" sz="1800" dirty="0"/>
              <a:t>Design thinking is a human-centered, iterative problem-solving approach. Here's how it can be applied to customer segmentation using data science</a:t>
            </a:r>
            <a:r>
              <a:rPr lang="en-US" sz="1800" dirty="0" smtClean="0"/>
              <a:t>:</a:t>
            </a:r>
          </a:p>
          <a:p>
            <a:r>
              <a:rPr lang="en-US" sz="1800" b="1" dirty="0"/>
              <a:t>Empathize:</a:t>
            </a:r>
            <a:r>
              <a:rPr lang="en-US" sz="1800" dirty="0"/>
              <a:t> Understand your customers by gathering data and conducting research. Identify their needs, behaviors, and pain points. This involves collecting both qualitative and quantitative data.</a:t>
            </a:r>
          </a:p>
          <a:p>
            <a:r>
              <a:rPr lang="en-US" sz="1800" b="1" dirty="0" smtClean="0"/>
              <a:t>Define</a:t>
            </a:r>
            <a:r>
              <a:rPr lang="en-US" sz="1800" b="1" dirty="0"/>
              <a:t>:</a:t>
            </a:r>
            <a:r>
              <a:rPr lang="en-US" sz="1800" dirty="0"/>
              <a:t> Clearly define the problem you want to solve through customer segmentation. This might involve defining the characteristics or attributes that will be used for segmentation.</a:t>
            </a:r>
            <a:endParaRPr lang="en-US" sz="1800" dirty="0" smtClean="0"/>
          </a:p>
          <a:p>
            <a:endParaRPr lang="en-IN" sz="1800" dirty="0"/>
          </a:p>
        </p:txBody>
      </p:sp>
    </p:spTree>
    <p:extLst>
      <p:ext uri="{BB962C8B-B14F-4D97-AF65-F5344CB8AC3E}">
        <p14:creationId xmlns:p14="http://schemas.microsoft.com/office/powerpoint/2010/main" val="686919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2625" y="1583080"/>
            <a:ext cx="45719" cy="45719"/>
          </a:xfrm>
        </p:spPr>
        <p:txBody>
          <a:bodyPr>
            <a:normAutofit fontScale="90000"/>
          </a:bodyPr>
          <a:lstStyle/>
          <a:p>
            <a:endParaRPr lang="en-IN" dirty="0"/>
          </a:p>
        </p:txBody>
      </p:sp>
      <p:sp>
        <p:nvSpPr>
          <p:cNvPr id="3" name="Content Placeholder 2"/>
          <p:cNvSpPr>
            <a:spLocks noGrp="1"/>
          </p:cNvSpPr>
          <p:nvPr>
            <p:ph idx="1"/>
          </p:nvPr>
        </p:nvSpPr>
        <p:spPr>
          <a:xfrm>
            <a:off x="1043608" y="908720"/>
            <a:ext cx="6984776" cy="5174389"/>
          </a:xfrm>
        </p:spPr>
        <p:txBody>
          <a:bodyPr>
            <a:normAutofit/>
          </a:bodyPr>
          <a:lstStyle/>
          <a:p>
            <a:r>
              <a:rPr lang="en-US" sz="2100" b="1" dirty="0"/>
              <a:t>Ideate:</a:t>
            </a:r>
            <a:r>
              <a:rPr lang="en-US" sz="2100" dirty="0"/>
              <a:t> Generate ideas for customer segmentation strategies. Brainstorm potential variables or features that can be used to segment customers. Consider different data sources, such as demographic, psychographic, and transactional data.</a:t>
            </a:r>
          </a:p>
          <a:p>
            <a:r>
              <a:rPr lang="en-US" sz="2100" b="1" dirty="0"/>
              <a:t>Prototype:</a:t>
            </a:r>
            <a:r>
              <a:rPr lang="en-US" sz="2100" dirty="0"/>
              <a:t> Create initial customer segments based on your ideas. This can be done manually or with the help of data science tools and algorithms. Develop a prototype segmentation model.</a:t>
            </a:r>
          </a:p>
          <a:p>
            <a:r>
              <a:rPr lang="en-US" sz="2100" b="1" dirty="0"/>
              <a:t>Test:</a:t>
            </a:r>
            <a:r>
              <a:rPr lang="en-US" sz="2100" dirty="0"/>
              <a:t> Evaluate the prototype segmentation model using historical data or a subset of your customer base. Measure the model's performance and assess how well it identifies distinct customer segments</a:t>
            </a:r>
            <a:r>
              <a:rPr lang="en-US" dirty="0"/>
              <a:t>.</a:t>
            </a:r>
          </a:p>
          <a:p>
            <a:endParaRPr lang="en-IN" dirty="0"/>
          </a:p>
        </p:txBody>
      </p:sp>
    </p:spTree>
    <p:extLst>
      <p:ext uri="{BB962C8B-B14F-4D97-AF65-F5344CB8AC3E}">
        <p14:creationId xmlns:p14="http://schemas.microsoft.com/office/powerpoint/2010/main" val="120567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4288" y="1628800"/>
            <a:ext cx="895980" cy="391267"/>
          </a:xfrm>
        </p:spPr>
        <p:txBody>
          <a:bodyPr>
            <a:normAutofit fontScale="90000"/>
          </a:bodyPr>
          <a:lstStyle/>
          <a:p>
            <a:endParaRPr lang="en-IN"/>
          </a:p>
        </p:txBody>
      </p:sp>
      <p:sp>
        <p:nvSpPr>
          <p:cNvPr id="3" name="Content Placeholder 2"/>
          <p:cNvSpPr>
            <a:spLocks noGrp="1"/>
          </p:cNvSpPr>
          <p:nvPr>
            <p:ph idx="1"/>
          </p:nvPr>
        </p:nvSpPr>
        <p:spPr>
          <a:xfrm>
            <a:off x="1115616" y="1052736"/>
            <a:ext cx="6984776" cy="4896544"/>
          </a:xfrm>
        </p:spPr>
        <p:txBody>
          <a:bodyPr/>
          <a:lstStyle/>
          <a:p>
            <a:r>
              <a:rPr lang="en-US" b="1" dirty="0"/>
              <a:t>Feedback and Refine:</a:t>
            </a:r>
            <a:r>
              <a:rPr lang="en-US" dirty="0"/>
              <a:t> Gather feedback from stakeholders and data experts. Refine the segmentation model based on the feedback, and iterate as necessary.</a:t>
            </a:r>
          </a:p>
          <a:p>
            <a:r>
              <a:rPr lang="en-US" b="1" dirty="0"/>
              <a:t>Implement:</a:t>
            </a:r>
            <a:r>
              <a:rPr lang="en-US" dirty="0"/>
              <a:t> Deploy the final segmentation model on your complete customer dataset. Make it an integral part of your decision-making process.</a:t>
            </a:r>
          </a:p>
          <a:p>
            <a:r>
              <a:rPr lang="en-US" b="1" dirty="0"/>
              <a:t>Iterate:</a:t>
            </a:r>
            <a:r>
              <a:rPr lang="en-US" dirty="0"/>
              <a:t> Continuously monitor the effectiveness of the segmentation model and refine it over time as new data becomes available or customer behaviors change.</a:t>
            </a:r>
          </a:p>
          <a:p>
            <a:pPr marL="0" indent="0">
              <a:buNone/>
            </a:pPr>
            <a:endParaRPr lang="en-IN" dirty="0"/>
          </a:p>
        </p:txBody>
      </p:sp>
    </p:spTree>
    <p:extLst>
      <p:ext uri="{BB962C8B-B14F-4D97-AF65-F5344CB8AC3E}">
        <p14:creationId xmlns:p14="http://schemas.microsoft.com/office/powerpoint/2010/main" val="3887380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Phases of Development for Customer </a:t>
            </a:r>
            <a:r>
              <a:rPr lang="en-US" b="1" dirty="0" smtClean="0"/>
              <a:t>Segmentation</a:t>
            </a:r>
            <a:endParaRPr lang="en-IN" dirty="0"/>
          </a:p>
        </p:txBody>
      </p:sp>
      <p:sp>
        <p:nvSpPr>
          <p:cNvPr id="3" name="Content Placeholder 2"/>
          <p:cNvSpPr>
            <a:spLocks noGrp="1"/>
          </p:cNvSpPr>
          <p:nvPr>
            <p:ph idx="1"/>
          </p:nvPr>
        </p:nvSpPr>
        <p:spPr/>
        <p:txBody>
          <a:bodyPr>
            <a:normAutofit/>
          </a:bodyPr>
          <a:lstStyle/>
          <a:p>
            <a:r>
              <a:rPr lang="en-US" sz="1800" dirty="0"/>
              <a:t>The development of customer segmentation using data science can be broken down into several phases:</a:t>
            </a:r>
          </a:p>
          <a:p>
            <a:r>
              <a:rPr lang="en-US" sz="1800" b="1" dirty="0"/>
              <a:t>Data Collection:</a:t>
            </a:r>
            <a:r>
              <a:rPr lang="en-US" sz="1800" dirty="0"/>
              <a:t> Collect and aggregate relevant data from various sources, such as customer databases, CRM systems, social media, surveys, and website analytics.</a:t>
            </a:r>
          </a:p>
          <a:p>
            <a:r>
              <a:rPr lang="en-US" sz="1800" b="1" dirty="0"/>
              <a:t>Data Preprocessing:</a:t>
            </a:r>
            <a:r>
              <a:rPr lang="en-US" sz="1800" dirty="0"/>
              <a:t> Clean, transform, and prepare the data for analysis. This may involve handling missing values, standardizing data, and feature engineering.</a:t>
            </a:r>
          </a:p>
          <a:p>
            <a:r>
              <a:rPr lang="en-US" sz="1800" b="1" dirty="0"/>
              <a:t>Exploratory Data Analysis (EDA):</a:t>
            </a:r>
            <a:r>
              <a:rPr lang="en-US" sz="1800" dirty="0"/>
              <a:t> Conduct EDA to gain insights into the data and identify potential variables for segmentation. Visualize and summarize the data to understand customer behavior.</a:t>
            </a:r>
          </a:p>
          <a:p>
            <a:endParaRPr lang="en-IN" sz="1800" dirty="0"/>
          </a:p>
        </p:txBody>
      </p:sp>
    </p:spTree>
    <p:extLst>
      <p:ext uri="{BB962C8B-B14F-4D97-AF65-F5344CB8AC3E}">
        <p14:creationId xmlns:p14="http://schemas.microsoft.com/office/powerpoint/2010/main" val="354290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2280" y="692697"/>
            <a:ext cx="772557" cy="360040"/>
          </a:xfrm>
        </p:spPr>
        <p:txBody>
          <a:bodyPr>
            <a:normAutofit fontScale="90000"/>
          </a:bodyPr>
          <a:lstStyle/>
          <a:p>
            <a:endParaRPr lang="en-IN"/>
          </a:p>
        </p:txBody>
      </p:sp>
      <p:sp>
        <p:nvSpPr>
          <p:cNvPr id="3" name="Content Placeholder 2"/>
          <p:cNvSpPr>
            <a:spLocks noGrp="1"/>
          </p:cNvSpPr>
          <p:nvPr>
            <p:ph idx="1"/>
          </p:nvPr>
        </p:nvSpPr>
        <p:spPr>
          <a:xfrm>
            <a:off x="1043608" y="908720"/>
            <a:ext cx="7128792" cy="5112568"/>
          </a:xfrm>
        </p:spPr>
        <p:txBody>
          <a:bodyPr>
            <a:normAutofit/>
          </a:bodyPr>
          <a:lstStyle/>
          <a:p>
            <a:r>
              <a:rPr lang="en-US" sz="1800" b="1" dirty="0"/>
              <a:t>Feature Selection:</a:t>
            </a:r>
            <a:r>
              <a:rPr lang="en-US" sz="1800" dirty="0"/>
              <a:t> Choose the most relevant features or variables for segmentation. Feature selection can help improve the accuracy of the segmentation model.</a:t>
            </a:r>
          </a:p>
          <a:p>
            <a:r>
              <a:rPr lang="en-US" sz="1800" b="1" dirty="0"/>
              <a:t>Model Selection:</a:t>
            </a:r>
            <a:r>
              <a:rPr lang="en-US" sz="1800" dirty="0"/>
              <a:t> Choose an appropriate data science algorithm or method for customer segmentation. Common approaches include clustering techniques like k-means, hierarchical clustering, or machine learning models like decision trees, random forests, or neural networks.</a:t>
            </a:r>
          </a:p>
          <a:p>
            <a:r>
              <a:rPr lang="en-US" sz="1800" b="1" dirty="0"/>
              <a:t>Model Training:</a:t>
            </a:r>
            <a:r>
              <a:rPr lang="en-US" sz="1800" dirty="0"/>
              <a:t> Train the chosen model on the prepared data, using a portion of the data for training and another portion for testing and validation.</a:t>
            </a:r>
          </a:p>
          <a:p>
            <a:r>
              <a:rPr lang="en-US" sz="1800" b="1" dirty="0"/>
              <a:t>Validation and Evaluation:</a:t>
            </a:r>
            <a:r>
              <a:rPr lang="en-US" sz="1800" dirty="0"/>
              <a:t> Evaluate the segmentation model's performance using appropriate metrics, such as silhouette score, Davies-</a:t>
            </a:r>
            <a:r>
              <a:rPr lang="en-US" sz="1800" dirty="0" err="1"/>
              <a:t>Bouldin</a:t>
            </a:r>
            <a:r>
              <a:rPr lang="en-US" sz="1800" dirty="0"/>
              <a:t> index, or domain-specific measures. Ensure that the model effectively identifies distinct customer segments.</a:t>
            </a:r>
          </a:p>
          <a:p>
            <a:endParaRPr lang="en-IN" sz="1800" dirty="0"/>
          </a:p>
        </p:txBody>
      </p:sp>
    </p:spTree>
    <p:extLst>
      <p:ext uri="{BB962C8B-B14F-4D97-AF65-F5344CB8AC3E}">
        <p14:creationId xmlns:p14="http://schemas.microsoft.com/office/powerpoint/2010/main" val="561387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6336" y="817583"/>
            <a:ext cx="463932" cy="739210"/>
          </a:xfrm>
        </p:spPr>
        <p:txBody>
          <a:bodyPr>
            <a:normAutofit fontScale="90000"/>
          </a:bodyPr>
          <a:lstStyle/>
          <a:p>
            <a:endParaRPr lang="en-IN"/>
          </a:p>
        </p:txBody>
      </p:sp>
      <p:sp>
        <p:nvSpPr>
          <p:cNvPr id="3" name="Content Placeholder 2"/>
          <p:cNvSpPr>
            <a:spLocks noGrp="1"/>
          </p:cNvSpPr>
          <p:nvPr>
            <p:ph idx="1"/>
          </p:nvPr>
        </p:nvSpPr>
        <p:spPr>
          <a:xfrm>
            <a:off x="1115616" y="908720"/>
            <a:ext cx="6912768" cy="4896544"/>
          </a:xfrm>
        </p:spPr>
        <p:txBody>
          <a:bodyPr>
            <a:normAutofit/>
          </a:bodyPr>
          <a:lstStyle/>
          <a:p>
            <a:r>
              <a:rPr lang="en-US" sz="2000" b="1" dirty="0"/>
              <a:t>Interpretation:</a:t>
            </a:r>
            <a:r>
              <a:rPr lang="en-US" sz="2000" dirty="0"/>
              <a:t> Interpret the segments and gain actionable insights. Understand the characteristics and behaviors of each segment and their implications for marketing and product strategies.</a:t>
            </a:r>
          </a:p>
          <a:p>
            <a:r>
              <a:rPr lang="en-US" sz="2000" b="1" dirty="0"/>
              <a:t>Deployment:</a:t>
            </a:r>
            <a:r>
              <a:rPr lang="en-US" sz="2000" dirty="0"/>
              <a:t> Implement the segmentation model in your business processes to guide decision-making, marketing campaigns, and product development.</a:t>
            </a:r>
          </a:p>
          <a:p>
            <a:r>
              <a:rPr lang="en-US" sz="2000" b="1" dirty="0"/>
              <a:t>Monitoring and Maintenance:</a:t>
            </a:r>
            <a:r>
              <a:rPr lang="en-US" sz="2000" dirty="0"/>
              <a:t> Continuously monitor the segments and update the model as needed to adapt to changing customer behaviors and market dynamics.</a:t>
            </a:r>
          </a:p>
          <a:p>
            <a:r>
              <a:rPr lang="en-US" sz="2000" dirty="0"/>
              <a:t>By following this outline, businesses can use data science to effectively segment their customers, leading to more targeted and personalized strategies that enhance customer satisfaction and drive business growth.</a:t>
            </a:r>
          </a:p>
          <a:p>
            <a:pPr marL="0" indent="0">
              <a:buNone/>
            </a:pPr>
            <a:endParaRPr lang="en-US" sz="2000" dirty="0"/>
          </a:p>
        </p:txBody>
      </p:sp>
    </p:spTree>
    <p:extLst>
      <p:ext uri="{BB962C8B-B14F-4D97-AF65-F5344CB8AC3E}">
        <p14:creationId xmlns:p14="http://schemas.microsoft.com/office/powerpoint/2010/main" val="13786471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291</TotalTime>
  <Words>2004</Words>
  <Application>Microsoft Office PowerPoint</Application>
  <PresentationFormat>On-screen Show (4:3)</PresentationFormat>
  <Paragraphs>126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Pushpin</vt:lpstr>
      <vt:lpstr>Applied data science                                                                      </vt:lpstr>
      <vt:lpstr>Customer segmentation using data science</vt:lpstr>
      <vt:lpstr>PROBLEM STATEMENT</vt:lpstr>
      <vt:lpstr>DESIGN THINKING PROCESS</vt:lpstr>
      <vt:lpstr>PowerPoint Presentation</vt:lpstr>
      <vt:lpstr>PowerPoint Presentation</vt:lpstr>
      <vt:lpstr>Phases of Development for Customer Segmentation</vt:lpstr>
      <vt:lpstr>PowerPoint Presentation</vt:lpstr>
      <vt:lpstr>PowerPoint Presentation</vt:lpstr>
      <vt:lpstr>Dataset Description</vt:lpstr>
      <vt:lpstr>DATASET</vt:lpstr>
      <vt:lpstr>PowerPoint Presentation</vt:lpstr>
      <vt:lpstr>PowerPoint Presentation</vt:lpstr>
      <vt:lpstr>PowerPoint Presentation</vt:lpstr>
      <vt:lpstr>Data Preprocessing</vt:lpstr>
      <vt:lpstr>PowerPoint Presentation</vt:lpstr>
      <vt:lpstr> Feature Extraction </vt:lpstr>
      <vt:lpstr>Modeling and Segmentation</vt:lpstr>
      <vt:lpstr>Choice of Machine Learning Algorithm</vt:lpstr>
      <vt:lpstr>Model Training</vt:lpstr>
      <vt:lpstr>Evaluation Metrics</vt:lpstr>
      <vt:lpstr>Interpretation and Application</vt:lpstr>
      <vt:lpstr>Iterate and Refine </vt:lpstr>
      <vt:lpstr>conclusion</vt:lpstr>
      <vt:lpstr> CODING </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customer segmentation using data science</dc:title>
  <dc:creator>ADMIN</dc:creator>
  <cp:lastModifiedBy>ADMIN</cp:lastModifiedBy>
  <cp:revision>25</cp:revision>
  <dcterms:created xsi:type="dcterms:W3CDTF">2023-11-01T04:36:01Z</dcterms:created>
  <dcterms:modified xsi:type="dcterms:W3CDTF">2023-11-01T10:09:08Z</dcterms:modified>
</cp:coreProperties>
</file>