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57" r:id="rId3"/>
    <p:sldId id="260" r:id="rId4"/>
    <p:sldId id="261" r:id="rId5"/>
    <p:sldId id="262" r:id="rId6"/>
    <p:sldId id="263" r:id="rId7"/>
    <p:sldId id="265" r:id="rId8"/>
    <p:sldId id="266" r:id="rId9"/>
    <p:sldId id="267" r:id="rId10"/>
    <p:sldId id="268" r:id="rId11"/>
    <p:sldId id="269" r:id="rId12"/>
    <p:sldId id="270" r:id="rId13"/>
    <p:sldId id="258" r:id="rId14"/>
    <p:sldId id="259"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7AC2AC-0C21-4325-A580-CCCC7F7C030B}" type="datetimeFigureOut">
              <a:rPr lang="en-IN" smtClean="0"/>
              <a:t>18-10-2023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D7ACD7-D051-4068-BFE9-16EBFB8247EA}" type="slidenum">
              <a:rPr lang="en-IN" smtClean="0"/>
              <a:t>‹#›</a:t>
            </a:fld>
            <a:endParaRPr lang="en-IN"/>
          </a:p>
        </p:txBody>
      </p:sp>
    </p:spTree>
    <p:extLst>
      <p:ext uri="{BB962C8B-B14F-4D97-AF65-F5344CB8AC3E}">
        <p14:creationId xmlns:p14="http://schemas.microsoft.com/office/powerpoint/2010/main" val="7787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D7ACD7-D051-4068-BFE9-16EBFB8247EA}" type="slidenum">
              <a:rPr lang="en-IN" smtClean="0"/>
              <a:t>5</a:t>
            </a:fld>
            <a:endParaRPr lang="en-IN"/>
          </a:p>
        </p:txBody>
      </p:sp>
    </p:spTree>
    <p:extLst>
      <p:ext uri="{BB962C8B-B14F-4D97-AF65-F5344CB8AC3E}">
        <p14:creationId xmlns:p14="http://schemas.microsoft.com/office/powerpoint/2010/main" val="377690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E68E52D-F6FD-4937-944C-7E9A6923164B}" type="datetimeFigureOut">
              <a:rPr lang="en-IN" smtClean="0"/>
              <a:t>18-10-2023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2A4F801-1F1B-4639-BB5D-468DB7DDFDDC}"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8E52D-F6FD-4937-944C-7E9A6923164B}"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8E52D-F6FD-4937-944C-7E9A6923164B}"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8E52D-F6FD-4937-944C-7E9A6923164B}"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8E52D-F6FD-4937-944C-7E9A6923164B}"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E68E52D-F6FD-4937-944C-7E9A6923164B}"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A4F801-1F1B-4639-BB5D-468DB7DDFDDC}"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68E52D-F6FD-4937-944C-7E9A6923164B}"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68E52D-F6FD-4937-944C-7E9A6923164B}"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8E52D-F6FD-4937-944C-7E9A6923164B}"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E68E52D-F6FD-4937-944C-7E9A6923164B}" type="datetimeFigureOut">
              <a:rPr lang="en-IN" smtClean="0"/>
              <a:t>18-10-2023</a:t>
            </a:fld>
            <a:endParaRPr lang="en-IN"/>
          </a:p>
        </p:txBody>
      </p:sp>
      <p:sp>
        <p:nvSpPr>
          <p:cNvPr id="7" name="Slide Number Placeholder 6"/>
          <p:cNvSpPr>
            <a:spLocks noGrp="1"/>
          </p:cNvSpPr>
          <p:nvPr>
            <p:ph type="sldNum" sz="quarter" idx="12"/>
          </p:nvPr>
        </p:nvSpPr>
        <p:spPr/>
        <p:txBody>
          <a:bodyPr/>
          <a:lstStyle/>
          <a:p>
            <a:fld id="{12A4F801-1F1B-4639-BB5D-468DB7DDFDDC}"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8E52D-F6FD-4937-944C-7E9A6923164B}" type="datetimeFigureOut">
              <a:rPr lang="en-IN" smtClean="0"/>
              <a:t>18-10-2023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12A4F801-1F1B-4639-BB5D-468DB7DDFDD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E68E52D-F6FD-4937-944C-7E9A6923164B}" type="datetimeFigureOut">
              <a:rPr lang="en-IN" smtClean="0"/>
              <a:t>18-10-2023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2A4F801-1F1B-4639-BB5D-468DB7DDFDD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016" y="2564904"/>
            <a:ext cx="3313355" cy="1728192"/>
          </a:xfrm>
        </p:spPr>
        <p:txBody>
          <a:bodyPr>
            <a:normAutofit fontScale="90000"/>
          </a:bodyPr>
          <a:lstStyle/>
          <a:p>
            <a:pPr algn="ctr"/>
            <a:r>
              <a:rPr lang="en-US" dirty="0" smtClean="0"/>
              <a:t>Customer segmentation using data science </a:t>
            </a:r>
            <a:endParaRPr lang="en-IN" dirty="0"/>
          </a:p>
        </p:txBody>
      </p:sp>
      <p:sp>
        <p:nvSpPr>
          <p:cNvPr id="3" name="Subtitle 2"/>
          <p:cNvSpPr>
            <a:spLocks noGrp="1"/>
          </p:cNvSpPr>
          <p:nvPr>
            <p:ph type="subTitle" idx="1"/>
          </p:nvPr>
        </p:nvSpPr>
        <p:spPr>
          <a:xfrm>
            <a:off x="3491880" y="4437112"/>
            <a:ext cx="5114778" cy="1473312"/>
          </a:xfrm>
        </p:spPr>
        <p:txBody>
          <a:bodyPr>
            <a:normAutofit/>
          </a:bodyPr>
          <a:lstStyle/>
          <a:p>
            <a:pPr marL="342900" indent="-342900" algn="ctr">
              <a:buFont typeface="Wingdings" pitchFamily="2" charset="2"/>
              <a:buChar char="§"/>
            </a:pPr>
            <a:r>
              <a:rPr lang="en-US" dirty="0" smtClean="0"/>
              <a:t>INTRODUCTION</a:t>
            </a:r>
          </a:p>
          <a:p>
            <a:pPr marL="342900" indent="-342900" algn="ctr">
              <a:buFont typeface="Wingdings" pitchFamily="2" charset="2"/>
              <a:buChar char="§"/>
            </a:pPr>
            <a:r>
              <a:rPr lang="en-US" dirty="0" smtClean="0"/>
              <a:t>ANALYSIS NEED</a:t>
            </a:r>
          </a:p>
          <a:p>
            <a:pPr marL="342900" indent="-342900" algn="ctr">
              <a:buFont typeface="Wingdings" pitchFamily="2" charset="2"/>
              <a:buChar char="§"/>
            </a:pPr>
            <a:r>
              <a:rPr lang="en-US" dirty="0" smtClean="0"/>
              <a:t>PROGRAM</a:t>
            </a:r>
          </a:p>
          <a:p>
            <a:pPr marL="342900" indent="-342900" algn="ctr">
              <a:buFont typeface="Wingdings" pitchFamily="2" charset="2"/>
              <a:buChar char="§"/>
            </a:pPr>
            <a:r>
              <a:rPr lang="en-US" dirty="0" smtClean="0"/>
              <a:t>CONCLUSION</a:t>
            </a:r>
            <a:endParaRPr lang="en-IN" dirty="0"/>
          </a:p>
        </p:txBody>
      </p:sp>
    </p:spTree>
    <p:extLst>
      <p:ext uri="{BB962C8B-B14F-4D97-AF65-F5344CB8AC3E}">
        <p14:creationId xmlns:p14="http://schemas.microsoft.com/office/powerpoint/2010/main" val="11546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Market Basket </a:t>
            </a:r>
            <a:r>
              <a:rPr lang="en-IN" dirty="0" smtClean="0"/>
              <a:t>Analysis</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Identifying patterns in customer purchases to group products that are frequently bought together.</a:t>
            </a:r>
          </a:p>
          <a:p>
            <a:pPr marL="0" indent="0">
              <a:buNone/>
            </a:pPr>
            <a:endParaRPr lang="en-US" dirty="0"/>
          </a:p>
          <a:p>
            <a:pPr lvl="1"/>
            <a:r>
              <a:rPr lang="en-US" b="1" dirty="0"/>
              <a:t>Tools</a:t>
            </a:r>
            <a:r>
              <a:rPr lang="en-US" dirty="0"/>
              <a:t>: Association rule mining, </a:t>
            </a:r>
            <a:r>
              <a:rPr lang="en-US" dirty="0" err="1"/>
              <a:t>Apriori</a:t>
            </a:r>
            <a:r>
              <a:rPr lang="en-US" dirty="0"/>
              <a:t> algorithm.</a:t>
            </a:r>
          </a:p>
          <a:p>
            <a:pPr marL="0" indent="0">
              <a:buNone/>
            </a:pPr>
            <a:endParaRPr lang="en-IN" dirty="0"/>
          </a:p>
        </p:txBody>
      </p:sp>
    </p:spTree>
    <p:extLst>
      <p:ext uri="{BB962C8B-B14F-4D97-AF65-F5344CB8AC3E}">
        <p14:creationId xmlns:p14="http://schemas.microsoft.com/office/powerpoint/2010/main" val="380975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Cohort </a:t>
            </a:r>
            <a:r>
              <a:rPr lang="en-IN" dirty="0" smtClean="0"/>
              <a:t>Analysis</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Grouping customers who share similar characteristics and behaviors during a specific time period.</a:t>
            </a:r>
          </a:p>
          <a:p>
            <a:pPr marL="0" indent="0">
              <a:buNone/>
            </a:pPr>
            <a:r>
              <a:rPr lang="en-US" dirty="0"/>
              <a:t/>
            </a:r>
            <a:br>
              <a:rPr lang="en-US" dirty="0"/>
            </a:br>
            <a:endParaRPr lang="en-US" dirty="0"/>
          </a:p>
          <a:p>
            <a:pPr lvl="1"/>
            <a:r>
              <a:rPr lang="en-US" b="1" dirty="0"/>
              <a:t>Tools</a:t>
            </a:r>
            <a:r>
              <a:rPr lang="en-US" dirty="0"/>
              <a:t>: Time-series analysis, cohort analysis, customer segmentation models.</a:t>
            </a:r>
          </a:p>
          <a:p>
            <a:pPr marL="0" indent="0">
              <a:buNone/>
            </a:pPr>
            <a:endParaRPr lang="en-IN" dirty="0"/>
          </a:p>
        </p:txBody>
      </p:sp>
    </p:spTree>
    <p:extLst>
      <p:ext uri="{BB962C8B-B14F-4D97-AF65-F5344CB8AC3E}">
        <p14:creationId xmlns:p14="http://schemas.microsoft.com/office/powerpoint/2010/main" val="208869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Machine Learning and </a:t>
            </a:r>
            <a:r>
              <a:rPr lang="en-IN" dirty="0" smtClean="0"/>
              <a:t>Clustering</a:t>
            </a:r>
            <a:endParaRPr lang="en-IN" dirty="0"/>
          </a:p>
        </p:txBody>
      </p:sp>
      <p:sp>
        <p:nvSpPr>
          <p:cNvPr id="3" name="Content Placeholder 2"/>
          <p:cNvSpPr>
            <a:spLocks noGrp="1"/>
          </p:cNvSpPr>
          <p:nvPr>
            <p:ph idx="1"/>
          </p:nvPr>
        </p:nvSpPr>
        <p:spPr/>
        <p:txBody>
          <a:bodyPr>
            <a:normAutofit fontScale="92500"/>
          </a:bodyPr>
          <a:lstStyle/>
          <a:p>
            <a:r>
              <a:rPr lang="en-US" b="1" dirty="0"/>
              <a:t>Analysis</a:t>
            </a:r>
            <a:r>
              <a:rPr lang="en-US" dirty="0"/>
              <a:t>: Using machine learning algorithms like k-means, hierarchical clustering, or DBSCAN to automatically segment customers based on various features and behaviors.</a:t>
            </a:r>
          </a:p>
          <a:p>
            <a:pPr marL="0" indent="0">
              <a:buNone/>
            </a:pPr>
            <a:r>
              <a:rPr lang="en-US" dirty="0" smtClean="0"/>
              <a:t> </a:t>
            </a:r>
            <a:r>
              <a:rPr lang="en-US" dirty="0"/>
              <a:t/>
            </a:r>
            <a:br>
              <a:rPr lang="en-US" dirty="0"/>
            </a:br>
            <a:r>
              <a:rPr lang="en-US" dirty="0" smtClean="0"/>
              <a:t> </a:t>
            </a:r>
            <a:r>
              <a:rPr lang="en-US" b="1" dirty="0" smtClean="0"/>
              <a:t>Tools</a:t>
            </a:r>
            <a:r>
              <a:rPr lang="en-US" dirty="0"/>
              <a:t>: Python, R, </a:t>
            </a:r>
            <a:r>
              <a:rPr lang="en-US" dirty="0" err="1"/>
              <a:t>scikit</a:t>
            </a:r>
            <a:r>
              <a:rPr lang="en-US" dirty="0"/>
              <a:t>-learn, clustering algorithms.</a:t>
            </a:r>
          </a:p>
          <a:p>
            <a:pPr marL="0" indent="0">
              <a:buNone/>
            </a:pPr>
            <a:r>
              <a:rPr lang="en-US" dirty="0"/>
              <a:t/>
            </a:r>
            <a:br>
              <a:rPr lang="en-US" dirty="0"/>
            </a:br>
            <a:endParaRPr lang="en-IN" dirty="0"/>
          </a:p>
        </p:txBody>
      </p:sp>
    </p:spTree>
    <p:extLst>
      <p:ext uri="{BB962C8B-B14F-4D97-AF65-F5344CB8AC3E}">
        <p14:creationId xmlns:p14="http://schemas.microsoft.com/office/powerpoint/2010/main" val="412273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Social Network </a:t>
            </a:r>
            <a:r>
              <a:rPr lang="en-IN" dirty="0" smtClean="0"/>
              <a:t>Analysis</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Segmenting customers based on their social connections and influences within a network.</a:t>
            </a:r>
          </a:p>
          <a:p>
            <a:pPr marL="0" indent="0">
              <a:buNone/>
            </a:pPr>
            <a:r>
              <a:rPr lang="en-US" dirty="0" smtClean="0"/>
              <a:t> </a:t>
            </a:r>
            <a:r>
              <a:rPr lang="en-US" dirty="0"/>
              <a:t/>
            </a:r>
            <a:br>
              <a:rPr lang="en-US" dirty="0"/>
            </a:br>
            <a:r>
              <a:rPr lang="en-US" dirty="0" smtClean="0"/>
              <a:t> </a:t>
            </a:r>
            <a:r>
              <a:rPr lang="en-US" b="1" dirty="0" smtClean="0"/>
              <a:t>Tools</a:t>
            </a:r>
            <a:r>
              <a:rPr lang="en-US" dirty="0"/>
              <a:t>: Network analysis tools, graph theory, </a:t>
            </a:r>
            <a:r>
              <a:rPr lang="en-US" dirty="0" smtClean="0"/>
              <a:t>    social </a:t>
            </a:r>
            <a:r>
              <a:rPr lang="en-US" dirty="0"/>
              <a:t>network analysis.</a:t>
            </a:r>
          </a:p>
          <a:p>
            <a:endParaRPr lang="en-IN" dirty="0"/>
          </a:p>
        </p:txBody>
      </p:sp>
    </p:spTree>
    <p:extLst>
      <p:ext uri="{BB962C8B-B14F-4D97-AF65-F5344CB8AC3E}">
        <p14:creationId xmlns:p14="http://schemas.microsoft.com/office/powerpoint/2010/main" val="23932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Customer Surveys and Feedback </a:t>
            </a:r>
            <a:r>
              <a:rPr lang="en-US" dirty="0" smtClean="0"/>
              <a:t>Analysis</a:t>
            </a:r>
            <a:endParaRPr lang="en-IN" dirty="0"/>
          </a:p>
        </p:txBody>
      </p:sp>
      <p:sp>
        <p:nvSpPr>
          <p:cNvPr id="3" name="Content Placeholder 2"/>
          <p:cNvSpPr>
            <a:spLocks noGrp="1"/>
          </p:cNvSpPr>
          <p:nvPr>
            <p:ph idx="1"/>
          </p:nvPr>
        </p:nvSpPr>
        <p:spPr/>
        <p:txBody>
          <a:bodyPr>
            <a:normAutofit lnSpcReduction="10000"/>
          </a:bodyPr>
          <a:lstStyle/>
          <a:p>
            <a:r>
              <a:rPr lang="en-US" b="1" dirty="0"/>
              <a:t>Analysis</a:t>
            </a:r>
            <a:r>
              <a:rPr lang="en-US" dirty="0"/>
              <a:t>: Utilizing survey data and feedback to create customer segments based on opinions, preferences, and satisfaction.</a:t>
            </a:r>
          </a:p>
          <a:p>
            <a:pPr marL="0" indent="0">
              <a:buNone/>
            </a:pPr>
            <a:r>
              <a:rPr lang="en-US" dirty="0"/>
              <a:t/>
            </a:r>
            <a:br>
              <a:rPr lang="en-US" dirty="0"/>
            </a:br>
            <a:r>
              <a:rPr lang="en-US" dirty="0" smtClean="0"/>
              <a:t> </a:t>
            </a:r>
            <a:r>
              <a:rPr lang="en-US" b="1" dirty="0" smtClean="0"/>
              <a:t>Tools</a:t>
            </a:r>
            <a:r>
              <a:rPr lang="en-US" dirty="0"/>
              <a:t>: Text mining, sentiment analysis, survey </a:t>
            </a:r>
            <a:r>
              <a:rPr lang="en-US" dirty="0" smtClean="0"/>
              <a:t> analytics</a:t>
            </a:r>
            <a:r>
              <a:rPr lang="en-US" dirty="0"/>
              <a:t>.</a:t>
            </a:r>
          </a:p>
          <a:p>
            <a:pPr marL="0" indent="0">
              <a:buNone/>
            </a:pPr>
            <a:r>
              <a:rPr lang="en-US" dirty="0"/>
              <a:t/>
            </a:r>
            <a:br>
              <a:rPr lang="en-US" dirty="0"/>
            </a:br>
            <a:endParaRPr lang="en-IN" dirty="0"/>
          </a:p>
        </p:txBody>
      </p:sp>
    </p:spTree>
    <p:extLst>
      <p:ext uri="{BB962C8B-B14F-4D97-AF65-F5344CB8AC3E}">
        <p14:creationId xmlns:p14="http://schemas.microsoft.com/office/powerpoint/2010/main" val="353601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 Import necessary libraries</a:t>
            </a:r>
          </a:p>
          <a:p>
            <a:pPr marL="0" indent="0">
              <a:buNone/>
            </a:pPr>
            <a:r>
              <a:rPr lang="en-IN" dirty="0" smtClean="0"/>
              <a:t>import pandas </a:t>
            </a:r>
            <a:r>
              <a:rPr lang="en-IN" dirty="0"/>
              <a:t>as </a:t>
            </a:r>
            <a:r>
              <a:rPr lang="en-IN" dirty="0" err="1"/>
              <a:t>pd</a:t>
            </a:r>
            <a:endParaRPr lang="en-IN" dirty="0"/>
          </a:p>
          <a:p>
            <a:pPr marL="0" indent="0">
              <a:buNone/>
            </a:pPr>
            <a:r>
              <a:rPr lang="en-IN" dirty="0"/>
              <a:t>from </a:t>
            </a:r>
            <a:r>
              <a:rPr lang="en-IN" dirty="0" err="1"/>
              <a:t>sklearn.cluster</a:t>
            </a:r>
            <a:r>
              <a:rPr lang="en-IN" dirty="0"/>
              <a:t> import </a:t>
            </a:r>
            <a:r>
              <a:rPr lang="en-IN" dirty="0" err="1"/>
              <a:t>KMeans</a:t>
            </a:r>
            <a:endParaRPr lang="en-IN" dirty="0"/>
          </a:p>
          <a:p>
            <a:pPr marL="0" indent="0">
              <a:buNone/>
            </a:pPr>
            <a:r>
              <a:rPr lang="en-IN" dirty="0"/>
              <a:t>import </a:t>
            </a:r>
            <a:r>
              <a:rPr lang="en-IN" dirty="0" err="1"/>
              <a:t>matplotlib.pyplot</a:t>
            </a:r>
            <a:r>
              <a:rPr lang="en-IN" dirty="0"/>
              <a:t> as </a:t>
            </a:r>
            <a:r>
              <a:rPr lang="en-IN" dirty="0" err="1"/>
              <a:t>plt</a:t>
            </a:r>
            <a:endParaRPr lang="en-IN" dirty="0"/>
          </a:p>
          <a:p>
            <a:pPr marL="0" indent="0">
              <a:buNone/>
            </a:pPr>
            <a:endParaRPr lang="en-IN" dirty="0"/>
          </a:p>
          <a:p>
            <a:pPr marL="0" indent="0">
              <a:buNone/>
            </a:pPr>
            <a:r>
              <a:rPr lang="en-IN" dirty="0"/>
              <a:t># Load customer data</a:t>
            </a:r>
          </a:p>
          <a:p>
            <a:pPr marL="0" indent="0">
              <a:buNone/>
            </a:pPr>
            <a:r>
              <a:rPr lang="en-IN" dirty="0" err="1"/>
              <a:t>customer_data</a:t>
            </a:r>
            <a:r>
              <a:rPr lang="en-IN" dirty="0"/>
              <a:t> = </a:t>
            </a:r>
            <a:r>
              <a:rPr lang="en-IN" dirty="0" err="1"/>
              <a:t>pd.read_csv</a:t>
            </a:r>
            <a:r>
              <a:rPr lang="en-IN" dirty="0"/>
              <a:t>('customer_data.csv')</a:t>
            </a:r>
          </a:p>
          <a:p>
            <a:pPr marL="0" indent="0">
              <a:buNone/>
            </a:pPr>
            <a:endParaRPr lang="en-IN" dirty="0"/>
          </a:p>
          <a:p>
            <a:pPr marL="0" indent="0">
              <a:buNone/>
            </a:pPr>
            <a:r>
              <a:rPr lang="en-IN" dirty="0"/>
              <a:t># Perform K-Means clustering for demographic segmentation</a:t>
            </a:r>
          </a:p>
          <a:p>
            <a:pPr marL="0" indent="0">
              <a:buNone/>
            </a:pPr>
            <a:r>
              <a:rPr lang="en-IN" dirty="0" err="1"/>
              <a:t>kmeans</a:t>
            </a:r>
            <a:r>
              <a:rPr lang="en-IN" dirty="0"/>
              <a:t> = </a:t>
            </a:r>
            <a:r>
              <a:rPr lang="en-IN" dirty="0" err="1"/>
              <a:t>KMeans</a:t>
            </a:r>
            <a:r>
              <a:rPr lang="en-IN" dirty="0"/>
              <a:t>(</a:t>
            </a:r>
            <a:r>
              <a:rPr lang="en-IN" dirty="0" err="1"/>
              <a:t>n_clusters</a:t>
            </a:r>
            <a:r>
              <a:rPr lang="en-IN" dirty="0"/>
              <a:t>=3)</a:t>
            </a:r>
          </a:p>
          <a:p>
            <a:pPr marL="0" indent="0">
              <a:buNone/>
            </a:pPr>
            <a:r>
              <a:rPr lang="en-IN" dirty="0" err="1"/>
              <a:t>customer_data</a:t>
            </a:r>
            <a:r>
              <a:rPr lang="en-IN" dirty="0"/>
              <a:t>['</a:t>
            </a:r>
            <a:r>
              <a:rPr lang="en-IN" dirty="0" err="1"/>
              <a:t>DemographicSegment</a:t>
            </a:r>
            <a:r>
              <a:rPr lang="en-IN" dirty="0"/>
              <a:t>'] = </a:t>
            </a:r>
            <a:r>
              <a:rPr lang="en-IN" dirty="0" err="1"/>
              <a:t>kmeans.fit_predict</a:t>
            </a:r>
            <a:r>
              <a:rPr lang="en-IN" dirty="0"/>
              <a:t>(</a:t>
            </a:r>
            <a:r>
              <a:rPr lang="en-IN" dirty="0" err="1"/>
              <a:t>customer_data</a:t>
            </a:r>
            <a:r>
              <a:rPr lang="en-IN" dirty="0"/>
              <a:t>[['Age', 'Income']])</a:t>
            </a:r>
          </a:p>
          <a:p>
            <a:endParaRPr lang="en-IN" dirty="0"/>
          </a:p>
          <a:p>
            <a:pPr marL="0" indent="0">
              <a:buNone/>
            </a:pPr>
            <a:r>
              <a:rPr lang="en-IN" dirty="0"/>
              <a:t># Visualize the results</a:t>
            </a:r>
          </a:p>
          <a:p>
            <a:pPr marL="0" indent="0">
              <a:buNone/>
            </a:pPr>
            <a:r>
              <a:rPr lang="en-IN" dirty="0" err="1"/>
              <a:t>plt.scatter</a:t>
            </a:r>
            <a:r>
              <a:rPr lang="en-IN" dirty="0"/>
              <a:t>(</a:t>
            </a:r>
            <a:r>
              <a:rPr lang="en-IN" dirty="0" err="1"/>
              <a:t>customer_data</a:t>
            </a:r>
            <a:r>
              <a:rPr lang="en-IN" dirty="0"/>
              <a:t>['Age'], </a:t>
            </a:r>
            <a:r>
              <a:rPr lang="en-IN" dirty="0" err="1"/>
              <a:t>customer_data</a:t>
            </a:r>
            <a:r>
              <a:rPr lang="en-IN" dirty="0"/>
              <a:t>['Income'], c=</a:t>
            </a:r>
            <a:r>
              <a:rPr lang="en-IN" dirty="0" err="1"/>
              <a:t>customer_data</a:t>
            </a:r>
            <a:r>
              <a:rPr lang="en-IN" dirty="0"/>
              <a:t>['</a:t>
            </a:r>
            <a:r>
              <a:rPr lang="en-IN" dirty="0" err="1"/>
              <a:t>DemographicSegment</a:t>
            </a:r>
            <a:r>
              <a:rPr lang="en-IN" dirty="0"/>
              <a:t>'], </a:t>
            </a:r>
            <a:r>
              <a:rPr lang="en-IN" dirty="0" err="1"/>
              <a:t>cmap</a:t>
            </a:r>
            <a:r>
              <a:rPr lang="en-IN" dirty="0"/>
              <a:t>='rainbow')</a:t>
            </a:r>
          </a:p>
          <a:p>
            <a:pPr marL="0" indent="0">
              <a:buNone/>
            </a:pPr>
            <a:r>
              <a:rPr lang="en-IN" dirty="0" err="1"/>
              <a:t>plt.xlabel</a:t>
            </a:r>
            <a:r>
              <a:rPr lang="en-IN" dirty="0"/>
              <a:t>('Age')</a:t>
            </a:r>
          </a:p>
          <a:p>
            <a:pPr marL="0" indent="0">
              <a:buNone/>
            </a:pPr>
            <a:r>
              <a:rPr lang="en-IN" dirty="0" err="1"/>
              <a:t>plt.ylabel</a:t>
            </a:r>
            <a:r>
              <a:rPr lang="en-IN" dirty="0"/>
              <a:t>('Income')</a:t>
            </a:r>
          </a:p>
          <a:p>
            <a:pPr marL="0" indent="0">
              <a:buNone/>
            </a:pPr>
            <a:r>
              <a:rPr lang="en-IN" dirty="0" err="1"/>
              <a:t>plt.title</a:t>
            </a:r>
            <a:r>
              <a:rPr lang="en-IN" dirty="0"/>
              <a:t>('Demographic Segmentation')</a:t>
            </a:r>
          </a:p>
          <a:p>
            <a:pPr marL="0" indent="0">
              <a:buNone/>
            </a:pPr>
            <a:r>
              <a:rPr lang="en-IN" dirty="0" err="1"/>
              <a:t>plt.show</a:t>
            </a:r>
            <a:r>
              <a:rPr lang="en-IN" dirty="0" smtClean="0"/>
              <a:t>()</a:t>
            </a:r>
            <a:endParaRPr lang="en-IN" dirty="0"/>
          </a:p>
          <a:p>
            <a:endParaRPr lang="en-IN" dirty="0"/>
          </a:p>
        </p:txBody>
      </p:sp>
    </p:spTree>
    <p:extLst>
      <p:ext uri="{BB962C8B-B14F-4D97-AF65-F5344CB8AC3E}">
        <p14:creationId xmlns:p14="http://schemas.microsoft.com/office/powerpoint/2010/main" val="252869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IN" dirty="0"/>
          </a:p>
        </p:txBody>
      </p:sp>
      <p:sp>
        <p:nvSpPr>
          <p:cNvPr id="3" name="Subtitle 2"/>
          <p:cNvSpPr>
            <a:spLocks noGrp="1"/>
          </p:cNvSpPr>
          <p:nvPr>
            <p:ph type="subTitle" idx="1"/>
          </p:nvPr>
        </p:nvSpPr>
        <p:spPr>
          <a:xfrm>
            <a:off x="3354442" y="3539864"/>
            <a:ext cx="5114778" cy="393192"/>
          </a:xfrm>
        </p:spPr>
        <p:txBody>
          <a:bodyPr>
            <a:normAutofit/>
          </a:bodyPr>
          <a:lstStyle/>
          <a:p>
            <a:pPr algn="ctr"/>
            <a:endParaRPr lang="en-IN" dirty="0"/>
          </a:p>
        </p:txBody>
      </p:sp>
    </p:spTree>
    <p:extLst>
      <p:ext uri="{BB962C8B-B14F-4D97-AF65-F5344CB8AC3E}">
        <p14:creationId xmlns:p14="http://schemas.microsoft.com/office/powerpoint/2010/main" val="203456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Customer segmentation is a critical marketing strategy that involves dividing a customer base into distinct groups based on various characteristics and behaviors. Data science can play a crucial role in customer segmentation by enabling businesses to analyze large datasets to identify meaningful patterns and trends. Here are some common techniques and analyses used in customer segmentation using data science:</a:t>
            </a:r>
          </a:p>
          <a:p>
            <a:pPr marL="0" indent="0">
              <a:buNone/>
            </a:pPr>
            <a:r>
              <a:rPr lang="en-US" dirty="0"/>
              <a:t/>
            </a:r>
            <a:br>
              <a:rPr lang="en-US" dirty="0"/>
            </a:br>
            <a:endParaRPr lang="en-IN" dirty="0"/>
          </a:p>
        </p:txBody>
      </p:sp>
    </p:spTree>
    <p:extLst>
      <p:ext uri="{BB962C8B-B14F-4D97-AF65-F5344CB8AC3E}">
        <p14:creationId xmlns:p14="http://schemas.microsoft.com/office/powerpoint/2010/main" val="116192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NEED</a:t>
            </a:r>
            <a:endParaRPr lang="en-IN" dirty="0"/>
          </a:p>
        </p:txBody>
      </p:sp>
      <p:sp>
        <p:nvSpPr>
          <p:cNvPr id="3" name="Content Placeholder 2"/>
          <p:cNvSpPr>
            <a:spLocks noGrp="1"/>
          </p:cNvSpPr>
          <p:nvPr>
            <p:ph idx="1"/>
          </p:nvPr>
        </p:nvSpPr>
        <p:spPr/>
        <p:txBody>
          <a:bodyPr/>
          <a:lstStyle/>
          <a:p>
            <a:r>
              <a:rPr lang="en-IN" b="1" dirty="0"/>
              <a:t>Demographic Segmentation:</a:t>
            </a:r>
            <a:endParaRPr lang="en-IN" dirty="0"/>
          </a:p>
          <a:p>
            <a:r>
              <a:rPr lang="en-US" dirty="0"/>
              <a:t> </a:t>
            </a:r>
            <a:r>
              <a:rPr lang="en-US" dirty="0" smtClean="0"/>
              <a:t>                                  </a:t>
            </a:r>
            <a:r>
              <a:rPr lang="en-US" b="1" dirty="0"/>
              <a:t>Analysis</a:t>
            </a:r>
            <a:r>
              <a:rPr lang="en-US" dirty="0"/>
              <a:t>: Grouping customers based on attributes such as age, gender, income, education, and occupation</a:t>
            </a:r>
            <a:r>
              <a:rPr lang="en-US" dirty="0" smtClean="0"/>
              <a:t>. </a:t>
            </a:r>
          </a:p>
          <a:p>
            <a:pPr marL="0" indent="0">
              <a:buNone/>
            </a:pPr>
            <a:r>
              <a:rPr lang="en-US" dirty="0" smtClean="0"/>
              <a:t> </a:t>
            </a:r>
            <a:endParaRPr lang="en-US" dirty="0"/>
          </a:p>
          <a:p>
            <a:pPr lvl="1"/>
            <a:r>
              <a:rPr lang="en-US" dirty="0"/>
              <a:t>Tools: Descriptive statistics, data visualization, clustering algorithms</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426216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Geographic </a:t>
            </a:r>
            <a:r>
              <a:rPr lang="en-IN" dirty="0" smtClean="0"/>
              <a:t>Segmentation</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Segmenting customers based on their location, such as country, city, or postal code.</a:t>
            </a:r>
          </a:p>
          <a:p>
            <a:pPr marL="0" indent="0">
              <a:buNone/>
            </a:pPr>
            <a:r>
              <a:rPr lang="en-US" dirty="0"/>
              <a:t/>
            </a:r>
            <a:br>
              <a:rPr lang="en-US" dirty="0"/>
            </a:br>
            <a:endParaRPr lang="en-US" dirty="0"/>
          </a:p>
          <a:p>
            <a:pPr lvl="1"/>
            <a:r>
              <a:rPr lang="en-US" b="1" dirty="0"/>
              <a:t>Tools</a:t>
            </a:r>
            <a:r>
              <a:rPr lang="en-US" dirty="0"/>
              <a:t>: Geospatial analysis, mapping software, geographic information systems (GIS).</a:t>
            </a:r>
          </a:p>
          <a:p>
            <a:pPr marL="0" indent="0">
              <a:buNone/>
            </a:pPr>
            <a:endParaRPr lang="en-IN" dirty="0"/>
          </a:p>
        </p:txBody>
      </p:sp>
    </p:spTree>
    <p:extLst>
      <p:ext uri="{BB962C8B-B14F-4D97-AF65-F5344CB8AC3E}">
        <p14:creationId xmlns:p14="http://schemas.microsoft.com/office/powerpoint/2010/main" val="3329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Psychographic </a:t>
            </a:r>
            <a:r>
              <a:rPr lang="en-IN" dirty="0" smtClean="0"/>
              <a:t>Segmentation</a:t>
            </a:r>
            <a:r>
              <a:rPr lang="en-IN" b="0" dirty="0"/>
              <a:t/>
            </a:r>
            <a:br>
              <a:rPr lang="en-IN" b="0" dirty="0"/>
            </a:br>
            <a:endParaRPr lang="en-IN" dirty="0"/>
          </a:p>
        </p:txBody>
      </p:sp>
      <p:sp>
        <p:nvSpPr>
          <p:cNvPr id="3" name="Content Placeholder 2"/>
          <p:cNvSpPr>
            <a:spLocks noGrp="1"/>
          </p:cNvSpPr>
          <p:nvPr>
            <p:ph idx="1"/>
          </p:nvPr>
        </p:nvSpPr>
        <p:spPr/>
        <p:txBody>
          <a:bodyPr>
            <a:normAutofit fontScale="92500" lnSpcReduction="10000"/>
          </a:bodyPr>
          <a:lstStyle/>
          <a:p>
            <a:r>
              <a:rPr lang="en-US" sz="3200" b="1" dirty="0"/>
              <a:t>Analysis</a:t>
            </a:r>
            <a:r>
              <a:rPr lang="en-US" sz="3200" dirty="0"/>
              <a:t>: Segmenting based on lifestyle, values, interests, and personality traits.</a:t>
            </a:r>
          </a:p>
          <a:p>
            <a:endParaRPr lang="en-US" dirty="0"/>
          </a:p>
          <a:p>
            <a:pPr lvl="1"/>
            <a:r>
              <a:rPr lang="en-US" b="1" dirty="0"/>
              <a:t>Tools</a:t>
            </a:r>
            <a:r>
              <a:rPr lang="en-US" dirty="0"/>
              <a:t>: Surveys, sentiment analysis, text mining, and natural language processing (NLP).</a:t>
            </a:r>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442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err="1"/>
              <a:t>Behavioral</a:t>
            </a:r>
            <a:r>
              <a:rPr lang="en-IN" dirty="0"/>
              <a:t> </a:t>
            </a:r>
            <a:r>
              <a:rPr lang="en-IN" dirty="0" smtClean="0"/>
              <a:t>Segmentation</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Analysis</a:t>
            </a:r>
            <a:r>
              <a:rPr lang="en-US" dirty="0"/>
              <a:t>: Dividing customers based on their past behaviors, including purchase history, online activity, and interactions with the brand.</a:t>
            </a:r>
          </a:p>
          <a:p>
            <a:pPr marL="0" indent="0">
              <a:buNone/>
            </a:pPr>
            <a:r>
              <a:rPr lang="en-US" dirty="0"/>
              <a:t/>
            </a:r>
            <a:br>
              <a:rPr lang="en-US" dirty="0"/>
            </a:br>
            <a:endParaRPr lang="en-US" dirty="0"/>
          </a:p>
          <a:p>
            <a:pPr lvl="1"/>
            <a:r>
              <a:rPr lang="en-US" b="1" dirty="0"/>
              <a:t>Tools</a:t>
            </a:r>
            <a:r>
              <a:rPr lang="en-US" dirty="0"/>
              <a:t>: Machine learning, clustering algorithms, association rule mining.</a:t>
            </a:r>
          </a:p>
          <a:p>
            <a:pPr marL="0" indent="0">
              <a:buNone/>
            </a:pPr>
            <a:r>
              <a:rPr lang="en-US" dirty="0"/>
              <a:t/>
            </a:r>
            <a:br>
              <a:rPr lang="en-US" dirty="0"/>
            </a:br>
            <a:endParaRPr lang="en-IN" dirty="0"/>
          </a:p>
        </p:txBody>
      </p:sp>
    </p:spTree>
    <p:extLst>
      <p:ext uri="{BB962C8B-B14F-4D97-AF65-F5344CB8AC3E}">
        <p14:creationId xmlns:p14="http://schemas.microsoft.com/office/powerpoint/2010/main" val="72475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239000" cy="1143000"/>
          </a:xfrm>
        </p:spPr>
        <p:txBody>
          <a:bodyPr>
            <a:noAutofit/>
          </a:bodyPr>
          <a:lstStyle/>
          <a:p>
            <a:r>
              <a:rPr lang="en-US" sz="2000" dirty="0"/>
              <a:t>RFM Analysis (</a:t>
            </a:r>
            <a:r>
              <a:rPr lang="en-US" sz="2000" dirty="0" err="1"/>
              <a:t>Recency</a:t>
            </a:r>
            <a:r>
              <a:rPr lang="en-US" sz="2000" dirty="0"/>
              <a:t>, Frequency, Monetary Value</a:t>
            </a:r>
            <a:r>
              <a:rPr lang="en-US" sz="2000" dirty="0" smtClean="0"/>
              <a:t>)</a:t>
            </a:r>
            <a:r>
              <a:rPr lang="en-US" sz="2000" b="0" dirty="0"/>
              <a:t/>
            </a:r>
            <a:br>
              <a:rPr lang="en-US" sz="2000" b="0" dirty="0"/>
            </a:br>
            <a:r>
              <a:rPr lang="en-US" sz="2000" b="0" dirty="0"/>
              <a:t/>
            </a:r>
            <a:br>
              <a:rPr lang="en-US" sz="2000" b="0" dirty="0"/>
            </a:br>
            <a:endParaRPr lang="en-IN" sz="2000" dirty="0"/>
          </a:p>
        </p:txBody>
      </p:sp>
      <p:sp>
        <p:nvSpPr>
          <p:cNvPr id="3" name="Content Placeholder 2"/>
          <p:cNvSpPr>
            <a:spLocks noGrp="1"/>
          </p:cNvSpPr>
          <p:nvPr>
            <p:ph idx="1"/>
          </p:nvPr>
        </p:nvSpPr>
        <p:spPr/>
        <p:txBody>
          <a:bodyPr>
            <a:normAutofit fontScale="92500" lnSpcReduction="10000"/>
          </a:bodyPr>
          <a:lstStyle/>
          <a:p>
            <a:r>
              <a:rPr lang="en-US" b="1" dirty="0"/>
              <a:t>Analysis</a:t>
            </a:r>
            <a:r>
              <a:rPr lang="en-US" dirty="0"/>
              <a:t>: Segmentation based on how recently a customer has made a purchase, how often they make purchases, and how much they spend.</a:t>
            </a:r>
          </a:p>
          <a:p>
            <a:pPr marL="0" indent="0">
              <a:buNone/>
            </a:pPr>
            <a:r>
              <a:rPr lang="en-US" dirty="0"/>
              <a:t/>
            </a:r>
            <a:br>
              <a:rPr lang="en-US" dirty="0"/>
            </a:br>
            <a:endParaRPr lang="en-US" dirty="0"/>
          </a:p>
          <a:p>
            <a:pPr lvl="1"/>
            <a:r>
              <a:rPr lang="en-US" b="1" dirty="0"/>
              <a:t>Tools</a:t>
            </a:r>
            <a:r>
              <a:rPr lang="en-US" dirty="0"/>
              <a:t>: Customer transaction data, data preprocessing, segmentation models.</a:t>
            </a:r>
          </a:p>
          <a:p>
            <a:pPr marL="0" indent="0">
              <a:buNone/>
            </a:pPr>
            <a:r>
              <a:rPr lang="en-US" dirty="0"/>
              <a:t/>
            </a:r>
            <a:br>
              <a:rPr lang="en-US" dirty="0"/>
            </a:br>
            <a:endParaRPr lang="en-IN" dirty="0"/>
          </a:p>
        </p:txBody>
      </p:sp>
    </p:spTree>
    <p:extLst>
      <p:ext uri="{BB962C8B-B14F-4D97-AF65-F5344CB8AC3E}">
        <p14:creationId xmlns:p14="http://schemas.microsoft.com/office/powerpoint/2010/main" val="383963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Churn </a:t>
            </a:r>
            <a:r>
              <a:rPr lang="en-IN" dirty="0" smtClean="0"/>
              <a:t>Prediction</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Identifying customers at risk of leaving or "churning" and segmenting them separately.</a:t>
            </a:r>
          </a:p>
          <a:p>
            <a:pPr marL="0" indent="0">
              <a:buNone/>
            </a:pPr>
            <a:r>
              <a:rPr lang="en-US" dirty="0"/>
              <a:t/>
            </a:r>
            <a:br>
              <a:rPr lang="en-US" dirty="0"/>
            </a:br>
            <a:endParaRPr lang="en-US" dirty="0"/>
          </a:p>
          <a:p>
            <a:pPr lvl="1"/>
            <a:r>
              <a:rPr lang="en-US" b="1" dirty="0"/>
              <a:t>Tools</a:t>
            </a:r>
            <a:r>
              <a:rPr lang="en-US" dirty="0"/>
              <a:t>: Machine learning, survival analysis, customer retention models.</a:t>
            </a:r>
          </a:p>
          <a:p>
            <a:endParaRPr lang="en-IN" dirty="0"/>
          </a:p>
        </p:txBody>
      </p:sp>
    </p:spTree>
    <p:extLst>
      <p:ext uri="{BB962C8B-B14F-4D97-AF65-F5344CB8AC3E}">
        <p14:creationId xmlns:p14="http://schemas.microsoft.com/office/powerpoint/2010/main" val="1922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Customer Lifetime Value (CLV) </a:t>
            </a:r>
            <a:r>
              <a:rPr lang="en-US" dirty="0" smtClean="0"/>
              <a:t>Segmentation</a:t>
            </a:r>
            <a:endParaRPr lang="en-IN" dirty="0"/>
          </a:p>
        </p:txBody>
      </p:sp>
      <p:sp>
        <p:nvSpPr>
          <p:cNvPr id="3" name="Content Placeholder 2"/>
          <p:cNvSpPr>
            <a:spLocks noGrp="1"/>
          </p:cNvSpPr>
          <p:nvPr>
            <p:ph idx="1"/>
          </p:nvPr>
        </p:nvSpPr>
        <p:spPr/>
        <p:txBody>
          <a:bodyPr/>
          <a:lstStyle/>
          <a:p>
            <a:r>
              <a:rPr lang="en-US" b="1" dirty="0"/>
              <a:t>Analysis</a:t>
            </a:r>
            <a:r>
              <a:rPr lang="en-US" dirty="0"/>
              <a:t>: Segmenting customers based on their predicted lifetime value to the company.</a:t>
            </a:r>
          </a:p>
          <a:p>
            <a:pPr marL="0" indent="0">
              <a:buNone/>
            </a:pPr>
            <a:r>
              <a:rPr lang="en-US" dirty="0"/>
              <a:t/>
            </a:r>
            <a:br>
              <a:rPr lang="en-US" dirty="0"/>
            </a:br>
            <a:endParaRPr lang="en-US" dirty="0"/>
          </a:p>
          <a:p>
            <a:pPr lvl="1"/>
            <a:r>
              <a:rPr lang="en-US" b="1" dirty="0"/>
              <a:t>Tools</a:t>
            </a:r>
            <a:r>
              <a:rPr lang="en-US" dirty="0"/>
              <a:t>: Predictive modeling, machine learning, CLV calculations.</a:t>
            </a:r>
          </a:p>
          <a:p>
            <a:pPr marL="0" indent="0">
              <a:buNone/>
            </a:pPr>
            <a:endParaRPr lang="en-IN" dirty="0"/>
          </a:p>
        </p:txBody>
      </p:sp>
    </p:spTree>
    <p:extLst>
      <p:ext uri="{BB962C8B-B14F-4D97-AF65-F5344CB8AC3E}">
        <p14:creationId xmlns:p14="http://schemas.microsoft.com/office/powerpoint/2010/main" val="834451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58</TotalTime>
  <Words>474</Words>
  <Application>Microsoft Office PowerPoint</Application>
  <PresentationFormat>On-screen Show (4:3)</PresentationFormat>
  <Paragraphs>80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Customer segmentation using data science </vt:lpstr>
      <vt:lpstr>INTRODUCTION</vt:lpstr>
      <vt:lpstr>ANALYSIS NEED</vt:lpstr>
      <vt:lpstr>Geographic Segmentation </vt:lpstr>
      <vt:lpstr>Psychographic Segmentation </vt:lpstr>
      <vt:lpstr>Behavioral Segmentation</vt:lpstr>
      <vt:lpstr>RFM Analysis (Recency, Frequency, Monetary Value)  </vt:lpstr>
      <vt:lpstr>Churn Prediction </vt:lpstr>
      <vt:lpstr>Customer Lifetime Value (CLV) Segmentation</vt:lpstr>
      <vt:lpstr>Market Basket Analysis </vt:lpstr>
      <vt:lpstr>Cohort Analysis </vt:lpstr>
      <vt:lpstr>Machine Learning and Clustering</vt:lpstr>
      <vt:lpstr>Social Network Analysis </vt:lpstr>
      <vt:lpstr>Customer Surveys and Feedback Analysis</vt:lpstr>
      <vt:lpstr>program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data science</dc:title>
  <dc:creator>ADMIN</dc:creator>
  <cp:lastModifiedBy>ADMIN</cp:lastModifiedBy>
  <cp:revision>10</cp:revision>
  <dcterms:created xsi:type="dcterms:W3CDTF">2023-10-17T08:50:06Z</dcterms:created>
  <dcterms:modified xsi:type="dcterms:W3CDTF">2023-10-18T04:20:58Z</dcterms:modified>
</cp:coreProperties>
</file>