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7" r:id="rId7"/>
    <p:sldId id="263" r:id="rId8"/>
    <p:sldId id="264"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5DE3C-432F-49E9-8709-2FAFBB1B4CF9}" type="doc">
      <dgm:prSet loTypeId="urn:microsoft.com/office/officeart/2005/8/layout/funnel1" loCatId="process" qsTypeId="urn:microsoft.com/office/officeart/2005/8/quickstyle/simple1" qsCatId="simple" csTypeId="urn:microsoft.com/office/officeart/2005/8/colors/accent5_1" csCatId="accent5" phldr="1"/>
      <dgm:spPr/>
      <dgm:t>
        <a:bodyPr/>
        <a:lstStyle/>
        <a:p>
          <a:endParaRPr lang="en-US"/>
        </a:p>
      </dgm:t>
    </dgm:pt>
    <dgm:pt modelId="{8492FEF4-2A9E-44CE-A7E9-F31F46BFF474}">
      <dgm:prSet phldrT="[Text]" custT="1"/>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Agg_percentage</a:t>
          </a:r>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algn="ctr"/>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Random_pass</a:t>
          </a:r>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algn="ctr"/>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phone_track</a:t>
          </a:r>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algn="ctr"/>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music_play</a:t>
          </a:r>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algn="ctr"/>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News</a:t>
          </a:r>
          <a:endParaRPr lang="en-US" sz="20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ernard MT Condensed" pitchFamily="18" charset="0"/>
          </a:endParaRPr>
        </a:p>
      </dgm:t>
    </dgm:pt>
    <dgm:pt modelId="{9E53A878-38A0-425C-8434-ABF4EDCFF7F6}" type="parTrans" cxnId="{A3284D28-35E6-4812-BED3-3950A72DA27A}">
      <dgm:prSet/>
      <dgm:spPr/>
      <dgm:t>
        <a:bodyPr/>
        <a:lstStyle/>
        <a:p>
          <a:endParaRPr lang="en-US"/>
        </a:p>
      </dgm:t>
    </dgm:pt>
    <dgm:pt modelId="{08E2C185-72C3-484A-8AA8-B3CA1544936B}" type="sibTrans" cxnId="{A3284D28-35E6-4812-BED3-3950A72DA27A}">
      <dgm:prSet/>
      <dgm:spPr/>
      <dgm:t>
        <a:bodyPr/>
        <a:lstStyle/>
        <a:p>
          <a:endParaRPr lang="en-US"/>
        </a:p>
      </dgm:t>
    </dgm:pt>
    <dgm:pt modelId="{AF61AFE9-56F3-4C15-89B4-751CA414D1AF}">
      <dgm:prSet phldrT="[Text]" custT="1"/>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Speech_recognition</a:t>
          </a:r>
          <a:endPar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pyttsx3</a:t>
          </a:r>
        </a:p>
        <a:p>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Datetime</a:t>
          </a:r>
          <a:endPar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Calender</a:t>
          </a:r>
          <a:endPar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Webbrowser</a:t>
          </a:r>
          <a:endPar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r>
            <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Wikipedia</a:t>
          </a:r>
        </a:p>
        <a:p>
          <a:r>
            <a:rPr lang="en-US" sz="1600" b="1"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Imdb</a:t>
          </a:r>
          <a:endParaRPr lang="en-US" sz="1600" b="1"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dgm:t>
    </dgm:pt>
    <dgm:pt modelId="{B334A615-28CB-413B-8CE8-CAC2588F5F20}" type="parTrans" cxnId="{4672ECF9-6601-4F2F-884A-626322C1C6CE}">
      <dgm:prSet/>
      <dgm:spPr/>
      <dgm:t>
        <a:bodyPr/>
        <a:lstStyle/>
        <a:p>
          <a:endParaRPr lang="en-US"/>
        </a:p>
      </dgm:t>
    </dgm:pt>
    <dgm:pt modelId="{74AD97C1-3C02-41A0-A332-B282DF452C38}" type="sibTrans" cxnId="{4672ECF9-6601-4F2F-884A-626322C1C6CE}">
      <dgm:prSet/>
      <dgm:spPr/>
      <dgm:t>
        <a:bodyPr/>
        <a:lstStyle/>
        <a:p>
          <a:endParaRPr lang="en-US"/>
        </a:p>
      </dgm:t>
    </dgm:pt>
    <dgm:pt modelId="{FAC36980-ACC1-4678-B4C7-BBD11554F84C}">
      <dgm:prSet phldrT="[Text]"/>
      <dgm:spPr/>
      <dgm:t>
        <a:bodyPr/>
        <a:lstStyle/>
        <a:p>
          <a:r>
            <a:rPr lang="en-US" dirty="0">
              <a:latin typeface="Bahnschrift Condensed" pitchFamily="34" charset="0"/>
            </a:rPr>
            <a:t>Main Program</a:t>
          </a:r>
        </a:p>
      </dgm:t>
    </dgm:pt>
    <dgm:pt modelId="{7D86F541-7B31-4545-AD83-8832242F15ED}" type="parTrans" cxnId="{050C8769-8DBD-4EA5-8931-9E36B84A8304}">
      <dgm:prSet/>
      <dgm:spPr/>
      <dgm:t>
        <a:bodyPr/>
        <a:lstStyle/>
        <a:p>
          <a:endParaRPr lang="en-US"/>
        </a:p>
      </dgm:t>
    </dgm:pt>
    <dgm:pt modelId="{AC56427C-B320-402A-9E4D-8F2D41ECC065}" type="sibTrans" cxnId="{050C8769-8DBD-4EA5-8931-9E36B84A8304}">
      <dgm:prSet/>
      <dgm:spPr/>
      <dgm:t>
        <a:bodyPr/>
        <a:lstStyle/>
        <a:p>
          <a:endParaRPr lang="en-US"/>
        </a:p>
      </dgm:t>
    </dgm:pt>
    <dgm:pt modelId="{85971244-FE20-4467-B1BB-5CA0EE850931}" type="pres">
      <dgm:prSet presAssocID="{7675DE3C-432F-49E9-8709-2FAFBB1B4CF9}" presName="Name0" presStyleCnt="0">
        <dgm:presLayoutVars>
          <dgm:chMax val="4"/>
          <dgm:resizeHandles val="exact"/>
        </dgm:presLayoutVars>
      </dgm:prSet>
      <dgm:spPr/>
    </dgm:pt>
    <dgm:pt modelId="{73582922-3CAF-499D-8565-ABFF2F972796}" type="pres">
      <dgm:prSet presAssocID="{7675DE3C-432F-49E9-8709-2FAFBB1B4CF9}" presName="ellipse" presStyleLbl="trBgShp" presStyleIdx="0" presStyleCnt="1" custLinFactNeighborX="-12497" custLinFactNeighborY="-23266"/>
      <dgm:spPr/>
    </dgm:pt>
    <dgm:pt modelId="{1B039D4C-B8FD-4A64-91E2-E58CF371113E}" type="pres">
      <dgm:prSet presAssocID="{7675DE3C-432F-49E9-8709-2FAFBB1B4CF9}" presName="arrow1" presStyleLbl="fgShp" presStyleIdx="0" presStyleCnt="1"/>
      <dgm:spPr/>
    </dgm:pt>
    <dgm:pt modelId="{A7B15193-9E08-40BA-A570-9AD8FCCEE7C3}" type="pres">
      <dgm:prSet presAssocID="{7675DE3C-432F-49E9-8709-2FAFBB1B4CF9}" presName="rectangle" presStyleLbl="revTx" presStyleIdx="0" presStyleCnt="1" custScaleX="72275" custScaleY="86202" custLinFactNeighborX="1763" custLinFactNeighborY="53715">
        <dgm:presLayoutVars>
          <dgm:bulletEnabled val="1"/>
        </dgm:presLayoutVars>
      </dgm:prSet>
      <dgm:spPr/>
    </dgm:pt>
    <dgm:pt modelId="{EBEB7402-D14B-4A56-AAD5-3B9417065F98}" type="pres">
      <dgm:prSet presAssocID="{AF61AFE9-56F3-4C15-89B4-751CA414D1AF}" presName="item1" presStyleLbl="node1" presStyleIdx="0" presStyleCnt="2" custScaleX="287960" custScaleY="173713" custLinFactNeighborX="76249" custLinFactNeighborY="-61535">
        <dgm:presLayoutVars>
          <dgm:bulletEnabled val="1"/>
        </dgm:presLayoutVars>
      </dgm:prSet>
      <dgm:spPr/>
    </dgm:pt>
    <dgm:pt modelId="{E7D6CD89-5642-4B33-8AC5-891EEF2FFB7B}" type="pres">
      <dgm:prSet presAssocID="{FAC36980-ACC1-4678-B4C7-BBD11554F84C}" presName="item2" presStyleLbl="node1" presStyleIdx="1" presStyleCnt="2" custScaleX="281330" custScaleY="113863" custLinFactNeighborX="-85398" custLinFactNeighborY="-28710">
        <dgm:presLayoutVars>
          <dgm:bulletEnabled val="1"/>
        </dgm:presLayoutVars>
      </dgm:prSet>
      <dgm:spPr/>
    </dgm:pt>
    <dgm:pt modelId="{82054079-914C-45BE-8B47-2A5066FE38BF}" type="pres">
      <dgm:prSet presAssocID="{7675DE3C-432F-49E9-8709-2FAFBB1B4CF9}" presName="funnel" presStyleLbl="trAlignAcc1" presStyleIdx="0" presStyleCnt="1" custScaleX="184601" custScaleY="98364" custLinFactNeighborY="11275"/>
      <dgm:spPr/>
    </dgm:pt>
  </dgm:ptLst>
  <dgm:cxnLst>
    <dgm:cxn modelId="{A3284D28-35E6-4812-BED3-3950A72DA27A}" srcId="{7675DE3C-432F-49E9-8709-2FAFBB1B4CF9}" destId="{8492FEF4-2A9E-44CE-A7E9-F31F46BFF474}" srcOrd="0" destOrd="0" parTransId="{9E53A878-38A0-425C-8434-ABF4EDCFF7F6}" sibTransId="{08E2C185-72C3-484A-8AA8-B3CA1544936B}"/>
    <dgm:cxn modelId="{FDFA9D34-C53B-4721-A369-77E14F8ECBCE}" type="presOf" srcId="{FAC36980-ACC1-4678-B4C7-BBD11554F84C}" destId="{A7B15193-9E08-40BA-A570-9AD8FCCEE7C3}" srcOrd="0" destOrd="0" presId="urn:microsoft.com/office/officeart/2005/8/layout/funnel1"/>
    <dgm:cxn modelId="{32AE6347-EB16-4B9C-8DE7-D9B898AE240F}" type="presOf" srcId="{8492FEF4-2A9E-44CE-A7E9-F31F46BFF474}" destId="{E7D6CD89-5642-4B33-8AC5-891EEF2FFB7B}" srcOrd="0" destOrd="0" presId="urn:microsoft.com/office/officeart/2005/8/layout/funnel1"/>
    <dgm:cxn modelId="{050C8769-8DBD-4EA5-8931-9E36B84A8304}" srcId="{7675DE3C-432F-49E9-8709-2FAFBB1B4CF9}" destId="{FAC36980-ACC1-4678-B4C7-BBD11554F84C}" srcOrd="2" destOrd="0" parTransId="{7D86F541-7B31-4545-AD83-8832242F15ED}" sibTransId="{AC56427C-B320-402A-9E4D-8F2D41ECC065}"/>
    <dgm:cxn modelId="{649FBE6B-FD97-46FD-8965-93EB8C72CCB4}" type="presOf" srcId="{AF61AFE9-56F3-4C15-89B4-751CA414D1AF}" destId="{EBEB7402-D14B-4A56-AAD5-3B9417065F98}" srcOrd="0" destOrd="0" presId="urn:microsoft.com/office/officeart/2005/8/layout/funnel1"/>
    <dgm:cxn modelId="{FADFC36B-B1B8-4EEA-8969-B2AC019E7474}" type="presOf" srcId="{7675DE3C-432F-49E9-8709-2FAFBB1B4CF9}" destId="{85971244-FE20-4467-B1BB-5CA0EE850931}" srcOrd="0" destOrd="0" presId="urn:microsoft.com/office/officeart/2005/8/layout/funnel1"/>
    <dgm:cxn modelId="{4672ECF9-6601-4F2F-884A-626322C1C6CE}" srcId="{7675DE3C-432F-49E9-8709-2FAFBB1B4CF9}" destId="{AF61AFE9-56F3-4C15-89B4-751CA414D1AF}" srcOrd="1" destOrd="0" parTransId="{B334A615-28CB-413B-8CE8-CAC2588F5F20}" sibTransId="{74AD97C1-3C02-41A0-A332-B282DF452C38}"/>
    <dgm:cxn modelId="{429C1895-AFC7-4EDE-A65F-B018F12A36DA}" type="presParOf" srcId="{85971244-FE20-4467-B1BB-5CA0EE850931}" destId="{73582922-3CAF-499D-8565-ABFF2F972796}" srcOrd="0" destOrd="0" presId="urn:microsoft.com/office/officeart/2005/8/layout/funnel1"/>
    <dgm:cxn modelId="{7D377ABC-DA68-4EAA-9380-74CCCA9C0389}" type="presParOf" srcId="{85971244-FE20-4467-B1BB-5CA0EE850931}" destId="{1B039D4C-B8FD-4A64-91E2-E58CF371113E}" srcOrd="1" destOrd="0" presId="urn:microsoft.com/office/officeart/2005/8/layout/funnel1"/>
    <dgm:cxn modelId="{B91658E2-2347-4FD3-AF8B-BB4565066B59}" type="presParOf" srcId="{85971244-FE20-4467-B1BB-5CA0EE850931}" destId="{A7B15193-9E08-40BA-A570-9AD8FCCEE7C3}" srcOrd="2" destOrd="0" presId="urn:microsoft.com/office/officeart/2005/8/layout/funnel1"/>
    <dgm:cxn modelId="{1ADD25E1-90EE-4211-B75B-E42BD86071DE}" type="presParOf" srcId="{85971244-FE20-4467-B1BB-5CA0EE850931}" destId="{EBEB7402-D14B-4A56-AAD5-3B9417065F98}" srcOrd="3" destOrd="0" presId="urn:microsoft.com/office/officeart/2005/8/layout/funnel1"/>
    <dgm:cxn modelId="{7DE75BE5-DD36-4311-ADD6-0714F6C71BB4}" type="presParOf" srcId="{85971244-FE20-4467-B1BB-5CA0EE850931}" destId="{E7D6CD89-5642-4B33-8AC5-891EEF2FFB7B}" srcOrd="4" destOrd="0" presId="urn:microsoft.com/office/officeart/2005/8/layout/funnel1"/>
    <dgm:cxn modelId="{4057DAA7-B967-4730-B7C2-3038156D8422}" type="presParOf" srcId="{85971244-FE20-4467-B1BB-5CA0EE850931}" destId="{82054079-914C-45BE-8B47-2A5066FE38BF}"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82922-3CAF-499D-8565-ABFF2F972796}">
      <dsp:nvSpPr>
        <dsp:cNvPr id="0" name=""/>
        <dsp:cNvSpPr/>
      </dsp:nvSpPr>
      <dsp:spPr>
        <a:xfrm>
          <a:off x="2814419" y="0"/>
          <a:ext cx="3899922" cy="1354391"/>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39D4C-B8FD-4A64-91E2-E58CF371113E}">
      <dsp:nvSpPr>
        <dsp:cNvPr id="0" name=""/>
        <dsp:cNvSpPr/>
      </dsp:nvSpPr>
      <dsp:spPr>
        <a:xfrm>
          <a:off x="4879900" y="3530390"/>
          <a:ext cx="755798" cy="483711"/>
        </a:xfrm>
        <a:prstGeom prst="downArrow">
          <a:avLst/>
        </a:prstGeom>
        <a:solidFill>
          <a:schemeClr val="accent5">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B15193-9E08-40BA-A570-9AD8FCCEE7C3}">
      <dsp:nvSpPr>
        <dsp:cNvPr id="0" name=""/>
        <dsp:cNvSpPr/>
      </dsp:nvSpPr>
      <dsp:spPr>
        <a:xfrm>
          <a:off x="4010749" y="4055296"/>
          <a:ext cx="2622017" cy="781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Bahnschrift Condensed" pitchFamily="34" charset="0"/>
            </a:rPr>
            <a:t>Main Program</a:t>
          </a:r>
        </a:p>
      </dsp:txBody>
      <dsp:txXfrm>
        <a:off x="4010749" y="4055296"/>
        <a:ext cx="2622017" cy="781816"/>
      </dsp:txXfrm>
    </dsp:sp>
    <dsp:sp modelId="{EBEB7402-D14B-4A56-AAD5-3B9417065F98}">
      <dsp:nvSpPr>
        <dsp:cNvPr id="0" name=""/>
        <dsp:cNvSpPr/>
      </dsp:nvSpPr>
      <dsp:spPr>
        <a:xfrm>
          <a:off x="4478451" y="334383"/>
          <a:ext cx="3917517" cy="236325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Speech_recognition</a:t>
          </a:r>
          <a:endPar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pPr marL="0" lvl="0" indent="0" algn="ctr" defTabSz="711200">
            <a:lnSpc>
              <a:spcPct val="90000"/>
            </a:lnSpc>
            <a:spcBef>
              <a:spcPct val="0"/>
            </a:spcBef>
            <a:spcAft>
              <a:spcPct val="35000"/>
            </a:spcAft>
            <a:buNone/>
          </a:pP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pyttsx3</a:t>
          </a: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Datetime</a:t>
          </a:r>
          <a:endPar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Calender</a:t>
          </a:r>
          <a:endPar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Webbrowser</a:t>
          </a:r>
          <a:endPar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a:p>
          <a:pPr marL="0" lvl="0" indent="0" algn="ctr" defTabSz="711200">
            <a:lnSpc>
              <a:spcPct val="90000"/>
            </a:lnSpc>
            <a:spcBef>
              <a:spcPct val="0"/>
            </a:spcBef>
            <a:spcAft>
              <a:spcPct val="35000"/>
            </a:spcAft>
            <a:buNone/>
          </a:pP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Wikipedia</a:t>
          </a: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Imdb</a:t>
          </a:r>
          <a:endPar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endParaRPr>
        </a:p>
      </dsp:txBody>
      <dsp:txXfrm>
        <a:off x="5052158" y="680474"/>
        <a:ext cx="2770103" cy="1671075"/>
      </dsp:txXfrm>
    </dsp:sp>
    <dsp:sp modelId="{E7D6CD89-5642-4B33-8AC5-891EEF2FFB7B}">
      <dsp:nvSpPr>
        <dsp:cNvPr id="0" name=""/>
        <dsp:cNvSpPr/>
      </dsp:nvSpPr>
      <dsp:spPr>
        <a:xfrm>
          <a:off x="1350974" y="167427"/>
          <a:ext cx="3827320" cy="154903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Agg_percentage</a:t>
          </a: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Random_pass</a:t>
          </a: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phone_track</a:t>
          </a: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marL="0" lvl="0" indent="0" algn="ctr" defTabSz="711200">
            <a:lnSpc>
              <a:spcPct val="90000"/>
            </a:lnSpc>
            <a:spcBef>
              <a:spcPct val="0"/>
            </a:spcBef>
            <a:spcAft>
              <a:spcPct val="35000"/>
            </a:spcAft>
            <a:buNone/>
          </a:pPr>
          <a:r>
            <a:rPr lang="en-US" sz="1600" b="1" kern="1200" cap="all" spc="0" dirty="0" err="1">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music_play</a:t>
          </a: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 </a:t>
          </a:r>
        </a:p>
        <a:p>
          <a:pPr marL="0" lvl="0" indent="0" algn="ctr" defTabSz="711200">
            <a:lnSpc>
              <a:spcPct val="90000"/>
            </a:lnSpc>
            <a:spcBef>
              <a:spcPct val="0"/>
            </a:spcBef>
            <a:spcAft>
              <a:spcPct val="35000"/>
            </a:spcAft>
            <a:buNone/>
          </a:pPr>
          <a:r>
            <a:rPr lang="en-US" sz="16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ook Antiqua" pitchFamily="18" charset="0"/>
            </a:rPr>
            <a:t>News</a:t>
          </a:r>
          <a:endParaRPr lang="en-US" sz="2000" b="1" kern="1200" cap="all" spc="0" dirty="0">
            <a:ln w="9000" cmpd="sng">
              <a:solidFill>
                <a:srgbClr val="7030A0"/>
              </a:solidFill>
              <a:prstDash val="solid"/>
            </a:ln>
            <a:solidFill>
              <a:srgbClr val="7030A0"/>
            </a:solidFill>
            <a:effectLst>
              <a:reflection blurRad="12700" stA="28000" endPos="45000" dist="1000" dir="5400000" sy="-100000" algn="bl" rotWithShape="0"/>
            </a:effectLst>
            <a:latin typeface="Bernard MT Condensed" pitchFamily="18" charset="0"/>
          </a:endParaRPr>
        </a:p>
      </dsp:txBody>
      <dsp:txXfrm>
        <a:off x="1911472" y="394278"/>
        <a:ext cx="2706324" cy="1095333"/>
      </dsp:txXfrm>
    </dsp:sp>
    <dsp:sp modelId="{82054079-914C-45BE-8B47-2A5066FE38BF}">
      <dsp:nvSpPr>
        <dsp:cNvPr id="0" name=""/>
        <dsp:cNvSpPr/>
      </dsp:nvSpPr>
      <dsp:spPr>
        <a:xfrm>
          <a:off x="1351205" y="457135"/>
          <a:ext cx="7813189" cy="3330584"/>
        </a:xfrm>
        <a:prstGeom prst="funnel">
          <a:avLst/>
        </a:prstGeom>
        <a:solidFill>
          <a:schemeClr val="accent5">
            <a:alpha val="4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6021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193466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420687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302722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D175B-4A19-494A-9162-2F243A5B3AF1}"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40064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D9D175B-4A19-494A-9162-2F243A5B3AF1}"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285556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D9D175B-4A19-494A-9162-2F243A5B3AF1}" type="datetimeFigureOut">
              <a:rPr lang="en-IN" smtClean="0"/>
              <a:t>17-11-2021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361096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9D175B-4A19-494A-9162-2F243A5B3AF1}" type="datetimeFigureOut">
              <a:rPr lang="en-IN" smtClean="0"/>
              <a:t>17-11-2021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1922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D175B-4A19-494A-9162-2F243A5B3AF1}" type="datetimeFigureOut">
              <a:rPr lang="en-IN" smtClean="0"/>
              <a:t>17-11-2021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416290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D175B-4A19-494A-9162-2F243A5B3AF1}"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89911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D175B-4A19-494A-9162-2F243A5B3AF1}"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392007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D175B-4A19-494A-9162-2F243A5B3AF1}" type="datetimeFigureOut">
              <a:rPr lang="en-IN" smtClean="0"/>
              <a:t>17-11-2021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7633C-86E9-4DD7-B63E-CCC8FDF01CCA}" type="slidenum">
              <a:rPr lang="en-IN" smtClean="0"/>
              <a:t>‹#›</a:t>
            </a:fld>
            <a:endParaRPr lang="en-IN"/>
          </a:p>
        </p:txBody>
      </p:sp>
    </p:spTree>
    <p:extLst>
      <p:ext uri="{BB962C8B-B14F-4D97-AF65-F5344CB8AC3E}">
        <p14:creationId xmlns:p14="http://schemas.microsoft.com/office/powerpoint/2010/main" val="162147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284" y="264559"/>
            <a:ext cx="838200" cy="71913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6" y="264560"/>
            <a:ext cx="838200" cy="7191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1317625" y="30849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sp>
        <p:nvSpPr>
          <p:cNvPr id="10" name="Rectangle 9"/>
          <p:cNvSpPr>
            <a:spLocks noChangeArrowheads="1"/>
          </p:cNvSpPr>
          <p:nvPr/>
        </p:nvSpPr>
        <p:spPr bwMode="auto">
          <a:xfrm>
            <a:off x="1317625" y="152494"/>
            <a:ext cx="960319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ANJUMAN COLLEGE OF ENGINEERING &amp; TECHNOLOGY, NAGPUR</a:t>
            </a:r>
          </a:p>
          <a:p>
            <a:pPr algn="ctr" eaLnBrk="0" fontAlgn="base" hangingPunct="0">
              <a:spcBef>
                <a:spcPct val="0"/>
              </a:spcBef>
              <a:spcAft>
                <a:spcPct val="0"/>
              </a:spcAft>
            </a:pPr>
            <a:r>
              <a:rPr kumimoji="0" 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&amp; Telecommunication Engineering</a:t>
            </a:r>
            <a:endParaRPr kumimoji="0" 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97956" y="4809252"/>
            <a:ext cx="3199036" cy="1594796"/>
          </a:xfrm>
          <a:prstGeom prst="rect">
            <a:avLst/>
          </a:prstGeom>
        </p:spPr>
        <p:txBody>
          <a:bodyPr wrap="square">
            <a:spAutoFit/>
          </a:bodyPr>
          <a:lstStyle/>
          <a:p>
            <a:pPr marL="146685" algn="ctr">
              <a:lnSpc>
                <a:spcPct val="115000"/>
              </a:lnSpc>
              <a:spcAft>
                <a:spcPts val="410"/>
              </a:spcAft>
            </a:pPr>
            <a:r>
              <a:rPr lang="en-IN" sz="2000" dirty="0">
                <a:effectLst/>
                <a:latin typeface="Times New Roman" panose="02020603050405020304" pitchFamily="18" charset="0"/>
                <a:cs typeface="Times New Roman" panose="02020603050405020304" pitchFamily="18" charset="0"/>
              </a:rPr>
              <a:t>Guide</a:t>
            </a:r>
            <a:endParaRPr lang="en-IN" sz="1200" dirty="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dirty="0">
                <a:effectLst/>
                <a:latin typeface="Times New Roman" panose="02020603050405020304" pitchFamily="18" charset="0"/>
                <a:cs typeface="Times New Roman" panose="02020603050405020304" pitchFamily="18" charset="0"/>
              </a:rPr>
              <a:t>Prof. Ruhina Quazi</a:t>
            </a:r>
            <a:endPar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IN" sz="1600" dirty="0">
                <a:latin typeface="Times New Roman" panose="02020603050405020304" pitchFamily="18" charset="0"/>
                <a:cs typeface="Times New Roman" panose="02020603050405020304" pitchFamily="18" charset="0"/>
              </a:rPr>
              <a:t>Designation, ETC Department ACET, Nagpur</a:t>
            </a:r>
          </a:p>
          <a:p>
            <a:pPr>
              <a:lnSpc>
                <a:spcPct val="115000"/>
              </a:lnSpc>
              <a:spcAft>
                <a:spcPts val="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9002801" y="4815649"/>
            <a:ext cx="3137683" cy="1806264"/>
          </a:xfrm>
          <a:prstGeom prst="rect">
            <a:avLst/>
          </a:prstGeom>
        </p:spPr>
        <p:txBody>
          <a:bodyPr wrap="square">
            <a:spAutoFit/>
          </a:bodyPr>
          <a:lstStyle/>
          <a:p>
            <a:pPr algn="just">
              <a:lnSpc>
                <a:spcPct val="115000"/>
              </a:lnSpc>
              <a:spcAft>
                <a:spcPts val="610"/>
              </a:spcAft>
            </a:pPr>
            <a:r>
              <a:rPr lang="en-IN" dirty="0">
                <a:effectLst/>
                <a:latin typeface="Times New Roman" panose="02020603050405020304" pitchFamily="18" charset="0"/>
                <a:cs typeface="Times New Roman" panose="02020603050405020304" pitchFamily="18" charset="0"/>
              </a:rPr>
              <a:t>Presented By -</a:t>
            </a:r>
            <a:endParaRPr lang="en-IN" sz="1050" dirty="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600" dirty="0">
                <a:effectLst/>
                <a:latin typeface="Times New Roman" panose="02020603050405020304" pitchFamily="18" charset="0"/>
                <a:cs typeface="Times New Roman" panose="02020603050405020304" pitchFamily="18" charset="0"/>
              </a:rPr>
              <a:t>Mr Zeeshan Raza</a:t>
            </a:r>
          </a:p>
          <a:p>
            <a:pPr lvl="0" algn="ctr">
              <a:lnSpc>
                <a:spcPct val="115000"/>
              </a:lnSpc>
            </a:pPr>
            <a:r>
              <a:rPr lang="en-US" sz="1600" dirty="0">
                <a:solidFill>
                  <a:prstClr val="black"/>
                </a:solidFill>
                <a:latin typeface="Times New Roman" panose="02020603050405020304" pitchFamily="18" charset="0"/>
                <a:cs typeface="Times New Roman" panose="02020603050405020304" pitchFamily="18" charset="0"/>
              </a:rPr>
              <a:t>Mr. Aftab Sheikh</a:t>
            </a:r>
            <a:endPar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IN" sz="1600" dirty="0">
                <a:latin typeface="Times New Roman" panose="02020603050405020304" pitchFamily="18" charset="0"/>
                <a:cs typeface="Times New Roman" panose="02020603050405020304" pitchFamily="18" charset="0"/>
              </a:rPr>
              <a:t>Mr Ankush Shahu</a:t>
            </a:r>
          </a:p>
          <a:p>
            <a:pPr algn="ctr">
              <a:lnSpc>
                <a:spcPct val="115000"/>
              </a:lnSpc>
            </a:pPr>
            <a:r>
              <a:rPr lang="en-US" sz="1600" dirty="0">
                <a:latin typeface="Times New Roman" panose="02020603050405020304" pitchFamily="18" charset="0"/>
                <a:cs typeface="Times New Roman" panose="02020603050405020304" pitchFamily="18" charset="0"/>
              </a:rPr>
              <a:t>Mr. Abhijeet Thakur</a:t>
            </a:r>
            <a:endParaRPr lang="en-IN" sz="1600" dirty="0">
              <a:latin typeface="Times New Roman" panose="02020603050405020304" pitchFamily="18" charset="0"/>
              <a:cs typeface="Times New Roman" panose="02020603050405020304" pitchFamily="18" charset="0"/>
            </a:endParaRPr>
          </a:p>
          <a:p>
            <a:pPr algn="ctr">
              <a:lnSpc>
                <a:spcPct val="115000"/>
              </a:lnSpc>
              <a:spcAft>
                <a:spcPts val="0"/>
              </a:spcAft>
            </a:pP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1094704" y="2607285"/>
            <a:ext cx="10328856" cy="584775"/>
          </a:xfrm>
          <a:prstGeom prst="rect">
            <a:avLst/>
          </a:prstGeom>
        </p:spPr>
        <p:txBody>
          <a:bodyPr wrap="square">
            <a:spAutoFit/>
          </a:bodyPr>
          <a:lstStyle/>
          <a:p>
            <a:pPr lvl="0" algn="ctr" eaLnBrk="0" fontAlgn="base" hangingPunct="0">
              <a:spcBef>
                <a:spcPct val="0"/>
              </a:spcBef>
              <a:spcAft>
                <a:spcPct val="0"/>
              </a:spcAft>
            </a:pPr>
            <a:r>
              <a:rPr kumimoji="0" lang="en-US" sz="3200" b="0" i="0" u="none" strike="noStrike" cap="none" normalizeH="0" baseline="0" dirty="0">
                <a:ln>
                  <a:noFill/>
                </a:ln>
                <a:solidFill>
                  <a:srgbClr val="000000"/>
                </a:solidFill>
                <a:effectLst/>
                <a:latin typeface="Times New Roman" panose="02020603050405020304" pitchFamily="18" charset="0"/>
                <a:ea typeface="Artifakt Element Heavy" panose="020B0B03050000020004" pitchFamily="34" charset="0"/>
                <a:cs typeface="Times New Roman" panose="02020603050405020304" pitchFamily="18" charset="0"/>
              </a:rPr>
              <a:t>…………..Virtual</a:t>
            </a:r>
            <a:r>
              <a:rPr kumimoji="0" lang="en-US" sz="3200" b="0" i="0" u="none" strike="noStrike" cap="none" normalizeH="0" dirty="0">
                <a:ln>
                  <a:noFill/>
                </a:ln>
                <a:solidFill>
                  <a:srgbClr val="000000"/>
                </a:solidFill>
                <a:effectLst/>
                <a:latin typeface="Times New Roman" panose="02020603050405020304" pitchFamily="18" charset="0"/>
                <a:ea typeface="Artifakt Element Heavy" panose="020B0B03050000020004" pitchFamily="34" charset="0"/>
                <a:cs typeface="Times New Roman" panose="02020603050405020304" pitchFamily="18" charset="0"/>
              </a:rPr>
              <a:t> Desktop Assistant</a:t>
            </a:r>
            <a:r>
              <a:rPr kumimoji="0" lang="en-US" sz="3200" b="0" i="0" u="none" strike="noStrike" cap="none" normalizeH="0" baseline="0" dirty="0">
                <a:ln>
                  <a:noFill/>
                </a:ln>
                <a:solidFill>
                  <a:srgbClr val="000000"/>
                </a:solidFill>
                <a:effectLst/>
                <a:latin typeface="Times New Roman" panose="02020603050405020304" pitchFamily="18" charset="0"/>
                <a:ea typeface="Artifakt Element Heavy" panose="020B0B03050000020004" pitchFamily="34" charset="0"/>
                <a:cs typeface="Times New Roman" panose="02020603050405020304" pitchFamily="18" charset="0"/>
              </a:rPr>
              <a:t>……………</a:t>
            </a:r>
            <a:endParaRPr kumimoji="0" lang="en-US" sz="2400" b="0" i="0" u="none" strike="noStrike" cap="none" normalizeH="0" baseline="0" dirty="0">
              <a:ln>
                <a:noFill/>
              </a:ln>
              <a:solidFill>
                <a:schemeClr val="tx1"/>
              </a:solidFill>
              <a:effectLst/>
              <a:latin typeface="Times New Roman" panose="02020603050405020304" pitchFamily="18" charset="0"/>
              <a:ea typeface="Artifakt Element Heavy" panose="020B0B03050000020004" pitchFamily="34" charset="0"/>
              <a:cs typeface="Times New Roman" panose="02020603050405020304" pitchFamily="18" charset="0"/>
            </a:endParaRPr>
          </a:p>
        </p:txBody>
      </p:sp>
    </p:spTree>
    <p:extLst>
      <p:ext uri="{BB962C8B-B14F-4D97-AF65-F5344CB8AC3E}">
        <p14:creationId xmlns:p14="http://schemas.microsoft.com/office/powerpoint/2010/main" val="564879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3">
                                            <p:txEl>
                                              <p:pRg st="0" end="0"/>
                                            </p:txEl>
                                          </p:spTgt>
                                        </p:tgtEl>
                                        <p:attrNameLst>
                                          <p:attrName>ppt_x</p:attrName>
                                          <p:attrName>ppt_y</p:attrName>
                                        </p:attrNameLst>
                                      </p:cBhvr>
                                    </p:animMotion>
                                    <p:animRot by="1500000">
                                      <p:cBhvr>
                                        <p:cTn id="7" dur="125" fill="hold">
                                          <p:stCondLst>
                                            <p:cond delay="0"/>
                                          </p:stCondLst>
                                        </p:cTn>
                                        <p:tgtEl>
                                          <p:spTgt spid="13">
                                            <p:txEl>
                                              <p:pRg st="0" end="0"/>
                                            </p:txEl>
                                          </p:spTgt>
                                        </p:tgtEl>
                                        <p:attrNameLst>
                                          <p:attrName>r</p:attrName>
                                        </p:attrNameLst>
                                      </p:cBhvr>
                                    </p:animRot>
                                    <p:animRot by="-1500000">
                                      <p:cBhvr>
                                        <p:cTn id="8" dur="125" fill="hold">
                                          <p:stCondLst>
                                            <p:cond delay="125"/>
                                          </p:stCondLst>
                                        </p:cTn>
                                        <p:tgtEl>
                                          <p:spTgt spid="13">
                                            <p:txEl>
                                              <p:pRg st="0" end="0"/>
                                            </p:txEl>
                                          </p:spTgt>
                                        </p:tgtEl>
                                        <p:attrNameLst>
                                          <p:attrName>r</p:attrName>
                                        </p:attrNameLst>
                                      </p:cBhvr>
                                    </p:animRot>
                                    <p:animRot by="-1500000">
                                      <p:cBhvr>
                                        <p:cTn id="9" dur="125" fill="hold">
                                          <p:stCondLst>
                                            <p:cond delay="250"/>
                                          </p:stCondLst>
                                        </p:cTn>
                                        <p:tgtEl>
                                          <p:spTgt spid="13">
                                            <p:txEl>
                                              <p:pRg st="0" end="0"/>
                                            </p:txEl>
                                          </p:spTgt>
                                        </p:tgtEl>
                                        <p:attrNameLst>
                                          <p:attrName>r</p:attrName>
                                        </p:attrNameLst>
                                      </p:cBhvr>
                                    </p:animRot>
                                    <p:animRot by="1500000">
                                      <p:cBhvr>
                                        <p:cTn id="10" dur="125" fill="hold">
                                          <p:stCondLst>
                                            <p:cond delay="375"/>
                                          </p:stCondLst>
                                        </p:cTn>
                                        <p:tgtEl>
                                          <p:spTgt spid="13">
                                            <p:txEl>
                                              <p:pRg st="0" end="0"/>
                                            </p:txEl>
                                          </p:spTgt>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3">
                                            <p:txEl>
                                              <p:pRg st="1" end="1"/>
                                            </p:txEl>
                                          </p:spTgt>
                                        </p:tgtEl>
                                        <p:attrNameLst>
                                          <p:attrName>ppt_x</p:attrName>
                                          <p:attrName>ppt_y</p:attrName>
                                        </p:attrNameLst>
                                      </p:cBhvr>
                                    </p:animMotion>
                                    <p:animRot by="1500000">
                                      <p:cBhvr>
                                        <p:cTn id="13" dur="125" fill="hold">
                                          <p:stCondLst>
                                            <p:cond delay="0"/>
                                          </p:stCondLst>
                                        </p:cTn>
                                        <p:tgtEl>
                                          <p:spTgt spid="13">
                                            <p:txEl>
                                              <p:pRg st="1" end="1"/>
                                            </p:txEl>
                                          </p:spTgt>
                                        </p:tgtEl>
                                        <p:attrNameLst>
                                          <p:attrName>r</p:attrName>
                                        </p:attrNameLst>
                                      </p:cBhvr>
                                    </p:animRot>
                                    <p:animRot by="-1500000">
                                      <p:cBhvr>
                                        <p:cTn id="14" dur="125" fill="hold">
                                          <p:stCondLst>
                                            <p:cond delay="125"/>
                                          </p:stCondLst>
                                        </p:cTn>
                                        <p:tgtEl>
                                          <p:spTgt spid="13">
                                            <p:txEl>
                                              <p:pRg st="1" end="1"/>
                                            </p:txEl>
                                          </p:spTgt>
                                        </p:tgtEl>
                                        <p:attrNameLst>
                                          <p:attrName>r</p:attrName>
                                        </p:attrNameLst>
                                      </p:cBhvr>
                                    </p:animRot>
                                    <p:animRot by="-1500000">
                                      <p:cBhvr>
                                        <p:cTn id="15" dur="125" fill="hold">
                                          <p:stCondLst>
                                            <p:cond delay="250"/>
                                          </p:stCondLst>
                                        </p:cTn>
                                        <p:tgtEl>
                                          <p:spTgt spid="13">
                                            <p:txEl>
                                              <p:pRg st="1" end="1"/>
                                            </p:txEl>
                                          </p:spTgt>
                                        </p:tgtEl>
                                        <p:attrNameLst>
                                          <p:attrName>r</p:attrName>
                                        </p:attrNameLst>
                                      </p:cBhvr>
                                    </p:animRot>
                                    <p:animRot by="1500000">
                                      <p:cBhvr>
                                        <p:cTn id="16" dur="125" fill="hold">
                                          <p:stCondLst>
                                            <p:cond delay="375"/>
                                          </p:stCondLst>
                                        </p:cTn>
                                        <p:tgtEl>
                                          <p:spTgt spid="13">
                                            <p:txEl>
                                              <p:pRg st="1" end="1"/>
                                            </p:txEl>
                                          </p:spTgt>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13">
                                            <p:txEl>
                                              <p:pRg st="2" end="2"/>
                                            </p:txEl>
                                          </p:spTgt>
                                        </p:tgtEl>
                                        <p:attrNameLst>
                                          <p:attrName>ppt_x</p:attrName>
                                          <p:attrName>ppt_y</p:attrName>
                                        </p:attrNameLst>
                                      </p:cBhvr>
                                    </p:animMotion>
                                    <p:animRot by="1500000">
                                      <p:cBhvr>
                                        <p:cTn id="19" dur="125" fill="hold">
                                          <p:stCondLst>
                                            <p:cond delay="0"/>
                                          </p:stCondLst>
                                        </p:cTn>
                                        <p:tgtEl>
                                          <p:spTgt spid="13">
                                            <p:txEl>
                                              <p:pRg st="2" end="2"/>
                                            </p:txEl>
                                          </p:spTgt>
                                        </p:tgtEl>
                                        <p:attrNameLst>
                                          <p:attrName>r</p:attrName>
                                        </p:attrNameLst>
                                      </p:cBhvr>
                                    </p:animRot>
                                    <p:animRot by="-1500000">
                                      <p:cBhvr>
                                        <p:cTn id="20" dur="125" fill="hold">
                                          <p:stCondLst>
                                            <p:cond delay="125"/>
                                          </p:stCondLst>
                                        </p:cTn>
                                        <p:tgtEl>
                                          <p:spTgt spid="13">
                                            <p:txEl>
                                              <p:pRg st="2" end="2"/>
                                            </p:txEl>
                                          </p:spTgt>
                                        </p:tgtEl>
                                        <p:attrNameLst>
                                          <p:attrName>r</p:attrName>
                                        </p:attrNameLst>
                                      </p:cBhvr>
                                    </p:animRot>
                                    <p:animRot by="-1500000">
                                      <p:cBhvr>
                                        <p:cTn id="21" dur="125" fill="hold">
                                          <p:stCondLst>
                                            <p:cond delay="250"/>
                                          </p:stCondLst>
                                        </p:cTn>
                                        <p:tgtEl>
                                          <p:spTgt spid="13">
                                            <p:txEl>
                                              <p:pRg st="2" end="2"/>
                                            </p:txEl>
                                          </p:spTgt>
                                        </p:tgtEl>
                                        <p:attrNameLst>
                                          <p:attrName>r</p:attrName>
                                        </p:attrNameLst>
                                      </p:cBhvr>
                                    </p:animRot>
                                    <p:animRot by="1500000">
                                      <p:cBhvr>
                                        <p:cTn id="22" dur="125" fill="hold">
                                          <p:stCondLst>
                                            <p:cond delay="375"/>
                                          </p:stCondLst>
                                        </p:cTn>
                                        <p:tgtEl>
                                          <p:spTgt spid="13">
                                            <p:txEl>
                                              <p:pRg st="2" end="2"/>
                                            </p:txEl>
                                          </p:spTgt>
                                        </p:tgtEl>
                                        <p:attrNameLst>
                                          <p:attrName>r</p:attrName>
                                        </p:attrNameLst>
                                      </p:cBhvr>
                                    </p:animRot>
                                  </p:childTnLst>
                                </p:cTn>
                              </p:par>
                              <p:par>
                                <p:cTn id="23" presetID="34" presetClass="emph" presetSubtype="0" fill="hold" grpId="0" nodeType="withEffect">
                                  <p:stCondLst>
                                    <p:cond delay="0"/>
                                  </p:stCondLst>
                                  <p:iterate type="lt">
                                    <p:tmPct val="10000"/>
                                  </p:iterate>
                                  <p:childTnLst>
                                    <p:animMotion origin="layout" path="M 0.0 0.0 L 0.0 -0.07213" pathEditMode="relative" ptsTypes="">
                                      <p:cBhvr>
                                        <p:cTn id="24" dur="250" accel="50000" decel="50000" autoRev="1" fill="hold">
                                          <p:stCondLst>
                                            <p:cond delay="0"/>
                                          </p:stCondLst>
                                        </p:cTn>
                                        <p:tgtEl>
                                          <p:spTgt spid="13">
                                            <p:txEl>
                                              <p:pRg st="3" end="3"/>
                                            </p:txEl>
                                          </p:spTgt>
                                        </p:tgtEl>
                                        <p:attrNameLst>
                                          <p:attrName>ppt_x</p:attrName>
                                          <p:attrName>ppt_y</p:attrName>
                                        </p:attrNameLst>
                                      </p:cBhvr>
                                    </p:animMotion>
                                    <p:animRot by="1500000">
                                      <p:cBhvr>
                                        <p:cTn id="25" dur="125" fill="hold">
                                          <p:stCondLst>
                                            <p:cond delay="0"/>
                                          </p:stCondLst>
                                        </p:cTn>
                                        <p:tgtEl>
                                          <p:spTgt spid="13">
                                            <p:txEl>
                                              <p:pRg st="3" end="3"/>
                                            </p:txEl>
                                          </p:spTgt>
                                        </p:tgtEl>
                                        <p:attrNameLst>
                                          <p:attrName>r</p:attrName>
                                        </p:attrNameLst>
                                      </p:cBhvr>
                                    </p:animRot>
                                    <p:animRot by="-1500000">
                                      <p:cBhvr>
                                        <p:cTn id="26" dur="125" fill="hold">
                                          <p:stCondLst>
                                            <p:cond delay="125"/>
                                          </p:stCondLst>
                                        </p:cTn>
                                        <p:tgtEl>
                                          <p:spTgt spid="13">
                                            <p:txEl>
                                              <p:pRg st="3" end="3"/>
                                            </p:txEl>
                                          </p:spTgt>
                                        </p:tgtEl>
                                        <p:attrNameLst>
                                          <p:attrName>r</p:attrName>
                                        </p:attrNameLst>
                                      </p:cBhvr>
                                    </p:animRot>
                                    <p:animRot by="-1500000">
                                      <p:cBhvr>
                                        <p:cTn id="27" dur="125" fill="hold">
                                          <p:stCondLst>
                                            <p:cond delay="250"/>
                                          </p:stCondLst>
                                        </p:cTn>
                                        <p:tgtEl>
                                          <p:spTgt spid="13">
                                            <p:txEl>
                                              <p:pRg st="3" end="3"/>
                                            </p:txEl>
                                          </p:spTgt>
                                        </p:tgtEl>
                                        <p:attrNameLst>
                                          <p:attrName>r</p:attrName>
                                        </p:attrNameLst>
                                      </p:cBhvr>
                                    </p:animRot>
                                    <p:animRot by="1500000">
                                      <p:cBhvr>
                                        <p:cTn id="28" dur="125" fill="hold">
                                          <p:stCondLst>
                                            <p:cond delay="375"/>
                                          </p:stCondLst>
                                        </p:cTn>
                                        <p:tgtEl>
                                          <p:spTgt spid="13">
                                            <p:txEl>
                                              <p:pRg st="3" end="3"/>
                                            </p:txEl>
                                          </p:spTgt>
                                        </p:tgtEl>
                                        <p:attrNameLst>
                                          <p:attrName>r</p:attrName>
                                        </p:attrNameLst>
                                      </p:cBhvr>
                                    </p:animRot>
                                  </p:childTnLst>
                                </p:cTn>
                              </p:par>
                              <p:par>
                                <p:cTn id="29" presetID="34" presetClass="emph" presetSubtype="0" fill="hold" grpId="0" nodeType="with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13">
                                            <p:txEl>
                                              <p:pRg st="4" end="4"/>
                                            </p:txEl>
                                          </p:spTgt>
                                        </p:tgtEl>
                                        <p:attrNameLst>
                                          <p:attrName>ppt_x</p:attrName>
                                          <p:attrName>ppt_y</p:attrName>
                                        </p:attrNameLst>
                                      </p:cBhvr>
                                    </p:animMotion>
                                    <p:animRot by="1500000">
                                      <p:cBhvr>
                                        <p:cTn id="31" dur="125" fill="hold">
                                          <p:stCondLst>
                                            <p:cond delay="0"/>
                                          </p:stCondLst>
                                        </p:cTn>
                                        <p:tgtEl>
                                          <p:spTgt spid="13">
                                            <p:txEl>
                                              <p:pRg st="4" end="4"/>
                                            </p:txEl>
                                          </p:spTgt>
                                        </p:tgtEl>
                                        <p:attrNameLst>
                                          <p:attrName>r</p:attrName>
                                        </p:attrNameLst>
                                      </p:cBhvr>
                                    </p:animRot>
                                    <p:animRot by="-1500000">
                                      <p:cBhvr>
                                        <p:cTn id="32" dur="125" fill="hold">
                                          <p:stCondLst>
                                            <p:cond delay="125"/>
                                          </p:stCondLst>
                                        </p:cTn>
                                        <p:tgtEl>
                                          <p:spTgt spid="13">
                                            <p:txEl>
                                              <p:pRg st="4" end="4"/>
                                            </p:txEl>
                                          </p:spTgt>
                                        </p:tgtEl>
                                        <p:attrNameLst>
                                          <p:attrName>r</p:attrName>
                                        </p:attrNameLst>
                                      </p:cBhvr>
                                    </p:animRot>
                                    <p:animRot by="-1500000">
                                      <p:cBhvr>
                                        <p:cTn id="33" dur="125" fill="hold">
                                          <p:stCondLst>
                                            <p:cond delay="250"/>
                                          </p:stCondLst>
                                        </p:cTn>
                                        <p:tgtEl>
                                          <p:spTgt spid="13">
                                            <p:txEl>
                                              <p:pRg st="4" end="4"/>
                                            </p:txEl>
                                          </p:spTgt>
                                        </p:tgtEl>
                                        <p:attrNameLst>
                                          <p:attrName>r</p:attrName>
                                        </p:attrNameLst>
                                      </p:cBhvr>
                                    </p:animRot>
                                    <p:animRot by="1500000">
                                      <p:cBhvr>
                                        <p:cTn id="34" dur="125" fill="hold">
                                          <p:stCondLst>
                                            <p:cond delay="375"/>
                                          </p:stCondLst>
                                        </p:cTn>
                                        <p:tgtEl>
                                          <p:spTgt spid="1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7907"/>
          <a:stretch/>
        </p:blipFill>
        <p:spPr>
          <a:xfrm>
            <a:off x="0" y="0"/>
            <a:ext cx="12192000" cy="6858000"/>
          </a:xfrm>
          <a:prstGeom prst="rect">
            <a:avLst/>
          </a:prstGeom>
          <a:noFill/>
          <a:ln>
            <a:noFill/>
          </a:ln>
        </p:spPr>
      </p:pic>
    </p:spTree>
    <p:extLst>
      <p:ext uri="{BB962C8B-B14F-4D97-AF65-F5344CB8AC3E}">
        <p14:creationId xmlns:p14="http://schemas.microsoft.com/office/powerpoint/2010/main" val="200942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2215166" y="228600"/>
            <a:ext cx="9138634" cy="904741"/>
          </a:xfrm>
        </p:spPr>
        <p:txBody>
          <a:bodyPr/>
          <a:lstStyle/>
          <a:p>
            <a:pPr lvl="0" algn="ctr"/>
            <a:r>
              <a:rPr kumimoji="0" 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Outlines</a:t>
            </a:r>
            <a:endParaRPr lang="en-IN"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992748" y="2044564"/>
            <a:ext cx="10515600" cy="3416076"/>
          </a:xfrm>
        </p:spPr>
        <p:txBody>
          <a:bodyPr/>
          <a:lstStyle/>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Literature Review</a:t>
            </a:r>
          </a:p>
          <a:p>
            <a:r>
              <a:rPr lang="en-IN" dirty="0">
                <a:latin typeface="Times New Roman" panose="02020603050405020304" pitchFamily="18" charset="0"/>
                <a:cs typeface="Times New Roman" panose="02020603050405020304" pitchFamily="18" charset="0"/>
              </a:rPr>
              <a:t>Problem Definition </a:t>
            </a:r>
          </a:p>
          <a:p>
            <a:r>
              <a:rPr lang="en-IN" dirty="0">
                <a:latin typeface="Times New Roman" panose="02020603050405020304" pitchFamily="18" charset="0"/>
                <a:cs typeface="Times New Roman" panose="02020603050405020304" pitchFamily="18" charset="0"/>
              </a:rPr>
              <a:t>Research Objective</a:t>
            </a:r>
          </a:p>
          <a:p>
            <a:r>
              <a:rPr lang="en-IN" dirty="0">
                <a:latin typeface="Times New Roman" panose="02020603050405020304" pitchFamily="18" charset="0"/>
                <a:cs typeface="Times New Roman" panose="02020603050405020304" pitchFamily="18" charset="0"/>
              </a:rPr>
              <a:t>Research Methodology (Flow Chart / Block Diagram) </a:t>
            </a:r>
          </a:p>
          <a:p>
            <a:r>
              <a:rPr lang="en-IN" dirty="0">
                <a:latin typeface="Times New Roman" panose="02020603050405020304" pitchFamily="18" charset="0"/>
                <a:cs typeface="Times New Roman" panose="02020603050405020304" pitchFamily="18" charset="0"/>
              </a:rPr>
              <a:t>Application </a:t>
            </a:r>
          </a:p>
        </p:txBody>
      </p:sp>
      <p:sp>
        <p:nvSpPr>
          <p:cNvPr id="8" name="Rectangle 5"/>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pic>
        <p:nvPicPr>
          <p:cNvPr id="512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2" y="228600"/>
            <a:ext cx="1061563" cy="90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1136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714375"/>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511526"/>
            <a:ext cx="10515600" cy="4837559"/>
          </a:xfrm>
        </p:spPr>
        <p:txBody>
          <a:bodyPr/>
          <a:lstStyle/>
          <a:p>
            <a:r>
              <a:rPr lang="en-US" dirty="0"/>
              <a:t>A virtual desktop assistant or an AI assistant is a computer program that understands the voice commands as input parameters and processes the user requested tasks accordingly. </a:t>
            </a:r>
          </a:p>
          <a:p>
            <a:r>
              <a:rPr lang="en-US" dirty="0"/>
              <a:t>Tasks such as calculation, playing music, searching on the internet, reading mails aloud, getting latest news etc. required users to put the input commands manually by hand. With virtual assistant this tasks are carried out over voice commands without much difficulties.</a:t>
            </a:r>
          </a:p>
          <a:p>
            <a:r>
              <a:rPr lang="en-IN" dirty="0"/>
              <a:t>Virtual assistants are typically cloud-based programs as they require a large amount of data for speech recognition, natural language processing and predicting the accurate output responses.</a:t>
            </a: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2" y="228600"/>
            <a:ext cx="1303343" cy="111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29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339404"/>
            <a:ext cx="10515600" cy="4837559"/>
          </a:xfrm>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The main objective of this literature survey is to try to understand the role of virtual assistants in higher education, in respect to the impact on the students’ time management and autonomy development. Additionally, it is also important to understand the definition of virtual assistants according to the authors and how are they implemented. It is composed of three phases starting with the planning, followed by the implementation and reporting phases.</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the planning phase, we decided which operations need to be performed according to students by our assistant. So, we started collecting information about which programming language we will use, and which modules are required to perform a specific operation. In the second phase, we started the implementation of code in Python and created functions for each operations. The final part after implementation is testing. The third phase consists of the reporting of the results.</a:t>
            </a:r>
          </a:p>
          <a:p>
            <a:endParaRPr lang="en-IN"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94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Problem Statement / Hypothesis</a:t>
            </a:r>
          </a:p>
        </p:txBody>
      </p:sp>
      <p:sp>
        <p:nvSpPr>
          <p:cNvPr id="3" name="Content Placeholder 2"/>
          <p:cNvSpPr>
            <a:spLocks noGrp="1"/>
          </p:cNvSpPr>
          <p:nvPr>
            <p:ph idx="1"/>
          </p:nvPr>
        </p:nvSpPr>
        <p:spPr>
          <a:xfrm>
            <a:off x="838200" y="1339404"/>
            <a:ext cx="10515600" cy="4936705"/>
          </a:xfrm>
        </p:spPr>
        <p:txBody>
          <a:bodyPr>
            <a:normAutofit/>
          </a:bodyPr>
          <a:lstStyle/>
          <a:p>
            <a:r>
              <a:rPr lang="en-US" dirty="0">
                <a:latin typeface="Times New Roman" panose="02020603050405020304" pitchFamily="18" charset="0"/>
                <a:cs typeface="Times New Roman" panose="02020603050405020304" pitchFamily="18" charset="0"/>
              </a:rPr>
              <a:t>You may be asking yourself how these functions works. Well, the assistants receive external data (such as voice command, user text input) via input devices(such as microphone, keyboard) for further processing - and take it from there to function accordingly. </a:t>
            </a:r>
          </a:p>
          <a:p>
            <a:r>
              <a:rPr lang="en-US" dirty="0">
                <a:latin typeface="Times New Roman" panose="02020603050405020304" pitchFamily="18" charset="0"/>
                <a:cs typeface="Times New Roman" panose="02020603050405020304" pitchFamily="18" charset="0"/>
              </a:rPr>
              <a:t>Not too long ago, building an AI assistant was a small component of developers’ capacities; however, nowadays, it is quite a realistic objective even for novice programmers. To create a personal AI assistant, one needs dedicated software. It would take much more time, though, to create something more advanced and conceptually innovative. However, well thought-out concepts can result in a great base for a profitable startup.</a:t>
            </a:r>
            <a:endParaRPr lang="en-IN"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838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7788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Research Objective</a:t>
            </a:r>
          </a:p>
        </p:txBody>
      </p:sp>
      <p:sp>
        <p:nvSpPr>
          <p:cNvPr id="3" name="Content Placeholder 2"/>
          <p:cNvSpPr>
            <a:spLocks noGrp="1"/>
          </p:cNvSpPr>
          <p:nvPr>
            <p:ph idx="1"/>
          </p:nvPr>
        </p:nvSpPr>
        <p:spPr>
          <a:xfrm>
            <a:off x="838200" y="1339404"/>
            <a:ext cx="10515600" cy="4837559"/>
          </a:xfrm>
        </p:spPr>
        <p:txBody>
          <a:bodyPr/>
          <a:lstStyle/>
          <a:p>
            <a:r>
              <a:rPr lang="en-US" dirty="0">
                <a:latin typeface="Times New Roman" panose="02020603050405020304" pitchFamily="18" charset="0"/>
                <a:cs typeface="Times New Roman" panose="02020603050405020304" pitchFamily="18" charset="0"/>
              </a:rPr>
              <a:t>The proposed plan started by providing voice input to the voice assistant by the user through microphone which later processed and analyzed by voice assistant. The voice input can be anything like getting any information, operation on computer's internal files(such as we have added our functions like aggregate percentage calculator, random password generator,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Speech recognition has been used to convert the voice input into text. Then this text is then passed through the central processor which analyses the purpose of the command and calls the required script for execution.</a:t>
            </a:r>
            <a:endParaRPr lang="en-IN"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83" y="228600"/>
            <a:ext cx="838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382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Research Methodology </a:t>
            </a:r>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1426449387"/>
              </p:ext>
            </p:extLst>
          </p:nvPr>
        </p:nvGraphicFramePr>
        <p:xfrm>
          <a:off x="838200" y="1339850"/>
          <a:ext cx="10515600"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02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991673" y="1339404"/>
            <a:ext cx="11590986" cy="4837559"/>
          </a:xfrm>
        </p:spPr>
        <p:txBody>
          <a:bodyPr>
            <a:noAutofit/>
          </a:bodyPr>
          <a:lstStyle/>
          <a:p>
            <a:r>
              <a:rPr lang="en-US" sz="1900" dirty="0">
                <a:latin typeface="Times New Roman" panose="02020603050405020304" pitchFamily="18" charset="0"/>
                <a:cs typeface="Times New Roman" panose="02020603050405020304" pitchFamily="18" charset="0"/>
              </a:rPr>
              <a:t>Virtual assistants are quickly evolving to provide more capabilities and value to users.</a:t>
            </a:r>
          </a:p>
          <a:p>
            <a:pPr>
              <a:lnSpc>
                <a:spcPct val="120000"/>
              </a:lnSpc>
            </a:pPr>
            <a:r>
              <a:rPr lang="en-US" sz="1900" dirty="0">
                <a:latin typeface="Times New Roman" panose="02020603050405020304" pitchFamily="18" charset="0"/>
                <a:cs typeface="Times New Roman" panose="02020603050405020304" pitchFamily="18" charset="0"/>
              </a:rPr>
              <a:t>As speech recognition and natural language processing advances, so too will a virtual assistant's ability to understand and perform requests.</a:t>
            </a:r>
          </a:p>
          <a:p>
            <a:pPr>
              <a:lnSpc>
                <a:spcPct val="120000"/>
              </a:lnSpc>
            </a:pPr>
            <a:r>
              <a:rPr lang="en-US" sz="1900" dirty="0">
                <a:latin typeface="Times New Roman" panose="02020603050405020304" pitchFamily="18" charset="0"/>
                <a:cs typeface="Times New Roman" panose="02020603050405020304" pitchFamily="18" charset="0"/>
              </a:rPr>
              <a:t>And as voice recognition technology improves, virtual assistant use will move deeper into business workflows.</a:t>
            </a:r>
          </a:p>
          <a:p>
            <a:r>
              <a:rPr lang="en-US" sz="1900" dirty="0">
                <a:latin typeface="Times New Roman" panose="02020603050405020304" pitchFamily="18" charset="0"/>
                <a:cs typeface="Times New Roman" panose="02020603050405020304" pitchFamily="18" charset="0"/>
              </a:rPr>
              <a:t>Calculate Engineering Aggregate Percentage and CGPA</a:t>
            </a:r>
          </a:p>
          <a:p>
            <a:r>
              <a:rPr lang="en-US" sz="1900" dirty="0">
                <a:latin typeface="Times New Roman" panose="02020603050405020304" pitchFamily="18" charset="0"/>
                <a:cs typeface="Times New Roman" panose="02020603050405020304" pitchFamily="18" charset="0"/>
              </a:rPr>
              <a:t>Binaural beats player</a:t>
            </a:r>
          </a:p>
          <a:p>
            <a:r>
              <a:rPr lang="en-US" sz="1900" dirty="0">
                <a:latin typeface="Times New Roman" panose="02020603050405020304" pitchFamily="18" charset="0"/>
                <a:cs typeface="Times New Roman" panose="02020603050405020304" pitchFamily="18" charset="0"/>
              </a:rPr>
              <a:t>Trending latest news</a:t>
            </a:r>
          </a:p>
          <a:p>
            <a:r>
              <a:rPr lang="en-US" sz="1900" dirty="0">
                <a:latin typeface="Times New Roman" panose="02020603050405020304" pitchFamily="18" charset="0"/>
                <a:cs typeface="Times New Roman" panose="02020603050405020304" pitchFamily="18" charset="0"/>
              </a:rPr>
              <a:t>Network provider basic information from number</a:t>
            </a:r>
          </a:p>
          <a:p>
            <a:r>
              <a:rPr lang="en-US" sz="1900" dirty="0">
                <a:latin typeface="Times New Roman" panose="02020603050405020304" pitchFamily="18" charset="0"/>
                <a:cs typeface="Times New Roman" panose="02020603050405020304" pitchFamily="18" charset="0"/>
              </a:rPr>
              <a:t>Provide Wikipedia search</a:t>
            </a:r>
          </a:p>
          <a:p>
            <a:r>
              <a:rPr lang="en-US" sz="1900" dirty="0">
                <a:latin typeface="Times New Roman" panose="02020603050405020304" pitchFamily="18" charset="0"/>
                <a:cs typeface="Times New Roman" panose="02020603050405020304" pitchFamily="18" charset="0"/>
              </a:rPr>
              <a:t>Show Calendar</a:t>
            </a:r>
          </a:p>
          <a:p>
            <a:r>
              <a:rPr lang="en-US" sz="1900" dirty="0">
                <a:latin typeface="Times New Roman" panose="02020603050405020304" pitchFamily="18" charset="0"/>
                <a:cs typeface="Times New Roman" panose="02020603050405020304" pitchFamily="18" charset="0"/>
              </a:rPr>
              <a:t>Tell Date and time</a:t>
            </a:r>
          </a:p>
          <a:p>
            <a:r>
              <a:rPr lang="en-US" sz="1900" dirty="0">
                <a:latin typeface="Times New Roman" panose="02020603050405020304" pitchFamily="18" charset="0"/>
                <a:cs typeface="Times New Roman" panose="02020603050405020304" pitchFamily="18" charset="0"/>
              </a:rPr>
              <a:t>Generate random password </a:t>
            </a:r>
          </a:p>
          <a:p>
            <a:r>
              <a:rPr lang="en-US" sz="1900" dirty="0">
                <a:latin typeface="Times New Roman" panose="02020603050405020304" pitchFamily="18" charset="0"/>
                <a:cs typeface="Times New Roman" panose="02020603050405020304" pitchFamily="18" charset="0"/>
              </a:rPr>
              <a:t>Provide all pervious years papers of all engineering fields</a:t>
            </a: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424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339404"/>
            <a:ext cx="10515600" cy="4837559"/>
          </a:xfrm>
        </p:spPr>
        <p:txBody>
          <a:bodyPr/>
          <a:lstStyle/>
          <a:p>
            <a:r>
              <a:rPr lang="en-US" dirty="0" err="1">
                <a:latin typeface="Times New Roman" panose="02020603050405020304" pitchFamily="18" charset="0"/>
                <a:cs typeface="Times New Roman" panose="02020603050405020304" pitchFamily="18" charset="0"/>
              </a:rPr>
              <a:t>Subhash</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Prajwal</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Srivatsa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Siddesh</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Ullas</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Santhosh</a:t>
            </a:r>
            <a:r>
              <a:rPr lang="en-US" dirty="0">
                <a:latin typeface="Times New Roman" panose="02020603050405020304" pitchFamily="18" charset="0"/>
                <a:cs typeface="Times New Roman" panose="02020603050405020304" pitchFamily="18" charset="0"/>
              </a:rPr>
              <a:t> B “Artificial Intelligence-Based Voice Assistant” (pp. 593-596). IEEE Conference, (2020). </a:t>
            </a:r>
          </a:p>
          <a:p>
            <a:r>
              <a:rPr lang="en-US" dirty="0">
                <a:latin typeface="Times New Roman" panose="02020603050405020304" pitchFamily="18" charset="0"/>
                <a:cs typeface="Times New Roman" panose="02020603050405020304" pitchFamily="18" charset="0"/>
              </a:rPr>
              <a:t>Deepak S, </a:t>
            </a:r>
            <a:r>
              <a:rPr lang="en-US" dirty="0" err="1">
                <a:latin typeface="Times New Roman" panose="02020603050405020304" pitchFamily="18" charset="0"/>
                <a:cs typeface="Times New Roman" panose="02020603050405020304" pitchFamily="18" charset="0"/>
              </a:rPr>
              <a:t>Ria</a:t>
            </a:r>
            <a:r>
              <a:rPr lang="en-US" dirty="0">
                <a:latin typeface="Times New Roman" panose="02020603050405020304" pitchFamily="18" charset="0"/>
                <a:cs typeface="Times New Roman" panose="02020603050405020304" pitchFamily="18" charset="0"/>
              </a:rPr>
              <a:t> U, Monika R, </a:t>
            </a:r>
            <a:r>
              <a:rPr lang="en-US" dirty="0" err="1">
                <a:latin typeface="Times New Roman" panose="02020603050405020304" pitchFamily="18" charset="0"/>
                <a:cs typeface="Times New Roman" panose="02020603050405020304" pitchFamily="18" charset="0"/>
              </a:rPr>
              <a:t>Aishwarya</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Anup</a:t>
            </a:r>
            <a:r>
              <a:rPr lang="en-US" dirty="0">
                <a:latin typeface="Times New Roman" panose="02020603050405020304" pitchFamily="18" charset="0"/>
                <a:cs typeface="Times New Roman" panose="02020603050405020304" pitchFamily="18" charset="0"/>
              </a:rPr>
              <a:t> B. “AI Based Voice Assistant Using Python” Volume 6 (Issue 2), (pp. 506-509), JETIR, (2019), (ISSN-2349-5162) .</a:t>
            </a:r>
          </a:p>
          <a:p>
            <a:r>
              <a:rPr lang="en-US" dirty="0">
                <a:latin typeface="Times New Roman" panose="02020603050405020304" pitchFamily="18" charset="0"/>
                <a:cs typeface="Times New Roman" panose="02020603050405020304" pitchFamily="18" charset="0"/>
              </a:rPr>
              <a:t>B. Marr, “The Amazing Ways Google Uses Deep Learning AI” (2017).</a:t>
            </a:r>
            <a:endParaRPr lang="en-IN"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838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4412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316</TotalTime>
  <Words>782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Condensed</vt:lpstr>
      <vt:lpstr>Bernard MT Condensed</vt:lpstr>
      <vt:lpstr>Book Antiqua</vt:lpstr>
      <vt:lpstr>Calibri</vt:lpstr>
      <vt:lpstr>Calibri Light</vt:lpstr>
      <vt:lpstr>Times New Roman</vt:lpstr>
      <vt:lpstr>Office Theme</vt:lpstr>
      <vt:lpstr>PowerPoint Presentation</vt:lpstr>
      <vt:lpstr>Outlines</vt:lpstr>
      <vt:lpstr>Introduction</vt:lpstr>
      <vt:lpstr>Literature Review</vt:lpstr>
      <vt:lpstr>Problem Statement / Hypothesis</vt:lpstr>
      <vt:lpstr>Research Objective</vt:lpstr>
      <vt:lpstr>Research Methodology </vt:lpstr>
      <vt:lpstr>Applications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Abhijeet Thakur</cp:lastModifiedBy>
  <cp:revision>30</cp:revision>
  <dcterms:created xsi:type="dcterms:W3CDTF">2021-11-17T05:56:08Z</dcterms:created>
  <dcterms:modified xsi:type="dcterms:W3CDTF">2021-11-17T17:17:00Z</dcterms:modified>
</cp:coreProperties>
</file>