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6" r:id="rId6"/>
    <p:sldId id="271" r:id="rId7"/>
    <p:sldId id="272" r:id="rId8"/>
    <p:sldId id="273"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6" d="100"/>
          <a:sy n="66" d="100"/>
        </p:scale>
        <p:origin x="-870"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60219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193466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4206878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9D175B-4A19-494A-9162-2F243A5B3AF1}"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302722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9D175B-4A19-494A-9162-2F243A5B3AF1}" type="datetimeFigureOut">
              <a:rPr lang="en-IN" smtClean="0"/>
              <a:t>08-12-2021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400647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D9D175B-4A19-494A-9162-2F243A5B3AF1}"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285556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D9D175B-4A19-494A-9162-2F243A5B3AF1}" type="datetimeFigureOut">
              <a:rPr lang="en-IN" smtClean="0"/>
              <a:t>08-12-2021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3610967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D9D175B-4A19-494A-9162-2F243A5B3AF1}" type="datetimeFigureOut">
              <a:rPr lang="en-IN" smtClean="0"/>
              <a:t>08-12-2021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19227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D175B-4A19-494A-9162-2F243A5B3AF1}" type="datetimeFigureOut">
              <a:rPr lang="en-IN" smtClean="0"/>
              <a:t>08-12-2021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416290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D175B-4A19-494A-9162-2F243A5B3AF1}"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89911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9D175B-4A19-494A-9162-2F243A5B3AF1}" type="datetimeFigureOut">
              <a:rPr lang="en-IN" smtClean="0"/>
              <a:t>08-12-2021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7633C-86E9-4DD7-B63E-CCC8FDF01CCA}" type="slidenum">
              <a:rPr lang="en-IN" smtClean="0"/>
              <a:t>‹#›</a:t>
            </a:fld>
            <a:endParaRPr lang="en-IN"/>
          </a:p>
        </p:txBody>
      </p:sp>
    </p:spTree>
    <p:extLst>
      <p:ext uri="{BB962C8B-B14F-4D97-AF65-F5344CB8AC3E}">
        <p14:creationId xmlns:p14="http://schemas.microsoft.com/office/powerpoint/2010/main" val="392007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9D175B-4A19-494A-9162-2F243A5B3AF1}" type="datetimeFigureOut">
              <a:rPr lang="en-IN" smtClean="0"/>
              <a:t>08-12-2021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7633C-86E9-4DD7-B63E-CCC8FDF01CCA}" type="slidenum">
              <a:rPr lang="en-IN" smtClean="0"/>
              <a:t>‹#›</a:t>
            </a:fld>
            <a:endParaRPr lang="en-IN"/>
          </a:p>
        </p:txBody>
      </p:sp>
    </p:spTree>
    <p:extLst>
      <p:ext uri="{BB962C8B-B14F-4D97-AF65-F5344CB8AC3E}">
        <p14:creationId xmlns:p14="http://schemas.microsoft.com/office/powerpoint/2010/main" val="162147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2284" y="264559"/>
            <a:ext cx="838200" cy="71913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56" y="264560"/>
            <a:ext cx="838200" cy="7191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1317625" y="30849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sp>
        <p:nvSpPr>
          <p:cNvPr id="10" name="Rectangle 9"/>
          <p:cNvSpPr>
            <a:spLocks noChangeArrowheads="1"/>
          </p:cNvSpPr>
          <p:nvPr/>
        </p:nvSpPr>
        <p:spPr bwMode="auto">
          <a:xfrm>
            <a:off x="1317625" y="152494"/>
            <a:ext cx="960319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ANJUMAN COLLEGE OF ENGINEERING &amp; TECHNOLOGY, NAGPUR</a:t>
            </a:r>
          </a:p>
          <a:p>
            <a:pPr algn="ctr" eaLnBrk="0" fontAlgn="base" hangingPunct="0">
              <a:spcBef>
                <a:spcPct val="0"/>
              </a:spcBef>
              <a:spcAft>
                <a:spcPct val="0"/>
              </a:spcAft>
            </a:pPr>
            <a:r>
              <a:rPr kumimoji="0" lang="en-US"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&amp; Telecommunication Engineering</a:t>
            </a:r>
            <a:endParaRPr kumimoji="0" 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11"/>
          <p:cNvSpPr/>
          <p:nvPr/>
        </p:nvSpPr>
        <p:spPr>
          <a:xfrm>
            <a:off x="97956" y="4809252"/>
            <a:ext cx="3199036" cy="1594796"/>
          </a:xfrm>
          <a:prstGeom prst="rect">
            <a:avLst/>
          </a:prstGeom>
        </p:spPr>
        <p:txBody>
          <a:bodyPr wrap="square">
            <a:spAutoFit/>
          </a:bodyPr>
          <a:lstStyle/>
          <a:p>
            <a:pPr marL="146685" algn="ctr">
              <a:lnSpc>
                <a:spcPct val="115000"/>
              </a:lnSpc>
              <a:spcAft>
                <a:spcPts val="410"/>
              </a:spcAft>
            </a:pPr>
            <a:r>
              <a:rPr lang="en-IN" sz="2000" dirty="0">
                <a:effectLst/>
                <a:latin typeface="Times New Roman" panose="02020603050405020304" pitchFamily="18" charset="0"/>
                <a:cs typeface="Times New Roman" panose="02020603050405020304" pitchFamily="18" charset="0"/>
              </a:rPr>
              <a:t>Guide</a:t>
            </a:r>
            <a:endParaRPr lang="en-IN" sz="1200" dirty="0">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dirty="0">
                <a:effectLst/>
                <a:latin typeface="Times New Roman" panose="02020603050405020304" pitchFamily="18" charset="0"/>
                <a:cs typeface="Times New Roman" panose="02020603050405020304" pitchFamily="18" charset="0"/>
              </a:rPr>
              <a:t>Prof. Ruhina Quazi</a:t>
            </a:r>
            <a:endParaRPr lang="en-US" sz="1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IN" sz="1600" dirty="0">
                <a:latin typeface="Times New Roman" panose="02020603050405020304" pitchFamily="18" charset="0"/>
                <a:cs typeface="Times New Roman" panose="02020603050405020304" pitchFamily="18" charset="0"/>
              </a:rPr>
              <a:t>Designation, ETC Department ACET, Nagpur</a:t>
            </a:r>
          </a:p>
          <a:p>
            <a:pPr>
              <a:lnSpc>
                <a:spcPct val="115000"/>
              </a:lnSpc>
              <a:spcAft>
                <a:spcPts val="0"/>
              </a:spcAft>
            </a:pPr>
            <a:endParaRPr lang="en-IN"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9002801" y="4815649"/>
            <a:ext cx="3137683" cy="1806264"/>
          </a:xfrm>
          <a:prstGeom prst="rect">
            <a:avLst/>
          </a:prstGeom>
        </p:spPr>
        <p:txBody>
          <a:bodyPr wrap="square">
            <a:spAutoFit/>
          </a:bodyPr>
          <a:lstStyle/>
          <a:p>
            <a:pPr algn="just">
              <a:lnSpc>
                <a:spcPct val="115000"/>
              </a:lnSpc>
              <a:spcAft>
                <a:spcPts val="610"/>
              </a:spcAft>
            </a:pPr>
            <a:r>
              <a:rPr lang="en-IN" dirty="0">
                <a:effectLst/>
                <a:latin typeface="Times New Roman" panose="02020603050405020304" pitchFamily="18" charset="0"/>
                <a:cs typeface="Times New Roman" panose="02020603050405020304" pitchFamily="18" charset="0"/>
              </a:rPr>
              <a:t>Presented By -</a:t>
            </a:r>
            <a:endParaRPr lang="en-IN" sz="1050" dirty="0">
              <a:effectLst/>
              <a:latin typeface="Times New Roman" panose="02020603050405020304" pitchFamily="18" charset="0"/>
              <a:cs typeface="Times New Roman" panose="02020603050405020304" pitchFamily="18" charset="0"/>
            </a:endParaRPr>
          </a:p>
          <a:p>
            <a:pPr algn="ctr">
              <a:lnSpc>
                <a:spcPct val="115000"/>
              </a:lnSpc>
              <a:spcAft>
                <a:spcPts val="0"/>
              </a:spcAft>
            </a:pPr>
            <a:r>
              <a:rPr lang="en-IN" sz="1600" dirty="0">
                <a:effectLst/>
                <a:latin typeface="Times New Roman" panose="02020603050405020304" pitchFamily="18" charset="0"/>
                <a:cs typeface="Times New Roman" panose="02020603050405020304" pitchFamily="18" charset="0"/>
              </a:rPr>
              <a:t>Mr Zeeshan Raza</a:t>
            </a:r>
          </a:p>
          <a:p>
            <a:pPr lvl="0" algn="ctr">
              <a:lnSpc>
                <a:spcPct val="115000"/>
              </a:lnSpc>
            </a:pPr>
            <a:r>
              <a:rPr lang="en-US" sz="1600" dirty="0">
                <a:solidFill>
                  <a:prstClr val="black"/>
                </a:solidFill>
                <a:latin typeface="Times New Roman" panose="02020603050405020304" pitchFamily="18" charset="0"/>
                <a:cs typeface="Times New Roman" panose="02020603050405020304" pitchFamily="18" charset="0"/>
              </a:rPr>
              <a:t>Mr. Aftab Sheikh</a:t>
            </a:r>
            <a:endParaRPr lang="en-US"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IN" sz="1600" dirty="0">
                <a:latin typeface="Times New Roman" panose="02020603050405020304" pitchFamily="18" charset="0"/>
                <a:cs typeface="Times New Roman" panose="02020603050405020304" pitchFamily="18" charset="0"/>
              </a:rPr>
              <a:t>Mr Ankush Shahu</a:t>
            </a:r>
          </a:p>
          <a:p>
            <a:pPr algn="ctr">
              <a:lnSpc>
                <a:spcPct val="115000"/>
              </a:lnSpc>
            </a:pPr>
            <a:r>
              <a:rPr lang="en-US" sz="1600" dirty="0">
                <a:latin typeface="Times New Roman" panose="02020603050405020304" pitchFamily="18" charset="0"/>
                <a:cs typeface="Times New Roman" panose="02020603050405020304" pitchFamily="18" charset="0"/>
              </a:rPr>
              <a:t>Mr. Abhijeet Thakur</a:t>
            </a:r>
            <a:endParaRPr lang="en-IN" sz="1600" dirty="0">
              <a:latin typeface="Times New Roman" panose="02020603050405020304" pitchFamily="18" charset="0"/>
              <a:cs typeface="Times New Roman" panose="02020603050405020304" pitchFamily="18" charset="0"/>
            </a:endParaRPr>
          </a:p>
          <a:p>
            <a:pPr algn="ctr">
              <a:lnSpc>
                <a:spcPct val="115000"/>
              </a:lnSpc>
              <a:spcAft>
                <a:spcPts val="0"/>
              </a:spcAft>
            </a:pPr>
            <a:endParaRPr lang="en-IN" sz="10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1094704" y="2607285"/>
            <a:ext cx="10328856" cy="584775"/>
          </a:xfrm>
          <a:prstGeom prst="rect">
            <a:avLst/>
          </a:prstGeom>
        </p:spPr>
        <p:txBody>
          <a:bodyPr wrap="square">
            <a:spAutoFit/>
          </a:bodyPr>
          <a:lstStyle/>
          <a:p>
            <a:pPr lvl="0" algn="ctr" eaLnBrk="0" fontAlgn="base" hangingPunct="0">
              <a:spcBef>
                <a:spcPct val="0"/>
              </a:spcBef>
              <a:spcAft>
                <a:spcPct val="0"/>
              </a:spcAft>
            </a:pPr>
            <a:r>
              <a:rPr kumimoji="0" lang="en-US" sz="3200" b="0" i="0" u="none" strike="noStrike" cap="none" normalizeH="0" baseline="0" dirty="0">
                <a:ln>
                  <a:noFill/>
                </a:ln>
                <a:solidFill>
                  <a:srgbClr val="000000"/>
                </a:solidFill>
                <a:effectLst/>
                <a:latin typeface="Times New Roman" panose="02020603050405020304" pitchFamily="18" charset="0"/>
                <a:ea typeface="Artifakt Element Heavy" panose="020B0B03050000020004" pitchFamily="34" charset="0"/>
                <a:cs typeface="Times New Roman" panose="02020603050405020304" pitchFamily="18" charset="0"/>
              </a:rPr>
              <a:t>…………..Virtual</a:t>
            </a:r>
            <a:r>
              <a:rPr kumimoji="0" lang="en-US" sz="3200" b="0" i="0" u="none" strike="noStrike" cap="none" normalizeH="0" dirty="0">
                <a:ln>
                  <a:noFill/>
                </a:ln>
                <a:solidFill>
                  <a:srgbClr val="000000"/>
                </a:solidFill>
                <a:effectLst/>
                <a:latin typeface="Times New Roman" panose="02020603050405020304" pitchFamily="18" charset="0"/>
                <a:ea typeface="Artifakt Element Heavy" panose="020B0B03050000020004" pitchFamily="34" charset="0"/>
                <a:cs typeface="Times New Roman" panose="02020603050405020304" pitchFamily="18" charset="0"/>
              </a:rPr>
              <a:t> Desktop Assistant</a:t>
            </a:r>
            <a:r>
              <a:rPr kumimoji="0" lang="en-US" sz="3200" b="0" i="0" u="none" strike="noStrike" cap="none" normalizeH="0" baseline="0" dirty="0">
                <a:ln>
                  <a:noFill/>
                </a:ln>
                <a:solidFill>
                  <a:srgbClr val="000000"/>
                </a:solidFill>
                <a:effectLst/>
                <a:latin typeface="Times New Roman" panose="02020603050405020304" pitchFamily="18" charset="0"/>
                <a:ea typeface="Artifakt Element Heavy" panose="020B0B03050000020004" pitchFamily="34" charset="0"/>
                <a:cs typeface="Times New Roman" panose="02020603050405020304" pitchFamily="18" charset="0"/>
              </a:rPr>
              <a:t>……………</a:t>
            </a:r>
            <a:endParaRPr kumimoji="0" lang="en-US" sz="2400" b="0" i="0" u="none" strike="noStrike" cap="none" normalizeH="0" baseline="0" dirty="0">
              <a:ln>
                <a:noFill/>
              </a:ln>
              <a:solidFill>
                <a:schemeClr val="tx1"/>
              </a:solidFill>
              <a:effectLst/>
              <a:latin typeface="Times New Roman" panose="02020603050405020304" pitchFamily="18" charset="0"/>
              <a:ea typeface="Artifakt Element Heavy" panose="020B0B03050000020004" pitchFamily="34" charset="0"/>
              <a:cs typeface="Times New Roman" panose="02020603050405020304" pitchFamily="18" charset="0"/>
            </a:endParaRPr>
          </a:p>
        </p:txBody>
      </p:sp>
    </p:spTree>
    <p:extLst>
      <p:ext uri="{BB962C8B-B14F-4D97-AF65-F5344CB8AC3E}">
        <p14:creationId xmlns:p14="http://schemas.microsoft.com/office/powerpoint/2010/main" val="5648794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13">
                                            <p:txEl>
                                              <p:pRg st="0" end="0"/>
                                            </p:txEl>
                                          </p:spTgt>
                                        </p:tgtEl>
                                        <p:attrNameLst>
                                          <p:attrName>ppt_x</p:attrName>
                                          <p:attrName>ppt_y</p:attrName>
                                        </p:attrNameLst>
                                      </p:cBhvr>
                                    </p:animMotion>
                                    <p:animRot by="1500000">
                                      <p:cBhvr>
                                        <p:cTn id="7" dur="125" fill="hold">
                                          <p:stCondLst>
                                            <p:cond delay="0"/>
                                          </p:stCondLst>
                                        </p:cTn>
                                        <p:tgtEl>
                                          <p:spTgt spid="13">
                                            <p:txEl>
                                              <p:pRg st="0" end="0"/>
                                            </p:txEl>
                                          </p:spTgt>
                                        </p:tgtEl>
                                        <p:attrNameLst>
                                          <p:attrName>r</p:attrName>
                                        </p:attrNameLst>
                                      </p:cBhvr>
                                    </p:animRot>
                                    <p:animRot by="-1500000">
                                      <p:cBhvr>
                                        <p:cTn id="8" dur="125" fill="hold">
                                          <p:stCondLst>
                                            <p:cond delay="125"/>
                                          </p:stCondLst>
                                        </p:cTn>
                                        <p:tgtEl>
                                          <p:spTgt spid="13">
                                            <p:txEl>
                                              <p:pRg st="0" end="0"/>
                                            </p:txEl>
                                          </p:spTgt>
                                        </p:tgtEl>
                                        <p:attrNameLst>
                                          <p:attrName>r</p:attrName>
                                        </p:attrNameLst>
                                      </p:cBhvr>
                                    </p:animRot>
                                    <p:animRot by="-1500000">
                                      <p:cBhvr>
                                        <p:cTn id="9" dur="125" fill="hold">
                                          <p:stCondLst>
                                            <p:cond delay="250"/>
                                          </p:stCondLst>
                                        </p:cTn>
                                        <p:tgtEl>
                                          <p:spTgt spid="13">
                                            <p:txEl>
                                              <p:pRg st="0" end="0"/>
                                            </p:txEl>
                                          </p:spTgt>
                                        </p:tgtEl>
                                        <p:attrNameLst>
                                          <p:attrName>r</p:attrName>
                                        </p:attrNameLst>
                                      </p:cBhvr>
                                    </p:animRot>
                                    <p:animRot by="1500000">
                                      <p:cBhvr>
                                        <p:cTn id="10" dur="125" fill="hold">
                                          <p:stCondLst>
                                            <p:cond delay="375"/>
                                          </p:stCondLst>
                                        </p:cTn>
                                        <p:tgtEl>
                                          <p:spTgt spid="13">
                                            <p:txEl>
                                              <p:pRg st="0" end="0"/>
                                            </p:txEl>
                                          </p:spTgt>
                                        </p:tgtEl>
                                        <p:attrNameLst>
                                          <p:attrName>r</p:attrName>
                                        </p:attrNameLst>
                                      </p:cBhvr>
                                    </p:animRot>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13">
                                            <p:txEl>
                                              <p:pRg st="1" end="1"/>
                                            </p:txEl>
                                          </p:spTgt>
                                        </p:tgtEl>
                                        <p:attrNameLst>
                                          <p:attrName>ppt_x</p:attrName>
                                          <p:attrName>ppt_y</p:attrName>
                                        </p:attrNameLst>
                                      </p:cBhvr>
                                    </p:animMotion>
                                    <p:animRot by="1500000">
                                      <p:cBhvr>
                                        <p:cTn id="13" dur="125" fill="hold">
                                          <p:stCondLst>
                                            <p:cond delay="0"/>
                                          </p:stCondLst>
                                        </p:cTn>
                                        <p:tgtEl>
                                          <p:spTgt spid="13">
                                            <p:txEl>
                                              <p:pRg st="1" end="1"/>
                                            </p:txEl>
                                          </p:spTgt>
                                        </p:tgtEl>
                                        <p:attrNameLst>
                                          <p:attrName>r</p:attrName>
                                        </p:attrNameLst>
                                      </p:cBhvr>
                                    </p:animRot>
                                    <p:animRot by="-1500000">
                                      <p:cBhvr>
                                        <p:cTn id="14" dur="125" fill="hold">
                                          <p:stCondLst>
                                            <p:cond delay="125"/>
                                          </p:stCondLst>
                                        </p:cTn>
                                        <p:tgtEl>
                                          <p:spTgt spid="13">
                                            <p:txEl>
                                              <p:pRg st="1" end="1"/>
                                            </p:txEl>
                                          </p:spTgt>
                                        </p:tgtEl>
                                        <p:attrNameLst>
                                          <p:attrName>r</p:attrName>
                                        </p:attrNameLst>
                                      </p:cBhvr>
                                    </p:animRot>
                                    <p:animRot by="-1500000">
                                      <p:cBhvr>
                                        <p:cTn id="15" dur="125" fill="hold">
                                          <p:stCondLst>
                                            <p:cond delay="250"/>
                                          </p:stCondLst>
                                        </p:cTn>
                                        <p:tgtEl>
                                          <p:spTgt spid="13">
                                            <p:txEl>
                                              <p:pRg st="1" end="1"/>
                                            </p:txEl>
                                          </p:spTgt>
                                        </p:tgtEl>
                                        <p:attrNameLst>
                                          <p:attrName>r</p:attrName>
                                        </p:attrNameLst>
                                      </p:cBhvr>
                                    </p:animRot>
                                    <p:animRot by="1500000">
                                      <p:cBhvr>
                                        <p:cTn id="16" dur="125" fill="hold">
                                          <p:stCondLst>
                                            <p:cond delay="375"/>
                                          </p:stCondLst>
                                        </p:cTn>
                                        <p:tgtEl>
                                          <p:spTgt spid="13">
                                            <p:txEl>
                                              <p:pRg st="1" end="1"/>
                                            </p:txEl>
                                          </p:spTgt>
                                        </p:tgtEl>
                                        <p:attrNameLst>
                                          <p:attrName>r</p:attrName>
                                        </p:attrNameLst>
                                      </p:cBhvr>
                                    </p:animRot>
                                  </p:childTnLst>
                                </p:cTn>
                              </p:par>
                              <p:par>
                                <p:cTn id="17" presetID="34" presetClass="emph" presetSubtype="0" fill="hold" grpId="0" nodeType="withEffect">
                                  <p:stCondLst>
                                    <p:cond delay="0"/>
                                  </p:stCondLst>
                                  <p:iterate type="lt">
                                    <p:tmPct val="10000"/>
                                  </p:iterate>
                                  <p:childTnLst>
                                    <p:animMotion origin="layout" path="M 0.0 0.0 L 0.0 -0.07213" pathEditMode="relative" ptsTypes="">
                                      <p:cBhvr>
                                        <p:cTn id="18" dur="250" accel="50000" decel="50000" autoRev="1" fill="hold">
                                          <p:stCondLst>
                                            <p:cond delay="0"/>
                                          </p:stCondLst>
                                        </p:cTn>
                                        <p:tgtEl>
                                          <p:spTgt spid="13">
                                            <p:txEl>
                                              <p:pRg st="2" end="2"/>
                                            </p:txEl>
                                          </p:spTgt>
                                        </p:tgtEl>
                                        <p:attrNameLst>
                                          <p:attrName>ppt_x</p:attrName>
                                          <p:attrName>ppt_y</p:attrName>
                                        </p:attrNameLst>
                                      </p:cBhvr>
                                    </p:animMotion>
                                    <p:animRot by="1500000">
                                      <p:cBhvr>
                                        <p:cTn id="19" dur="125" fill="hold">
                                          <p:stCondLst>
                                            <p:cond delay="0"/>
                                          </p:stCondLst>
                                        </p:cTn>
                                        <p:tgtEl>
                                          <p:spTgt spid="13">
                                            <p:txEl>
                                              <p:pRg st="2" end="2"/>
                                            </p:txEl>
                                          </p:spTgt>
                                        </p:tgtEl>
                                        <p:attrNameLst>
                                          <p:attrName>r</p:attrName>
                                        </p:attrNameLst>
                                      </p:cBhvr>
                                    </p:animRot>
                                    <p:animRot by="-1500000">
                                      <p:cBhvr>
                                        <p:cTn id="20" dur="125" fill="hold">
                                          <p:stCondLst>
                                            <p:cond delay="125"/>
                                          </p:stCondLst>
                                        </p:cTn>
                                        <p:tgtEl>
                                          <p:spTgt spid="13">
                                            <p:txEl>
                                              <p:pRg st="2" end="2"/>
                                            </p:txEl>
                                          </p:spTgt>
                                        </p:tgtEl>
                                        <p:attrNameLst>
                                          <p:attrName>r</p:attrName>
                                        </p:attrNameLst>
                                      </p:cBhvr>
                                    </p:animRot>
                                    <p:animRot by="-1500000">
                                      <p:cBhvr>
                                        <p:cTn id="21" dur="125" fill="hold">
                                          <p:stCondLst>
                                            <p:cond delay="250"/>
                                          </p:stCondLst>
                                        </p:cTn>
                                        <p:tgtEl>
                                          <p:spTgt spid="13">
                                            <p:txEl>
                                              <p:pRg st="2" end="2"/>
                                            </p:txEl>
                                          </p:spTgt>
                                        </p:tgtEl>
                                        <p:attrNameLst>
                                          <p:attrName>r</p:attrName>
                                        </p:attrNameLst>
                                      </p:cBhvr>
                                    </p:animRot>
                                    <p:animRot by="1500000">
                                      <p:cBhvr>
                                        <p:cTn id="22" dur="125" fill="hold">
                                          <p:stCondLst>
                                            <p:cond delay="375"/>
                                          </p:stCondLst>
                                        </p:cTn>
                                        <p:tgtEl>
                                          <p:spTgt spid="13">
                                            <p:txEl>
                                              <p:pRg st="2" end="2"/>
                                            </p:txEl>
                                          </p:spTgt>
                                        </p:tgtEl>
                                        <p:attrNameLst>
                                          <p:attrName>r</p:attrName>
                                        </p:attrNameLst>
                                      </p:cBhvr>
                                    </p:animRot>
                                  </p:childTnLst>
                                </p:cTn>
                              </p:par>
                              <p:par>
                                <p:cTn id="23" presetID="34" presetClass="emph" presetSubtype="0" fill="hold" grpId="0" nodeType="withEffect">
                                  <p:stCondLst>
                                    <p:cond delay="0"/>
                                  </p:stCondLst>
                                  <p:iterate type="lt">
                                    <p:tmPct val="10000"/>
                                  </p:iterate>
                                  <p:childTnLst>
                                    <p:animMotion origin="layout" path="M 0.0 0.0 L 0.0 -0.07213" pathEditMode="relative" ptsTypes="">
                                      <p:cBhvr>
                                        <p:cTn id="24" dur="250" accel="50000" decel="50000" autoRev="1" fill="hold">
                                          <p:stCondLst>
                                            <p:cond delay="0"/>
                                          </p:stCondLst>
                                        </p:cTn>
                                        <p:tgtEl>
                                          <p:spTgt spid="13">
                                            <p:txEl>
                                              <p:pRg st="3" end="3"/>
                                            </p:txEl>
                                          </p:spTgt>
                                        </p:tgtEl>
                                        <p:attrNameLst>
                                          <p:attrName>ppt_x</p:attrName>
                                          <p:attrName>ppt_y</p:attrName>
                                        </p:attrNameLst>
                                      </p:cBhvr>
                                    </p:animMotion>
                                    <p:animRot by="1500000">
                                      <p:cBhvr>
                                        <p:cTn id="25" dur="125" fill="hold">
                                          <p:stCondLst>
                                            <p:cond delay="0"/>
                                          </p:stCondLst>
                                        </p:cTn>
                                        <p:tgtEl>
                                          <p:spTgt spid="13">
                                            <p:txEl>
                                              <p:pRg st="3" end="3"/>
                                            </p:txEl>
                                          </p:spTgt>
                                        </p:tgtEl>
                                        <p:attrNameLst>
                                          <p:attrName>r</p:attrName>
                                        </p:attrNameLst>
                                      </p:cBhvr>
                                    </p:animRot>
                                    <p:animRot by="-1500000">
                                      <p:cBhvr>
                                        <p:cTn id="26" dur="125" fill="hold">
                                          <p:stCondLst>
                                            <p:cond delay="125"/>
                                          </p:stCondLst>
                                        </p:cTn>
                                        <p:tgtEl>
                                          <p:spTgt spid="13">
                                            <p:txEl>
                                              <p:pRg st="3" end="3"/>
                                            </p:txEl>
                                          </p:spTgt>
                                        </p:tgtEl>
                                        <p:attrNameLst>
                                          <p:attrName>r</p:attrName>
                                        </p:attrNameLst>
                                      </p:cBhvr>
                                    </p:animRot>
                                    <p:animRot by="-1500000">
                                      <p:cBhvr>
                                        <p:cTn id="27" dur="125" fill="hold">
                                          <p:stCondLst>
                                            <p:cond delay="250"/>
                                          </p:stCondLst>
                                        </p:cTn>
                                        <p:tgtEl>
                                          <p:spTgt spid="13">
                                            <p:txEl>
                                              <p:pRg st="3" end="3"/>
                                            </p:txEl>
                                          </p:spTgt>
                                        </p:tgtEl>
                                        <p:attrNameLst>
                                          <p:attrName>r</p:attrName>
                                        </p:attrNameLst>
                                      </p:cBhvr>
                                    </p:animRot>
                                    <p:animRot by="1500000">
                                      <p:cBhvr>
                                        <p:cTn id="28" dur="125" fill="hold">
                                          <p:stCondLst>
                                            <p:cond delay="375"/>
                                          </p:stCondLst>
                                        </p:cTn>
                                        <p:tgtEl>
                                          <p:spTgt spid="13">
                                            <p:txEl>
                                              <p:pRg st="3" end="3"/>
                                            </p:txEl>
                                          </p:spTgt>
                                        </p:tgtEl>
                                        <p:attrNameLst>
                                          <p:attrName>r</p:attrName>
                                        </p:attrNameLst>
                                      </p:cBhvr>
                                    </p:animRot>
                                  </p:childTnLst>
                                </p:cTn>
                              </p:par>
                              <p:par>
                                <p:cTn id="29" presetID="34" presetClass="emph" presetSubtype="0" fill="hold" grpId="0" nodeType="with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13">
                                            <p:txEl>
                                              <p:pRg st="4" end="4"/>
                                            </p:txEl>
                                          </p:spTgt>
                                        </p:tgtEl>
                                        <p:attrNameLst>
                                          <p:attrName>ppt_x</p:attrName>
                                          <p:attrName>ppt_y</p:attrName>
                                        </p:attrNameLst>
                                      </p:cBhvr>
                                    </p:animMotion>
                                    <p:animRot by="1500000">
                                      <p:cBhvr>
                                        <p:cTn id="31" dur="125" fill="hold">
                                          <p:stCondLst>
                                            <p:cond delay="0"/>
                                          </p:stCondLst>
                                        </p:cTn>
                                        <p:tgtEl>
                                          <p:spTgt spid="13">
                                            <p:txEl>
                                              <p:pRg st="4" end="4"/>
                                            </p:txEl>
                                          </p:spTgt>
                                        </p:tgtEl>
                                        <p:attrNameLst>
                                          <p:attrName>r</p:attrName>
                                        </p:attrNameLst>
                                      </p:cBhvr>
                                    </p:animRot>
                                    <p:animRot by="-1500000">
                                      <p:cBhvr>
                                        <p:cTn id="32" dur="125" fill="hold">
                                          <p:stCondLst>
                                            <p:cond delay="125"/>
                                          </p:stCondLst>
                                        </p:cTn>
                                        <p:tgtEl>
                                          <p:spTgt spid="13">
                                            <p:txEl>
                                              <p:pRg st="4" end="4"/>
                                            </p:txEl>
                                          </p:spTgt>
                                        </p:tgtEl>
                                        <p:attrNameLst>
                                          <p:attrName>r</p:attrName>
                                        </p:attrNameLst>
                                      </p:cBhvr>
                                    </p:animRot>
                                    <p:animRot by="-1500000">
                                      <p:cBhvr>
                                        <p:cTn id="33" dur="125" fill="hold">
                                          <p:stCondLst>
                                            <p:cond delay="250"/>
                                          </p:stCondLst>
                                        </p:cTn>
                                        <p:tgtEl>
                                          <p:spTgt spid="13">
                                            <p:txEl>
                                              <p:pRg st="4" end="4"/>
                                            </p:txEl>
                                          </p:spTgt>
                                        </p:tgtEl>
                                        <p:attrNameLst>
                                          <p:attrName>r</p:attrName>
                                        </p:attrNameLst>
                                      </p:cBhvr>
                                    </p:animRot>
                                    <p:animRot by="1500000">
                                      <p:cBhvr>
                                        <p:cTn id="34" dur="125" fill="hold">
                                          <p:stCondLst>
                                            <p:cond delay="375"/>
                                          </p:stCondLst>
                                        </p:cTn>
                                        <p:tgtEl>
                                          <p:spTgt spid="1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7907"/>
          <a:stretch/>
        </p:blipFill>
        <p:spPr>
          <a:xfrm>
            <a:off x="0" y="0"/>
            <a:ext cx="12192000" cy="6858000"/>
          </a:xfrm>
          <a:prstGeom prst="rect">
            <a:avLst/>
          </a:prstGeom>
          <a:noFill/>
          <a:ln>
            <a:noFill/>
          </a:ln>
        </p:spPr>
      </p:pic>
    </p:spTree>
    <p:extLst>
      <p:ext uri="{BB962C8B-B14F-4D97-AF65-F5344CB8AC3E}">
        <p14:creationId xmlns:p14="http://schemas.microsoft.com/office/powerpoint/2010/main" val="200942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afterEffect">
                                  <p:stCondLst>
                                    <p:cond delay="0"/>
                                  </p:stCondLst>
                                  <p:childTnLst>
                                    <p:animRot by="120000">
                                      <p:cBhvr>
                                        <p:cTn id="6" dur="100" fill="hold">
                                          <p:stCondLst>
                                            <p:cond delay="0"/>
                                          </p:stCondLst>
                                        </p:cTn>
                                        <p:tgtEl>
                                          <p:spTgt spid="6"/>
                                        </p:tgtEl>
                                        <p:attrNameLst>
                                          <p:attrName>r</p:attrName>
                                        </p:attrNameLst>
                                      </p:cBhvr>
                                    </p:animRot>
                                    <p:animRot by="-240000">
                                      <p:cBhvr>
                                        <p:cTn id="7" dur="200" fill="hold">
                                          <p:stCondLst>
                                            <p:cond delay="200"/>
                                          </p:stCondLst>
                                        </p:cTn>
                                        <p:tgtEl>
                                          <p:spTgt spid="6"/>
                                        </p:tgtEl>
                                        <p:attrNameLst>
                                          <p:attrName>r</p:attrName>
                                        </p:attrNameLst>
                                      </p:cBhvr>
                                    </p:animRot>
                                    <p:animRot by="240000">
                                      <p:cBhvr>
                                        <p:cTn id="8" dur="200" fill="hold">
                                          <p:stCondLst>
                                            <p:cond delay="400"/>
                                          </p:stCondLst>
                                        </p:cTn>
                                        <p:tgtEl>
                                          <p:spTgt spid="6"/>
                                        </p:tgtEl>
                                        <p:attrNameLst>
                                          <p:attrName>r</p:attrName>
                                        </p:attrNameLst>
                                      </p:cBhvr>
                                    </p:animRot>
                                    <p:animRot by="-240000">
                                      <p:cBhvr>
                                        <p:cTn id="9" dur="200" fill="hold">
                                          <p:stCondLst>
                                            <p:cond delay="600"/>
                                          </p:stCondLst>
                                        </p:cTn>
                                        <p:tgtEl>
                                          <p:spTgt spid="6"/>
                                        </p:tgtEl>
                                        <p:attrNameLst>
                                          <p:attrName>r</p:attrName>
                                        </p:attrNameLst>
                                      </p:cBhvr>
                                    </p:animRot>
                                    <p:animRot by="120000">
                                      <p:cBhvr>
                                        <p:cTn id="10"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2215166" y="228600"/>
            <a:ext cx="9138634" cy="904741"/>
          </a:xfrm>
        </p:spPr>
        <p:txBody>
          <a:bodyPr/>
          <a:lstStyle/>
          <a:p>
            <a:pPr lvl="0" algn="ctr"/>
            <a:r>
              <a:rPr kumimoji="0" lang="en-US"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Outlines</a:t>
            </a:r>
            <a:endParaRPr lang="en-IN" dirty="0">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992748" y="2044564"/>
            <a:ext cx="10515600" cy="3416076"/>
          </a:xfrm>
        </p:spPr>
        <p:txBody>
          <a:bodyPr/>
          <a:lstStyle/>
          <a:p>
            <a:r>
              <a:rPr lang="en-IN" dirty="0">
                <a:latin typeface="Times New Roman" panose="02020603050405020304" pitchFamily="18" charset="0"/>
                <a:cs typeface="Times New Roman" panose="02020603050405020304" pitchFamily="18" charset="0"/>
              </a:rPr>
              <a:t>Introduction 	</a:t>
            </a:r>
          </a:p>
          <a:p>
            <a:r>
              <a:rPr lang="en-IN" dirty="0">
                <a:latin typeface="Times New Roman" panose="02020603050405020304" pitchFamily="18" charset="0"/>
                <a:cs typeface="Times New Roman" panose="02020603050405020304" pitchFamily="18" charset="0"/>
              </a:rPr>
              <a:t>Literature Review</a:t>
            </a:r>
          </a:p>
          <a:p>
            <a:r>
              <a:rPr lang="en-IN" dirty="0">
                <a:latin typeface="Times New Roman" panose="02020603050405020304" pitchFamily="18" charset="0"/>
                <a:cs typeface="Times New Roman" panose="02020603050405020304" pitchFamily="18" charset="0"/>
              </a:rPr>
              <a:t>Problem Definition </a:t>
            </a:r>
          </a:p>
          <a:p>
            <a:r>
              <a:rPr lang="en-IN" dirty="0" smtClean="0">
                <a:latin typeface="Times New Roman" panose="02020603050405020304" pitchFamily="18" charset="0"/>
                <a:cs typeface="Times New Roman" panose="02020603050405020304" pitchFamily="18" charset="0"/>
              </a:rPr>
              <a:t>Research </a:t>
            </a:r>
            <a:r>
              <a:rPr lang="en-IN" dirty="0">
                <a:latin typeface="Times New Roman" panose="02020603050405020304" pitchFamily="18" charset="0"/>
                <a:cs typeface="Times New Roman" panose="02020603050405020304" pitchFamily="18" charset="0"/>
              </a:rPr>
              <a:t>Methodology (Flow Chart / Block Diagram) </a:t>
            </a:r>
          </a:p>
          <a:p>
            <a:r>
              <a:rPr lang="en-IN" dirty="0">
                <a:latin typeface="Times New Roman" panose="02020603050405020304" pitchFamily="18" charset="0"/>
                <a:cs typeface="Times New Roman" panose="02020603050405020304" pitchFamily="18" charset="0"/>
              </a:rPr>
              <a:t>Application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Demonstration </a:t>
            </a:r>
            <a:endParaRPr lang="en-IN" dirty="0">
              <a:latin typeface="Times New Roman" panose="02020603050405020304" pitchFamily="18" charset="0"/>
              <a:cs typeface="Times New Roman" panose="02020603050405020304" pitchFamily="18" charset="0"/>
            </a:endParaRPr>
          </a:p>
        </p:txBody>
      </p:sp>
      <p:sp>
        <p:nvSpPr>
          <p:cNvPr id="8" name="Rectangle 5"/>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anose="02020603050405020304" pitchFamily="18" charset="0"/>
              <a:cs typeface="Times New Roman" panose="02020603050405020304" pitchFamily="18" charset="0"/>
            </a:endParaRPr>
          </a:p>
        </p:txBody>
      </p:sp>
      <p:pic>
        <p:nvPicPr>
          <p:cNvPr id="512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2" y="228600"/>
            <a:ext cx="1061563" cy="90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1136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10515600" cy="714375"/>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511526"/>
            <a:ext cx="10515600" cy="4837559"/>
          </a:xfrm>
        </p:spPr>
        <p:txBody>
          <a:bodyPr/>
          <a:lstStyle/>
          <a:p>
            <a:r>
              <a:rPr lang="en-US" dirty="0"/>
              <a:t>A virtual desktop assistant or an AI assistant is a computer program that understands the voice commands as input parameters and processes the user requested tasks accordingly. </a:t>
            </a:r>
          </a:p>
          <a:p>
            <a:r>
              <a:rPr lang="en-US" dirty="0"/>
              <a:t>Tasks such as calculation, playing music, searching on the internet, reading mails aloud, getting latest news etc. required users to put the input commands manually by hand. With virtual assistant this tasks are carried out over voice commands without much difficulties.</a:t>
            </a:r>
          </a:p>
          <a:p>
            <a:r>
              <a:rPr lang="en-IN" dirty="0"/>
              <a:t>Virtual assistants are typically cloud-based programs as they require a large amount of data for speech recognition, natural language processing and predicting the accurate output responses.</a:t>
            </a: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2" y="228600"/>
            <a:ext cx="1303343" cy="111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029290"/>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339404"/>
            <a:ext cx="10515600" cy="4837559"/>
          </a:xfrm>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The main objective of this literature survey is to try to understand the role of virtual assistants in higher education, in respect to the impact on the students’ time management and autonomy development. Additionally, it is also important to understand the definition of virtual assistants according to the authors and how are they implemented. It is composed of three phases starting with the planning, followed by the implementation and reporting phases.</a:t>
            </a: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In the planning phase, we decided which operations need to be performed according to students by our assistant. So, we started collecting information about which programming language we will use, and which modules are required to perform a specific operation. In the second phase, we started the implementation of code in Python and created functions for each operations. The final part after implementation is testing. The third phase consists of the reporting of the results.</a:t>
            </a:r>
          </a:p>
          <a:p>
            <a:endParaRPr lang="en-IN" dirty="0">
              <a:latin typeface="Times New Roman" panose="02020603050405020304" pitchFamily="18" charset="0"/>
              <a:cs typeface="Times New Roman" panose="02020603050405020304" pitchFamily="18" charset="0"/>
            </a:endParaRP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986006" cy="84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9434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Problem Statement / Hypothesis</a:t>
            </a:r>
          </a:p>
        </p:txBody>
      </p:sp>
      <p:sp>
        <p:nvSpPr>
          <p:cNvPr id="3" name="Content Placeholder 2"/>
          <p:cNvSpPr>
            <a:spLocks noGrp="1"/>
          </p:cNvSpPr>
          <p:nvPr>
            <p:ph idx="1"/>
          </p:nvPr>
        </p:nvSpPr>
        <p:spPr>
          <a:xfrm>
            <a:off x="838200" y="1339404"/>
            <a:ext cx="10515600" cy="4936705"/>
          </a:xfrm>
        </p:spPr>
        <p:txBody>
          <a:bodyPr>
            <a:normAutofit/>
          </a:bodyPr>
          <a:lstStyle/>
          <a:p>
            <a:r>
              <a:rPr lang="en-US" dirty="0">
                <a:latin typeface="Times New Roman" panose="02020603050405020304" pitchFamily="18" charset="0"/>
                <a:cs typeface="Times New Roman" panose="02020603050405020304" pitchFamily="18" charset="0"/>
              </a:rPr>
              <a:t>You may be asking yourself how these functions works. Well, the assistants receive external data (such as voice command, user text input) via input devices(such as microphone, keyboard) for further processing - and take it from there to function accordingly. </a:t>
            </a:r>
          </a:p>
          <a:p>
            <a:r>
              <a:rPr lang="en-US" dirty="0">
                <a:latin typeface="Times New Roman" panose="02020603050405020304" pitchFamily="18" charset="0"/>
                <a:cs typeface="Times New Roman" panose="02020603050405020304" pitchFamily="18" charset="0"/>
              </a:rPr>
              <a:t>Not too long ago, building an AI assistant was a small component of developers’ capacities; however, nowadays, it is quite a realistic objective even for novice programmers. To create a personal AI assistant, one needs dedicated software. It would take much more time, though, to create something more advanced and conceptually innovative. However, well thought-out concepts can result in a great base for a profitable startup.</a:t>
            </a:r>
            <a:endParaRPr lang="en-IN" dirty="0">
              <a:latin typeface="Times New Roman" panose="02020603050405020304" pitchFamily="18" charset="0"/>
              <a:cs typeface="Times New Roman" panose="02020603050405020304" pitchFamily="18" charset="0"/>
            </a:endParaRP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838200" cy="71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77884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52D639-4786-46B4-B8D2-C570F5E75733}"/>
              </a:ext>
            </a:extLst>
          </p:cNvPr>
          <p:cNvSpPr>
            <a:spLocks noGrp="1"/>
          </p:cNvSpPr>
          <p:nvPr>
            <p:ph type="title"/>
          </p:nvPr>
        </p:nvSpPr>
        <p:spPr>
          <a:xfrm>
            <a:off x="1255389" y="2721453"/>
            <a:ext cx="10515600" cy="1204662"/>
          </a:xfrm>
        </p:spPr>
        <p:txBody>
          <a:bodyPr>
            <a:normAutofit fontScale="90000"/>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rPr>
              <a:t>Flowchart of Virtual Desktop </a:t>
            </a:r>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rPr>
              <a:t>Assistant</a:t>
            </a:r>
            <a:endParaRPr lang="en-IN"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endParaRPr>
          </a:p>
        </p:txBody>
      </p:sp>
      <p:pic>
        <p:nvPicPr>
          <p:cNvPr id="3"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986006" cy="84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03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986006" cy="8403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 xmlns:a16="http://schemas.microsoft.com/office/drawing/2014/main" id="{962E1092-E7F9-46B0-B71C-7E119A77EEC9}"/>
              </a:ext>
            </a:extLst>
          </p:cNvPr>
          <p:cNvSpPr/>
          <p:nvPr/>
        </p:nvSpPr>
        <p:spPr>
          <a:xfrm>
            <a:off x="3905873" y="299517"/>
            <a:ext cx="1320333" cy="525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14" name="Rectangle: Rounded Corners 13">
            <a:extLst>
              <a:ext uri="{FF2B5EF4-FFF2-40B4-BE49-F238E27FC236}">
                <a16:creationId xmlns="" xmlns:a16="http://schemas.microsoft.com/office/drawing/2014/main" id="{BC908F30-6C28-4EF1-A6C8-772839A9827E}"/>
              </a:ext>
            </a:extLst>
          </p:cNvPr>
          <p:cNvSpPr/>
          <p:nvPr/>
        </p:nvSpPr>
        <p:spPr>
          <a:xfrm>
            <a:off x="2558819" y="1222920"/>
            <a:ext cx="4014439" cy="525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Listening (Voice command)</a:t>
            </a:r>
            <a:endParaRPr lang="en-IN" dirty="0"/>
          </a:p>
        </p:txBody>
      </p:sp>
      <p:cxnSp>
        <p:nvCxnSpPr>
          <p:cNvPr id="16" name="Straight Arrow Connector 15">
            <a:extLst>
              <a:ext uri="{FF2B5EF4-FFF2-40B4-BE49-F238E27FC236}">
                <a16:creationId xmlns="" xmlns:a16="http://schemas.microsoft.com/office/drawing/2014/main" id="{CE08FB9B-669B-4441-9E02-BA3D9F8F774C}"/>
              </a:ext>
            </a:extLst>
          </p:cNvPr>
          <p:cNvCxnSpPr/>
          <p:nvPr/>
        </p:nvCxnSpPr>
        <p:spPr>
          <a:xfrm>
            <a:off x="4677938" y="825195"/>
            <a:ext cx="0" cy="367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Flowchart: Decision 16">
            <a:extLst>
              <a:ext uri="{FF2B5EF4-FFF2-40B4-BE49-F238E27FC236}">
                <a16:creationId xmlns="" xmlns:a16="http://schemas.microsoft.com/office/drawing/2014/main" id="{9D2F2942-5113-43B7-854A-EECE83DD0F0E}"/>
              </a:ext>
            </a:extLst>
          </p:cNvPr>
          <p:cNvSpPr/>
          <p:nvPr/>
        </p:nvSpPr>
        <p:spPr>
          <a:xfrm>
            <a:off x="3345367" y="2146323"/>
            <a:ext cx="2687444" cy="121548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cxnSp>
        <p:nvCxnSpPr>
          <p:cNvPr id="18" name="Straight Arrow Connector 17">
            <a:extLst>
              <a:ext uri="{FF2B5EF4-FFF2-40B4-BE49-F238E27FC236}">
                <a16:creationId xmlns="" xmlns:a16="http://schemas.microsoft.com/office/drawing/2014/main" id="{693F8A68-A09F-4E92-9E89-48DFE9E9A88E}"/>
              </a:ext>
            </a:extLst>
          </p:cNvPr>
          <p:cNvCxnSpPr/>
          <p:nvPr/>
        </p:nvCxnSpPr>
        <p:spPr>
          <a:xfrm>
            <a:off x="4689089" y="1748598"/>
            <a:ext cx="0" cy="367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 xmlns:a16="http://schemas.microsoft.com/office/drawing/2014/main" id="{5D99AAD6-1486-4FE2-B852-76234AEFCE10}"/>
              </a:ext>
            </a:extLst>
          </p:cNvPr>
          <p:cNvSpPr txBox="1"/>
          <p:nvPr/>
        </p:nvSpPr>
        <p:spPr>
          <a:xfrm>
            <a:off x="8621483" y="200064"/>
            <a:ext cx="3484935" cy="3139321"/>
          </a:xfrm>
          <a:prstGeom prst="rect">
            <a:avLst/>
          </a:prstGeom>
          <a:noFill/>
        </p:spPr>
        <p:txBody>
          <a:bodyPr wrap="square" rtlCol="0">
            <a:spAutoFit/>
          </a:bodyPr>
          <a:lstStyle/>
          <a:p>
            <a:r>
              <a:rPr lang="en-US" b="1" i="1" u="sng" dirty="0"/>
              <a:t>Command (CMD):</a:t>
            </a:r>
          </a:p>
          <a:p>
            <a:pPr marL="742950" lvl="1" indent="-285750">
              <a:buFont typeface="Arial" panose="020B0604020202020204" pitchFamily="34" charset="0"/>
              <a:buChar char="•"/>
            </a:pPr>
            <a:r>
              <a:rPr lang="en-US" i="1" dirty="0"/>
              <a:t>Intro</a:t>
            </a:r>
          </a:p>
          <a:p>
            <a:pPr marL="742950" lvl="1" indent="-285750">
              <a:buFont typeface="Arial" panose="020B0604020202020204" pitchFamily="34" charset="0"/>
              <a:buChar char="•"/>
            </a:pPr>
            <a:r>
              <a:rPr lang="en-US" i="1" dirty="0"/>
              <a:t>Date &amp; Time</a:t>
            </a:r>
          </a:p>
          <a:p>
            <a:pPr marL="742950" lvl="1" indent="-285750">
              <a:buFont typeface="Arial" panose="020B0604020202020204" pitchFamily="34" charset="0"/>
              <a:buChar char="•"/>
            </a:pPr>
            <a:r>
              <a:rPr lang="en-US" i="1" dirty="0"/>
              <a:t>Latest news</a:t>
            </a:r>
          </a:p>
          <a:p>
            <a:pPr marL="742950" lvl="1" indent="-285750">
              <a:buFont typeface="Arial" panose="020B0604020202020204" pitchFamily="34" charset="0"/>
              <a:buChar char="•"/>
            </a:pPr>
            <a:r>
              <a:rPr lang="en-US" i="1" dirty="0"/>
              <a:t>Password generator</a:t>
            </a:r>
          </a:p>
          <a:p>
            <a:pPr marL="742950" lvl="1" indent="-285750">
              <a:buFont typeface="Arial" panose="020B0604020202020204" pitchFamily="34" charset="0"/>
              <a:buChar char="•"/>
            </a:pPr>
            <a:r>
              <a:rPr lang="en-US" i="1" dirty="0"/>
              <a:t>Music player</a:t>
            </a:r>
          </a:p>
          <a:p>
            <a:pPr marL="742950" lvl="1" indent="-285750">
              <a:buFont typeface="Arial" panose="020B0604020202020204" pitchFamily="34" charset="0"/>
              <a:buChar char="•"/>
            </a:pPr>
            <a:r>
              <a:rPr lang="en-US" i="1" dirty="0"/>
              <a:t>IMDB</a:t>
            </a:r>
          </a:p>
          <a:p>
            <a:pPr marL="742950" lvl="1" indent="-285750">
              <a:buFont typeface="Arial" panose="020B0604020202020204" pitchFamily="34" charset="0"/>
              <a:buChar char="•"/>
            </a:pPr>
            <a:r>
              <a:rPr lang="en-US" i="1" dirty="0"/>
              <a:t>Wikipedia</a:t>
            </a:r>
          </a:p>
          <a:p>
            <a:pPr marL="742950" lvl="1" indent="-285750">
              <a:buFont typeface="Arial" panose="020B0604020202020204" pitchFamily="34" charset="0"/>
              <a:buChar char="•"/>
            </a:pPr>
            <a:r>
              <a:rPr lang="en-US" i="1" dirty="0"/>
              <a:t>Open (website name)</a:t>
            </a:r>
          </a:p>
          <a:p>
            <a:pPr marL="742950" lvl="1" indent="-285750">
              <a:buFont typeface="Arial" panose="020B0604020202020204" pitchFamily="34" charset="0"/>
              <a:buChar char="•"/>
            </a:pPr>
            <a:r>
              <a:rPr lang="en-US" i="1" dirty="0"/>
              <a:t>Mobile no. info</a:t>
            </a:r>
          </a:p>
          <a:p>
            <a:pPr marL="742950" lvl="1" indent="-285750">
              <a:buFont typeface="Arial" panose="020B0604020202020204" pitchFamily="34" charset="0"/>
              <a:buChar char="•"/>
            </a:pPr>
            <a:r>
              <a:rPr lang="en-US" i="1" dirty="0"/>
              <a:t>Aggregate%</a:t>
            </a:r>
            <a:endParaRPr lang="en-IN" i="1" dirty="0"/>
          </a:p>
        </p:txBody>
      </p:sp>
      <p:cxnSp>
        <p:nvCxnSpPr>
          <p:cNvPr id="21" name="Connector: Elbow 20">
            <a:extLst>
              <a:ext uri="{FF2B5EF4-FFF2-40B4-BE49-F238E27FC236}">
                <a16:creationId xmlns="" xmlns:a16="http://schemas.microsoft.com/office/drawing/2014/main" id="{6E428BAB-6300-48A2-95FB-6BF2EEFFA124}"/>
              </a:ext>
            </a:extLst>
          </p:cNvPr>
          <p:cNvCxnSpPr>
            <a:cxnSpLocks/>
            <a:endCxn id="79" idx="0"/>
          </p:cNvCxnSpPr>
          <p:nvPr/>
        </p:nvCxnSpPr>
        <p:spPr>
          <a:xfrm rot="16200000" flipH="1">
            <a:off x="5877975" y="2917265"/>
            <a:ext cx="1006626" cy="680224"/>
          </a:xfrm>
          <a:prstGeom prst="bentConnector3">
            <a:avLst>
              <a:gd name="adj1" fmla="val -95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 xmlns:a16="http://schemas.microsoft.com/office/drawing/2014/main" id="{2AEC6D96-2F0B-4AC7-9E49-F4DCCCE33EE2}"/>
              </a:ext>
            </a:extLst>
          </p:cNvPr>
          <p:cNvSpPr txBox="1"/>
          <p:nvPr/>
        </p:nvSpPr>
        <p:spPr>
          <a:xfrm>
            <a:off x="6032811" y="2532613"/>
            <a:ext cx="2219093" cy="253916"/>
          </a:xfrm>
          <a:prstGeom prst="rect">
            <a:avLst/>
          </a:prstGeom>
          <a:noFill/>
        </p:spPr>
        <p:txBody>
          <a:bodyPr wrap="square" rtlCol="0">
            <a:spAutoFit/>
          </a:bodyPr>
          <a:lstStyle/>
          <a:p>
            <a:r>
              <a:rPr lang="en-US" sz="1050" dirty="0"/>
              <a:t>If voice command matches any CMD</a:t>
            </a:r>
            <a:endParaRPr lang="en-IN" sz="1050" dirty="0"/>
          </a:p>
        </p:txBody>
      </p:sp>
      <p:cxnSp>
        <p:nvCxnSpPr>
          <p:cNvPr id="31" name="Straight Arrow Connector 30">
            <a:extLst>
              <a:ext uri="{FF2B5EF4-FFF2-40B4-BE49-F238E27FC236}">
                <a16:creationId xmlns="" xmlns:a16="http://schemas.microsoft.com/office/drawing/2014/main" id="{C8426C47-B1AA-4BFC-BDC5-B0C70EBDF3A5}"/>
              </a:ext>
            </a:extLst>
          </p:cNvPr>
          <p:cNvCxnSpPr/>
          <p:nvPr/>
        </p:nvCxnSpPr>
        <p:spPr>
          <a:xfrm>
            <a:off x="4689089" y="3363956"/>
            <a:ext cx="0" cy="367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 xmlns:a16="http://schemas.microsoft.com/office/drawing/2014/main" id="{A22AA1A7-9ADF-46D5-B17E-269386AAFC09}"/>
              </a:ext>
            </a:extLst>
          </p:cNvPr>
          <p:cNvSpPr/>
          <p:nvPr/>
        </p:nvSpPr>
        <p:spPr>
          <a:xfrm>
            <a:off x="3997521" y="3759531"/>
            <a:ext cx="1383136" cy="5947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Invalid input</a:t>
            </a:r>
            <a:endParaRPr lang="en-IN" dirty="0"/>
          </a:p>
        </p:txBody>
      </p:sp>
      <p:cxnSp>
        <p:nvCxnSpPr>
          <p:cNvPr id="59" name="Connector: Elbow 58">
            <a:extLst>
              <a:ext uri="{FF2B5EF4-FFF2-40B4-BE49-F238E27FC236}">
                <a16:creationId xmlns="" xmlns:a16="http://schemas.microsoft.com/office/drawing/2014/main" id="{714411B6-CEC3-4F67-AFB3-CBDEAB3F70ED}"/>
              </a:ext>
            </a:extLst>
          </p:cNvPr>
          <p:cNvCxnSpPr>
            <a:cxnSpLocks/>
            <a:stCxn id="32" idx="1"/>
            <a:endCxn id="14" idx="1"/>
          </p:cNvCxnSpPr>
          <p:nvPr/>
        </p:nvCxnSpPr>
        <p:spPr>
          <a:xfrm rot="10800000">
            <a:off x="2558819" y="1485759"/>
            <a:ext cx="1438702" cy="2571138"/>
          </a:xfrm>
          <a:prstGeom prst="bentConnector3">
            <a:avLst>
              <a:gd name="adj1" fmla="val 232152"/>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 xmlns:a16="http://schemas.microsoft.com/office/drawing/2014/main" id="{8B205F66-3DED-4607-AD9D-61B9AC741C8E}"/>
              </a:ext>
            </a:extLst>
          </p:cNvPr>
          <p:cNvSpPr/>
          <p:nvPr/>
        </p:nvSpPr>
        <p:spPr>
          <a:xfrm>
            <a:off x="6061233" y="3760690"/>
            <a:ext cx="1320333" cy="5256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CMD</a:t>
            </a:r>
            <a:endParaRPr lang="en-IN" dirty="0"/>
          </a:p>
        </p:txBody>
      </p:sp>
      <p:sp>
        <p:nvSpPr>
          <p:cNvPr id="82" name="Flowchart: Decision 81">
            <a:extLst>
              <a:ext uri="{FF2B5EF4-FFF2-40B4-BE49-F238E27FC236}">
                <a16:creationId xmlns="" xmlns:a16="http://schemas.microsoft.com/office/drawing/2014/main" id="{A81F289B-E972-48DB-A6E1-C58AAC7C6760}"/>
              </a:ext>
            </a:extLst>
          </p:cNvPr>
          <p:cNvSpPr/>
          <p:nvPr/>
        </p:nvSpPr>
        <p:spPr>
          <a:xfrm>
            <a:off x="5922964" y="4579424"/>
            <a:ext cx="1596869" cy="81482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a:t>
            </a:r>
          </a:p>
        </p:txBody>
      </p:sp>
      <p:sp>
        <p:nvSpPr>
          <p:cNvPr id="83" name="Rectangle: Rounded Corners 82">
            <a:extLst>
              <a:ext uri="{FF2B5EF4-FFF2-40B4-BE49-F238E27FC236}">
                <a16:creationId xmlns="" xmlns:a16="http://schemas.microsoft.com/office/drawing/2014/main" id="{9C55339D-1BEE-4AC4-BAF7-47B98C16E7B0}"/>
              </a:ext>
            </a:extLst>
          </p:cNvPr>
          <p:cNvSpPr/>
          <p:nvPr/>
        </p:nvSpPr>
        <p:spPr>
          <a:xfrm>
            <a:off x="6095090" y="5687308"/>
            <a:ext cx="1212501" cy="334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endParaRPr lang="en-IN" dirty="0"/>
          </a:p>
        </p:txBody>
      </p:sp>
      <p:sp>
        <p:nvSpPr>
          <p:cNvPr id="84" name="Rectangle: Rounded Corners 83">
            <a:extLst>
              <a:ext uri="{FF2B5EF4-FFF2-40B4-BE49-F238E27FC236}">
                <a16:creationId xmlns="" xmlns:a16="http://schemas.microsoft.com/office/drawing/2014/main" id="{7555841D-4C25-4385-81EA-AAB286475A5D}"/>
              </a:ext>
            </a:extLst>
          </p:cNvPr>
          <p:cNvSpPr/>
          <p:nvPr/>
        </p:nvSpPr>
        <p:spPr>
          <a:xfrm>
            <a:off x="7760515" y="5687309"/>
            <a:ext cx="1212501" cy="334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a:t>
            </a:r>
            <a:endParaRPr lang="en-IN" dirty="0"/>
          </a:p>
        </p:txBody>
      </p:sp>
      <p:cxnSp>
        <p:nvCxnSpPr>
          <p:cNvPr id="86" name="Straight Arrow Connector 85">
            <a:extLst>
              <a:ext uri="{FF2B5EF4-FFF2-40B4-BE49-F238E27FC236}">
                <a16:creationId xmlns="" xmlns:a16="http://schemas.microsoft.com/office/drawing/2014/main" id="{07751B6D-7026-42F5-9079-6C6AC74C23E9}"/>
              </a:ext>
            </a:extLst>
          </p:cNvPr>
          <p:cNvCxnSpPr>
            <a:cxnSpLocks/>
            <a:stCxn id="79" idx="2"/>
            <a:endCxn id="82" idx="0"/>
          </p:cNvCxnSpPr>
          <p:nvPr/>
        </p:nvCxnSpPr>
        <p:spPr>
          <a:xfrm flipH="1">
            <a:off x="6721399" y="4286368"/>
            <a:ext cx="1" cy="29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 xmlns:a16="http://schemas.microsoft.com/office/drawing/2014/main" id="{7DDF26A9-1614-4905-A79B-EA24094EE75A}"/>
              </a:ext>
            </a:extLst>
          </p:cNvPr>
          <p:cNvCxnSpPr>
            <a:cxnSpLocks/>
          </p:cNvCxnSpPr>
          <p:nvPr/>
        </p:nvCxnSpPr>
        <p:spPr>
          <a:xfrm flipH="1">
            <a:off x="6721397" y="5407057"/>
            <a:ext cx="1" cy="293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nector: Elbow 88">
            <a:extLst>
              <a:ext uri="{FF2B5EF4-FFF2-40B4-BE49-F238E27FC236}">
                <a16:creationId xmlns="" xmlns:a16="http://schemas.microsoft.com/office/drawing/2014/main" id="{C16A53E2-F7DE-424D-9FD8-CA6B81D93E7E}"/>
              </a:ext>
            </a:extLst>
          </p:cNvPr>
          <p:cNvCxnSpPr>
            <a:cxnSpLocks/>
          </p:cNvCxnSpPr>
          <p:nvPr/>
        </p:nvCxnSpPr>
        <p:spPr>
          <a:xfrm>
            <a:off x="7519833" y="4988272"/>
            <a:ext cx="793036" cy="701272"/>
          </a:xfrm>
          <a:prstGeom prst="bentConnector3">
            <a:avLst>
              <a:gd name="adj1" fmla="val 1006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 xmlns:a16="http://schemas.microsoft.com/office/drawing/2014/main" id="{EC75855C-8FA4-476B-AD18-011C56679E43}"/>
              </a:ext>
            </a:extLst>
          </p:cNvPr>
          <p:cNvCxnSpPr>
            <a:cxnSpLocks/>
            <a:stCxn id="83" idx="1"/>
            <a:endCxn id="14" idx="1"/>
          </p:cNvCxnSpPr>
          <p:nvPr/>
        </p:nvCxnSpPr>
        <p:spPr>
          <a:xfrm rot="10800000">
            <a:off x="2558820" y="1485760"/>
            <a:ext cx="3536271" cy="4368635"/>
          </a:xfrm>
          <a:prstGeom prst="bentConnector3">
            <a:avLst>
              <a:gd name="adj1" fmla="val 1562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 xmlns:a16="http://schemas.microsoft.com/office/drawing/2014/main" id="{0FFF143B-926D-440F-940B-85BB2C1230C3}"/>
              </a:ext>
            </a:extLst>
          </p:cNvPr>
          <p:cNvCxnSpPr>
            <a:cxnSpLocks/>
            <a:stCxn id="84" idx="2"/>
            <a:endCxn id="14" idx="1"/>
          </p:cNvCxnSpPr>
          <p:nvPr/>
        </p:nvCxnSpPr>
        <p:spPr>
          <a:xfrm rot="5400000" flipH="1">
            <a:off x="3194932" y="849647"/>
            <a:ext cx="4535721" cy="5807947"/>
          </a:xfrm>
          <a:prstGeom prst="bentConnector4">
            <a:avLst>
              <a:gd name="adj1" fmla="val -5040"/>
              <a:gd name="adj2" fmla="val 135808"/>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 xmlns:a16="http://schemas.microsoft.com/office/drawing/2014/main" id="{75D7326C-A897-43CE-ADB0-3640C7FF42F7}"/>
              </a:ext>
            </a:extLst>
          </p:cNvPr>
          <p:cNvSpPr txBox="1"/>
          <p:nvPr/>
        </p:nvSpPr>
        <p:spPr>
          <a:xfrm>
            <a:off x="8366765" y="5163015"/>
            <a:ext cx="2684094" cy="261610"/>
          </a:xfrm>
          <a:prstGeom prst="rect">
            <a:avLst/>
          </a:prstGeom>
          <a:noFill/>
        </p:spPr>
        <p:txBody>
          <a:bodyPr wrap="square" rtlCol="0">
            <a:spAutoFit/>
          </a:bodyPr>
          <a:lstStyle/>
          <a:p>
            <a:r>
              <a:rPr lang="en-US" sz="1100" dirty="0"/>
              <a:t>If voice command in main body, go to main</a:t>
            </a:r>
            <a:endParaRPr lang="en-IN" sz="1100" dirty="0"/>
          </a:p>
        </p:txBody>
      </p:sp>
      <p:sp>
        <p:nvSpPr>
          <p:cNvPr id="100" name="TextBox 99">
            <a:extLst>
              <a:ext uri="{FF2B5EF4-FFF2-40B4-BE49-F238E27FC236}">
                <a16:creationId xmlns="" xmlns:a16="http://schemas.microsoft.com/office/drawing/2014/main" id="{1BDDFE70-BEF0-4928-BCE8-553D343C9C21}"/>
              </a:ext>
            </a:extLst>
          </p:cNvPr>
          <p:cNvSpPr txBox="1"/>
          <p:nvPr/>
        </p:nvSpPr>
        <p:spPr>
          <a:xfrm>
            <a:off x="3462738" y="5362713"/>
            <a:ext cx="3334379" cy="261610"/>
          </a:xfrm>
          <a:prstGeom prst="rect">
            <a:avLst/>
          </a:prstGeom>
          <a:noFill/>
        </p:spPr>
        <p:txBody>
          <a:bodyPr wrap="square" rtlCol="0">
            <a:spAutoFit/>
          </a:bodyPr>
          <a:lstStyle/>
          <a:p>
            <a:r>
              <a:rPr lang="en-US" sz="1100" dirty="0"/>
              <a:t>If voice command outside main body, search command</a:t>
            </a:r>
            <a:endParaRPr lang="en-IN" sz="1100" dirty="0"/>
          </a:p>
        </p:txBody>
      </p:sp>
      <p:sp>
        <p:nvSpPr>
          <p:cNvPr id="101" name="Rectangle: Rounded Corners 100">
            <a:extLst>
              <a:ext uri="{FF2B5EF4-FFF2-40B4-BE49-F238E27FC236}">
                <a16:creationId xmlns="" xmlns:a16="http://schemas.microsoft.com/office/drawing/2014/main" id="{AC36CC18-A4D1-4FAA-A36E-3C75D7038D57}"/>
              </a:ext>
            </a:extLst>
          </p:cNvPr>
          <p:cNvSpPr/>
          <p:nvPr/>
        </p:nvSpPr>
        <p:spPr>
          <a:xfrm>
            <a:off x="1584879" y="3339385"/>
            <a:ext cx="1287360" cy="42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Switch off</a:t>
            </a:r>
            <a:endParaRPr lang="en-IN" dirty="0"/>
          </a:p>
        </p:txBody>
      </p:sp>
      <p:cxnSp>
        <p:nvCxnSpPr>
          <p:cNvPr id="106" name="Connector: Elbow 105">
            <a:extLst>
              <a:ext uri="{FF2B5EF4-FFF2-40B4-BE49-F238E27FC236}">
                <a16:creationId xmlns="" xmlns:a16="http://schemas.microsoft.com/office/drawing/2014/main" id="{023C85E5-2EC5-4243-9F8E-8D946943B086}"/>
              </a:ext>
            </a:extLst>
          </p:cNvPr>
          <p:cNvCxnSpPr>
            <a:cxnSpLocks/>
            <a:stCxn id="17" idx="1"/>
            <a:endCxn id="101" idx="0"/>
          </p:cNvCxnSpPr>
          <p:nvPr/>
        </p:nvCxnSpPr>
        <p:spPr>
          <a:xfrm rot="10800000" flipV="1">
            <a:off x="2228559" y="2754065"/>
            <a:ext cx="1116808" cy="5853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 xmlns:a16="http://schemas.microsoft.com/office/drawing/2014/main" id="{2C6765F9-6E74-4AE1-8E07-12373E59CC45}"/>
              </a:ext>
            </a:extLst>
          </p:cNvPr>
          <p:cNvSpPr txBox="1"/>
          <p:nvPr/>
        </p:nvSpPr>
        <p:spPr>
          <a:xfrm>
            <a:off x="925758" y="2414577"/>
            <a:ext cx="2219093" cy="253916"/>
          </a:xfrm>
          <a:prstGeom prst="rect">
            <a:avLst/>
          </a:prstGeom>
          <a:noFill/>
        </p:spPr>
        <p:txBody>
          <a:bodyPr wrap="square" rtlCol="0">
            <a:spAutoFit/>
          </a:bodyPr>
          <a:lstStyle/>
          <a:p>
            <a:r>
              <a:rPr lang="en-US" sz="1050" dirty="0"/>
              <a:t>If voice command is “</a:t>
            </a:r>
            <a:r>
              <a:rPr lang="en-US" sz="1050" b="1" u="sng" dirty="0"/>
              <a:t>turn off</a:t>
            </a:r>
            <a:r>
              <a:rPr lang="en-US" sz="1050" dirty="0"/>
              <a:t>”</a:t>
            </a:r>
            <a:endParaRPr lang="en-IN" sz="1050" dirty="0"/>
          </a:p>
        </p:txBody>
      </p:sp>
    </p:spTree>
    <p:extLst>
      <p:ext uri="{BB962C8B-B14F-4D97-AF65-F5344CB8AC3E}">
        <p14:creationId xmlns:p14="http://schemas.microsoft.com/office/powerpoint/2010/main" val="736398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p:cTn id="7" dur="500" fill="hold"/>
                                        <p:tgtEl>
                                          <p:spTgt spid="1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xEl>
                                              <p:pRg st="0" end="0"/>
                                            </p:txEl>
                                          </p:spTgt>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19">
                                            <p:txEl>
                                              <p:pRg st="1" end="1"/>
                                            </p:txEl>
                                          </p:spTgt>
                                        </p:tgtEl>
                                        <p:attrNameLst>
                                          <p:attrName>style.visibility</p:attrName>
                                        </p:attrNameLst>
                                      </p:cBhvr>
                                      <p:to>
                                        <p:strVal val="visible"/>
                                      </p:to>
                                    </p:set>
                                    <p:anim calcmode="lin" valueType="num">
                                      <p:cBhvr>
                                        <p:cTn id="14" dur="500" fill="hold"/>
                                        <p:tgtEl>
                                          <p:spTgt spid="19">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9">
                                            <p:txEl>
                                              <p:pRg st="1" end="1"/>
                                            </p:txEl>
                                          </p:spTgt>
                                        </p:tgtEl>
                                        <p:attrNameLst>
                                          <p:attrName>ppt_y</p:attrName>
                                        </p:attrNameLst>
                                      </p:cBhvr>
                                      <p:tavLst>
                                        <p:tav tm="0">
                                          <p:val>
                                            <p:strVal val="#ppt_y"/>
                                          </p:val>
                                        </p:tav>
                                        <p:tav tm="100000">
                                          <p:val>
                                            <p:strVal val="#ppt_y"/>
                                          </p:val>
                                        </p:tav>
                                      </p:tavLst>
                                    </p:anim>
                                    <p:anim calcmode="lin" valueType="num">
                                      <p:cBhvr>
                                        <p:cTn id="16" dur="500" fill="hold"/>
                                        <p:tgtEl>
                                          <p:spTgt spid="19">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9">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9">
                                            <p:txEl>
                                              <p:pRg st="1" end="1"/>
                                            </p:txEl>
                                          </p:spTgt>
                                        </p:tgtEl>
                                      </p:cBhvr>
                                    </p:animEffect>
                                  </p:childTnLst>
                                </p:cTn>
                              </p:par>
                              <p:par>
                                <p:cTn id="19" presetID="41" presetClass="entr" presetSubtype="0" fill="hold" grpId="0" nodeType="withEffect">
                                  <p:stCondLst>
                                    <p:cond delay="0"/>
                                  </p:stCondLst>
                                  <p:iterate type="lt">
                                    <p:tmPct val="10000"/>
                                  </p:iterate>
                                  <p:childTnLst>
                                    <p:set>
                                      <p:cBhvr>
                                        <p:cTn id="20" dur="1" fill="hold">
                                          <p:stCondLst>
                                            <p:cond delay="0"/>
                                          </p:stCondLst>
                                        </p:cTn>
                                        <p:tgtEl>
                                          <p:spTgt spid="19">
                                            <p:txEl>
                                              <p:pRg st="2" end="2"/>
                                            </p:txEl>
                                          </p:spTgt>
                                        </p:tgtEl>
                                        <p:attrNameLst>
                                          <p:attrName>style.visibility</p:attrName>
                                        </p:attrNameLst>
                                      </p:cBhvr>
                                      <p:to>
                                        <p:strVal val="visible"/>
                                      </p:to>
                                    </p:set>
                                    <p:anim calcmode="lin" valueType="num">
                                      <p:cBhvr>
                                        <p:cTn id="21" dur="500" fill="hold"/>
                                        <p:tgtEl>
                                          <p:spTgt spid="19">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2" dur="500" fill="hold"/>
                                        <p:tgtEl>
                                          <p:spTgt spid="19">
                                            <p:txEl>
                                              <p:pRg st="2" end="2"/>
                                            </p:txEl>
                                          </p:spTgt>
                                        </p:tgtEl>
                                        <p:attrNameLst>
                                          <p:attrName>ppt_y</p:attrName>
                                        </p:attrNameLst>
                                      </p:cBhvr>
                                      <p:tavLst>
                                        <p:tav tm="0">
                                          <p:val>
                                            <p:strVal val="#ppt_y"/>
                                          </p:val>
                                        </p:tav>
                                        <p:tav tm="100000">
                                          <p:val>
                                            <p:strVal val="#ppt_y"/>
                                          </p:val>
                                        </p:tav>
                                      </p:tavLst>
                                    </p:anim>
                                    <p:anim calcmode="lin" valueType="num">
                                      <p:cBhvr>
                                        <p:cTn id="23" dur="500" fill="hold"/>
                                        <p:tgtEl>
                                          <p:spTgt spid="19">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4" dur="500" fill="hold"/>
                                        <p:tgtEl>
                                          <p:spTgt spid="19">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5" dur="500" tmFilter="0,0; .5, 1; 1, 1"/>
                                        <p:tgtEl>
                                          <p:spTgt spid="19">
                                            <p:txEl>
                                              <p:pRg st="2" end="2"/>
                                            </p:txEl>
                                          </p:spTgt>
                                        </p:tgtEl>
                                      </p:cBhvr>
                                    </p:animEffect>
                                  </p:childTnLst>
                                </p:cTn>
                              </p:par>
                              <p:par>
                                <p:cTn id="26" presetID="41" presetClass="entr" presetSubtype="0" fill="hold" grpId="0" nodeType="withEffect">
                                  <p:stCondLst>
                                    <p:cond delay="0"/>
                                  </p:stCondLst>
                                  <p:iterate type="lt">
                                    <p:tmPct val="10000"/>
                                  </p:iterate>
                                  <p:childTnLst>
                                    <p:set>
                                      <p:cBhvr>
                                        <p:cTn id="27" dur="1" fill="hold">
                                          <p:stCondLst>
                                            <p:cond delay="0"/>
                                          </p:stCondLst>
                                        </p:cTn>
                                        <p:tgtEl>
                                          <p:spTgt spid="19">
                                            <p:txEl>
                                              <p:pRg st="3" end="3"/>
                                            </p:txEl>
                                          </p:spTgt>
                                        </p:tgtEl>
                                        <p:attrNameLst>
                                          <p:attrName>style.visibility</p:attrName>
                                        </p:attrNameLst>
                                      </p:cBhvr>
                                      <p:to>
                                        <p:strVal val="visible"/>
                                      </p:to>
                                    </p:set>
                                    <p:anim calcmode="lin" valueType="num">
                                      <p:cBhvr>
                                        <p:cTn id="28" dur="500" fill="hold"/>
                                        <p:tgtEl>
                                          <p:spTgt spid="19">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29" dur="500" fill="hold"/>
                                        <p:tgtEl>
                                          <p:spTgt spid="19">
                                            <p:txEl>
                                              <p:pRg st="3" end="3"/>
                                            </p:txEl>
                                          </p:spTgt>
                                        </p:tgtEl>
                                        <p:attrNameLst>
                                          <p:attrName>ppt_y</p:attrName>
                                        </p:attrNameLst>
                                      </p:cBhvr>
                                      <p:tavLst>
                                        <p:tav tm="0">
                                          <p:val>
                                            <p:strVal val="#ppt_y"/>
                                          </p:val>
                                        </p:tav>
                                        <p:tav tm="100000">
                                          <p:val>
                                            <p:strVal val="#ppt_y"/>
                                          </p:val>
                                        </p:tav>
                                      </p:tavLst>
                                    </p:anim>
                                    <p:anim calcmode="lin" valueType="num">
                                      <p:cBhvr>
                                        <p:cTn id="30" dur="500" fill="hold"/>
                                        <p:tgtEl>
                                          <p:spTgt spid="19">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1" dur="500" fill="hold"/>
                                        <p:tgtEl>
                                          <p:spTgt spid="19">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2" dur="500" tmFilter="0,0; .5, 1; 1, 1"/>
                                        <p:tgtEl>
                                          <p:spTgt spid="19">
                                            <p:txEl>
                                              <p:pRg st="3" end="3"/>
                                            </p:txEl>
                                          </p:spTgt>
                                        </p:tgtEl>
                                      </p:cBhvr>
                                    </p:animEffect>
                                  </p:childTnLst>
                                </p:cTn>
                              </p:par>
                              <p:par>
                                <p:cTn id="33" presetID="41" presetClass="entr" presetSubtype="0" fill="hold" grpId="0" nodeType="withEffect">
                                  <p:stCondLst>
                                    <p:cond delay="0"/>
                                  </p:stCondLst>
                                  <p:iterate type="lt">
                                    <p:tmPct val="10000"/>
                                  </p:iterate>
                                  <p:childTnLst>
                                    <p:set>
                                      <p:cBhvr>
                                        <p:cTn id="34" dur="1" fill="hold">
                                          <p:stCondLst>
                                            <p:cond delay="0"/>
                                          </p:stCondLst>
                                        </p:cTn>
                                        <p:tgtEl>
                                          <p:spTgt spid="19">
                                            <p:txEl>
                                              <p:pRg st="4" end="4"/>
                                            </p:txEl>
                                          </p:spTgt>
                                        </p:tgtEl>
                                        <p:attrNameLst>
                                          <p:attrName>style.visibility</p:attrName>
                                        </p:attrNameLst>
                                      </p:cBhvr>
                                      <p:to>
                                        <p:strVal val="visible"/>
                                      </p:to>
                                    </p:set>
                                    <p:anim calcmode="lin" valueType="num">
                                      <p:cBhvr>
                                        <p:cTn id="35" dur="500" fill="hold"/>
                                        <p:tgtEl>
                                          <p:spTgt spid="19">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9">
                                            <p:txEl>
                                              <p:pRg st="4" end="4"/>
                                            </p:txEl>
                                          </p:spTgt>
                                        </p:tgtEl>
                                        <p:attrNameLst>
                                          <p:attrName>ppt_y</p:attrName>
                                        </p:attrNameLst>
                                      </p:cBhvr>
                                      <p:tavLst>
                                        <p:tav tm="0">
                                          <p:val>
                                            <p:strVal val="#ppt_y"/>
                                          </p:val>
                                        </p:tav>
                                        <p:tav tm="100000">
                                          <p:val>
                                            <p:strVal val="#ppt_y"/>
                                          </p:val>
                                        </p:tav>
                                      </p:tavLst>
                                    </p:anim>
                                    <p:anim calcmode="lin" valueType="num">
                                      <p:cBhvr>
                                        <p:cTn id="37" dur="500" fill="hold"/>
                                        <p:tgtEl>
                                          <p:spTgt spid="19">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9">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9">
                                            <p:txEl>
                                              <p:pRg st="4" end="4"/>
                                            </p:txEl>
                                          </p:spTgt>
                                        </p:tgtEl>
                                      </p:cBhvr>
                                    </p:animEffect>
                                  </p:childTnLst>
                                </p:cTn>
                              </p:par>
                              <p:par>
                                <p:cTn id="40" presetID="41" presetClass="entr" presetSubtype="0" fill="hold" grpId="0" nodeType="withEffect">
                                  <p:stCondLst>
                                    <p:cond delay="0"/>
                                  </p:stCondLst>
                                  <p:iterate type="lt">
                                    <p:tmPct val="10000"/>
                                  </p:iterate>
                                  <p:childTnLst>
                                    <p:set>
                                      <p:cBhvr>
                                        <p:cTn id="41" dur="1" fill="hold">
                                          <p:stCondLst>
                                            <p:cond delay="0"/>
                                          </p:stCondLst>
                                        </p:cTn>
                                        <p:tgtEl>
                                          <p:spTgt spid="19">
                                            <p:txEl>
                                              <p:pRg st="5" end="5"/>
                                            </p:txEl>
                                          </p:spTgt>
                                        </p:tgtEl>
                                        <p:attrNameLst>
                                          <p:attrName>style.visibility</p:attrName>
                                        </p:attrNameLst>
                                      </p:cBhvr>
                                      <p:to>
                                        <p:strVal val="visible"/>
                                      </p:to>
                                    </p:set>
                                    <p:anim calcmode="lin" valueType="num">
                                      <p:cBhvr>
                                        <p:cTn id="42" dur="500" fill="hold"/>
                                        <p:tgtEl>
                                          <p:spTgt spid="19">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19">
                                            <p:txEl>
                                              <p:pRg st="5" end="5"/>
                                            </p:txEl>
                                          </p:spTgt>
                                        </p:tgtEl>
                                        <p:attrNameLst>
                                          <p:attrName>ppt_y</p:attrName>
                                        </p:attrNameLst>
                                      </p:cBhvr>
                                      <p:tavLst>
                                        <p:tav tm="0">
                                          <p:val>
                                            <p:strVal val="#ppt_y"/>
                                          </p:val>
                                        </p:tav>
                                        <p:tav tm="100000">
                                          <p:val>
                                            <p:strVal val="#ppt_y"/>
                                          </p:val>
                                        </p:tav>
                                      </p:tavLst>
                                    </p:anim>
                                    <p:anim calcmode="lin" valueType="num">
                                      <p:cBhvr>
                                        <p:cTn id="44" dur="500" fill="hold"/>
                                        <p:tgtEl>
                                          <p:spTgt spid="19">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19">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19">
                                            <p:txEl>
                                              <p:pRg st="5" end="5"/>
                                            </p:txEl>
                                          </p:spTgt>
                                        </p:tgtEl>
                                      </p:cBhvr>
                                    </p:animEffect>
                                  </p:childTnLst>
                                </p:cTn>
                              </p:par>
                              <p:par>
                                <p:cTn id="47" presetID="41" presetClass="entr" presetSubtype="0" fill="hold" grpId="0" nodeType="withEffect">
                                  <p:stCondLst>
                                    <p:cond delay="0"/>
                                  </p:stCondLst>
                                  <p:iterate type="lt">
                                    <p:tmPct val="10000"/>
                                  </p:iterate>
                                  <p:childTnLst>
                                    <p:set>
                                      <p:cBhvr>
                                        <p:cTn id="48" dur="1" fill="hold">
                                          <p:stCondLst>
                                            <p:cond delay="0"/>
                                          </p:stCondLst>
                                        </p:cTn>
                                        <p:tgtEl>
                                          <p:spTgt spid="19">
                                            <p:txEl>
                                              <p:pRg st="6" end="6"/>
                                            </p:txEl>
                                          </p:spTgt>
                                        </p:tgtEl>
                                        <p:attrNameLst>
                                          <p:attrName>style.visibility</p:attrName>
                                        </p:attrNameLst>
                                      </p:cBhvr>
                                      <p:to>
                                        <p:strVal val="visible"/>
                                      </p:to>
                                    </p:set>
                                    <p:anim calcmode="lin" valueType="num">
                                      <p:cBhvr>
                                        <p:cTn id="49" dur="500" fill="hold"/>
                                        <p:tgtEl>
                                          <p:spTgt spid="19">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50" dur="500" fill="hold"/>
                                        <p:tgtEl>
                                          <p:spTgt spid="19">
                                            <p:txEl>
                                              <p:pRg st="6" end="6"/>
                                            </p:txEl>
                                          </p:spTgt>
                                        </p:tgtEl>
                                        <p:attrNameLst>
                                          <p:attrName>ppt_y</p:attrName>
                                        </p:attrNameLst>
                                      </p:cBhvr>
                                      <p:tavLst>
                                        <p:tav tm="0">
                                          <p:val>
                                            <p:strVal val="#ppt_y"/>
                                          </p:val>
                                        </p:tav>
                                        <p:tav tm="100000">
                                          <p:val>
                                            <p:strVal val="#ppt_y"/>
                                          </p:val>
                                        </p:tav>
                                      </p:tavLst>
                                    </p:anim>
                                    <p:anim calcmode="lin" valueType="num">
                                      <p:cBhvr>
                                        <p:cTn id="51" dur="500" fill="hold"/>
                                        <p:tgtEl>
                                          <p:spTgt spid="19">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2" dur="500" fill="hold"/>
                                        <p:tgtEl>
                                          <p:spTgt spid="19">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3" dur="500" tmFilter="0,0; .5, 1; 1, 1"/>
                                        <p:tgtEl>
                                          <p:spTgt spid="19">
                                            <p:txEl>
                                              <p:pRg st="6" end="6"/>
                                            </p:txEl>
                                          </p:spTgt>
                                        </p:tgtEl>
                                      </p:cBhvr>
                                    </p:animEffect>
                                  </p:childTnLst>
                                </p:cTn>
                              </p:par>
                              <p:par>
                                <p:cTn id="54" presetID="41" presetClass="entr" presetSubtype="0" fill="hold" grpId="0" nodeType="withEffect">
                                  <p:stCondLst>
                                    <p:cond delay="0"/>
                                  </p:stCondLst>
                                  <p:iterate type="lt">
                                    <p:tmPct val="10000"/>
                                  </p:iterate>
                                  <p:childTnLst>
                                    <p:set>
                                      <p:cBhvr>
                                        <p:cTn id="55" dur="1" fill="hold">
                                          <p:stCondLst>
                                            <p:cond delay="0"/>
                                          </p:stCondLst>
                                        </p:cTn>
                                        <p:tgtEl>
                                          <p:spTgt spid="19">
                                            <p:txEl>
                                              <p:pRg st="7" end="7"/>
                                            </p:txEl>
                                          </p:spTgt>
                                        </p:tgtEl>
                                        <p:attrNameLst>
                                          <p:attrName>style.visibility</p:attrName>
                                        </p:attrNameLst>
                                      </p:cBhvr>
                                      <p:to>
                                        <p:strVal val="visible"/>
                                      </p:to>
                                    </p:set>
                                    <p:anim calcmode="lin" valueType="num">
                                      <p:cBhvr>
                                        <p:cTn id="56" dur="500" fill="hold"/>
                                        <p:tgtEl>
                                          <p:spTgt spid="19">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7" dur="500" fill="hold"/>
                                        <p:tgtEl>
                                          <p:spTgt spid="19">
                                            <p:txEl>
                                              <p:pRg st="7" end="7"/>
                                            </p:txEl>
                                          </p:spTgt>
                                        </p:tgtEl>
                                        <p:attrNameLst>
                                          <p:attrName>ppt_y</p:attrName>
                                        </p:attrNameLst>
                                      </p:cBhvr>
                                      <p:tavLst>
                                        <p:tav tm="0">
                                          <p:val>
                                            <p:strVal val="#ppt_y"/>
                                          </p:val>
                                        </p:tav>
                                        <p:tav tm="100000">
                                          <p:val>
                                            <p:strVal val="#ppt_y"/>
                                          </p:val>
                                        </p:tav>
                                      </p:tavLst>
                                    </p:anim>
                                    <p:anim calcmode="lin" valueType="num">
                                      <p:cBhvr>
                                        <p:cTn id="58" dur="500" fill="hold"/>
                                        <p:tgtEl>
                                          <p:spTgt spid="19">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9" dur="500" fill="hold"/>
                                        <p:tgtEl>
                                          <p:spTgt spid="19">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0" dur="500" tmFilter="0,0; .5, 1; 1, 1"/>
                                        <p:tgtEl>
                                          <p:spTgt spid="19">
                                            <p:txEl>
                                              <p:pRg st="7" end="7"/>
                                            </p:txEl>
                                          </p:spTgt>
                                        </p:tgtEl>
                                      </p:cBhvr>
                                    </p:animEffect>
                                  </p:childTnLst>
                                </p:cTn>
                              </p:par>
                              <p:par>
                                <p:cTn id="61" presetID="41" presetClass="entr" presetSubtype="0" fill="hold" grpId="0" nodeType="withEffect">
                                  <p:stCondLst>
                                    <p:cond delay="0"/>
                                  </p:stCondLst>
                                  <p:iterate type="lt">
                                    <p:tmPct val="10000"/>
                                  </p:iterate>
                                  <p:childTnLst>
                                    <p:set>
                                      <p:cBhvr>
                                        <p:cTn id="62" dur="1" fill="hold">
                                          <p:stCondLst>
                                            <p:cond delay="0"/>
                                          </p:stCondLst>
                                        </p:cTn>
                                        <p:tgtEl>
                                          <p:spTgt spid="19">
                                            <p:txEl>
                                              <p:pRg st="8" end="8"/>
                                            </p:txEl>
                                          </p:spTgt>
                                        </p:tgtEl>
                                        <p:attrNameLst>
                                          <p:attrName>style.visibility</p:attrName>
                                        </p:attrNameLst>
                                      </p:cBhvr>
                                      <p:to>
                                        <p:strVal val="visible"/>
                                      </p:to>
                                    </p:set>
                                    <p:anim calcmode="lin" valueType="num">
                                      <p:cBhvr>
                                        <p:cTn id="63" dur="500" fill="hold"/>
                                        <p:tgtEl>
                                          <p:spTgt spid="19">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64" dur="500" fill="hold"/>
                                        <p:tgtEl>
                                          <p:spTgt spid="19">
                                            <p:txEl>
                                              <p:pRg st="8" end="8"/>
                                            </p:txEl>
                                          </p:spTgt>
                                        </p:tgtEl>
                                        <p:attrNameLst>
                                          <p:attrName>ppt_y</p:attrName>
                                        </p:attrNameLst>
                                      </p:cBhvr>
                                      <p:tavLst>
                                        <p:tav tm="0">
                                          <p:val>
                                            <p:strVal val="#ppt_y"/>
                                          </p:val>
                                        </p:tav>
                                        <p:tav tm="100000">
                                          <p:val>
                                            <p:strVal val="#ppt_y"/>
                                          </p:val>
                                        </p:tav>
                                      </p:tavLst>
                                    </p:anim>
                                    <p:anim calcmode="lin" valueType="num">
                                      <p:cBhvr>
                                        <p:cTn id="65" dur="500" fill="hold"/>
                                        <p:tgtEl>
                                          <p:spTgt spid="19">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6" dur="500" fill="hold"/>
                                        <p:tgtEl>
                                          <p:spTgt spid="19">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7" dur="500" tmFilter="0,0; .5, 1; 1, 1"/>
                                        <p:tgtEl>
                                          <p:spTgt spid="19">
                                            <p:txEl>
                                              <p:pRg st="8" end="8"/>
                                            </p:txEl>
                                          </p:spTgt>
                                        </p:tgtEl>
                                      </p:cBhvr>
                                    </p:animEffect>
                                  </p:childTnLst>
                                </p:cTn>
                              </p:par>
                              <p:par>
                                <p:cTn id="68" presetID="41" presetClass="entr" presetSubtype="0" fill="hold" grpId="0" nodeType="withEffect">
                                  <p:stCondLst>
                                    <p:cond delay="0"/>
                                  </p:stCondLst>
                                  <p:iterate type="lt">
                                    <p:tmPct val="10000"/>
                                  </p:iterate>
                                  <p:childTnLst>
                                    <p:set>
                                      <p:cBhvr>
                                        <p:cTn id="69" dur="1" fill="hold">
                                          <p:stCondLst>
                                            <p:cond delay="0"/>
                                          </p:stCondLst>
                                        </p:cTn>
                                        <p:tgtEl>
                                          <p:spTgt spid="19">
                                            <p:txEl>
                                              <p:pRg st="9" end="9"/>
                                            </p:txEl>
                                          </p:spTgt>
                                        </p:tgtEl>
                                        <p:attrNameLst>
                                          <p:attrName>style.visibility</p:attrName>
                                        </p:attrNameLst>
                                      </p:cBhvr>
                                      <p:to>
                                        <p:strVal val="visible"/>
                                      </p:to>
                                    </p:set>
                                    <p:anim calcmode="lin" valueType="num">
                                      <p:cBhvr>
                                        <p:cTn id="70" dur="500" fill="hold"/>
                                        <p:tgtEl>
                                          <p:spTgt spid="19">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19">
                                            <p:txEl>
                                              <p:pRg st="9" end="9"/>
                                            </p:txEl>
                                          </p:spTgt>
                                        </p:tgtEl>
                                        <p:attrNameLst>
                                          <p:attrName>ppt_y</p:attrName>
                                        </p:attrNameLst>
                                      </p:cBhvr>
                                      <p:tavLst>
                                        <p:tav tm="0">
                                          <p:val>
                                            <p:strVal val="#ppt_y"/>
                                          </p:val>
                                        </p:tav>
                                        <p:tav tm="100000">
                                          <p:val>
                                            <p:strVal val="#ppt_y"/>
                                          </p:val>
                                        </p:tav>
                                      </p:tavLst>
                                    </p:anim>
                                    <p:anim calcmode="lin" valueType="num">
                                      <p:cBhvr>
                                        <p:cTn id="72" dur="500" fill="hold"/>
                                        <p:tgtEl>
                                          <p:spTgt spid="19">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19">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19">
                                            <p:txEl>
                                              <p:pRg st="9" end="9"/>
                                            </p:txEl>
                                          </p:spTgt>
                                        </p:tgtEl>
                                      </p:cBhvr>
                                    </p:animEffect>
                                  </p:childTnLst>
                                </p:cTn>
                              </p:par>
                              <p:par>
                                <p:cTn id="75" presetID="41" presetClass="entr" presetSubtype="0" fill="hold" grpId="0" nodeType="withEffect">
                                  <p:stCondLst>
                                    <p:cond delay="0"/>
                                  </p:stCondLst>
                                  <p:iterate type="lt">
                                    <p:tmPct val="10000"/>
                                  </p:iterate>
                                  <p:childTnLst>
                                    <p:set>
                                      <p:cBhvr>
                                        <p:cTn id="76" dur="1" fill="hold">
                                          <p:stCondLst>
                                            <p:cond delay="0"/>
                                          </p:stCondLst>
                                        </p:cTn>
                                        <p:tgtEl>
                                          <p:spTgt spid="19">
                                            <p:txEl>
                                              <p:pRg st="10" end="10"/>
                                            </p:txEl>
                                          </p:spTgt>
                                        </p:tgtEl>
                                        <p:attrNameLst>
                                          <p:attrName>style.visibility</p:attrName>
                                        </p:attrNameLst>
                                      </p:cBhvr>
                                      <p:to>
                                        <p:strVal val="visible"/>
                                      </p:to>
                                    </p:set>
                                    <p:anim calcmode="lin" valueType="num">
                                      <p:cBhvr>
                                        <p:cTn id="77" dur="500" fill="hold"/>
                                        <p:tgtEl>
                                          <p:spTgt spid="19">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19">
                                            <p:txEl>
                                              <p:pRg st="10" end="10"/>
                                            </p:txEl>
                                          </p:spTgt>
                                        </p:tgtEl>
                                        <p:attrNameLst>
                                          <p:attrName>ppt_y</p:attrName>
                                        </p:attrNameLst>
                                      </p:cBhvr>
                                      <p:tavLst>
                                        <p:tav tm="0">
                                          <p:val>
                                            <p:strVal val="#ppt_y"/>
                                          </p:val>
                                        </p:tav>
                                        <p:tav tm="100000">
                                          <p:val>
                                            <p:strVal val="#ppt_y"/>
                                          </p:val>
                                        </p:tav>
                                      </p:tavLst>
                                    </p:anim>
                                    <p:anim calcmode="lin" valueType="num">
                                      <p:cBhvr>
                                        <p:cTn id="79" dur="500" fill="hold"/>
                                        <p:tgtEl>
                                          <p:spTgt spid="19">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19">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953036"/>
          </a:xfrm>
        </p:spPr>
        <p:txBody>
          <a:bodyPr>
            <a:normAutofit/>
          </a:bodyPr>
          <a:lstStyle/>
          <a:p>
            <a:pPr algn="ct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638629" y="1339404"/>
            <a:ext cx="11437257" cy="5293625"/>
          </a:xfrm>
        </p:spPr>
        <p:txBody>
          <a:bodyPr>
            <a:noAutofit/>
          </a:bodyPr>
          <a:lstStyle/>
          <a:p>
            <a:r>
              <a:rPr lang="en-US" sz="1900" dirty="0">
                <a:latin typeface="Times New Roman" panose="02020603050405020304" pitchFamily="18" charset="0"/>
                <a:cs typeface="Times New Roman" panose="02020603050405020304" pitchFamily="18" charset="0"/>
              </a:rPr>
              <a:t>Virtual assistants are quickly evolving to provide more capabilities and value to users.</a:t>
            </a:r>
          </a:p>
          <a:p>
            <a:pPr>
              <a:lnSpc>
                <a:spcPct val="120000"/>
              </a:lnSpc>
            </a:pPr>
            <a:r>
              <a:rPr lang="en-US" sz="1900" dirty="0">
                <a:latin typeface="Times New Roman" panose="02020603050405020304" pitchFamily="18" charset="0"/>
                <a:cs typeface="Times New Roman" panose="02020603050405020304" pitchFamily="18" charset="0"/>
              </a:rPr>
              <a:t>As speech recognition and natural language processing advances, so too will a virtual assistant's ability to understand and perform requests.</a:t>
            </a:r>
          </a:p>
          <a:p>
            <a:pPr>
              <a:lnSpc>
                <a:spcPct val="120000"/>
              </a:lnSpc>
            </a:pPr>
            <a:r>
              <a:rPr lang="en-US" sz="1900" dirty="0">
                <a:latin typeface="Times New Roman" panose="02020603050405020304" pitchFamily="18" charset="0"/>
                <a:cs typeface="Times New Roman" panose="02020603050405020304" pitchFamily="18" charset="0"/>
              </a:rPr>
              <a:t>And as voice recognition technology improves, virtual assistant use will move deeper into business workflows.</a:t>
            </a:r>
          </a:p>
          <a:p>
            <a:r>
              <a:rPr lang="en-US" sz="1900" dirty="0">
                <a:latin typeface="Times New Roman" panose="02020603050405020304" pitchFamily="18" charset="0"/>
                <a:cs typeface="Times New Roman" panose="02020603050405020304" pitchFamily="18" charset="0"/>
              </a:rPr>
              <a:t>Calculate Engineering Aggregate Percentage and </a:t>
            </a:r>
            <a:r>
              <a:rPr lang="en-US" sz="1900" dirty="0" smtClean="0">
                <a:latin typeface="Times New Roman" panose="02020603050405020304" pitchFamily="18" charset="0"/>
                <a:cs typeface="Times New Roman" panose="02020603050405020304" pitchFamily="18" charset="0"/>
              </a:rPr>
              <a:t>CGPA.</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Binaural beats </a:t>
            </a:r>
            <a:r>
              <a:rPr lang="en-US" sz="1900" dirty="0" smtClean="0">
                <a:latin typeface="Times New Roman" panose="02020603050405020304" pitchFamily="18" charset="0"/>
                <a:cs typeface="Times New Roman" panose="02020603050405020304" pitchFamily="18" charset="0"/>
              </a:rPr>
              <a:t>player.</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Trending latest </a:t>
            </a:r>
            <a:r>
              <a:rPr lang="en-US" sz="1900" dirty="0" smtClean="0">
                <a:latin typeface="Times New Roman" panose="02020603050405020304" pitchFamily="18" charset="0"/>
                <a:cs typeface="Times New Roman" panose="02020603050405020304" pitchFamily="18" charset="0"/>
              </a:rPr>
              <a:t>news.</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Network provider basic information from </a:t>
            </a:r>
            <a:r>
              <a:rPr lang="en-US" sz="1900" dirty="0" smtClean="0">
                <a:latin typeface="Times New Roman" panose="02020603050405020304" pitchFamily="18" charset="0"/>
                <a:cs typeface="Times New Roman" panose="02020603050405020304" pitchFamily="18" charset="0"/>
              </a:rPr>
              <a:t>number.</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Provide Wikipedia </a:t>
            </a:r>
            <a:r>
              <a:rPr lang="en-US" sz="1900" dirty="0" smtClean="0">
                <a:latin typeface="Times New Roman" panose="02020603050405020304" pitchFamily="18" charset="0"/>
                <a:cs typeface="Times New Roman" panose="02020603050405020304" pitchFamily="18" charset="0"/>
              </a:rPr>
              <a:t>search.</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Show </a:t>
            </a:r>
            <a:r>
              <a:rPr lang="en-US" sz="1900" dirty="0" smtClean="0">
                <a:latin typeface="Times New Roman" panose="02020603050405020304" pitchFamily="18" charset="0"/>
                <a:cs typeface="Times New Roman" panose="02020603050405020304" pitchFamily="18" charset="0"/>
              </a:rPr>
              <a:t>Calendar.</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Tell Date and </a:t>
            </a:r>
            <a:r>
              <a:rPr lang="en-US" sz="1900" dirty="0" smtClean="0">
                <a:latin typeface="Times New Roman" panose="02020603050405020304" pitchFamily="18" charset="0"/>
                <a:cs typeface="Times New Roman" panose="02020603050405020304" pitchFamily="18" charset="0"/>
              </a:rPr>
              <a:t>time.</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Generate random password </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Provide all pervious year's papers of all engineering </a:t>
            </a:r>
            <a:r>
              <a:rPr lang="en-US" sz="1900" dirty="0" smtClean="0">
                <a:latin typeface="Times New Roman" panose="02020603050405020304" pitchFamily="18" charset="0"/>
                <a:cs typeface="Times New Roman" panose="02020603050405020304" pitchFamily="18" charset="0"/>
              </a:rPr>
              <a:t>fields.</a:t>
            </a:r>
            <a:endParaRPr lang="en-US" sz="1900" dirty="0">
              <a:latin typeface="Times New Roman" panose="02020603050405020304" pitchFamily="18" charset="0"/>
              <a:cs typeface="Times New Roman" panose="02020603050405020304" pitchFamily="18" charset="0"/>
            </a:endParaRP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986006" cy="840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3769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2394857"/>
            <a:ext cx="10515600" cy="1518889"/>
          </a:xfrm>
        </p:spPr>
        <p:txBody>
          <a:bodyPr>
            <a:normAutofit/>
          </a:bodyPr>
          <a:lstStyle/>
          <a:p>
            <a:pPr algn="ctr"/>
            <a:r>
              <a:rPr lang="en-IN" sz="4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itchFamily="82" charset="0"/>
              </a:rPr>
              <a:t>Demonstration of Our Project</a:t>
            </a:r>
          </a:p>
        </p:txBody>
      </p:sp>
      <p:pic>
        <p:nvPicPr>
          <p:cNvPr id="4"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83" y="228600"/>
            <a:ext cx="1605086" cy="136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84412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637</Words>
  <Application>Microsoft Office PowerPoint</Application>
  <PresentationFormat>Custom</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Outlines</vt:lpstr>
      <vt:lpstr>Introduction</vt:lpstr>
      <vt:lpstr>Literature Review</vt:lpstr>
      <vt:lpstr>Problem Statement / Hypothesis</vt:lpstr>
      <vt:lpstr>Flowchart of Virtual Desktop Assistant</vt:lpstr>
      <vt:lpstr>PowerPoint Presentation</vt:lpstr>
      <vt:lpstr>Applications</vt:lpstr>
      <vt:lpstr>Demonstration of Our Project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Owner</cp:lastModifiedBy>
  <cp:revision>35</cp:revision>
  <dcterms:created xsi:type="dcterms:W3CDTF">2021-11-17T05:56:08Z</dcterms:created>
  <dcterms:modified xsi:type="dcterms:W3CDTF">2021-12-08T08:37:11Z</dcterms:modified>
</cp:coreProperties>
</file>